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"/>
      <p:regular r:id="rId24"/>
      <p:bold r:id="rId25"/>
    </p:embeddedFont>
    <p:embeddedFont>
      <p:font typeface="Roboto Slab Black"/>
      <p:bold r:id="rId26"/>
    </p:embeddedFont>
    <p:embeddedFont>
      <p:font typeface="Fjalla One"/>
      <p:regular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Poppins SemiBold"/>
      <p:regular r:id="rId32"/>
      <p:bold r:id="rId33"/>
      <p:italic r:id="rId34"/>
      <p:boldItalic r:id="rId35"/>
    </p:embeddedFont>
    <p:embeddedFont>
      <p:font typeface="Barlow Semi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n5CvkIxcN5f/qkdsJk+ak1ZjM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DE50FD-A6A0-4EF1-8B27-C523E690AB49}">
  <a:tblStyle styleId="{46DE50FD-A6A0-4EF1-8B27-C523E690AB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Black-bold.fntdata"/><Relationship Id="rId25" Type="http://schemas.openxmlformats.org/officeDocument/2006/relationships/font" Target="fonts/Play-bold.fntdata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Fjall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PoppinsSemiBold-bold.fntdata"/><Relationship Id="rId10" Type="http://schemas.openxmlformats.org/officeDocument/2006/relationships/slide" Target="slides/slide5.xml"/><Relationship Id="rId32" Type="http://schemas.openxmlformats.org/officeDocument/2006/relationships/font" Target="fonts/Poppi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-bold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7" name="Google Shape;14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3" name="Google Shape;15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7" name="Google Shape;15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0" name="Google Shape;15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3" name="Google Shape;15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6" name="Google Shape;1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2" name="Google Shape;1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0" name="Google Shape;14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2" name="Google Shape;14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8" name="Google Shape;14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3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3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3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3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1" name="Google Shape;481;p3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482" name="Google Shape;482;p3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3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489" name="Google Shape;489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494" name="Google Shape;494;p3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499" name="Google Shape;499;p3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06" name="Google Shape;506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9" name="Google Shape;509;p3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3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3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3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13" name="Google Shape;513;p3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3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20" name="Google Shape;520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25" name="Google Shape;525;p3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" name="Google Shape;529;p3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3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536" name="Google Shape;536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3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540" name="Google Shape;540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3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544" name="Google Shape;544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31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549" name="Google Shape;549;p3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3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51" name="Google Shape;551;p3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552" name="Google Shape;552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3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1" name="Google Shape;561;p3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562" name="Google Shape;562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70" name="Google Shape;570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71" name="Google Shape;571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72" name="Google Shape;57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79" name="Google Shape;57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84" name="Google Shape;58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8" name="Google Shape;588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89" name="Google Shape;589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90" name="Google Shape;590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97" name="Google Shape;597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1" name="Google Shape;601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602" name="Google Shape;602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607" name="Google Shape;607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11" name="Google Shape;61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15" name="Google Shape;61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19" name="Google Shape;61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2" name="Google Shape;622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4" name="Google Shape;624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30" name="Google Shape;630;p3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3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3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p3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34" name="Google Shape;634;p3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35" name="Google Shape;635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641;p3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42" name="Google Shape;642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6" name="Google Shape;646;p3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47" name="Google Shape;647;p3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1" name="Google Shape;651;p3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52" name="Google Shape;652;p3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3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59" name="Google Shape;659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2" name="Google Shape;662;p3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3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4" name="Google Shape;664;p3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65" name="Google Shape;665;p3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666" name="Google Shape;666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2" name="Google Shape;672;p3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673" name="Google Shape;673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7" name="Google Shape;677;p3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78" name="Google Shape;678;p3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2" name="Google Shape;682;p3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8" name="Google Shape;688;p3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689" name="Google Shape;689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3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693" name="Google Shape;693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" name="Google Shape;45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46" name="Google Shape;46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" name="Google Shape;47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8" name="Google Shape;4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5" name="Google Shape;55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0" name="Google Shape;60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" name="Google Shape;64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5" name="Google Shape;65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66" name="Google Shape;66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3" name="Google Shape;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78" name="Google Shape;78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3" name="Google Shape;83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87" name="Google Shape;87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1" name="Google Shape;91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94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95" name="Google Shape;95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8" name="Google Shape;98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20" name="Google Shape;120;p2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25" name="Google Shape;125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6" name="Google Shape;126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7" name="Google Shape;127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8" name="Google Shape;128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5" name="Google Shape;135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0" name="Google Shape;140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4" name="Google Shape;144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" name="Google Shape;146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3" name="Google Shape;153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" name="Google Shape;158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3" name="Google Shape;163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7" name="Google Shape;167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1" name="Google Shape;171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5" name="Google Shape;175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8" name="Google Shape;178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87" name="Google Shape;187;p2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0" name="Google Shape;190;p2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91" name="Google Shape;19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96" name="Google Shape;196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03" name="Google Shape;20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" name="Google Shape;206;p2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p2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08" name="Google Shape;208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15" name="Google Shape;215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20" name="Google Shape;220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24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4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4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p24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28" name="Google Shape;228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35" name="Google Shape;235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4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40" name="Google Shape;240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45" name="Google Shape;245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24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52" name="Google Shape;252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0" name="Google Shape;260;p2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1" name="Google Shape;261;p2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2" name="Google Shape;262;p2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3" name="Google Shape;263;p2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2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65" name="Google Shape;265;p2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2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2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69" name="Google Shape;26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74" name="Google Shape;274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1" name="Google Shape;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" name="Google Shape;284;p2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5" name="Google Shape;285;p2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86" name="Google Shape;286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2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3" name="Google Shape;293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98" name="Google Shape;29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26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26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26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26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" name="Google Shape;308;p26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9" name="Google Shape;309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71" name="Google Shape;371;p27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27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3" name="Google Shape;373;p27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374" name="Google Shape;37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27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379" name="Google Shape;37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5" name="Google Shape;385;p2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7" name="Google Shape;387;p2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388" name="Google Shape;38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2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395" name="Google Shape;39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2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400" name="Google Shape;40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05" name="Google Shape;405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2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409" name="Google Shape;409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15" name="Google Shape;415;p2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2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8" name="Google Shape;418;p2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19" name="Google Shape;419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2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26" name="Google Shape;426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37" name="Google Shape;437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2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41" name="Google Shape;441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45" name="Google Shape;445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8" name="Google Shape;448;p2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2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0" name="Google Shape;450;p2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51" name="Google Shape;451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58" name="Google Shape;458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2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63" name="Google Shape;463;p2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2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68" name="Google Shape;468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72" name="Google Shape;472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1"/>
          <p:cNvGrpSpPr/>
          <p:nvPr/>
        </p:nvGrpSpPr>
        <p:grpSpPr>
          <a:xfrm>
            <a:off x="303210" y="2963635"/>
            <a:ext cx="3264300" cy="2179763"/>
            <a:chOff x="469775" y="238125"/>
            <a:chExt cx="6679425" cy="5229600"/>
          </a:xfrm>
        </p:grpSpPr>
        <p:sp>
          <p:nvSpPr>
            <p:cNvPr id="701" name="Google Shape;701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"/>
          <p:cNvSpPr txBox="1"/>
          <p:nvPr>
            <p:ph idx="1" type="subTitle"/>
          </p:nvPr>
        </p:nvSpPr>
        <p:spPr>
          <a:xfrm>
            <a:off x="4467468" y="3687974"/>
            <a:ext cx="4066794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Nhóm 16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GVHD: TS. Nguyễn Thành Sơn</a:t>
            </a:r>
            <a:endParaRPr sz="23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895" name="Google Shape;895;p1"/>
          <p:cNvSpPr txBox="1"/>
          <p:nvPr/>
        </p:nvSpPr>
        <p:spPr>
          <a:xfrm>
            <a:off x="234849" y="221044"/>
            <a:ext cx="5313819" cy="69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TRƯỜNG ĐẠI HỌC SƯ PHẠM KỸ THUẬT TPHCM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KHOA CÔNG NGHỆ THÔNG TIN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</a:pPr>
            <a:r>
              <a:t/>
            </a:r>
            <a:endParaRPr b="0" i="0" sz="23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descr="HCMUTE - SPKT | Ho Chi Minh City" id="896" name="Google Shape;8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947" y="886253"/>
            <a:ext cx="719981" cy="71998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"/>
          <p:cNvSpPr txBox="1"/>
          <p:nvPr/>
        </p:nvSpPr>
        <p:spPr>
          <a:xfrm>
            <a:off x="862587" y="1787527"/>
            <a:ext cx="4093366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BÁO CÁO ĐỒ ÁN CUỐI KỲ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HỆ QUẢN TRỊ CƠ SỞ DỮ LIỆU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</a:pPr>
            <a:r>
              <a:t/>
            </a:r>
            <a:endParaRPr b="0" i="0" sz="23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898" name="Google Shape;898;p1"/>
          <p:cNvSpPr txBox="1"/>
          <p:nvPr>
            <p:ph type="ctrTitle"/>
          </p:nvPr>
        </p:nvSpPr>
        <p:spPr>
          <a:xfrm>
            <a:off x="3237850" y="2801608"/>
            <a:ext cx="5841923" cy="6793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800">
                <a:latin typeface="Roboto Slab Black"/>
                <a:ea typeface="Roboto Slab Black"/>
                <a:cs typeface="Roboto Slab Black"/>
                <a:sym typeface="Roboto Slab Black"/>
              </a:rPr>
              <a:t>HỆ THỐNG QUẢN LÝ BÁN SÁCH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0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Công nghệ sử dụng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5" name="Google Shape;1485;p10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10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10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10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10"/>
          <p:cNvSpPr txBox="1"/>
          <p:nvPr>
            <p:ph idx="1" type="subTitle"/>
          </p:nvPr>
        </p:nvSpPr>
        <p:spPr>
          <a:xfrm>
            <a:off x="5097117" y="2530310"/>
            <a:ext cx="1880153" cy="1275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Là một thư viện hỗ trợ việc thiết kế cho windows form đơn giản hơn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10"/>
          <p:cNvSpPr txBox="1"/>
          <p:nvPr>
            <p:ph idx="2" type="subTitle"/>
          </p:nvPr>
        </p:nvSpPr>
        <p:spPr>
          <a:xfrm>
            <a:off x="2166730" y="2529479"/>
            <a:ext cx="1928059" cy="1474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Là một thư viện cung cấp khả năng truy vấn database ngay trên ngôn ngữ lập trình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10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Bunifu Framework</a:t>
            </a:r>
            <a:endParaRPr sz="1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92" name="Google Shape;1492;p10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LinQ to SQL</a:t>
            </a:r>
            <a:endParaRPr sz="18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Method Syntax vs Query Syntax in LINQ C# – TA Digital Labs" id="1493" name="Google Shape;14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240" y="1684187"/>
            <a:ext cx="946172" cy="403786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Bunifu Framework Reviews 2022: Details, Pricing, &amp; Features | G2" id="1494" name="Google Shape;14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57" y="1576729"/>
            <a:ext cx="1178482" cy="618703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1"/>
          <p:cNvSpPr txBox="1"/>
          <p:nvPr>
            <p:ph type="title"/>
          </p:nvPr>
        </p:nvSpPr>
        <p:spPr>
          <a:xfrm>
            <a:off x="2202256" y="2795035"/>
            <a:ext cx="4474029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  <a:t>Phân tích </a:t>
            </a:r>
            <a:b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</a:br>
            <a: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  <a:t>Thiết kế</a:t>
            </a:r>
            <a:endParaRPr sz="4000"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1500" name="Google Shape;1500;p11"/>
          <p:cNvSpPr txBox="1"/>
          <p:nvPr>
            <p:ph idx="2" type="title"/>
          </p:nvPr>
        </p:nvSpPr>
        <p:spPr>
          <a:xfrm>
            <a:off x="2955471" y="1340903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03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2"/>
          <p:cNvSpPr txBox="1"/>
          <p:nvPr>
            <p:ph type="title"/>
          </p:nvPr>
        </p:nvSpPr>
        <p:spPr>
          <a:xfrm>
            <a:off x="5767959" y="2283750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Mô hình ERD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pic>
        <p:nvPicPr>
          <p:cNvPr id="1506" name="Google Shape;15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" y="149225"/>
            <a:ext cx="5971540" cy="4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DIAGRAM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pic>
        <p:nvPicPr>
          <p:cNvPr id="1512" name="Google Shape;15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017" y="1346107"/>
            <a:ext cx="6854687" cy="318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Lược đồ quan hệ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pic>
        <p:nvPicPr>
          <p:cNvPr id="1518" name="Google Shape;15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486" y="1188835"/>
            <a:ext cx="6791480" cy="361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5"/>
          <p:cNvSpPr txBox="1"/>
          <p:nvPr>
            <p:ph type="title"/>
          </p:nvPr>
        </p:nvSpPr>
        <p:spPr>
          <a:xfrm>
            <a:off x="2202256" y="2795035"/>
            <a:ext cx="4474029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  <a:t>Kết luận</a:t>
            </a:r>
            <a:endParaRPr sz="4000"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1524" name="Google Shape;1524;p15"/>
          <p:cNvSpPr txBox="1"/>
          <p:nvPr>
            <p:ph idx="2" type="title"/>
          </p:nvPr>
        </p:nvSpPr>
        <p:spPr>
          <a:xfrm>
            <a:off x="2955471" y="1340903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04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KẾT LUẬN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0" name="Google Shape;1530;p16"/>
          <p:cNvSpPr txBox="1"/>
          <p:nvPr/>
        </p:nvSpPr>
        <p:spPr>
          <a:xfrm>
            <a:off x="4823899" y="2422723"/>
            <a:ext cx="3557100" cy="907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Quản lý nắm bắt và theo dõi thông tin một các dễ dàng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31" name="Google Shape;1531;p16"/>
          <p:cNvSpPr txBox="1"/>
          <p:nvPr/>
        </p:nvSpPr>
        <p:spPr>
          <a:xfrm>
            <a:off x="4823899" y="3337482"/>
            <a:ext cx="1869882" cy="490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Tiết kiệm chi phí đi lại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32" name="Google Shape;1532;p16"/>
          <p:cNvGrpSpPr/>
          <p:nvPr/>
        </p:nvGrpSpPr>
        <p:grpSpPr>
          <a:xfrm>
            <a:off x="4239116" y="2571750"/>
            <a:ext cx="366269" cy="369913"/>
            <a:chOff x="-64764500" y="2280550"/>
            <a:chExt cx="316650" cy="319800"/>
          </a:xfrm>
        </p:grpSpPr>
        <p:sp>
          <p:nvSpPr>
            <p:cNvPr id="1533" name="Google Shape;1533;p16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-64679425" y="2364823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p16"/>
          <p:cNvSpPr/>
          <p:nvPr/>
        </p:nvSpPr>
        <p:spPr>
          <a:xfrm>
            <a:off x="4275217" y="3383811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hape&#10;&#10;Description automatically generated" id="1536" name="Google Shape;15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59" y="1274452"/>
            <a:ext cx="3361911" cy="3361911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6"/>
          <p:cNvSpPr txBox="1"/>
          <p:nvPr/>
        </p:nvSpPr>
        <p:spPr>
          <a:xfrm>
            <a:off x="2248314" y="1720093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Đóng góp của đề tài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KẾT LUẬN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3" name="Google Shape;1543;p17"/>
          <p:cNvSpPr txBox="1"/>
          <p:nvPr/>
        </p:nvSpPr>
        <p:spPr>
          <a:xfrm>
            <a:off x="4823899" y="2451331"/>
            <a:ext cx="3557100" cy="490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Cơ sở dữ liệu còn đơn giản, giao diện chưa tối ưu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44" name="Google Shape;1544;p17"/>
          <p:cNvSpPr txBox="1"/>
          <p:nvPr/>
        </p:nvSpPr>
        <p:spPr>
          <a:xfrm>
            <a:off x="4768564" y="3313373"/>
            <a:ext cx="2877940" cy="490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Nội dung còn chưa sát với thực tế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45" name="Google Shape;1545;p17"/>
          <p:cNvGrpSpPr/>
          <p:nvPr/>
        </p:nvGrpSpPr>
        <p:grpSpPr>
          <a:xfrm>
            <a:off x="4239116" y="2571750"/>
            <a:ext cx="366269" cy="369913"/>
            <a:chOff x="-64764500" y="2280550"/>
            <a:chExt cx="316650" cy="319800"/>
          </a:xfrm>
        </p:grpSpPr>
        <p:sp>
          <p:nvSpPr>
            <p:cNvPr id="1546" name="Google Shape;1546;p17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-64679425" y="2364823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8" name="Google Shape;1548;p17"/>
          <p:cNvSpPr/>
          <p:nvPr/>
        </p:nvSpPr>
        <p:spPr>
          <a:xfrm>
            <a:off x="4275217" y="3383811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7"/>
          <p:cNvSpPr txBox="1"/>
          <p:nvPr/>
        </p:nvSpPr>
        <p:spPr>
          <a:xfrm>
            <a:off x="2248314" y="1720093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Hạn chế của đề tài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descr="A white rectangle with a black border&#10;&#10;Description automatically generated with low confidence" id="1550" name="Google Shape;15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18" y="1259167"/>
            <a:ext cx="3364992" cy="336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KẾT LUẬN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6" name="Google Shape;1556;p18"/>
          <p:cNvSpPr txBox="1"/>
          <p:nvPr/>
        </p:nvSpPr>
        <p:spPr>
          <a:xfrm>
            <a:off x="4823899" y="2451331"/>
            <a:ext cx="3557100" cy="490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Cải tiến giao diện người dung trở nên đẹp và dễ sử dụng hơn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57" name="Google Shape;1557;p18"/>
          <p:cNvSpPr txBox="1"/>
          <p:nvPr/>
        </p:nvSpPr>
        <p:spPr>
          <a:xfrm>
            <a:off x="4823899" y="3242937"/>
            <a:ext cx="2877940" cy="490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Phát triển cơ sở dữ liệu an toàn, bảo mật và hợp lý hơn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58" name="Google Shape;1558;p18"/>
          <p:cNvGrpSpPr/>
          <p:nvPr/>
        </p:nvGrpSpPr>
        <p:grpSpPr>
          <a:xfrm>
            <a:off x="4239116" y="2571750"/>
            <a:ext cx="366269" cy="369913"/>
            <a:chOff x="-64764500" y="2280550"/>
            <a:chExt cx="316650" cy="319800"/>
          </a:xfrm>
        </p:grpSpPr>
        <p:sp>
          <p:nvSpPr>
            <p:cNvPr id="1559" name="Google Shape;1559;p18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-64679425" y="2364823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18"/>
          <p:cNvSpPr/>
          <p:nvPr/>
        </p:nvSpPr>
        <p:spPr>
          <a:xfrm>
            <a:off x="4275217" y="3383811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18"/>
          <p:cNvSpPr txBox="1"/>
          <p:nvPr/>
        </p:nvSpPr>
        <p:spPr>
          <a:xfrm>
            <a:off x="2016401" y="1765637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Hướng phát triển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descr="A picture containing shape&#10;&#10;Description automatically generated" id="1563" name="Google Shape;15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15" y="1440180"/>
            <a:ext cx="3364992" cy="336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Danh sách thành viên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graphicFrame>
        <p:nvGraphicFramePr>
          <p:cNvPr id="904" name="Google Shape;904;p2"/>
          <p:cNvGraphicFramePr/>
          <p:nvPr/>
        </p:nvGraphicFramePr>
        <p:xfrm>
          <a:off x="1843875" y="1175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{46DE50FD-A6A0-4EF1-8B27-C523E690AB49}</a:tableStyleId>
              </a:tblPr>
              <a:tblGrid>
                <a:gridCol w="1055700"/>
                <a:gridCol w="2354775"/>
                <a:gridCol w="2354775"/>
              </a:tblGrid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STT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Họ và tên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MSSV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9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Nguyễn Thành Phương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20110294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Hoàng Nhất Vũ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20110751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Lại Văn Quý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20110708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Nguyễn Thị Diệu Hiền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95959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20133040</a:t>
                      </a:r>
                      <a:endParaRPr b="0" i="0" sz="1400" u="none" cap="none" strike="noStrike">
                        <a:solidFill>
                          <a:srgbClr val="595959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910" name="Google Shape;910;p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120" name="Google Shape;1120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121" name="Google Shape;1121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3" name="Google Shape;1123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124" name="Google Shape;112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7" name="Google Shape;1127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1128" name="Google Shape;1128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129" name="Google Shape;1129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1" name="Google Shape;1131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132" name="Google Shape;113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5" name="Google Shape;1135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1136" name="Google Shape;1136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137" name="Google Shape;1137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9" name="Google Shape;1139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140" name="Google Shape;114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43" name="Google Shape;1143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144" name="Google Shape;1144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145" name="Google Shape;1145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7" name="Google Shape;1147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148" name="Google Shape;114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1" name="Google Shape;1151;p3"/>
          <p:cNvSpPr txBox="1"/>
          <p:nvPr>
            <p:ph type="title"/>
          </p:nvPr>
        </p:nvSpPr>
        <p:spPr>
          <a:xfrm>
            <a:off x="4909549" y="394702"/>
            <a:ext cx="3475629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  <a:t>NỘI DUNG</a:t>
            </a:r>
            <a:endParaRPr sz="4000"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1152" name="Google Shape;1152;p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Lý do chọn đề tài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Mô tả dữ liệu phần mềm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Quy trình xử lý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3"/>
          <p:cNvSpPr txBox="1"/>
          <p:nvPr>
            <p:ph idx="1" type="subTitle"/>
          </p:nvPr>
        </p:nvSpPr>
        <p:spPr>
          <a:xfrm>
            <a:off x="1654687" y="431091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Giới thiệu chung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4" name="Google Shape;1154;p3"/>
          <p:cNvSpPr txBox="1"/>
          <p:nvPr>
            <p:ph idx="3" type="subTitle"/>
          </p:nvPr>
        </p:nvSpPr>
        <p:spPr>
          <a:xfrm>
            <a:off x="1666570" y="258737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Phân tích và thiết kế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5" name="Google Shape;1155;p3"/>
          <p:cNvSpPr txBox="1"/>
          <p:nvPr>
            <p:ph idx="4" type="subTitle"/>
          </p:nvPr>
        </p:nvSpPr>
        <p:spPr>
          <a:xfrm>
            <a:off x="1633055" y="2919639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Thành phần dữ liệu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Thành phần chức năng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3"/>
          <p:cNvSpPr txBox="1"/>
          <p:nvPr>
            <p:ph idx="5" type="subTitle"/>
          </p:nvPr>
        </p:nvSpPr>
        <p:spPr>
          <a:xfrm>
            <a:off x="1673551" y="147721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Cài đặt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7" name="Google Shape;1157;p3"/>
          <p:cNvSpPr txBox="1"/>
          <p:nvPr>
            <p:ph idx="6" type="subTitle"/>
          </p:nvPr>
        </p:nvSpPr>
        <p:spPr>
          <a:xfrm>
            <a:off x="1654687" y="181251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Môi trường cài đặt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Công nghệ sử dụng</a:t>
            </a:r>
            <a:endParaRPr/>
          </a:p>
        </p:txBody>
      </p:sp>
      <p:sp>
        <p:nvSpPr>
          <p:cNvPr id="1158" name="Google Shape;1158;p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Kết luận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9" name="Google Shape;1159;p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Hạn chế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Hướng phát triển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61" name="Google Shape;1161;p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162" name="Google Shape;1162;p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163" name="Google Shape;1163;p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"/>
          <p:cNvSpPr txBox="1"/>
          <p:nvPr>
            <p:ph type="title"/>
          </p:nvPr>
        </p:nvSpPr>
        <p:spPr>
          <a:xfrm>
            <a:off x="2465614" y="2510113"/>
            <a:ext cx="4474029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  <a:t>Giới thiệu chung</a:t>
            </a:r>
            <a:endParaRPr sz="4000"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1169" name="Google Shape;1169;p4"/>
          <p:cNvSpPr txBox="1"/>
          <p:nvPr>
            <p:ph idx="2" type="title"/>
          </p:nvPr>
        </p:nvSpPr>
        <p:spPr>
          <a:xfrm>
            <a:off x="2955471" y="1340903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01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Lý do chọn đề tài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5" name="Google Shape;1175;p5"/>
          <p:cNvSpPr txBox="1"/>
          <p:nvPr>
            <p:ph idx="1" type="subTitle"/>
          </p:nvPr>
        </p:nvSpPr>
        <p:spPr>
          <a:xfrm>
            <a:off x="4922105" y="1247626"/>
            <a:ext cx="3557100" cy="1026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Thị trường sách hiện nay cạnh tranh rất quyết liệt. Những nhà kinh doanh rất quan tâm tới việc thỏa mãn nhu cầu của khách hàng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76" name="Google Shape;1176;p5"/>
          <p:cNvSpPr txBox="1"/>
          <p:nvPr/>
        </p:nvSpPr>
        <p:spPr>
          <a:xfrm>
            <a:off x="4941923" y="2346412"/>
            <a:ext cx="3557100" cy="907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Sự phát triển của các ứng dụng mua hàng trực tuyến, mọi người có thể mua được sách một cách tiện lợi và nhanh chóng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77" name="Google Shape;1177;p5"/>
          <p:cNvSpPr txBox="1"/>
          <p:nvPr/>
        </p:nvSpPr>
        <p:spPr>
          <a:xfrm>
            <a:off x="4968239" y="3326223"/>
            <a:ext cx="3557100" cy="907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Nhóm em quyết định áp dụng CNTT để xây dựng một chương trình quản lý bán sách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178" name="Google Shape;1178;p5"/>
          <p:cNvGrpSpPr/>
          <p:nvPr/>
        </p:nvGrpSpPr>
        <p:grpSpPr>
          <a:xfrm>
            <a:off x="664795" y="1518591"/>
            <a:ext cx="3329461" cy="2802274"/>
            <a:chOff x="1338075" y="463925"/>
            <a:chExt cx="5022575" cy="4585450"/>
          </a:xfrm>
        </p:grpSpPr>
        <p:sp>
          <p:nvSpPr>
            <p:cNvPr id="1179" name="Google Shape;1179;p5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5"/>
          <p:cNvSpPr/>
          <p:nvPr/>
        </p:nvSpPr>
        <p:spPr>
          <a:xfrm>
            <a:off x="4416014" y="1518633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4" name="Google Shape;1444;p5"/>
          <p:cNvGrpSpPr/>
          <p:nvPr/>
        </p:nvGrpSpPr>
        <p:grpSpPr>
          <a:xfrm>
            <a:off x="4435522" y="2558991"/>
            <a:ext cx="366269" cy="369913"/>
            <a:chOff x="-64764500" y="2280550"/>
            <a:chExt cx="316650" cy="319800"/>
          </a:xfrm>
        </p:grpSpPr>
        <p:sp>
          <p:nvSpPr>
            <p:cNvPr id="1445" name="Google Shape;1445;p5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7" name="Google Shape;1447;p5"/>
          <p:cNvSpPr/>
          <p:nvPr/>
        </p:nvSpPr>
        <p:spPr>
          <a:xfrm>
            <a:off x="4476650" y="3558542"/>
            <a:ext cx="351286" cy="34945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Mô tả dữ liệu phần mềm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graphicFrame>
        <p:nvGraphicFramePr>
          <p:cNvPr id="1453" name="Google Shape;1453;p6"/>
          <p:cNvGraphicFramePr/>
          <p:nvPr/>
        </p:nvGraphicFramePr>
        <p:xfrm>
          <a:off x="1377885" y="1124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{46DE50FD-A6A0-4EF1-8B27-C523E690AB49}</a:tableStyleId>
              </a:tblPr>
              <a:tblGrid>
                <a:gridCol w="2559025"/>
                <a:gridCol w="3829050"/>
              </a:tblGrid>
              <a:tr h="4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Tính năng</a:t>
                      </a:r>
                      <a:endParaRPr sz="18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Mô tả</a:t>
                      </a:r>
                      <a:endParaRPr b="0" i="0" sz="18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Khách hàng đăng nhập </a:t>
                      </a: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(KhachHang)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Lưu thông tin đăng nhập vào hệ thống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thông tin Khách hàng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(KhachHang)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Lưu thông tin khách hàng khi đăng ký và chỉnh sửa trên hệ thống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Sách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(Sach)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Bao gồm thông tin về Sách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Nhà cung cấp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(NCC)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Bao gồm thông tin chi tiết về nhà cung cấp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Nhà xuất bản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(NXB)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Bao gồm thông tin chi tiết về nhà xuất bản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Mô tả dữ liệu phần mềm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graphicFrame>
        <p:nvGraphicFramePr>
          <p:cNvPr id="1459" name="Google Shape;1459;p7"/>
          <p:cNvGraphicFramePr/>
          <p:nvPr/>
        </p:nvGraphicFramePr>
        <p:xfrm>
          <a:off x="1377960" y="1069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{46DE50FD-A6A0-4EF1-8B27-C523E690AB49}</a:tableStyleId>
              </a:tblPr>
              <a:tblGrid>
                <a:gridCol w="2559025"/>
                <a:gridCol w="3829050"/>
              </a:tblGrid>
              <a:tr h="47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Tính năng</a:t>
                      </a:r>
                      <a:endParaRPr sz="18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95959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Mô tả</a:t>
                      </a:r>
                      <a:endParaRPr b="0" i="0" sz="1800" u="none" cap="none" strike="noStrike">
                        <a:solidFill>
                          <a:srgbClr val="595959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Tác giả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(TacGia)</a:t>
                      </a:r>
                      <a:endParaRPr sz="14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Bao gồm thông tin chi tiết về tác giả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Chủ đề sách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(ChuDe)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Bao gồm thông tin về các chủ đề sách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chức năng Mua bán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Lưu lại thông tin về giỏ hàng và hoạt động mua sản phẩm của khách hàng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Giỏ hàng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(GioHang)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Lưu lại sản phẩm mà người dùng chọn mua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Quản lý Đơn hàng và Chi tiết đơn hàng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(DonHang, ChiTietDH)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1E1E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Tạo ra đơn hàng sau khi người dùng thanh toán ở bước giỏ hàng </a:t>
                      </a:r>
                      <a:endParaRPr b="0" i="0" sz="1400" u="none" cap="none" strike="noStrike">
                        <a:solidFill>
                          <a:srgbClr val="1E1E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8"/>
          <p:cNvSpPr txBox="1"/>
          <p:nvPr>
            <p:ph type="title"/>
          </p:nvPr>
        </p:nvSpPr>
        <p:spPr>
          <a:xfrm>
            <a:off x="2334985" y="2503487"/>
            <a:ext cx="4474029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latin typeface="Roboto Slab Black"/>
                <a:ea typeface="Roboto Slab Black"/>
                <a:cs typeface="Roboto Slab Black"/>
                <a:sym typeface="Roboto Slab Black"/>
              </a:rPr>
              <a:t>Cài đặt</a:t>
            </a:r>
            <a:endParaRPr sz="4000"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sp>
        <p:nvSpPr>
          <p:cNvPr id="1465" name="Google Shape;1465;p8"/>
          <p:cNvSpPr txBox="1"/>
          <p:nvPr>
            <p:ph idx="2" type="title"/>
          </p:nvPr>
        </p:nvSpPr>
        <p:spPr>
          <a:xfrm>
            <a:off x="2955471" y="1340903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02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9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Slab Black"/>
                <a:ea typeface="Roboto Slab Black"/>
                <a:cs typeface="Roboto Slab Black"/>
                <a:sym typeface="Roboto Slab Black"/>
              </a:rPr>
              <a:t>Môi trường cài đặt</a:t>
            </a:r>
            <a:endParaRPr>
              <a:latin typeface="Roboto Slab Black"/>
              <a:ea typeface="Roboto Slab Black"/>
              <a:cs typeface="Roboto Slab Black"/>
              <a:sym typeface="Roboto Slab Black"/>
            </a:endParaRPr>
          </a:p>
        </p:txBody>
      </p:sp>
      <p:pic>
        <p:nvPicPr>
          <p:cNvPr descr="NET Framework 4.7.2 Offline Installer Download (64/32-bit)" id="1471" name="Google Shape;14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132" y="1440436"/>
            <a:ext cx="1160721" cy="1160721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descr="Visual studio - Free logo icons" id="1472" name="Google Shape;14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8579" y="1411029"/>
            <a:ext cx="1160721" cy="1160721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descr="What's New in MS SQL 2019 - Soaring Eagle Data Solutions" id="1473" name="Google Shape;14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9597" y="2958471"/>
            <a:ext cx="1831152" cy="1220768"/>
          </a:xfrm>
          <a:prstGeom prst="flowChartAlternateProcess">
            <a:avLst/>
          </a:prstGeom>
          <a:noFill/>
          <a:ln>
            <a:noFill/>
          </a:ln>
        </p:spPr>
      </p:pic>
      <p:sp>
        <p:nvSpPr>
          <p:cNvPr id="1474" name="Google Shape;1474;p9"/>
          <p:cNvSpPr/>
          <p:nvPr/>
        </p:nvSpPr>
        <p:spPr>
          <a:xfrm>
            <a:off x="2867853" y="4164165"/>
            <a:ext cx="2960578" cy="2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€€€€€€</a:t>
            </a:r>
            <a:r>
              <a:rPr b="0" i="0" lang="en-US" sz="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SQL Server 2019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*" id="1475" name="Google Shape;147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50" y="-98425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"/>
          <p:cNvSpPr/>
          <p:nvPr/>
        </p:nvSpPr>
        <p:spPr>
          <a:xfrm>
            <a:off x="5082511" y="2765423"/>
            <a:ext cx="2961861" cy="2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€€€€€€</a:t>
            </a:r>
            <a:r>
              <a:rPr b="0" i="0" lang="en-US" sz="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Visual Studio 2019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*" id="1477" name="Google Shape;147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4950" y="53975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9"/>
          <p:cNvSpPr/>
          <p:nvPr/>
        </p:nvSpPr>
        <p:spPr>
          <a:xfrm>
            <a:off x="1099628" y="2774234"/>
            <a:ext cx="2375728" cy="2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€€€€€</a:t>
            </a:r>
            <a:r>
              <a:rPr b="0" i="0" lang="en-US" sz="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Framework 4.7.2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*" id="1479" name="Google Shape;147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350" y="206375"/>
            <a:ext cx="2095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Nguyễn Thị Diệu Hiền</dc:creator>
</cp:coreProperties>
</file>