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8" r:id="rId5"/>
    <p:sldId id="259" r:id="rId6"/>
    <p:sldId id="267" r:id="rId7"/>
    <p:sldId id="266" r:id="rId8"/>
    <p:sldId id="269" r:id="rId9"/>
    <p:sldId id="261" r:id="rId10"/>
    <p:sldId id="262" r:id="rId11"/>
    <p:sldId id="281" r:id="rId12"/>
    <p:sldId id="304" r:id="rId13"/>
    <p:sldId id="305" r:id="rId14"/>
    <p:sldId id="307" r:id="rId15"/>
    <p:sldId id="308" r:id="rId16"/>
    <p:sldId id="270" r:id="rId17"/>
    <p:sldId id="263" r:id="rId18"/>
    <p:sldId id="264" r:id="rId19"/>
    <p:sldId id="272" r:id="rId20"/>
    <p:sldId id="271" r:id="rId21"/>
    <p:sldId id="273" r:id="rId22"/>
    <p:sldId id="286" r:id="rId23"/>
    <p:sldId id="287" r:id="rId24"/>
    <p:sldId id="288" r:id="rId25"/>
    <p:sldId id="274" r:id="rId26"/>
    <p:sldId id="303" r:id="rId27"/>
    <p:sldId id="275" r:id="rId28"/>
    <p:sldId id="282" r:id="rId29"/>
    <p:sldId id="289" r:id="rId30"/>
    <p:sldId id="290" r:id="rId31"/>
    <p:sldId id="294" r:id="rId32"/>
    <p:sldId id="295" r:id="rId33"/>
    <p:sldId id="291" r:id="rId34"/>
    <p:sldId id="292" r:id="rId35"/>
    <p:sldId id="293" r:id="rId36"/>
    <p:sldId id="296" r:id="rId37"/>
    <p:sldId id="299" r:id="rId38"/>
    <p:sldId id="300" r:id="rId39"/>
    <p:sldId id="298" r:id="rId40"/>
    <p:sldId id="309" r:id="rId41"/>
    <p:sldId id="301" r:id="rId42"/>
    <p:sldId id="311" r:id="rId43"/>
    <p:sldId id="297" r:id="rId44"/>
    <p:sldId id="279" r:id="rId45"/>
    <p:sldId id="284" r:id="rId46"/>
    <p:sldId id="285" r:id="rId47"/>
    <p:sldId id="310" r:id="rId48"/>
    <p:sldId id="28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34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4AD0-5ED3-4759-9E07-80AC6DBF1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F8F6F-0CAF-4FDE-8194-919018ACA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7BF83-BC61-4F71-8185-9280C329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F0E5-4D0A-4141-BB5E-A38A8DAC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E0E49-578F-4795-BD3E-D0D2592B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A910-6B3D-48FA-8E7E-FEC03E30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02070-FDE7-4BA2-9842-9167371C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F7A6-DB34-4CDA-B6FD-F6AA1F6E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3408-E0CD-4CF6-BC35-DC5D9B99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2C77-A935-4326-BE08-BEAEBB2E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70EF2-2A4A-4392-B93D-20277A843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55454-6197-4470-8D91-5A88E91E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94A0-5FF6-4616-B8FB-A1426E83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D225-F03F-4D28-90E6-B8AAE9A6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8F93-3E96-450F-9CC0-7B4AA83D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FDD7-C9CD-4FAB-885A-1EE910A4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3795-8218-405E-8024-3A4C8249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FA2C-2FF5-4D59-99B5-F1C9461C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FEA4-E651-4484-9E86-0D8218DF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D0F9-9E66-4FC6-9983-A7649135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5586-CABE-400F-B0DD-08DFFA82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4F3BA-EE41-4BB0-BC4F-D7E00DDE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A0F9-BAE7-4066-B497-B72F40C0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23436-48A7-4B1D-B46A-F6C6CA01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D672-578D-4989-8FDA-7EB6E774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277D-4125-4284-B5A8-149B6265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54A0-EA24-46A5-9ED8-AF4EE3B3D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1FD5D-B069-4535-A02A-F7DCF14C3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8F387-48A0-4A99-8C39-3A2AA1FF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6E2CD-CD21-4715-B4DE-4049847A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1457-DB29-4048-9D6C-261CBA6D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8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B41B-754C-42BB-A803-17525A64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2742F-0394-4F2B-8C3E-A71EF3A81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8498A-0215-4EC2-9DF7-BB5B155CC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091CF-3CDE-4000-89C3-2435FF947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1056-18BD-4B79-873E-EA71E7C1F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453A5-2F88-455E-9250-317A5A64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9E422-6317-466E-AAD3-F2A77423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98AE7-6246-49E9-ADFE-6CAEC865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8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3928-488C-4835-A973-D7CFFB59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96AC0-AE53-47A9-BB1B-D474865C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CFD0B-D343-4BBA-ADBC-E42245C7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129A5-5AF3-48F3-BC73-16C8EABF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6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9B525-5B0C-4F06-913B-C5DF8BF0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808BB-E070-4A50-89B2-3DCBCAB6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59273-9631-43FE-8C4A-077060F1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6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AC2E-A1D4-4AA6-BB0C-A3ADC64E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F51BB-5C0A-4D2B-884A-80750528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235A7-A186-48B9-BF88-85105B1C9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D0EA3-341A-4736-90C0-9983E23E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E928-2D55-4B35-94EA-ECF6557C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060EB-0617-476C-9521-A6FA4B1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53DA-0AFC-43CD-8579-8B45F994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666F-3A1A-4566-B5C7-DA400C6A5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F610D-0902-45F0-B9AF-48469F4D6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25770-8A30-4E6A-B7F6-706CCA7D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836A9-B024-4167-B731-0FA281CE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10D5A-772B-4F19-9DBE-3A87703F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1080B-1A47-4DF2-B0B2-69D5F720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B6B8D-A1CF-4B96-AC62-C43DCF9E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7F10-B78E-4BBC-A909-45EA7820B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64C98-B119-428C-8C14-8A35A0BF1DE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DC39-0B8E-4C72-977A-9F7D98D94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A190-F5B4-40D5-AD75-4D5BFE3C7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2662-03E7-4991-9AE7-B8D60C5F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svg"/><Relationship Id="rId5" Type="http://schemas.openxmlformats.org/officeDocument/2006/relationships/image" Target="../media/image17.sv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1.sv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Social Network Background . Mixed Media Stock Image - Image of  communication, concept: 87523469">
            <a:extLst>
              <a:ext uri="{FF2B5EF4-FFF2-40B4-BE49-F238E27FC236}">
                <a16:creationId xmlns:a16="http://schemas.microsoft.com/office/drawing/2014/main" id="{A7A65525-4381-4390-9B1F-9868C0F84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r="-1989" b="10834"/>
          <a:stretch/>
        </p:blipFill>
        <p:spPr bwMode="auto">
          <a:xfrm>
            <a:off x="0" y="0"/>
            <a:ext cx="111875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45EBDE-435C-4180-93E1-FE59BAC530C4}"/>
              </a:ext>
            </a:extLst>
          </p:cNvPr>
          <p:cNvSpPr/>
          <p:nvPr/>
        </p:nvSpPr>
        <p:spPr>
          <a:xfrm rot="16740000" flipH="1">
            <a:off x="6861934" y="1625316"/>
            <a:ext cx="8651160" cy="4981868"/>
          </a:xfrm>
          <a:custGeom>
            <a:avLst/>
            <a:gdLst>
              <a:gd name="connsiteX0" fmla="*/ 0 w 8651160"/>
              <a:gd name="connsiteY0" fmla="*/ 0 h 4981868"/>
              <a:gd name="connsiteX1" fmla="*/ 8651160 w 8651160"/>
              <a:gd name="connsiteY1" fmla="*/ 0 h 4981868"/>
              <a:gd name="connsiteX2" fmla="*/ 8651160 w 8651160"/>
              <a:gd name="connsiteY2" fmla="*/ 4981868 h 4981868"/>
              <a:gd name="connsiteX3" fmla="*/ 0 w 8651160"/>
              <a:gd name="connsiteY3" fmla="*/ 4981868 h 4981868"/>
              <a:gd name="connsiteX4" fmla="*/ 0 w 8651160"/>
              <a:gd name="connsiteY4" fmla="*/ 0 h 4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1160" h="4981868" fill="none" extrusionOk="0">
                <a:moveTo>
                  <a:pt x="0" y="0"/>
                </a:moveTo>
                <a:cubicBezTo>
                  <a:pt x="3558237" y="-130162"/>
                  <a:pt x="6484421" y="-142363"/>
                  <a:pt x="8651160" y="0"/>
                </a:cubicBezTo>
                <a:cubicBezTo>
                  <a:pt x="8802515" y="1256622"/>
                  <a:pt x="8506627" y="3863057"/>
                  <a:pt x="8651160" y="4981868"/>
                </a:cubicBezTo>
                <a:cubicBezTo>
                  <a:pt x="6608174" y="5075359"/>
                  <a:pt x="927914" y="5016944"/>
                  <a:pt x="0" y="4981868"/>
                </a:cubicBezTo>
                <a:cubicBezTo>
                  <a:pt x="48765" y="2862472"/>
                  <a:pt x="63215" y="1230868"/>
                  <a:pt x="0" y="0"/>
                </a:cubicBezTo>
                <a:close/>
              </a:path>
              <a:path w="8651160" h="4981868" stroke="0" extrusionOk="0">
                <a:moveTo>
                  <a:pt x="0" y="0"/>
                </a:moveTo>
                <a:cubicBezTo>
                  <a:pt x="3731017" y="67713"/>
                  <a:pt x="6172831" y="113158"/>
                  <a:pt x="8651160" y="0"/>
                </a:cubicBezTo>
                <a:cubicBezTo>
                  <a:pt x="8552267" y="1388402"/>
                  <a:pt x="8784467" y="2815373"/>
                  <a:pt x="8651160" y="4981868"/>
                </a:cubicBezTo>
                <a:cubicBezTo>
                  <a:pt x="6060595" y="4939889"/>
                  <a:pt x="2186499" y="5066639"/>
                  <a:pt x="0" y="4981868"/>
                </a:cubicBezTo>
                <a:cubicBezTo>
                  <a:pt x="129306" y="4152335"/>
                  <a:pt x="110429" y="1706889"/>
                  <a:pt x="0" y="0"/>
                </a:cubicBezTo>
                <a:close/>
              </a:path>
            </a:pathLst>
          </a:custGeom>
          <a:gradFill>
            <a:gsLst>
              <a:gs pos="8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">
            <a:noFill/>
            <a:extLst>
              <a:ext uri="{C807C97D-BFC1-408E-A445-0C87EB9F89A2}">
                <ask:lineSketchStyleProps xmlns:ask="http://schemas.microsoft.com/office/drawing/2018/sketchyshapes" sd="347427946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32602-8CBD-41BA-989A-573CEE861729}"/>
              </a:ext>
            </a:extLst>
          </p:cNvPr>
          <p:cNvSpPr txBox="1"/>
          <p:nvPr/>
        </p:nvSpPr>
        <p:spPr>
          <a:xfrm>
            <a:off x="8917723" y="4053918"/>
            <a:ext cx="2724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Calibri Light (Headings)"/>
              </a:rPr>
              <a:t>GROUP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0BB27-BF55-4AF5-AF77-8365CF650131}"/>
              </a:ext>
            </a:extLst>
          </p:cNvPr>
          <p:cNvSpPr txBox="1"/>
          <p:nvPr/>
        </p:nvSpPr>
        <p:spPr>
          <a:xfrm>
            <a:off x="7352244" y="1648083"/>
            <a:ext cx="5530644" cy="183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    GRAPH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	ALGORITHMS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6DFF25-0196-4EC2-8426-6FC614E8CD03}"/>
              </a:ext>
            </a:extLst>
          </p:cNvPr>
          <p:cNvGrpSpPr/>
          <p:nvPr/>
        </p:nvGrpSpPr>
        <p:grpSpPr>
          <a:xfrm>
            <a:off x="8869337" y="4613791"/>
            <a:ext cx="4321618" cy="1680075"/>
            <a:chOff x="8693585" y="4606423"/>
            <a:chExt cx="4321618" cy="16800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8AD2C7-1A23-483B-85B6-AA81E5832335}"/>
                </a:ext>
              </a:extLst>
            </p:cNvPr>
            <p:cNvSpPr txBox="1"/>
            <p:nvPr/>
          </p:nvSpPr>
          <p:spPr>
            <a:xfrm>
              <a:off x="9529053" y="4606423"/>
              <a:ext cx="3486150" cy="168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Futura LT Book (Headings)"/>
                </a:rPr>
                <a:t> Huy Hoàng</a:t>
              </a:r>
            </a:p>
            <a:p>
              <a:pPr>
                <a:lnSpc>
                  <a:spcPct val="200000"/>
                </a:lnSpc>
              </a:pPr>
              <a:r>
                <a:rPr lang="en-US" sz="2800" dirty="0" err="1">
                  <a:solidFill>
                    <a:schemeClr val="bg1">
                      <a:lumMod val="95000"/>
                    </a:schemeClr>
                  </a:solidFill>
                  <a:latin typeface="Futura LT Book (Headings)"/>
                </a:rPr>
                <a:t>Khánh</a:t>
              </a:r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Futura LT Book (Headings)"/>
                </a:rPr>
                <a:t> Nam</a:t>
              </a:r>
            </a:p>
          </p:txBody>
        </p:sp>
        <p:pic>
          <p:nvPicPr>
            <p:cNvPr id="12" name="Graphic 11" descr="Programmer male outline">
              <a:extLst>
                <a:ext uri="{FF2B5EF4-FFF2-40B4-BE49-F238E27FC236}">
                  <a16:creationId xmlns:a16="http://schemas.microsoft.com/office/drawing/2014/main" id="{6A60C5B7-824E-420E-88F8-67F925218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93585" y="5641817"/>
              <a:ext cx="584775" cy="584775"/>
            </a:xfrm>
            <a:prstGeom prst="rect">
              <a:avLst/>
            </a:prstGeom>
          </p:spPr>
        </p:pic>
        <p:pic>
          <p:nvPicPr>
            <p:cNvPr id="14" name="Graphic 13" descr="Teacher with solid fill">
              <a:extLst>
                <a:ext uri="{FF2B5EF4-FFF2-40B4-BE49-F238E27FC236}">
                  <a16:creationId xmlns:a16="http://schemas.microsoft.com/office/drawing/2014/main" id="{9CC83A69-5BBB-419D-8B53-EBBED2CAF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913878" y="4898557"/>
              <a:ext cx="584775" cy="584775"/>
            </a:xfrm>
            <a:prstGeom prst="rect">
              <a:avLst/>
            </a:prstGeom>
          </p:spPr>
        </p:pic>
      </p:grpSp>
      <p:grpSp>
        <p:nvGrpSpPr>
          <p:cNvPr id="11" name="!!Group 1">
            <a:extLst>
              <a:ext uri="{FF2B5EF4-FFF2-40B4-BE49-F238E27FC236}">
                <a16:creationId xmlns:a16="http://schemas.microsoft.com/office/drawing/2014/main" id="{9BA81CBE-866D-47BC-90C4-59FFAB051CC3}"/>
              </a:ext>
            </a:extLst>
          </p:cNvPr>
          <p:cNvGrpSpPr/>
          <p:nvPr/>
        </p:nvGrpSpPr>
        <p:grpSpPr>
          <a:xfrm rot="-5160000">
            <a:off x="-1349935" y="-3350008"/>
            <a:ext cx="2699870" cy="2859529"/>
            <a:chOff x="310486" y="183817"/>
            <a:chExt cx="5718600" cy="566883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343BAC-7535-4963-ACEB-1A61500C3B62}"/>
                </a:ext>
              </a:extLst>
            </p:cNvPr>
            <p:cNvCxnSpPr>
              <a:cxnSpLocks/>
            </p:cNvCxnSpPr>
            <p:nvPr/>
          </p:nvCxnSpPr>
          <p:spPr>
            <a:xfrm rot="-9180000" flipV="1">
              <a:off x="4621609" y="607909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3EAC689-ED35-4916-A429-A501834550E2}"/>
                </a:ext>
              </a:extLst>
            </p:cNvPr>
            <p:cNvCxnSpPr>
              <a:cxnSpLocks/>
            </p:cNvCxnSpPr>
            <p:nvPr/>
          </p:nvCxnSpPr>
          <p:spPr>
            <a:xfrm rot="-4020000" flipV="1">
              <a:off x="4603326" y="2148687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8F139-D5F7-448C-BEFE-1C09B2E4B6D6}"/>
                </a:ext>
              </a:extLst>
            </p:cNvPr>
            <p:cNvCxnSpPr>
              <a:cxnSpLocks/>
            </p:cNvCxnSpPr>
            <p:nvPr/>
          </p:nvCxnSpPr>
          <p:spPr>
            <a:xfrm rot="-4440000" flipV="1">
              <a:off x="3368888" y="3884986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54EBC4-8358-4A29-A6C8-FE1A485DDE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8764" y="3158223"/>
              <a:ext cx="267197" cy="60575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FD29AF-0338-45D8-8D79-EE2B74409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603" y="4129561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81D66FB-CF52-4765-A07F-765A3FB017FD}"/>
                </a:ext>
              </a:extLst>
            </p:cNvPr>
            <p:cNvCxnSpPr>
              <a:cxnSpLocks/>
            </p:cNvCxnSpPr>
            <p:nvPr/>
          </p:nvCxnSpPr>
          <p:spPr>
            <a:xfrm rot="4020000" flipV="1">
              <a:off x="3695569" y="1588474"/>
              <a:ext cx="270425" cy="73290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0DF8D1-9E1E-4344-A126-50CE293C5439}"/>
                </a:ext>
              </a:extLst>
            </p:cNvPr>
            <p:cNvGrpSpPr/>
            <p:nvPr/>
          </p:nvGrpSpPr>
          <p:grpSpPr>
            <a:xfrm rot="2760000">
              <a:off x="3733683" y="1522291"/>
              <a:ext cx="843152" cy="828939"/>
              <a:chOff x="3318169" y="1413950"/>
              <a:chExt cx="1126426" cy="1126426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DCE7380-981E-4B77-85AC-24BC1940165D}"/>
                  </a:ext>
                </a:extLst>
              </p:cNvPr>
              <p:cNvSpPr/>
              <p:nvPr/>
            </p:nvSpPr>
            <p:spPr>
              <a:xfrm rot="540000">
                <a:off x="3318169" y="1413950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 flip="none" rotWithShape="1">
                  <a:gsLst>
                    <a:gs pos="700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2"/>
                    </a:gs>
                  </a:gsLst>
                  <a:lin ang="18900000" scaled="1"/>
                  <a:tileRect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8153B47-9F20-4B3B-A940-362C534AF559}"/>
                  </a:ext>
                </a:extLst>
              </p:cNvPr>
              <p:cNvSpPr/>
              <p:nvPr/>
            </p:nvSpPr>
            <p:spPr>
              <a:xfrm rot="18840000">
                <a:off x="3523767" y="1601645"/>
                <a:ext cx="761695" cy="736232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647CFD4-E721-4B46-92D8-45A96D86711A}"/>
                </a:ext>
              </a:extLst>
            </p:cNvPr>
            <p:cNvGrpSpPr/>
            <p:nvPr/>
          </p:nvGrpSpPr>
          <p:grpSpPr>
            <a:xfrm>
              <a:off x="4902660" y="266999"/>
              <a:ext cx="1126426" cy="1126426"/>
              <a:chOff x="9476148" y="843335"/>
              <a:chExt cx="1126426" cy="1126426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DBFC161-3D73-44CD-8A45-DF62E2C364DC}"/>
                  </a:ext>
                </a:extLst>
              </p:cNvPr>
              <p:cNvSpPr/>
              <p:nvPr/>
            </p:nvSpPr>
            <p:spPr>
              <a:xfrm>
                <a:off x="9476148" y="843335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4"/>
                    </a:gs>
                  </a:gsLst>
                  <a:lin ang="198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648BE31-E60B-43F6-96F3-22D0C37E390E}"/>
                  </a:ext>
                </a:extLst>
              </p:cNvPr>
              <p:cNvSpPr/>
              <p:nvPr/>
            </p:nvSpPr>
            <p:spPr>
              <a:xfrm>
                <a:off x="9676719" y="1016880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1.1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D7D3039-3286-4B3D-9202-DDBE77BB28FC}"/>
                </a:ext>
              </a:extLst>
            </p:cNvPr>
            <p:cNvGrpSpPr/>
            <p:nvPr/>
          </p:nvGrpSpPr>
          <p:grpSpPr>
            <a:xfrm>
              <a:off x="2350606" y="3334558"/>
              <a:ext cx="830596" cy="829051"/>
              <a:chOff x="4385539" y="3097483"/>
              <a:chExt cx="1126426" cy="1126426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D0B222E-F30C-423E-9D44-BA01CF37A7E1}"/>
                  </a:ext>
                </a:extLst>
              </p:cNvPr>
              <p:cNvSpPr/>
              <p:nvPr/>
            </p:nvSpPr>
            <p:spPr>
              <a:xfrm rot="1500000">
                <a:off x="4385539" y="3097483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8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>
                        <a:lumMod val="50000"/>
                      </a:schemeClr>
                    </a:gs>
                  </a:gsLst>
                  <a:lin ang="6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FAE9DD9-9023-4DF3-8AB0-4A0817845965}"/>
                  </a:ext>
                </a:extLst>
              </p:cNvPr>
              <p:cNvSpPr/>
              <p:nvPr/>
            </p:nvSpPr>
            <p:spPr>
              <a:xfrm>
                <a:off x="4583947" y="3306509"/>
                <a:ext cx="748855" cy="748855"/>
              </a:xfrm>
              <a:custGeom>
                <a:avLst/>
                <a:gdLst>
                  <a:gd name="connsiteX0" fmla="*/ 748856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6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6" y="374428"/>
                    </a:moveTo>
                    <a:cubicBezTo>
                      <a:pt x="748856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6" y="167637"/>
                      <a:pt x="748856" y="37442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2D0CA38-9193-44A7-913C-F517D8ECB3B3}"/>
                </a:ext>
              </a:extLst>
            </p:cNvPr>
            <p:cNvGrpSpPr/>
            <p:nvPr/>
          </p:nvGrpSpPr>
          <p:grpSpPr>
            <a:xfrm>
              <a:off x="3534434" y="4353714"/>
              <a:ext cx="1126426" cy="1126426"/>
              <a:chOff x="3871761" y="4458796"/>
              <a:chExt cx="1126426" cy="112642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CB12521-1FC2-4ED7-BA40-0D3655706945}"/>
                  </a:ext>
                </a:extLst>
              </p:cNvPr>
              <p:cNvSpPr/>
              <p:nvPr/>
            </p:nvSpPr>
            <p:spPr>
              <a:xfrm rot="20880000">
                <a:off x="3871761" y="4458796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/>
                    </a:gs>
                  </a:gsLst>
                  <a:lin ang="30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E346451-A81A-4CFE-B085-2F9B696DC60F}"/>
                  </a:ext>
                </a:extLst>
              </p:cNvPr>
              <p:cNvSpPr/>
              <p:nvPr/>
            </p:nvSpPr>
            <p:spPr>
              <a:xfrm>
                <a:off x="4070168" y="4652582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5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5"/>
                      <a:pt x="374428" y="748855"/>
                    </a:cubicBezTo>
                    <a:cubicBezTo>
                      <a:pt x="167637" y="748855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2.1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9615147-CA07-43DB-98E2-1DA8B1660CA6}"/>
                </a:ext>
              </a:extLst>
            </p:cNvPr>
            <p:cNvGrpSpPr/>
            <p:nvPr/>
          </p:nvGrpSpPr>
          <p:grpSpPr>
            <a:xfrm rot="2340000">
              <a:off x="310486" y="183817"/>
              <a:ext cx="3465576" cy="3465576"/>
              <a:chOff x="310486" y="183817"/>
              <a:chExt cx="3465576" cy="3465576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7787AAF-6757-479F-87CA-00C8281901F2}"/>
                  </a:ext>
                </a:extLst>
              </p:cNvPr>
              <p:cNvSpPr/>
              <p:nvPr/>
            </p:nvSpPr>
            <p:spPr>
              <a:xfrm flipH="1">
                <a:off x="776088" y="597230"/>
                <a:ext cx="2578608" cy="2578608"/>
              </a:xfrm>
              <a:prstGeom prst="arc">
                <a:avLst>
                  <a:gd name="adj1" fmla="val 3397586"/>
                  <a:gd name="adj2" fmla="val 18544872"/>
                </a:avLst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38000">
                      <a:schemeClr val="accent3">
                        <a:lumMod val="20000"/>
                        <a:lumOff val="80000"/>
                      </a:schemeClr>
                    </a:gs>
                    <a:gs pos="59000">
                      <a:schemeClr val="accent3">
                        <a:lumMod val="60000"/>
                        <a:lumOff val="40000"/>
                      </a:schemeClr>
                    </a:gs>
                    <a:gs pos="97345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970D9CE1-E230-4C71-A135-E5D1594CBED3}"/>
                  </a:ext>
                </a:extLst>
              </p:cNvPr>
              <p:cNvSpPr/>
              <p:nvPr/>
            </p:nvSpPr>
            <p:spPr>
              <a:xfrm>
                <a:off x="310486" y="183817"/>
                <a:ext cx="3465576" cy="3465576"/>
              </a:xfrm>
              <a:prstGeom prst="arc">
                <a:avLst>
                  <a:gd name="adj1" fmla="val 5080919"/>
                  <a:gd name="adj2" fmla="val 16938518"/>
                </a:avLst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46000">
                      <a:schemeClr val="accent3">
                        <a:lumMod val="20000"/>
                        <a:lumOff val="80000"/>
                      </a:schemeClr>
                    </a:gs>
                    <a:gs pos="67000">
                      <a:schemeClr val="accent3">
                        <a:lumMod val="60000"/>
                        <a:lumOff val="40000"/>
                      </a:schemeClr>
                    </a:gs>
                    <a:gs pos="92000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0FAF686-DA40-4159-94EB-38F924295DD9}"/>
                  </a:ext>
                </a:extLst>
              </p:cNvPr>
              <p:cNvSpPr/>
              <p:nvPr/>
            </p:nvSpPr>
            <p:spPr>
              <a:xfrm rot="19260000">
                <a:off x="1170698" y="1004900"/>
                <a:ext cx="1763267" cy="1763268"/>
              </a:xfrm>
              <a:custGeom>
                <a:avLst/>
                <a:gdLst>
                  <a:gd name="connsiteX0" fmla="*/ 1763268 w 1763267"/>
                  <a:gd name="connsiteY0" fmla="*/ 881634 h 1763268"/>
                  <a:gd name="connsiteX1" fmla="*/ 881634 w 1763267"/>
                  <a:gd name="connsiteY1" fmla="*/ 1763268 h 1763268"/>
                  <a:gd name="connsiteX2" fmla="*/ 0 w 1763267"/>
                  <a:gd name="connsiteY2" fmla="*/ 881634 h 1763268"/>
                  <a:gd name="connsiteX3" fmla="*/ 881634 w 1763267"/>
                  <a:gd name="connsiteY3" fmla="*/ 0 h 1763268"/>
                  <a:gd name="connsiteX4" fmla="*/ 1763268 w 1763267"/>
                  <a:gd name="connsiteY4" fmla="*/ 881634 h 176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3267" h="1763268">
                    <a:moveTo>
                      <a:pt x="1763268" y="881634"/>
                    </a:moveTo>
                    <a:cubicBezTo>
                      <a:pt x="1763268" y="1368547"/>
                      <a:pt x="1368547" y="1763268"/>
                      <a:pt x="881634" y="1763268"/>
                    </a:cubicBezTo>
                    <a:cubicBezTo>
                      <a:pt x="394721" y="1763268"/>
                      <a:pt x="0" y="1368547"/>
                      <a:pt x="0" y="881634"/>
                    </a:cubicBezTo>
                    <a:cubicBezTo>
                      <a:pt x="0" y="394721"/>
                      <a:pt x="394721" y="0"/>
                      <a:pt x="881634" y="0"/>
                    </a:cubicBezTo>
                    <a:cubicBezTo>
                      <a:pt x="1368547" y="0"/>
                      <a:pt x="1763268" y="394721"/>
                      <a:pt x="1763268" y="881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GRAPH</a:t>
                </a: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FB8CB40-6188-44EE-9473-C45FCCE7F647}"/>
                  </a:ext>
                </a:extLst>
              </p:cNvPr>
              <p:cNvSpPr/>
              <p:nvPr/>
            </p:nvSpPr>
            <p:spPr>
              <a:xfrm rot="2700000">
                <a:off x="932468" y="775729"/>
                <a:ext cx="2221611" cy="2221611"/>
              </a:xfrm>
              <a:custGeom>
                <a:avLst/>
                <a:gdLst>
                  <a:gd name="connsiteX0" fmla="*/ 2221611 w 2221611"/>
                  <a:gd name="connsiteY0" fmla="*/ 1110805 h 2221611"/>
                  <a:gd name="connsiteX1" fmla="*/ 1110806 w 2221611"/>
                  <a:gd name="connsiteY1" fmla="*/ 2221611 h 2221611"/>
                  <a:gd name="connsiteX2" fmla="*/ 0 w 2221611"/>
                  <a:gd name="connsiteY2" fmla="*/ 1110805 h 2221611"/>
                  <a:gd name="connsiteX3" fmla="*/ 1110806 w 2221611"/>
                  <a:gd name="connsiteY3" fmla="*/ 0 h 2221611"/>
                  <a:gd name="connsiteX4" fmla="*/ 2221611 w 2221611"/>
                  <a:gd name="connsiteY4" fmla="*/ 1110805 h 222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611" h="2221611">
                    <a:moveTo>
                      <a:pt x="2221611" y="1110805"/>
                    </a:moveTo>
                    <a:cubicBezTo>
                      <a:pt x="2221611" y="1724286"/>
                      <a:pt x="1724287" y="2221611"/>
                      <a:pt x="1110806" y="2221611"/>
                    </a:cubicBezTo>
                    <a:cubicBezTo>
                      <a:pt x="497325" y="2221611"/>
                      <a:pt x="0" y="1724286"/>
                      <a:pt x="0" y="1110805"/>
                    </a:cubicBezTo>
                    <a:cubicBezTo>
                      <a:pt x="0" y="497325"/>
                      <a:pt x="497325" y="0"/>
                      <a:pt x="1110806" y="0"/>
                    </a:cubicBezTo>
                    <a:cubicBezTo>
                      <a:pt x="1724287" y="0"/>
                      <a:pt x="2221611" y="497325"/>
                      <a:pt x="2221611" y="1110805"/>
                    </a:cubicBezTo>
                    <a:close/>
                  </a:path>
                </a:pathLst>
              </a:custGeom>
              <a:noFill/>
              <a:ln w="66590" cap="flat">
                <a:gradFill flip="none" rotWithShape="1">
                  <a:gsLst>
                    <a:gs pos="52000">
                      <a:schemeClr val="accent2"/>
                    </a:gs>
                    <a:gs pos="73000">
                      <a:schemeClr val="accent6"/>
                    </a:gs>
                    <a:gs pos="63000">
                      <a:schemeClr val="accent4"/>
                    </a:gs>
                    <a:gs pos="36000">
                      <a:schemeClr val="bg1"/>
                    </a:gs>
                    <a:gs pos="85000">
                      <a:schemeClr val="accent5"/>
                    </a:gs>
                    <a:gs pos="95000">
                      <a:schemeClr val="accent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7C3655-6FC7-4DD6-BEB9-AC3419388822}"/>
                </a:ext>
              </a:extLst>
            </p:cNvPr>
            <p:cNvGrpSpPr/>
            <p:nvPr/>
          </p:nvGrpSpPr>
          <p:grpSpPr>
            <a:xfrm>
              <a:off x="4797966" y="2723439"/>
              <a:ext cx="1126426" cy="1126426"/>
              <a:chOff x="9476148" y="843335"/>
              <a:chExt cx="1126426" cy="112642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D12D343-6537-4A26-A3EC-0AC4F79DEB17}"/>
                  </a:ext>
                </a:extLst>
              </p:cNvPr>
              <p:cNvSpPr/>
              <p:nvPr/>
            </p:nvSpPr>
            <p:spPr>
              <a:xfrm rot="3360000">
                <a:off x="9476148" y="843335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4"/>
                    </a:gs>
                  </a:gsLst>
                  <a:lin ang="198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E3ECB4C-F32A-45AB-9EA8-2486F2FFC7E2}"/>
                  </a:ext>
                </a:extLst>
              </p:cNvPr>
              <p:cNvSpPr/>
              <p:nvPr/>
            </p:nvSpPr>
            <p:spPr>
              <a:xfrm>
                <a:off x="9676719" y="1016880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1.2</a:t>
                </a:r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9A23A5-DE62-4893-A672-1432E3DD8A3B}"/>
                </a:ext>
              </a:extLst>
            </p:cNvPr>
            <p:cNvSpPr/>
            <p:nvPr/>
          </p:nvSpPr>
          <p:spPr>
            <a:xfrm rot="1242827">
              <a:off x="3280267" y="1888553"/>
              <a:ext cx="187452" cy="187452"/>
            </a:xfrm>
            <a:custGeom>
              <a:avLst/>
              <a:gdLst>
                <a:gd name="connsiteX0" fmla="*/ 187452 w 187452"/>
                <a:gd name="connsiteY0" fmla="*/ 93726 h 187452"/>
                <a:gd name="connsiteX1" fmla="*/ 93726 w 187452"/>
                <a:gd name="connsiteY1" fmla="*/ 187452 h 187452"/>
                <a:gd name="connsiteX2" fmla="*/ 0 w 187452"/>
                <a:gd name="connsiteY2" fmla="*/ 93726 h 187452"/>
                <a:gd name="connsiteX3" fmla="*/ 93726 w 187452"/>
                <a:gd name="connsiteY3" fmla="*/ 0 h 187452"/>
                <a:gd name="connsiteX4" fmla="*/ 187452 w 187452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2" h="187452">
                  <a:moveTo>
                    <a:pt x="187452" y="93726"/>
                  </a:moveTo>
                  <a:cubicBezTo>
                    <a:pt x="187452" y="145489"/>
                    <a:pt x="145489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89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D513F1-72EA-4F0B-A9EF-79A665DDC78B}"/>
                </a:ext>
              </a:extLst>
            </p:cNvPr>
            <p:cNvSpPr/>
            <p:nvPr/>
          </p:nvSpPr>
          <p:spPr>
            <a:xfrm>
              <a:off x="2369046" y="3054973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848B10-4936-448F-80E1-87665C8ACBC0}"/>
                </a:ext>
              </a:extLst>
            </p:cNvPr>
            <p:cNvGrpSpPr/>
            <p:nvPr/>
          </p:nvGrpSpPr>
          <p:grpSpPr>
            <a:xfrm>
              <a:off x="1406769" y="4726230"/>
              <a:ext cx="1126426" cy="1126426"/>
              <a:chOff x="3871761" y="4458796"/>
              <a:chExt cx="1126426" cy="112642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E1CBA55-D5C8-420F-B0AF-2A599CD26C0D}"/>
                  </a:ext>
                </a:extLst>
              </p:cNvPr>
              <p:cNvSpPr/>
              <p:nvPr/>
            </p:nvSpPr>
            <p:spPr>
              <a:xfrm rot="2940000">
                <a:off x="3871761" y="4458796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/>
                    </a:gs>
                  </a:gsLst>
                  <a:lin ang="30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0AAD570-A2C5-4571-B790-D0EAFB8443D1}"/>
                  </a:ext>
                </a:extLst>
              </p:cNvPr>
              <p:cNvSpPr/>
              <p:nvPr/>
            </p:nvSpPr>
            <p:spPr>
              <a:xfrm>
                <a:off x="4070168" y="4652582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5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5"/>
                      <a:pt x="374428" y="748855"/>
                    </a:cubicBezTo>
                    <a:cubicBezTo>
                      <a:pt x="167637" y="748855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2.2</a:t>
                </a:r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CF4A01-5528-45C9-BF8C-F326748B2395}"/>
                </a:ext>
              </a:extLst>
            </p:cNvPr>
            <p:cNvSpPr/>
            <p:nvPr/>
          </p:nvSpPr>
          <p:spPr>
            <a:xfrm rot="2152959">
              <a:off x="3013826" y="3883530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2"/>
                    <a:pt x="41963" y="0"/>
                    <a:pt x="93726" y="0"/>
                  </a:cubicBezTo>
                  <a:cubicBezTo>
                    <a:pt x="145490" y="0"/>
                    <a:pt x="187452" y="41962"/>
                    <a:pt x="187452" y="937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8A14623-0443-4BF7-B16C-B527A2534E53}"/>
                </a:ext>
              </a:extLst>
            </p:cNvPr>
            <p:cNvSpPr/>
            <p:nvPr/>
          </p:nvSpPr>
          <p:spPr>
            <a:xfrm rot="19990472">
              <a:off x="4284807" y="1481340"/>
              <a:ext cx="187451" cy="187452"/>
            </a:xfrm>
            <a:custGeom>
              <a:avLst/>
              <a:gdLst>
                <a:gd name="connsiteX0" fmla="*/ 187452 w 187451"/>
                <a:gd name="connsiteY0" fmla="*/ 93726 h 187452"/>
                <a:gd name="connsiteX1" fmla="*/ 93726 w 187451"/>
                <a:gd name="connsiteY1" fmla="*/ 187452 h 187452"/>
                <a:gd name="connsiteX2" fmla="*/ 0 w 187451"/>
                <a:gd name="connsiteY2" fmla="*/ 93726 h 187452"/>
                <a:gd name="connsiteX3" fmla="*/ 93726 w 187451"/>
                <a:gd name="connsiteY3" fmla="*/ 0 h 187452"/>
                <a:gd name="connsiteX4" fmla="*/ 187452 w 187451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2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FFCB6A-E55B-48DA-AB63-54A2C6DE5491}"/>
                </a:ext>
              </a:extLst>
            </p:cNvPr>
            <p:cNvSpPr/>
            <p:nvPr/>
          </p:nvSpPr>
          <p:spPr>
            <a:xfrm rot="19990472">
              <a:off x="4350960" y="2135308"/>
              <a:ext cx="187451" cy="187452"/>
            </a:xfrm>
            <a:custGeom>
              <a:avLst/>
              <a:gdLst>
                <a:gd name="connsiteX0" fmla="*/ 187452 w 187451"/>
                <a:gd name="connsiteY0" fmla="*/ 93726 h 187452"/>
                <a:gd name="connsiteX1" fmla="*/ 93726 w 187451"/>
                <a:gd name="connsiteY1" fmla="*/ 187452 h 187452"/>
                <a:gd name="connsiteX2" fmla="*/ 0 w 187451"/>
                <a:gd name="connsiteY2" fmla="*/ 93726 h 187452"/>
                <a:gd name="connsiteX3" fmla="*/ 93726 w 187451"/>
                <a:gd name="connsiteY3" fmla="*/ 0 h 187452"/>
                <a:gd name="connsiteX4" fmla="*/ 187452 w 187451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2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407876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Internet trong tương lai sẽ ra sao? - Fptshop.com.vn">
            <a:extLst>
              <a:ext uri="{FF2B5EF4-FFF2-40B4-BE49-F238E27FC236}">
                <a16:creationId xmlns:a16="http://schemas.microsoft.com/office/drawing/2014/main" id="{1F76E0D1-3864-4740-BE94-343FC6CC8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r="16086" b="4"/>
          <a:stretch/>
        </p:blipFill>
        <p:spPr bwMode="auto"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Transportation network | Download Scientific Diagram">
            <a:extLst>
              <a:ext uri="{FF2B5EF4-FFF2-40B4-BE49-F238E27FC236}">
                <a16:creationId xmlns:a16="http://schemas.microsoft.com/office/drawing/2014/main" id="{476804E2-53B8-4EB8-A1CD-E04BAB876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6" t="4310" r="25744" b="7516"/>
          <a:stretch/>
        </p:blipFill>
        <p:spPr bwMode="auto">
          <a:xfrm>
            <a:off x="5915120" y="2776148"/>
            <a:ext cx="2681447" cy="2617756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ternational Collegiate Programming Contest - Wikipedia">
            <a:extLst>
              <a:ext uri="{FF2B5EF4-FFF2-40B4-BE49-F238E27FC236}">
                <a16:creationId xmlns:a16="http://schemas.microsoft.com/office/drawing/2014/main" id="{60C46581-192F-4AA6-AAB4-50C53B9A9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5" r="-1" b="-1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Tầm Quan Trọng Của Social Media Marketing Đối Với Các Doanh Nghiệp - Truyền  thông dịch vụ DPS">
            <a:extLst>
              <a:ext uri="{FF2B5EF4-FFF2-40B4-BE49-F238E27FC236}">
                <a16:creationId xmlns:a16="http://schemas.microsoft.com/office/drawing/2014/main" id="{CE7F0777-EEB2-480E-99F0-B7FB80578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5" r="-3" b="24013"/>
          <a:stretch/>
        </p:blipFill>
        <p:spPr bwMode="auto"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What is a Computer Chip? (with pictures)">
            <a:extLst>
              <a:ext uri="{FF2B5EF4-FFF2-40B4-BE49-F238E27FC236}">
                <a16:creationId xmlns:a16="http://schemas.microsoft.com/office/drawing/2014/main" id="{56543066-DB08-4EE3-9A59-21222E59B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" r="5084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57024-67B8-4A9F-BA6B-FFBCE8540531}"/>
              </a:ext>
            </a:extLst>
          </p:cNvPr>
          <p:cNvSpPr txBox="1"/>
          <p:nvPr/>
        </p:nvSpPr>
        <p:spPr>
          <a:xfrm>
            <a:off x="1117480" y="1640786"/>
            <a:ext cx="4804447" cy="2891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ACM – ICPC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Interviews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Map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Internet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Social media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Transportation network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Components of electrical circuits and computer chips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CD0584-B1C7-4F8F-94B9-E9402AA3F32B}"/>
              </a:ext>
            </a:extLst>
          </p:cNvPr>
          <p:cNvSpPr/>
          <p:nvPr/>
        </p:nvSpPr>
        <p:spPr>
          <a:xfrm>
            <a:off x="0" y="0"/>
            <a:ext cx="12188328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0122F-0215-4B9D-9A29-30ACEE497508}"/>
              </a:ext>
            </a:extLst>
          </p:cNvPr>
          <p:cNvSpPr txBox="1"/>
          <p:nvPr/>
        </p:nvSpPr>
        <p:spPr>
          <a:xfrm>
            <a:off x="724289" y="501647"/>
            <a:ext cx="4509236" cy="113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Một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số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ứng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dụng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8989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DF31ED-3C32-4A54-AA58-B05AC3759966}"/>
              </a:ext>
            </a:extLst>
          </p:cNvPr>
          <p:cNvSpPr txBox="1"/>
          <p:nvPr/>
        </p:nvSpPr>
        <p:spPr>
          <a:xfrm>
            <a:off x="693174" y="604684"/>
            <a:ext cx="516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Shortest paths in Google Maps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18A1A-A460-4CAA-8695-C03CEE4597F3}"/>
              </a:ext>
            </a:extLst>
          </p:cNvPr>
          <p:cNvSpPr txBox="1"/>
          <p:nvPr/>
        </p:nvSpPr>
        <p:spPr>
          <a:xfrm>
            <a:off x="1161142" y="2274529"/>
            <a:ext cx="5368413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V: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phố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dirty="0"/>
              <a:t>E: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endParaRPr lang="en-US" sz="2400" dirty="0"/>
          </a:p>
        </p:txBody>
      </p:sp>
      <p:pic>
        <p:nvPicPr>
          <p:cNvPr id="6" name="Picture 2" descr="Cách xóa lịch sử tìm kiếm trên Google Maps">
            <a:extLst>
              <a:ext uri="{FF2B5EF4-FFF2-40B4-BE49-F238E27FC236}">
                <a16:creationId xmlns:a16="http://schemas.microsoft.com/office/drawing/2014/main" id="{BB019A04-19AD-4427-B0DA-3C4D639DB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320" y="1690677"/>
            <a:ext cx="6261538" cy="45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59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ầm Quan Trọng Của Social Media Marketing Đối Với Các Doanh Nghiệp - Truyền  thông dịch vụ DPS">
            <a:extLst>
              <a:ext uri="{FF2B5EF4-FFF2-40B4-BE49-F238E27FC236}">
                <a16:creationId xmlns:a16="http://schemas.microsoft.com/office/drawing/2014/main" id="{B44564ED-33AF-4ABA-A022-B5A2794ED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3"/>
          <a:stretch/>
        </p:blipFill>
        <p:spPr bwMode="auto">
          <a:xfrm>
            <a:off x="5631545" y="1806246"/>
            <a:ext cx="5548086" cy="48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95E49B-9BA5-4B0B-BEFF-15181DA46D08}"/>
              </a:ext>
            </a:extLst>
          </p:cNvPr>
          <p:cNvSpPr txBox="1"/>
          <p:nvPr/>
        </p:nvSpPr>
        <p:spPr>
          <a:xfrm>
            <a:off x="1320800" y="2003216"/>
            <a:ext cx="4775200" cy="1096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V: People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E: New feed, find mutual friend,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84705-B9E4-4A2A-B26B-792B0D7897E4}"/>
              </a:ext>
            </a:extLst>
          </p:cNvPr>
          <p:cNvSpPr txBox="1"/>
          <p:nvPr/>
        </p:nvSpPr>
        <p:spPr>
          <a:xfrm>
            <a:off x="693173" y="604684"/>
            <a:ext cx="720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Social Networking (Facebook, </a:t>
            </a:r>
            <a:r>
              <a:rPr lang="en-US" sz="2400" b="1" dirty="0" err="1"/>
              <a:t>Linkedln</a:t>
            </a:r>
            <a:r>
              <a:rPr lang="en-US" sz="2400" b="1" dirty="0"/>
              <a:t>, Instagram…)</a:t>
            </a:r>
          </a:p>
        </p:txBody>
      </p:sp>
    </p:spTree>
    <p:extLst>
      <p:ext uri="{BB962C8B-B14F-4D97-AF65-F5344CB8AC3E}">
        <p14:creationId xmlns:p14="http://schemas.microsoft.com/office/powerpoint/2010/main" val="4140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AC48B0-BEF0-409D-885B-F8842E8340EE}"/>
              </a:ext>
            </a:extLst>
          </p:cNvPr>
          <p:cNvSpPr txBox="1"/>
          <p:nvPr/>
        </p:nvSpPr>
        <p:spPr>
          <a:xfrm>
            <a:off x="693173" y="604684"/>
            <a:ext cx="720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Circuit Design</a:t>
            </a:r>
          </a:p>
        </p:txBody>
      </p:sp>
      <p:pic>
        <p:nvPicPr>
          <p:cNvPr id="7170" name="Picture 2" descr="VLSI and Circuit Design - Elmore Family School of Electrical and Computer  Engineering - Purdue University">
            <a:extLst>
              <a:ext uri="{FF2B5EF4-FFF2-40B4-BE49-F238E27FC236}">
                <a16:creationId xmlns:a16="http://schemas.microsoft.com/office/drawing/2014/main" id="{CF127CBD-7E15-4880-A0FE-3D3ECC461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537" y="1543957"/>
            <a:ext cx="6218465" cy="414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55E57-902C-47F5-BA46-8F6531E416DD}"/>
              </a:ext>
            </a:extLst>
          </p:cNvPr>
          <p:cNvSpPr txBox="1"/>
          <p:nvPr/>
        </p:nvSpPr>
        <p:spPr>
          <a:xfrm>
            <a:off x="1288598" y="1819728"/>
            <a:ext cx="3294742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V: Resistor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E: Wire</a:t>
            </a:r>
          </a:p>
        </p:txBody>
      </p:sp>
    </p:spTree>
    <p:extLst>
      <p:ext uri="{BB962C8B-B14F-4D97-AF65-F5344CB8AC3E}">
        <p14:creationId xmlns:p14="http://schemas.microsoft.com/office/powerpoint/2010/main" val="223836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ternet routing protocol (article) | Khan Academy">
            <a:extLst>
              <a:ext uri="{FF2B5EF4-FFF2-40B4-BE49-F238E27FC236}">
                <a16:creationId xmlns:a16="http://schemas.microsoft.com/office/drawing/2014/main" id="{D97904F3-DA7E-40A4-B1A5-A935DE91E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89" y="2080306"/>
            <a:ext cx="7291635" cy="297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8B7A05-0D0E-4406-81A4-D1288E91556B}"/>
              </a:ext>
            </a:extLst>
          </p:cNvPr>
          <p:cNvSpPr txBox="1"/>
          <p:nvPr/>
        </p:nvSpPr>
        <p:spPr>
          <a:xfrm>
            <a:off x="693173" y="604684"/>
            <a:ext cx="720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Routing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FEC9B-6ACD-4B69-9417-568E75803591}"/>
              </a:ext>
            </a:extLst>
          </p:cNvPr>
          <p:cNvSpPr txBox="1"/>
          <p:nvPr/>
        </p:nvSpPr>
        <p:spPr>
          <a:xfrm>
            <a:off x="1303790" y="1219199"/>
            <a:ext cx="4269695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V: Router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E: Connection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55403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Everything you need to know about Graph Theory for Deep Learning | by  Flawnson Tong | Towards Data Science">
            <a:extLst>
              <a:ext uri="{FF2B5EF4-FFF2-40B4-BE49-F238E27FC236}">
                <a16:creationId xmlns:a16="http://schemas.microsoft.com/office/drawing/2014/main" id="{7F3358AA-1862-4654-A516-D47F9140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14" y="1041810"/>
            <a:ext cx="7776935" cy="517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E587D-284E-47B2-A952-549158F2A332}"/>
              </a:ext>
            </a:extLst>
          </p:cNvPr>
          <p:cNvSpPr txBox="1"/>
          <p:nvPr/>
        </p:nvSpPr>
        <p:spPr>
          <a:xfrm>
            <a:off x="693173" y="604684"/>
            <a:ext cx="720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Graph in 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AA78F-3172-4B43-9AC4-66EBE18C2BA4}"/>
              </a:ext>
            </a:extLst>
          </p:cNvPr>
          <p:cNvSpPr txBox="1"/>
          <p:nvPr/>
        </p:nvSpPr>
        <p:spPr>
          <a:xfrm>
            <a:off x="912644" y="1777775"/>
            <a:ext cx="2540000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V: Neurons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E: Connection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275122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1F88562-1C7F-495B-85B2-2F5F9F0D1CBB}"/>
              </a:ext>
            </a:extLst>
          </p:cNvPr>
          <p:cNvSpPr txBox="1"/>
          <p:nvPr/>
        </p:nvSpPr>
        <p:spPr>
          <a:xfrm>
            <a:off x="693173" y="604684"/>
            <a:ext cx="7202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Image processing &amp; segmentation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27D69-6C34-4C30-8C11-7FC7B300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383" y="1644587"/>
            <a:ext cx="5020376" cy="3962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8DC401-24F7-4E5F-B3A6-92A73ACBFBF6}"/>
              </a:ext>
            </a:extLst>
          </p:cNvPr>
          <p:cNvSpPr txBox="1"/>
          <p:nvPr/>
        </p:nvSpPr>
        <p:spPr>
          <a:xfrm>
            <a:off x="1481241" y="2206171"/>
            <a:ext cx="33382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V: Pixels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E: Connections between </a:t>
            </a:r>
            <a:r>
              <a:rPr lang="en-US" sz="2000" dirty="0" err="1"/>
              <a:t>Neighbouring</a:t>
            </a:r>
            <a:r>
              <a:rPr lang="en-US" sz="2000" dirty="0"/>
              <a:t> pixels</a:t>
            </a:r>
          </a:p>
        </p:txBody>
      </p:sp>
    </p:spTree>
    <p:extLst>
      <p:ext uri="{BB962C8B-B14F-4D97-AF65-F5344CB8AC3E}">
        <p14:creationId xmlns:p14="http://schemas.microsoft.com/office/powerpoint/2010/main" val="92583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!!Group 111">
            <a:extLst>
              <a:ext uri="{FF2B5EF4-FFF2-40B4-BE49-F238E27FC236}">
                <a16:creationId xmlns:a16="http://schemas.microsoft.com/office/drawing/2014/main" id="{46550ADD-F1B7-46C7-9752-355537AE3DA6}"/>
              </a:ext>
            </a:extLst>
          </p:cNvPr>
          <p:cNvGrpSpPr/>
          <p:nvPr/>
        </p:nvGrpSpPr>
        <p:grpSpPr>
          <a:xfrm>
            <a:off x="7972816" y="944308"/>
            <a:ext cx="2850774" cy="400110"/>
            <a:chOff x="7972816" y="944308"/>
            <a:chExt cx="2850774" cy="400110"/>
          </a:xfrm>
        </p:grpSpPr>
        <p:sp>
          <p:nvSpPr>
            <p:cNvPr id="96" name="!!Oval 95">
              <a:extLst>
                <a:ext uri="{FF2B5EF4-FFF2-40B4-BE49-F238E27FC236}">
                  <a16:creationId xmlns:a16="http://schemas.microsoft.com/office/drawing/2014/main" id="{ECF7B818-87DC-446E-8630-4D9E16AA7013}"/>
                </a:ext>
              </a:extLst>
            </p:cNvPr>
            <p:cNvSpPr/>
            <p:nvPr/>
          </p:nvSpPr>
          <p:spPr>
            <a:xfrm>
              <a:off x="7972816" y="1017106"/>
              <a:ext cx="223736" cy="2237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4" name="!!TextBox 93">
              <a:extLst>
                <a:ext uri="{FF2B5EF4-FFF2-40B4-BE49-F238E27FC236}">
                  <a16:creationId xmlns:a16="http://schemas.microsoft.com/office/drawing/2014/main" id="{304498B1-8C0A-40F7-9962-DFC7A142F107}"/>
                </a:ext>
              </a:extLst>
            </p:cNvPr>
            <p:cNvSpPr txBox="1"/>
            <p:nvPr/>
          </p:nvSpPr>
          <p:spPr>
            <a:xfrm>
              <a:off x="8193511" y="944308"/>
              <a:ext cx="26300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01.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Giới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thiệu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về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thị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!!Group 19">
            <a:extLst>
              <a:ext uri="{FF2B5EF4-FFF2-40B4-BE49-F238E27FC236}">
                <a16:creationId xmlns:a16="http://schemas.microsoft.com/office/drawing/2014/main" id="{4F639C36-A081-484E-8DAD-B338E937C1D4}"/>
              </a:ext>
            </a:extLst>
          </p:cNvPr>
          <p:cNvGrpSpPr/>
          <p:nvPr/>
        </p:nvGrpSpPr>
        <p:grpSpPr>
          <a:xfrm>
            <a:off x="6428689" y="4144697"/>
            <a:ext cx="4932461" cy="400110"/>
            <a:chOff x="7481708" y="5714281"/>
            <a:chExt cx="4932461" cy="40011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7EBB9E-E5E4-44DC-AC93-E7A586433EF3}"/>
                </a:ext>
              </a:extLst>
            </p:cNvPr>
            <p:cNvSpPr/>
            <p:nvPr/>
          </p:nvSpPr>
          <p:spPr>
            <a:xfrm>
              <a:off x="7481708" y="5808074"/>
              <a:ext cx="223736" cy="2237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33D1CF-00EA-4324-8896-5BE629083BA5}"/>
                </a:ext>
              </a:extLst>
            </p:cNvPr>
            <p:cNvSpPr txBox="1"/>
            <p:nvPr/>
          </p:nvSpPr>
          <p:spPr>
            <a:xfrm>
              <a:off x="7705444" y="5714281"/>
              <a:ext cx="47087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02. </a:t>
              </a:r>
              <a:r>
                <a:rPr lang="en-US" sz="2000" b="1" dirty="0" err="1">
                  <a:solidFill>
                    <a:schemeClr val="accent5">
                      <a:lumMod val="50000"/>
                    </a:schemeClr>
                  </a:solidFill>
                </a:rPr>
                <a:t>Một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5">
                      <a:lumMod val="50000"/>
                    </a:schemeClr>
                  </a:solidFill>
                </a:rPr>
                <a:t>vài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5">
                      <a:lumMod val="50000"/>
                    </a:schemeClr>
                  </a:solidFill>
                </a:rPr>
                <a:t>thuật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5">
                      <a:lumMod val="50000"/>
                    </a:schemeClr>
                  </a:solidFill>
                </a:rPr>
                <a:t>toán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5">
                      <a:lumMod val="50000"/>
                    </a:schemeClr>
                  </a:solidFill>
                </a:rPr>
                <a:t>và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5">
                      <a:lumMod val="50000"/>
                    </a:schemeClr>
                  </a:solidFill>
                </a:rPr>
                <a:t>ứng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5">
                      <a:lumMod val="50000"/>
                    </a:schemeClr>
                  </a:solidFill>
                </a:rPr>
                <a:t>dụng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5">
                      <a:lumMod val="50000"/>
                    </a:schemeClr>
                  </a:solidFill>
                </a:rPr>
                <a:t>của</a:t>
              </a:r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5">
                      <a:lumMod val="50000"/>
                    </a:schemeClr>
                  </a:solidFill>
                </a:rPr>
                <a:t>nó</a:t>
              </a:r>
              <a:endParaRPr 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!!Group 25">
            <a:extLst>
              <a:ext uri="{FF2B5EF4-FFF2-40B4-BE49-F238E27FC236}">
                <a16:creationId xmlns:a16="http://schemas.microsoft.com/office/drawing/2014/main" id="{A336DDCF-B685-4092-BC9E-AF1E2C1B6944}"/>
              </a:ext>
            </a:extLst>
          </p:cNvPr>
          <p:cNvGrpSpPr/>
          <p:nvPr/>
        </p:nvGrpSpPr>
        <p:grpSpPr>
          <a:xfrm>
            <a:off x="9398807" y="1861460"/>
            <a:ext cx="2620546" cy="1727633"/>
            <a:chOff x="10165922" y="3480533"/>
            <a:chExt cx="2620546" cy="1727633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B948167-41C4-4057-992C-A029068AC967}"/>
                </a:ext>
              </a:extLst>
            </p:cNvPr>
            <p:cNvSpPr txBox="1"/>
            <p:nvPr/>
          </p:nvSpPr>
          <p:spPr>
            <a:xfrm>
              <a:off x="10389657" y="3884727"/>
              <a:ext cx="23968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Google map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Mạng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máy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tính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Social networking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F0D9EE2-8889-4E03-8CCD-DF6687F4867F}"/>
                </a:ext>
              </a:extLst>
            </p:cNvPr>
            <p:cNvSpPr/>
            <p:nvPr/>
          </p:nvSpPr>
          <p:spPr>
            <a:xfrm>
              <a:off x="10165922" y="3566461"/>
              <a:ext cx="223736" cy="2237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AFD44BE-46A1-4DF1-9D56-9B8036AFFCC3}"/>
                </a:ext>
              </a:extLst>
            </p:cNvPr>
            <p:cNvSpPr txBox="1"/>
            <p:nvPr/>
          </p:nvSpPr>
          <p:spPr>
            <a:xfrm>
              <a:off x="10389658" y="3480533"/>
              <a:ext cx="2396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1.2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Một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số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ứng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dụng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0" name="!!Group 89">
            <a:extLst>
              <a:ext uri="{FF2B5EF4-FFF2-40B4-BE49-F238E27FC236}">
                <a16:creationId xmlns:a16="http://schemas.microsoft.com/office/drawing/2014/main" id="{36BCB86E-10E6-48A2-A593-B488300C4762}"/>
              </a:ext>
            </a:extLst>
          </p:cNvPr>
          <p:cNvGrpSpPr/>
          <p:nvPr/>
        </p:nvGrpSpPr>
        <p:grpSpPr>
          <a:xfrm>
            <a:off x="6196117" y="1872617"/>
            <a:ext cx="2629395" cy="1727633"/>
            <a:chOff x="10165922" y="3480533"/>
            <a:chExt cx="2629395" cy="1727633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7B971C-2FA8-4CBC-A35F-978895C7ED7F}"/>
                </a:ext>
              </a:extLst>
            </p:cNvPr>
            <p:cNvSpPr txBox="1"/>
            <p:nvPr/>
          </p:nvSpPr>
          <p:spPr>
            <a:xfrm>
              <a:off x="10389658" y="3884727"/>
              <a:ext cx="21175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Đồ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thị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là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gì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Thế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nào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là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bài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toán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đồ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thị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A459FDD-57B5-4B6C-89E4-7EA5E1AE45A3}"/>
                </a:ext>
              </a:extLst>
            </p:cNvPr>
            <p:cNvSpPr/>
            <p:nvPr/>
          </p:nvSpPr>
          <p:spPr>
            <a:xfrm>
              <a:off x="10165922" y="3566461"/>
              <a:ext cx="223736" cy="2237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B9ACA2E-20B3-4EB7-AC7B-485A901426DD}"/>
                </a:ext>
              </a:extLst>
            </p:cNvPr>
            <p:cNvSpPr txBox="1"/>
            <p:nvPr/>
          </p:nvSpPr>
          <p:spPr>
            <a:xfrm>
              <a:off x="10389658" y="3480533"/>
              <a:ext cx="2405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1.1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Sơ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lược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về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thị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!!Group 27">
            <a:extLst>
              <a:ext uri="{FF2B5EF4-FFF2-40B4-BE49-F238E27FC236}">
                <a16:creationId xmlns:a16="http://schemas.microsoft.com/office/drawing/2014/main" id="{952B5527-932B-48CF-ADF8-97C5C7AC635F}"/>
              </a:ext>
            </a:extLst>
          </p:cNvPr>
          <p:cNvGrpSpPr/>
          <p:nvPr/>
        </p:nvGrpSpPr>
        <p:grpSpPr>
          <a:xfrm>
            <a:off x="5477658" y="4934402"/>
            <a:ext cx="3010984" cy="1410332"/>
            <a:chOff x="5459673" y="5012150"/>
            <a:chExt cx="3010984" cy="141033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78F6578-812E-489C-907F-060E656135B0}"/>
                </a:ext>
              </a:extLst>
            </p:cNvPr>
            <p:cNvSpPr txBox="1"/>
            <p:nvPr/>
          </p:nvSpPr>
          <p:spPr>
            <a:xfrm>
              <a:off x="5655673" y="5406819"/>
              <a:ext cx="28149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Dijkstra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Floyd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A*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4CC68A-EF13-4770-A4AE-67692470ED8C}"/>
                </a:ext>
              </a:extLst>
            </p:cNvPr>
            <p:cNvSpPr txBox="1"/>
            <p:nvPr/>
          </p:nvSpPr>
          <p:spPr>
            <a:xfrm>
              <a:off x="5655673" y="5012150"/>
              <a:ext cx="2712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2.1 </a:t>
              </a:r>
              <a:r>
                <a:rPr lang="en-US" sz="2000" b="1" dirty="0" err="1">
                  <a:solidFill>
                    <a:srgbClr val="0070C0"/>
                  </a:solidFill>
                </a:rPr>
                <a:t>Đường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 err="1">
                  <a:solidFill>
                    <a:srgbClr val="0070C0"/>
                  </a:solidFill>
                </a:rPr>
                <a:t>đi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 err="1">
                  <a:solidFill>
                    <a:srgbClr val="0070C0"/>
                  </a:solidFill>
                </a:rPr>
                <a:t>ngắn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 err="1">
                  <a:solidFill>
                    <a:srgbClr val="0070C0"/>
                  </a:solidFill>
                </a:rPr>
                <a:t>nhất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CFE1FEB-4B2A-4A90-85D9-A04E44A2C693}"/>
                </a:ext>
              </a:extLst>
            </p:cNvPr>
            <p:cNvSpPr/>
            <p:nvPr/>
          </p:nvSpPr>
          <p:spPr>
            <a:xfrm>
              <a:off x="5459673" y="5100337"/>
              <a:ext cx="223736" cy="2237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30" name="!!Group 29">
            <a:extLst>
              <a:ext uri="{FF2B5EF4-FFF2-40B4-BE49-F238E27FC236}">
                <a16:creationId xmlns:a16="http://schemas.microsoft.com/office/drawing/2014/main" id="{A055DA70-3971-4D73-9682-6FE02A9C30A5}"/>
              </a:ext>
            </a:extLst>
          </p:cNvPr>
          <p:cNvGrpSpPr/>
          <p:nvPr/>
        </p:nvGrpSpPr>
        <p:grpSpPr>
          <a:xfrm>
            <a:off x="9006787" y="4911538"/>
            <a:ext cx="2701408" cy="1102555"/>
            <a:chOff x="9135243" y="5102629"/>
            <a:chExt cx="2701408" cy="110255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B3EFA4-3CEE-4AE9-8E16-EF99F2F40AF3}"/>
                </a:ext>
              </a:extLst>
            </p:cNvPr>
            <p:cNvSpPr txBox="1"/>
            <p:nvPr/>
          </p:nvSpPr>
          <p:spPr>
            <a:xfrm>
              <a:off x="9360679" y="5497298"/>
              <a:ext cx="24759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Ford-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Fullerson</a:t>
              </a:r>
              <a:endParaRPr lang="en-US" sz="2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BF4F06-8E23-4078-BC71-ABAA68A6879F}"/>
                </a:ext>
              </a:extLst>
            </p:cNvPr>
            <p:cNvSpPr txBox="1"/>
            <p:nvPr/>
          </p:nvSpPr>
          <p:spPr>
            <a:xfrm>
              <a:off x="9360679" y="5102629"/>
              <a:ext cx="20473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2.2 </a:t>
              </a:r>
              <a:r>
                <a:rPr lang="en-US" sz="2000" b="1" dirty="0" err="1">
                  <a:solidFill>
                    <a:srgbClr val="0070C0"/>
                  </a:solidFill>
                </a:rPr>
                <a:t>Luồng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 err="1">
                  <a:solidFill>
                    <a:srgbClr val="0070C0"/>
                  </a:solidFill>
                </a:rPr>
                <a:t>cực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 err="1">
                  <a:solidFill>
                    <a:srgbClr val="0070C0"/>
                  </a:solidFill>
                </a:rPr>
                <a:t>đại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07CE327-97E7-4389-B5F4-0786CB59045B}"/>
                </a:ext>
              </a:extLst>
            </p:cNvPr>
            <p:cNvSpPr/>
            <p:nvPr/>
          </p:nvSpPr>
          <p:spPr>
            <a:xfrm>
              <a:off x="9135243" y="5203795"/>
              <a:ext cx="223736" cy="2237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3" name="!!Group 1">
            <a:extLst>
              <a:ext uri="{FF2B5EF4-FFF2-40B4-BE49-F238E27FC236}">
                <a16:creationId xmlns:a16="http://schemas.microsoft.com/office/drawing/2014/main" id="{131DA650-75CB-48BF-910D-D4E9E77EE440}"/>
              </a:ext>
            </a:extLst>
          </p:cNvPr>
          <p:cNvGrpSpPr/>
          <p:nvPr/>
        </p:nvGrpSpPr>
        <p:grpSpPr>
          <a:xfrm>
            <a:off x="310486" y="183817"/>
            <a:ext cx="5718600" cy="5668839"/>
            <a:chOff x="310486" y="183817"/>
            <a:chExt cx="5718600" cy="566883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1231B52-14D9-4954-9034-8A73CF17738C}"/>
                </a:ext>
              </a:extLst>
            </p:cNvPr>
            <p:cNvCxnSpPr>
              <a:cxnSpLocks/>
            </p:cNvCxnSpPr>
            <p:nvPr/>
          </p:nvCxnSpPr>
          <p:spPr>
            <a:xfrm rot="-9180000" flipV="1">
              <a:off x="4621609" y="607909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8D56A9B-2003-41E6-B853-CB81D439EC8F}"/>
                </a:ext>
              </a:extLst>
            </p:cNvPr>
            <p:cNvCxnSpPr>
              <a:cxnSpLocks/>
            </p:cNvCxnSpPr>
            <p:nvPr/>
          </p:nvCxnSpPr>
          <p:spPr>
            <a:xfrm rot="-4020000" flipV="1">
              <a:off x="4603326" y="2148687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485C1D5-E8C6-4717-A513-16D787D51140}"/>
                </a:ext>
              </a:extLst>
            </p:cNvPr>
            <p:cNvCxnSpPr>
              <a:cxnSpLocks/>
            </p:cNvCxnSpPr>
            <p:nvPr/>
          </p:nvCxnSpPr>
          <p:spPr>
            <a:xfrm rot="-4440000" flipV="1">
              <a:off x="3368888" y="3884986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E8AD7B-172E-43BA-9EF0-88298B573B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8764" y="3158223"/>
              <a:ext cx="267197" cy="60575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93673D6-6FFF-4207-B6DB-8EF35BF3D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603" y="4129561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C1CDA4-DCFF-4993-B119-3A4094AC6B7A}"/>
                </a:ext>
              </a:extLst>
            </p:cNvPr>
            <p:cNvCxnSpPr>
              <a:cxnSpLocks/>
            </p:cNvCxnSpPr>
            <p:nvPr/>
          </p:nvCxnSpPr>
          <p:spPr>
            <a:xfrm rot="4020000" flipV="1">
              <a:off x="3695569" y="1588474"/>
              <a:ext cx="270425" cy="73290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B78F82-FBDC-4B98-BA42-C72FCAA2EF19}"/>
                </a:ext>
              </a:extLst>
            </p:cNvPr>
            <p:cNvGrpSpPr/>
            <p:nvPr/>
          </p:nvGrpSpPr>
          <p:grpSpPr>
            <a:xfrm rot="2760000">
              <a:off x="3733683" y="1522291"/>
              <a:ext cx="843152" cy="828939"/>
              <a:chOff x="3318169" y="1413950"/>
              <a:chExt cx="1126426" cy="112642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216C915-91F7-4A25-8D2B-774D16737AA6}"/>
                  </a:ext>
                </a:extLst>
              </p:cNvPr>
              <p:cNvSpPr/>
              <p:nvPr/>
            </p:nvSpPr>
            <p:spPr>
              <a:xfrm rot="540000">
                <a:off x="3318169" y="1413950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 flip="none" rotWithShape="1">
                  <a:gsLst>
                    <a:gs pos="700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bg1">
                        <a:lumMod val="75000"/>
                      </a:schemeClr>
                    </a:gs>
                  </a:gsLst>
                  <a:lin ang="18900000" scaled="1"/>
                  <a:tileRect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9970328-997E-40B0-B5C5-8759FBAC7EAA}"/>
                  </a:ext>
                </a:extLst>
              </p:cNvPr>
              <p:cNvSpPr/>
              <p:nvPr/>
            </p:nvSpPr>
            <p:spPr>
              <a:xfrm rot="18840000">
                <a:off x="3523767" y="1601645"/>
                <a:ext cx="761695" cy="736232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7A6D612-82AA-47EA-9292-30AA55B4AF3B}"/>
                </a:ext>
              </a:extLst>
            </p:cNvPr>
            <p:cNvGrpSpPr/>
            <p:nvPr/>
          </p:nvGrpSpPr>
          <p:grpSpPr>
            <a:xfrm>
              <a:off x="4902660" y="266999"/>
              <a:ext cx="1126426" cy="1126426"/>
              <a:chOff x="9476148" y="843335"/>
              <a:chExt cx="1126426" cy="1126426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A9ACA29-9891-4C1A-AC23-BA89B879A580}"/>
                  </a:ext>
                </a:extLst>
              </p:cNvPr>
              <p:cNvSpPr/>
              <p:nvPr/>
            </p:nvSpPr>
            <p:spPr>
              <a:xfrm>
                <a:off x="9476148" y="843335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bg1">
                        <a:lumMod val="75000"/>
                      </a:schemeClr>
                    </a:gs>
                  </a:gsLst>
                  <a:lin ang="198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5D9B915-0A60-4FEF-8773-C2A4F5EC2324}"/>
                  </a:ext>
                </a:extLst>
              </p:cNvPr>
              <p:cNvSpPr/>
              <p:nvPr/>
            </p:nvSpPr>
            <p:spPr>
              <a:xfrm>
                <a:off x="9676719" y="1016880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1.1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0352C0-732C-4A22-8F61-9A406BBC97C2}"/>
                </a:ext>
              </a:extLst>
            </p:cNvPr>
            <p:cNvGrpSpPr/>
            <p:nvPr/>
          </p:nvGrpSpPr>
          <p:grpSpPr>
            <a:xfrm>
              <a:off x="2350606" y="3334558"/>
              <a:ext cx="830596" cy="829051"/>
              <a:chOff x="4385539" y="3097483"/>
              <a:chExt cx="1126426" cy="1126426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9AEC328-8EF9-4FB5-BFAB-7BA1F075CFB2}"/>
                  </a:ext>
                </a:extLst>
              </p:cNvPr>
              <p:cNvSpPr/>
              <p:nvPr/>
            </p:nvSpPr>
            <p:spPr>
              <a:xfrm rot="1500000">
                <a:off x="4385539" y="3097483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8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>
                        <a:lumMod val="50000"/>
                      </a:schemeClr>
                    </a:gs>
                  </a:gsLst>
                  <a:lin ang="6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FCC7354-BB74-4547-97D6-910BB6CA3B7C}"/>
                  </a:ext>
                </a:extLst>
              </p:cNvPr>
              <p:cNvSpPr/>
              <p:nvPr/>
            </p:nvSpPr>
            <p:spPr>
              <a:xfrm>
                <a:off x="4583947" y="3306509"/>
                <a:ext cx="748855" cy="748855"/>
              </a:xfrm>
              <a:custGeom>
                <a:avLst/>
                <a:gdLst>
                  <a:gd name="connsiteX0" fmla="*/ 748856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6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6" y="374428"/>
                    </a:moveTo>
                    <a:cubicBezTo>
                      <a:pt x="748856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6" y="167637"/>
                      <a:pt x="748856" y="37442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F90728-91E8-4E73-957A-28CA84138B8E}"/>
                </a:ext>
              </a:extLst>
            </p:cNvPr>
            <p:cNvGrpSpPr/>
            <p:nvPr/>
          </p:nvGrpSpPr>
          <p:grpSpPr>
            <a:xfrm>
              <a:off x="3534434" y="4353714"/>
              <a:ext cx="1126426" cy="1126426"/>
              <a:chOff x="3871761" y="4458796"/>
              <a:chExt cx="1126426" cy="1126426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FFFEB6E-6B2D-4320-A8C6-2BA26E44F341}"/>
                  </a:ext>
                </a:extLst>
              </p:cNvPr>
              <p:cNvSpPr/>
              <p:nvPr/>
            </p:nvSpPr>
            <p:spPr>
              <a:xfrm rot="20880000">
                <a:off x="3871761" y="4458796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/>
                    </a:gs>
                  </a:gsLst>
                  <a:lin ang="30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B262FAC-0AE6-4331-B0D1-CF39A9753606}"/>
                  </a:ext>
                </a:extLst>
              </p:cNvPr>
              <p:cNvSpPr/>
              <p:nvPr/>
            </p:nvSpPr>
            <p:spPr>
              <a:xfrm>
                <a:off x="4070168" y="4652582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5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5"/>
                      <a:pt x="374428" y="748855"/>
                    </a:cubicBezTo>
                    <a:cubicBezTo>
                      <a:pt x="167637" y="748855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2.1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8191B5-E9D4-41F3-8E0D-64B030CAF9DC}"/>
                </a:ext>
              </a:extLst>
            </p:cNvPr>
            <p:cNvGrpSpPr/>
            <p:nvPr/>
          </p:nvGrpSpPr>
          <p:grpSpPr>
            <a:xfrm rot="2340000">
              <a:off x="310486" y="183817"/>
              <a:ext cx="3465576" cy="3465576"/>
              <a:chOff x="310486" y="183817"/>
              <a:chExt cx="3465576" cy="3465576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4636F8F2-EE79-45A6-B0B7-CEA06C033487}"/>
                  </a:ext>
                </a:extLst>
              </p:cNvPr>
              <p:cNvSpPr/>
              <p:nvPr/>
            </p:nvSpPr>
            <p:spPr>
              <a:xfrm flipH="1">
                <a:off x="776088" y="597230"/>
                <a:ext cx="2578608" cy="2578608"/>
              </a:xfrm>
              <a:prstGeom prst="arc">
                <a:avLst>
                  <a:gd name="adj1" fmla="val 3397586"/>
                  <a:gd name="adj2" fmla="val 18544872"/>
                </a:avLst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38000">
                      <a:schemeClr val="accent3">
                        <a:lumMod val="20000"/>
                        <a:lumOff val="80000"/>
                      </a:schemeClr>
                    </a:gs>
                    <a:gs pos="59000">
                      <a:schemeClr val="accent3">
                        <a:lumMod val="60000"/>
                        <a:lumOff val="40000"/>
                      </a:schemeClr>
                    </a:gs>
                    <a:gs pos="97345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A2216F0C-B268-4983-9F5F-E2993FFDEF38}"/>
                  </a:ext>
                </a:extLst>
              </p:cNvPr>
              <p:cNvSpPr/>
              <p:nvPr/>
            </p:nvSpPr>
            <p:spPr>
              <a:xfrm>
                <a:off x="310486" y="183817"/>
                <a:ext cx="3465576" cy="3465576"/>
              </a:xfrm>
              <a:prstGeom prst="arc">
                <a:avLst>
                  <a:gd name="adj1" fmla="val 5080919"/>
                  <a:gd name="adj2" fmla="val 16938518"/>
                </a:avLst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46000">
                      <a:schemeClr val="accent3">
                        <a:lumMod val="20000"/>
                        <a:lumOff val="80000"/>
                      </a:schemeClr>
                    </a:gs>
                    <a:gs pos="67000">
                      <a:schemeClr val="accent3">
                        <a:lumMod val="60000"/>
                        <a:lumOff val="40000"/>
                      </a:schemeClr>
                    </a:gs>
                    <a:gs pos="92000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CD7AB13-6C24-47F2-84EF-22AA8BB29084}"/>
                  </a:ext>
                </a:extLst>
              </p:cNvPr>
              <p:cNvSpPr/>
              <p:nvPr/>
            </p:nvSpPr>
            <p:spPr>
              <a:xfrm rot="19260000">
                <a:off x="1170698" y="1004900"/>
                <a:ext cx="1763267" cy="1763268"/>
              </a:xfrm>
              <a:custGeom>
                <a:avLst/>
                <a:gdLst>
                  <a:gd name="connsiteX0" fmla="*/ 1763268 w 1763267"/>
                  <a:gd name="connsiteY0" fmla="*/ 881634 h 1763268"/>
                  <a:gd name="connsiteX1" fmla="*/ 881634 w 1763267"/>
                  <a:gd name="connsiteY1" fmla="*/ 1763268 h 1763268"/>
                  <a:gd name="connsiteX2" fmla="*/ 0 w 1763267"/>
                  <a:gd name="connsiteY2" fmla="*/ 881634 h 1763268"/>
                  <a:gd name="connsiteX3" fmla="*/ 881634 w 1763267"/>
                  <a:gd name="connsiteY3" fmla="*/ 0 h 1763268"/>
                  <a:gd name="connsiteX4" fmla="*/ 1763268 w 1763267"/>
                  <a:gd name="connsiteY4" fmla="*/ 881634 h 176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3267" h="1763268">
                    <a:moveTo>
                      <a:pt x="1763268" y="881634"/>
                    </a:moveTo>
                    <a:cubicBezTo>
                      <a:pt x="1763268" y="1368547"/>
                      <a:pt x="1368547" y="1763268"/>
                      <a:pt x="881634" y="1763268"/>
                    </a:cubicBezTo>
                    <a:cubicBezTo>
                      <a:pt x="394721" y="1763268"/>
                      <a:pt x="0" y="1368547"/>
                      <a:pt x="0" y="881634"/>
                    </a:cubicBezTo>
                    <a:cubicBezTo>
                      <a:pt x="0" y="394721"/>
                      <a:pt x="394721" y="0"/>
                      <a:pt x="881634" y="0"/>
                    </a:cubicBezTo>
                    <a:cubicBezTo>
                      <a:pt x="1368547" y="0"/>
                      <a:pt x="1763268" y="394721"/>
                      <a:pt x="1763268" y="881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GRAPH</a:t>
                </a: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AF04F90-3974-46E1-A5C4-3630C5233180}"/>
                  </a:ext>
                </a:extLst>
              </p:cNvPr>
              <p:cNvSpPr/>
              <p:nvPr/>
            </p:nvSpPr>
            <p:spPr>
              <a:xfrm rot="2700000">
                <a:off x="932468" y="775729"/>
                <a:ext cx="2221611" cy="2221611"/>
              </a:xfrm>
              <a:custGeom>
                <a:avLst/>
                <a:gdLst>
                  <a:gd name="connsiteX0" fmla="*/ 2221611 w 2221611"/>
                  <a:gd name="connsiteY0" fmla="*/ 1110805 h 2221611"/>
                  <a:gd name="connsiteX1" fmla="*/ 1110806 w 2221611"/>
                  <a:gd name="connsiteY1" fmla="*/ 2221611 h 2221611"/>
                  <a:gd name="connsiteX2" fmla="*/ 0 w 2221611"/>
                  <a:gd name="connsiteY2" fmla="*/ 1110805 h 2221611"/>
                  <a:gd name="connsiteX3" fmla="*/ 1110806 w 2221611"/>
                  <a:gd name="connsiteY3" fmla="*/ 0 h 2221611"/>
                  <a:gd name="connsiteX4" fmla="*/ 2221611 w 2221611"/>
                  <a:gd name="connsiteY4" fmla="*/ 1110805 h 222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611" h="2221611">
                    <a:moveTo>
                      <a:pt x="2221611" y="1110805"/>
                    </a:moveTo>
                    <a:cubicBezTo>
                      <a:pt x="2221611" y="1724286"/>
                      <a:pt x="1724287" y="2221611"/>
                      <a:pt x="1110806" y="2221611"/>
                    </a:cubicBezTo>
                    <a:cubicBezTo>
                      <a:pt x="497325" y="2221611"/>
                      <a:pt x="0" y="1724286"/>
                      <a:pt x="0" y="1110805"/>
                    </a:cubicBezTo>
                    <a:cubicBezTo>
                      <a:pt x="0" y="497325"/>
                      <a:pt x="497325" y="0"/>
                      <a:pt x="1110806" y="0"/>
                    </a:cubicBezTo>
                    <a:cubicBezTo>
                      <a:pt x="1724287" y="0"/>
                      <a:pt x="2221611" y="497325"/>
                      <a:pt x="2221611" y="1110805"/>
                    </a:cubicBezTo>
                    <a:close/>
                  </a:path>
                </a:pathLst>
              </a:custGeom>
              <a:noFill/>
              <a:ln w="66590" cap="flat">
                <a:gradFill flip="none" rotWithShape="1">
                  <a:gsLst>
                    <a:gs pos="52000">
                      <a:schemeClr val="accent2"/>
                    </a:gs>
                    <a:gs pos="73000">
                      <a:schemeClr val="accent6"/>
                    </a:gs>
                    <a:gs pos="63000">
                      <a:schemeClr val="accent4"/>
                    </a:gs>
                    <a:gs pos="36000">
                      <a:schemeClr val="bg1"/>
                    </a:gs>
                    <a:gs pos="85000">
                      <a:schemeClr val="accent5"/>
                    </a:gs>
                    <a:gs pos="95000">
                      <a:schemeClr val="accent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6ED6C2C-25BE-459B-A9AB-47042BC193F1}"/>
                </a:ext>
              </a:extLst>
            </p:cNvPr>
            <p:cNvGrpSpPr/>
            <p:nvPr/>
          </p:nvGrpSpPr>
          <p:grpSpPr>
            <a:xfrm>
              <a:off x="4797966" y="2723439"/>
              <a:ext cx="1126426" cy="1126426"/>
              <a:chOff x="9476148" y="843335"/>
              <a:chExt cx="1126426" cy="1126426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2E1B976-0E09-4513-BA9E-50F282D06869}"/>
                  </a:ext>
                </a:extLst>
              </p:cNvPr>
              <p:cNvSpPr/>
              <p:nvPr/>
            </p:nvSpPr>
            <p:spPr>
              <a:xfrm rot="3360000">
                <a:off x="9476148" y="843335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bg1">
                        <a:lumMod val="75000"/>
                      </a:schemeClr>
                    </a:gs>
                  </a:gsLst>
                  <a:lin ang="198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326BA5A-12C5-4A09-84D2-A3CA17741183}"/>
                  </a:ext>
                </a:extLst>
              </p:cNvPr>
              <p:cNvSpPr/>
              <p:nvPr/>
            </p:nvSpPr>
            <p:spPr>
              <a:xfrm>
                <a:off x="9676719" y="1016880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1.2</a:t>
                </a:r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753840-4F45-4F93-A29F-DA2B8B2482D7}"/>
                </a:ext>
              </a:extLst>
            </p:cNvPr>
            <p:cNvSpPr/>
            <p:nvPr/>
          </p:nvSpPr>
          <p:spPr>
            <a:xfrm rot="1242827">
              <a:off x="3280267" y="1888553"/>
              <a:ext cx="187452" cy="187452"/>
            </a:xfrm>
            <a:custGeom>
              <a:avLst/>
              <a:gdLst>
                <a:gd name="connsiteX0" fmla="*/ 187452 w 187452"/>
                <a:gd name="connsiteY0" fmla="*/ 93726 h 187452"/>
                <a:gd name="connsiteX1" fmla="*/ 93726 w 187452"/>
                <a:gd name="connsiteY1" fmla="*/ 187452 h 187452"/>
                <a:gd name="connsiteX2" fmla="*/ 0 w 187452"/>
                <a:gd name="connsiteY2" fmla="*/ 93726 h 187452"/>
                <a:gd name="connsiteX3" fmla="*/ 93726 w 187452"/>
                <a:gd name="connsiteY3" fmla="*/ 0 h 187452"/>
                <a:gd name="connsiteX4" fmla="*/ 187452 w 187452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2" h="187452">
                  <a:moveTo>
                    <a:pt x="187452" y="93726"/>
                  </a:moveTo>
                  <a:cubicBezTo>
                    <a:pt x="187452" y="145489"/>
                    <a:pt x="145489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89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B02B4D-FCE4-4E63-B089-9E95BF70EFE9}"/>
                </a:ext>
              </a:extLst>
            </p:cNvPr>
            <p:cNvSpPr/>
            <p:nvPr/>
          </p:nvSpPr>
          <p:spPr>
            <a:xfrm>
              <a:off x="2369046" y="3054973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F4E4F88-8E8B-4882-BCA4-B462FF7C6FA1}"/>
                </a:ext>
              </a:extLst>
            </p:cNvPr>
            <p:cNvGrpSpPr/>
            <p:nvPr/>
          </p:nvGrpSpPr>
          <p:grpSpPr>
            <a:xfrm>
              <a:off x="1406769" y="4726230"/>
              <a:ext cx="1126426" cy="1126426"/>
              <a:chOff x="3871761" y="4458796"/>
              <a:chExt cx="1126426" cy="1126426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5322D96-AC06-4BA6-86FB-914255567D95}"/>
                  </a:ext>
                </a:extLst>
              </p:cNvPr>
              <p:cNvSpPr/>
              <p:nvPr/>
            </p:nvSpPr>
            <p:spPr>
              <a:xfrm rot="2940000">
                <a:off x="3871761" y="4458796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/>
                    </a:gs>
                  </a:gsLst>
                  <a:lin ang="30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C21D81E-F964-4EFB-BC7E-803D734EA563}"/>
                  </a:ext>
                </a:extLst>
              </p:cNvPr>
              <p:cNvSpPr/>
              <p:nvPr/>
            </p:nvSpPr>
            <p:spPr>
              <a:xfrm>
                <a:off x="4070168" y="4652582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5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5"/>
                      <a:pt x="374428" y="748855"/>
                    </a:cubicBezTo>
                    <a:cubicBezTo>
                      <a:pt x="167637" y="748855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2.2</a:t>
                </a:r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669741A-1544-4B4F-A058-120F1F9229C9}"/>
                </a:ext>
              </a:extLst>
            </p:cNvPr>
            <p:cNvSpPr/>
            <p:nvPr/>
          </p:nvSpPr>
          <p:spPr>
            <a:xfrm rot="2152959">
              <a:off x="3013826" y="3883530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2"/>
                    <a:pt x="41963" y="0"/>
                    <a:pt x="93726" y="0"/>
                  </a:cubicBezTo>
                  <a:cubicBezTo>
                    <a:pt x="145490" y="0"/>
                    <a:pt x="187452" y="41962"/>
                    <a:pt x="187452" y="937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890BDEE-B1D2-43D7-BE7B-471F46B677B6}"/>
                </a:ext>
              </a:extLst>
            </p:cNvPr>
            <p:cNvSpPr/>
            <p:nvPr/>
          </p:nvSpPr>
          <p:spPr>
            <a:xfrm rot="19990472">
              <a:off x="4284807" y="1481340"/>
              <a:ext cx="187451" cy="187452"/>
            </a:xfrm>
            <a:custGeom>
              <a:avLst/>
              <a:gdLst>
                <a:gd name="connsiteX0" fmla="*/ 187452 w 187451"/>
                <a:gd name="connsiteY0" fmla="*/ 93726 h 187452"/>
                <a:gd name="connsiteX1" fmla="*/ 93726 w 187451"/>
                <a:gd name="connsiteY1" fmla="*/ 187452 h 187452"/>
                <a:gd name="connsiteX2" fmla="*/ 0 w 187451"/>
                <a:gd name="connsiteY2" fmla="*/ 93726 h 187452"/>
                <a:gd name="connsiteX3" fmla="*/ 93726 w 187451"/>
                <a:gd name="connsiteY3" fmla="*/ 0 h 187452"/>
                <a:gd name="connsiteX4" fmla="*/ 187452 w 187451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2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CE53512-81F9-4A62-A5DD-867F1E0CFCEB}"/>
                </a:ext>
              </a:extLst>
            </p:cNvPr>
            <p:cNvSpPr/>
            <p:nvPr/>
          </p:nvSpPr>
          <p:spPr>
            <a:xfrm rot="19990472">
              <a:off x="4350960" y="2135308"/>
              <a:ext cx="187451" cy="187452"/>
            </a:xfrm>
            <a:custGeom>
              <a:avLst/>
              <a:gdLst>
                <a:gd name="connsiteX0" fmla="*/ 187452 w 187451"/>
                <a:gd name="connsiteY0" fmla="*/ 93726 h 187452"/>
                <a:gd name="connsiteX1" fmla="*/ 93726 w 187451"/>
                <a:gd name="connsiteY1" fmla="*/ 187452 h 187452"/>
                <a:gd name="connsiteX2" fmla="*/ 0 w 187451"/>
                <a:gd name="connsiteY2" fmla="*/ 93726 h 187452"/>
                <a:gd name="connsiteX3" fmla="*/ 93726 w 187451"/>
                <a:gd name="connsiteY3" fmla="*/ 0 h 187452"/>
                <a:gd name="connsiteX4" fmla="*/ 187452 w 187451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2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0958CB-CF68-4F69-980A-7631F245515F}"/>
                </a:ext>
              </a:extLst>
            </p:cNvPr>
            <p:cNvSpPr/>
            <p:nvPr/>
          </p:nvSpPr>
          <p:spPr>
            <a:xfrm rot="2152959">
              <a:off x="2462770" y="4019973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2"/>
                    <a:pt x="41963" y="0"/>
                    <a:pt x="93726" y="0"/>
                  </a:cubicBezTo>
                  <a:cubicBezTo>
                    <a:pt x="145490" y="0"/>
                    <a:pt x="187452" y="41962"/>
                    <a:pt x="187452" y="937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36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!!Group 19">
            <a:extLst>
              <a:ext uri="{FF2B5EF4-FFF2-40B4-BE49-F238E27FC236}">
                <a16:creationId xmlns:a16="http://schemas.microsoft.com/office/drawing/2014/main" id="{5C2E0B78-87E1-46DF-914E-3A13766DA491}"/>
              </a:ext>
            </a:extLst>
          </p:cNvPr>
          <p:cNvGrpSpPr/>
          <p:nvPr/>
        </p:nvGrpSpPr>
        <p:grpSpPr>
          <a:xfrm>
            <a:off x="514925" y="369109"/>
            <a:ext cx="7556489" cy="584775"/>
            <a:chOff x="7570538" y="5714281"/>
            <a:chExt cx="7556489" cy="5847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8D0A58-A70D-4B9B-BAA3-D02A0F97C43E}"/>
                </a:ext>
              </a:extLst>
            </p:cNvPr>
            <p:cNvSpPr/>
            <p:nvPr/>
          </p:nvSpPr>
          <p:spPr>
            <a:xfrm>
              <a:off x="7570538" y="591089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7DC943-DF32-4BB2-A524-A2DD4F657E62}"/>
                </a:ext>
              </a:extLst>
            </p:cNvPr>
            <p:cNvSpPr txBox="1"/>
            <p:nvPr/>
          </p:nvSpPr>
          <p:spPr>
            <a:xfrm>
              <a:off x="7705444" y="5714281"/>
              <a:ext cx="74215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02. </a:t>
              </a:r>
              <a:r>
                <a:rPr lang="en-US" sz="3200" b="1" dirty="0" err="1">
                  <a:solidFill>
                    <a:schemeClr val="accent5">
                      <a:lumMod val="50000"/>
                    </a:schemeClr>
                  </a:solidFill>
                </a:rPr>
                <a:t>Một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3200" b="1" dirty="0" err="1">
                  <a:solidFill>
                    <a:schemeClr val="accent5">
                      <a:lumMod val="50000"/>
                    </a:schemeClr>
                  </a:solidFill>
                </a:rPr>
                <a:t>vài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3200" b="1" dirty="0" err="1">
                  <a:solidFill>
                    <a:schemeClr val="accent5">
                      <a:lumMod val="50000"/>
                    </a:schemeClr>
                  </a:solidFill>
                </a:rPr>
                <a:t>thuật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3200" b="1" dirty="0" err="1">
                  <a:solidFill>
                    <a:schemeClr val="accent5">
                      <a:lumMod val="50000"/>
                    </a:schemeClr>
                  </a:solidFill>
                </a:rPr>
                <a:t>toán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3200" b="1" dirty="0" err="1">
                  <a:solidFill>
                    <a:schemeClr val="accent5">
                      <a:lumMod val="50000"/>
                    </a:schemeClr>
                  </a:solidFill>
                </a:rPr>
                <a:t>và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3200" b="1" dirty="0" err="1">
                  <a:solidFill>
                    <a:schemeClr val="accent5">
                      <a:lumMod val="50000"/>
                    </a:schemeClr>
                  </a:solidFill>
                </a:rPr>
                <a:t>ứng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3200" b="1" dirty="0" err="1">
                  <a:solidFill>
                    <a:schemeClr val="accent5">
                      <a:lumMod val="50000"/>
                    </a:schemeClr>
                  </a:solidFill>
                </a:rPr>
                <a:t>dụng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3200" b="1" dirty="0" err="1">
                  <a:solidFill>
                    <a:schemeClr val="accent5">
                      <a:lumMod val="50000"/>
                    </a:schemeClr>
                  </a:solidFill>
                </a:rPr>
                <a:t>của</a:t>
              </a:r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3200" b="1" dirty="0" err="1">
                  <a:solidFill>
                    <a:schemeClr val="accent5">
                      <a:lumMod val="50000"/>
                    </a:schemeClr>
                  </a:solidFill>
                </a:rPr>
                <a:t>nó</a:t>
              </a:r>
              <a:endParaRPr lang="en-US" sz="32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!!Group 1">
            <a:extLst>
              <a:ext uri="{FF2B5EF4-FFF2-40B4-BE49-F238E27FC236}">
                <a16:creationId xmlns:a16="http://schemas.microsoft.com/office/drawing/2014/main" id="{6E85154C-A490-4143-95E8-D66106C63A5D}"/>
              </a:ext>
            </a:extLst>
          </p:cNvPr>
          <p:cNvGrpSpPr/>
          <p:nvPr/>
        </p:nvGrpSpPr>
        <p:grpSpPr>
          <a:xfrm rot="-5160000">
            <a:off x="-813764" y="-4232929"/>
            <a:ext cx="3730827" cy="3565908"/>
            <a:chOff x="310486" y="183817"/>
            <a:chExt cx="5718600" cy="566883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146ABFE-6F89-4029-978C-519798A33DDB}"/>
                </a:ext>
              </a:extLst>
            </p:cNvPr>
            <p:cNvCxnSpPr>
              <a:cxnSpLocks/>
            </p:cNvCxnSpPr>
            <p:nvPr/>
          </p:nvCxnSpPr>
          <p:spPr>
            <a:xfrm rot="-9180000" flipV="1">
              <a:off x="4621609" y="607909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D8B6541-24B3-416A-B71A-7796F2F4BB33}"/>
                </a:ext>
              </a:extLst>
            </p:cNvPr>
            <p:cNvCxnSpPr>
              <a:cxnSpLocks/>
            </p:cNvCxnSpPr>
            <p:nvPr/>
          </p:nvCxnSpPr>
          <p:spPr>
            <a:xfrm rot="-4020000" flipV="1">
              <a:off x="4603326" y="2148687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CBDBCF4-A309-4C9C-A37E-EB0CA3A090B4}"/>
                </a:ext>
              </a:extLst>
            </p:cNvPr>
            <p:cNvCxnSpPr>
              <a:cxnSpLocks/>
            </p:cNvCxnSpPr>
            <p:nvPr/>
          </p:nvCxnSpPr>
          <p:spPr>
            <a:xfrm rot="-4440000" flipV="1">
              <a:off x="3368888" y="3884986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C0372E-428F-4E87-AF82-487EF0D028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8764" y="3158223"/>
              <a:ext cx="267197" cy="60575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2A65FF-3B62-4715-B91B-B983DBB1B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603" y="4129561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2572E-8B5C-4201-9D8E-5C3D9671F46C}"/>
                </a:ext>
              </a:extLst>
            </p:cNvPr>
            <p:cNvCxnSpPr>
              <a:cxnSpLocks/>
            </p:cNvCxnSpPr>
            <p:nvPr/>
          </p:nvCxnSpPr>
          <p:spPr>
            <a:xfrm rot="4020000" flipV="1">
              <a:off x="3695569" y="1588474"/>
              <a:ext cx="270425" cy="73290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F419EE-FEA1-47CD-9135-EC24EBE17EAE}"/>
                </a:ext>
              </a:extLst>
            </p:cNvPr>
            <p:cNvGrpSpPr/>
            <p:nvPr/>
          </p:nvGrpSpPr>
          <p:grpSpPr>
            <a:xfrm rot="2760000">
              <a:off x="3733683" y="1522291"/>
              <a:ext cx="843152" cy="828939"/>
              <a:chOff x="3318169" y="1413950"/>
              <a:chExt cx="1126426" cy="1126426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76F29A1-F8EA-41D9-BF39-706690811E6F}"/>
                  </a:ext>
                </a:extLst>
              </p:cNvPr>
              <p:cNvSpPr/>
              <p:nvPr/>
            </p:nvSpPr>
            <p:spPr>
              <a:xfrm rot="540000">
                <a:off x="3318169" y="1413950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 flip="none" rotWithShape="1">
                  <a:gsLst>
                    <a:gs pos="700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bg1">
                        <a:lumMod val="75000"/>
                      </a:schemeClr>
                    </a:gs>
                  </a:gsLst>
                  <a:lin ang="18900000" scaled="1"/>
                  <a:tileRect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FA366DC-1450-4EE9-9774-9C82141E2237}"/>
                  </a:ext>
                </a:extLst>
              </p:cNvPr>
              <p:cNvSpPr/>
              <p:nvPr/>
            </p:nvSpPr>
            <p:spPr>
              <a:xfrm rot="18840000">
                <a:off x="3523767" y="1601645"/>
                <a:ext cx="761695" cy="736232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48C78E-6834-48B9-B8B3-357A5F49519E}"/>
                </a:ext>
              </a:extLst>
            </p:cNvPr>
            <p:cNvGrpSpPr/>
            <p:nvPr/>
          </p:nvGrpSpPr>
          <p:grpSpPr>
            <a:xfrm>
              <a:off x="4902660" y="266999"/>
              <a:ext cx="1126426" cy="1126426"/>
              <a:chOff x="9476148" y="843335"/>
              <a:chExt cx="1126426" cy="112642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70DF67B-6205-463A-9995-21A4800429DD}"/>
                  </a:ext>
                </a:extLst>
              </p:cNvPr>
              <p:cNvSpPr/>
              <p:nvPr/>
            </p:nvSpPr>
            <p:spPr>
              <a:xfrm>
                <a:off x="9476148" y="843335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bg1">
                        <a:lumMod val="75000"/>
                      </a:schemeClr>
                    </a:gs>
                  </a:gsLst>
                  <a:lin ang="198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44186AD-9548-497F-A2D3-E18BF1C5F65F}"/>
                  </a:ext>
                </a:extLst>
              </p:cNvPr>
              <p:cNvSpPr/>
              <p:nvPr/>
            </p:nvSpPr>
            <p:spPr>
              <a:xfrm>
                <a:off x="9676719" y="1016880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1.1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6D7EFF-F2D3-4224-895D-31AEAD6F184A}"/>
                </a:ext>
              </a:extLst>
            </p:cNvPr>
            <p:cNvGrpSpPr/>
            <p:nvPr/>
          </p:nvGrpSpPr>
          <p:grpSpPr>
            <a:xfrm>
              <a:off x="2350606" y="3334558"/>
              <a:ext cx="830596" cy="829051"/>
              <a:chOff x="4385539" y="3097483"/>
              <a:chExt cx="1126426" cy="1126426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A8A4DA-6C91-4F7C-99D0-BAE77D5EC114}"/>
                  </a:ext>
                </a:extLst>
              </p:cNvPr>
              <p:cNvSpPr/>
              <p:nvPr/>
            </p:nvSpPr>
            <p:spPr>
              <a:xfrm rot="1500000">
                <a:off x="4385539" y="3097483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8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>
                        <a:lumMod val="50000"/>
                      </a:schemeClr>
                    </a:gs>
                  </a:gsLst>
                  <a:lin ang="6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7E8C524-4AAA-4268-9B20-FC741F74E3E9}"/>
                  </a:ext>
                </a:extLst>
              </p:cNvPr>
              <p:cNvSpPr/>
              <p:nvPr/>
            </p:nvSpPr>
            <p:spPr>
              <a:xfrm>
                <a:off x="4583947" y="3306509"/>
                <a:ext cx="748855" cy="748855"/>
              </a:xfrm>
              <a:custGeom>
                <a:avLst/>
                <a:gdLst>
                  <a:gd name="connsiteX0" fmla="*/ 748856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6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6" y="374428"/>
                    </a:moveTo>
                    <a:cubicBezTo>
                      <a:pt x="748856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6" y="167637"/>
                      <a:pt x="748856" y="37442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BF811F0-1A95-416B-B286-0CB80B8A8E29}"/>
                </a:ext>
              </a:extLst>
            </p:cNvPr>
            <p:cNvGrpSpPr/>
            <p:nvPr/>
          </p:nvGrpSpPr>
          <p:grpSpPr>
            <a:xfrm>
              <a:off x="3534434" y="4353714"/>
              <a:ext cx="1126426" cy="1126426"/>
              <a:chOff x="3871761" y="4458796"/>
              <a:chExt cx="1126426" cy="112642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49FCBF6-87BC-434A-9523-26691AA4BD1C}"/>
                  </a:ext>
                </a:extLst>
              </p:cNvPr>
              <p:cNvSpPr/>
              <p:nvPr/>
            </p:nvSpPr>
            <p:spPr>
              <a:xfrm rot="20880000">
                <a:off x="3871761" y="4458796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/>
                    </a:gs>
                  </a:gsLst>
                  <a:lin ang="30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C8139AE-4ED1-4D51-AB26-5364ECBD0273}"/>
                  </a:ext>
                </a:extLst>
              </p:cNvPr>
              <p:cNvSpPr/>
              <p:nvPr/>
            </p:nvSpPr>
            <p:spPr>
              <a:xfrm>
                <a:off x="4070168" y="4652582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5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5"/>
                      <a:pt x="374428" y="748855"/>
                    </a:cubicBezTo>
                    <a:cubicBezTo>
                      <a:pt x="167637" y="748855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2.1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3BA979E-F48B-411B-9064-F55E9BD8D39C}"/>
                </a:ext>
              </a:extLst>
            </p:cNvPr>
            <p:cNvGrpSpPr/>
            <p:nvPr/>
          </p:nvGrpSpPr>
          <p:grpSpPr>
            <a:xfrm rot="2340000">
              <a:off x="310486" y="183817"/>
              <a:ext cx="3465576" cy="3465576"/>
              <a:chOff x="310486" y="183817"/>
              <a:chExt cx="3465576" cy="346557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312980A6-A694-4976-8144-87B3A135B736}"/>
                  </a:ext>
                </a:extLst>
              </p:cNvPr>
              <p:cNvSpPr/>
              <p:nvPr/>
            </p:nvSpPr>
            <p:spPr>
              <a:xfrm flipH="1">
                <a:off x="776088" y="597230"/>
                <a:ext cx="2578608" cy="2578608"/>
              </a:xfrm>
              <a:prstGeom prst="arc">
                <a:avLst>
                  <a:gd name="adj1" fmla="val 3397586"/>
                  <a:gd name="adj2" fmla="val 18544872"/>
                </a:avLst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38000">
                      <a:schemeClr val="accent3">
                        <a:lumMod val="20000"/>
                        <a:lumOff val="80000"/>
                      </a:schemeClr>
                    </a:gs>
                    <a:gs pos="59000">
                      <a:schemeClr val="accent3">
                        <a:lumMod val="60000"/>
                        <a:lumOff val="40000"/>
                      </a:schemeClr>
                    </a:gs>
                    <a:gs pos="97345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D65C27A9-E731-4A3A-AA4C-6D5D24A23095}"/>
                  </a:ext>
                </a:extLst>
              </p:cNvPr>
              <p:cNvSpPr/>
              <p:nvPr/>
            </p:nvSpPr>
            <p:spPr>
              <a:xfrm>
                <a:off x="310486" y="183817"/>
                <a:ext cx="3465576" cy="3465576"/>
              </a:xfrm>
              <a:prstGeom prst="arc">
                <a:avLst>
                  <a:gd name="adj1" fmla="val 5080919"/>
                  <a:gd name="adj2" fmla="val 16938518"/>
                </a:avLst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46000">
                      <a:schemeClr val="accent3">
                        <a:lumMod val="20000"/>
                        <a:lumOff val="80000"/>
                      </a:schemeClr>
                    </a:gs>
                    <a:gs pos="67000">
                      <a:schemeClr val="accent3">
                        <a:lumMod val="60000"/>
                        <a:lumOff val="40000"/>
                      </a:schemeClr>
                    </a:gs>
                    <a:gs pos="92000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3414DA1-96BB-4E32-ACD5-5B9275AE1424}"/>
                  </a:ext>
                </a:extLst>
              </p:cNvPr>
              <p:cNvSpPr/>
              <p:nvPr/>
            </p:nvSpPr>
            <p:spPr>
              <a:xfrm rot="19260000">
                <a:off x="1170698" y="1004900"/>
                <a:ext cx="1763267" cy="1763268"/>
              </a:xfrm>
              <a:custGeom>
                <a:avLst/>
                <a:gdLst>
                  <a:gd name="connsiteX0" fmla="*/ 1763268 w 1763267"/>
                  <a:gd name="connsiteY0" fmla="*/ 881634 h 1763268"/>
                  <a:gd name="connsiteX1" fmla="*/ 881634 w 1763267"/>
                  <a:gd name="connsiteY1" fmla="*/ 1763268 h 1763268"/>
                  <a:gd name="connsiteX2" fmla="*/ 0 w 1763267"/>
                  <a:gd name="connsiteY2" fmla="*/ 881634 h 1763268"/>
                  <a:gd name="connsiteX3" fmla="*/ 881634 w 1763267"/>
                  <a:gd name="connsiteY3" fmla="*/ 0 h 1763268"/>
                  <a:gd name="connsiteX4" fmla="*/ 1763268 w 1763267"/>
                  <a:gd name="connsiteY4" fmla="*/ 881634 h 176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3267" h="1763268">
                    <a:moveTo>
                      <a:pt x="1763268" y="881634"/>
                    </a:moveTo>
                    <a:cubicBezTo>
                      <a:pt x="1763268" y="1368547"/>
                      <a:pt x="1368547" y="1763268"/>
                      <a:pt x="881634" y="1763268"/>
                    </a:cubicBezTo>
                    <a:cubicBezTo>
                      <a:pt x="394721" y="1763268"/>
                      <a:pt x="0" y="1368547"/>
                      <a:pt x="0" y="881634"/>
                    </a:cubicBezTo>
                    <a:cubicBezTo>
                      <a:pt x="0" y="394721"/>
                      <a:pt x="394721" y="0"/>
                      <a:pt x="881634" y="0"/>
                    </a:cubicBezTo>
                    <a:cubicBezTo>
                      <a:pt x="1368547" y="0"/>
                      <a:pt x="1763268" y="394721"/>
                      <a:pt x="1763268" y="881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GRAPH</a:t>
                </a: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164524-4D05-44DF-A38C-A2E962A4B43A}"/>
                  </a:ext>
                </a:extLst>
              </p:cNvPr>
              <p:cNvSpPr/>
              <p:nvPr/>
            </p:nvSpPr>
            <p:spPr>
              <a:xfrm rot="2700000">
                <a:off x="932468" y="775729"/>
                <a:ext cx="2221611" cy="2221611"/>
              </a:xfrm>
              <a:custGeom>
                <a:avLst/>
                <a:gdLst>
                  <a:gd name="connsiteX0" fmla="*/ 2221611 w 2221611"/>
                  <a:gd name="connsiteY0" fmla="*/ 1110805 h 2221611"/>
                  <a:gd name="connsiteX1" fmla="*/ 1110806 w 2221611"/>
                  <a:gd name="connsiteY1" fmla="*/ 2221611 h 2221611"/>
                  <a:gd name="connsiteX2" fmla="*/ 0 w 2221611"/>
                  <a:gd name="connsiteY2" fmla="*/ 1110805 h 2221611"/>
                  <a:gd name="connsiteX3" fmla="*/ 1110806 w 2221611"/>
                  <a:gd name="connsiteY3" fmla="*/ 0 h 2221611"/>
                  <a:gd name="connsiteX4" fmla="*/ 2221611 w 2221611"/>
                  <a:gd name="connsiteY4" fmla="*/ 1110805 h 222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611" h="2221611">
                    <a:moveTo>
                      <a:pt x="2221611" y="1110805"/>
                    </a:moveTo>
                    <a:cubicBezTo>
                      <a:pt x="2221611" y="1724286"/>
                      <a:pt x="1724287" y="2221611"/>
                      <a:pt x="1110806" y="2221611"/>
                    </a:cubicBezTo>
                    <a:cubicBezTo>
                      <a:pt x="497325" y="2221611"/>
                      <a:pt x="0" y="1724286"/>
                      <a:pt x="0" y="1110805"/>
                    </a:cubicBezTo>
                    <a:cubicBezTo>
                      <a:pt x="0" y="497325"/>
                      <a:pt x="497325" y="0"/>
                      <a:pt x="1110806" y="0"/>
                    </a:cubicBezTo>
                    <a:cubicBezTo>
                      <a:pt x="1724287" y="0"/>
                      <a:pt x="2221611" y="497325"/>
                      <a:pt x="2221611" y="1110805"/>
                    </a:cubicBezTo>
                    <a:close/>
                  </a:path>
                </a:pathLst>
              </a:custGeom>
              <a:noFill/>
              <a:ln w="66590" cap="flat">
                <a:gradFill flip="none" rotWithShape="1">
                  <a:gsLst>
                    <a:gs pos="52000">
                      <a:schemeClr val="accent2"/>
                    </a:gs>
                    <a:gs pos="73000">
                      <a:schemeClr val="accent6"/>
                    </a:gs>
                    <a:gs pos="63000">
                      <a:schemeClr val="accent4"/>
                    </a:gs>
                    <a:gs pos="36000">
                      <a:schemeClr val="bg1"/>
                    </a:gs>
                    <a:gs pos="85000">
                      <a:schemeClr val="accent5"/>
                    </a:gs>
                    <a:gs pos="95000">
                      <a:schemeClr val="accent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45150B-F700-4BBD-84CB-3DDDBF45DBA8}"/>
                </a:ext>
              </a:extLst>
            </p:cNvPr>
            <p:cNvGrpSpPr/>
            <p:nvPr/>
          </p:nvGrpSpPr>
          <p:grpSpPr>
            <a:xfrm>
              <a:off x="4797966" y="2723439"/>
              <a:ext cx="1126426" cy="1126426"/>
              <a:chOff x="9476148" y="843335"/>
              <a:chExt cx="1126426" cy="1126426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6DCAC3E-3688-471C-954C-833ABCEE725F}"/>
                  </a:ext>
                </a:extLst>
              </p:cNvPr>
              <p:cNvSpPr/>
              <p:nvPr/>
            </p:nvSpPr>
            <p:spPr>
              <a:xfrm rot="3360000">
                <a:off x="9476148" y="843335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bg1">
                        <a:lumMod val="75000"/>
                      </a:schemeClr>
                    </a:gs>
                  </a:gsLst>
                  <a:lin ang="198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9F99980-D553-4407-B5F4-11D060992BE4}"/>
                  </a:ext>
                </a:extLst>
              </p:cNvPr>
              <p:cNvSpPr/>
              <p:nvPr/>
            </p:nvSpPr>
            <p:spPr>
              <a:xfrm>
                <a:off x="9676719" y="1016880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1.2</a:t>
                </a:r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A521A4-3257-4BE5-B023-A66675D34A71}"/>
                </a:ext>
              </a:extLst>
            </p:cNvPr>
            <p:cNvSpPr/>
            <p:nvPr/>
          </p:nvSpPr>
          <p:spPr>
            <a:xfrm rot="1242827">
              <a:off x="3280267" y="1888553"/>
              <a:ext cx="187452" cy="187452"/>
            </a:xfrm>
            <a:custGeom>
              <a:avLst/>
              <a:gdLst>
                <a:gd name="connsiteX0" fmla="*/ 187452 w 187452"/>
                <a:gd name="connsiteY0" fmla="*/ 93726 h 187452"/>
                <a:gd name="connsiteX1" fmla="*/ 93726 w 187452"/>
                <a:gd name="connsiteY1" fmla="*/ 187452 h 187452"/>
                <a:gd name="connsiteX2" fmla="*/ 0 w 187452"/>
                <a:gd name="connsiteY2" fmla="*/ 93726 h 187452"/>
                <a:gd name="connsiteX3" fmla="*/ 93726 w 187452"/>
                <a:gd name="connsiteY3" fmla="*/ 0 h 187452"/>
                <a:gd name="connsiteX4" fmla="*/ 187452 w 187452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2" h="187452">
                  <a:moveTo>
                    <a:pt x="187452" y="93726"/>
                  </a:moveTo>
                  <a:cubicBezTo>
                    <a:pt x="187452" y="145489"/>
                    <a:pt x="145489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89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E3D3CD9-121F-4574-BB71-091E4A307360}"/>
                </a:ext>
              </a:extLst>
            </p:cNvPr>
            <p:cNvSpPr/>
            <p:nvPr/>
          </p:nvSpPr>
          <p:spPr>
            <a:xfrm>
              <a:off x="2369046" y="3054973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8357F2-56DE-44D3-9B36-CEADF32F66CE}"/>
                </a:ext>
              </a:extLst>
            </p:cNvPr>
            <p:cNvGrpSpPr/>
            <p:nvPr/>
          </p:nvGrpSpPr>
          <p:grpSpPr>
            <a:xfrm>
              <a:off x="1406769" y="4726230"/>
              <a:ext cx="1126426" cy="1126426"/>
              <a:chOff x="3871761" y="4458796"/>
              <a:chExt cx="1126426" cy="112642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50C2AA3-F99F-4130-8613-102F38113E85}"/>
                  </a:ext>
                </a:extLst>
              </p:cNvPr>
              <p:cNvSpPr/>
              <p:nvPr/>
            </p:nvSpPr>
            <p:spPr>
              <a:xfrm rot="2940000">
                <a:off x="3871761" y="4458796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/>
                    </a:gs>
                  </a:gsLst>
                  <a:lin ang="30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4D9DEDC-1712-40C8-9992-89ABF40243B5}"/>
                  </a:ext>
                </a:extLst>
              </p:cNvPr>
              <p:cNvSpPr/>
              <p:nvPr/>
            </p:nvSpPr>
            <p:spPr>
              <a:xfrm>
                <a:off x="4070168" y="4652582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5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5"/>
                      <a:pt x="374428" y="748855"/>
                    </a:cubicBezTo>
                    <a:cubicBezTo>
                      <a:pt x="167637" y="748855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2.2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6230B8-45D2-4A4D-BD26-BEFDD5948005}"/>
                </a:ext>
              </a:extLst>
            </p:cNvPr>
            <p:cNvSpPr/>
            <p:nvPr/>
          </p:nvSpPr>
          <p:spPr>
            <a:xfrm rot="2152959">
              <a:off x="3013826" y="3883530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2"/>
                    <a:pt x="41963" y="0"/>
                    <a:pt x="93726" y="0"/>
                  </a:cubicBezTo>
                  <a:cubicBezTo>
                    <a:pt x="145490" y="0"/>
                    <a:pt x="187452" y="41962"/>
                    <a:pt x="187452" y="937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DC36345-F029-4102-B55B-9CAF1F6F8984}"/>
                </a:ext>
              </a:extLst>
            </p:cNvPr>
            <p:cNvSpPr/>
            <p:nvPr/>
          </p:nvSpPr>
          <p:spPr>
            <a:xfrm rot="19990472">
              <a:off x="4284807" y="1481340"/>
              <a:ext cx="187451" cy="187452"/>
            </a:xfrm>
            <a:custGeom>
              <a:avLst/>
              <a:gdLst>
                <a:gd name="connsiteX0" fmla="*/ 187452 w 187451"/>
                <a:gd name="connsiteY0" fmla="*/ 93726 h 187452"/>
                <a:gd name="connsiteX1" fmla="*/ 93726 w 187451"/>
                <a:gd name="connsiteY1" fmla="*/ 187452 h 187452"/>
                <a:gd name="connsiteX2" fmla="*/ 0 w 187451"/>
                <a:gd name="connsiteY2" fmla="*/ 93726 h 187452"/>
                <a:gd name="connsiteX3" fmla="*/ 93726 w 187451"/>
                <a:gd name="connsiteY3" fmla="*/ 0 h 187452"/>
                <a:gd name="connsiteX4" fmla="*/ 187452 w 187451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2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A423278-C46C-4EBA-A74F-29B95B223331}"/>
                </a:ext>
              </a:extLst>
            </p:cNvPr>
            <p:cNvSpPr/>
            <p:nvPr/>
          </p:nvSpPr>
          <p:spPr>
            <a:xfrm rot="19990472">
              <a:off x="4350960" y="2135308"/>
              <a:ext cx="187451" cy="187452"/>
            </a:xfrm>
            <a:custGeom>
              <a:avLst/>
              <a:gdLst>
                <a:gd name="connsiteX0" fmla="*/ 187452 w 187451"/>
                <a:gd name="connsiteY0" fmla="*/ 93726 h 187452"/>
                <a:gd name="connsiteX1" fmla="*/ 93726 w 187451"/>
                <a:gd name="connsiteY1" fmla="*/ 187452 h 187452"/>
                <a:gd name="connsiteX2" fmla="*/ 0 w 187451"/>
                <a:gd name="connsiteY2" fmla="*/ 93726 h 187452"/>
                <a:gd name="connsiteX3" fmla="*/ 93726 w 187451"/>
                <a:gd name="connsiteY3" fmla="*/ 0 h 187452"/>
                <a:gd name="connsiteX4" fmla="*/ 187452 w 187451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2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485620-0E9A-401A-BEBE-FBC951C9B67F}"/>
                </a:ext>
              </a:extLst>
            </p:cNvPr>
            <p:cNvSpPr/>
            <p:nvPr/>
          </p:nvSpPr>
          <p:spPr>
            <a:xfrm rot="2152959">
              <a:off x="2462770" y="4019973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2"/>
                    <a:pt x="41963" y="0"/>
                    <a:pt x="93726" y="0"/>
                  </a:cubicBezTo>
                  <a:cubicBezTo>
                    <a:pt x="145490" y="0"/>
                    <a:pt x="187452" y="41962"/>
                    <a:pt x="187452" y="937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grpSp>
        <p:nvGrpSpPr>
          <p:cNvPr id="44" name="!!Group 25">
            <a:extLst>
              <a:ext uri="{FF2B5EF4-FFF2-40B4-BE49-F238E27FC236}">
                <a16:creationId xmlns:a16="http://schemas.microsoft.com/office/drawing/2014/main" id="{85563E61-562E-4B44-AF0B-1ABC38D0FBD7}"/>
              </a:ext>
            </a:extLst>
          </p:cNvPr>
          <p:cNvGrpSpPr/>
          <p:nvPr/>
        </p:nvGrpSpPr>
        <p:grpSpPr>
          <a:xfrm>
            <a:off x="16887165" y="-620331"/>
            <a:ext cx="2620546" cy="1727633"/>
            <a:chOff x="10165922" y="3480533"/>
            <a:chExt cx="2620546" cy="172763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613CDB6-F5D5-41E2-9A9A-0BB4FF8A1294}"/>
                </a:ext>
              </a:extLst>
            </p:cNvPr>
            <p:cNvSpPr txBox="1"/>
            <p:nvPr/>
          </p:nvSpPr>
          <p:spPr>
            <a:xfrm>
              <a:off x="10389657" y="3884727"/>
              <a:ext cx="23968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Google map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Mạng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máy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tính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Social networking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32A61C-84DF-476F-9BED-6671B90F1F3C}"/>
                </a:ext>
              </a:extLst>
            </p:cNvPr>
            <p:cNvSpPr/>
            <p:nvPr/>
          </p:nvSpPr>
          <p:spPr>
            <a:xfrm>
              <a:off x="10165922" y="3566461"/>
              <a:ext cx="223736" cy="2237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50FB01-077F-40C9-9854-2EF65E045C43}"/>
                </a:ext>
              </a:extLst>
            </p:cNvPr>
            <p:cNvSpPr txBox="1"/>
            <p:nvPr/>
          </p:nvSpPr>
          <p:spPr>
            <a:xfrm>
              <a:off x="10389658" y="3480533"/>
              <a:ext cx="2396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1.2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Một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số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ứng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dụng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8" name="!!Group 89">
            <a:extLst>
              <a:ext uri="{FF2B5EF4-FFF2-40B4-BE49-F238E27FC236}">
                <a16:creationId xmlns:a16="http://schemas.microsoft.com/office/drawing/2014/main" id="{ADF6E365-5024-4342-A27A-2BEE13496C5E}"/>
              </a:ext>
            </a:extLst>
          </p:cNvPr>
          <p:cNvGrpSpPr/>
          <p:nvPr/>
        </p:nvGrpSpPr>
        <p:grpSpPr>
          <a:xfrm>
            <a:off x="12673117" y="-616646"/>
            <a:ext cx="2629395" cy="1727633"/>
            <a:chOff x="10165922" y="3480533"/>
            <a:chExt cx="2629395" cy="172763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212624-CBC5-4176-807F-35F2ED498B2E}"/>
                </a:ext>
              </a:extLst>
            </p:cNvPr>
            <p:cNvSpPr txBox="1"/>
            <p:nvPr/>
          </p:nvSpPr>
          <p:spPr>
            <a:xfrm>
              <a:off x="10389658" y="3884727"/>
              <a:ext cx="21175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Đồ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thị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là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gì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Thế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nào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là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bài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toán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đồ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bg1">
                      <a:lumMod val="75000"/>
                    </a:schemeClr>
                  </a:solidFill>
                </a:rPr>
                <a:t>thị</a:t>
              </a: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C92859-176C-490F-9D61-6099792D3FCA}"/>
                </a:ext>
              </a:extLst>
            </p:cNvPr>
            <p:cNvSpPr/>
            <p:nvPr/>
          </p:nvSpPr>
          <p:spPr>
            <a:xfrm>
              <a:off x="10165922" y="3566461"/>
              <a:ext cx="223736" cy="2237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82320F-0806-420D-939C-7B57887A13CB}"/>
                </a:ext>
              </a:extLst>
            </p:cNvPr>
            <p:cNvSpPr txBox="1"/>
            <p:nvPr/>
          </p:nvSpPr>
          <p:spPr>
            <a:xfrm>
              <a:off x="10389658" y="3480533"/>
              <a:ext cx="2405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1.1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Sơ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lược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về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thị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2" name="!!Group 27">
            <a:extLst>
              <a:ext uri="{FF2B5EF4-FFF2-40B4-BE49-F238E27FC236}">
                <a16:creationId xmlns:a16="http://schemas.microsoft.com/office/drawing/2014/main" id="{1A25C506-3944-4117-98C1-29C9A295EAE5}"/>
              </a:ext>
            </a:extLst>
          </p:cNvPr>
          <p:cNvGrpSpPr/>
          <p:nvPr/>
        </p:nvGrpSpPr>
        <p:grpSpPr>
          <a:xfrm>
            <a:off x="1172319" y="7372802"/>
            <a:ext cx="3010984" cy="1410332"/>
            <a:chOff x="5459673" y="5012150"/>
            <a:chExt cx="3010984" cy="1410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61E6CE-46C9-44CC-B4D1-634716712EDF}"/>
                </a:ext>
              </a:extLst>
            </p:cNvPr>
            <p:cNvSpPr txBox="1"/>
            <p:nvPr/>
          </p:nvSpPr>
          <p:spPr>
            <a:xfrm>
              <a:off x="5655673" y="5406819"/>
              <a:ext cx="28149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Dijkstra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Floyd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A*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1D972C-AA0C-4669-AE84-855DEE55CF2C}"/>
                </a:ext>
              </a:extLst>
            </p:cNvPr>
            <p:cNvSpPr txBox="1"/>
            <p:nvPr/>
          </p:nvSpPr>
          <p:spPr>
            <a:xfrm>
              <a:off x="5655673" y="5012150"/>
              <a:ext cx="2712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2.1 </a:t>
              </a:r>
              <a:r>
                <a:rPr lang="en-US" sz="2000" b="1" dirty="0" err="1">
                  <a:solidFill>
                    <a:srgbClr val="0070C0"/>
                  </a:solidFill>
                </a:rPr>
                <a:t>Đường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 err="1">
                  <a:solidFill>
                    <a:srgbClr val="0070C0"/>
                  </a:solidFill>
                </a:rPr>
                <a:t>đi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 err="1">
                  <a:solidFill>
                    <a:srgbClr val="0070C0"/>
                  </a:solidFill>
                </a:rPr>
                <a:t>ngắn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 err="1">
                  <a:solidFill>
                    <a:srgbClr val="0070C0"/>
                  </a:solidFill>
                </a:rPr>
                <a:t>nhất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7311DE5-1DD8-470A-A3ED-D706C89E824A}"/>
                </a:ext>
              </a:extLst>
            </p:cNvPr>
            <p:cNvSpPr/>
            <p:nvPr/>
          </p:nvSpPr>
          <p:spPr>
            <a:xfrm>
              <a:off x="5459673" y="5100337"/>
              <a:ext cx="223736" cy="2237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56" name="!!Group 29">
            <a:extLst>
              <a:ext uri="{FF2B5EF4-FFF2-40B4-BE49-F238E27FC236}">
                <a16:creationId xmlns:a16="http://schemas.microsoft.com/office/drawing/2014/main" id="{B2CA56EB-A8E0-4888-A3B7-7BCAF21AA7EE}"/>
              </a:ext>
            </a:extLst>
          </p:cNvPr>
          <p:cNvGrpSpPr/>
          <p:nvPr/>
        </p:nvGrpSpPr>
        <p:grpSpPr>
          <a:xfrm>
            <a:off x="5799612" y="7767471"/>
            <a:ext cx="2756450" cy="1102555"/>
            <a:chOff x="9135243" y="5102629"/>
            <a:chExt cx="2756450" cy="110255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11A958-35E8-4F66-BB4A-2213D89925F4}"/>
                </a:ext>
              </a:extLst>
            </p:cNvPr>
            <p:cNvSpPr txBox="1"/>
            <p:nvPr/>
          </p:nvSpPr>
          <p:spPr>
            <a:xfrm>
              <a:off x="9360679" y="5497298"/>
              <a:ext cx="24759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Ford-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Fullerson</a:t>
              </a:r>
              <a:endParaRPr lang="en-US" sz="2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803C9AF-C4EC-479C-894A-E90BC11C955F}"/>
                </a:ext>
              </a:extLst>
            </p:cNvPr>
            <p:cNvSpPr txBox="1"/>
            <p:nvPr/>
          </p:nvSpPr>
          <p:spPr>
            <a:xfrm>
              <a:off x="9360679" y="5102629"/>
              <a:ext cx="2531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2.2 </a:t>
              </a:r>
              <a:r>
                <a:rPr lang="en-US" sz="2000" b="1" dirty="0" err="1">
                  <a:solidFill>
                    <a:srgbClr val="0070C0"/>
                  </a:solidFill>
                </a:rPr>
                <a:t>Luồng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 err="1">
                  <a:solidFill>
                    <a:srgbClr val="0070C0"/>
                  </a:solidFill>
                </a:rPr>
                <a:t>và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 err="1">
                  <a:solidFill>
                    <a:srgbClr val="0070C0"/>
                  </a:solidFill>
                </a:rPr>
                <a:t>cặp</a:t>
              </a:r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sz="2000" b="1" dirty="0" err="1">
                  <a:solidFill>
                    <a:srgbClr val="0070C0"/>
                  </a:solidFill>
                </a:rPr>
                <a:t>ghép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E421A6A-1AB8-4A51-86AD-C07E2EC055CE}"/>
                </a:ext>
              </a:extLst>
            </p:cNvPr>
            <p:cNvSpPr/>
            <p:nvPr/>
          </p:nvSpPr>
          <p:spPr>
            <a:xfrm>
              <a:off x="9135243" y="5203795"/>
              <a:ext cx="223736" cy="2237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60" name="!!Group 1">
            <a:extLst>
              <a:ext uri="{FF2B5EF4-FFF2-40B4-BE49-F238E27FC236}">
                <a16:creationId xmlns:a16="http://schemas.microsoft.com/office/drawing/2014/main" id="{4027FA22-8A29-48EE-A8E3-6153D43123B9}"/>
              </a:ext>
            </a:extLst>
          </p:cNvPr>
          <p:cNvGrpSpPr/>
          <p:nvPr/>
        </p:nvGrpSpPr>
        <p:grpSpPr>
          <a:xfrm>
            <a:off x="14564116" y="-1575729"/>
            <a:ext cx="2850774" cy="400110"/>
            <a:chOff x="7972816" y="944308"/>
            <a:chExt cx="2850774" cy="400110"/>
          </a:xfrm>
        </p:grpSpPr>
        <p:sp>
          <p:nvSpPr>
            <p:cNvPr id="61" name="!!Oval 95">
              <a:extLst>
                <a:ext uri="{FF2B5EF4-FFF2-40B4-BE49-F238E27FC236}">
                  <a16:creationId xmlns:a16="http://schemas.microsoft.com/office/drawing/2014/main" id="{CBE7DE05-1E44-4EEB-902D-878CC81D6308}"/>
                </a:ext>
              </a:extLst>
            </p:cNvPr>
            <p:cNvSpPr/>
            <p:nvPr/>
          </p:nvSpPr>
          <p:spPr>
            <a:xfrm>
              <a:off x="7972816" y="1017106"/>
              <a:ext cx="223736" cy="2237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!!TextBox 93">
              <a:extLst>
                <a:ext uri="{FF2B5EF4-FFF2-40B4-BE49-F238E27FC236}">
                  <a16:creationId xmlns:a16="http://schemas.microsoft.com/office/drawing/2014/main" id="{AA060E82-A4F0-49AD-B4F7-83CC3597A59C}"/>
                </a:ext>
              </a:extLst>
            </p:cNvPr>
            <p:cNvSpPr txBox="1"/>
            <p:nvPr/>
          </p:nvSpPr>
          <p:spPr>
            <a:xfrm>
              <a:off x="8193511" y="944308"/>
              <a:ext cx="26300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01.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Giới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thiệu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về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đồ</a:t>
              </a:r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bg1">
                      <a:lumMod val="75000"/>
                    </a:schemeClr>
                  </a:solidFill>
                </a:rPr>
                <a:t>thị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6910DCF-F740-4EAD-AB51-FD84DDD18718}"/>
              </a:ext>
            </a:extLst>
          </p:cNvPr>
          <p:cNvSpPr txBox="1"/>
          <p:nvPr/>
        </p:nvSpPr>
        <p:spPr>
          <a:xfrm>
            <a:off x="1284187" y="1236894"/>
            <a:ext cx="372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2.1 </a:t>
            </a:r>
            <a:r>
              <a:rPr lang="en-US" sz="2800" b="1" dirty="0" err="1">
                <a:solidFill>
                  <a:srgbClr val="0070C0"/>
                </a:solidFill>
              </a:rPr>
              <a:t>Đường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đi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ngắn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nhất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32353-52C9-4091-B501-32BF64D8CB86}"/>
              </a:ext>
            </a:extLst>
          </p:cNvPr>
          <p:cNvSpPr txBox="1"/>
          <p:nvPr/>
        </p:nvSpPr>
        <p:spPr>
          <a:xfrm>
            <a:off x="1851294" y="2080429"/>
            <a:ext cx="3874241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Dijkstra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Bellman – Ford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Floyd-</a:t>
            </a:r>
            <a:r>
              <a:rPr lang="en-US" sz="2400" b="1" i="0" dirty="0" err="1">
                <a:effectLst/>
              </a:rPr>
              <a:t>Warshall</a:t>
            </a:r>
            <a:endParaRPr lang="en-US" sz="2400" b="1" i="0" dirty="0"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A*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BFS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44CCDFA-917B-4D0F-BAC9-D66E434AEBC2}"/>
              </a:ext>
            </a:extLst>
          </p:cNvPr>
          <p:cNvGrpSpPr/>
          <p:nvPr/>
        </p:nvGrpSpPr>
        <p:grpSpPr>
          <a:xfrm>
            <a:off x="6023348" y="1957186"/>
            <a:ext cx="4311381" cy="4163519"/>
            <a:chOff x="6438900" y="1764153"/>
            <a:chExt cx="4311381" cy="41635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B11F689-F059-435C-8058-4B37C5B9D1A5}"/>
                </a:ext>
              </a:extLst>
            </p:cNvPr>
            <p:cNvSpPr/>
            <p:nvPr/>
          </p:nvSpPr>
          <p:spPr>
            <a:xfrm>
              <a:off x="6438900" y="2080429"/>
              <a:ext cx="819150" cy="81829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4AC8CF8-C5E0-4FFB-BDD7-137A5892CF55}"/>
                </a:ext>
              </a:extLst>
            </p:cNvPr>
            <p:cNvSpPr/>
            <p:nvPr/>
          </p:nvSpPr>
          <p:spPr>
            <a:xfrm>
              <a:off x="8896350" y="1764153"/>
              <a:ext cx="819150" cy="81829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B029FB0-E971-4E95-A32D-9B5562E9FF3D}"/>
                </a:ext>
              </a:extLst>
            </p:cNvPr>
            <p:cNvSpPr/>
            <p:nvPr/>
          </p:nvSpPr>
          <p:spPr>
            <a:xfrm>
              <a:off x="9931131" y="3661579"/>
              <a:ext cx="819150" cy="81829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A5AFC68-3EA5-4F78-A6C5-23BFEFA1A029}"/>
                </a:ext>
              </a:extLst>
            </p:cNvPr>
            <p:cNvSpPr/>
            <p:nvPr/>
          </p:nvSpPr>
          <p:spPr>
            <a:xfrm>
              <a:off x="6848475" y="4070725"/>
              <a:ext cx="819150" cy="81829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C9115DA-0BE2-4F54-85F8-6FB7BB845594}"/>
                </a:ext>
              </a:extLst>
            </p:cNvPr>
            <p:cNvSpPr/>
            <p:nvPr/>
          </p:nvSpPr>
          <p:spPr>
            <a:xfrm>
              <a:off x="8896350" y="5109379"/>
              <a:ext cx="819150" cy="81829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73EFD46-D168-427F-9F27-4F7C4D22BFD9}"/>
                </a:ext>
              </a:extLst>
            </p:cNvPr>
            <p:cNvSpPr/>
            <p:nvPr/>
          </p:nvSpPr>
          <p:spPr>
            <a:xfrm>
              <a:off x="8166664" y="3145898"/>
              <a:ext cx="819150" cy="81829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CCD70F7-B816-4B89-B58A-048D87D503D8}"/>
                </a:ext>
              </a:extLst>
            </p:cNvPr>
            <p:cNvCxnSpPr>
              <a:stCxn id="3" idx="5"/>
              <a:endCxn id="68" idx="1"/>
            </p:cNvCxnSpPr>
            <p:nvPr/>
          </p:nvCxnSpPr>
          <p:spPr>
            <a:xfrm>
              <a:off x="7138088" y="2778886"/>
              <a:ext cx="1148538" cy="4868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F92E8-2112-48AC-84C6-78DAD1514142}"/>
                </a:ext>
              </a:extLst>
            </p:cNvPr>
            <p:cNvCxnSpPr>
              <a:stCxn id="3" idx="6"/>
              <a:endCxn id="64" idx="2"/>
            </p:cNvCxnSpPr>
            <p:nvPr/>
          </p:nvCxnSpPr>
          <p:spPr>
            <a:xfrm flipV="1">
              <a:off x="7258050" y="2173300"/>
              <a:ext cx="1638300" cy="3162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494E73-88B8-420C-8530-C9D20BA323DA}"/>
                </a:ext>
              </a:extLst>
            </p:cNvPr>
            <p:cNvCxnSpPr>
              <a:cxnSpLocks/>
              <a:stCxn id="64" idx="5"/>
              <a:endCxn id="65" idx="0"/>
            </p:cNvCxnSpPr>
            <p:nvPr/>
          </p:nvCxnSpPr>
          <p:spPr>
            <a:xfrm>
              <a:off x="9595538" y="2462610"/>
              <a:ext cx="745168" cy="1198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DF7C91-D3A6-4DD3-ABE8-56181C4E5398}"/>
                </a:ext>
              </a:extLst>
            </p:cNvPr>
            <p:cNvCxnSpPr>
              <a:stCxn id="65" idx="4"/>
              <a:endCxn id="67" idx="7"/>
            </p:cNvCxnSpPr>
            <p:nvPr/>
          </p:nvCxnSpPr>
          <p:spPr>
            <a:xfrm flipH="1">
              <a:off x="9595538" y="4479872"/>
              <a:ext cx="745168" cy="749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4AF9B1-A5FC-4178-B17C-EDE48D6C85F4}"/>
                </a:ext>
              </a:extLst>
            </p:cNvPr>
            <p:cNvCxnSpPr>
              <a:cxnSpLocks/>
              <a:stCxn id="64" idx="3"/>
              <a:endCxn id="68" idx="0"/>
            </p:cNvCxnSpPr>
            <p:nvPr/>
          </p:nvCxnSpPr>
          <p:spPr>
            <a:xfrm flipH="1">
              <a:off x="8576239" y="2462610"/>
              <a:ext cx="440073" cy="683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71FFB70-CFB2-4A8F-B468-76358996C777}"/>
                </a:ext>
              </a:extLst>
            </p:cNvPr>
            <p:cNvCxnSpPr>
              <a:cxnSpLocks/>
              <a:stCxn id="68" idx="5"/>
              <a:endCxn id="67" idx="0"/>
            </p:cNvCxnSpPr>
            <p:nvPr/>
          </p:nvCxnSpPr>
          <p:spPr>
            <a:xfrm>
              <a:off x="8865852" y="3844355"/>
              <a:ext cx="440073" cy="12650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9FB0538-6426-475E-828A-47301889A43C}"/>
                </a:ext>
              </a:extLst>
            </p:cNvPr>
            <p:cNvCxnSpPr>
              <a:stCxn id="3" idx="4"/>
              <a:endCxn id="66" idx="0"/>
            </p:cNvCxnSpPr>
            <p:nvPr/>
          </p:nvCxnSpPr>
          <p:spPr>
            <a:xfrm>
              <a:off x="6848475" y="2898722"/>
              <a:ext cx="409575" cy="11720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834698-DDF5-4272-A290-4E58ED365ECC}"/>
                </a:ext>
              </a:extLst>
            </p:cNvPr>
            <p:cNvCxnSpPr>
              <a:stCxn id="66" idx="5"/>
              <a:endCxn id="67" idx="2"/>
            </p:cNvCxnSpPr>
            <p:nvPr/>
          </p:nvCxnSpPr>
          <p:spPr>
            <a:xfrm>
              <a:off x="7547663" y="4769182"/>
              <a:ext cx="1348687" cy="7493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77BBB0-40A9-418A-A134-02E52FADD116}"/>
              </a:ext>
            </a:extLst>
          </p:cNvPr>
          <p:cNvCxnSpPr>
            <a:stCxn id="3" idx="6"/>
            <a:endCxn id="64" idx="2"/>
          </p:cNvCxnSpPr>
          <p:nvPr/>
        </p:nvCxnSpPr>
        <p:spPr>
          <a:xfrm flipV="1">
            <a:off x="6842498" y="2366333"/>
            <a:ext cx="1638300" cy="3162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F09321E-5157-424A-8022-1193FDA4C373}"/>
              </a:ext>
            </a:extLst>
          </p:cNvPr>
          <p:cNvCxnSpPr>
            <a:stCxn id="64" idx="3"/>
            <a:endCxn id="68" idx="0"/>
          </p:cNvCxnSpPr>
          <p:nvPr/>
        </p:nvCxnSpPr>
        <p:spPr>
          <a:xfrm flipH="1">
            <a:off x="8160687" y="2655643"/>
            <a:ext cx="440073" cy="6832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F9F478E-370C-4BA7-9F28-2052BBF7B266}"/>
              </a:ext>
            </a:extLst>
          </p:cNvPr>
          <p:cNvCxnSpPr>
            <a:stCxn id="68" idx="5"/>
            <a:endCxn id="67" idx="0"/>
          </p:cNvCxnSpPr>
          <p:nvPr/>
        </p:nvCxnSpPr>
        <p:spPr>
          <a:xfrm>
            <a:off x="8450300" y="4037388"/>
            <a:ext cx="440073" cy="12650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7FE7E6C-00E8-4BBB-9A5F-B31213B852C9}"/>
              </a:ext>
            </a:extLst>
          </p:cNvPr>
          <p:cNvSpPr txBox="1"/>
          <p:nvPr/>
        </p:nvSpPr>
        <p:spPr>
          <a:xfrm>
            <a:off x="7299980" y="2092911"/>
            <a:ext cx="61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889549-80E0-4B82-8DEA-987E5150C073}"/>
              </a:ext>
            </a:extLst>
          </p:cNvPr>
          <p:cNvSpPr txBox="1"/>
          <p:nvPr/>
        </p:nvSpPr>
        <p:spPr>
          <a:xfrm>
            <a:off x="7396879" y="2897902"/>
            <a:ext cx="61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35A144-5FE2-480D-AC96-86B516EAC06D}"/>
              </a:ext>
            </a:extLst>
          </p:cNvPr>
          <p:cNvSpPr txBox="1"/>
          <p:nvPr/>
        </p:nvSpPr>
        <p:spPr>
          <a:xfrm>
            <a:off x="8470053" y="2897902"/>
            <a:ext cx="61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171FF5-CD1E-49FD-9E84-1ECC377FE40F}"/>
              </a:ext>
            </a:extLst>
          </p:cNvPr>
          <p:cNvSpPr txBox="1"/>
          <p:nvPr/>
        </p:nvSpPr>
        <p:spPr>
          <a:xfrm>
            <a:off x="8695344" y="4389218"/>
            <a:ext cx="61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6AB922-B527-4B32-B2C3-57A749ACEE4D}"/>
              </a:ext>
            </a:extLst>
          </p:cNvPr>
          <p:cNvSpPr txBox="1"/>
          <p:nvPr/>
        </p:nvSpPr>
        <p:spPr>
          <a:xfrm>
            <a:off x="6218597" y="3540716"/>
            <a:ext cx="61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67977A-D106-4A97-A17C-75E1F57787CF}"/>
              </a:ext>
            </a:extLst>
          </p:cNvPr>
          <p:cNvSpPr txBox="1"/>
          <p:nvPr/>
        </p:nvSpPr>
        <p:spPr>
          <a:xfrm>
            <a:off x="7644681" y="5348266"/>
            <a:ext cx="61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6E26CD-C536-4AC5-B370-AB89CB96EA20}"/>
              </a:ext>
            </a:extLst>
          </p:cNvPr>
          <p:cNvSpPr txBox="1"/>
          <p:nvPr/>
        </p:nvSpPr>
        <p:spPr>
          <a:xfrm>
            <a:off x="9609448" y="2846011"/>
            <a:ext cx="61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761A561-CB0A-4FBE-BCEA-6092374E88F6}"/>
              </a:ext>
            </a:extLst>
          </p:cNvPr>
          <p:cNvSpPr txBox="1"/>
          <p:nvPr/>
        </p:nvSpPr>
        <p:spPr>
          <a:xfrm>
            <a:off x="9620059" y="4946028"/>
            <a:ext cx="61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7954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857D1B-5600-43C6-BEC3-3892002B584E}"/>
              </a:ext>
            </a:extLst>
          </p:cNvPr>
          <p:cNvSpPr/>
          <p:nvPr/>
        </p:nvSpPr>
        <p:spPr>
          <a:xfrm>
            <a:off x="232229" y="92810"/>
            <a:ext cx="11785600" cy="6672379"/>
          </a:xfrm>
          <a:prstGeom prst="roundRect">
            <a:avLst>
              <a:gd name="adj" fmla="val 6156"/>
            </a:avLst>
          </a:prstGeom>
          <a:ln w="28575">
            <a:solidFill>
              <a:schemeClr val="accent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750ECA-8CA6-4069-8F09-F6614D26BC88}"/>
              </a:ext>
            </a:extLst>
          </p:cNvPr>
          <p:cNvSpPr/>
          <p:nvPr/>
        </p:nvSpPr>
        <p:spPr>
          <a:xfrm>
            <a:off x="566057" y="619734"/>
            <a:ext cx="4172861" cy="1949295"/>
          </a:xfrm>
          <a:prstGeom prst="roundRect">
            <a:avLst/>
          </a:prstGeom>
          <a:ln w="28575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BFC41-5918-4BB0-B2C9-FBAF6EE131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514" y="2925024"/>
            <a:ext cx="11146971" cy="3767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ED06F-5BE0-46FF-B5D0-6C1C7074E2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743" y="188324"/>
            <a:ext cx="5754917" cy="2720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E53A6-0B75-40CF-A688-C22BFFC81726}"/>
              </a:ext>
            </a:extLst>
          </p:cNvPr>
          <p:cNvSpPr txBox="1"/>
          <p:nvPr/>
        </p:nvSpPr>
        <p:spPr>
          <a:xfrm>
            <a:off x="370119" y="619734"/>
            <a:ext cx="4368799" cy="166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latin typeface="+mj-lt"/>
              </a:rPr>
              <a:t>Thuật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toán</a:t>
            </a:r>
            <a:r>
              <a:rPr lang="en-US" sz="3600" b="1" dirty="0">
                <a:latin typeface="+mj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latin typeface="+mj-lt"/>
              </a:rPr>
              <a:t>Dijkstra</a:t>
            </a:r>
          </a:p>
        </p:txBody>
      </p:sp>
    </p:spTree>
    <p:extLst>
      <p:ext uri="{BB962C8B-B14F-4D97-AF65-F5344CB8AC3E}">
        <p14:creationId xmlns:p14="http://schemas.microsoft.com/office/powerpoint/2010/main" val="315414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!!Oval 95">
            <a:extLst>
              <a:ext uri="{FF2B5EF4-FFF2-40B4-BE49-F238E27FC236}">
                <a16:creationId xmlns:a16="http://schemas.microsoft.com/office/drawing/2014/main" id="{ECF7B818-87DC-446E-8630-4D9E16AA7013}"/>
              </a:ext>
            </a:extLst>
          </p:cNvPr>
          <p:cNvSpPr/>
          <p:nvPr/>
        </p:nvSpPr>
        <p:spPr>
          <a:xfrm>
            <a:off x="7972816" y="1017106"/>
            <a:ext cx="223736" cy="2237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4" name="!!TextBox 93">
            <a:extLst>
              <a:ext uri="{FF2B5EF4-FFF2-40B4-BE49-F238E27FC236}">
                <a16:creationId xmlns:a16="http://schemas.microsoft.com/office/drawing/2014/main" id="{304498B1-8C0A-40F7-9962-DFC7A142F107}"/>
              </a:ext>
            </a:extLst>
          </p:cNvPr>
          <p:cNvSpPr txBox="1"/>
          <p:nvPr/>
        </p:nvSpPr>
        <p:spPr>
          <a:xfrm>
            <a:off x="8193511" y="944308"/>
            <a:ext cx="2630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01. </a:t>
            </a:r>
            <a:r>
              <a:rPr lang="en-US" sz="2000" b="1" dirty="0" err="1">
                <a:solidFill>
                  <a:schemeClr val="accent2"/>
                </a:solidFill>
              </a:rPr>
              <a:t>Giới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thiệu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về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đồ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thị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639C36-A081-484E-8DAD-B338E937C1D4}"/>
              </a:ext>
            </a:extLst>
          </p:cNvPr>
          <p:cNvGrpSpPr/>
          <p:nvPr/>
        </p:nvGrpSpPr>
        <p:grpSpPr>
          <a:xfrm>
            <a:off x="6428689" y="4144697"/>
            <a:ext cx="4932461" cy="400110"/>
            <a:chOff x="7481708" y="5714281"/>
            <a:chExt cx="4932461" cy="40011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7EBB9E-E5E4-44DC-AC93-E7A586433EF3}"/>
                </a:ext>
              </a:extLst>
            </p:cNvPr>
            <p:cNvSpPr/>
            <p:nvPr/>
          </p:nvSpPr>
          <p:spPr>
            <a:xfrm>
              <a:off x="7481708" y="5808074"/>
              <a:ext cx="223736" cy="2237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33D1CF-00EA-4324-8896-5BE629083BA5}"/>
                </a:ext>
              </a:extLst>
            </p:cNvPr>
            <p:cNvSpPr txBox="1"/>
            <p:nvPr/>
          </p:nvSpPr>
          <p:spPr>
            <a:xfrm>
              <a:off x="7705444" y="5714281"/>
              <a:ext cx="47087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02.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Một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vài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thuật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toán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và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ứng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dụng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của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nó</a:t>
              </a:r>
              <a:endParaRPr lang="en-US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36DDCF-B685-4092-BC9E-AF1E2C1B6944}"/>
              </a:ext>
            </a:extLst>
          </p:cNvPr>
          <p:cNvGrpSpPr/>
          <p:nvPr/>
        </p:nvGrpSpPr>
        <p:grpSpPr>
          <a:xfrm>
            <a:off x="9398807" y="1861460"/>
            <a:ext cx="2620546" cy="1727633"/>
            <a:chOff x="10165922" y="3480533"/>
            <a:chExt cx="2620546" cy="1727633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B948167-41C4-4057-992C-A029068AC967}"/>
                </a:ext>
              </a:extLst>
            </p:cNvPr>
            <p:cNvSpPr txBox="1"/>
            <p:nvPr/>
          </p:nvSpPr>
          <p:spPr>
            <a:xfrm>
              <a:off x="10389657" y="3884727"/>
              <a:ext cx="239680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Google map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Mạng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máy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tính</a:t>
              </a:r>
              <a:endParaRPr lang="en-US" sz="2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Social networking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F0D9EE2-8889-4E03-8CCD-DF6687F4867F}"/>
                </a:ext>
              </a:extLst>
            </p:cNvPr>
            <p:cNvSpPr/>
            <p:nvPr/>
          </p:nvSpPr>
          <p:spPr>
            <a:xfrm>
              <a:off x="10165922" y="3566461"/>
              <a:ext cx="223736" cy="2237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AFD44BE-46A1-4DF1-9D56-9B8036AFFCC3}"/>
                </a:ext>
              </a:extLst>
            </p:cNvPr>
            <p:cNvSpPr txBox="1"/>
            <p:nvPr/>
          </p:nvSpPr>
          <p:spPr>
            <a:xfrm>
              <a:off x="10389658" y="3480533"/>
              <a:ext cx="2396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1.2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Một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số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ứng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dụng</a:t>
              </a:r>
              <a:endParaRPr lang="en-US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!!Group 1">
            <a:extLst>
              <a:ext uri="{FF2B5EF4-FFF2-40B4-BE49-F238E27FC236}">
                <a16:creationId xmlns:a16="http://schemas.microsoft.com/office/drawing/2014/main" id="{131DA650-75CB-48BF-910D-D4E9E77EE440}"/>
              </a:ext>
            </a:extLst>
          </p:cNvPr>
          <p:cNvGrpSpPr/>
          <p:nvPr/>
        </p:nvGrpSpPr>
        <p:grpSpPr>
          <a:xfrm>
            <a:off x="310486" y="183817"/>
            <a:ext cx="5718600" cy="5668839"/>
            <a:chOff x="310486" y="183817"/>
            <a:chExt cx="5718600" cy="5668839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1231B52-14D9-4954-9034-8A73CF17738C}"/>
                </a:ext>
              </a:extLst>
            </p:cNvPr>
            <p:cNvCxnSpPr>
              <a:cxnSpLocks/>
            </p:cNvCxnSpPr>
            <p:nvPr/>
          </p:nvCxnSpPr>
          <p:spPr>
            <a:xfrm rot="-9180000" flipV="1">
              <a:off x="4621609" y="607909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8D56A9B-2003-41E6-B853-CB81D439EC8F}"/>
                </a:ext>
              </a:extLst>
            </p:cNvPr>
            <p:cNvCxnSpPr>
              <a:cxnSpLocks/>
            </p:cNvCxnSpPr>
            <p:nvPr/>
          </p:nvCxnSpPr>
          <p:spPr>
            <a:xfrm rot="-4020000" flipV="1">
              <a:off x="4603326" y="2148687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485C1D5-E8C6-4717-A513-16D787D51140}"/>
                </a:ext>
              </a:extLst>
            </p:cNvPr>
            <p:cNvCxnSpPr>
              <a:cxnSpLocks/>
            </p:cNvCxnSpPr>
            <p:nvPr/>
          </p:nvCxnSpPr>
          <p:spPr>
            <a:xfrm rot="-4440000" flipV="1">
              <a:off x="3368888" y="3884986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7E8AD7B-172E-43BA-9EF0-88298B573B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8764" y="3158223"/>
              <a:ext cx="267197" cy="60575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93673D6-6FFF-4207-B6DB-8EF35BF3D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603" y="4129561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C1CDA4-DCFF-4993-B119-3A4094AC6B7A}"/>
                </a:ext>
              </a:extLst>
            </p:cNvPr>
            <p:cNvCxnSpPr>
              <a:cxnSpLocks/>
            </p:cNvCxnSpPr>
            <p:nvPr/>
          </p:nvCxnSpPr>
          <p:spPr>
            <a:xfrm rot="4020000" flipV="1">
              <a:off x="3695569" y="1588474"/>
              <a:ext cx="270425" cy="73290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B78F82-FBDC-4B98-BA42-C72FCAA2EF19}"/>
                </a:ext>
              </a:extLst>
            </p:cNvPr>
            <p:cNvGrpSpPr/>
            <p:nvPr/>
          </p:nvGrpSpPr>
          <p:grpSpPr>
            <a:xfrm rot="2760000">
              <a:off x="3733683" y="1522291"/>
              <a:ext cx="843152" cy="828939"/>
              <a:chOff x="3318169" y="1413950"/>
              <a:chExt cx="1126426" cy="1126426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216C915-91F7-4A25-8D2B-774D16737AA6}"/>
                  </a:ext>
                </a:extLst>
              </p:cNvPr>
              <p:cNvSpPr/>
              <p:nvPr/>
            </p:nvSpPr>
            <p:spPr>
              <a:xfrm rot="540000">
                <a:off x="3318169" y="1413950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 flip="none" rotWithShape="1">
                  <a:gsLst>
                    <a:gs pos="700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2"/>
                    </a:gs>
                  </a:gsLst>
                  <a:lin ang="18900000" scaled="1"/>
                  <a:tileRect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9970328-997E-40B0-B5C5-8759FBAC7EAA}"/>
                  </a:ext>
                </a:extLst>
              </p:cNvPr>
              <p:cNvSpPr/>
              <p:nvPr/>
            </p:nvSpPr>
            <p:spPr>
              <a:xfrm rot="18840000">
                <a:off x="3523767" y="1601645"/>
                <a:ext cx="761695" cy="736232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7A6D612-82AA-47EA-9292-30AA55B4AF3B}"/>
                </a:ext>
              </a:extLst>
            </p:cNvPr>
            <p:cNvGrpSpPr/>
            <p:nvPr/>
          </p:nvGrpSpPr>
          <p:grpSpPr>
            <a:xfrm>
              <a:off x="4902660" y="266999"/>
              <a:ext cx="1126426" cy="1126426"/>
              <a:chOff x="9476148" y="843335"/>
              <a:chExt cx="1126426" cy="1126426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A9ACA29-9891-4C1A-AC23-BA89B879A580}"/>
                  </a:ext>
                </a:extLst>
              </p:cNvPr>
              <p:cNvSpPr/>
              <p:nvPr/>
            </p:nvSpPr>
            <p:spPr>
              <a:xfrm>
                <a:off x="9476148" y="843335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4"/>
                    </a:gs>
                  </a:gsLst>
                  <a:lin ang="198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5D9B915-0A60-4FEF-8773-C2A4F5EC2324}"/>
                  </a:ext>
                </a:extLst>
              </p:cNvPr>
              <p:cNvSpPr/>
              <p:nvPr/>
            </p:nvSpPr>
            <p:spPr>
              <a:xfrm>
                <a:off x="9676719" y="1016880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1.1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0352C0-732C-4A22-8F61-9A406BBC97C2}"/>
                </a:ext>
              </a:extLst>
            </p:cNvPr>
            <p:cNvGrpSpPr/>
            <p:nvPr/>
          </p:nvGrpSpPr>
          <p:grpSpPr>
            <a:xfrm>
              <a:off x="2350606" y="3334558"/>
              <a:ext cx="830596" cy="829051"/>
              <a:chOff x="4385539" y="3097483"/>
              <a:chExt cx="1126426" cy="1126426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9AEC328-8EF9-4FB5-BFAB-7BA1F075CFB2}"/>
                  </a:ext>
                </a:extLst>
              </p:cNvPr>
              <p:cNvSpPr/>
              <p:nvPr/>
            </p:nvSpPr>
            <p:spPr>
              <a:xfrm rot="1500000">
                <a:off x="4385539" y="3097483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8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>
                        <a:lumMod val="50000"/>
                      </a:schemeClr>
                    </a:gs>
                  </a:gsLst>
                  <a:lin ang="6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FCC7354-BB74-4547-97D6-910BB6CA3B7C}"/>
                  </a:ext>
                </a:extLst>
              </p:cNvPr>
              <p:cNvSpPr/>
              <p:nvPr/>
            </p:nvSpPr>
            <p:spPr>
              <a:xfrm>
                <a:off x="4583947" y="3306509"/>
                <a:ext cx="748855" cy="748855"/>
              </a:xfrm>
              <a:custGeom>
                <a:avLst/>
                <a:gdLst>
                  <a:gd name="connsiteX0" fmla="*/ 748856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6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6" y="374428"/>
                    </a:moveTo>
                    <a:cubicBezTo>
                      <a:pt x="748856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6" y="167637"/>
                      <a:pt x="748856" y="37442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F90728-91E8-4E73-957A-28CA84138B8E}"/>
                </a:ext>
              </a:extLst>
            </p:cNvPr>
            <p:cNvGrpSpPr/>
            <p:nvPr/>
          </p:nvGrpSpPr>
          <p:grpSpPr>
            <a:xfrm>
              <a:off x="3534434" y="4353714"/>
              <a:ext cx="1126426" cy="1126426"/>
              <a:chOff x="3871761" y="4458796"/>
              <a:chExt cx="1126426" cy="1126426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FFFEB6E-6B2D-4320-A8C6-2BA26E44F341}"/>
                  </a:ext>
                </a:extLst>
              </p:cNvPr>
              <p:cNvSpPr/>
              <p:nvPr/>
            </p:nvSpPr>
            <p:spPr>
              <a:xfrm rot="20880000">
                <a:off x="3871761" y="4458796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/>
                    </a:gs>
                  </a:gsLst>
                  <a:lin ang="30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B262FAC-0AE6-4331-B0D1-CF39A9753606}"/>
                  </a:ext>
                </a:extLst>
              </p:cNvPr>
              <p:cNvSpPr/>
              <p:nvPr/>
            </p:nvSpPr>
            <p:spPr>
              <a:xfrm>
                <a:off x="4070168" y="4652582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5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5"/>
                      <a:pt x="374428" y="748855"/>
                    </a:cubicBezTo>
                    <a:cubicBezTo>
                      <a:pt x="167637" y="748855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2.1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8191B5-E9D4-41F3-8E0D-64B030CAF9DC}"/>
                </a:ext>
              </a:extLst>
            </p:cNvPr>
            <p:cNvGrpSpPr/>
            <p:nvPr/>
          </p:nvGrpSpPr>
          <p:grpSpPr>
            <a:xfrm rot="2340000">
              <a:off x="310486" y="183817"/>
              <a:ext cx="3465576" cy="3465576"/>
              <a:chOff x="310486" y="183817"/>
              <a:chExt cx="3465576" cy="3465576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4636F8F2-EE79-45A6-B0B7-CEA06C033487}"/>
                  </a:ext>
                </a:extLst>
              </p:cNvPr>
              <p:cNvSpPr/>
              <p:nvPr/>
            </p:nvSpPr>
            <p:spPr>
              <a:xfrm flipH="1">
                <a:off x="776088" y="597230"/>
                <a:ext cx="2578608" cy="2578608"/>
              </a:xfrm>
              <a:prstGeom prst="arc">
                <a:avLst>
                  <a:gd name="adj1" fmla="val 3397586"/>
                  <a:gd name="adj2" fmla="val 18544872"/>
                </a:avLst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38000">
                      <a:schemeClr val="accent3">
                        <a:lumMod val="20000"/>
                        <a:lumOff val="80000"/>
                      </a:schemeClr>
                    </a:gs>
                    <a:gs pos="59000">
                      <a:schemeClr val="accent3">
                        <a:lumMod val="60000"/>
                        <a:lumOff val="40000"/>
                      </a:schemeClr>
                    </a:gs>
                    <a:gs pos="97345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A2216F0C-B268-4983-9F5F-E2993FFDEF38}"/>
                  </a:ext>
                </a:extLst>
              </p:cNvPr>
              <p:cNvSpPr/>
              <p:nvPr/>
            </p:nvSpPr>
            <p:spPr>
              <a:xfrm>
                <a:off x="310486" y="183817"/>
                <a:ext cx="3465576" cy="3465576"/>
              </a:xfrm>
              <a:prstGeom prst="arc">
                <a:avLst>
                  <a:gd name="adj1" fmla="val 5080919"/>
                  <a:gd name="adj2" fmla="val 16938518"/>
                </a:avLst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46000">
                      <a:schemeClr val="accent3">
                        <a:lumMod val="20000"/>
                        <a:lumOff val="80000"/>
                      </a:schemeClr>
                    </a:gs>
                    <a:gs pos="67000">
                      <a:schemeClr val="accent3">
                        <a:lumMod val="60000"/>
                        <a:lumOff val="40000"/>
                      </a:schemeClr>
                    </a:gs>
                    <a:gs pos="92000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CD7AB13-6C24-47F2-84EF-22AA8BB29084}"/>
                  </a:ext>
                </a:extLst>
              </p:cNvPr>
              <p:cNvSpPr/>
              <p:nvPr/>
            </p:nvSpPr>
            <p:spPr>
              <a:xfrm rot="19260000">
                <a:off x="1170698" y="1004900"/>
                <a:ext cx="1763267" cy="1763268"/>
              </a:xfrm>
              <a:custGeom>
                <a:avLst/>
                <a:gdLst>
                  <a:gd name="connsiteX0" fmla="*/ 1763268 w 1763267"/>
                  <a:gd name="connsiteY0" fmla="*/ 881634 h 1763268"/>
                  <a:gd name="connsiteX1" fmla="*/ 881634 w 1763267"/>
                  <a:gd name="connsiteY1" fmla="*/ 1763268 h 1763268"/>
                  <a:gd name="connsiteX2" fmla="*/ 0 w 1763267"/>
                  <a:gd name="connsiteY2" fmla="*/ 881634 h 1763268"/>
                  <a:gd name="connsiteX3" fmla="*/ 881634 w 1763267"/>
                  <a:gd name="connsiteY3" fmla="*/ 0 h 1763268"/>
                  <a:gd name="connsiteX4" fmla="*/ 1763268 w 1763267"/>
                  <a:gd name="connsiteY4" fmla="*/ 881634 h 176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3267" h="1763268">
                    <a:moveTo>
                      <a:pt x="1763268" y="881634"/>
                    </a:moveTo>
                    <a:cubicBezTo>
                      <a:pt x="1763268" y="1368547"/>
                      <a:pt x="1368547" y="1763268"/>
                      <a:pt x="881634" y="1763268"/>
                    </a:cubicBezTo>
                    <a:cubicBezTo>
                      <a:pt x="394721" y="1763268"/>
                      <a:pt x="0" y="1368547"/>
                      <a:pt x="0" y="881634"/>
                    </a:cubicBezTo>
                    <a:cubicBezTo>
                      <a:pt x="0" y="394721"/>
                      <a:pt x="394721" y="0"/>
                      <a:pt x="881634" y="0"/>
                    </a:cubicBezTo>
                    <a:cubicBezTo>
                      <a:pt x="1368547" y="0"/>
                      <a:pt x="1763268" y="394721"/>
                      <a:pt x="1763268" y="881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GRAPH</a:t>
                </a: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AF04F90-3974-46E1-A5C4-3630C5233180}"/>
                  </a:ext>
                </a:extLst>
              </p:cNvPr>
              <p:cNvSpPr/>
              <p:nvPr/>
            </p:nvSpPr>
            <p:spPr>
              <a:xfrm rot="2700000">
                <a:off x="932468" y="775729"/>
                <a:ext cx="2221611" cy="2221611"/>
              </a:xfrm>
              <a:custGeom>
                <a:avLst/>
                <a:gdLst>
                  <a:gd name="connsiteX0" fmla="*/ 2221611 w 2221611"/>
                  <a:gd name="connsiteY0" fmla="*/ 1110805 h 2221611"/>
                  <a:gd name="connsiteX1" fmla="*/ 1110806 w 2221611"/>
                  <a:gd name="connsiteY1" fmla="*/ 2221611 h 2221611"/>
                  <a:gd name="connsiteX2" fmla="*/ 0 w 2221611"/>
                  <a:gd name="connsiteY2" fmla="*/ 1110805 h 2221611"/>
                  <a:gd name="connsiteX3" fmla="*/ 1110806 w 2221611"/>
                  <a:gd name="connsiteY3" fmla="*/ 0 h 2221611"/>
                  <a:gd name="connsiteX4" fmla="*/ 2221611 w 2221611"/>
                  <a:gd name="connsiteY4" fmla="*/ 1110805 h 222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611" h="2221611">
                    <a:moveTo>
                      <a:pt x="2221611" y="1110805"/>
                    </a:moveTo>
                    <a:cubicBezTo>
                      <a:pt x="2221611" y="1724286"/>
                      <a:pt x="1724287" y="2221611"/>
                      <a:pt x="1110806" y="2221611"/>
                    </a:cubicBezTo>
                    <a:cubicBezTo>
                      <a:pt x="497325" y="2221611"/>
                      <a:pt x="0" y="1724286"/>
                      <a:pt x="0" y="1110805"/>
                    </a:cubicBezTo>
                    <a:cubicBezTo>
                      <a:pt x="0" y="497325"/>
                      <a:pt x="497325" y="0"/>
                      <a:pt x="1110806" y="0"/>
                    </a:cubicBezTo>
                    <a:cubicBezTo>
                      <a:pt x="1724287" y="0"/>
                      <a:pt x="2221611" y="497325"/>
                      <a:pt x="2221611" y="1110805"/>
                    </a:cubicBezTo>
                    <a:close/>
                  </a:path>
                </a:pathLst>
              </a:custGeom>
              <a:noFill/>
              <a:ln w="66590" cap="flat">
                <a:gradFill flip="none" rotWithShape="1">
                  <a:gsLst>
                    <a:gs pos="52000">
                      <a:schemeClr val="accent2"/>
                    </a:gs>
                    <a:gs pos="73000">
                      <a:schemeClr val="accent6"/>
                    </a:gs>
                    <a:gs pos="63000">
                      <a:schemeClr val="accent4"/>
                    </a:gs>
                    <a:gs pos="36000">
                      <a:schemeClr val="bg1"/>
                    </a:gs>
                    <a:gs pos="85000">
                      <a:schemeClr val="accent5"/>
                    </a:gs>
                    <a:gs pos="95000">
                      <a:schemeClr val="accent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6ED6C2C-25BE-459B-A9AB-47042BC193F1}"/>
                </a:ext>
              </a:extLst>
            </p:cNvPr>
            <p:cNvGrpSpPr/>
            <p:nvPr/>
          </p:nvGrpSpPr>
          <p:grpSpPr>
            <a:xfrm>
              <a:off x="4797966" y="2723439"/>
              <a:ext cx="1126426" cy="1126426"/>
              <a:chOff x="9476148" y="843335"/>
              <a:chExt cx="1126426" cy="1126426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2E1B976-0E09-4513-BA9E-50F282D06869}"/>
                  </a:ext>
                </a:extLst>
              </p:cNvPr>
              <p:cNvSpPr/>
              <p:nvPr/>
            </p:nvSpPr>
            <p:spPr>
              <a:xfrm rot="3360000">
                <a:off x="9476148" y="843335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4"/>
                    </a:gs>
                  </a:gsLst>
                  <a:lin ang="198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326BA5A-12C5-4A09-84D2-A3CA17741183}"/>
                  </a:ext>
                </a:extLst>
              </p:cNvPr>
              <p:cNvSpPr/>
              <p:nvPr/>
            </p:nvSpPr>
            <p:spPr>
              <a:xfrm>
                <a:off x="9676719" y="1016880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1.2</a:t>
                </a:r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753840-4F45-4F93-A29F-DA2B8B2482D7}"/>
                </a:ext>
              </a:extLst>
            </p:cNvPr>
            <p:cNvSpPr/>
            <p:nvPr/>
          </p:nvSpPr>
          <p:spPr>
            <a:xfrm rot="1242827">
              <a:off x="3280267" y="1888553"/>
              <a:ext cx="187452" cy="187452"/>
            </a:xfrm>
            <a:custGeom>
              <a:avLst/>
              <a:gdLst>
                <a:gd name="connsiteX0" fmla="*/ 187452 w 187452"/>
                <a:gd name="connsiteY0" fmla="*/ 93726 h 187452"/>
                <a:gd name="connsiteX1" fmla="*/ 93726 w 187452"/>
                <a:gd name="connsiteY1" fmla="*/ 187452 h 187452"/>
                <a:gd name="connsiteX2" fmla="*/ 0 w 187452"/>
                <a:gd name="connsiteY2" fmla="*/ 93726 h 187452"/>
                <a:gd name="connsiteX3" fmla="*/ 93726 w 187452"/>
                <a:gd name="connsiteY3" fmla="*/ 0 h 187452"/>
                <a:gd name="connsiteX4" fmla="*/ 187452 w 187452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2" h="187452">
                  <a:moveTo>
                    <a:pt x="187452" y="93726"/>
                  </a:moveTo>
                  <a:cubicBezTo>
                    <a:pt x="187452" y="145489"/>
                    <a:pt x="145489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89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B02B4D-FCE4-4E63-B089-9E95BF70EFE9}"/>
                </a:ext>
              </a:extLst>
            </p:cNvPr>
            <p:cNvSpPr/>
            <p:nvPr/>
          </p:nvSpPr>
          <p:spPr>
            <a:xfrm>
              <a:off x="2369046" y="3054973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F4E4F88-8E8B-4882-BCA4-B462FF7C6FA1}"/>
                </a:ext>
              </a:extLst>
            </p:cNvPr>
            <p:cNvGrpSpPr/>
            <p:nvPr/>
          </p:nvGrpSpPr>
          <p:grpSpPr>
            <a:xfrm>
              <a:off x="1406769" y="4726230"/>
              <a:ext cx="1126426" cy="1126426"/>
              <a:chOff x="3871761" y="4458796"/>
              <a:chExt cx="1126426" cy="1126426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5322D96-AC06-4BA6-86FB-914255567D95}"/>
                  </a:ext>
                </a:extLst>
              </p:cNvPr>
              <p:cNvSpPr/>
              <p:nvPr/>
            </p:nvSpPr>
            <p:spPr>
              <a:xfrm rot="2940000">
                <a:off x="3871761" y="4458796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/>
                    </a:gs>
                  </a:gsLst>
                  <a:lin ang="30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C21D81E-F964-4EFB-BC7E-803D734EA563}"/>
                  </a:ext>
                </a:extLst>
              </p:cNvPr>
              <p:cNvSpPr/>
              <p:nvPr/>
            </p:nvSpPr>
            <p:spPr>
              <a:xfrm>
                <a:off x="4070168" y="4652582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5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5"/>
                      <a:pt x="374428" y="748855"/>
                    </a:cubicBezTo>
                    <a:cubicBezTo>
                      <a:pt x="167637" y="748855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2.2</a:t>
                </a:r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669741A-1544-4B4F-A058-120F1F9229C9}"/>
                </a:ext>
              </a:extLst>
            </p:cNvPr>
            <p:cNvSpPr/>
            <p:nvPr/>
          </p:nvSpPr>
          <p:spPr>
            <a:xfrm rot="2152959">
              <a:off x="3013826" y="3883530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2"/>
                    <a:pt x="41963" y="0"/>
                    <a:pt x="93726" y="0"/>
                  </a:cubicBezTo>
                  <a:cubicBezTo>
                    <a:pt x="145490" y="0"/>
                    <a:pt x="187452" y="41962"/>
                    <a:pt x="187452" y="937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890BDEE-B1D2-43D7-BE7B-471F46B677B6}"/>
                </a:ext>
              </a:extLst>
            </p:cNvPr>
            <p:cNvSpPr/>
            <p:nvPr/>
          </p:nvSpPr>
          <p:spPr>
            <a:xfrm rot="19990472">
              <a:off x="4284807" y="1481340"/>
              <a:ext cx="187451" cy="187452"/>
            </a:xfrm>
            <a:custGeom>
              <a:avLst/>
              <a:gdLst>
                <a:gd name="connsiteX0" fmla="*/ 187452 w 187451"/>
                <a:gd name="connsiteY0" fmla="*/ 93726 h 187452"/>
                <a:gd name="connsiteX1" fmla="*/ 93726 w 187451"/>
                <a:gd name="connsiteY1" fmla="*/ 187452 h 187452"/>
                <a:gd name="connsiteX2" fmla="*/ 0 w 187451"/>
                <a:gd name="connsiteY2" fmla="*/ 93726 h 187452"/>
                <a:gd name="connsiteX3" fmla="*/ 93726 w 187451"/>
                <a:gd name="connsiteY3" fmla="*/ 0 h 187452"/>
                <a:gd name="connsiteX4" fmla="*/ 187452 w 187451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2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CE53512-81F9-4A62-A5DD-867F1E0CFCEB}"/>
                </a:ext>
              </a:extLst>
            </p:cNvPr>
            <p:cNvSpPr/>
            <p:nvPr/>
          </p:nvSpPr>
          <p:spPr>
            <a:xfrm rot="19990472">
              <a:off x="4350960" y="2135308"/>
              <a:ext cx="187451" cy="187452"/>
            </a:xfrm>
            <a:custGeom>
              <a:avLst/>
              <a:gdLst>
                <a:gd name="connsiteX0" fmla="*/ 187452 w 187451"/>
                <a:gd name="connsiteY0" fmla="*/ 93726 h 187452"/>
                <a:gd name="connsiteX1" fmla="*/ 93726 w 187451"/>
                <a:gd name="connsiteY1" fmla="*/ 187452 h 187452"/>
                <a:gd name="connsiteX2" fmla="*/ 0 w 187451"/>
                <a:gd name="connsiteY2" fmla="*/ 93726 h 187452"/>
                <a:gd name="connsiteX3" fmla="*/ 93726 w 187451"/>
                <a:gd name="connsiteY3" fmla="*/ 0 h 187452"/>
                <a:gd name="connsiteX4" fmla="*/ 187452 w 187451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2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0958CB-CF68-4F69-980A-7631F245515F}"/>
                </a:ext>
              </a:extLst>
            </p:cNvPr>
            <p:cNvSpPr/>
            <p:nvPr/>
          </p:nvSpPr>
          <p:spPr>
            <a:xfrm rot="2152959">
              <a:off x="2462770" y="4019973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2"/>
                    <a:pt x="41963" y="0"/>
                    <a:pt x="93726" y="0"/>
                  </a:cubicBezTo>
                  <a:cubicBezTo>
                    <a:pt x="145490" y="0"/>
                    <a:pt x="187452" y="41962"/>
                    <a:pt x="187452" y="937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6BCB86E-10E6-48A2-A593-B488300C4762}"/>
              </a:ext>
            </a:extLst>
          </p:cNvPr>
          <p:cNvGrpSpPr/>
          <p:nvPr/>
        </p:nvGrpSpPr>
        <p:grpSpPr>
          <a:xfrm>
            <a:off x="6196117" y="1872617"/>
            <a:ext cx="2629395" cy="1727633"/>
            <a:chOff x="10165922" y="3480533"/>
            <a:chExt cx="2629395" cy="1727633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7B971C-2FA8-4CBC-A35F-978895C7ED7F}"/>
                </a:ext>
              </a:extLst>
            </p:cNvPr>
            <p:cNvSpPr txBox="1"/>
            <p:nvPr/>
          </p:nvSpPr>
          <p:spPr>
            <a:xfrm>
              <a:off x="10389658" y="3884727"/>
              <a:ext cx="21175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Đồ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thị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là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gì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?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Thế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nào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là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bài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toán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đồ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thị</a:t>
              </a: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?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A459FDD-57B5-4B6C-89E4-7EA5E1AE45A3}"/>
                </a:ext>
              </a:extLst>
            </p:cNvPr>
            <p:cNvSpPr/>
            <p:nvPr/>
          </p:nvSpPr>
          <p:spPr>
            <a:xfrm>
              <a:off x="10165922" y="3566461"/>
              <a:ext cx="223736" cy="22373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B9ACA2E-20B3-4EB7-AC7B-485A901426DD}"/>
                </a:ext>
              </a:extLst>
            </p:cNvPr>
            <p:cNvSpPr txBox="1"/>
            <p:nvPr/>
          </p:nvSpPr>
          <p:spPr>
            <a:xfrm>
              <a:off x="10389658" y="3480533"/>
              <a:ext cx="2405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1.1 </a:t>
              </a:r>
              <a:r>
                <a:rPr lang="en-US" sz="2000" b="1" dirty="0" err="1">
                  <a:solidFill>
                    <a:schemeClr val="accent2"/>
                  </a:solidFill>
                </a:rPr>
                <a:t>Sơ</a:t>
              </a:r>
              <a:r>
                <a:rPr lang="en-US" sz="2000" b="1" dirty="0">
                  <a:solidFill>
                    <a:schemeClr val="accent2"/>
                  </a:solidFill>
                </a:rPr>
                <a:t> </a:t>
              </a:r>
              <a:r>
                <a:rPr lang="en-US" sz="2000" b="1" dirty="0" err="1">
                  <a:solidFill>
                    <a:schemeClr val="accent2"/>
                  </a:solidFill>
                </a:rPr>
                <a:t>lược</a:t>
              </a:r>
              <a:r>
                <a:rPr lang="en-US" sz="2000" b="1" dirty="0">
                  <a:solidFill>
                    <a:schemeClr val="accent2"/>
                  </a:solidFill>
                </a:rPr>
                <a:t> </a:t>
              </a:r>
              <a:r>
                <a:rPr lang="en-US" sz="2000" b="1" dirty="0" err="1">
                  <a:solidFill>
                    <a:schemeClr val="accent2"/>
                  </a:solidFill>
                </a:rPr>
                <a:t>về</a:t>
              </a:r>
              <a:r>
                <a:rPr lang="en-US" sz="2000" b="1" dirty="0">
                  <a:solidFill>
                    <a:schemeClr val="accent2"/>
                  </a:solidFill>
                </a:rPr>
                <a:t> </a:t>
              </a:r>
              <a:r>
                <a:rPr lang="en-US" sz="2000" b="1" dirty="0" err="1">
                  <a:solidFill>
                    <a:schemeClr val="accent2"/>
                  </a:solidFill>
                </a:rPr>
                <a:t>đồ</a:t>
              </a:r>
              <a:r>
                <a:rPr lang="en-US" sz="2000" b="1" dirty="0">
                  <a:solidFill>
                    <a:schemeClr val="accent2"/>
                  </a:solidFill>
                </a:rPr>
                <a:t> </a:t>
              </a:r>
              <a:r>
                <a:rPr lang="en-US" sz="2000" b="1" dirty="0" err="1">
                  <a:solidFill>
                    <a:schemeClr val="accent2"/>
                  </a:solidFill>
                </a:rPr>
                <a:t>thị</a:t>
              </a:r>
              <a:endParaRPr 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B5527-932B-48CF-ADF8-97C5C7AC635F}"/>
              </a:ext>
            </a:extLst>
          </p:cNvPr>
          <p:cNvGrpSpPr/>
          <p:nvPr/>
        </p:nvGrpSpPr>
        <p:grpSpPr>
          <a:xfrm>
            <a:off x="5477658" y="4934402"/>
            <a:ext cx="3010984" cy="1410332"/>
            <a:chOff x="5459673" y="5012150"/>
            <a:chExt cx="3010984" cy="141033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78F6578-812E-489C-907F-060E656135B0}"/>
                </a:ext>
              </a:extLst>
            </p:cNvPr>
            <p:cNvSpPr txBox="1"/>
            <p:nvPr/>
          </p:nvSpPr>
          <p:spPr>
            <a:xfrm>
              <a:off x="5655673" y="5406819"/>
              <a:ext cx="28149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Dijkstra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Floyd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A*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4CC68A-EF13-4770-A4AE-67692470ED8C}"/>
                </a:ext>
              </a:extLst>
            </p:cNvPr>
            <p:cNvSpPr txBox="1"/>
            <p:nvPr/>
          </p:nvSpPr>
          <p:spPr>
            <a:xfrm>
              <a:off x="5655673" y="5012150"/>
              <a:ext cx="2712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2.1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Đường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đi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ngắn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nhất</a:t>
              </a:r>
              <a:endParaRPr lang="en-US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CFE1FEB-4B2A-4A90-85D9-A04E44A2C693}"/>
                </a:ext>
              </a:extLst>
            </p:cNvPr>
            <p:cNvSpPr/>
            <p:nvPr/>
          </p:nvSpPr>
          <p:spPr>
            <a:xfrm>
              <a:off x="5459673" y="5100337"/>
              <a:ext cx="223736" cy="2237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55DA70-3971-4D73-9682-6FE02A9C30A5}"/>
              </a:ext>
            </a:extLst>
          </p:cNvPr>
          <p:cNvGrpSpPr/>
          <p:nvPr/>
        </p:nvGrpSpPr>
        <p:grpSpPr>
          <a:xfrm>
            <a:off x="9006787" y="4911538"/>
            <a:ext cx="2701408" cy="1102555"/>
            <a:chOff x="9135243" y="5102629"/>
            <a:chExt cx="2701408" cy="110255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B3EFA4-3CEE-4AE9-8E16-EF99F2F40AF3}"/>
                </a:ext>
              </a:extLst>
            </p:cNvPr>
            <p:cNvSpPr txBox="1"/>
            <p:nvPr/>
          </p:nvSpPr>
          <p:spPr>
            <a:xfrm>
              <a:off x="9360679" y="5497298"/>
              <a:ext cx="24759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</a:rPr>
                <a:t>Ford-</a:t>
              </a:r>
              <a:r>
                <a:rPr lang="en-US" sz="2000" dirty="0" err="1">
                  <a:solidFill>
                    <a:schemeClr val="accent3">
                      <a:lumMod val="75000"/>
                    </a:schemeClr>
                  </a:solidFill>
                </a:rPr>
                <a:t>Fullerson</a:t>
              </a:r>
              <a:endParaRPr lang="en-US" sz="2000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endParaRPr lang="en-US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BF4F06-8E23-4078-BC71-ABAA68A6879F}"/>
                </a:ext>
              </a:extLst>
            </p:cNvPr>
            <p:cNvSpPr txBox="1"/>
            <p:nvPr/>
          </p:nvSpPr>
          <p:spPr>
            <a:xfrm>
              <a:off x="9360679" y="5102629"/>
              <a:ext cx="20473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2.2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Luồng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cực</a:t>
              </a:r>
              <a:r>
                <a:rPr lang="en-US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n-US" sz="2000" b="1" dirty="0" err="1">
                  <a:solidFill>
                    <a:schemeClr val="accent3">
                      <a:lumMod val="75000"/>
                    </a:schemeClr>
                  </a:solidFill>
                </a:rPr>
                <a:t>đại</a:t>
              </a:r>
              <a:endParaRPr lang="en-US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07CE327-97E7-4389-B5F4-0786CB59045B}"/>
                </a:ext>
              </a:extLst>
            </p:cNvPr>
            <p:cNvSpPr/>
            <p:nvPr/>
          </p:nvSpPr>
          <p:spPr>
            <a:xfrm>
              <a:off x="9135243" y="5203795"/>
              <a:ext cx="223736" cy="2237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770876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0187F6-2CD8-4391-B38B-05A8B522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90497"/>
            <a:ext cx="11345858" cy="6535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E68E1E-38E6-4CA5-B836-2F7F28384EEF}"/>
              </a:ext>
            </a:extLst>
          </p:cNvPr>
          <p:cNvSpPr txBox="1"/>
          <p:nvPr/>
        </p:nvSpPr>
        <p:spPr>
          <a:xfrm>
            <a:off x="7663544" y="190497"/>
            <a:ext cx="2989942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Dijkstra (Code C++)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72F44-BA18-41E9-AF96-D1106E88921D}"/>
              </a:ext>
            </a:extLst>
          </p:cNvPr>
          <p:cNvSpPr txBox="1"/>
          <p:nvPr/>
        </p:nvSpPr>
        <p:spPr>
          <a:xfrm>
            <a:off x="7663544" y="593831"/>
            <a:ext cx="2989942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ĐPT: O(</a:t>
            </a:r>
            <a:r>
              <a:rPr lang="en-US" sz="2400" b="1" dirty="0" err="1">
                <a:latin typeface="+mj-lt"/>
              </a:rPr>
              <a:t>MlogN</a:t>
            </a:r>
            <a:r>
              <a:rPr lang="en-US" sz="2400" b="1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0364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1B363-F93C-4313-9B25-C7B090C11AF8}"/>
              </a:ext>
            </a:extLst>
          </p:cNvPr>
          <p:cNvSpPr txBox="1"/>
          <p:nvPr/>
        </p:nvSpPr>
        <p:spPr>
          <a:xfrm>
            <a:off x="913493" y="528184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vài</a:t>
            </a:r>
            <a:r>
              <a:rPr lang="en-US" sz="2800" b="1" dirty="0"/>
              <a:t>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tập</a:t>
            </a:r>
            <a:r>
              <a:rPr lang="en-US" sz="2800" b="1" dirty="0"/>
              <a:t> </a:t>
            </a:r>
            <a:r>
              <a:rPr lang="en-US" sz="2800" b="1" dirty="0" err="1"/>
              <a:t>về</a:t>
            </a:r>
            <a:r>
              <a:rPr lang="en-US" sz="2800" b="1" dirty="0"/>
              <a:t> Dijkstra</a:t>
            </a:r>
          </a:p>
        </p:txBody>
      </p:sp>
      <p:sp>
        <p:nvSpPr>
          <p:cNvPr id="2" name="!!TextBox 1">
            <a:extLst>
              <a:ext uri="{FF2B5EF4-FFF2-40B4-BE49-F238E27FC236}">
                <a16:creationId xmlns:a16="http://schemas.microsoft.com/office/drawing/2014/main" id="{83723A78-0C4A-40EB-886C-D41023648037}"/>
              </a:ext>
            </a:extLst>
          </p:cNvPr>
          <p:cNvSpPr txBox="1"/>
          <p:nvPr/>
        </p:nvSpPr>
        <p:spPr>
          <a:xfrm>
            <a:off x="1499281" y="1614488"/>
            <a:ext cx="707321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BT1: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Nam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N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bus,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Nam </a:t>
            </a:r>
            <a:r>
              <a:rPr lang="en-US" sz="2000" dirty="0" err="1"/>
              <a:t>thì</a:t>
            </a:r>
            <a:r>
              <a:rPr lang="en-US" sz="2000" dirty="0"/>
              <a:t> ở </a:t>
            </a:r>
            <a:r>
              <a:rPr lang="en-US" sz="2000" dirty="0" err="1"/>
              <a:t>ngay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N. Nam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ở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1. </a:t>
            </a:r>
            <a:r>
              <a:rPr lang="en-US" sz="2000" dirty="0" err="1"/>
              <a:t>Hôm</a:t>
            </a:r>
            <a:r>
              <a:rPr lang="en-US" sz="2000" dirty="0"/>
              <a:t> nay Nam </a:t>
            </a:r>
            <a:r>
              <a:rPr lang="en-US" sz="2000" dirty="0" err="1"/>
              <a:t>và</a:t>
            </a:r>
            <a:r>
              <a:rPr lang="en-US" sz="2000" dirty="0"/>
              <a:t> Hoàng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lộ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. Sau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hì</a:t>
            </a:r>
            <a:r>
              <a:rPr lang="en-US" sz="2000" dirty="0"/>
              <a:t> </a:t>
            </a:r>
            <a:r>
              <a:rPr lang="en-US" sz="2000" dirty="0" err="1"/>
              <a:t>hục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ra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lộ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rẻ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Nam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1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ở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N,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vẫn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thắc</a:t>
            </a:r>
            <a:r>
              <a:rPr lang="en-US" sz="2000" dirty="0"/>
              <a:t> </a:t>
            </a:r>
            <a:r>
              <a:rPr lang="en-US" sz="2000" dirty="0" err="1"/>
              <a:t>mắc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bao </a:t>
            </a:r>
            <a:r>
              <a:rPr lang="en-US" sz="2000" dirty="0" err="1"/>
              <a:t>nhiêu</a:t>
            </a:r>
            <a:r>
              <a:rPr lang="en-US" sz="2000" dirty="0"/>
              <a:t> </a:t>
            </a:r>
            <a:r>
              <a:rPr lang="en-US" sz="2000" dirty="0" err="1"/>
              <a:t>lộ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rẻ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,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Nam </a:t>
            </a:r>
            <a:r>
              <a:rPr lang="en-US" sz="2000" dirty="0" err="1"/>
              <a:t>và</a:t>
            </a:r>
            <a:r>
              <a:rPr lang="en-US" sz="2000" dirty="0"/>
              <a:t> Hoàng </a:t>
            </a:r>
            <a:r>
              <a:rPr lang="en-US" sz="2000" dirty="0" err="1"/>
              <a:t>nhé</a:t>
            </a:r>
            <a:r>
              <a:rPr lang="en-US" sz="2000" dirty="0"/>
              <a:t>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E3FB40-DFEA-4FCC-9AE8-FB41BADEAD04}"/>
              </a:ext>
            </a:extLst>
          </p:cNvPr>
          <p:cNvGrpSpPr/>
          <p:nvPr/>
        </p:nvGrpSpPr>
        <p:grpSpPr>
          <a:xfrm>
            <a:off x="9754209" y="1485900"/>
            <a:ext cx="1877019" cy="4209197"/>
            <a:chOff x="9660262" y="1000125"/>
            <a:chExt cx="1877019" cy="4209197"/>
          </a:xfrm>
        </p:grpSpPr>
        <p:pic>
          <p:nvPicPr>
            <p:cNvPr id="6" name="Graphic 5" descr="Bus outline">
              <a:extLst>
                <a:ext uri="{FF2B5EF4-FFF2-40B4-BE49-F238E27FC236}">
                  <a16:creationId xmlns:a16="http://schemas.microsoft.com/office/drawing/2014/main" id="{F37CBA37-E9A5-42D1-B078-6AE4FF214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0220" y="1000125"/>
              <a:ext cx="619915" cy="619915"/>
            </a:xfrm>
            <a:prstGeom prst="rect">
              <a:avLst/>
            </a:prstGeom>
          </p:spPr>
        </p:pic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FBA2EFF4-4832-48C6-A7D3-850B0EF2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0262" y="2129987"/>
              <a:ext cx="619915" cy="619915"/>
            </a:xfrm>
            <a:prstGeom prst="rect">
              <a:avLst/>
            </a:prstGeom>
          </p:spPr>
        </p:pic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520F2B98-A35C-4AE7-BE8E-4854568B9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17366" y="2392745"/>
              <a:ext cx="619915" cy="619915"/>
            </a:xfrm>
            <a:prstGeom prst="rect">
              <a:avLst/>
            </a:prstGeom>
          </p:spPr>
        </p:pic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988C4063-413C-4CF9-A4C9-A605041FD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8552" y="3645909"/>
              <a:ext cx="619915" cy="619915"/>
            </a:xfrm>
            <a:prstGeom prst="rect">
              <a:avLst/>
            </a:prstGeom>
          </p:spPr>
        </p:pic>
        <p:pic>
          <p:nvPicPr>
            <p:cNvPr id="10" name="Graphic 9" descr="Bus outline">
              <a:extLst>
                <a:ext uri="{FF2B5EF4-FFF2-40B4-BE49-F238E27FC236}">
                  <a16:creationId xmlns:a16="http://schemas.microsoft.com/office/drawing/2014/main" id="{F5465AA6-0705-4AF7-9717-7B8BF5654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35519" y="4589407"/>
              <a:ext cx="619915" cy="61991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FBDDBA9-CE1F-442E-9AAA-61C9AC3CF41D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9970220" y="1620040"/>
              <a:ext cx="309958" cy="5099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74910F-92D2-42A2-BC8E-812E24BDEDD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10280177" y="2439945"/>
              <a:ext cx="637189" cy="262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48C8FD-A3D0-4F05-AED5-2B39788D5AE5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9970220" y="2749902"/>
              <a:ext cx="98289" cy="9568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E0030C8-DC03-4C15-B977-9D8240E9F259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10068510" y="4265824"/>
              <a:ext cx="1076967" cy="3235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7A6121-516A-478B-9803-2EF61BA45BA3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9970220" y="2749902"/>
              <a:ext cx="1175257" cy="18395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7923E3-F3E1-41ED-9993-106948E82A22}"/>
                </a:ext>
              </a:extLst>
            </p:cNvPr>
            <p:cNvCxnSpPr>
              <a:stCxn id="6" idx="3"/>
              <a:endCxn id="8" idx="0"/>
            </p:cNvCxnSpPr>
            <p:nvPr/>
          </p:nvCxnSpPr>
          <p:spPr>
            <a:xfrm>
              <a:off x="10590135" y="1310083"/>
              <a:ext cx="637189" cy="10826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87DB07-5B94-4B58-B93C-CC96C82D4407}"/>
              </a:ext>
            </a:extLst>
          </p:cNvPr>
          <p:cNvSpPr txBox="1"/>
          <p:nvPr/>
        </p:nvSpPr>
        <p:spPr>
          <a:xfrm>
            <a:off x="9754209" y="2105815"/>
            <a:ext cx="4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5C8B85-4D5F-47C5-97B2-8AD8A0E7CC21}"/>
              </a:ext>
            </a:extLst>
          </p:cNvPr>
          <p:cNvSpPr txBox="1"/>
          <p:nvPr/>
        </p:nvSpPr>
        <p:spPr>
          <a:xfrm>
            <a:off x="11239424" y="1795858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4C4E65-BB42-4D2E-A22C-D26953345977}"/>
              </a:ext>
            </a:extLst>
          </p:cNvPr>
          <p:cNvSpPr txBox="1"/>
          <p:nvPr/>
        </p:nvSpPr>
        <p:spPr>
          <a:xfrm>
            <a:off x="10642588" y="2672503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245349-0F18-4235-A02E-E544AF784860}"/>
              </a:ext>
            </a:extLst>
          </p:cNvPr>
          <p:cNvSpPr txBox="1"/>
          <p:nvPr/>
        </p:nvSpPr>
        <p:spPr>
          <a:xfrm>
            <a:off x="9775733" y="361010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20029B-0B64-4944-B874-AF7A3346C460}"/>
              </a:ext>
            </a:extLst>
          </p:cNvPr>
          <p:cNvSpPr txBox="1"/>
          <p:nvPr/>
        </p:nvSpPr>
        <p:spPr>
          <a:xfrm>
            <a:off x="10733564" y="3933684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99DB82-2498-4C42-B0C2-D1A40002FC0E}"/>
              </a:ext>
            </a:extLst>
          </p:cNvPr>
          <p:cNvSpPr txBox="1"/>
          <p:nvPr/>
        </p:nvSpPr>
        <p:spPr>
          <a:xfrm>
            <a:off x="10350060" y="485361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!!TextBox 23">
            <a:extLst>
              <a:ext uri="{FF2B5EF4-FFF2-40B4-BE49-F238E27FC236}">
                <a16:creationId xmlns:a16="http://schemas.microsoft.com/office/drawing/2014/main" id="{BDA65940-0D10-46FD-AEF4-AF5A5EC76693}"/>
              </a:ext>
            </a:extLst>
          </p:cNvPr>
          <p:cNvSpPr txBox="1"/>
          <p:nvPr/>
        </p:nvSpPr>
        <p:spPr>
          <a:xfrm>
            <a:off x="-8966002" y="1580732"/>
            <a:ext cx="852572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1: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Gọi</a:t>
            </a:r>
            <a:r>
              <a:rPr lang="en-US" sz="2000" dirty="0"/>
              <a:t> d[u]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ngắn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1 </a:t>
            </a:r>
            <a:r>
              <a:rPr lang="en-US" sz="2000" dirty="0" err="1"/>
              <a:t>tới</a:t>
            </a:r>
            <a:r>
              <a:rPr lang="en-US" sz="2000" dirty="0"/>
              <a:t> u, ban </a:t>
            </a:r>
            <a:r>
              <a:rPr lang="en-US" sz="2000" dirty="0" err="1"/>
              <a:t>đầu</a:t>
            </a:r>
            <a:r>
              <a:rPr lang="en-US" sz="2000" dirty="0"/>
              <a:t> d[1] = 0, d[</a:t>
            </a:r>
            <a:r>
              <a:rPr lang="en-US" sz="2000" dirty="0" err="1"/>
              <a:t>i</a:t>
            </a:r>
            <a:r>
              <a:rPr lang="en-US" sz="2000" dirty="0"/>
              <a:t>] = INF (</a:t>
            </a:r>
            <a:r>
              <a:rPr lang="en-US" sz="2000" dirty="0" err="1"/>
              <a:t>i</a:t>
            </a:r>
            <a:r>
              <a:rPr lang="en-US" sz="2000" dirty="0"/>
              <a:t> != 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Gọi</a:t>
            </a:r>
            <a:r>
              <a:rPr lang="en-US" sz="2000" dirty="0"/>
              <a:t> f[u]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ngắn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1 </a:t>
            </a:r>
            <a:r>
              <a:rPr lang="en-US" sz="2000" dirty="0" err="1"/>
              <a:t>tới</a:t>
            </a:r>
            <a:r>
              <a:rPr lang="en-US" sz="2000" dirty="0"/>
              <a:t> u, ban </a:t>
            </a:r>
            <a:r>
              <a:rPr lang="en-US" sz="2000" dirty="0" err="1"/>
              <a:t>đầu</a:t>
            </a:r>
            <a:r>
              <a:rPr lang="en-US" sz="2000" dirty="0"/>
              <a:t> f[1] = 1, f[</a:t>
            </a:r>
            <a:r>
              <a:rPr lang="en-US" sz="2000" dirty="0" err="1"/>
              <a:t>i</a:t>
            </a:r>
            <a:r>
              <a:rPr lang="en-US" sz="2000" dirty="0"/>
              <a:t>] = 0 (</a:t>
            </a:r>
            <a:r>
              <a:rPr lang="en-US" sz="2000" dirty="0" err="1"/>
              <a:t>i</a:t>
            </a:r>
            <a:r>
              <a:rPr lang="en-US" sz="2000" dirty="0"/>
              <a:t> != 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Nếu</a:t>
            </a:r>
            <a:r>
              <a:rPr lang="en-US" sz="2000" dirty="0"/>
              <a:t> d[v] = d[u] + </a:t>
            </a:r>
            <a:r>
              <a:rPr lang="en-US" sz="2000" dirty="0" err="1"/>
              <a:t>uv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f[v] += f[u]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d[v] = d[u] + </a:t>
            </a:r>
            <a:r>
              <a:rPr lang="en-US" sz="2000" dirty="0" err="1"/>
              <a:t>uv</a:t>
            </a:r>
            <a:r>
              <a:rPr lang="en-US" sz="2000" dirty="0"/>
              <a:t>; f[v] = 1</a:t>
            </a:r>
          </a:p>
        </p:txBody>
      </p:sp>
    </p:spTree>
    <p:extLst>
      <p:ext uri="{BB962C8B-B14F-4D97-AF65-F5344CB8AC3E}">
        <p14:creationId xmlns:p14="http://schemas.microsoft.com/office/powerpoint/2010/main" val="199615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0CFF8-ABC5-4A47-9D98-2EF23B82D622}"/>
              </a:ext>
            </a:extLst>
          </p:cNvPr>
          <p:cNvSpPr txBox="1"/>
          <p:nvPr/>
        </p:nvSpPr>
        <p:spPr>
          <a:xfrm>
            <a:off x="913493" y="528184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vài</a:t>
            </a:r>
            <a:r>
              <a:rPr lang="en-US" sz="2800" b="1" dirty="0"/>
              <a:t>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tập</a:t>
            </a:r>
            <a:r>
              <a:rPr lang="en-US" sz="2800" b="1" dirty="0"/>
              <a:t> </a:t>
            </a:r>
            <a:r>
              <a:rPr lang="en-US" sz="2800" b="1" dirty="0" err="1"/>
              <a:t>về</a:t>
            </a:r>
            <a:r>
              <a:rPr lang="en-US" sz="2800" b="1" dirty="0"/>
              <a:t> Dijkstra</a:t>
            </a:r>
          </a:p>
        </p:txBody>
      </p:sp>
      <p:sp>
        <p:nvSpPr>
          <p:cNvPr id="5" name="!!TextBox 1">
            <a:extLst>
              <a:ext uri="{FF2B5EF4-FFF2-40B4-BE49-F238E27FC236}">
                <a16:creationId xmlns:a16="http://schemas.microsoft.com/office/drawing/2014/main" id="{39115AAF-F0E5-4A42-931E-04DFF189FE9E}"/>
              </a:ext>
            </a:extLst>
          </p:cNvPr>
          <p:cNvSpPr txBox="1"/>
          <p:nvPr/>
        </p:nvSpPr>
        <p:spPr>
          <a:xfrm>
            <a:off x="1322301" y="7100888"/>
            <a:ext cx="7073219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BT1: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Nam </a:t>
            </a:r>
            <a:r>
              <a:rPr lang="en-US" sz="2000" dirty="0" err="1"/>
              <a:t>sống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N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bus,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Nam </a:t>
            </a:r>
            <a:r>
              <a:rPr lang="en-US" sz="2000" dirty="0" err="1"/>
              <a:t>thì</a:t>
            </a:r>
            <a:r>
              <a:rPr lang="en-US" sz="2000" dirty="0"/>
              <a:t> ở </a:t>
            </a:r>
            <a:r>
              <a:rPr lang="en-US" sz="2000" dirty="0" err="1"/>
              <a:t>ngay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N. Nam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ở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1. </a:t>
            </a:r>
            <a:r>
              <a:rPr lang="en-US" sz="2000" dirty="0" err="1"/>
              <a:t>Hôm</a:t>
            </a:r>
            <a:r>
              <a:rPr lang="en-US" sz="2000" dirty="0"/>
              <a:t> nay Nam </a:t>
            </a:r>
            <a:r>
              <a:rPr lang="en-US" sz="2000" dirty="0" err="1"/>
              <a:t>và</a:t>
            </a:r>
            <a:r>
              <a:rPr lang="en-US" sz="2000" dirty="0"/>
              <a:t> Hoàng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khoảng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. Sau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hì</a:t>
            </a:r>
            <a:r>
              <a:rPr lang="en-US" sz="2000" dirty="0"/>
              <a:t> </a:t>
            </a:r>
            <a:r>
              <a:rPr lang="en-US" sz="2000" dirty="0" err="1"/>
              <a:t>hục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ra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lộ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ngắn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Nam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1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ở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N,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vẫn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thắc</a:t>
            </a:r>
            <a:r>
              <a:rPr lang="en-US" sz="2000" dirty="0"/>
              <a:t> </a:t>
            </a:r>
            <a:r>
              <a:rPr lang="en-US" sz="2000" dirty="0" err="1"/>
              <a:t>mắc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bao </a:t>
            </a:r>
            <a:r>
              <a:rPr lang="en-US" sz="2000" dirty="0" err="1"/>
              <a:t>nhiêu</a:t>
            </a:r>
            <a:r>
              <a:rPr lang="en-US" sz="2000" dirty="0"/>
              <a:t> </a:t>
            </a:r>
            <a:r>
              <a:rPr lang="en-US" sz="2000" dirty="0" err="1"/>
              <a:t>lộ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,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Nam </a:t>
            </a:r>
            <a:r>
              <a:rPr lang="en-US" sz="2000" dirty="0" err="1"/>
              <a:t>và</a:t>
            </a:r>
            <a:r>
              <a:rPr lang="en-US" sz="2000" dirty="0"/>
              <a:t> Hoàng </a:t>
            </a:r>
            <a:r>
              <a:rPr lang="en-US" sz="2000" dirty="0" err="1"/>
              <a:t>nhé</a:t>
            </a:r>
            <a:r>
              <a:rPr lang="en-US" sz="2000" dirty="0"/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BB82D5-E3B2-4E82-B971-5F7177713F3B}"/>
              </a:ext>
            </a:extLst>
          </p:cNvPr>
          <p:cNvGrpSpPr/>
          <p:nvPr/>
        </p:nvGrpSpPr>
        <p:grpSpPr>
          <a:xfrm>
            <a:off x="9754209" y="1485900"/>
            <a:ext cx="1877019" cy="4209197"/>
            <a:chOff x="9660262" y="1000125"/>
            <a:chExt cx="1877019" cy="4209197"/>
          </a:xfrm>
        </p:grpSpPr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AC0B04EC-EF82-45A1-A984-F932F7EF8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0220" y="1000125"/>
              <a:ext cx="619915" cy="619915"/>
            </a:xfrm>
            <a:prstGeom prst="rect">
              <a:avLst/>
            </a:prstGeom>
          </p:spPr>
        </p:pic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03B5D439-D82D-464F-88C8-C59A9F10E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0262" y="2129987"/>
              <a:ext cx="619915" cy="619915"/>
            </a:xfrm>
            <a:prstGeom prst="rect">
              <a:avLst/>
            </a:prstGeom>
          </p:spPr>
        </p:pic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53ACB6B0-6D93-45BB-BE80-A6E3D61FA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17366" y="2392745"/>
              <a:ext cx="619915" cy="619915"/>
            </a:xfrm>
            <a:prstGeom prst="rect">
              <a:avLst/>
            </a:prstGeom>
          </p:spPr>
        </p:pic>
        <p:pic>
          <p:nvPicPr>
            <p:cNvPr id="10" name="Graphic 9" descr="Bus outline">
              <a:extLst>
                <a:ext uri="{FF2B5EF4-FFF2-40B4-BE49-F238E27FC236}">
                  <a16:creationId xmlns:a16="http://schemas.microsoft.com/office/drawing/2014/main" id="{FAD9F2D0-FA96-4796-9261-A3520EA71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8552" y="3645909"/>
              <a:ext cx="619915" cy="619915"/>
            </a:xfrm>
            <a:prstGeom prst="rect">
              <a:avLst/>
            </a:prstGeom>
          </p:spPr>
        </p:pic>
        <p:pic>
          <p:nvPicPr>
            <p:cNvPr id="11" name="Graphic 10" descr="Bus outline">
              <a:extLst>
                <a:ext uri="{FF2B5EF4-FFF2-40B4-BE49-F238E27FC236}">
                  <a16:creationId xmlns:a16="http://schemas.microsoft.com/office/drawing/2014/main" id="{FA6ADA45-4B23-4453-B7A4-CBEEF8160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35519" y="4589407"/>
              <a:ext cx="619915" cy="61991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69E70FE-A680-4F94-B00B-FFD7542F37F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9970220" y="1620040"/>
              <a:ext cx="309958" cy="5099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14FED7-B54A-49DB-A151-09A9E991CE48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10280177" y="2439945"/>
              <a:ext cx="637189" cy="262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0FEAEA-63EB-44C2-A3E5-BFFF39221FE3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9970220" y="2749902"/>
              <a:ext cx="98289" cy="9568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6A5949-4DB7-4A47-94D1-A9DC34074802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10068510" y="4265824"/>
              <a:ext cx="1076967" cy="3235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D316618-0D9B-474D-9647-216A581DE810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9970220" y="2749902"/>
              <a:ext cx="1175257" cy="18395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D5D422-A5EA-4AE3-AAD6-CB5BD1D54B01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>
              <a:off x="10590135" y="1310083"/>
              <a:ext cx="637189" cy="10826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6066C6C-3CCD-414E-9D36-53A1177C050F}"/>
              </a:ext>
            </a:extLst>
          </p:cNvPr>
          <p:cNvSpPr txBox="1"/>
          <p:nvPr/>
        </p:nvSpPr>
        <p:spPr>
          <a:xfrm>
            <a:off x="9754209" y="2105815"/>
            <a:ext cx="4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12601-3CD5-4543-A9D0-0AA2F2621CE1}"/>
              </a:ext>
            </a:extLst>
          </p:cNvPr>
          <p:cNvSpPr txBox="1"/>
          <p:nvPr/>
        </p:nvSpPr>
        <p:spPr>
          <a:xfrm>
            <a:off x="11239424" y="1795858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D25DBC-47BE-40AF-B378-CB06E3512B0A}"/>
              </a:ext>
            </a:extLst>
          </p:cNvPr>
          <p:cNvSpPr txBox="1"/>
          <p:nvPr/>
        </p:nvSpPr>
        <p:spPr>
          <a:xfrm>
            <a:off x="10642588" y="2672503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0D59C-2334-4F73-B143-F05C970B8DD1}"/>
              </a:ext>
            </a:extLst>
          </p:cNvPr>
          <p:cNvSpPr txBox="1"/>
          <p:nvPr/>
        </p:nvSpPr>
        <p:spPr>
          <a:xfrm>
            <a:off x="9775733" y="361010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5B3A8C-36E7-4A05-BC6C-C38EC2B80314}"/>
              </a:ext>
            </a:extLst>
          </p:cNvPr>
          <p:cNvSpPr txBox="1"/>
          <p:nvPr/>
        </p:nvSpPr>
        <p:spPr>
          <a:xfrm>
            <a:off x="10733564" y="3933684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7A3B54-EE4A-4FA8-97DE-6FE26E34ED29}"/>
              </a:ext>
            </a:extLst>
          </p:cNvPr>
          <p:cNvSpPr txBox="1"/>
          <p:nvPr/>
        </p:nvSpPr>
        <p:spPr>
          <a:xfrm>
            <a:off x="10350060" y="485361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!!TextBox 23">
            <a:extLst>
              <a:ext uri="{FF2B5EF4-FFF2-40B4-BE49-F238E27FC236}">
                <a16:creationId xmlns:a16="http://schemas.microsoft.com/office/drawing/2014/main" id="{049BED2B-E7DE-408F-BAE0-110F952EBD23}"/>
              </a:ext>
            </a:extLst>
          </p:cNvPr>
          <p:cNvSpPr txBox="1"/>
          <p:nvPr/>
        </p:nvSpPr>
        <p:spPr>
          <a:xfrm>
            <a:off x="1135949" y="1580732"/>
            <a:ext cx="852572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1: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Gọi</a:t>
            </a:r>
            <a:r>
              <a:rPr lang="en-US" sz="2000" dirty="0"/>
              <a:t> d[u]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rẻ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1 </a:t>
            </a:r>
            <a:r>
              <a:rPr lang="en-US" sz="2000" dirty="0" err="1"/>
              <a:t>tới</a:t>
            </a:r>
            <a:r>
              <a:rPr lang="en-US" sz="2000" dirty="0"/>
              <a:t> u, ban </a:t>
            </a:r>
            <a:r>
              <a:rPr lang="en-US" sz="2000" dirty="0" err="1"/>
              <a:t>đầu</a:t>
            </a:r>
            <a:r>
              <a:rPr lang="en-US" sz="2000" dirty="0"/>
              <a:t> d[1] = 0, d[</a:t>
            </a:r>
            <a:r>
              <a:rPr lang="en-US" sz="2000" dirty="0" err="1"/>
              <a:t>i</a:t>
            </a:r>
            <a:r>
              <a:rPr lang="en-US" sz="2000" dirty="0"/>
              <a:t>] = INF (</a:t>
            </a:r>
            <a:r>
              <a:rPr lang="en-US" sz="2000" dirty="0" err="1"/>
              <a:t>i</a:t>
            </a:r>
            <a:r>
              <a:rPr lang="en-US" sz="2000" dirty="0"/>
              <a:t> != 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Gọi</a:t>
            </a:r>
            <a:r>
              <a:rPr lang="en-US" sz="2000" dirty="0"/>
              <a:t> f[u]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rẻ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1 </a:t>
            </a:r>
            <a:r>
              <a:rPr lang="en-US" sz="2000" dirty="0" err="1"/>
              <a:t>tới</a:t>
            </a:r>
            <a:r>
              <a:rPr lang="en-US" sz="2000" dirty="0"/>
              <a:t> u, ban </a:t>
            </a:r>
            <a:r>
              <a:rPr lang="en-US" sz="2000" dirty="0" err="1"/>
              <a:t>đầu</a:t>
            </a:r>
            <a:r>
              <a:rPr lang="en-US" sz="2000" dirty="0"/>
              <a:t> f[1] = 1, f[</a:t>
            </a:r>
            <a:r>
              <a:rPr lang="en-US" sz="2000" dirty="0" err="1"/>
              <a:t>i</a:t>
            </a:r>
            <a:r>
              <a:rPr lang="en-US" sz="2000" dirty="0"/>
              <a:t>] = 0 (</a:t>
            </a:r>
            <a:r>
              <a:rPr lang="en-US" sz="2000" dirty="0" err="1"/>
              <a:t>i</a:t>
            </a:r>
            <a:r>
              <a:rPr lang="en-US" sz="2000" dirty="0"/>
              <a:t> != 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Nếu</a:t>
            </a:r>
            <a:r>
              <a:rPr lang="en-US" sz="2000" dirty="0"/>
              <a:t> d[v] = d[u] + </a:t>
            </a:r>
            <a:r>
              <a:rPr lang="en-US" sz="2000" dirty="0" err="1"/>
              <a:t>uv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f[v] += f[u]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if(d[v] &gt; d[u] + </a:t>
            </a:r>
            <a:r>
              <a:rPr lang="en-US" sz="2000" dirty="0" err="1"/>
              <a:t>uv</a:t>
            </a:r>
            <a:r>
              <a:rPr lang="en-US" sz="2000" dirty="0"/>
              <a:t>) </a:t>
            </a:r>
            <a:r>
              <a:rPr lang="en-US" sz="2000" dirty="0" err="1"/>
              <a:t>thì</a:t>
            </a:r>
            <a:r>
              <a:rPr lang="en-US" sz="2000" dirty="0"/>
              <a:t> d[v] = d[u] + </a:t>
            </a:r>
            <a:r>
              <a:rPr lang="en-US" sz="2000" dirty="0" err="1"/>
              <a:t>uv</a:t>
            </a:r>
            <a:r>
              <a:rPr lang="en-US" sz="2000" dirty="0"/>
              <a:t>; f[v] = f[u]</a:t>
            </a:r>
          </a:p>
        </p:txBody>
      </p:sp>
    </p:spTree>
    <p:extLst>
      <p:ext uri="{BB962C8B-B14F-4D97-AF65-F5344CB8AC3E}">
        <p14:creationId xmlns:p14="http://schemas.microsoft.com/office/powerpoint/2010/main" val="230341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TextBox 3">
            <a:extLst>
              <a:ext uri="{FF2B5EF4-FFF2-40B4-BE49-F238E27FC236}">
                <a16:creationId xmlns:a16="http://schemas.microsoft.com/office/drawing/2014/main" id="{0EE00C07-D681-4366-BE49-A9C19FD3DEB4}"/>
              </a:ext>
            </a:extLst>
          </p:cNvPr>
          <p:cNvSpPr txBox="1"/>
          <p:nvPr/>
        </p:nvSpPr>
        <p:spPr>
          <a:xfrm>
            <a:off x="1450136" y="1637108"/>
            <a:ext cx="7127422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BT2: </a:t>
            </a:r>
            <a:r>
              <a:rPr lang="en-US" sz="2000" dirty="0" err="1"/>
              <a:t>Vẫn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xoanh</a:t>
            </a:r>
            <a:r>
              <a:rPr lang="en-US" sz="2000" dirty="0"/>
              <a:t> </a:t>
            </a:r>
            <a:r>
              <a:rPr lang="en-US" sz="2000" dirty="0" err="1"/>
              <a:t>quanh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ở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Nam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. Sau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ngắn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Nam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vui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nghe</a:t>
            </a:r>
            <a:r>
              <a:rPr lang="en-US" sz="2000" dirty="0"/>
              <a:t>,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thú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tặng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Nam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, Nam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k </a:t>
            </a:r>
            <a:r>
              <a:rPr lang="en-US" sz="2000" dirty="0" err="1"/>
              <a:t>vé</a:t>
            </a:r>
            <a:r>
              <a:rPr lang="en-US" sz="2000" dirty="0"/>
              <a:t>. </a:t>
            </a:r>
            <a:r>
              <a:rPr lang="en-US" sz="2000" dirty="0" err="1"/>
              <a:t>Giờ</a:t>
            </a:r>
            <a:r>
              <a:rPr lang="en-US" sz="2000" dirty="0"/>
              <a:t> Nam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thắc</a:t>
            </a:r>
            <a:r>
              <a:rPr lang="en-US" sz="2000" dirty="0"/>
              <a:t> </a:t>
            </a:r>
            <a:r>
              <a:rPr lang="en-US" sz="2000" dirty="0" err="1"/>
              <a:t>mắc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k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lộ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Nam </a:t>
            </a:r>
            <a:r>
              <a:rPr lang="en-US" sz="2000" dirty="0" err="1"/>
              <a:t>bỏ</a:t>
            </a:r>
            <a:r>
              <a:rPr lang="en-US" sz="2000" dirty="0"/>
              <a:t> ra </a:t>
            </a:r>
            <a:r>
              <a:rPr lang="en-US" sz="2000" dirty="0" err="1"/>
              <a:t>ít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bao </a:t>
            </a:r>
            <a:r>
              <a:rPr lang="en-US" sz="2000" dirty="0" err="1"/>
              <a:t>nhiêu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172E5-74DF-4684-B01D-E9B5E999E75B}"/>
              </a:ext>
            </a:extLst>
          </p:cNvPr>
          <p:cNvSpPr txBox="1"/>
          <p:nvPr/>
        </p:nvSpPr>
        <p:spPr>
          <a:xfrm>
            <a:off x="913493" y="528184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vài</a:t>
            </a:r>
            <a:r>
              <a:rPr lang="en-US" sz="2800" b="1" dirty="0"/>
              <a:t>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tập</a:t>
            </a:r>
            <a:r>
              <a:rPr lang="en-US" sz="2800" b="1" dirty="0"/>
              <a:t> </a:t>
            </a:r>
            <a:r>
              <a:rPr lang="en-US" sz="2800" b="1" dirty="0" err="1"/>
              <a:t>về</a:t>
            </a:r>
            <a:r>
              <a:rPr lang="en-US" sz="2800" b="1" dirty="0"/>
              <a:t> Dijkstra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A42D90-1750-462F-983C-9D57631C6311}"/>
              </a:ext>
            </a:extLst>
          </p:cNvPr>
          <p:cNvGrpSpPr/>
          <p:nvPr/>
        </p:nvGrpSpPr>
        <p:grpSpPr>
          <a:xfrm>
            <a:off x="9754209" y="1485900"/>
            <a:ext cx="1877019" cy="4209197"/>
            <a:chOff x="9660262" y="1000125"/>
            <a:chExt cx="1877019" cy="4209197"/>
          </a:xfrm>
        </p:grpSpPr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2ACBC112-FD2A-4A13-8EFA-F59D38B03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0220" y="1000125"/>
              <a:ext cx="619915" cy="619915"/>
            </a:xfrm>
            <a:prstGeom prst="rect">
              <a:avLst/>
            </a:prstGeom>
          </p:spPr>
        </p:pic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84491729-7BB5-4370-8A75-9CD609CE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0262" y="2129987"/>
              <a:ext cx="619915" cy="619915"/>
            </a:xfrm>
            <a:prstGeom prst="rect">
              <a:avLst/>
            </a:prstGeom>
          </p:spPr>
        </p:pic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26759266-09AD-4E70-8BFD-73D12A5F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17366" y="2392745"/>
              <a:ext cx="619915" cy="619915"/>
            </a:xfrm>
            <a:prstGeom prst="rect">
              <a:avLst/>
            </a:prstGeom>
          </p:spPr>
        </p:pic>
        <p:pic>
          <p:nvPicPr>
            <p:cNvPr id="10" name="Graphic 9" descr="Bus outline">
              <a:extLst>
                <a:ext uri="{FF2B5EF4-FFF2-40B4-BE49-F238E27FC236}">
                  <a16:creationId xmlns:a16="http://schemas.microsoft.com/office/drawing/2014/main" id="{697BA085-3B52-4212-B0C2-BCB624A01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8552" y="3645909"/>
              <a:ext cx="619915" cy="619915"/>
            </a:xfrm>
            <a:prstGeom prst="rect">
              <a:avLst/>
            </a:prstGeom>
          </p:spPr>
        </p:pic>
        <p:pic>
          <p:nvPicPr>
            <p:cNvPr id="11" name="Graphic 10" descr="Bus outline">
              <a:extLst>
                <a:ext uri="{FF2B5EF4-FFF2-40B4-BE49-F238E27FC236}">
                  <a16:creationId xmlns:a16="http://schemas.microsoft.com/office/drawing/2014/main" id="{3047E199-D92D-4D2F-BE4A-66F2D76E0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35519" y="4589407"/>
              <a:ext cx="619915" cy="61991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817B60-C299-40D2-B3FD-D43EA699CDF1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9970220" y="1620040"/>
              <a:ext cx="309958" cy="5099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DD2A12-3150-4C41-AC5E-CB9ABD6B6A6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10280177" y="2439945"/>
              <a:ext cx="637189" cy="262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A53564-93D8-4B5B-AA58-E250FB1A5CD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9970220" y="2749902"/>
              <a:ext cx="98289" cy="9568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8A0378-39C7-47AF-BD14-6B93E30D8EE6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10068510" y="4265824"/>
              <a:ext cx="1076967" cy="3235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10755C-134D-494C-8A63-85EEBFC1FA0B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9970220" y="2749902"/>
              <a:ext cx="1175257" cy="18395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FBFEE9-E6B8-44CA-85C9-0A74D0400B9E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>
              <a:off x="10590135" y="1310083"/>
              <a:ext cx="637189" cy="10826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6606A3D-64CF-48FD-AC2A-9967D108FD90}"/>
              </a:ext>
            </a:extLst>
          </p:cNvPr>
          <p:cNvSpPr txBox="1"/>
          <p:nvPr/>
        </p:nvSpPr>
        <p:spPr>
          <a:xfrm>
            <a:off x="9754209" y="2105815"/>
            <a:ext cx="4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8832C6-469A-4993-84C7-F8C674AD9D1F}"/>
              </a:ext>
            </a:extLst>
          </p:cNvPr>
          <p:cNvSpPr txBox="1"/>
          <p:nvPr/>
        </p:nvSpPr>
        <p:spPr>
          <a:xfrm>
            <a:off x="11239424" y="1795858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C570D-67EF-4A72-A975-B1D028DBC831}"/>
              </a:ext>
            </a:extLst>
          </p:cNvPr>
          <p:cNvSpPr txBox="1"/>
          <p:nvPr/>
        </p:nvSpPr>
        <p:spPr>
          <a:xfrm>
            <a:off x="10642588" y="2672503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768100-05F7-4B39-9106-E15687C36C1F}"/>
              </a:ext>
            </a:extLst>
          </p:cNvPr>
          <p:cNvSpPr txBox="1"/>
          <p:nvPr/>
        </p:nvSpPr>
        <p:spPr>
          <a:xfrm>
            <a:off x="9775733" y="361010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88F182-48F1-4347-B205-5233A56337C0}"/>
              </a:ext>
            </a:extLst>
          </p:cNvPr>
          <p:cNvSpPr txBox="1"/>
          <p:nvPr/>
        </p:nvSpPr>
        <p:spPr>
          <a:xfrm>
            <a:off x="10733564" y="3933684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1ADDB-30C4-4ADF-B474-E5DB8EBDD1FD}"/>
              </a:ext>
            </a:extLst>
          </p:cNvPr>
          <p:cNvSpPr txBox="1"/>
          <p:nvPr/>
        </p:nvSpPr>
        <p:spPr>
          <a:xfrm>
            <a:off x="10350060" y="485361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!!TextBox 23">
            <a:extLst>
              <a:ext uri="{FF2B5EF4-FFF2-40B4-BE49-F238E27FC236}">
                <a16:creationId xmlns:a16="http://schemas.microsoft.com/office/drawing/2014/main" id="{9884E9F0-38F1-478B-B068-079993AF3C67}"/>
              </a:ext>
            </a:extLst>
          </p:cNvPr>
          <p:cNvSpPr txBox="1"/>
          <p:nvPr/>
        </p:nvSpPr>
        <p:spPr>
          <a:xfrm>
            <a:off x="-6793984" y="1669143"/>
            <a:ext cx="732539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2: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Gọi</a:t>
            </a:r>
            <a:r>
              <a:rPr lang="en-US" sz="2000" dirty="0"/>
              <a:t> d[u][x]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rẻ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1 </a:t>
            </a:r>
            <a:r>
              <a:rPr lang="en-US" sz="2000" dirty="0" err="1"/>
              <a:t>tới</a:t>
            </a:r>
            <a:r>
              <a:rPr lang="en-US" sz="2000" dirty="0"/>
              <a:t> u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x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d[v][x] &gt; d[u][x] + </a:t>
            </a:r>
            <a:r>
              <a:rPr lang="en-US" sz="2000" dirty="0" err="1"/>
              <a:t>uv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d[v][x] = d[u][x] + </a:t>
            </a:r>
            <a:r>
              <a:rPr lang="en-US" sz="2000" dirty="0" err="1"/>
              <a:t>uv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Nếu</a:t>
            </a:r>
            <a:r>
              <a:rPr lang="en-US" sz="2000" dirty="0"/>
              <a:t> x &gt; 0 </a:t>
            </a:r>
            <a:r>
              <a:rPr lang="en-US" sz="2000" dirty="0" err="1"/>
              <a:t>thì</a:t>
            </a:r>
            <a:r>
              <a:rPr lang="en-US" sz="2000" dirty="0"/>
              <a:t> 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err="1"/>
              <a:t>Nếu</a:t>
            </a:r>
            <a:r>
              <a:rPr lang="en-US" sz="2000" dirty="0"/>
              <a:t> d[v][x] &gt; d[u][x – 1] </a:t>
            </a:r>
            <a:r>
              <a:rPr lang="en-US" sz="2000" dirty="0" err="1"/>
              <a:t>thì</a:t>
            </a:r>
            <a:r>
              <a:rPr lang="en-US" sz="2000" dirty="0"/>
              <a:t> d[v][x] = d[u][x – 1]</a:t>
            </a:r>
          </a:p>
        </p:txBody>
      </p:sp>
    </p:spTree>
    <p:extLst>
      <p:ext uri="{BB962C8B-B14F-4D97-AF65-F5344CB8AC3E}">
        <p14:creationId xmlns:p14="http://schemas.microsoft.com/office/powerpoint/2010/main" val="382730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TextBox 3">
            <a:extLst>
              <a:ext uri="{FF2B5EF4-FFF2-40B4-BE49-F238E27FC236}">
                <a16:creationId xmlns:a16="http://schemas.microsoft.com/office/drawing/2014/main" id="{C13FEF0E-E52F-4A84-8C07-D0FBBC405151}"/>
              </a:ext>
            </a:extLst>
          </p:cNvPr>
          <p:cNvSpPr txBox="1"/>
          <p:nvPr/>
        </p:nvSpPr>
        <p:spPr>
          <a:xfrm>
            <a:off x="1450136" y="7210598"/>
            <a:ext cx="7127422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BT2: </a:t>
            </a:r>
            <a:r>
              <a:rPr lang="en-US" sz="2000" dirty="0" err="1"/>
              <a:t>Vẫn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xoanh</a:t>
            </a:r>
            <a:r>
              <a:rPr lang="en-US" sz="2000" dirty="0"/>
              <a:t> </a:t>
            </a:r>
            <a:r>
              <a:rPr lang="en-US" sz="2000" dirty="0" err="1"/>
              <a:t>quanh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ở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Nam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. Sau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ngắn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Nam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vui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mình</a:t>
            </a:r>
            <a:r>
              <a:rPr lang="en-US" sz="2000" dirty="0"/>
              <a:t> </a:t>
            </a:r>
            <a:r>
              <a:rPr lang="en-US" sz="2000" dirty="0" err="1"/>
              <a:t>nghe</a:t>
            </a:r>
            <a:r>
              <a:rPr lang="en-US" sz="2000" dirty="0"/>
              <a:t>,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thú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tặng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Nam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, Nam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k </a:t>
            </a:r>
            <a:r>
              <a:rPr lang="en-US" sz="2000" dirty="0" err="1"/>
              <a:t>vé</a:t>
            </a:r>
            <a:r>
              <a:rPr lang="en-US" sz="2000" dirty="0"/>
              <a:t>. </a:t>
            </a:r>
            <a:r>
              <a:rPr lang="en-US" sz="2000" dirty="0" err="1"/>
              <a:t>Giờ</a:t>
            </a:r>
            <a:r>
              <a:rPr lang="en-US" sz="2000" dirty="0"/>
              <a:t> Nam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thắc</a:t>
            </a:r>
            <a:r>
              <a:rPr lang="en-US" sz="2000" dirty="0"/>
              <a:t> </a:t>
            </a:r>
            <a:r>
              <a:rPr lang="en-US" sz="2000" dirty="0" err="1"/>
              <a:t>mắc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k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bus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lộ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Nam </a:t>
            </a:r>
            <a:r>
              <a:rPr lang="en-US" sz="2000" dirty="0" err="1"/>
              <a:t>bỏ</a:t>
            </a:r>
            <a:r>
              <a:rPr lang="en-US" sz="2000" dirty="0"/>
              <a:t> ra </a:t>
            </a:r>
            <a:r>
              <a:rPr lang="en-US" sz="2000" dirty="0" err="1"/>
              <a:t>ít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bao </a:t>
            </a:r>
            <a:r>
              <a:rPr lang="en-US" sz="2000" dirty="0" err="1"/>
              <a:t>nhiêu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96C0A-DA43-4E08-9D0B-A70BA999AC8F}"/>
              </a:ext>
            </a:extLst>
          </p:cNvPr>
          <p:cNvSpPr txBox="1"/>
          <p:nvPr/>
        </p:nvSpPr>
        <p:spPr>
          <a:xfrm>
            <a:off x="913493" y="528184"/>
            <a:ext cx="4644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vài</a:t>
            </a:r>
            <a:r>
              <a:rPr lang="en-US" sz="2800" b="1" dirty="0"/>
              <a:t>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tập</a:t>
            </a:r>
            <a:r>
              <a:rPr lang="en-US" sz="2800" b="1" dirty="0"/>
              <a:t> </a:t>
            </a:r>
            <a:r>
              <a:rPr lang="en-US" sz="2800" b="1" dirty="0" err="1"/>
              <a:t>về</a:t>
            </a:r>
            <a:r>
              <a:rPr lang="en-US" sz="2800" b="1" dirty="0"/>
              <a:t> Dijkstra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1C48B9-2C61-4997-87A3-45A262391961}"/>
              </a:ext>
            </a:extLst>
          </p:cNvPr>
          <p:cNvGrpSpPr/>
          <p:nvPr/>
        </p:nvGrpSpPr>
        <p:grpSpPr>
          <a:xfrm>
            <a:off x="9754209" y="1485900"/>
            <a:ext cx="1877019" cy="4209197"/>
            <a:chOff x="9660262" y="1000125"/>
            <a:chExt cx="1877019" cy="4209197"/>
          </a:xfrm>
        </p:grpSpPr>
        <p:pic>
          <p:nvPicPr>
            <p:cNvPr id="7" name="Graphic 6" descr="Bus outline">
              <a:extLst>
                <a:ext uri="{FF2B5EF4-FFF2-40B4-BE49-F238E27FC236}">
                  <a16:creationId xmlns:a16="http://schemas.microsoft.com/office/drawing/2014/main" id="{3B6226DF-3490-4B4D-8969-C9D1BBDA4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70220" y="1000125"/>
              <a:ext cx="619915" cy="619915"/>
            </a:xfrm>
            <a:prstGeom prst="rect">
              <a:avLst/>
            </a:prstGeom>
          </p:spPr>
        </p:pic>
        <p:pic>
          <p:nvPicPr>
            <p:cNvPr id="8" name="Graphic 7" descr="Bus outline">
              <a:extLst>
                <a:ext uri="{FF2B5EF4-FFF2-40B4-BE49-F238E27FC236}">
                  <a16:creationId xmlns:a16="http://schemas.microsoft.com/office/drawing/2014/main" id="{DF119183-9D0D-455A-B1EE-BCA20786A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60262" y="2129987"/>
              <a:ext cx="619915" cy="619915"/>
            </a:xfrm>
            <a:prstGeom prst="rect">
              <a:avLst/>
            </a:prstGeom>
          </p:spPr>
        </p:pic>
        <p:pic>
          <p:nvPicPr>
            <p:cNvPr id="9" name="Graphic 8" descr="Bus outline">
              <a:extLst>
                <a:ext uri="{FF2B5EF4-FFF2-40B4-BE49-F238E27FC236}">
                  <a16:creationId xmlns:a16="http://schemas.microsoft.com/office/drawing/2014/main" id="{E7011E58-93F9-487E-9D76-AFAEAD7D2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17366" y="2392745"/>
              <a:ext cx="619915" cy="619915"/>
            </a:xfrm>
            <a:prstGeom prst="rect">
              <a:avLst/>
            </a:prstGeom>
          </p:spPr>
        </p:pic>
        <p:pic>
          <p:nvPicPr>
            <p:cNvPr id="10" name="Graphic 9" descr="Bus outline">
              <a:extLst>
                <a:ext uri="{FF2B5EF4-FFF2-40B4-BE49-F238E27FC236}">
                  <a16:creationId xmlns:a16="http://schemas.microsoft.com/office/drawing/2014/main" id="{5785D0B0-568F-4667-80E1-017986990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58552" y="3645909"/>
              <a:ext cx="619915" cy="619915"/>
            </a:xfrm>
            <a:prstGeom prst="rect">
              <a:avLst/>
            </a:prstGeom>
          </p:spPr>
        </p:pic>
        <p:pic>
          <p:nvPicPr>
            <p:cNvPr id="11" name="Graphic 10" descr="Bus outline">
              <a:extLst>
                <a:ext uri="{FF2B5EF4-FFF2-40B4-BE49-F238E27FC236}">
                  <a16:creationId xmlns:a16="http://schemas.microsoft.com/office/drawing/2014/main" id="{42EE23D3-C41D-44EB-BEDE-4DEE5015A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35519" y="4589407"/>
              <a:ext cx="619915" cy="61991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7CA36B-19D6-4AAE-8189-6DC057D8325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9970220" y="1620040"/>
              <a:ext cx="309958" cy="5099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78EE2F-4E0B-4943-82EE-BA2E092B10C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10280177" y="2439945"/>
              <a:ext cx="637189" cy="262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DA7AE6-9769-41C1-86E6-59878286221D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9970220" y="2749902"/>
              <a:ext cx="98289" cy="9568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3C08C5-DAA0-4A41-B073-7A0C38A584E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10068510" y="4265824"/>
              <a:ext cx="1076967" cy="3235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11CD4C-E28C-4E7C-A868-F2E09066544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9970220" y="2749902"/>
              <a:ext cx="1175257" cy="18395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7E08D3-41CF-4DB7-A5FF-52ED1A6484A2}"/>
                </a:ext>
              </a:extLst>
            </p:cNvPr>
            <p:cNvCxnSpPr>
              <a:stCxn id="7" idx="3"/>
              <a:endCxn id="9" idx="0"/>
            </p:cNvCxnSpPr>
            <p:nvPr/>
          </p:nvCxnSpPr>
          <p:spPr>
            <a:xfrm>
              <a:off x="10590135" y="1310083"/>
              <a:ext cx="637189" cy="10826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03557C3-9836-4DE1-934B-0B52B39363DC}"/>
              </a:ext>
            </a:extLst>
          </p:cNvPr>
          <p:cNvSpPr txBox="1"/>
          <p:nvPr/>
        </p:nvSpPr>
        <p:spPr>
          <a:xfrm>
            <a:off x="9754209" y="2105815"/>
            <a:ext cx="4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93648-0681-4F15-BFCD-A57D602D467D}"/>
              </a:ext>
            </a:extLst>
          </p:cNvPr>
          <p:cNvSpPr txBox="1"/>
          <p:nvPr/>
        </p:nvSpPr>
        <p:spPr>
          <a:xfrm>
            <a:off x="11239424" y="1795858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F63D53-7002-41D0-8B57-0C00291E17A7}"/>
              </a:ext>
            </a:extLst>
          </p:cNvPr>
          <p:cNvSpPr txBox="1"/>
          <p:nvPr/>
        </p:nvSpPr>
        <p:spPr>
          <a:xfrm>
            <a:off x="10642588" y="2672503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A7886-9284-4691-A95C-ECBB7E539BE8}"/>
              </a:ext>
            </a:extLst>
          </p:cNvPr>
          <p:cNvSpPr txBox="1"/>
          <p:nvPr/>
        </p:nvSpPr>
        <p:spPr>
          <a:xfrm>
            <a:off x="9775733" y="361010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8BF57-21E0-4FB7-B39C-CD9E3E6D9618}"/>
              </a:ext>
            </a:extLst>
          </p:cNvPr>
          <p:cNvSpPr txBox="1"/>
          <p:nvPr/>
        </p:nvSpPr>
        <p:spPr>
          <a:xfrm>
            <a:off x="10733564" y="3933684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06234-2B93-4F00-8DCF-D71EE0CADF41}"/>
              </a:ext>
            </a:extLst>
          </p:cNvPr>
          <p:cNvSpPr txBox="1"/>
          <p:nvPr/>
        </p:nvSpPr>
        <p:spPr>
          <a:xfrm>
            <a:off x="10350060" y="4853611"/>
            <a:ext cx="39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!!TextBox 23">
            <a:extLst>
              <a:ext uri="{FF2B5EF4-FFF2-40B4-BE49-F238E27FC236}">
                <a16:creationId xmlns:a16="http://schemas.microsoft.com/office/drawing/2014/main" id="{4B82AD60-A604-42BC-BF37-7959A57BBDAB}"/>
              </a:ext>
            </a:extLst>
          </p:cNvPr>
          <p:cNvSpPr txBox="1"/>
          <p:nvPr/>
        </p:nvSpPr>
        <p:spPr>
          <a:xfrm>
            <a:off x="1450136" y="1669143"/>
            <a:ext cx="732539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2: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Gọi</a:t>
            </a:r>
            <a:r>
              <a:rPr lang="en-US" sz="2000" dirty="0"/>
              <a:t> d[u][x]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rẻ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1 </a:t>
            </a:r>
            <a:r>
              <a:rPr lang="en-US" sz="2000" dirty="0" err="1"/>
              <a:t>tới</a:t>
            </a:r>
            <a:r>
              <a:rPr lang="en-US" sz="2000" dirty="0"/>
              <a:t> u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x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miễn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d[v][x] &gt; d[u][x] + </a:t>
            </a:r>
            <a:r>
              <a:rPr lang="en-US" sz="2000" dirty="0" err="1"/>
              <a:t>uv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d[v][x] = d[u][x] + </a:t>
            </a:r>
            <a:r>
              <a:rPr lang="en-US" sz="2000" dirty="0" err="1"/>
              <a:t>uv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Nếu</a:t>
            </a:r>
            <a:r>
              <a:rPr lang="en-US" sz="2000" dirty="0"/>
              <a:t> x &gt; 0 </a:t>
            </a:r>
            <a:r>
              <a:rPr lang="en-US" sz="2000" dirty="0" err="1"/>
              <a:t>thì</a:t>
            </a:r>
            <a:r>
              <a:rPr lang="en-US" sz="2000" dirty="0"/>
              <a:t> 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err="1"/>
              <a:t>Nếu</a:t>
            </a:r>
            <a:r>
              <a:rPr lang="en-US" sz="2000" dirty="0"/>
              <a:t> d[v][x] &gt; d[u][x – 1] </a:t>
            </a:r>
            <a:r>
              <a:rPr lang="en-US" sz="2000" dirty="0" err="1"/>
              <a:t>thì</a:t>
            </a:r>
            <a:r>
              <a:rPr lang="en-US" sz="2000" dirty="0"/>
              <a:t> d[v][x] = d[u][x – 1]</a:t>
            </a:r>
          </a:p>
        </p:txBody>
      </p:sp>
    </p:spTree>
    <p:extLst>
      <p:ext uri="{BB962C8B-B14F-4D97-AF65-F5344CB8AC3E}">
        <p14:creationId xmlns:p14="http://schemas.microsoft.com/office/powerpoint/2010/main" val="179119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B6CE7-DC0B-47B6-8AC2-F625D0AF66DF}"/>
              </a:ext>
            </a:extLst>
          </p:cNvPr>
          <p:cNvSpPr txBox="1"/>
          <p:nvPr/>
        </p:nvSpPr>
        <p:spPr>
          <a:xfrm>
            <a:off x="798287" y="682171"/>
            <a:ext cx="595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Một</a:t>
            </a:r>
            <a:r>
              <a:rPr lang="en-US" sz="2400" b="1" dirty="0"/>
              <a:t> </a:t>
            </a:r>
            <a:r>
              <a:rPr lang="en-US" sz="2400" b="1" dirty="0" err="1"/>
              <a:t>vài</a:t>
            </a:r>
            <a:r>
              <a:rPr lang="en-US" sz="2400" b="1" dirty="0"/>
              <a:t> </a:t>
            </a: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Dijkstra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BEE72-5060-4E2F-91E6-7B0CCF41D68C}"/>
              </a:ext>
            </a:extLst>
          </p:cNvPr>
          <p:cNvSpPr txBox="1"/>
          <p:nvPr/>
        </p:nvSpPr>
        <p:spPr>
          <a:xfrm>
            <a:off x="1005099" y="1935768"/>
            <a:ext cx="4140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Google Maps</a:t>
            </a:r>
          </a:p>
        </p:txBody>
      </p:sp>
      <p:pic>
        <p:nvPicPr>
          <p:cNvPr id="1026" name="Picture 2" descr="Cách xóa lịch sử tìm kiếm trên Google Maps">
            <a:extLst>
              <a:ext uri="{FF2B5EF4-FFF2-40B4-BE49-F238E27FC236}">
                <a16:creationId xmlns:a16="http://schemas.microsoft.com/office/drawing/2014/main" id="{6B9C665D-52E7-4772-AD43-CC26F7B3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696" y="1693635"/>
            <a:ext cx="6261538" cy="45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BFC23C-BB69-4BA8-84EB-240E099248DC}"/>
              </a:ext>
            </a:extLst>
          </p:cNvPr>
          <p:cNvSpPr txBox="1"/>
          <p:nvPr/>
        </p:nvSpPr>
        <p:spPr>
          <a:xfrm>
            <a:off x="1204115" y="3081643"/>
            <a:ext cx="3941379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V: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E: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678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0F8D1-4A56-4BCA-B932-814F2805DCE6}"/>
              </a:ext>
            </a:extLst>
          </p:cNvPr>
          <p:cNvSpPr txBox="1"/>
          <p:nvPr/>
        </p:nvSpPr>
        <p:spPr>
          <a:xfrm>
            <a:off x="798287" y="682171"/>
            <a:ext cx="5950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Một</a:t>
            </a:r>
            <a:r>
              <a:rPr lang="en-US" sz="2400" b="1" dirty="0"/>
              <a:t> </a:t>
            </a:r>
            <a:r>
              <a:rPr lang="en-US" sz="2400" b="1" dirty="0" err="1"/>
              <a:t>vài</a:t>
            </a:r>
            <a:r>
              <a:rPr lang="en-US" sz="2400" b="1" dirty="0"/>
              <a:t> </a:t>
            </a: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Dijkstra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tế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08075-CA0D-418E-BEF1-55D73B7C5014}"/>
              </a:ext>
            </a:extLst>
          </p:cNvPr>
          <p:cNvSpPr txBox="1"/>
          <p:nvPr/>
        </p:nvSpPr>
        <p:spPr>
          <a:xfrm>
            <a:off x="1933405" y="1327245"/>
            <a:ext cx="394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Router: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86A58-AD7A-43F6-8173-19F34F6F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8" y="1879986"/>
            <a:ext cx="8280471" cy="45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1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C5AA7-D08E-4454-AB67-F223627799A1}"/>
              </a:ext>
            </a:extLst>
          </p:cNvPr>
          <p:cNvSpPr txBox="1"/>
          <p:nvPr/>
        </p:nvSpPr>
        <p:spPr>
          <a:xfrm>
            <a:off x="625252" y="383081"/>
            <a:ext cx="3025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+mj-lt"/>
              </a:rPr>
              <a:t>2.2 </a:t>
            </a:r>
            <a:r>
              <a:rPr lang="en-US" sz="3200" b="1" dirty="0" err="1">
                <a:solidFill>
                  <a:srgbClr val="0070C0"/>
                </a:solidFill>
                <a:latin typeface="+mj-lt"/>
              </a:rPr>
              <a:t>Luồng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+mj-lt"/>
              </a:rPr>
              <a:t>cực</a:t>
            </a:r>
            <a:r>
              <a:rPr lang="en-US" sz="32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3200" b="1" dirty="0" err="1">
                <a:solidFill>
                  <a:srgbClr val="0070C0"/>
                </a:solidFill>
                <a:latin typeface="+mj-lt"/>
              </a:rPr>
              <a:t>đại</a:t>
            </a:r>
            <a:endParaRPr lang="en-US" sz="32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402BC-A2A3-496A-A1D7-A7C035D6FB34}"/>
              </a:ext>
            </a:extLst>
          </p:cNvPr>
          <p:cNvSpPr txBox="1"/>
          <p:nvPr/>
        </p:nvSpPr>
        <p:spPr>
          <a:xfrm>
            <a:off x="1417511" y="959782"/>
            <a:ext cx="7903469" cy="589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 err="1">
                <a:solidFill>
                  <a:srgbClr val="333333"/>
                </a:solidFill>
                <a:effectLst/>
              </a:rPr>
              <a:t>Mạng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luồng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(Flow network)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 err="1">
                <a:solidFill>
                  <a:srgbClr val="333333"/>
                </a:solidFill>
                <a:effectLst/>
              </a:rPr>
              <a:t>Luồng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hợp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lệ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(Admissible flows)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 err="1">
                <a:solidFill>
                  <a:srgbClr val="333333"/>
                </a:solidFill>
                <a:effectLst/>
              </a:rPr>
              <a:t>Mạng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thặng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dư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(Residual network)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 err="1">
                <a:solidFill>
                  <a:srgbClr val="333333"/>
                </a:solidFill>
                <a:effectLst/>
              </a:rPr>
              <a:t>Đường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tăng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luồng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(Augment path)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i="0" dirty="0" err="1">
                <a:solidFill>
                  <a:srgbClr val="333333"/>
                </a:solidFill>
                <a:effectLst/>
              </a:rPr>
              <a:t>Bài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toán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luồng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cực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đại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trên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mạng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(Maximum flow)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333333"/>
                </a:solidFill>
              </a:rPr>
              <a:t>Thuật</a:t>
            </a: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toán</a:t>
            </a: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tìm</a:t>
            </a: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luồng</a:t>
            </a: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cực</a:t>
            </a: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đại</a:t>
            </a:r>
            <a:endParaRPr lang="en-US" sz="2400" b="1" i="0" dirty="0">
              <a:solidFill>
                <a:srgbClr val="333333"/>
              </a:solidFill>
              <a:effectLst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333333"/>
                </a:solidFill>
              </a:rPr>
              <a:t>Một</a:t>
            </a: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vài</a:t>
            </a: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ứng</a:t>
            </a: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dụng</a:t>
            </a: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trong</a:t>
            </a: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thực</a:t>
            </a:r>
            <a:r>
              <a:rPr lang="en-US" sz="2400" b="1" dirty="0">
                <a:solidFill>
                  <a:srgbClr val="333333"/>
                </a:solidFill>
              </a:rPr>
              <a:t> </a:t>
            </a:r>
            <a:r>
              <a:rPr lang="en-US" sz="2400" b="1" dirty="0" err="1">
                <a:solidFill>
                  <a:srgbClr val="333333"/>
                </a:solidFill>
              </a:rPr>
              <a:t>tế</a:t>
            </a:r>
            <a:r>
              <a:rPr lang="en-US" sz="2400" b="1" dirty="0">
                <a:solidFill>
                  <a:srgbClr val="333333"/>
                </a:solidFill>
              </a:rPr>
              <a:t> (Real world applications)</a:t>
            </a:r>
            <a:br>
              <a:rPr lang="en-US" sz="2400" dirty="0"/>
            </a:b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681406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0BC478-95EA-439D-BF9D-2504665D604F}"/>
              </a:ext>
            </a:extLst>
          </p:cNvPr>
          <p:cNvGrpSpPr/>
          <p:nvPr/>
        </p:nvGrpSpPr>
        <p:grpSpPr>
          <a:xfrm>
            <a:off x="8765656" y="851574"/>
            <a:ext cx="3140164" cy="5100261"/>
            <a:chOff x="8765656" y="851574"/>
            <a:chExt cx="3140164" cy="5100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3E7C3-CE98-4500-AF4B-6FCCEC766FEA}"/>
                </a:ext>
              </a:extLst>
            </p:cNvPr>
            <p:cNvSpPr/>
            <p:nvPr/>
          </p:nvSpPr>
          <p:spPr>
            <a:xfrm>
              <a:off x="9768876" y="851574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3072B2-B367-48A1-8366-55EC2E4328CE}"/>
                </a:ext>
              </a:extLst>
            </p:cNvPr>
            <p:cNvSpPr/>
            <p:nvPr/>
          </p:nvSpPr>
          <p:spPr>
            <a:xfrm>
              <a:off x="11320171" y="18683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7A4A51-62F5-4BA8-BBD8-7B771C69BE4F}"/>
                </a:ext>
              </a:extLst>
            </p:cNvPr>
            <p:cNvSpPr/>
            <p:nvPr/>
          </p:nvSpPr>
          <p:spPr>
            <a:xfrm>
              <a:off x="10817804" y="548355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A4D8BD-1B13-4F06-8F1A-530852380364}"/>
                </a:ext>
              </a:extLst>
            </p:cNvPr>
            <p:cNvSpPr/>
            <p:nvPr/>
          </p:nvSpPr>
          <p:spPr>
            <a:xfrm>
              <a:off x="9542388" y="2279877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EDDDDF-B458-42F1-B912-73BA72B15409}"/>
                </a:ext>
              </a:extLst>
            </p:cNvPr>
            <p:cNvSpPr/>
            <p:nvPr/>
          </p:nvSpPr>
          <p:spPr>
            <a:xfrm>
              <a:off x="8765656" y="3315556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825BC1-E3DB-49D5-809C-B9C682D54756}"/>
                </a:ext>
              </a:extLst>
            </p:cNvPr>
            <p:cNvSpPr/>
            <p:nvPr/>
          </p:nvSpPr>
          <p:spPr>
            <a:xfrm>
              <a:off x="10364829" y="376693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837488-8AF7-4869-94DB-8EC7E3913031}"/>
                </a:ext>
              </a:extLst>
            </p:cNvPr>
            <p:cNvSpPr/>
            <p:nvPr/>
          </p:nvSpPr>
          <p:spPr>
            <a:xfrm>
              <a:off x="9243651" y="45781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F9B6C0-945C-4680-B1C2-EAACC3DF4DEE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9768876" y="1319859"/>
              <a:ext cx="226488" cy="9600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EFE0F5-BD5D-4621-BB0B-3028ADEA40A6}"/>
                </a:ext>
              </a:extLst>
            </p:cNvPr>
            <p:cNvCxnSpPr>
              <a:stCxn id="9" idx="3"/>
              <a:endCxn id="10" idx="7"/>
            </p:cNvCxnSpPr>
            <p:nvPr/>
          </p:nvCxnSpPr>
          <p:spPr>
            <a:xfrm flipH="1">
              <a:off x="9152294" y="2679583"/>
              <a:ext cx="456431" cy="7045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DF12CD-31C7-403E-9E9B-1FCF10D96CE1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8992144" y="3783841"/>
              <a:ext cx="477995" cy="794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717449-1699-413A-B60A-513BA7DCE263}"/>
                </a:ext>
              </a:extLst>
            </p:cNvPr>
            <p:cNvCxnSpPr>
              <a:stCxn id="6" idx="5"/>
              <a:endCxn id="7" idx="1"/>
            </p:cNvCxnSpPr>
            <p:nvPr/>
          </p:nvCxnSpPr>
          <p:spPr>
            <a:xfrm>
              <a:off x="10155514" y="1251280"/>
              <a:ext cx="1230994" cy="6856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E9A5A9-CC65-4347-9C9D-33DB27DC0510}"/>
                </a:ext>
              </a:extLst>
            </p:cNvPr>
            <p:cNvCxnSpPr>
              <a:stCxn id="7" idx="4"/>
              <a:endCxn id="11" idx="7"/>
            </p:cNvCxnSpPr>
            <p:nvPr/>
          </p:nvCxnSpPr>
          <p:spPr>
            <a:xfrm flipH="1">
              <a:off x="10751467" y="2336608"/>
              <a:ext cx="795192" cy="14989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FE72CB-5FC4-4473-9547-719A6A57315B}"/>
                </a:ext>
              </a:extLst>
            </p:cNvPr>
            <p:cNvCxnSpPr>
              <a:stCxn id="11" idx="4"/>
              <a:endCxn id="8" idx="0"/>
            </p:cNvCxnSpPr>
            <p:nvPr/>
          </p:nvCxnSpPr>
          <p:spPr>
            <a:xfrm>
              <a:off x="10591317" y="4235215"/>
              <a:ext cx="452975" cy="12483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89C5205-483D-457A-9646-521C16FD0E43}"/>
                </a:ext>
              </a:extLst>
            </p:cNvPr>
            <p:cNvCxnSpPr>
              <a:stCxn id="12" idx="5"/>
              <a:endCxn id="8" idx="2"/>
            </p:cNvCxnSpPr>
            <p:nvPr/>
          </p:nvCxnSpPr>
          <p:spPr>
            <a:xfrm>
              <a:off x="9630289" y="4977829"/>
              <a:ext cx="1187515" cy="7398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30C1F1-5361-40EE-ACB9-F0A24047AD2D}"/>
                </a:ext>
              </a:extLst>
            </p:cNvPr>
            <p:cNvCxnSpPr>
              <a:stCxn id="9" idx="5"/>
              <a:endCxn id="11" idx="1"/>
            </p:cNvCxnSpPr>
            <p:nvPr/>
          </p:nvCxnSpPr>
          <p:spPr>
            <a:xfrm>
              <a:off x="9929026" y="2679583"/>
              <a:ext cx="502140" cy="1155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03F0FE-73D6-499C-A316-05F1553ACC4B}"/>
                </a:ext>
              </a:extLst>
            </p:cNvPr>
            <p:cNvSpPr txBox="1"/>
            <p:nvPr/>
          </p:nvSpPr>
          <p:spPr>
            <a:xfrm>
              <a:off x="10762840" y="116234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2/3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5FF5A5-F73C-4854-B397-F8C9379CF1D3}"/>
                </a:ext>
              </a:extLst>
            </p:cNvPr>
            <p:cNvSpPr txBox="1"/>
            <p:nvPr/>
          </p:nvSpPr>
          <p:spPr>
            <a:xfrm>
              <a:off x="9440398" y="1470328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8A8F59-C935-4EAF-8A9F-9A5622454B96}"/>
                </a:ext>
              </a:extLst>
            </p:cNvPr>
            <p:cNvSpPr txBox="1"/>
            <p:nvPr/>
          </p:nvSpPr>
          <p:spPr>
            <a:xfrm>
              <a:off x="9026655" y="259686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AEDD78-C613-4010-9D7A-D1FAF054D5CB}"/>
                </a:ext>
              </a:extLst>
            </p:cNvPr>
            <p:cNvSpPr txBox="1"/>
            <p:nvPr/>
          </p:nvSpPr>
          <p:spPr>
            <a:xfrm>
              <a:off x="9194366" y="376693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1B6433-2E6E-4CFB-A791-68476E4ACD21}"/>
                </a:ext>
              </a:extLst>
            </p:cNvPr>
            <p:cNvSpPr txBox="1"/>
            <p:nvPr/>
          </p:nvSpPr>
          <p:spPr>
            <a:xfrm>
              <a:off x="11270779" y="277134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2/3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29AE40-5465-442E-BE61-8CB7E42A5702}"/>
                </a:ext>
              </a:extLst>
            </p:cNvPr>
            <p:cNvSpPr txBox="1"/>
            <p:nvPr/>
          </p:nvSpPr>
          <p:spPr>
            <a:xfrm>
              <a:off x="10840015" y="457457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2/2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3FB73D-64A0-4E2F-A867-37D2704875B9}"/>
                </a:ext>
              </a:extLst>
            </p:cNvPr>
            <p:cNvSpPr txBox="1"/>
            <p:nvPr/>
          </p:nvSpPr>
          <p:spPr>
            <a:xfrm>
              <a:off x="9961906" y="487745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8D6A49-6153-4553-85D4-7BD53E962ABF}"/>
                </a:ext>
              </a:extLst>
            </p:cNvPr>
            <p:cNvSpPr txBox="1"/>
            <p:nvPr/>
          </p:nvSpPr>
          <p:spPr>
            <a:xfrm>
              <a:off x="10083204" y="2717786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0/5</a:t>
              </a:r>
            </a:p>
          </p:txBody>
        </p:sp>
      </p:grpSp>
      <p:grpSp>
        <p:nvGrpSpPr>
          <p:cNvPr id="31" name="!!Group 2">
            <a:extLst>
              <a:ext uri="{FF2B5EF4-FFF2-40B4-BE49-F238E27FC236}">
                <a16:creationId xmlns:a16="http://schemas.microsoft.com/office/drawing/2014/main" id="{9B60D34D-3002-40FD-A650-E4CC6F5471FC}"/>
              </a:ext>
            </a:extLst>
          </p:cNvPr>
          <p:cNvGrpSpPr/>
          <p:nvPr/>
        </p:nvGrpSpPr>
        <p:grpSpPr>
          <a:xfrm>
            <a:off x="501445" y="693174"/>
            <a:ext cx="4424516" cy="777154"/>
            <a:chOff x="501445" y="693174"/>
            <a:chExt cx="4424516" cy="77715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D093AC8-5667-496E-9A07-C4D58597CE8E}"/>
                </a:ext>
              </a:extLst>
            </p:cNvPr>
            <p:cNvSpPr/>
            <p:nvPr/>
          </p:nvSpPr>
          <p:spPr>
            <a:xfrm>
              <a:off x="501445" y="693174"/>
              <a:ext cx="4424516" cy="777154"/>
            </a:xfrm>
            <a:prstGeom prst="roundRect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E4E6CD-07D6-4F77-B201-8620F2939BDC}"/>
                </a:ext>
              </a:extLst>
            </p:cNvPr>
            <p:cNvSpPr txBox="1"/>
            <p:nvPr/>
          </p:nvSpPr>
          <p:spPr>
            <a:xfrm>
              <a:off x="592303" y="807756"/>
              <a:ext cx="41566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Mạng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luồng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(Flow network)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FF87CDFB-5AC9-42B1-BA9A-28E8F6E2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69" y="2005524"/>
            <a:ext cx="7541661" cy="35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16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1347AE-F8AF-43E9-86C7-E054842FBFA1}"/>
              </a:ext>
            </a:extLst>
          </p:cNvPr>
          <p:cNvGrpSpPr/>
          <p:nvPr/>
        </p:nvGrpSpPr>
        <p:grpSpPr>
          <a:xfrm>
            <a:off x="8765656" y="851574"/>
            <a:ext cx="3140164" cy="5100261"/>
            <a:chOff x="8765656" y="851574"/>
            <a:chExt cx="3140164" cy="51002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B838532-8698-4CC4-82BD-CA68DA5EDE8C}"/>
                </a:ext>
              </a:extLst>
            </p:cNvPr>
            <p:cNvSpPr/>
            <p:nvPr/>
          </p:nvSpPr>
          <p:spPr>
            <a:xfrm>
              <a:off x="9768876" y="851574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39B806-6C03-463C-9BC7-53945837DC35}"/>
                </a:ext>
              </a:extLst>
            </p:cNvPr>
            <p:cNvSpPr/>
            <p:nvPr/>
          </p:nvSpPr>
          <p:spPr>
            <a:xfrm>
              <a:off x="11320171" y="18683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937162-D516-4C1F-9311-27CC132760A9}"/>
                </a:ext>
              </a:extLst>
            </p:cNvPr>
            <p:cNvSpPr/>
            <p:nvPr/>
          </p:nvSpPr>
          <p:spPr>
            <a:xfrm>
              <a:off x="10817804" y="548355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CC1EB4-857D-48B7-AE8D-9A356DB6BCCE}"/>
                </a:ext>
              </a:extLst>
            </p:cNvPr>
            <p:cNvSpPr/>
            <p:nvPr/>
          </p:nvSpPr>
          <p:spPr>
            <a:xfrm>
              <a:off x="9542388" y="2279877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286886-EEE5-4305-899E-FA0B81C9C7CB}"/>
                </a:ext>
              </a:extLst>
            </p:cNvPr>
            <p:cNvSpPr/>
            <p:nvPr/>
          </p:nvSpPr>
          <p:spPr>
            <a:xfrm>
              <a:off x="8765656" y="3315556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AABF94-682A-4A4C-A213-AD0D26368710}"/>
                </a:ext>
              </a:extLst>
            </p:cNvPr>
            <p:cNvSpPr/>
            <p:nvPr/>
          </p:nvSpPr>
          <p:spPr>
            <a:xfrm>
              <a:off x="10364829" y="376693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A046FC-637E-4015-BA10-6A2A411BDE70}"/>
                </a:ext>
              </a:extLst>
            </p:cNvPr>
            <p:cNvSpPr/>
            <p:nvPr/>
          </p:nvSpPr>
          <p:spPr>
            <a:xfrm>
              <a:off x="9243651" y="45781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0B5EB3-C4D7-490E-AE3A-74FD9174A6E7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 flipH="1">
              <a:off x="9768876" y="1319859"/>
              <a:ext cx="226488" cy="9600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4ECF54-690F-46A9-90FE-E3A246CAF13C}"/>
                </a:ext>
              </a:extLst>
            </p:cNvPr>
            <p:cNvCxnSpPr>
              <a:stCxn id="8" idx="3"/>
              <a:endCxn id="9" idx="7"/>
            </p:cNvCxnSpPr>
            <p:nvPr/>
          </p:nvCxnSpPr>
          <p:spPr>
            <a:xfrm flipH="1">
              <a:off x="9152294" y="2679583"/>
              <a:ext cx="456431" cy="7045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52DBCD-C7A8-4A9A-BC6D-BCF315DA3896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>
              <a:off x="8992144" y="3783841"/>
              <a:ext cx="477995" cy="794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2B0DE4-23B9-4136-A26D-DA833DD29E4A}"/>
                </a:ext>
              </a:extLst>
            </p:cNvPr>
            <p:cNvCxnSpPr>
              <a:stCxn id="5" idx="5"/>
              <a:endCxn id="6" idx="1"/>
            </p:cNvCxnSpPr>
            <p:nvPr/>
          </p:nvCxnSpPr>
          <p:spPr>
            <a:xfrm>
              <a:off x="10155514" y="1251280"/>
              <a:ext cx="1230994" cy="6856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1D442A-9622-43E3-938C-C4876C138341}"/>
                </a:ext>
              </a:extLst>
            </p:cNvPr>
            <p:cNvCxnSpPr>
              <a:stCxn id="6" idx="4"/>
              <a:endCxn id="10" idx="7"/>
            </p:cNvCxnSpPr>
            <p:nvPr/>
          </p:nvCxnSpPr>
          <p:spPr>
            <a:xfrm flipH="1">
              <a:off x="10751467" y="2336608"/>
              <a:ext cx="795192" cy="14989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F55E0B-8F38-41FD-BBCD-048D3F7A6F63}"/>
                </a:ext>
              </a:extLst>
            </p:cNvPr>
            <p:cNvCxnSpPr>
              <a:stCxn id="10" idx="4"/>
              <a:endCxn id="7" idx="0"/>
            </p:cNvCxnSpPr>
            <p:nvPr/>
          </p:nvCxnSpPr>
          <p:spPr>
            <a:xfrm>
              <a:off x="10591317" y="4235215"/>
              <a:ext cx="452975" cy="12483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89120A-CC26-4821-BB91-E68FBFCE84E4}"/>
                </a:ext>
              </a:extLst>
            </p:cNvPr>
            <p:cNvCxnSpPr>
              <a:stCxn id="11" idx="5"/>
              <a:endCxn id="7" idx="2"/>
            </p:cNvCxnSpPr>
            <p:nvPr/>
          </p:nvCxnSpPr>
          <p:spPr>
            <a:xfrm>
              <a:off x="9630289" y="4977829"/>
              <a:ext cx="1187515" cy="7398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72EF30A-6155-4B27-97E1-56BB120D1446}"/>
                </a:ext>
              </a:extLst>
            </p:cNvPr>
            <p:cNvCxnSpPr>
              <a:stCxn id="8" idx="5"/>
              <a:endCxn id="10" idx="1"/>
            </p:cNvCxnSpPr>
            <p:nvPr/>
          </p:nvCxnSpPr>
          <p:spPr>
            <a:xfrm>
              <a:off x="9929026" y="2679583"/>
              <a:ext cx="502140" cy="1155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9E4899-0DA9-4DDD-B0A0-D3813EEE98C8}"/>
                </a:ext>
              </a:extLst>
            </p:cNvPr>
            <p:cNvSpPr txBox="1"/>
            <p:nvPr/>
          </p:nvSpPr>
          <p:spPr>
            <a:xfrm>
              <a:off x="10762840" y="116234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2/3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6852B2-7AA3-4275-8FEE-8164DCBEE75C}"/>
                </a:ext>
              </a:extLst>
            </p:cNvPr>
            <p:cNvSpPr txBox="1"/>
            <p:nvPr/>
          </p:nvSpPr>
          <p:spPr>
            <a:xfrm>
              <a:off x="9440398" y="1470328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19359-6CA9-454A-A753-A927C39134D2}"/>
                </a:ext>
              </a:extLst>
            </p:cNvPr>
            <p:cNvSpPr txBox="1"/>
            <p:nvPr/>
          </p:nvSpPr>
          <p:spPr>
            <a:xfrm>
              <a:off x="9026655" y="259686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415044-CA41-4264-8EB4-1DB95DA4517B}"/>
                </a:ext>
              </a:extLst>
            </p:cNvPr>
            <p:cNvSpPr txBox="1"/>
            <p:nvPr/>
          </p:nvSpPr>
          <p:spPr>
            <a:xfrm>
              <a:off x="9194366" y="376693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E7EA1D-4CB2-49DD-AE9D-102B2FF55223}"/>
                </a:ext>
              </a:extLst>
            </p:cNvPr>
            <p:cNvSpPr txBox="1"/>
            <p:nvPr/>
          </p:nvSpPr>
          <p:spPr>
            <a:xfrm>
              <a:off x="11270779" y="277134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2/3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4D0CF1-8352-4667-A192-CFB6B003D81C}"/>
                </a:ext>
              </a:extLst>
            </p:cNvPr>
            <p:cNvSpPr txBox="1"/>
            <p:nvPr/>
          </p:nvSpPr>
          <p:spPr>
            <a:xfrm>
              <a:off x="10840015" y="457457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2/2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A8F0A4-AAC1-4EB7-AA70-146CDCBB5F79}"/>
                </a:ext>
              </a:extLst>
            </p:cNvPr>
            <p:cNvSpPr txBox="1"/>
            <p:nvPr/>
          </p:nvSpPr>
          <p:spPr>
            <a:xfrm>
              <a:off x="9961906" y="487745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A0DF96-562B-4A9F-BE61-67E485DCE4DD}"/>
                </a:ext>
              </a:extLst>
            </p:cNvPr>
            <p:cNvSpPr txBox="1"/>
            <p:nvPr/>
          </p:nvSpPr>
          <p:spPr>
            <a:xfrm>
              <a:off x="10083204" y="2717786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0/5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C7072C2-CF53-4FD7-AE1F-D0E30917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50" y="2270382"/>
            <a:ext cx="7489295" cy="2567390"/>
          </a:xfrm>
          <a:prstGeom prst="rect">
            <a:avLst/>
          </a:prstGeom>
        </p:spPr>
      </p:pic>
      <p:grpSp>
        <p:nvGrpSpPr>
          <p:cNvPr id="35" name="!!Group 2">
            <a:extLst>
              <a:ext uri="{FF2B5EF4-FFF2-40B4-BE49-F238E27FC236}">
                <a16:creationId xmlns:a16="http://schemas.microsoft.com/office/drawing/2014/main" id="{FF15BDCC-C477-4646-80C7-17D1B794369D}"/>
              </a:ext>
            </a:extLst>
          </p:cNvPr>
          <p:cNvGrpSpPr/>
          <p:nvPr/>
        </p:nvGrpSpPr>
        <p:grpSpPr>
          <a:xfrm>
            <a:off x="501445" y="693174"/>
            <a:ext cx="5338916" cy="1068689"/>
            <a:chOff x="501445" y="693174"/>
            <a:chExt cx="5338916" cy="106868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596568F-7098-436A-BBE8-CD648FBE1D75}"/>
                </a:ext>
              </a:extLst>
            </p:cNvPr>
            <p:cNvSpPr/>
            <p:nvPr/>
          </p:nvSpPr>
          <p:spPr>
            <a:xfrm>
              <a:off x="501445" y="693174"/>
              <a:ext cx="5338916" cy="777154"/>
            </a:xfrm>
            <a:prstGeom prst="roundRect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Calibri Light (Headings)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ACAAC4-2127-4F2A-A492-604E4E5D2844}"/>
                </a:ext>
              </a:extLst>
            </p:cNvPr>
            <p:cNvSpPr txBox="1"/>
            <p:nvPr/>
          </p:nvSpPr>
          <p:spPr>
            <a:xfrm>
              <a:off x="592303" y="807756"/>
              <a:ext cx="494098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Calibri Light (Headings)"/>
                </a:rPr>
                <a:t>Luồng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Calibri Light (Headings)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Calibri Light (Headings)"/>
                </a:rPr>
                <a:t>hợp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Calibri Light (Headings)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Calibri Light (Headings)"/>
                </a:rPr>
                <a:t>lệ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Calibri Light (Headings)"/>
                </a:rPr>
                <a:t> (Admissible flows)</a:t>
              </a:r>
            </a:p>
            <a:p>
              <a:pPr algn="l"/>
              <a:endParaRPr lang="en-US" sz="2800" b="1" i="0" dirty="0">
                <a:solidFill>
                  <a:srgbClr val="333333"/>
                </a:solidFill>
                <a:effectLst/>
                <a:latin typeface="Calibri Light (Headings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20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!!Group 14">
            <a:extLst>
              <a:ext uri="{FF2B5EF4-FFF2-40B4-BE49-F238E27FC236}">
                <a16:creationId xmlns:a16="http://schemas.microsoft.com/office/drawing/2014/main" id="{726C5BDE-EE0D-4748-B979-12F57D849E26}"/>
              </a:ext>
            </a:extLst>
          </p:cNvPr>
          <p:cNvGrpSpPr/>
          <p:nvPr/>
        </p:nvGrpSpPr>
        <p:grpSpPr>
          <a:xfrm>
            <a:off x="929678" y="2237386"/>
            <a:ext cx="10693864" cy="3105150"/>
            <a:chOff x="929678" y="1780186"/>
            <a:chExt cx="10693864" cy="31051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AFDD6B-08C8-4885-AD16-1E415188E10A}"/>
                </a:ext>
              </a:extLst>
            </p:cNvPr>
            <p:cNvGrpSpPr/>
            <p:nvPr/>
          </p:nvGrpSpPr>
          <p:grpSpPr>
            <a:xfrm>
              <a:off x="8450333" y="1780186"/>
              <a:ext cx="3173209" cy="3105150"/>
              <a:chOff x="10424160" y="139286"/>
              <a:chExt cx="1539240" cy="176002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C0A0729-B822-4387-8E72-959AE08E6A90}"/>
                  </a:ext>
                </a:extLst>
              </p:cNvPr>
              <p:cNvCxnSpPr/>
              <p:nvPr/>
            </p:nvCxnSpPr>
            <p:spPr>
              <a:xfrm>
                <a:off x="10599420" y="320742"/>
                <a:ext cx="685800" cy="362913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7CB3A60-34E5-4411-B550-9F4441DC76D9}"/>
                  </a:ext>
                </a:extLst>
              </p:cNvPr>
              <p:cNvCxnSpPr/>
              <p:nvPr/>
            </p:nvCxnSpPr>
            <p:spPr>
              <a:xfrm flipH="1">
                <a:off x="11003280" y="683655"/>
                <a:ext cx="281940" cy="671281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89FBB84-72D1-412D-A7E1-2210664D96B5}"/>
                  </a:ext>
                </a:extLst>
              </p:cNvPr>
              <p:cNvCxnSpPr/>
              <p:nvPr/>
            </p:nvCxnSpPr>
            <p:spPr>
              <a:xfrm flipH="1" flipV="1">
                <a:off x="11003280" y="1354936"/>
                <a:ext cx="792480" cy="326120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7B5BFC8-607B-4B4D-A294-DBCFEF7920A2}"/>
                  </a:ext>
                </a:extLst>
              </p:cNvPr>
              <p:cNvCxnSpPr/>
              <p:nvPr/>
            </p:nvCxnSpPr>
            <p:spPr>
              <a:xfrm>
                <a:off x="11285220" y="683655"/>
                <a:ext cx="510540" cy="997401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2D0EED-3E05-4B5E-8962-DEC5299D9083}"/>
                  </a:ext>
                </a:extLst>
              </p:cNvPr>
              <p:cNvSpPr/>
              <p:nvPr/>
            </p:nvSpPr>
            <p:spPr>
              <a:xfrm>
                <a:off x="10424160" y="139286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2B9AE2E-99CA-456D-B55D-FAB390A04782}"/>
                  </a:ext>
                </a:extLst>
              </p:cNvPr>
              <p:cNvSpPr/>
              <p:nvPr/>
            </p:nvSpPr>
            <p:spPr>
              <a:xfrm>
                <a:off x="11109960" y="502199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D247433-C90B-4ABD-82C1-424F590C1661}"/>
                  </a:ext>
                </a:extLst>
              </p:cNvPr>
              <p:cNvSpPr/>
              <p:nvPr/>
            </p:nvSpPr>
            <p:spPr>
              <a:xfrm>
                <a:off x="10828020" y="1173480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2EB1C1-8ED8-4B2F-BD0E-C6DE075FCB66}"/>
                  </a:ext>
                </a:extLst>
              </p:cNvPr>
              <p:cNvSpPr/>
              <p:nvPr/>
            </p:nvSpPr>
            <p:spPr>
              <a:xfrm>
                <a:off x="11612880" y="1536393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BC9BBC1-A777-4C50-B9EE-E46D6E54F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678" y="2261049"/>
              <a:ext cx="6782747" cy="2143424"/>
            </a:xfrm>
            <a:prstGeom prst="rect">
              <a:avLst/>
            </a:prstGeom>
          </p:spPr>
        </p:pic>
      </p:grpSp>
      <p:grpSp>
        <p:nvGrpSpPr>
          <p:cNvPr id="4" name="!!Group 3">
            <a:extLst>
              <a:ext uri="{FF2B5EF4-FFF2-40B4-BE49-F238E27FC236}">
                <a16:creationId xmlns:a16="http://schemas.microsoft.com/office/drawing/2014/main" id="{0637535D-CDE2-4EAE-89F9-4D93B30EEBAF}"/>
              </a:ext>
            </a:extLst>
          </p:cNvPr>
          <p:cNvGrpSpPr/>
          <p:nvPr/>
        </p:nvGrpSpPr>
        <p:grpSpPr>
          <a:xfrm>
            <a:off x="12880258" y="2237385"/>
            <a:ext cx="10598940" cy="3105150"/>
            <a:chOff x="1019839" y="1776979"/>
            <a:chExt cx="10598940" cy="3105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C61B73-11F8-462B-8DD8-24C47C773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839" y="2271541"/>
              <a:ext cx="6811326" cy="2410161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F0C1B7-F58E-43EB-AF57-23CDAD3F1766}"/>
                </a:ext>
              </a:extLst>
            </p:cNvPr>
            <p:cNvGrpSpPr/>
            <p:nvPr/>
          </p:nvGrpSpPr>
          <p:grpSpPr>
            <a:xfrm>
              <a:off x="8445570" y="1776979"/>
              <a:ext cx="3173209" cy="3105150"/>
              <a:chOff x="10424160" y="139286"/>
              <a:chExt cx="1539240" cy="176002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58C304C-A272-474A-8995-0E72EBE71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3569" y="307115"/>
                <a:ext cx="544830" cy="297204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325FB10-8D6F-4DF7-ADE0-62C4EEA039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83448" y="692654"/>
                <a:ext cx="201773" cy="491182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B8247F5-0763-4676-80B7-D6A1B8847A3E}"/>
                  </a:ext>
                </a:extLst>
              </p:cNvPr>
              <p:cNvCxnSpPr>
                <a:cxnSpLocks/>
              </p:cNvCxnSpPr>
              <p:nvPr/>
            </p:nvCxnSpPr>
            <p:spPr>
              <a:xfrm rot="21420000" flipH="1" flipV="1">
                <a:off x="11171500" y="1407910"/>
                <a:ext cx="609600" cy="293416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9DA8152-4F0A-4EE8-8409-A5067E9E5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8023" y="622580"/>
                <a:ext cx="470091" cy="919228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BB8D3A6-0DA6-45C9-9C41-F7C0C60B9617}"/>
                  </a:ext>
                </a:extLst>
              </p:cNvPr>
              <p:cNvSpPr/>
              <p:nvPr/>
            </p:nvSpPr>
            <p:spPr>
              <a:xfrm>
                <a:off x="10424160" y="139286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80C346E-0BC8-4EE9-85FD-785D572708DB}"/>
                  </a:ext>
                </a:extLst>
              </p:cNvPr>
              <p:cNvSpPr/>
              <p:nvPr/>
            </p:nvSpPr>
            <p:spPr>
              <a:xfrm>
                <a:off x="11109960" y="502199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4A3A443-1711-4CE5-9608-D3BE04B113A6}"/>
                  </a:ext>
                </a:extLst>
              </p:cNvPr>
              <p:cNvSpPr/>
              <p:nvPr/>
            </p:nvSpPr>
            <p:spPr>
              <a:xfrm>
                <a:off x="10828020" y="1173480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4C4E209-1BE8-4453-AE9A-7F1D3FBAD799}"/>
                  </a:ext>
                </a:extLst>
              </p:cNvPr>
              <p:cNvSpPr/>
              <p:nvPr/>
            </p:nvSpPr>
            <p:spPr>
              <a:xfrm>
                <a:off x="11612880" y="1536393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85A105-3967-4CED-93A1-531C6BCEEF97}"/>
              </a:ext>
            </a:extLst>
          </p:cNvPr>
          <p:cNvSpPr txBox="1"/>
          <p:nvPr/>
        </p:nvSpPr>
        <p:spPr>
          <a:xfrm>
            <a:off x="631463" y="637241"/>
            <a:ext cx="3300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1.1 </a:t>
            </a:r>
            <a:r>
              <a:rPr lang="en-US" sz="2800" b="1" dirty="0" err="1">
                <a:solidFill>
                  <a:schemeClr val="accent2"/>
                </a:solidFill>
              </a:rPr>
              <a:t>Sơ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lược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về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đồ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thị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F84E6F-7693-42C7-8DF9-8314EA1D76BD}"/>
              </a:ext>
            </a:extLst>
          </p:cNvPr>
          <p:cNvSpPr txBox="1"/>
          <p:nvPr/>
        </p:nvSpPr>
        <p:spPr>
          <a:xfrm>
            <a:off x="2504491" y="1624150"/>
            <a:ext cx="421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graph?</a:t>
            </a:r>
          </a:p>
        </p:txBody>
      </p:sp>
      <p:pic>
        <p:nvPicPr>
          <p:cNvPr id="30" name="!!Graphic 28" descr="Questions with solid fill">
            <a:extLst>
              <a:ext uri="{FF2B5EF4-FFF2-40B4-BE49-F238E27FC236}">
                <a16:creationId xmlns:a16="http://schemas.microsoft.com/office/drawing/2014/main" id="{839FE964-59B4-4783-9219-2BF3E9EB8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091" y="1420850"/>
            <a:ext cx="914400" cy="914400"/>
          </a:xfrm>
          <a:prstGeom prst="rect">
            <a:avLst/>
          </a:prstGeom>
        </p:spPr>
      </p:pic>
      <p:grpSp>
        <p:nvGrpSpPr>
          <p:cNvPr id="29" name="!!Group 1">
            <a:extLst>
              <a:ext uri="{FF2B5EF4-FFF2-40B4-BE49-F238E27FC236}">
                <a16:creationId xmlns:a16="http://schemas.microsoft.com/office/drawing/2014/main" id="{B10B2505-1EB8-495E-B737-17B56C5BB895}"/>
              </a:ext>
            </a:extLst>
          </p:cNvPr>
          <p:cNvGrpSpPr/>
          <p:nvPr/>
        </p:nvGrpSpPr>
        <p:grpSpPr>
          <a:xfrm rot="5400000">
            <a:off x="-3173790" y="7697410"/>
            <a:ext cx="3092263" cy="3255317"/>
            <a:chOff x="310486" y="183817"/>
            <a:chExt cx="5718600" cy="566883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84B73A-C39D-4DFB-9B01-883747667F66}"/>
                </a:ext>
              </a:extLst>
            </p:cNvPr>
            <p:cNvCxnSpPr>
              <a:cxnSpLocks/>
            </p:cNvCxnSpPr>
            <p:nvPr/>
          </p:nvCxnSpPr>
          <p:spPr>
            <a:xfrm rot="-9180000" flipV="1">
              <a:off x="4621609" y="607909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499DD4-00FE-4139-AB82-7917EF0587DC}"/>
                </a:ext>
              </a:extLst>
            </p:cNvPr>
            <p:cNvCxnSpPr>
              <a:cxnSpLocks/>
            </p:cNvCxnSpPr>
            <p:nvPr/>
          </p:nvCxnSpPr>
          <p:spPr>
            <a:xfrm rot="-4020000" flipV="1">
              <a:off x="4603326" y="2148687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CEE9C5-1A9A-4F27-8D98-27ECC7227211}"/>
                </a:ext>
              </a:extLst>
            </p:cNvPr>
            <p:cNvCxnSpPr>
              <a:cxnSpLocks/>
            </p:cNvCxnSpPr>
            <p:nvPr/>
          </p:nvCxnSpPr>
          <p:spPr>
            <a:xfrm rot="-4440000" flipV="1">
              <a:off x="3368888" y="3884986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8E0A6B-EFAF-48F9-ABAF-6BB7BC27D5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8764" y="3158223"/>
              <a:ext cx="267197" cy="60575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03D564-A322-4508-AFB2-249066D32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603" y="4129561"/>
              <a:ext cx="562101" cy="115988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B453142-5C68-40A9-89B8-289E08A0E69A}"/>
                </a:ext>
              </a:extLst>
            </p:cNvPr>
            <p:cNvCxnSpPr>
              <a:cxnSpLocks/>
            </p:cNvCxnSpPr>
            <p:nvPr/>
          </p:nvCxnSpPr>
          <p:spPr>
            <a:xfrm rot="4020000" flipV="1">
              <a:off x="3695569" y="1588474"/>
              <a:ext cx="270425" cy="732907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CDC01C8-807E-4E02-B556-1BDE74C119C9}"/>
                </a:ext>
              </a:extLst>
            </p:cNvPr>
            <p:cNvGrpSpPr/>
            <p:nvPr/>
          </p:nvGrpSpPr>
          <p:grpSpPr>
            <a:xfrm rot="2760000">
              <a:off x="3733683" y="1522291"/>
              <a:ext cx="843152" cy="828939"/>
              <a:chOff x="3318169" y="1413950"/>
              <a:chExt cx="1126426" cy="1126426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AC5D2A4-C865-4B52-AE65-D10B3CE01899}"/>
                  </a:ext>
                </a:extLst>
              </p:cNvPr>
              <p:cNvSpPr/>
              <p:nvPr/>
            </p:nvSpPr>
            <p:spPr>
              <a:xfrm rot="540000">
                <a:off x="3318169" y="1413950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 flip="none" rotWithShape="1">
                  <a:gsLst>
                    <a:gs pos="700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2"/>
                    </a:gs>
                  </a:gsLst>
                  <a:lin ang="18900000" scaled="1"/>
                  <a:tileRect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44474CC-80D4-4480-8A01-344C380E3794}"/>
                  </a:ext>
                </a:extLst>
              </p:cNvPr>
              <p:cNvSpPr/>
              <p:nvPr/>
            </p:nvSpPr>
            <p:spPr>
              <a:xfrm rot="18840000">
                <a:off x="3523767" y="1601645"/>
                <a:ext cx="761695" cy="736232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AF357C3-64C1-4BBA-A8EA-2E5472BC8223}"/>
                </a:ext>
              </a:extLst>
            </p:cNvPr>
            <p:cNvGrpSpPr/>
            <p:nvPr/>
          </p:nvGrpSpPr>
          <p:grpSpPr>
            <a:xfrm>
              <a:off x="4902660" y="266999"/>
              <a:ext cx="1126426" cy="1126426"/>
              <a:chOff x="9476148" y="843335"/>
              <a:chExt cx="1126426" cy="112642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AB91C69-79E8-4443-B663-4101CA829CC6}"/>
                  </a:ext>
                </a:extLst>
              </p:cNvPr>
              <p:cNvSpPr/>
              <p:nvPr/>
            </p:nvSpPr>
            <p:spPr>
              <a:xfrm>
                <a:off x="9476148" y="843335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4"/>
                    </a:gs>
                  </a:gsLst>
                  <a:lin ang="198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EB3E155-9BD8-4939-8437-EBB340B59291}"/>
                  </a:ext>
                </a:extLst>
              </p:cNvPr>
              <p:cNvSpPr/>
              <p:nvPr/>
            </p:nvSpPr>
            <p:spPr>
              <a:xfrm>
                <a:off x="9676719" y="1016880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1.1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71F8132-6946-4566-AC6C-03D949B6BAE3}"/>
                </a:ext>
              </a:extLst>
            </p:cNvPr>
            <p:cNvGrpSpPr/>
            <p:nvPr/>
          </p:nvGrpSpPr>
          <p:grpSpPr>
            <a:xfrm>
              <a:off x="2350606" y="3334558"/>
              <a:ext cx="830596" cy="829051"/>
              <a:chOff x="4385539" y="3097483"/>
              <a:chExt cx="1126426" cy="1126426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E1EB994-FC5C-4180-8EBD-2C73DDF6B0F3}"/>
                  </a:ext>
                </a:extLst>
              </p:cNvPr>
              <p:cNvSpPr/>
              <p:nvPr/>
            </p:nvSpPr>
            <p:spPr>
              <a:xfrm rot="1500000">
                <a:off x="4385539" y="3097483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8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>
                        <a:lumMod val="50000"/>
                      </a:schemeClr>
                    </a:gs>
                  </a:gsLst>
                  <a:lin ang="6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28529B4-1DEC-4A85-8D30-5964C7C1A7BE}"/>
                  </a:ext>
                </a:extLst>
              </p:cNvPr>
              <p:cNvSpPr/>
              <p:nvPr/>
            </p:nvSpPr>
            <p:spPr>
              <a:xfrm>
                <a:off x="4583947" y="3306509"/>
                <a:ext cx="748855" cy="748855"/>
              </a:xfrm>
              <a:custGeom>
                <a:avLst/>
                <a:gdLst>
                  <a:gd name="connsiteX0" fmla="*/ 748856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6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6" y="374428"/>
                    </a:moveTo>
                    <a:cubicBezTo>
                      <a:pt x="748856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6" y="167637"/>
                      <a:pt x="748856" y="37442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D2D1A1-7DF2-45FF-9F39-F50E17E8CCD3}"/>
                </a:ext>
              </a:extLst>
            </p:cNvPr>
            <p:cNvGrpSpPr/>
            <p:nvPr/>
          </p:nvGrpSpPr>
          <p:grpSpPr>
            <a:xfrm>
              <a:off x="3534434" y="4353714"/>
              <a:ext cx="1126426" cy="1126426"/>
              <a:chOff x="3871761" y="4458796"/>
              <a:chExt cx="1126426" cy="1126426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779EA57-8DF8-4C19-8FF3-2BEB8CC6AE41}"/>
                  </a:ext>
                </a:extLst>
              </p:cNvPr>
              <p:cNvSpPr/>
              <p:nvPr/>
            </p:nvSpPr>
            <p:spPr>
              <a:xfrm rot="20880000">
                <a:off x="3871761" y="4458796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/>
                    </a:gs>
                  </a:gsLst>
                  <a:lin ang="30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F1F5483-5E84-4962-BC6D-0DF833DAC5AB}"/>
                  </a:ext>
                </a:extLst>
              </p:cNvPr>
              <p:cNvSpPr/>
              <p:nvPr/>
            </p:nvSpPr>
            <p:spPr>
              <a:xfrm>
                <a:off x="4070168" y="4652582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5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5"/>
                      <a:pt x="374428" y="748855"/>
                    </a:cubicBezTo>
                    <a:cubicBezTo>
                      <a:pt x="167637" y="748855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2.1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A279984-D437-4FBA-B108-B7C0F6CA95B9}"/>
                </a:ext>
              </a:extLst>
            </p:cNvPr>
            <p:cNvGrpSpPr/>
            <p:nvPr/>
          </p:nvGrpSpPr>
          <p:grpSpPr>
            <a:xfrm rot="2340000">
              <a:off x="310486" y="183817"/>
              <a:ext cx="3465576" cy="3465576"/>
              <a:chOff x="310486" y="183817"/>
              <a:chExt cx="3465576" cy="3465576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463F483-B6FA-41BF-B45D-088EC659113E}"/>
                  </a:ext>
                </a:extLst>
              </p:cNvPr>
              <p:cNvSpPr/>
              <p:nvPr/>
            </p:nvSpPr>
            <p:spPr>
              <a:xfrm flipH="1">
                <a:off x="776088" y="597230"/>
                <a:ext cx="2578608" cy="2578608"/>
              </a:xfrm>
              <a:prstGeom prst="arc">
                <a:avLst>
                  <a:gd name="adj1" fmla="val 3397586"/>
                  <a:gd name="adj2" fmla="val 18544872"/>
                </a:avLst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38000">
                      <a:schemeClr val="accent3">
                        <a:lumMod val="20000"/>
                        <a:lumOff val="80000"/>
                      </a:schemeClr>
                    </a:gs>
                    <a:gs pos="59000">
                      <a:schemeClr val="accent3">
                        <a:lumMod val="60000"/>
                        <a:lumOff val="40000"/>
                      </a:schemeClr>
                    </a:gs>
                    <a:gs pos="97345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ABAF96FC-1D7D-40B9-A886-9490B2C59264}"/>
                  </a:ext>
                </a:extLst>
              </p:cNvPr>
              <p:cNvSpPr/>
              <p:nvPr/>
            </p:nvSpPr>
            <p:spPr>
              <a:xfrm>
                <a:off x="310486" y="183817"/>
                <a:ext cx="3465576" cy="3465576"/>
              </a:xfrm>
              <a:prstGeom prst="arc">
                <a:avLst>
                  <a:gd name="adj1" fmla="val 5080919"/>
                  <a:gd name="adj2" fmla="val 16938518"/>
                </a:avLst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46000">
                      <a:schemeClr val="accent3">
                        <a:lumMod val="20000"/>
                        <a:lumOff val="80000"/>
                      </a:schemeClr>
                    </a:gs>
                    <a:gs pos="67000">
                      <a:schemeClr val="accent3">
                        <a:lumMod val="60000"/>
                        <a:lumOff val="40000"/>
                      </a:schemeClr>
                    </a:gs>
                    <a:gs pos="92000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51A7D9-D420-4613-BF4F-6429E6C9233D}"/>
                  </a:ext>
                </a:extLst>
              </p:cNvPr>
              <p:cNvSpPr/>
              <p:nvPr/>
            </p:nvSpPr>
            <p:spPr>
              <a:xfrm rot="19260000">
                <a:off x="1170698" y="1004900"/>
                <a:ext cx="1763267" cy="1763268"/>
              </a:xfrm>
              <a:custGeom>
                <a:avLst/>
                <a:gdLst>
                  <a:gd name="connsiteX0" fmla="*/ 1763268 w 1763267"/>
                  <a:gd name="connsiteY0" fmla="*/ 881634 h 1763268"/>
                  <a:gd name="connsiteX1" fmla="*/ 881634 w 1763267"/>
                  <a:gd name="connsiteY1" fmla="*/ 1763268 h 1763268"/>
                  <a:gd name="connsiteX2" fmla="*/ 0 w 1763267"/>
                  <a:gd name="connsiteY2" fmla="*/ 881634 h 1763268"/>
                  <a:gd name="connsiteX3" fmla="*/ 881634 w 1763267"/>
                  <a:gd name="connsiteY3" fmla="*/ 0 h 1763268"/>
                  <a:gd name="connsiteX4" fmla="*/ 1763268 w 1763267"/>
                  <a:gd name="connsiteY4" fmla="*/ 881634 h 176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3267" h="1763268">
                    <a:moveTo>
                      <a:pt x="1763268" y="881634"/>
                    </a:moveTo>
                    <a:cubicBezTo>
                      <a:pt x="1763268" y="1368547"/>
                      <a:pt x="1368547" y="1763268"/>
                      <a:pt x="881634" y="1763268"/>
                    </a:cubicBezTo>
                    <a:cubicBezTo>
                      <a:pt x="394721" y="1763268"/>
                      <a:pt x="0" y="1368547"/>
                      <a:pt x="0" y="881634"/>
                    </a:cubicBezTo>
                    <a:cubicBezTo>
                      <a:pt x="0" y="394721"/>
                      <a:pt x="394721" y="0"/>
                      <a:pt x="881634" y="0"/>
                    </a:cubicBezTo>
                    <a:cubicBezTo>
                      <a:pt x="1368547" y="0"/>
                      <a:pt x="1763268" y="394721"/>
                      <a:pt x="1763268" y="88163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  <a:effectLst>
                <a:outerShdw blurRad="152400" dist="1016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accent3">
                        <a:lumMod val="75000"/>
                      </a:schemeClr>
                    </a:solidFill>
                  </a:rPr>
                  <a:t>GRAPH</a:t>
                </a: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694C9CD-04C8-4846-A651-5DBE042E352B}"/>
                  </a:ext>
                </a:extLst>
              </p:cNvPr>
              <p:cNvSpPr/>
              <p:nvPr/>
            </p:nvSpPr>
            <p:spPr>
              <a:xfrm rot="2700000">
                <a:off x="932468" y="775729"/>
                <a:ext cx="2221611" cy="2221611"/>
              </a:xfrm>
              <a:custGeom>
                <a:avLst/>
                <a:gdLst>
                  <a:gd name="connsiteX0" fmla="*/ 2221611 w 2221611"/>
                  <a:gd name="connsiteY0" fmla="*/ 1110805 h 2221611"/>
                  <a:gd name="connsiteX1" fmla="*/ 1110806 w 2221611"/>
                  <a:gd name="connsiteY1" fmla="*/ 2221611 h 2221611"/>
                  <a:gd name="connsiteX2" fmla="*/ 0 w 2221611"/>
                  <a:gd name="connsiteY2" fmla="*/ 1110805 h 2221611"/>
                  <a:gd name="connsiteX3" fmla="*/ 1110806 w 2221611"/>
                  <a:gd name="connsiteY3" fmla="*/ 0 h 2221611"/>
                  <a:gd name="connsiteX4" fmla="*/ 2221611 w 2221611"/>
                  <a:gd name="connsiteY4" fmla="*/ 1110805 h 222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611" h="2221611">
                    <a:moveTo>
                      <a:pt x="2221611" y="1110805"/>
                    </a:moveTo>
                    <a:cubicBezTo>
                      <a:pt x="2221611" y="1724286"/>
                      <a:pt x="1724287" y="2221611"/>
                      <a:pt x="1110806" y="2221611"/>
                    </a:cubicBezTo>
                    <a:cubicBezTo>
                      <a:pt x="497325" y="2221611"/>
                      <a:pt x="0" y="1724286"/>
                      <a:pt x="0" y="1110805"/>
                    </a:cubicBezTo>
                    <a:cubicBezTo>
                      <a:pt x="0" y="497325"/>
                      <a:pt x="497325" y="0"/>
                      <a:pt x="1110806" y="0"/>
                    </a:cubicBezTo>
                    <a:cubicBezTo>
                      <a:pt x="1724287" y="0"/>
                      <a:pt x="2221611" y="497325"/>
                      <a:pt x="2221611" y="1110805"/>
                    </a:cubicBezTo>
                    <a:close/>
                  </a:path>
                </a:pathLst>
              </a:custGeom>
              <a:noFill/>
              <a:ln w="66590" cap="flat">
                <a:gradFill flip="none" rotWithShape="1">
                  <a:gsLst>
                    <a:gs pos="52000">
                      <a:schemeClr val="accent2"/>
                    </a:gs>
                    <a:gs pos="73000">
                      <a:schemeClr val="accent6"/>
                    </a:gs>
                    <a:gs pos="63000">
                      <a:schemeClr val="accent4"/>
                    </a:gs>
                    <a:gs pos="36000">
                      <a:schemeClr val="bg1"/>
                    </a:gs>
                    <a:gs pos="85000">
                      <a:schemeClr val="accent5"/>
                    </a:gs>
                    <a:gs pos="95000">
                      <a:schemeClr val="accent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EC3E0C9-51E5-4E0A-88BF-CECB010BE4E3}"/>
                </a:ext>
              </a:extLst>
            </p:cNvPr>
            <p:cNvGrpSpPr/>
            <p:nvPr/>
          </p:nvGrpSpPr>
          <p:grpSpPr>
            <a:xfrm>
              <a:off x="4797966" y="2723439"/>
              <a:ext cx="1126426" cy="1126426"/>
              <a:chOff x="9476148" y="843335"/>
              <a:chExt cx="1126426" cy="1126426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8EC2811-B016-4633-9F47-9C47538772FD}"/>
                  </a:ext>
                </a:extLst>
              </p:cNvPr>
              <p:cNvSpPr/>
              <p:nvPr/>
            </p:nvSpPr>
            <p:spPr>
              <a:xfrm rot="3360000">
                <a:off x="9476148" y="843335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4"/>
                    </a:gs>
                  </a:gsLst>
                  <a:lin ang="198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369B664-8645-442C-BD9D-65EBFFEA0A23}"/>
                  </a:ext>
                </a:extLst>
              </p:cNvPr>
              <p:cNvSpPr/>
              <p:nvPr/>
            </p:nvSpPr>
            <p:spPr>
              <a:xfrm>
                <a:off x="9676719" y="1016880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6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6"/>
                      <a:pt x="374428" y="748856"/>
                    </a:cubicBezTo>
                    <a:cubicBezTo>
                      <a:pt x="167637" y="748856"/>
                      <a:pt x="0" y="581219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1.2</a:t>
                </a:r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8EBE81A-C851-4D93-87BF-19CE1A9501BA}"/>
                </a:ext>
              </a:extLst>
            </p:cNvPr>
            <p:cNvSpPr/>
            <p:nvPr/>
          </p:nvSpPr>
          <p:spPr>
            <a:xfrm rot="1242827">
              <a:off x="3280267" y="1888553"/>
              <a:ext cx="187452" cy="187452"/>
            </a:xfrm>
            <a:custGeom>
              <a:avLst/>
              <a:gdLst>
                <a:gd name="connsiteX0" fmla="*/ 187452 w 187452"/>
                <a:gd name="connsiteY0" fmla="*/ 93726 h 187452"/>
                <a:gd name="connsiteX1" fmla="*/ 93726 w 187452"/>
                <a:gd name="connsiteY1" fmla="*/ 187452 h 187452"/>
                <a:gd name="connsiteX2" fmla="*/ 0 w 187452"/>
                <a:gd name="connsiteY2" fmla="*/ 93726 h 187452"/>
                <a:gd name="connsiteX3" fmla="*/ 93726 w 187452"/>
                <a:gd name="connsiteY3" fmla="*/ 0 h 187452"/>
                <a:gd name="connsiteX4" fmla="*/ 187452 w 187452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2" h="187452">
                  <a:moveTo>
                    <a:pt x="187452" y="93726"/>
                  </a:moveTo>
                  <a:cubicBezTo>
                    <a:pt x="187452" y="145489"/>
                    <a:pt x="145489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89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882EA5D-B71E-460A-B6FB-5A5320681DFE}"/>
                </a:ext>
              </a:extLst>
            </p:cNvPr>
            <p:cNvSpPr/>
            <p:nvPr/>
          </p:nvSpPr>
          <p:spPr>
            <a:xfrm>
              <a:off x="2369046" y="3054973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4BF20F7-F1AE-41EF-AB91-156E0DF8A5D3}"/>
                </a:ext>
              </a:extLst>
            </p:cNvPr>
            <p:cNvGrpSpPr/>
            <p:nvPr/>
          </p:nvGrpSpPr>
          <p:grpSpPr>
            <a:xfrm>
              <a:off x="1406769" y="4726230"/>
              <a:ext cx="1126426" cy="1126426"/>
              <a:chOff x="3871761" y="4458796"/>
              <a:chExt cx="1126426" cy="11264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D570D4C-3AF8-4B82-81D6-8A2E8C152586}"/>
                  </a:ext>
                </a:extLst>
              </p:cNvPr>
              <p:cNvSpPr/>
              <p:nvPr/>
            </p:nvSpPr>
            <p:spPr>
              <a:xfrm rot="2940000">
                <a:off x="3871761" y="4458796"/>
                <a:ext cx="1126426" cy="1126426"/>
              </a:xfrm>
              <a:custGeom>
                <a:avLst/>
                <a:gdLst>
                  <a:gd name="connsiteX0" fmla="*/ 1126427 w 1126426"/>
                  <a:gd name="connsiteY0" fmla="*/ 563213 h 1126426"/>
                  <a:gd name="connsiteX1" fmla="*/ 563213 w 1126426"/>
                  <a:gd name="connsiteY1" fmla="*/ 1126427 h 1126426"/>
                  <a:gd name="connsiteX2" fmla="*/ 0 w 1126426"/>
                  <a:gd name="connsiteY2" fmla="*/ 563213 h 1126426"/>
                  <a:gd name="connsiteX3" fmla="*/ 563213 w 1126426"/>
                  <a:gd name="connsiteY3" fmla="*/ 0 h 1126426"/>
                  <a:gd name="connsiteX4" fmla="*/ 1126427 w 1126426"/>
                  <a:gd name="connsiteY4" fmla="*/ 563213 h 112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426" h="1126426">
                    <a:moveTo>
                      <a:pt x="1126427" y="563213"/>
                    </a:moveTo>
                    <a:cubicBezTo>
                      <a:pt x="1126427" y="874267"/>
                      <a:pt x="874268" y="1126427"/>
                      <a:pt x="563213" y="1126427"/>
                    </a:cubicBezTo>
                    <a:cubicBezTo>
                      <a:pt x="252159" y="1126427"/>
                      <a:pt x="0" y="874267"/>
                      <a:pt x="0" y="563213"/>
                    </a:cubicBezTo>
                    <a:cubicBezTo>
                      <a:pt x="0" y="252159"/>
                      <a:pt x="252159" y="0"/>
                      <a:pt x="563213" y="0"/>
                    </a:cubicBezTo>
                    <a:cubicBezTo>
                      <a:pt x="874267" y="0"/>
                      <a:pt x="1126427" y="252159"/>
                      <a:pt x="1126427" y="563213"/>
                    </a:cubicBezTo>
                    <a:close/>
                  </a:path>
                </a:pathLst>
              </a:custGeom>
              <a:noFill/>
              <a:ln w="66590" cap="flat">
                <a:gradFill>
                  <a:gsLst>
                    <a:gs pos="0">
                      <a:schemeClr val="accent1">
                        <a:lumMod val="5000"/>
                        <a:lumOff val="95000"/>
                        <a:alpha val="60000"/>
                      </a:schemeClr>
                    </a:gs>
                    <a:gs pos="86000">
                      <a:schemeClr val="accent5"/>
                    </a:gs>
                  </a:gsLst>
                  <a:lin ang="3000000" scaled="0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0BF6BDC-43C2-4CA9-93CC-DB6BE3F0DC51}"/>
                  </a:ext>
                </a:extLst>
              </p:cNvPr>
              <p:cNvSpPr/>
              <p:nvPr/>
            </p:nvSpPr>
            <p:spPr>
              <a:xfrm>
                <a:off x="4070168" y="4652582"/>
                <a:ext cx="748855" cy="748855"/>
              </a:xfrm>
              <a:custGeom>
                <a:avLst/>
                <a:gdLst>
                  <a:gd name="connsiteX0" fmla="*/ 748855 w 748855"/>
                  <a:gd name="connsiteY0" fmla="*/ 374428 h 748855"/>
                  <a:gd name="connsiteX1" fmla="*/ 374428 w 748855"/>
                  <a:gd name="connsiteY1" fmla="*/ 748855 h 748855"/>
                  <a:gd name="connsiteX2" fmla="*/ 0 w 748855"/>
                  <a:gd name="connsiteY2" fmla="*/ 374428 h 748855"/>
                  <a:gd name="connsiteX3" fmla="*/ 374428 w 748855"/>
                  <a:gd name="connsiteY3" fmla="*/ 0 h 748855"/>
                  <a:gd name="connsiteX4" fmla="*/ 748855 w 748855"/>
                  <a:gd name="connsiteY4" fmla="*/ 374428 h 74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855" h="748855">
                    <a:moveTo>
                      <a:pt x="748855" y="374428"/>
                    </a:moveTo>
                    <a:cubicBezTo>
                      <a:pt x="748855" y="581219"/>
                      <a:pt x="581218" y="748855"/>
                      <a:pt x="374428" y="748855"/>
                    </a:cubicBezTo>
                    <a:cubicBezTo>
                      <a:pt x="167637" y="748855"/>
                      <a:pt x="0" y="581218"/>
                      <a:pt x="0" y="374428"/>
                    </a:cubicBezTo>
                    <a:cubicBezTo>
                      <a:pt x="0" y="167637"/>
                      <a:pt x="167637" y="0"/>
                      <a:pt x="374428" y="0"/>
                    </a:cubicBezTo>
                    <a:cubicBezTo>
                      <a:pt x="581219" y="0"/>
                      <a:pt x="748855" y="167637"/>
                      <a:pt x="748855" y="3744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2.2</a:t>
                </a: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0A68AA-7EBF-47F2-9493-2E6B3806DDC2}"/>
                </a:ext>
              </a:extLst>
            </p:cNvPr>
            <p:cNvSpPr/>
            <p:nvPr/>
          </p:nvSpPr>
          <p:spPr>
            <a:xfrm rot="2152959">
              <a:off x="3013826" y="3883530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2"/>
                    <a:pt x="41963" y="0"/>
                    <a:pt x="93726" y="0"/>
                  </a:cubicBezTo>
                  <a:cubicBezTo>
                    <a:pt x="145490" y="0"/>
                    <a:pt x="187452" y="41962"/>
                    <a:pt x="187452" y="937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F1119CD-224F-42B0-8147-2A59F81D00BD}"/>
                </a:ext>
              </a:extLst>
            </p:cNvPr>
            <p:cNvSpPr/>
            <p:nvPr/>
          </p:nvSpPr>
          <p:spPr>
            <a:xfrm rot="19990472">
              <a:off x="4284807" y="1481340"/>
              <a:ext cx="187451" cy="187452"/>
            </a:xfrm>
            <a:custGeom>
              <a:avLst/>
              <a:gdLst>
                <a:gd name="connsiteX0" fmla="*/ 187452 w 187451"/>
                <a:gd name="connsiteY0" fmla="*/ 93726 h 187452"/>
                <a:gd name="connsiteX1" fmla="*/ 93726 w 187451"/>
                <a:gd name="connsiteY1" fmla="*/ 187452 h 187452"/>
                <a:gd name="connsiteX2" fmla="*/ 0 w 187451"/>
                <a:gd name="connsiteY2" fmla="*/ 93726 h 187452"/>
                <a:gd name="connsiteX3" fmla="*/ 93726 w 187451"/>
                <a:gd name="connsiteY3" fmla="*/ 0 h 187452"/>
                <a:gd name="connsiteX4" fmla="*/ 187452 w 187451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2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0F00B42-E55A-42F0-BD1D-AFA1874CDBFD}"/>
                </a:ext>
              </a:extLst>
            </p:cNvPr>
            <p:cNvSpPr/>
            <p:nvPr/>
          </p:nvSpPr>
          <p:spPr>
            <a:xfrm rot="19990472">
              <a:off x="4350960" y="2135308"/>
              <a:ext cx="187451" cy="187452"/>
            </a:xfrm>
            <a:custGeom>
              <a:avLst/>
              <a:gdLst>
                <a:gd name="connsiteX0" fmla="*/ 187452 w 187451"/>
                <a:gd name="connsiteY0" fmla="*/ 93726 h 187452"/>
                <a:gd name="connsiteX1" fmla="*/ 93726 w 187451"/>
                <a:gd name="connsiteY1" fmla="*/ 187452 h 187452"/>
                <a:gd name="connsiteX2" fmla="*/ 0 w 187451"/>
                <a:gd name="connsiteY2" fmla="*/ 93726 h 187452"/>
                <a:gd name="connsiteX3" fmla="*/ 93726 w 187451"/>
                <a:gd name="connsiteY3" fmla="*/ 0 h 187452"/>
                <a:gd name="connsiteX4" fmla="*/ 187452 w 187451"/>
                <a:gd name="connsiteY4" fmla="*/ 93726 h 18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2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3"/>
                    <a:pt x="41963" y="0"/>
                    <a:pt x="93726" y="0"/>
                  </a:cubicBezTo>
                  <a:cubicBezTo>
                    <a:pt x="145490" y="0"/>
                    <a:pt x="187452" y="41963"/>
                    <a:pt x="187452" y="9372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55B18D5-2897-43D1-BAA3-21FE23CDA9DF}"/>
                </a:ext>
              </a:extLst>
            </p:cNvPr>
            <p:cNvSpPr/>
            <p:nvPr/>
          </p:nvSpPr>
          <p:spPr>
            <a:xfrm rot="2152959">
              <a:off x="2462770" y="4019973"/>
              <a:ext cx="187451" cy="187451"/>
            </a:xfrm>
            <a:custGeom>
              <a:avLst/>
              <a:gdLst>
                <a:gd name="connsiteX0" fmla="*/ 187452 w 187451"/>
                <a:gd name="connsiteY0" fmla="*/ 93726 h 187451"/>
                <a:gd name="connsiteX1" fmla="*/ 93726 w 187451"/>
                <a:gd name="connsiteY1" fmla="*/ 187452 h 187451"/>
                <a:gd name="connsiteX2" fmla="*/ 0 w 187451"/>
                <a:gd name="connsiteY2" fmla="*/ 93726 h 187451"/>
                <a:gd name="connsiteX3" fmla="*/ 93726 w 187451"/>
                <a:gd name="connsiteY3" fmla="*/ 0 h 187451"/>
                <a:gd name="connsiteX4" fmla="*/ 187452 w 187451"/>
                <a:gd name="connsiteY4" fmla="*/ 93726 h 18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451" h="187451">
                  <a:moveTo>
                    <a:pt x="187452" y="93726"/>
                  </a:moveTo>
                  <a:cubicBezTo>
                    <a:pt x="187452" y="145489"/>
                    <a:pt x="145490" y="187452"/>
                    <a:pt x="93726" y="187452"/>
                  </a:cubicBezTo>
                  <a:cubicBezTo>
                    <a:pt x="41963" y="187452"/>
                    <a:pt x="0" y="145489"/>
                    <a:pt x="0" y="93726"/>
                  </a:cubicBezTo>
                  <a:cubicBezTo>
                    <a:pt x="0" y="41962"/>
                    <a:pt x="41963" y="0"/>
                    <a:pt x="93726" y="0"/>
                  </a:cubicBezTo>
                  <a:cubicBezTo>
                    <a:pt x="145490" y="0"/>
                    <a:pt x="187452" y="41962"/>
                    <a:pt x="187452" y="93726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254323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2F5B03-B7D9-48B5-AEB9-00B433F2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54" y="1936902"/>
            <a:ext cx="7728155" cy="3641728"/>
          </a:xfrm>
          <a:prstGeom prst="rect">
            <a:avLst/>
          </a:prstGeom>
        </p:spPr>
      </p:pic>
      <p:grpSp>
        <p:nvGrpSpPr>
          <p:cNvPr id="6" name="!!Group 2">
            <a:extLst>
              <a:ext uri="{FF2B5EF4-FFF2-40B4-BE49-F238E27FC236}">
                <a16:creationId xmlns:a16="http://schemas.microsoft.com/office/drawing/2014/main" id="{C47E61C2-054A-4625-A585-9E1AC7A905AB}"/>
              </a:ext>
            </a:extLst>
          </p:cNvPr>
          <p:cNvGrpSpPr/>
          <p:nvPr/>
        </p:nvGrpSpPr>
        <p:grpSpPr>
          <a:xfrm>
            <a:off x="501444" y="693174"/>
            <a:ext cx="5594555" cy="777154"/>
            <a:chOff x="501444" y="693174"/>
            <a:chExt cx="5594555" cy="77715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0D7B883-B8F8-4121-B4FA-B943954B8F7A}"/>
                </a:ext>
              </a:extLst>
            </p:cNvPr>
            <p:cNvSpPr/>
            <p:nvPr/>
          </p:nvSpPr>
          <p:spPr>
            <a:xfrm>
              <a:off x="501444" y="693174"/>
              <a:ext cx="5594555" cy="777154"/>
            </a:xfrm>
            <a:prstGeom prst="roundRect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035249-B1CF-431C-98B7-F1E3C546D9BE}"/>
                </a:ext>
              </a:extLst>
            </p:cNvPr>
            <p:cNvSpPr txBox="1"/>
            <p:nvPr/>
          </p:nvSpPr>
          <p:spPr>
            <a:xfrm>
              <a:off x="592303" y="807756"/>
              <a:ext cx="54745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Mạng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thặng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dư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(Residual network)</a:t>
              </a:r>
            </a:p>
          </p:txBody>
        </p:sp>
      </p:grpSp>
      <p:grpSp>
        <p:nvGrpSpPr>
          <p:cNvPr id="9" name="!!Group 8">
            <a:extLst>
              <a:ext uri="{FF2B5EF4-FFF2-40B4-BE49-F238E27FC236}">
                <a16:creationId xmlns:a16="http://schemas.microsoft.com/office/drawing/2014/main" id="{15671AE8-ED6F-4EAB-8439-0EF67360B360}"/>
              </a:ext>
            </a:extLst>
          </p:cNvPr>
          <p:cNvGrpSpPr/>
          <p:nvPr/>
        </p:nvGrpSpPr>
        <p:grpSpPr>
          <a:xfrm>
            <a:off x="8765656" y="851574"/>
            <a:ext cx="3140164" cy="5100261"/>
            <a:chOff x="8765656" y="851574"/>
            <a:chExt cx="3140164" cy="51002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7801A0-560B-4EBC-B6AC-19A1BDAFF6A8}"/>
                </a:ext>
              </a:extLst>
            </p:cNvPr>
            <p:cNvSpPr/>
            <p:nvPr/>
          </p:nvSpPr>
          <p:spPr>
            <a:xfrm>
              <a:off x="9768876" y="851574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10119D-4E00-4854-AD14-3844DFE7C735}"/>
                </a:ext>
              </a:extLst>
            </p:cNvPr>
            <p:cNvSpPr/>
            <p:nvPr/>
          </p:nvSpPr>
          <p:spPr>
            <a:xfrm>
              <a:off x="11320171" y="18683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EFD8D4-7E0F-47D1-9860-C9181F78BD38}"/>
                </a:ext>
              </a:extLst>
            </p:cNvPr>
            <p:cNvSpPr/>
            <p:nvPr/>
          </p:nvSpPr>
          <p:spPr>
            <a:xfrm>
              <a:off x="10817804" y="548355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E5FD24-4E57-4F23-B701-736B172B1113}"/>
                </a:ext>
              </a:extLst>
            </p:cNvPr>
            <p:cNvSpPr/>
            <p:nvPr/>
          </p:nvSpPr>
          <p:spPr>
            <a:xfrm>
              <a:off x="9542388" y="2279877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CFC275-06B3-4D41-A0B0-AA553F76C6CA}"/>
                </a:ext>
              </a:extLst>
            </p:cNvPr>
            <p:cNvSpPr/>
            <p:nvPr/>
          </p:nvSpPr>
          <p:spPr>
            <a:xfrm>
              <a:off x="8765656" y="3315556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49AC2A-C92D-4295-BF03-1A7A26367216}"/>
                </a:ext>
              </a:extLst>
            </p:cNvPr>
            <p:cNvSpPr/>
            <p:nvPr/>
          </p:nvSpPr>
          <p:spPr>
            <a:xfrm>
              <a:off x="10364829" y="376693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1CD1813-007A-4D5B-A207-FD10EF2F3123}"/>
                </a:ext>
              </a:extLst>
            </p:cNvPr>
            <p:cNvSpPr/>
            <p:nvPr/>
          </p:nvSpPr>
          <p:spPr>
            <a:xfrm>
              <a:off x="9243651" y="45781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80A575-68E6-4D81-8C8C-AE257C77E2A9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9768876" y="1319859"/>
              <a:ext cx="226488" cy="9600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E2C09C-E32B-45AF-9129-AB12E60E0037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>
            <a:xfrm flipH="1">
              <a:off x="9152294" y="2679583"/>
              <a:ext cx="456431" cy="704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B7C1339-3182-4414-992F-943F52C45EDB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>
              <a:off x="8992144" y="3783841"/>
              <a:ext cx="477995" cy="794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0E4EF3-5669-4F25-8AC9-930F4AF2EE43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10155514" y="1251280"/>
              <a:ext cx="1230994" cy="685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2537DF3-3F0C-42D0-B379-96165D1AD10E}"/>
                </a:ext>
              </a:extLst>
            </p:cNvPr>
            <p:cNvCxnSpPr>
              <a:stCxn id="11" idx="4"/>
              <a:endCxn id="15" idx="7"/>
            </p:cNvCxnSpPr>
            <p:nvPr/>
          </p:nvCxnSpPr>
          <p:spPr>
            <a:xfrm flipH="1">
              <a:off x="10751467" y="2336608"/>
              <a:ext cx="795192" cy="14989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4238C7-07B4-4717-8F57-DC5D2C75650C}"/>
                </a:ext>
              </a:extLst>
            </p:cNvPr>
            <p:cNvCxnSpPr>
              <a:stCxn id="15" idx="4"/>
              <a:endCxn id="12" idx="0"/>
            </p:cNvCxnSpPr>
            <p:nvPr/>
          </p:nvCxnSpPr>
          <p:spPr>
            <a:xfrm>
              <a:off x="10591317" y="4235215"/>
              <a:ext cx="452975" cy="12483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044F86E-4A07-4303-B532-6639558EF813}"/>
                </a:ext>
              </a:extLst>
            </p:cNvPr>
            <p:cNvCxnSpPr>
              <a:stCxn id="16" idx="5"/>
              <a:endCxn id="12" idx="2"/>
            </p:cNvCxnSpPr>
            <p:nvPr/>
          </p:nvCxnSpPr>
          <p:spPr>
            <a:xfrm>
              <a:off x="9630289" y="4977829"/>
              <a:ext cx="1187515" cy="739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D97E000-5E6B-42B5-8D52-572BEDA6E03A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9929026" y="2679583"/>
              <a:ext cx="502140" cy="11559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82EBA9-4287-41AC-AE32-53744C871621}"/>
                </a:ext>
              </a:extLst>
            </p:cNvPr>
            <p:cNvSpPr txBox="1"/>
            <p:nvPr/>
          </p:nvSpPr>
          <p:spPr>
            <a:xfrm>
              <a:off x="10762840" y="116234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4FBA55-65D1-4E19-9B97-14A05ECDBC40}"/>
                </a:ext>
              </a:extLst>
            </p:cNvPr>
            <p:cNvSpPr txBox="1"/>
            <p:nvPr/>
          </p:nvSpPr>
          <p:spPr>
            <a:xfrm>
              <a:off x="9440398" y="1470328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D79838-1DBB-4218-9B24-0F1CA997FF45}"/>
                </a:ext>
              </a:extLst>
            </p:cNvPr>
            <p:cNvSpPr txBox="1"/>
            <p:nvPr/>
          </p:nvSpPr>
          <p:spPr>
            <a:xfrm>
              <a:off x="9026655" y="259686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AA0C60-B3EF-4DE2-A6F9-4808A0E3478C}"/>
                </a:ext>
              </a:extLst>
            </p:cNvPr>
            <p:cNvSpPr txBox="1"/>
            <p:nvPr/>
          </p:nvSpPr>
          <p:spPr>
            <a:xfrm>
              <a:off x="9194366" y="376693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93B13A-3BB5-4619-969A-75CCADE9D980}"/>
                </a:ext>
              </a:extLst>
            </p:cNvPr>
            <p:cNvSpPr txBox="1"/>
            <p:nvPr/>
          </p:nvSpPr>
          <p:spPr>
            <a:xfrm>
              <a:off x="11270779" y="277134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AB20A9-CBEB-4F09-A200-45DED1CB3A37}"/>
                </a:ext>
              </a:extLst>
            </p:cNvPr>
            <p:cNvSpPr txBox="1"/>
            <p:nvPr/>
          </p:nvSpPr>
          <p:spPr>
            <a:xfrm>
              <a:off x="10840015" y="457457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D690A4-7072-42F5-8049-289A752AC954}"/>
                </a:ext>
              </a:extLst>
            </p:cNvPr>
            <p:cNvSpPr txBox="1"/>
            <p:nvPr/>
          </p:nvSpPr>
          <p:spPr>
            <a:xfrm>
              <a:off x="9961906" y="487745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0CDC85-736E-410D-9FAE-957990392A5D}"/>
                </a:ext>
              </a:extLst>
            </p:cNvPr>
            <p:cNvSpPr txBox="1"/>
            <p:nvPr/>
          </p:nvSpPr>
          <p:spPr>
            <a:xfrm>
              <a:off x="10083204" y="2717786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00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!!Group 2">
            <a:extLst>
              <a:ext uri="{FF2B5EF4-FFF2-40B4-BE49-F238E27FC236}">
                <a16:creationId xmlns:a16="http://schemas.microsoft.com/office/drawing/2014/main" id="{176A0C13-4E7A-42A2-90D0-7E18AFA404DF}"/>
              </a:ext>
            </a:extLst>
          </p:cNvPr>
          <p:cNvGrpSpPr/>
          <p:nvPr/>
        </p:nvGrpSpPr>
        <p:grpSpPr>
          <a:xfrm>
            <a:off x="501444" y="693174"/>
            <a:ext cx="5594555" cy="777154"/>
            <a:chOff x="501444" y="693174"/>
            <a:chExt cx="5594555" cy="77715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1540A6-3EE6-456D-BE55-7C8DD05B8996}"/>
                </a:ext>
              </a:extLst>
            </p:cNvPr>
            <p:cNvSpPr/>
            <p:nvPr/>
          </p:nvSpPr>
          <p:spPr>
            <a:xfrm>
              <a:off x="501444" y="693174"/>
              <a:ext cx="5594555" cy="777154"/>
            </a:xfrm>
            <a:prstGeom prst="roundRect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3AA999-C3CA-4D56-B8A7-C59A7E9DDCB3}"/>
                </a:ext>
              </a:extLst>
            </p:cNvPr>
            <p:cNvSpPr txBox="1"/>
            <p:nvPr/>
          </p:nvSpPr>
          <p:spPr>
            <a:xfrm>
              <a:off x="592303" y="807756"/>
              <a:ext cx="547454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Mạng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thặng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dư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(Residual network)</a:t>
              </a:r>
            </a:p>
          </p:txBody>
        </p:sp>
      </p:grpSp>
      <p:grpSp>
        <p:nvGrpSpPr>
          <p:cNvPr id="31" name="!!Group 8">
            <a:extLst>
              <a:ext uri="{FF2B5EF4-FFF2-40B4-BE49-F238E27FC236}">
                <a16:creationId xmlns:a16="http://schemas.microsoft.com/office/drawing/2014/main" id="{6A03E648-A99F-4FE2-AA6B-4777F92A2607}"/>
              </a:ext>
            </a:extLst>
          </p:cNvPr>
          <p:cNvGrpSpPr/>
          <p:nvPr/>
        </p:nvGrpSpPr>
        <p:grpSpPr>
          <a:xfrm>
            <a:off x="949011" y="1584910"/>
            <a:ext cx="3140164" cy="5100261"/>
            <a:chOff x="8765656" y="851574"/>
            <a:chExt cx="3140164" cy="510026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2A495C1-2FFC-402A-A4AC-1FCBD6269516}"/>
                </a:ext>
              </a:extLst>
            </p:cNvPr>
            <p:cNvSpPr/>
            <p:nvPr/>
          </p:nvSpPr>
          <p:spPr>
            <a:xfrm>
              <a:off x="9768876" y="851574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0B5374E-001D-4576-8C5D-4E848C16082E}"/>
                </a:ext>
              </a:extLst>
            </p:cNvPr>
            <p:cNvSpPr/>
            <p:nvPr/>
          </p:nvSpPr>
          <p:spPr>
            <a:xfrm>
              <a:off x="11320171" y="18683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1EEDC55-6B5D-4A8F-ADD9-4A44314BF572}"/>
                </a:ext>
              </a:extLst>
            </p:cNvPr>
            <p:cNvSpPr/>
            <p:nvPr/>
          </p:nvSpPr>
          <p:spPr>
            <a:xfrm>
              <a:off x="10817804" y="548355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8781CE-E41D-45C2-B94A-2A5C20DBA4ED}"/>
                </a:ext>
              </a:extLst>
            </p:cNvPr>
            <p:cNvSpPr/>
            <p:nvPr/>
          </p:nvSpPr>
          <p:spPr>
            <a:xfrm>
              <a:off x="9542388" y="2279877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F33BC9-DD9D-4612-AC31-A98BA5FD4774}"/>
                </a:ext>
              </a:extLst>
            </p:cNvPr>
            <p:cNvSpPr/>
            <p:nvPr/>
          </p:nvSpPr>
          <p:spPr>
            <a:xfrm>
              <a:off x="8765656" y="3315556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AEDBF3E-2EF4-48D0-B8CB-FF21003D2E4D}"/>
                </a:ext>
              </a:extLst>
            </p:cNvPr>
            <p:cNvSpPr/>
            <p:nvPr/>
          </p:nvSpPr>
          <p:spPr>
            <a:xfrm>
              <a:off x="10364829" y="376693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4C9C3B0-6179-4243-942B-6B3DCE903E70}"/>
                </a:ext>
              </a:extLst>
            </p:cNvPr>
            <p:cNvSpPr/>
            <p:nvPr/>
          </p:nvSpPr>
          <p:spPr>
            <a:xfrm>
              <a:off x="9243651" y="45781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76EA16-535F-4E31-BC99-BB79FB3568AD}"/>
                </a:ext>
              </a:extLst>
            </p:cNvPr>
            <p:cNvCxnSpPr>
              <a:cxnSpLocks/>
              <a:stCxn id="32" idx="4"/>
              <a:endCxn id="35" idx="0"/>
            </p:cNvCxnSpPr>
            <p:nvPr/>
          </p:nvCxnSpPr>
          <p:spPr>
            <a:xfrm flipH="1">
              <a:off x="9768876" y="1319859"/>
              <a:ext cx="226488" cy="9600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9CA65C-A990-4653-BD3E-5F83D1FAA0A0}"/>
                </a:ext>
              </a:extLst>
            </p:cNvPr>
            <p:cNvCxnSpPr>
              <a:stCxn id="35" idx="3"/>
              <a:endCxn id="36" idx="7"/>
            </p:cNvCxnSpPr>
            <p:nvPr/>
          </p:nvCxnSpPr>
          <p:spPr>
            <a:xfrm flipH="1">
              <a:off x="9152294" y="2679583"/>
              <a:ext cx="456431" cy="704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83D0488-B8CD-48B7-A360-077F2458CAD2}"/>
                </a:ext>
              </a:extLst>
            </p:cNvPr>
            <p:cNvCxnSpPr>
              <a:stCxn id="36" idx="4"/>
              <a:endCxn id="38" idx="0"/>
            </p:cNvCxnSpPr>
            <p:nvPr/>
          </p:nvCxnSpPr>
          <p:spPr>
            <a:xfrm>
              <a:off x="8992144" y="3783841"/>
              <a:ext cx="477995" cy="794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5EBAA14-3E93-4653-A456-01720D997D6F}"/>
                </a:ext>
              </a:extLst>
            </p:cNvPr>
            <p:cNvCxnSpPr>
              <a:stCxn id="32" idx="5"/>
              <a:endCxn id="33" idx="1"/>
            </p:cNvCxnSpPr>
            <p:nvPr/>
          </p:nvCxnSpPr>
          <p:spPr>
            <a:xfrm>
              <a:off x="10155514" y="1251280"/>
              <a:ext cx="1230994" cy="685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37C07E3-01E5-4C4A-A17A-1CAF896DD693}"/>
                </a:ext>
              </a:extLst>
            </p:cNvPr>
            <p:cNvCxnSpPr>
              <a:stCxn id="33" idx="4"/>
              <a:endCxn id="37" idx="7"/>
            </p:cNvCxnSpPr>
            <p:nvPr/>
          </p:nvCxnSpPr>
          <p:spPr>
            <a:xfrm flipH="1">
              <a:off x="10751467" y="2336608"/>
              <a:ext cx="795192" cy="14989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AB60B53-816E-40D2-9D7A-863CA5BB04C0}"/>
                </a:ext>
              </a:extLst>
            </p:cNvPr>
            <p:cNvCxnSpPr>
              <a:stCxn id="37" idx="4"/>
              <a:endCxn id="34" idx="0"/>
            </p:cNvCxnSpPr>
            <p:nvPr/>
          </p:nvCxnSpPr>
          <p:spPr>
            <a:xfrm>
              <a:off x="10591317" y="4235215"/>
              <a:ext cx="452975" cy="12483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797D33C-6570-4F29-9E0D-2DECB0E9B275}"/>
                </a:ext>
              </a:extLst>
            </p:cNvPr>
            <p:cNvCxnSpPr>
              <a:stCxn id="38" idx="5"/>
              <a:endCxn id="34" idx="2"/>
            </p:cNvCxnSpPr>
            <p:nvPr/>
          </p:nvCxnSpPr>
          <p:spPr>
            <a:xfrm>
              <a:off x="9630289" y="4977829"/>
              <a:ext cx="1187515" cy="739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88BEBE1-7D74-45E1-9EDD-03E268666932}"/>
                </a:ext>
              </a:extLst>
            </p:cNvPr>
            <p:cNvCxnSpPr>
              <a:stCxn id="35" idx="5"/>
              <a:endCxn id="37" idx="1"/>
            </p:cNvCxnSpPr>
            <p:nvPr/>
          </p:nvCxnSpPr>
          <p:spPr>
            <a:xfrm>
              <a:off x="9929026" y="2679583"/>
              <a:ext cx="502140" cy="11559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40A2B8-A14D-4809-9F8E-2824E2E21521}"/>
                </a:ext>
              </a:extLst>
            </p:cNvPr>
            <p:cNvSpPr txBox="1"/>
            <p:nvPr/>
          </p:nvSpPr>
          <p:spPr>
            <a:xfrm>
              <a:off x="10762840" y="116234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74285E-0FDF-4423-B64E-5605097BD421}"/>
                </a:ext>
              </a:extLst>
            </p:cNvPr>
            <p:cNvSpPr txBox="1"/>
            <p:nvPr/>
          </p:nvSpPr>
          <p:spPr>
            <a:xfrm>
              <a:off x="9440398" y="1470328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2A1EF5-D067-48B6-A42B-A439A7D67ED7}"/>
                </a:ext>
              </a:extLst>
            </p:cNvPr>
            <p:cNvSpPr txBox="1"/>
            <p:nvPr/>
          </p:nvSpPr>
          <p:spPr>
            <a:xfrm>
              <a:off x="9026655" y="259686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CE7FA7-A501-4A9B-9E26-3EAA343760A4}"/>
                </a:ext>
              </a:extLst>
            </p:cNvPr>
            <p:cNvSpPr txBox="1"/>
            <p:nvPr/>
          </p:nvSpPr>
          <p:spPr>
            <a:xfrm>
              <a:off x="9194366" y="376693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C8D7F78-3D5F-49A4-A327-C73C28933B3C}"/>
                </a:ext>
              </a:extLst>
            </p:cNvPr>
            <p:cNvSpPr txBox="1"/>
            <p:nvPr/>
          </p:nvSpPr>
          <p:spPr>
            <a:xfrm>
              <a:off x="11270779" y="277134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55D9CF-4452-421E-B2C8-4E8128C97307}"/>
                </a:ext>
              </a:extLst>
            </p:cNvPr>
            <p:cNvSpPr txBox="1"/>
            <p:nvPr/>
          </p:nvSpPr>
          <p:spPr>
            <a:xfrm>
              <a:off x="10840015" y="457457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1/4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94590-03DF-45B2-8322-665940F07F87}"/>
                </a:ext>
              </a:extLst>
            </p:cNvPr>
            <p:cNvSpPr txBox="1"/>
            <p:nvPr/>
          </p:nvSpPr>
          <p:spPr>
            <a:xfrm>
              <a:off x="9961906" y="487745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5A5EEB-15C7-4866-A890-7C61F0634F8C}"/>
                </a:ext>
              </a:extLst>
            </p:cNvPr>
            <p:cNvSpPr txBox="1"/>
            <p:nvPr/>
          </p:nvSpPr>
          <p:spPr>
            <a:xfrm>
              <a:off x="10083204" y="2717786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1/2</a:t>
              </a:r>
            </a:p>
          </p:txBody>
        </p: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A43B6AD-6A0B-4913-864C-BDDCEAEA6C3B}"/>
              </a:ext>
            </a:extLst>
          </p:cNvPr>
          <p:cNvSpPr/>
          <p:nvPr/>
        </p:nvSpPr>
        <p:spPr>
          <a:xfrm>
            <a:off x="4976324" y="3230556"/>
            <a:ext cx="1969294" cy="159146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C814858-7514-4978-BDA8-6A6EA8C8CDA5}"/>
              </a:ext>
            </a:extLst>
          </p:cNvPr>
          <p:cNvGrpSpPr/>
          <p:nvPr/>
        </p:nvGrpSpPr>
        <p:grpSpPr>
          <a:xfrm>
            <a:off x="7574677" y="1498761"/>
            <a:ext cx="3187905" cy="5100261"/>
            <a:chOff x="7459296" y="1493728"/>
            <a:chExt cx="3187905" cy="5100261"/>
          </a:xfrm>
        </p:grpSpPr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74F793DD-56CB-4EB2-8D66-DDCC648496B8}"/>
                </a:ext>
              </a:extLst>
            </p:cNvPr>
            <p:cNvGrpSpPr/>
            <p:nvPr/>
          </p:nvGrpSpPr>
          <p:grpSpPr>
            <a:xfrm>
              <a:off x="7459296" y="1493728"/>
              <a:ext cx="3140164" cy="5100261"/>
              <a:chOff x="8765656" y="851574"/>
              <a:chExt cx="3140164" cy="51002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34CF2E1-ECE9-4DEB-AEE9-B5930FB5D43B}"/>
                  </a:ext>
                </a:extLst>
              </p:cNvPr>
              <p:cNvSpPr/>
              <p:nvPr/>
            </p:nvSpPr>
            <p:spPr>
              <a:xfrm>
                <a:off x="9768876" y="851574"/>
                <a:ext cx="452975" cy="46828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DA2DE34-DE88-4D2E-8938-E5E1A335A5B0}"/>
                  </a:ext>
                </a:extLst>
              </p:cNvPr>
              <p:cNvSpPr/>
              <p:nvPr/>
            </p:nvSpPr>
            <p:spPr>
              <a:xfrm>
                <a:off x="11320171" y="1868323"/>
                <a:ext cx="452975" cy="46828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763CDC6C-9C2B-4798-9FBF-E1AE680A1E08}"/>
                  </a:ext>
                </a:extLst>
              </p:cNvPr>
              <p:cNvSpPr/>
              <p:nvPr/>
            </p:nvSpPr>
            <p:spPr>
              <a:xfrm>
                <a:off x="10817804" y="5483550"/>
                <a:ext cx="452975" cy="46828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42854F-6E76-4ACC-BDCF-1DE85F381865}"/>
                  </a:ext>
                </a:extLst>
              </p:cNvPr>
              <p:cNvSpPr/>
              <p:nvPr/>
            </p:nvSpPr>
            <p:spPr>
              <a:xfrm>
                <a:off x="9542388" y="2279877"/>
                <a:ext cx="452975" cy="46828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A60D6D1-BB2E-4F0F-A831-6C95364BD367}"/>
                  </a:ext>
                </a:extLst>
              </p:cNvPr>
              <p:cNvSpPr/>
              <p:nvPr/>
            </p:nvSpPr>
            <p:spPr>
              <a:xfrm>
                <a:off x="8765656" y="3315556"/>
                <a:ext cx="452975" cy="46828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ECA04AA-095B-450A-A34D-C4E7AC5F4A39}"/>
                  </a:ext>
                </a:extLst>
              </p:cNvPr>
              <p:cNvSpPr/>
              <p:nvPr/>
            </p:nvSpPr>
            <p:spPr>
              <a:xfrm>
                <a:off x="10364829" y="3766930"/>
                <a:ext cx="452975" cy="46828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8C0A7ED-F631-450D-8755-FF5DC01FECC3}"/>
                  </a:ext>
                </a:extLst>
              </p:cNvPr>
              <p:cNvSpPr/>
              <p:nvPr/>
            </p:nvSpPr>
            <p:spPr>
              <a:xfrm>
                <a:off x="9243651" y="4578123"/>
                <a:ext cx="452975" cy="46828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57F0ADB-84B7-4F18-8129-983BFC4F8D8C}"/>
                  </a:ext>
                </a:extLst>
              </p:cNvPr>
              <p:cNvCxnSpPr>
                <a:stCxn id="60" idx="3"/>
                <a:endCxn id="61" idx="7"/>
              </p:cNvCxnSpPr>
              <p:nvPr/>
            </p:nvCxnSpPr>
            <p:spPr>
              <a:xfrm flipH="1">
                <a:off x="9152294" y="2679583"/>
                <a:ext cx="456431" cy="7045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0CD5B2D-E158-440F-B502-9195B625934A}"/>
                  </a:ext>
                </a:extLst>
              </p:cNvPr>
              <p:cNvCxnSpPr>
                <a:stCxn id="61" idx="4"/>
                <a:endCxn id="63" idx="0"/>
              </p:cNvCxnSpPr>
              <p:nvPr/>
            </p:nvCxnSpPr>
            <p:spPr>
              <a:xfrm>
                <a:off x="8992144" y="3783841"/>
                <a:ext cx="477995" cy="794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A30B118-8DEF-4E8E-BCBC-5D5ECD58BB89}"/>
                  </a:ext>
                </a:extLst>
              </p:cNvPr>
              <p:cNvCxnSpPr>
                <a:stCxn id="57" idx="5"/>
                <a:endCxn id="58" idx="1"/>
              </p:cNvCxnSpPr>
              <p:nvPr/>
            </p:nvCxnSpPr>
            <p:spPr>
              <a:xfrm>
                <a:off x="10155514" y="1251280"/>
                <a:ext cx="1230994" cy="6856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0D16392-2290-499C-A11E-DA84049D9961}"/>
                  </a:ext>
                </a:extLst>
              </p:cNvPr>
              <p:cNvCxnSpPr>
                <a:stCxn id="58" idx="4"/>
                <a:endCxn id="62" idx="7"/>
              </p:cNvCxnSpPr>
              <p:nvPr/>
            </p:nvCxnSpPr>
            <p:spPr>
              <a:xfrm flipH="1">
                <a:off x="10751467" y="2336608"/>
                <a:ext cx="795192" cy="14989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A90586B-866D-452A-8A21-42AE456AB1D3}"/>
                  </a:ext>
                </a:extLst>
              </p:cNvPr>
              <p:cNvCxnSpPr>
                <a:stCxn id="62" idx="4"/>
                <a:endCxn id="59" idx="0"/>
              </p:cNvCxnSpPr>
              <p:nvPr/>
            </p:nvCxnSpPr>
            <p:spPr>
              <a:xfrm>
                <a:off x="10591317" y="4235215"/>
                <a:ext cx="452975" cy="12483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7573B6E-A170-4F58-9DE9-A192E832DCD6}"/>
                  </a:ext>
                </a:extLst>
              </p:cNvPr>
              <p:cNvCxnSpPr>
                <a:stCxn id="63" idx="5"/>
                <a:endCxn id="59" idx="2"/>
              </p:cNvCxnSpPr>
              <p:nvPr/>
            </p:nvCxnSpPr>
            <p:spPr>
              <a:xfrm>
                <a:off x="9630289" y="4977829"/>
                <a:ext cx="1187515" cy="7398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D1D7691-CF15-4EE6-9BAF-0E3265F63C8F}"/>
                  </a:ext>
                </a:extLst>
              </p:cNvPr>
              <p:cNvCxnSpPr>
                <a:stCxn id="60" idx="5"/>
                <a:endCxn id="62" idx="1"/>
              </p:cNvCxnSpPr>
              <p:nvPr/>
            </p:nvCxnSpPr>
            <p:spPr>
              <a:xfrm>
                <a:off x="9929026" y="2679583"/>
                <a:ext cx="502140" cy="1155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AA4328-A1AD-4CA5-B9FD-827CEF4C9386}"/>
                  </a:ext>
                </a:extLst>
              </p:cNvPr>
              <p:cNvSpPr txBox="1"/>
              <p:nvPr/>
            </p:nvSpPr>
            <p:spPr>
              <a:xfrm>
                <a:off x="10762840" y="1162340"/>
                <a:ext cx="635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0/3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783F29A-B1C9-4C00-BC76-B86AE776E9C8}"/>
                  </a:ext>
                </a:extLst>
              </p:cNvPr>
              <p:cNvSpPr txBox="1"/>
              <p:nvPr/>
            </p:nvSpPr>
            <p:spPr>
              <a:xfrm>
                <a:off x="9440398" y="1470328"/>
                <a:ext cx="635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7A7BF0-7B41-4740-86C9-B652AA97E3DA}"/>
                  </a:ext>
                </a:extLst>
              </p:cNvPr>
              <p:cNvSpPr txBox="1"/>
              <p:nvPr/>
            </p:nvSpPr>
            <p:spPr>
              <a:xfrm>
                <a:off x="9026655" y="2596867"/>
                <a:ext cx="635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4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314D5B-73BF-4436-931D-D1CB98873D2C}"/>
                  </a:ext>
                </a:extLst>
              </p:cNvPr>
              <p:cNvSpPr txBox="1"/>
              <p:nvPr/>
            </p:nvSpPr>
            <p:spPr>
              <a:xfrm>
                <a:off x="9194366" y="3766930"/>
                <a:ext cx="635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339B36B-DB93-4080-9559-6EC07516781B}"/>
                  </a:ext>
                </a:extLst>
              </p:cNvPr>
              <p:cNvSpPr txBox="1"/>
              <p:nvPr/>
            </p:nvSpPr>
            <p:spPr>
              <a:xfrm>
                <a:off x="11270779" y="2771342"/>
                <a:ext cx="635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0/3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F814B83-18A6-4C90-9041-DBE2D6CE1307}"/>
                  </a:ext>
                </a:extLst>
              </p:cNvPr>
              <p:cNvSpPr txBox="1"/>
              <p:nvPr/>
            </p:nvSpPr>
            <p:spPr>
              <a:xfrm>
                <a:off x="10500283" y="4648193"/>
                <a:ext cx="635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98AF51-651D-494D-819E-4CB596431BC5}"/>
                  </a:ext>
                </a:extLst>
              </p:cNvPr>
              <p:cNvSpPr txBox="1"/>
              <p:nvPr/>
            </p:nvSpPr>
            <p:spPr>
              <a:xfrm>
                <a:off x="9961906" y="4877457"/>
                <a:ext cx="635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3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30F8B1-927C-42B1-BC62-E2B4A0392974}"/>
                  </a:ext>
                </a:extLst>
              </p:cNvPr>
              <p:cNvSpPr txBox="1"/>
              <p:nvPr/>
            </p:nvSpPr>
            <p:spPr>
              <a:xfrm>
                <a:off x="10083204" y="2717786"/>
                <a:ext cx="6350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41E2265-0825-4D77-8EC3-17419AF56924}"/>
                </a:ext>
              </a:extLst>
            </p:cNvPr>
            <p:cNvCxnSpPr>
              <a:stCxn id="60" idx="0"/>
              <a:endCxn id="57" idx="4"/>
            </p:cNvCxnSpPr>
            <p:nvPr/>
          </p:nvCxnSpPr>
          <p:spPr>
            <a:xfrm flipV="1">
              <a:off x="8462516" y="1962013"/>
              <a:ext cx="226488" cy="9600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C488D52F-1A89-46E6-8280-68B5EB30645E}"/>
                </a:ext>
              </a:extLst>
            </p:cNvPr>
            <p:cNvCxnSpPr>
              <a:cxnSpLocks/>
            </p:cNvCxnSpPr>
            <p:nvPr/>
          </p:nvCxnSpPr>
          <p:spPr>
            <a:xfrm rot="11400000">
              <a:off x="8343986" y="3458776"/>
              <a:ext cx="813825" cy="1135026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F578419-C889-47B4-A05B-AA08860FDC50}"/>
                </a:ext>
              </a:extLst>
            </p:cNvPr>
            <p:cNvSpPr txBox="1"/>
            <p:nvPr/>
          </p:nvSpPr>
          <p:spPr>
            <a:xfrm>
              <a:off x="8355336" y="416171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0D74CBE7-7A1A-44F3-AB94-9ABC6D921B55}"/>
                </a:ext>
              </a:extLst>
            </p:cNvPr>
            <p:cNvCxnSpPr>
              <a:cxnSpLocks/>
            </p:cNvCxnSpPr>
            <p:nvPr/>
          </p:nvCxnSpPr>
          <p:spPr>
            <a:xfrm rot="18120000" flipV="1">
              <a:off x="9238156" y="4923678"/>
              <a:ext cx="977557" cy="112622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3873968-24EC-4F3F-A556-BA2C1CBCB0C6}"/>
                </a:ext>
              </a:extLst>
            </p:cNvPr>
            <p:cNvSpPr txBox="1"/>
            <p:nvPr/>
          </p:nvSpPr>
          <p:spPr>
            <a:xfrm>
              <a:off x="10012160" y="526773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81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!!Group 2">
            <a:extLst>
              <a:ext uri="{FF2B5EF4-FFF2-40B4-BE49-F238E27FC236}">
                <a16:creationId xmlns:a16="http://schemas.microsoft.com/office/drawing/2014/main" id="{6133DA07-92A5-4F86-BB7C-399D54106578}"/>
              </a:ext>
            </a:extLst>
          </p:cNvPr>
          <p:cNvGrpSpPr/>
          <p:nvPr/>
        </p:nvGrpSpPr>
        <p:grpSpPr>
          <a:xfrm>
            <a:off x="501444" y="519181"/>
            <a:ext cx="6545157" cy="951147"/>
            <a:chOff x="501444" y="519181"/>
            <a:chExt cx="6545157" cy="9511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29185C-A365-45AB-8D60-FBB5DFD8B818}"/>
                </a:ext>
              </a:extLst>
            </p:cNvPr>
            <p:cNvSpPr/>
            <p:nvPr/>
          </p:nvSpPr>
          <p:spPr>
            <a:xfrm>
              <a:off x="501444" y="693174"/>
              <a:ext cx="6334804" cy="777154"/>
            </a:xfrm>
            <a:prstGeom prst="roundRect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AB61E-FB9F-4DFB-B32D-643C2D46806F}"/>
                </a:ext>
              </a:extLst>
            </p:cNvPr>
            <p:cNvSpPr txBox="1"/>
            <p:nvPr/>
          </p:nvSpPr>
          <p:spPr>
            <a:xfrm>
              <a:off x="711797" y="519181"/>
              <a:ext cx="6334804" cy="833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b="1" i="0" dirty="0" err="1">
                  <a:solidFill>
                    <a:srgbClr val="333333"/>
                  </a:solidFill>
                  <a:effectLst/>
                </a:rPr>
                <a:t>Đường</a:t>
              </a:r>
              <a:r>
                <a:rPr lang="en-US" sz="28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</a:rPr>
                <a:t>tăng</a:t>
              </a:r>
              <a:r>
                <a:rPr lang="en-US" sz="28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</a:rPr>
                <a:t>luồng</a:t>
              </a:r>
              <a:r>
                <a:rPr lang="en-US" sz="2800" b="1" i="0" dirty="0">
                  <a:solidFill>
                    <a:srgbClr val="333333"/>
                  </a:solidFill>
                  <a:effectLst/>
                </a:rPr>
                <a:t> (Augment path)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599A07C-6489-4B4D-BE21-339478B3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7" y="2132221"/>
            <a:ext cx="8270217" cy="1793541"/>
          </a:xfrm>
          <a:prstGeom prst="rect">
            <a:avLst/>
          </a:prstGeom>
        </p:spPr>
      </p:pic>
      <p:grpSp>
        <p:nvGrpSpPr>
          <p:cNvPr id="9" name="!!Group 8">
            <a:extLst>
              <a:ext uri="{FF2B5EF4-FFF2-40B4-BE49-F238E27FC236}">
                <a16:creationId xmlns:a16="http://schemas.microsoft.com/office/drawing/2014/main" id="{727A398E-322D-4E86-8D82-A2EAF00A9439}"/>
              </a:ext>
            </a:extLst>
          </p:cNvPr>
          <p:cNvGrpSpPr/>
          <p:nvPr/>
        </p:nvGrpSpPr>
        <p:grpSpPr>
          <a:xfrm>
            <a:off x="8809902" y="1081751"/>
            <a:ext cx="3140164" cy="5100261"/>
            <a:chOff x="8765656" y="851574"/>
            <a:chExt cx="3140164" cy="51002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E7716F-476C-4815-827E-15D4BD7A9A7A}"/>
                </a:ext>
              </a:extLst>
            </p:cNvPr>
            <p:cNvSpPr/>
            <p:nvPr/>
          </p:nvSpPr>
          <p:spPr>
            <a:xfrm>
              <a:off x="9768876" y="851574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332FE0-9C5C-4A05-AEA3-1FDF67046DDD}"/>
                </a:ext>
              </a:extLst>
            </p:cNvPr>
            <p:cNvSpPr/>
            <p:nvPr/>
          </p:nvSpPr>
          <p:spPr>
            <a:xfrm>
              <a:off x="11320171" y="18683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387284-4353-43B9-8FEC-DA590AD52970}"/>
                </a:ext>
              </a:extLst>
            </p:cNvPr>
            <p:cNvSpPr/>
            <p:nvPr/>
          </p:nvSpPr>
          <p:spPr>
            <a:xfrm>
              <a:off x="10817804" y="548355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7BF4D5-8B99-4A1C-85DB-D7D8338C7D78}"/>
                </a:ext>
              </a:extLst>
            </p:cNvPr>
            <p:cNvSpPr/>
            <p:nvPr/>
          </p:nvSpPr>
          <p:spPr>
            <a:xfrm>
              <a:off x="9542388" y="2279877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B04ADAE-6EDA-45A6-A481-02F85073E0FE}"/>
                </a:ext>
              </a:extLst>
            </p:cNvPr>
            <p:cNvSpPr/>
            <p:nvPr/>
          </p:nvSpPr>
          <p:spPr>
            <a:xfrm>
              <a:off x="8765656" y="3315556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90563B-E2FF-48B0-942B-87FC0B15C142}"/>
                </a:ext>
              </a:extLst>
            </p:cNvPr>
            <p:cNvSpPr/>
            <p:nvPr/>
          </p:nvSpPr>
          <p:spPr>
            <a:xfrm>
              <a:off x="10364829" y="376693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4F5A643-353E-4718-BAD0-A7EC57015308}"/>
                </a:ext>
              </a:extLst>
            </p:cNvPr>
            <p:cNvSpPr/>
            <p:nvPr/>
          </p:nvSpPr>
          <p:spPr>
            <a:xfrm>
              <a:off x="9243651" y="45781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7AB2CC9-6EEC-4CDF-B088-AE383EC50A0A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9768876" y="1319859"/>
              <a:ext cx="226488" cy="9600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09430A-058B-4380-9E10-A18C15755606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>
            <a:xfrm flipH="1">
              <a:off x="9152294" y="2679583"/>
              <a:ext cx="456431" cy="704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60CB993-DF30-4EC6-8843-9B5C0AB1577E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>
              <a:off x="8992144" y="3783841"/>
              <a:ext cx="477995" cy="794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F51E43-B699-42F0-AF6C-51068F457BD8}"/>
                </a:ext>
              </a:extLst>
            </p:cNvPr>
            <p:cNvCxnSpPr>
              <a:stCxn id="10" idx="5"/>
              <a:endCxn id="11" idx="1"/>
            </p:cNvCxnSpPr>
            <p:nvPr/>
          </p:nvCxnSpPr>
          <p:spPr>
            <a:xfrm>
              <a:off x="10155514" y="1251280"/>
              <a:ext cx="1230994" cy="685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0D237D-B99E-4722-A3D0-7D99BC0624E4}"/>
                </a:ext>
              </a:extLst>
            </p:cNvPr>
            <p:cNvCxnSpPr>
              <a:stCxn id="11" idx="4"/>
              <a:endCxn id="15" idx="7"/>
            </p:cNvCxnSpPr>
            <p:nvPr/>
          </p:nvCxnSpPr>
          <p:spPr>
            <a:xfrm flipH="1">
              <a:off x="10751467" y="2336608"/>
              <a:ext cx="795192" cy="14989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65949DB-E236-41B5-A873-D192F5D68919}"/>
                </a:ext>
              </a:extLst>
            </p:cNvPr>
            <p:cNvCxnSpPr>
              <a:stCxn id="15" idx="4"/>
              <a:endCxn id="12" idx="0"/>
            </p:cNvCxnSpPr>
            <p:nvPr/>
          </p:nvCxnSpPr>
          <p:spPr>
            <a:xfrm>
              <a:off x="10591317" y="4235215"/>
              <a:ext cx="452975" cy="12483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9FF69F-FF85-43CE-BCAA-858337AA9147}"/>
                </a:ext>
              </a:extLst>
            </p:cNvPr>
            <p:cNvCxnSpPr>
              <a:stCxn id="16" idx="5"/>
              <a:endCxn id="12" idx="2"/>
            </p:cNvCxnSpPr>
            <p:nvPr/>
          </p:nvCxnSpPr>
          <p:spPr>
            <a:xfrm>
              <a:off x="9630289" y="4977829"/>
              <a:ext cx="1187515" cy="739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FA5296B-53DE-48BC-8DE0-7426EC833533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9929026" y="2679583"/>
              <a:ext cx="502140" cy="11559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DCA2C0-92E8-47A7-B0BF-A8721EAADFC2}"/>
                </a:ext>
              </a:extLst>
            </p:cNvPr>
            <p:cNvSpPr txBox="1"/>
            <p:nvPr/>
          </p:nvSpPr>
          <p:spPr>
            <a:xfrm>
              <a:off x="10762840" y="116234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1BB98-AFF0-424C-A754-14F17D7A75FF}"/>
                </a:ext>
              </a:extLst>
            </p:cNvPr>
            <p:cNvSpPr txBox="1"/>
            <p:nvPr/>
          </p:nvSpPr>
          <p:spPr>
            <a:xfrm>
              <a:off x="9440398" y="1470328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82B1ED-689C-4FC1-9E59-852FDC6277CB}"/>
                </a:ext>
              </a:extLst>
            </p:cNvPr>
            <p:cNvSpPr txBox="1"/>
            <p:nvPr/>
          </p:nvSpPr>
          <p:spPr>
            <a:xfrm>
              <a:off x="9026655" y="259686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83E5A0-9815-4083-BC15-EB20C34A6F79}"/>
                </a:ext>
              </a:extLst>
            </p:cNvPr>
            <p:cNvSpPr txBox="1"/>
            <p:nvPr/>
          </p:nvSpPr>
          <p:spPr>
            <a:xfrm>
              <a:off x="9194366" y="376693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ADA3E7-02FB-4CD2-9993-A5F89938D8C6}"/>
                </a:ext>
              </a:extLst>
            </p:cNvPr>
            <p:cNvSpPr txBox="1"/>
            <p:nvPr/>
          </p:nvSpPr>
          <p:spPr>
            <a:xfrm>
              <a:off x="11270779" y="277134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426EE7-CE68-4E62-9702-D44952447E01}"/>
                </a:ext>
              </a:extLst>
            </p:cNvPr>
            <p:cNvSpPr txBox="1"/>
            <p:nvPr/>
          </p:nvSpPr>
          <p:spPr>
            <a:xfrm>
              <a:off x="10840015" y="457457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0CFB44-9605-4530-A767-126CD68C0F4C}"/>
                </a:ext>
              </a:extLst>
            </p:cNvPr>
            <p:cNvSpPr txBox="1"/>
            <p:nvPr/>
          </p:nvSpPr>
          <p:spPr>
            <a:xfrm>
              <a:off x="9961906" y="487745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71B4C6-5DB4-4C16-90E7-E8B4D1F1E3D3}"/>
                </a:ext>
              </a:extLst>
            </p:cNvPr>
            <p:cNvSpPr txBox="1"/>
            <p:nvPr/>
          </p:nvSpPr>
          <p:spPr>
            <a:xfrm>
              <a:off x="10083204" y="2717786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020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DDF565-0505-4247-AD20-DC6C2845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21" y="2067297"/>
            <a:ext cx="8119502" cy="219795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579E69C-262E-44DC-9E60-568257723D2E}"/>
              </a:ext>
            </a:extLst>
          </p:cNvPr>
          <p:cNvGrpSpPr/>
          <p:nvPr/>
        </p:nvGrpSpPr>
        <p:grpSpPr>
          <a:xfrm>
            <a:off x="8765656" y="851574"/>
            <a:ext cx="3140164" cy="5100261"/>
            <a:chOff x="8765656" y="851574"/>
            <a:chExt cx="3140164" cy="510026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651726-BFB6-4697-9004-4E60B13541A7}"/>
                </a:ext>
              </a:extLst>
            </p:cNvPr>
            <p:cNvSpPr/>
            <p:nvPr/>
          </p:nvSpPr>
          <p:spPr>
            <a:xfrm>
              <a:off x="9768876" y="851574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1638D1-A3A2-4F59-B40B-7927216DDAA9}"/>
                </a:ext>
              </a:extLst>
            </p:cNvPr>
            <p:cNvSpPr/>
            <p:nvPr/>
          </p:nvSpPr>
          <p:spPr>
            <a:xfrm>
              <a:off x="11320171" y="18683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F037DE-1673-402E-AF08-39C3336F470D}"/>
                </a:ext>
              </a:extLst>
            </p:cNvPr>
            <p:cNvSpPr/>
            <p:nvPr/>
          </p:nvSpPr>
          <p:spPr>
            <a:xfrm>
              <a:off x="10817804" y="548355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7B14B5-A748-41F9-97DD-6CD1A0881F14}"/>
                </a:ext>
              </a:extLst>
            </p:cNvPr>
            <p:cNvSpPr/>
            <p:nvPr/>
          </p:nvSpPr>
          <p:spPr>
            <a:xfrm>
              <a:off x="9542388" y="2279877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0AD22D-C89B-4BFF-BA21-165B9A2B8A20}"/>
                </a:ext>
              </a:extLst>
            </p:cNvPr>
            <p:cNvSpPr/>
            <p:nvPr/>
          </p:nvSpPr>
          <p:spPr>
            <a:xfrm>
              <a:off x="8765656" y="3315556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0693D3-AF00-4176-8458-54CF2AE34EBA}"/>
                </a:ext>
              </a:extLst>
            </p:cNvPr>
            <p:cNvSpPr/>
            <p:nvPr/>
          </p:nvSpPr>
          <p:spPr>
            <a:xfrm>
              <a:off x="10364829" y="3766930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BDE472-AE62-4667-BC99-BFA8C4958E9F}"/>
                </a:ext>
              </a:extLst>
            </p:cNvPr>
            <p:cNvSpPr/>
            <p:nvPr/>
          </p:nvSpPr>
          <p:spPr>
            <a:xfrm>
              <a:off x="9243651" y="4578123"/>
              <a:ext cx="452975" cy="4682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D649E6E-CEAF-42A3-9C17-337DEEAF52DA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 flipH="1">
              <a:off x="9768876" y="1319859"/>
              <a:ext cx="226488" cy="9600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E86634-0C56-4CF2-80A7-53E52F35BBA7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flipH="1">
              <a:off x="9152294" y="2679583"/>
              <a:ext cx="456431" cy="7045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5C9297-3A64-4F88-B130-B23FD2587A16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>
              <a:off x="8992144" y="3783841"/>
              <a:ext cx="477995" cy="794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E456C2-78C9-452F-A1FF-6BF430BC1CE5}"/>
                </a:ext>
              </a:extLst>
            </p:cNvPr>
            <p:cNvCxnSpPr>
              <a:stCxn id="7" idx="5"/>
              <a:endCxn id="8" idx="1"/>
            </p:cNvCxnSpPr>
            <p:nvPr/>
          </p:nvCxnSpPr>
          <p:spPr>
            <a:xfrm>
              <a:off x="10155514" y="1251280"/>
              <a:ext cx="1230994" cy="6856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62117A3-E7CD-4A04-99BA-6EEC9F78AD85}"/>
                </a:ext>
              </a:extLst>
            </p:cNvPr>
            <p:cNvCxnSpPr>
              <a:stCxn id="8" idx="4"/>
              <a:endCxn id="12" idx="7"/>
            </p:cNvCxnSpPr>
            <p:nvPr/>
          </p:nvCxnSpPr>
          <p:spPr>
            <a:xfrm flipH="1">
              <a:off x="10751467" y="2336608"/>
              <a:ext cx="795192" cy="14989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D24A593-E3C5-4716-A2EE-9B32238D6C28}"/>
                </a:ext>
              </a:extLst>
            </p:cNvPr>
            <p:cNvCxnSpPr>
              <a:stCxn id="12" idx="4"/>
              <a:endCxn id="9" idx="0"/>
            </p:cNvCxnSpPr>
            <p:nvPr/>
          </p:nvCxnSpPr>
          <p:spPr>
            <a:xfrm>
              <a:off x="10591317" y="4235215"/>
              <a:ext cx="452975" cy="12483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0DF191-DA9D-48FA-B41C-1AF45D6543C4}"/>
                </a:ext>
              </a:extLst>
            </p:cNvPr>
            <p:cNvCxnSpPr>
              <a:stCxn id="13" idx="5"/>
              <a:endCxn id="9" idx="2"/>
            </p:cNvCxnSpPr>
            <p:nvPr/>
          </p:nvCxnSpPr>
          <p:spPr>
            <a:xfrm>
              <a:off x="9630289" y="4977829"/>
              <a:ext cx="1187515" cy="7398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FCC70F-449F-4284-91CF-DE6D1C8B073A}"/>
                </a:ext>
              </a:extLst>
            </p:cNvPr>
            <p:cNvCxnSpPr>
              <a:stCxn id="10" idx="5"/>
              <a:endCxn id="12" idx="1"/>
            </p:cNvCxnSpPr>
            <p:nvPr/>
          </p:nvCxnSpPr>
          <p:spPr>
            <a:xfrm>
              <a:off x="9929026" y="2679583"/>
              <a:ext cx="502140" cy="1155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CDF2B5-412C-410E-8CDB-087B030F1BE9}"/>
                </a:ext>
              </a:extLst>
            </p:cNvPr>
            <p:cNvSpPr txBox="1"/>
            <p:nvPr/>
          </p:nvSpPr>
          <p:spPr>
            <a:xfrm>
              <a:off x="10762840" y="116234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2/3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F97E71-C885-410A-9F0B-6EB868B3A1A4}"/>
                </a:ext>
              </a:extLst>
            </p:cNvPr>
            <p:cNvSpPr txBox="1"/>
            <p:nvPr/>
          </p:nvSpPr>
          <p:spPr>
            <a:xfrm>
              <a:off x="9440398" y="1470328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11FBDA-A19C-40E0-86F5-5EC5AA6DEB8E}"/>
                </a:ext>
              </a:extLst>
            </p:cNvPr>
            <p:cNvSpPr txBox="1"/>
            <p:nvPr/>
          </p:nvSpPr>
          <p:spPr>
            <a:xfrm>
              <a:off x="9026655" y="259686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DACC64-5721-4A66-A8B7-BAE45FF0CD3E}"/>
                </a:ext>
              </a:extLst>
            </p:cNvPr>
            <p:cNvSpPr txBox="1"/>
            <p:nvPr/>
          </p:nvSpPr>
          <p:spPr>
            <a:xfrm>
              <a:off x="9194366" y="3766930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6872F0-D8EE-4A60-B1F0-D19F1D0889F0}"/>
                </a:ext>
              </a:extLst>
            </p:cNvPr>
            <p:cNvSpPr txBox="1"/>
            <p:nvPr/>
          </p:nvSpPr>
          <p:spPr>
            <a:xfrm>
              <a:off x="11270779" y="277134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2/3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E339CF-095F-4F3C-81F4-CF7A4C2B29DD}"/>
                </a:ext>
              </a:extLst>
            </p:cNvPr>
            <p:cNvSpPr txBox="1"/>
            <p:nvPr/>
          </p:nvSpPr>
          <p:spPr>
            <a:xfrm>
              <a:off x="10840015" y="4574572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2/2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77838D7-E021-4DF4-AC95-125D3A7A15A3}"/>
                </a:ext>
              </a:extLst>
            </p:cNvPr>
            <p:cNvSpPr txBox="1"/>
            <p:nvPr/>
          </p:nvSpPr>
          <p:spPr>
            <a:xfrm>
              <a:off x="9961906" y="4877457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1/3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F620E3-ED12-473D-9546-439DAFF4A90B}"/>
                </a:ext>
              </a:extLst>
            </p:cNvPr>
            <p:cNvSpPr txBox="1"/>
            <p:nvPr/>
          </p:nvSpPr>
          <p:spPr>
            <a:xfrm>
              <a:off x="10083204" y="2717786"/>
              <a:ext cx="63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0/5</a:t>
              </a:r>
            </a:p>
          </p:txBody>
        </p:sp>
      </p:grpSp>
      <p:grpSp>
        <p:nvGrpSpPr>
          <p:cNvPr id="30" name="!!Group 2">
            <a:extLst>
              <a:ext uri="{FF2B5EF4-FFF2-40B4-BE49-F238E27FC236}">
                <a16:creationId xmlns:a16="http://schemas.microsoft.com/office/drawing/2014/main" id="{9F24CB7A-939A-4703-984A-4BFFEC5D8EFF}"/>
              </a:ext>
            </a:extLst>
          </p:cNvPr>
          <p:cNvGrpSpPr/>
          <p:nvPr/>
        </p:nvGrpSpPr>
        <p:grpSpPr>
          <a:xfrm>
            <a:off x="501443" y="523897"/>
            <a:ext cx="8506511" cy="946431"/>
            <a:chOff x="501443" y="523897"/>
            <a:chExt cx="8506511" cy="94643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7A8C872-9905-456E-9977-FBCD2F5D0F17}"/>
                </a:ext>
              </a:extLst>
            </p:cNvPr>
            <p:cNvSpPr/>
            <p:nvPr/>
          </p:nvSpPr>
          <p:spPr>
            <a:xfrm>
              <a:off x="501443" y="693174"/>
              <a:ext cx="8346361" cy="777154"/>
            </a:xfrm>
            <a:prstGeom prst="roundRect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4FE7C4-1599-4456-B4AD-6BD3FC9B88A6}"/>
                </a:ext>
              </a:extLst>
            </p:cNvPr>
            <p:cNvSpPr txBox="1"/>
            <p:nvPr/>
          </p:nvSpPr>
          <p:spPr>
            <a:xfrm>
              <a:off x="661592" y="523897"/>
              <a:ext cx="8346362" cy="833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Bài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toán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luồng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cực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đại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trên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mạng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(Maximum flow)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538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!!Group 2">
            <a:extLst>
              <a:ext uri="{FF2B5EF4-FFF2-40B4-BE49-F238E27FC236}">
                <a16:creationId xmlns:a16="http://schemas.microsoft.com/office/drawing/2014/main" id="{A2FC4C25-7637-47D9-BDF6-479995F36346}"/>
              </a:ext>
            </a:extLst>
          </p:cNvPr>
          <p:cNvGrpSpPr/>
          <p:nvPr/>
        </p:nvGrpSpPr>
        <p:grpSpPr>
          <a:xfrm>
            <a:off x="501443" y="523897"/>
            <a:ext cx="8506511" cy="946431"/>
            <a:chOff x="501443" y="523897"/>
            <a:chExt cx="8506511" cy="94643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23AC84C-2328-4965-9DF8-D76D8B23750F}"/>
                </a:ext>
              </a:extLst>
            </p:cNvPr>
            <p:cNvSpPr/>
            <p:nvPr/>
          </p:nvSpPr>
          <p:spPr>
            <a:xfrm>
              <a:off x="501443" y="693174"/>
              <a:ext cx="8346361" cy="777154"/>
            </a:xfrm>
            <a:prstGeom prst="roundRect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359F2B4-CABE-427B-9CC8-4075C9DDED93}"/>
                </a:ext>
              </a:extLst>
            </p:cNvPr>
            <p:cNvSpPr txBox="1"/>
            <p:nvPr/>
          </p:nvSpPr>
          <p:spPr>
            <a:xfrm>
              <a:off x="661592" y="523897"/>
              <a:ext cx="8346362" cy="833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Bài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toán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luồng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cực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đại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trên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</a:t>
              </a:r>
              <a:r>
                <a:rPr lang="en-US" sz="2800" b="1" i="0" dirty="0" err="1">
                  <a:solidFill>
                    <a:srgbClr val="333333"/>
                  </a:solidFill>
                  <a:effectLst/>
                  <a:latin typeface="+mj-lt"/>
                </a:rPr>
                <a:t>mạng</a:t>
              </a:r>
              <a:r>
                <a:rPr lang="en-US" sz="2800" b="1" i="0" dirty="0">
                  <a:solidFill>
                    <a:srgbClr val="333333"/>
                  </a:solidFill>
                  <a:effectLst/>
                  <a:latin typeface="+mj-lt"/>
                </a:rPr>
                <a:t> (Maximum flow)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AFB5DE64-77B9-438C-B1C7-A9E092EA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1" y="1826223"/>
            <a:ext cx="5126459" cy="36695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0D8DC2-E9F2-4346-A4E7-C0993DC73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79" y="1870467"/>
            <a:ext cx="5766048" cy="25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75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!!Group 2">
            <a:extLst>
              <a:ext uri="{FF2B5EF4-FFF2-40B4-BE49-F238E27FC236}">
                <a16:creationId xmlns:a16="http://schemas.microsoft.com/office/drawing/2014/main" id="{E064A511-6F15-4366-AB25-0D55752CC99B}"/>
              </a:ext>
            </a:extLst>
          </p:cNvPr>
          <p:cNvGrpSpPr/>
          <p:nvPr/>
        </p:nvGrpSpPr>
        <p:grpSpPr>
          <a:xfrm>
            <a:off x="501443" y="523897"/>
            <a:ext cx="5958351" cy="946431"/>
            <a:chOff x="501443" y="523897"/>
            <a:chExt cx="5899357" cy="9464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FEADD8-3D98-474A-82D7-E48EB3B0445F}"/>
                </a:ext>
              </a:extLst>
            </p:cNvPr>
            <p:cNvSpPr/>
            <p:nvPr/>
          </p:nvSpPr>
          <p:spPr>
            <a:xfrm>
              <a:off x="501443" y="693174"/>
              <a:ext cx="4675241" cy="777154"/>
            </a:xfrm>
            <a:prstGeom prst="roundRect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B0AB7E-97B5-4F80-9BCE-DA43314ECDB4}"/>
                </a:ext>
              </a:extLst>
            </p:cNvPr>
            <p:cNvSpPr txBox="1"/>
            <p:nvPr/>
          </p:nvSpPr>
          <p:spPr>
            <a:xfrm>
              <a:off x="661592" y="523897"/>
              <a:ext cx="5739208" cy="833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en-US" sz="2800" b="1" dirty="0" err="1">
                  <a:solidFill>
                    <a:srgbClr val="333333"/>
                  </a:solidFill>
                  <a:latin typeface="+mj-lt"/>
                </a:rPr>
                <a:t>Thuật</a:t>
              </a:r>
              <a:r>
                <a:rPr lang="en-US" sz="2800" b="1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rgbClr val="333333"/>
                  </a:solidFill>
                  <a:latin typeface="+mj-lt"/>
                </a:rPr>
                <a:t>toán</a:t>
              </a:r>
              <a:r>
                <a:rPr lang="en-US" sz="2800" b="1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rgbClr val="333333"/>
                  </a:solidFill>
                  <a:latin typeface="+mj-lt"/>
                </a:rPr>
                <a:t>tìm</a:t>
              </a:r>
              <a:r>
                <a:rPr lang="en-US" sz="2800" b="1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rgbClr val="333333"/>
                  </a:solidFill>
                  <a:latin typeface="+mj-lt"/>
                </a:rPr>
                <a:t>luồng</a:t>
              </a:r>
              <a:r>
                <a:rPr lang="en-US" sz="2800" b="1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rgbClr val="333333"/>
                  </a:solidFill>
                  <a:latin typeface="+mj-lt"/>
                </a:rPr>
                <a:t>cực</a:t>
              </a:r>
              <a:r>
                <a:rPr lang="en-US" sz="2800" b="1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en-US" sz="2800" b="1" dirty="0" err="1">
                  <a:solidFill>
                    <a:srgbClr val="333333"/>
                  </a:solidFill>
                  <a:latin typeface="+mj-lt"/>
                </a:rPr>
                <a:t>đại</a:t>
              </a:r>
              <a:endParaRPr lang="en-US" sz="2800" b="1" i="0" dirty="0">
                <a:solidFill>
                  <a:srgbClr val="333333"/>
                </a:solidFill>
                <a:effectLst/>
                <a:latin typeface="+mj-lt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C8C6E10-362C-46BA-A056-BE6439F5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9" y="2173115"/>
            <a:ext cx="10509931" cy="4337964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696904FC-EEC1-4883-99D4-6D656AB1C1DB}"/>
              </a:ext>
            </a:extLst>
          </p:cNvPr>
          <p:cNvSpPr/>
          <p:nvPr/>
        </p:nvSpPr>
        <p:spPr>
          <a:xfrm>
            <a:off x="7726680" y="410899"/>
            <a:ext cx="563880" cy="53398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373DE91-A812-4822-99AF-F4BBADF89BEC}"/>
              </a:ext>
            </a:extLst>
          </p:cNvPr>
          <p:cNvSpPr/>
          <p:nvPr/>
        </p:nvSpPr>
        <p:spPr>
          <a:xfrm>
            <a:off x="10744200" y="527100"/>
            <a:ext cx="563880" cy="53398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77E660E-0AB5-4662-A428-C84727FFE330}"/>
              </a:ext>
            </a:extLst>
          </p:cNvPr>
          <p:cNvSpPr/>
          <p:nvPr/>
        </p:nvSpPr>
        <p:spPr>
          <a:xfrm>
            <a:off x="8008620" y="1729148"/>
            <a:ext cx="563880" cy="53398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388328-4857-44B4-8DA9-DC8AF0580442}"/>
              </a:ext>
            </a:extLst>
          </p:cNvPr>
          <p:cNvSpPr/>
          <p:nvPr/>
        </p:nvSpPr>
        <p:spPr>
          <a:xfrm>
            <a:off x="11308080" y="2712139"/>
            <a:ext cx="563880" cy="53398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06C22F6-FE66-4ED7-8E99-9670DF78BAAF}"/>
              </a:ext>
            </a:extLst>
          </p:cNvPr>
          <p:cNvSpPr/>
          <p:nvPr/>
        </p:nvSpPr>
        <p:spPr>
          <a:xfrm>
            <a:off x="9337689" y="2645099"/>
            <a:ext cx="563880" cy="53398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BBFA10-B867-4514-857D-3ECD15CE1207}"/>
              </a:ext>
            </a:extLst>
          </p:cNvPr>
          <p:cNvSpPr/>
          <p:nvPr/>
        </p:nvSpPr>
        <p:spPr>
          <a:xfrm>
            <a:off x="9648867" y="1393525"/>
            <a:ext cx="563880" cy="53398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B8109A-701F-438D-BF8E-A99041F7521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8290560" y="677890"/>
            <a:ext cx="2453640" cy="116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6295BA-8235-4C5D-8306-5106786BE6B5}"/>
              </a:ext>
            </a:extLst>
          </p:cNvPr>
          <p:cNvCxnSpPr>
            <a:stCxn id="42" idx="4"/>
            <a:endCxn id="44" idx="0"/>
          </p:cNvCxnSpPr>
          <p:nvPr/>
        </p:nvCxnSpPr>
        <p:spPr>
          <a:xfrm>
            <a:off x="8008620" y="944880"/>
            <a:ext cx="281940" cy="784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BDFDE1-856B-4BED-B897-CAF44F24D615}"/>
              </a:ext>
            </a:extLst>
          </p:cNvPr>
          <p:cNvCxnSpPr>
            <a:cxnSpLocks/>
            <a:stCxn id="44" idx="5"/>
            <a:endCxn id="46" idx="1"/>
          </p:cNvCxnSpPr>
          <p:nvPr/>
        </p:nvCxnSpPr>
        <p:spPr>
          <a:xfrm>
            <a:off x="8489922" y="2184929"/>
            <a:ext cx="930345" cy="538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236F01-8D39-4867-BB8C-7C8DF21B9255}"/>
              </a:ext>
            </a:extLst>
          </p:cNvPr>
          <p:cNvCxnSpPr>
            <a:stCxn id="46" idx="6"/>
            <a:endCxn id="45" idx="2"/>
          </p:cNvCxnSpPr>
          <p:nvPr/>
        </p:nvCxnSpPr>
        <p:spPr>
          <a:xfrm>
            <a:off x="9901569" y="2912090"/>
            <a:ext cx="1406511" cy="67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63C608-7848-4BEB-85E7-3896B02B740E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11225502" y="982881"/>
            <a:ext cx="364518" cy="1729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A05026E-E47A-49F1-AD33-62583A1243F4}"/>
              </a:ext>
            </a:extLst>
          </p:cNvPr>
          <p:cNvCxnSpPr>
            <a:stCxn id="42" idx="5"/>
            <a:endCxn id="47" idx="1"/>
          </p:cNvCxnSpPr>
          <p:nvPr/>
        </p:nvCxnSpPr>
        <p:spPr>
          <a:xfrm>
            <a:off x="8207982" y="866680"/>
            <a:ext cx="1523463" cy="605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267956-9579-42F4-BF0C-642D7A112485}"/>
              </a:ext>
            </a:extLst>
          </p:cNvPr>
          <p:cNvCxnSpPr>
            <a:stCxn id="47" idx="6"/>
            <a:endCxn id="43" idx="3"/>
          </p:cNvCxnSpPr>
          <p:nvPr/>
        </p:nvCxnSpPr>
        <p:spPr>
          <a:xfrm flipV="1">
            <a:off x="10212747" y="982881"/>
            <a:ext cx="614031" cy="677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BD4E909-755D-4E67-ACEF-EECA78431A76}"/>
              </a:ext>
            </a:extLst>
          </p:cNvPr>
          <p:cNvSpPr txBox="1"/>
          <p:nvPr/>
        </p:nvSpPr>
        <p:spPr>
          <a:xfrm>
            <a:off x="9337689" y="25908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67A570-121A-4A71-A97A-E51C7A6AAFE1}"/>
              </a:ext>
            </a:extLst>
          </p:cNvPr>
          <p:cNvSpPr txBox="1"/>
          <p:nvPr/>
        </p:nvSpPr>
        <p:spPr>
          <a:xfrm>
            <a:off x="7758486" y="109567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9130E7-67DA-4E23-8303-71225AB5142A}"/>
              </a:ext>
            </a:extLst>
          </p:cNvPr>
          <p:cNvSpPr txBox="1"/>
          <p:nvPr/>
        </p:nvSpPr>
        <p:spPr>
          <a:xfrm>
            <a:off x="11507442" y="1620251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59FBD2-129E-4207-891D-49BC5E290B98}"/>
              </a:ext>
            </a:extLst>
          </p:cNvPr>
          <p:cNvSpPr txBox="1"/>
          <p:nvPr/>
        </p:nvSpPr>
        <p:spPr>
          <a:xfrm>
            <a:off x="9067179" y="198958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E6A64-03E5-40E9-8EC9-67EC09D9DE0A}"/>
              </a:ext>
            </a:extLst>
          </p:cNvPr>
          <p:cNvSpPr txBox="1"/>
          <p:nvPr/>
        </p:nvSpPr>
        <p:spPr>
          <a:xfrm>
            <a:off x="9167565" y="916512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4BA874-E3CC-45E6-8FC8-A4E1EE022A76}"/>
              </a:ext>
            </a:extLst>
          </p:cNvPr>
          <p:cNvSpPr txBox="1"/>
          <p:nvPr/>
        </p:nvSpPr>
        <p:spPr>
          <a:xfrm>
            <a:off x="10481041" y="2461857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3700B9-4A29-4F3C-AF7D-312957D83A19}"/>
              </a:ext>
            </a:extLst>
          </p:cNvPr>
          <p:cNvSpPr txBox="1"/>
          <p:nvPr/>
        </p:nvSpPr>
        <p:spPr>
          <a:xfrm>
            <a:off x="10481041" y="1308646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75DDDE-2B6E-4E29-9622-11BE168F778B}"/>
              </a:ext>
            </a:extLst>
          </p:cNvPr>
          <p:cNvSpPr txBox="1"/>
          <p:nvPr/>
        </p:nvSpPr>
        <p:spPr>
          <a:xfrm>
            <a:off x="770035" y="1603580"/>
            <a:ext cx="554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Ford-</a:t>
            </a:r>
            <a:r>
              <a:rPr lang="en-US" sz="2400" dirty="0" err="1"/>
              <a:t>Fullerson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0128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!!Picture 16">
            <a:extLst>
              <a:ext uri="{FF2B5EF4-FFF2-40B4-BE49-F238E27FC236}">
                <a16:creationId xmlns:a16="http://schemas.microsoft.com/office/drawing/2014/main" id="{77912760-D7FE-403E-96C2-BBED0DFD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237" y="3598767"/>
            <a:ext cx="6173061" cy="29722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!!Picture 12">
            <a:extLst>
              <a:ext uri="{FF2B5EF4-FFF2-40B4-BE49-F238E27FC236}">
                <a16:creationId xmlns:a16="http://schemas.microsoft.com/office/drawing/2014/main" id="{C002FE8B-CE05-4A65-9E81-B1B489574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45" y="2272680"/>
            <a:ext cx="7668695" cy="39057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!!Picture 10">
            <a:extLst>
              <a:ext uri="{FF2B5EF4-FFF2-40B4-BE49-F238E27FC236}">
                <a16:creationId xmlns:a16="http://schemas.microsoft.com/office/drawing/2014/main" id="{81E10433-AC17-4E1A-AC1A-091363D1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969" y="1412441"/>
            <a:ext cx="7783011" cy="42296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!!Picture 2">
            <a:extLst>
              <a:ext uri="{FF2B5EF4-FFF2-40B4-BE49-F238E27FC236}">
                <a16:creationId xmlns:a16="http://schemas.microsoft.com/office/drawing/2014/main" id="{F3E127CD-D648-449D-B2A4-5779AAEBA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02" y="330517"/>
            <a:ext cx="10506075" cy="4733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4103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Picture 16">
            <a:extLst>
              <a:ext uri="{FF2B5EF4-FFF2-40B4-BE49-F238E27FC236}">
                <a16:creationId xmlns:a16="http://schemas.microsoft.com/office/drawing/2014/main" id="{508B59F5-730C-4648-BD51-CFB9FDD2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237" y="3598767"/>
            <a:ext cx="6173061" cy="29722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!!Picture 12">
            <a:extLst>
              <a:ext uri="{FF2B5EF4-FFF2-40B4-BE49-F238E27FC236}">
                <a16:creationId xmlns:a16="http://schemas.microsoft.com/office/drawing/2014/main" id="{492F7168-5DF4-49AC-9D2E-FE697319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95" y="2120280"/>
            <a:ext cx="7668695" cy="39057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!!Picture 10">
            <a:extLst>
              <a:ext uri="{FF2B5EF4-FFF2-40B4-BE49-F238E27FC236}">
                <a16:creationId xmlns:a16="http://schemas.microsoft.com/office/drawing/2014/main" id="{B567210C-0F9F-450A-B810-AEC087EB1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319" y="726641"/>
            <a:ext cx="7783011" cy="42296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!!Picture 2">
            <a:extLst>
              <a:ext uri="{FF2B5EF4-FFF2-40B4-BE49-F238E27FC236}">
                <a16:creationId xmlns:a16="http://schemas.microsoft.com/office/drawing/2014/main" id="{1711BBD0-0378-4822-A7AC-A73F15688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71048" y="-4927283"/>
            <a:ext cx="10506075" cy="4733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4192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Picture 16">
            <a:extLst>
              <a:ext uri="{FF2B5EF4-FFF2-40B4-BE49-F238E27FC236}">
                <a16:creationId xmlns:a16="http://schemas.microsoft.com/office/drawing/2014/main" id="{C9A0F27C-E10B-4229-A2FA-96B624EF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87" y="3370167"/>
            <a:ext cx="6173061" cy="29722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!!Picture 12">
            <a:extLst>
              <a:ext uri="{FF2B5EF4-FFF2-40B4-BE49-F238E27FC236}">
                <a16:creationId xmlns:a16="http://schemas.microsoft.com/office/drawing/2014/main" id="{395948AE-2BF9-4998-B1DF-BFA092C8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945" y="1224930"/>
            <a:ext cx="7668695" cy="39057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!!Picture 10">
            <a:extLst>
              <a:ext uri="{FF2B5EF4-FFF2-40B4-BE49-F238E27FC236}">
                <a16:creationId xmlns:a16="http://schemas.microsoft.com/office/drawing/2014/main" id="{C34C4AC1-B595-43C7-AE02-C21029CE6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54931" y="-4340659"/>
            <a:ext cx="7783011" cy="42296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332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Picture 16">
            <a:extLst>
              <a:ext uri="{FF2B5EF4-FFF2-40B4-BE49-F238E27FC236}">
                <a16:creationId xmlns:a16="http://schemas.microsoft.com/office/drawing/2014/main" id="{1F0A73B6-820A-40B0-A389-9EB807031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837" y="1960467"/>
            <a:ext cx="6173061" cy="29722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!!Picture 12">
            <a:extLst>
              <a:ext uri="{FF2B5EF4-FFF2-40B4-BE49-F238E27FC236}">
                <a16:creationId xmlns:a16="http://schemas.microsoft.com/office/drawing/2014/main" id="{70C827D1-1C27-4792-9611-1B43E4739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6805" y="-4090020"/>
            <a:ext cx="7668695" cy="39057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842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3BF3C6-EAC5-4CA7-9C91-C1C036A43FE2}"/>
              </a:ext>
            </a:extLst>
          </p:cNvPr>
          <p:cNvSpPr txBox="1"/>
          <p:nvPr/>
        </p:nvSpPr>
        <p:spPr>
          <a:xfrm>
            <a:off x="631463" y="637241"/>
            <a:ext cx="3300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1.1 </a:t>
            </a:r>
            <a:r>
              <a:rPr lang="en-US" sz="2800" b="1" dirty="0" err="1">
                <a:solidFill>
                  <a:schemeClr val="accent2"/>
                </a:solidFill>
              </a:rPr>
              <a:t>Sơ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lược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về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đồ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</a:rPr>
              <a:t>thị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grpSp>
        <p:nvGrpSpPr>
          <p:cNvPr id="6" name="!!Group 14">
            <a:extLst>
              <a:ext uri="{FF2B5EF4-FFF2-40B4-BE49-F238E27FC236}">
                <a16:creationId xmlns:a16="http://schemas.microsoft.com/office/drawing/2014/main" id="{10E0DFDF-1088-4F4B-9685-E553A405F249}"/>
              </a:ext>
            </a:extLst>
          </p:cNvPr>
          <p:cNvGrpSpPr/>
          <p:nvPr/>
        </p:nvGrpSpPr>
        <p:grpSpPr>
          <a:xfrm>
            <a:off x="-10995622" y="2237386"/>
            <a:ext cx="10693864" cy="3105150"/>
            <a:chOff x="929678" y="1780186"/>
            <a:chExt cx="10693864" cy="31051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01EDB0-1A67-430F-AFB3-DB8543BE81ED}"/>
                </a:ext>
              </a:extLst>
            </p:cNvPr>
            <p:cNvGrpSpPr/>
            <p:nvPr/>
          </p:nvGrpSpPr>
          <p:grpSpPr>
            <a:xfrm>
              <a:off x="8450333" y="1780186"/>
              <a:ext cx="3173209" cy="3105150"/>
              <a:chOff x="10424160" y="139286"/>
              <a:chExt cx="1539240" cy="176002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93B7614-FD8A-41CF-A1B0-234B4FFFF96B}"/>
                  </a:ext>
                </a:extLst>
              </p:cNvPr>
              <p:cNvCxnSpPr/>
              <p:nvPr/>
            </p:nvCxnSpPr>
            <p:spPr>
              <a:xfrm>
                <a:off x="10599420" y="320742"/>
                <a:ext cx="685800" cy="362913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AD39DAE-C324-4A23-84FD-BB46597BF1C0}"/>
                  </a:ext>
                </a:extLst>
              </p:cNvPr>
              <p:cNvCxnSpPr/>
              <p:nvPr/>
            </p:nvCxnSpPr>
            <p:spPr>
              <a:xfrm flipH="1">
                <a:off x="11003280" y="683655"/>
                <a:ext cx="281940" cy="671281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4267768-E38C-47AD-9984-065F8CD961A6}"/>
                  </a:ext>
                </a:extLst>
              </p:cNvPr>
              <p:cNvCxnSpPr/>
              <p:nvPr/>
            </p:nvCxnSpPr>
            <p:spPr>
              <a:xfrm flipH="1" flipV="1">
                <a:off x="11003280" y="1354936"/>
                <a:ext cx="792480" cy="326120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B69D834-6CEB-4228-85E6-C9AA0CE5DA15}"/>
                  </a:ext>
                </a:extLst>
              </p:cNvPr>
              <p:cNvCxnSpPr/>
              <p:nvPr/>
            </p:nvCxnSpPr>
            <p:spPr>
              <a:xfrm>
                <a:off x="11285220" y="683655"/>
                <a:ext cx="510540" cy="997401"/>
              </a:xfrm>
              <a:prstGeom prst="line">
                <a:avLst/>
              </a:prstGeom>
              <a:ln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FDB6BCF-D488-4AA1-A0B1-6016FEE6B4A8}"/>
                  </a:ext>
                </a:extLst>
              </p:cNvPr>
              <p:cNvSpPr/>
              <p:nvPr/>
            </p:nvSpPr>
            <p:spPr>
              <a:xfrm>
                <a:off x="10424160" y="139286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90B9481-26DF-49A6-97F1-AE5FB5BFD598}"/>
                  </a:ext>
                </a:extLst>
              </p:cNvPr>
              <p:cNvSpPr/>
              <p:nvPr/>
            </p:nvSpPr>
            <p:spPr>
              <a:xfrm>
                <a:off x="11109960" y="502199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A12B3F5-7CC5-4C2B-8CA7-408A48046F6D}"/>
                  </a:ext>
                </a:extLst>
              </p:cNvPr>
              <p:cNvSpPr/>
              <p:nvPr/>
            </p:nvSpPr>
            <p:spPr>
              <a:xfrm>
                <a:off x="10828020" y="1173480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EC7ADC-C013-4E0C-9D13-6A76D5CB7C3A}"/>
                  </a:ext>
                </a:extLst>
              </p:cNvPr>
              <p:cNvSpPr/>
              <p:nvPr/>
            </p:nvSpPr>
            <p:spPr>
              <a:xfrm>
                <a:off x="11612880" y="1536393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BE3DDD-39EE-4AB6-B58A-E074C5D65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9678" y="2261049"/>
              <a:ext cx="6782747" cy="2143424"/>
            </a:xfrm>
            <a:prstGeom prst="rect">
              <a:avLst/>
            </a:prstGeom>
          </p:spPr>
        </p:pic>
      </p:grpSp>
      <p:grpSp>
        <p:nvGrpSpPr>
          <p:cNvPr id="17" name="!!Group 3">
            <a:extLst>
              <a:ext uri="{FF2B5EF4-FFF2-40B4-BE49-F238E27FC236}">
                <a16:creationId xmlns:a16="http://schemas.microsoft.com/office/drawing/2014/main" id="{716B3307-337D-42CB-AC3E-99E45669C046}"/>
              </a:ext>
            </a:extLst>
          </p:cNvPr>
          <p:cNvGrpSpPr/>
          <p:nvPr/>
        </p:nvGrpSpPr>
        <p:grpSpPr>
          <a:xfrm>
            <a:off x="1183558" y="2237385"/>
            <a:ext cx="10598940" cy="3105150"/>
            <a:chOff x="1019839" y="1776979"/>
            <a:chExt cx="10598940" cy="310515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117CAC7-1E2D-49BD-ACF5-3789383D6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839" y="2271541"/>
              <a:ext cx="6811326" cy="2410161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63993B-D7E3-4E06-AC3B-3C93A98D03B5}"/>
                </a:ext>
              </a:extLst>
            </p:cNvPr>
            <p:cNvGrpSpPr/>
            <p:nvPr/>
          </p:nvGrpSpPr>
          <p:grpSpPr>
            <a:xfrm>
              <a:off x="8445570" y="1776979"/>
              <a:ext cx="3173209" cy="3105150"/>
              <a:chOff x="10424160" y="139286"/>
              <a:chExt cx="1539240" cy="176002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6D3B8D8-DE0B-429B-A9D5-FA5A4347D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3569" y="307115"/>
                <a:ext cx="544830" cy="297204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5B8944C-8CDA-4C10-B621-00C7322FD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83448" y="692654"/>
                <a:ext cx="201773" cy="491182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57B192D-E50C-4FA7-9DBC-E835FE4DB5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20000" flipH="1" flipV="1">
                <a:off x="11171500" y="1407910"/>
                <a:ext cx="609600" cy="293416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CB4D4EA-1CA7-403C-8842-EA730CAA6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8023" y="622580"/>
                <a:ext cx="470091" cy="919228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294F1D7-78D2-45FA-B6D4-020C283489C9}"/>
                  </a:ext>
                </a:extLst>
              </p:cNvPr>
              <p:cNvSpPr/>
              <p:nvPr/>
            </p:nvSpPr>
            <p:spPr>
              <a:xfrm>
                <a:off x="10424160" y="139286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C9C0755-DB54-464E-A20E-3AA38C9D89FA}"/>
                  </a:ext>
                </a:extLst>
              </p:cNvPr>
              <p:cNvSpPr/>
              <p:nvPr/>
            </p:nvSpPr>
            <p:spPr>
              <a:xfrm>
                <a:off x="11109960" y="502199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A11A406-3725-45A3-8153-48A48D7D7992}"/>
                  </a:ext>
                </a:extLst>
              </p:cNvPr>
              <p:cNvSpPr/>
              <p:nvPr/>
            </p:nvSpPr>
            <p:spPr>
              <a:xfrm>
                <a:off x="10828020" y="1173480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83CF011-E18B-4C25-AFFE-DCDF3B38CFB1}"/>
                  </a:ext>
                </a:extLst>
              </p:cNvPr>
              <p:cNvSpPr/>
              <p:nvPr/>
            </p:nvSpPr>
            <p:spPr>
              <a:xfrm>
                <a:off x="11612880" y="1536393"/>
                <a:ext cx="350520" cy="362913"/>
              </a:xfrm>
              <a:prstGeom prst="ellips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E7FC95F-242E-4C58-8AAA-6C45EFDBFDC7}"/>
              </a:ext>
            </a:extLst>
          </p:cNvPr>
          <p:cNvSpPr txBox="1"/>
          <p:nvPr/>
        </p:nvSpPr>
        <p:spPr>
          <a:xfrm>
            <a:off x="2504491" y="1624150"/>
            <a:ext cx="421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graph?</a:t>
            </a:r>
          </a:p>
        </p:txBody>
      </p:sp>
      <p:pic>
        <p:nvPicPr>
          <p:cNvPr id="30" name="!!Graphic 28" descr="Questions with solid fill">
            <a:extLst>
              <a:ext uri="{FF2B5EF4-FFF2-40B4-BE49-F238E27FC236}">
                <a16:creationId xmlns:a16="http://schemas.microsoft.com/office/drawing/2014/main" id="{E0959782-FE63-4E15-87CA-3A01986D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0091" y="1420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5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B321A-DD08-4B3E-8544-820F1A5668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8"/>
          <a:stretch/>
        </p:blipFill>
        <p:spPr>
          <a:xfrm>
            <a:off x="605660" y="399627"/>
            <a:ext cx="4420217" cy="5928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59E01-0AFA-4DA0-BFEF-62E5CAAED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5"/>
          <a:stretch/>
        </p:blipFill>
        <p:spPr>
          <a:xfrm>
            <a:off x="5854623" y="631632"/>
            <a:ext cx="4372585" cy="5797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D70C3D-6EA2-4AA0-BA04-A62F79F81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530" y="370330"/>
            <a:ext cx="4401164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25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DD460C-C570-497E-B135-97BACDB40711}"/>
              </a:ext>
            </a:extLst>
          </p:cNvPr>
          <p:cNvSpPr txBox="1"/>
          <p:nvPr/>
        </p:nvSpPr>
        <p:spPr>
          <a:xfrm>
            <a:off x="835572" y="315310"/>
            <a:ext cx="496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582C7-3DFB-4586-B2BF-D5F2D2E4BE33}"/>
              </a:ext>
            </a:extLst>
          </p:cNvPr>
          <p:cNvSpPr txBox="1"/>
          <p:nvPr/>
        </p:nvSpPr>
        <p:spPr>
          <a:xfrm>
            <a:off x="1451428" y="1335314"/>
            <a:ext cx="788125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BT1: </a:t>
            </a:r>
            <a:r>
              <a:rPr lang="en-US" sz="2000" dirty="0" err="1"/>
              <a:t>Có</a:t>
            </a:r>
            <a:r>
              <a:rPr lang="en-US" sz="2000" dirty="0"/>
              <a:t> N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M con </a:t>
            </a:r>
            <a:r>
              <a:rPr lang="en-US" sz="2000" dirty="0" err="1"/>
              <a:t>đường</a:t>
            </a:r>
            <a:r>
              <a:rPr lang="en-US" sz="2000" dirty="0"/>
              <a:t> 2 </a:t>
            </a:r>
            <a:r>
              <a:rPr lang="en-US" sz="2000" dirty="0" err="1"/>
              <a:t>chiều</a:t>
            </a:r>
            <a:r>
              <a:rPr lang="en-US" sz="2000" dirty="0"/>
              <a:t>, con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(1 &lt;= </a:t>
            </a:r>
            <a:r>
              <a:rPr lang="en-US" sz="2000" dirty="0" err="1"/>
              <a:t>i</a:t>
            </a:r>
            <a:r>
              <a:rPr lang="en-US" sz="2000" dirty="0"/>
              <a:t> &lt;= M)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u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v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w.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1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phố</a:t>
            </a:r>
            <a:r>
              <a:rPr lang="en-US" sz="2000" dirty="0"/>
              <a:t> N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bao </a:t>
            </a:r>
            <a:r>
              <a:rPr lang="en-US" sz="2000" dirty="0" err="1"/>
              <a:t>nhiêu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3436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5237BA-E7CD-46EB-84FD-82ED951287DC}"/>
              </a:ext>
            </a:extLst>
          </p:cNvPr>
          <p:cNvSpPr txBox="1"/>
          <p:nvPr/>
        </p:nvSpPr>
        <p:spPr>
          <a:xfrm>
            <a:off x="835572" y="315310"/>
            <a:ext cx="496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26241-862B-4D5A-B1DB-F557DA1DA443}"/>
              </a:ext>
            </a:extLst>
          </p:cNvPr>
          <p:cNvSpPr txBox="1"/>
          <p:nvPr/>
        </p:nvSpPr>
        <p:spPr>
          <a:xfrm>
            <a:off x="1200151" y="1385888"/>
            <a:ext cx="531494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BT2: Cho ma </a:t>
            </a:r>
            <a:r>
              <a:rPr lang="en-US" sz="2000" dirty="0" err="1"/>
              <a:t>trận</a:t>
            </a:r>
            <a:r>
              <a:rPr lang="en-US" sz="2000" dirty="0"/>
              <a:t> A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 N * M (N, M &lt;= 1000), A[</a:t>
            </a:r>
            <a:r>
              <a:rPr lang="en-US" sz="2000" dirty="0" err="1"/>
              <a:t>i</a:t>
            </a:r>
            <a:r>
              <a:rPr lang="en-US" sz="2000" dirty="0"/>
              <a:t>][j]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j.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(</a:t>
            </a:r>
            <a:r>
              <a:rPr lang="en-US" sz="2000" dirty="0" err="1"/>
              <a:t>i</a:t>
            </a:r>
            <a:r>
              <a:rPr lang="en-US" sz="2000" dirty="0"/>
              <a:t>, j) </a:t>
            </a:r>
            <a:r>
              <a:rPr lang="en-US" sz="2000" dirty="0" err="1"/>
              <a:t>rỗng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A[</a:t>
            </a:r>
            <a:r>
              <a:rPr lang="en-US" sz="2000" dirty="0" err="1"/>
              <a:t>i</a:t>
            </a:r>
            <a:r>
              <a:rPr lang="en-US" sz="2000" dirty="0"/>
              <a:t>][j] = 0,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A[</a:t>
            </a:r>
            <a:r>
              <a:rPr lang="en-US" sz="2000" dirty="0" err="1"/>
              <a:t>i</a:t>
            </a:r>
            <a:r>
              <a:rPr lang="en-US" sz="2000" dirty="0"/>
              <a:t>][j] = 1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(</a:t>
            </a:r>
            <a:r>
              <a:rPr lang="en-US" sz="2000" dirty="0" err="1"/>
              <a:t>i</a:t>
            </a:r>
            <a:r>
              <a:rPr lang="en-US" sz="2000" dirty="0"/>
              <a:t>, j)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đá</a:t>
            </a:r>
            <a:r>
              <a:rPr lang="en-US" sz="2000" dirty="0"/>
              <a:t>.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quyền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sang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xuống</a:t>
            </a:r>
            <a:r>
              <a:rPr lang="en-US" sz="2000" dirty="0"/>
              <a:t> </a:t>
            </a:r>
            <a:r>
              <a:rPr lang="en-US" sz="2000" dirty="0" err="1"/>
              <a:t>dưới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ô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ô </a:t>
            </a:r>
            <a:r>
              <a:rPr lang="en-US" sz="2000" dirty="0" err="1"/>
              <a:t>rỗng</a:t>
            </a:r>
            <a:r>
              <a:rPr lang="en-US" sz="2000" dirty="0"/>
              <a:t>,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qua ô </a:t>
            </a:r>
            <a:r>
              <a:rPr lang="en-US" sz="2000" dirty="0" err="1"/>
              <a:t>rỗng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ô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đá</a:t>
            </a:r>
            <a:r>
              <a:rPr lang="en-US" sz="2000" dirty="0"/>
              <a:t>.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bao </a:t>
            </a:r>
            <a:r>
              <a:rPr lang="en-US" sz="2000" dirty="0" err="1"/>
              <a:t>nhiêu</a:t>
            </a:r>
            <a:r>
              <a:rPr lang="en-US" sz="2000" dirty="0"/>
              <a:t> 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ô (1, 1) </a:t>
            </a:r>
            <a:r>
              <a:rPr lang="en-US" sz="2000" dirty="0" err="1"/>
              <a:t>đến</a:t>
            </a:r>
            <a:r>
              <a:rPr lang="en-US" sz="2000" dirty="0"/>
              <a:t> ô (N, 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96F26-ED32-45F7-A0CC-35506A7F8E4A}"/>
              </a:ext>
            </a:extLst>
          </p:cNvPr>
          <p:cNvSpPr/>
          <p:nvPr/>
        </p:nvSpPr>
        <p:spPr>
          <a:xfrm>
            <a:off x="7929563" y="1800225"/>
            <a:ext cx="800100" cy="728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E2CFE-073A-4884-A7AC-77D1523FBC56}"/>
              </a:ext>
            </a:extLst>
          </p:cNvPr>
          <p:cNvSpPr/>
          <p:nvPr/>
        </p:nvSpPr>
        <p:spPr>
          <a:xfrm>
            <a:off x="8729663" y="1800225"/>
            <a:ext cx="800100" cy="728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D0B199-FC2E-45CE-B667-301CED3E68D0}"/>
              </a:ext>
            </a:extLst>
          </p:cNvPr>
          <p:cNvSpPr/>
          <p:nvPr/>
        </p:nvSpPr>
        <p:spPr>
          <a:xfrm>
            <a:off x="7929563" y="2528888"/>
            <a:ext cx="800100" cy="728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66EF0-941B-4723-AD14-5C539E8BA866}"/>
              </a:ext>
            </a:extLst>
          </p:cNvPr>
          <p:cNvSpPr/>
          <p:nvPr/>
        </p:nvSpPr>
        <p:spPr>
          <a:xfrm>
            <a:off x="8729663" y="2528887"/>
            <a:ext cx="800100" cy="728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319FB4-D18A-485D-AD61-EFE3BDC28A17}"/>
              </a:ext>
            </a:extLst>
          </p:cNvPr>
          <p:cNvSpPr/>
          <p:nvPr/>
        </p:nvSpPr>
        <p:spPr>
          <a:xfrm>
            <a:off x="7929563" y="3257550"/>
            <a:ext cx="800100" cy="728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9280D-C8C7-403E-8210-D9E8D545F560}"/>
              </a:ext>
            </a:extLst>
          </p:cNvPr>
          <p:cNvSpPr/>
          <p:nvPr/>
        </p:nvSpPr>
        <p:spPr>
          <a:xfrm>
            <a:off x="9529763" y="1793081"/>
            <a:ext cx="800100" cy="728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3AC0F9-FAFA-4975-A563-9CB5EBBB6322}"/>
              </a:ext>
            </a:extLst>
          </p:cNvPr>
          <p:cNvSpPr/>
          <p:nvPr/>
        </p:nvSpPr>
        <p:spPr>
          <a:xfrm>
            <a:off x="9529763" y="2521744"/>
            <a:ext cx="800100" cy="728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54234-C870-4573-B1E8-65865074247B}"/>
              </a:ext>
            </a:extLst>
          </p:cNvPr>
          <p:cNvSpPr/>
          <p:nvPr/>
        </p:nvSpPr>
        <p:spPr>
          <a:xfrm>
            <a:off x="8729663" y="3264693"/>
            <a:ext cx="800100" cy="728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405BD6-6694-4B1F-9529-E74F2AF0C6B6}"/>
              </a:ext>
            </a:extLst>
          </p:cNvPr>
          <p:cNvSpPr/>
          <p:nvPr/>
        </p:nvSpPr>
        <p:spPr>
          <a:xfrm>
            <a:off x="9529763" y="3255169"/>
            <a:ext cx="800100" cy="728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2736EB-EFA1-4FD3-B78F-369B23CCDA0F}"/>
              </a:ext>
            </a:extLst>
          </p:cNvPr>
          <p:cNvSpPr/>
          <p:nvPr/>
        </p:nvSpPr>
        <p:spPr>
          <a:xfrm>
            <a:off x="7929563" y="3986213"/>
            <a:ext cx="800100" cy="7286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48EDF-6A9F-4409-A394-0EA2F0324494}"/>
              </a:ext>
            </a:extLst>
          </p:cNvPr>
          <p:cNvSpPr/>
          <p:nvPr/>
        </p:nvSpPr>
        <p:spPr>
          <a:xfrm>
            <a:off x="8716963" y="3980655"/>
            <a:ext cx="800100" cy="728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C472A-537B-42FD-8311-E89097C4C7C8}"/>
              </a:ext>
            </a:extLst>
          </p:cNvPr>
          <p:cNvSpPr/>
          <p:nvPr/>
        </p:nvSpPr>
        <p:spPr>
          <a:xfrm>
            <a:off x="9529763" y="3988595"/>
            <a:ext cx="800100" cy="728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N, 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1FA1A-4856-459B-BDD9-B49B357022BC}"/>
              </a:ext>
            </a:extLst>
          </p:cNvPr>
          <p:cNvSpPr txBox="1"/>
          <p:nvPr/>
        </p:nvSpPr>
        <p:spPr>
          <a:xfrm>
            <a:off x="1200151" y="4964280"/>
            <a:ext cx="5743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=&gt;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ô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cạch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1. Ta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đỉnh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(1, 1), </a:t>
            </a:r>
            <a:r>
              <a:rPr lang="en-US" sz="2000" dirty="0" err="1"/>
              <a:t>đỉnh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(N, M). </a:t>
            </a:r>
            <a:r>
              <a:rPr lang="en-US" sz="2000" dirty="0" err="1"/>
              <a:t>Đáp</a:t>
            </a:r>
            <a:r>
              <a:rPr lang="en-US" sz="2000" dirty="0"/>
              <a:t> </a:t>
            </a:r>
            <a:r>
              <a:rPr lang="en-US" sz="2000" dirty="0" err="1"/>
              <a:t>án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cực</a:t>
            </a:r>
            <a:r>
              <a:rPr lang="en-US" sz="2000" dirty="0"/>
              <a:t> </a:t>
            </a:r>
            <a:r>
              <a:rPr lang="en-US" sz="2000" dirty="0" err="1"/>
              <a:t>đại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75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9869D-C152-40C5-8A70-BBC2057CCFC0}"/>
              </a:ext>
            </a:extLst>
          </p:cNvPr>
          <p:cNvSpPr txBox="1"/>
          <p:nvPr/>
        </p:nvSpPr>
        <p:spPr>
          <a:xfrm>
            <a:off x="1144437" y="4818868"/>
            <a:ext cx="4820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=&gt;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2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endParaRPr lang="en-US" sz="24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CB9B9C-15F3-4BDD-A31C-03924038EEDF}"/>
              </a:ext>
            </a:extLst>
          </p:cNvPr>
          <p:cNvGrpSpPr/>
          <p:nvPr/>
        </p:nvGrpSpPr>
        <p:grpSpPr>
          <a:xfrm>
            <a:off x="7790841" y="869159"/>
            <a:ext cx="2793812" cy="4766166"/>
            <a:chOff x="7790841" y="1638415"/>
            <a:chExt cx="2793812" cy="47661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564FAF7-1E8E-4E95-8D2E-1C6FEBF0709D}"/>
                </a:ext>
              </a:extLst>
            </p:cNvPr>
            <p:cNvSpPr/>
            <p:nvPr/>
          </p:nvSpPr>
          <p:spPr>
            <a:xfrm>
              <a:off x="7790842" y="2978570"/>
              <a:ext cx="528637" cy="52863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97617E-113D-4850-B1AB-8A38995D77CA}"/>
                </a:ext>
              </a:extLst>
            </p:cNvPr>
            <p:cNvSpPr/>
            <p:nvPr/>
          </p:nvSpPr>
          <p:spPr>
            <a:xfrm>
              <a:off x="7917655" y="4357921"/>
              <a:ext cx="528637" cy="52863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BC2908-2D42-43FB-801A-9BBD9D6FB0FD}"/>
                </a:ext>
              </a:extLst>
            </p:cNvPr>
            <p:cNvSpPr/>
            <p:nvPr/>
          </p:nvSpPr>
          <p:spPr>
            <a:xfrm>
              <a:off x="7917656" y="5875943"/>
              <a:ext cx="528637" cy="52863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AFD230-F98A-491F-BEEB-9A3724FC750F}"/>
                </a:ext>
              </a:extLst>
            </p:cNvPr>
            <p:cNvSpPr/>
            <p:nvPr/>
          </p:nvSpPr>
          <p:spPr>
            <a:xfrm>
              <a:off x="10056016" y="2800703"/>
              <a:ext cx="528637" cy="52863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DEBE89-C641-4BD9-8313-4EFC152643E3}"/>
                </a:ext>
              </a:extLst>
            </p:cNvPr>
            <p:cNvSpPr/>
            <p:nvPr/>
          </p:nvSpPr>
          <p:spPr>
            <a:xfrm>
              <a:off x="10017912" y="4169802"/>
              <a:ext cx="528637" cy="52863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F4B477-7CA0-47C9-9573-543DCC95D456}"/>
                </a:ext>
              </a:extLst>
            </p:cNvPr>
            <p:cNvSpPr/>
            <p:nvPr/>
          </p:nvSpPr>
          <p:spPr>
            <a:xfrm>
              <a:off x="10056016" y="5500922"/>
              <a:ext cx="528637" cy="52863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F0689C-874E-4EE6-9143-1C606ED77672}"/>
                </a:ext>
              </a:extLst>
            </p:cNvPr>
            <p:cNvCxnSpPr>
              <a:stCxn id="3" idx="6"/>
              <a:endCxn id="6" idx="2"/>
            </p:cNvCxnSpPr>
            <p:nvPr/>
          </p:nvCxnSpPr>
          <p:spPr>
            <a:xfrm flipV="1">
              <a:off x="8319479" y="3065022"/>
              <a:ext cx="1736537" cy="1778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E04D9F-7BA9-4256-AA8A-C450293CB6AA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8368875" y="3251924"/>
              <a:ext cx="1764558" cy="11834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5CC70E8-65C8-448E-B010-05C63FBBAFAA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 flipV="1">
              <a:off x="8446293" y="4434121"/>
              <a:ext cx="1571619" cy="1706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83AFE2-0637-4515-8D88-88AB93E39EE5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8446293" y="5765241"/>
              <a:ext cx="1609723" cy="3750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DBBDA85-89E5-4267-8D65-C5A82B288A44}"/>
                </a:ext>
              </a:extLst>
            </p:cNvPr>
            <p:cNvCxnSpPr>
              <a:stCxn id="4" idx="6"/>
              <a:endCxn id="8" idx="2"/>
            </p:cNvCxnSpPr>
            <p:nvPr/>
          </p:nvCxnSpPr>
          <p:spPr>
            <a:xfrm>
              <a:off x="8446292" y="4622240"/>
              <a:ext cx="1609724" cy="1143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9D78AF3-7893-4F38-B36D-E5A705AE8C63}"/>
                </a:ext>
              </a:extLst>
            </p:cNvPr>
            <p:cNvSpPr/>
            <p:nvPr/>
          </p:nvSpPr>
          <p:spPr>
            <a:xfrm>
              <a:off x="7790841" y="1638415"/>
              <a:ext cx="528637" cy="52863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D503659-1445-4A62-9DBD-2196FC2BED08}"/>
                </a:ext>
              </a:extLst>
            </p:cNvPr>
            <p:cNvCxnSpPr>
              <a:cxnSpLocks/>
              <a:stCxn id="45" idx="5"/>
              <a:endCxn id="7" idx="1"/>
            </p:cNvCxnSpPr>
            <p:nvPr/>
          </p:nvCxnSpPr>
          <p:spPr>
            <a:xfrm>
              <a:off x="8242061" y="2089636"/>
              <a:ext cx="1853268" cy="21575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F38DB5F-C42A-4987-9B40-82D3326BB660}"/>
                </a:ext>
              </a:extLst>
            </p:cNvPr>
            <p:cNvCxnSpPr>
              <a:cxnSpLocks/>
              <a:stCxn id="45" idx="5"/>
              <a:endCxn id="6" idx="1"/>
            </p:cNvCxnSpPr>
            <p:nvPr/>
          </p:nvCxnSpPr>
          <p:spPr>
            <a:xfrm>
              <a:off x="8242061" y="2089636"/>
              <a:ext cx="1891372" cy="7884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CE7AC2-892D-4F30-A59B-E7B257CDBD0E}"/>
              </a:ext>
            </a:extLst>
          </p:cNvPr>
          <p:cNvSpPr txBox="1"/>
          <p:nvPr/>
        </p:nvSpPr>
        <p:spPr>
          <a:xfrm>
            <a:off x="1154804" y="1323375"/>
            <a:ext cx="4385806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BT3: </a:t>
            </a:r>
            <a:r>
              <a:rPr lang="en-US" sz="2000" dirty="0" err="1"/>
              <a:t>Có</a:t>
            </a:r>
            <a:r>
              <a:rPr lang="en-US" sz="2000" dirty="0"/>
              <a:t> N </a:t>
            </a:r>
            <a:r>
              <a:rPr lang="en-US" sz="2000" dirty="0" err="1"/>
              <a:t>cậu</a:t>
            </a:r>
            <a:r>
              <a:rPr lang="en-US" sz="2000" dirty="0"/>
              <a:t> </a:t>
            </a:r>
            <a:r>
              <a:rPr lang="en-US" sz="2000" dirty="0" err="1"/>
              <a:t>bé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M chai </a:t>
            </a:r>
            <a:r>
              <a:rPr lang="en-US" sz="2000" dirty="0" err="1"/>
              <a:t>nước</a:t>
            </a:r>
            <a:r>
              <a:rPr lang="en-US" sz="2000" dirty="0"/>
              <a:t>,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chai </a:t>
            </a:r>
            <a:r>
              <a:rPr lang="en-US" sz="2000" dirty="0" err="1"/>
              <a:t>nước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cậu</a:t>
            </a:r>
            <a:r>
              <a:rPr lang="en-US" sz="2000" dirty="0"/>
              <a:t> </a:t>
            </a:r>
            <a:r>
              <a:rPr lang="en-US" sz="2000" dirty="0" err="1"/>
              <a:t>bé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(1 &lt;= </a:t>
            </a:r>
            <a:r>
              <a:rPr lang="en-US" sz="2000" dirty="0" err="1"/>
              <a:t>i</a:t>
            </a:r>
            <a:r>
              <a:rPr lang="en-US" sz="2000" dirty="0"/>
              <a:t> &lt;= N)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uống</a:t>
            </a:r>
            <a:r>
              <a:rPr lang="en-US" sz="2000" dirty="0"/>
              <a:t>. </a:t>
            </a:r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chia </a:t>
            </a:r>
            <a:r>
              <a:rPr lang="en-US" sz="2000" dirty="0" err="1"/>
              <a:t>các</a:t>
            </a:r>
            <a:r>
              <a:rPr lang="en-US" sz="2000" dirty="0"/>
              <a:t> chai </a:t>
            </a:r>
            <a:r>
              <a:rPr lang="en-US" sz="2000" dirty="0" err="1"/>
              <a:t>nước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cậu</a:t>
            </a:r>
            <a:r>
              <a:rPr lang="en-US" sz="2000" dirty="0"/>
              <a:t> </a:t>
            </a:r>
            <a:r>
              <a:rPr lang="en-US" sz="2000" dirty="0" err="1"/>
              <a:t>bé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cậu</a:t>
            </a:r>
            <a:r>
              <a:rPr lang="en-US" sz="2000" dirty="0"/>
              <a:t> </a:t>
            </a:r>
            <a:r>
              <a:rPr lang="en-US" sz="2000" dirty="0" err="1"/>
              <a:t>bé</a:t>
            </a:r>
            <a:r>
              <a:rPr lang="en-US" sz="2000" dirty="0"/>
              <a:t> </a:t>
            </a:r>
            <a:r>
              <a:rPr lang="en-US" sz="2000" dirty="0" err="1"/>
              <a:t>uống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nước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endParaRPr lang="en-US" sz="20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95867FA-F6F1-419E-97B2-ECDA7DE2391F}"/>
              </a:ext>
            </a:extLst>
          </p:cNvPr>
          <p:cNvGrpSpPr/>
          <p:nvPr/>
        </p:nvGrpSpPr>
        <p:grpSpPr>
          <a:xfrm>
            <a:off x="6200171" y="1292783"/>
            <a:ext cx="5757301" cy="3863724"/>
            <a:chOff x="6200171" y="2341469"/>
            <a:chExt cx="5757301" cy="386372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59F807B-07E2-4155-8F43-C01AFF52A1CC}"/>
                </a:ext>
              </a:extLst>
            </p:cNvPr>
            <p:cNvSpPr/>
            <p:nvPr/>
          </p:nvSpPr>
          <p:spPr>
            <a:xfrm>
              <a:off x="6200171" y="3982900"/>
              <a:ext cx="528637" cy="528638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182ED9E-E155-4049-8093-976E210AA634}"/>
                </a:ext>
              </a:extLst>
            </p:cNvPr>
            <p:cNvSpPr/>
            <p:nvPr/>
          </p:nvSpPr>
          <p:spPr>
            <a:xfrm>
              <a:off x="11428835" y="4254278"/>
              <a:ext cx="528637" cy="528638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B64ACBE-DB7B-47BB-93CE-727E592F97D4}"/>
                </a:ext>
              </a:extLst>
            </p:cNvPr>
            <p:cNvCxnSpPr>
              <a:stCxn id="70" idx="7"/>
              <a:endCxn id="45" idx="3"/>
            </p:cNvCxnSpPr>
            <p:nvPr/>
          </p:nvCxnSpPr>
          <p:spPr>
            <a:xfrm flipV="1">
              <a:off x="6651391" y="2341469"/>
              <a:ext cx="1216867" cy="17188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E2B51C1-E37F-492C-87ED-CA1C013180E6}"/>
                </a:ext>
              </a:extLst>
            </p:cNvPr>
            <p:cNvCxnSpPr>
              <a:stCxn id="70" idx="6"/>
              <a:endCxn id="3" idx="2"/>
            </p:cNvCxnSpPr>
            <p:nvPr/>
          </p:nvCxnSpPr>
          <p:spPr>
            <a:xfrm flipV="1">
              <a:off x="6728808" y="3494722"/>
              <a:ext cx="1062034" cy="75249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31A3C28-37E8-45F6-90E3-33D9615AA324}"/>
                </a:ext>
              </a:extLst>
            </p:cNvPr>
            <p:cNvCxnSpPr>
              <a:stCxn id="70" idx="6"/>
              <a:endCxn id="4" idx="2"/>
            </p:cNvCxnSpPr>
            <p:nvPr/>
          </p:nvCxnSpPr>
          <p:spPr>
            <a:xfrm>
              <a:off x="6728808" y="4247219"/>
              <a:ext cx="1188847" cy="6268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BD43AA7-A4B3-40C0-A72B-EEC6D750573B}"/>
                </a:ext>
              </a:extLst>
            </p:cNvPr>
            <p:cNvCxnSpPr>
              <a:stCxn id="70" idx="5"/>
              <a:endCxn id="5" idx="1"/>
            </p:cNvCxnSpPr>
            <p:nvPr/>
          </p:nvCxnSpPr>
          <p:spPr>
            <a:xfrm>
              <a:off x="6651391" y="4434121"/>
              <a:ext cx="1343682" cy="17710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E1EE393-FB5E-41D7-85B6-0C2EAE5812C4}"/>
                </a:ext>
              </a:extLst>
            </p:cNvPr>
            <p:cNvCxnSpPr>
              <a:stCxn id="6" idx="6"/>
              <a:endCxn id="71" idx="1"/>
            </p:cNvCxnSpPr>
            <p:nvPr/>
          </p:nvCxnSpPr>
          <p:spPr>
            <a:xfrm>
              <a:off x="10584653" y="3316855"/>
              <a:ext cx="921599" cy="1014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857F736-1E4C-40FE-A6A5-1BE571ED0180}"/>
                </a:ext>
              </a:extLst>
            </p:cNvPr>
            <p:cNvCxnSpPr>
              <a:stCxn id="7" idx="6"/>
              <a:endCxn id="71" idx="2"/>
            </p:cNvCxnSpPr>
            <p:nvPr/>
          </p:nvCxnSpPr>
          <p:spPr>
            <a:xfrm flipV="1">
              <a:off x="10546549" y="4518597"/>
              <a:ext cx="882286" cy="1673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42CB770-6F46-4D1F-B265-42BAF942D555}"/>
                </a:ext>
              </a:extLst>
            </p:cNvPr>
            <p:cNvCxnSpPr>
              <a:stCxn id="8" idx="6"/>
              <a:endCxn id="71" idx="3"/>
            </p:cNvCxnSpPr>
            <p:nvPr/>
          </p:nvCxnSpPr>
          <p:spPr>
            <a:xfrm flipV="1">
              <a:off x="10584653" y="4705499"/>
              <a:ext cx="921599" cy="13115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CBD1CA1-A159-4E5C-8236-988E134F6CFD}"/>
              </a:ext>
            </a:extLst>
          </p:cNvPr>
          <p:cNvSpPr txBox="1"/>
          <p:nvPr/>
        </p:nvSpPr>
        <p:spPr>
          <a:xfrm>
            <a:off x="835572" y="315310"/>
            <a:ext cx="496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091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D1742-57C7-40AE-B18C-1C4130B778D2}"/>
              </a:ext>
            </a:extLst>
          </p:cNvPr>
          <p:cNvSpPr txBox="1"/>
          <p:nvPr/>
        </p:nvSpPr>
        <p:spPr>
          <a:xfrm>
            <a:off x="3204642" y="2173430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dirty="0">
                <a:solidFill>
                  <a:srgbClr val="000000"/>
                </a:solidFill>
                <a:effectLst/>
                <a:latin typeface="Verdana Pro Black" panose="020B0604020202020204" pitchFamily="34" charset="0"/>
              </a:rPr>
              <a:t>Real world applications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0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4813D7-63B6-4E11-8C14-D8C4EFB1845C}"/>
              </a:ext>
            </a:extLst>
          </p:cNvPr>
          <p:cNvSpPr txBox="1"/>
          <p:nvPr/>
        </p:nvSpPr>
        <p:spPr>
          <a:xfrm>
            <a:off x="1003574" y="60483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Baseball elimination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0BADA-0311-4146-A377-BC49EC1A3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13" y="1989833"/>
            <a:ext cx="10489488" cy="4438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3C7793-6219-4148-A258-667A581D0852}"/>
              </a:ext>
            </a:extLst>
          </p:cNvPr>
          <p:cNvSpPr txBox="1"/>
          <p:nvPr/>
        </p:nvSpPr>
        <p:spPr>
          <a:xfrm>
            <a:off x="1182413" y="1128058"/>
            <a:ext cx="7775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1C1E21"/>
                </a:solidFill>
                <a:effectLst/>
              </a:rPr>
              <a:t>Ở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một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thời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điểm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nào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đó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của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một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mùa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giải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bóng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chày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,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tìm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kiếm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câu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lập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bộ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nào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không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thể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dành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được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top 1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trong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mùa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giải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đó</a:t>
            </a:r>
            <a:r>
              <a:rPr lang="en-US" sz="2000" b="0" i="0" dirty="0">
                <a:solidFill>
                  <a:srgbClr val="1C1E21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C1E21"/>
                </a:solidFill>
                <a:effectLst/>
              </a:rPr>
              <a:t>nữa</a:t>
            </a:r>
            <a:endParaRPr lang="en-US" sz="2000" b="0" i="0" dirty="0">
              <a:solidFill>
                <a:srgbClr val="1C1E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3774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6E1C64-0FC9-4370-8E28-156FA8055219}"/>
              </a:ext>
            </a:extLst>
          </p:cNvPr>
          <p:cNvSpPr txBox="1"/>
          <p:nvPr/>
        </p:nvSpPr>
        <p:spPr>
          <a:xfrm>
            <a:off x="1003574" y="60483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 segmentation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5F6C2FA-BECF-4E28-8DDF-2D4A5714F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35" y="3488591"/>
            <a:ext cx="2752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FFD0503-2F66-44CD-AFCB-C291DD7A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744" y="186526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A932B3B-C3FE-432B-A507-5485A07C92C5}"/>
              </a:ext>
            </a:extLst>
          </p:cNvPr>
          <p:cNvSpPr/>
          <p:nvPr/>
        </p:nvSpPr>
        <p:spPr>
          <a:xfrm>
            <a:off x="4760686" y="4006118"/>
            <a:ext cx="1335314" cy="117565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254D6-DDE2-433D-BB07-072FC433C55D}"/>
              </a:ext>
            </a:extLst>
          </p:cNvPr>
          <p:cNvSpPr txBox="1"/>
          <p:nvPr/>
        </p:nvSpPr>
        <p:spPr>
          <a:xfrm>
            <a:off x="1297535" y="975255"/>
            <a:ext cx="825286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V: Pixels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E: Connections between </a:t>
            </a:r>
            <a:r>
              <a:rPr lang="en-US" sz="2000" dirty="0" err="1"/>
              <a:t>Neighbouring</a:t>
            </a:r>
            <a:r>
              <a:rPr lang="en-US" sz="2000" dirty="0"/>
              <a:t> pixels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pixels </a:t>
            </a:r>
            <a:r>
              <a:rPr lang="en-US" sz="2000" dirty="0" err="1"/>
              <a:t>gần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(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sắc</a:t>
            </a:r>
            <a:r>
              <a:rPr lang="en-US" sz="2000" dirty="0"/>
              <a:t>,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phản</a:t>
            </a:r>
            <a:r>
              <a:rPr lang="en-US" sz="2000" dirty="0"/>
              <a:t>, …)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Dùng</a:t>
            </a:r>
            <a:r>
              <a:rPr lang="en-US" sz="2000" dirty="0"/>
              <a:t> min-cut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ra background </a:t>
            </a:r>
            <a:r>
              <a:rPr lang="en-US" sz="2000" dirty="0" err="1"/>
              <a:t>và</a:t>
            </a:r>
            <a:r>
              <a:rPr lang="en-US" sz="2000" dirty="0"/>
              <a:t> foreground</a:t>
            </a:r>
          </a:p>
        </p:txBody>
      </p:sp>
    </p:spTree>
    <p:extLst>
      <p:ext uri="{BB962C8B-B14F-4D97-AF65-F5344CB8AC3E}">
        <p14:creationId xmlns:p14="http://schemas.microsoft.com/office/powerpoint/2010/main" val="2055631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1604F-5362-4C61-9641-A60FABC1F9D5}"/>
              </a:ext>
            </a:extLst>
          </p:cNvPr>
          <p:cNvSpPr txBox="1"/>
          <p:nvPr/>
        </p:nvSpPr>
        <p:spPr>
          <a:xfrm>
            <a:off x="1989411" y="168600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Airline scheduling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87FDC-307E-497F-8D3D-59B8E2575B83}"/>
              </a:ext>
            </a:extLst>
          </p:cNvPr>
          <p:cNvSpPr txBox="1"/>
          <p:nvPr/>
        </p:nvSpPr>
        <p:spPr>
          <a:xfrm>
            <a:off x="1989165" y="248513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Circulation–demand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FDD7-1DBE-418A-B445-F894EA96C175}"/>
              </a:ext>
            </a:extLst>
          </p:cNvPr>
          <p:cNvSpPr txBox="1"/>
          <p:nvPr/>
        </p:nvSpPr>
        <p:spPr>
          <a:xfrm>
            <a:off x="1989165" y="3284278"/>
            <a:ext cx="6093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Census tabulation (matrix rounding)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10BEB-F398-4EB2-8252-6D2D0C2DFC3A}"/>
              </a:ext>
            </a:extLst>
          </p:cNvPr>
          <p:cNvSpPr txBox="1"/>
          <p:nvPr/>
        </p:nvSpPr>
        <p:spPr>
          <a:xfrm>
            <a:off x="1989165" y="4113590"/>
            <a:ext cx="6093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Project selection (max weight closure).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98180-B3C1-4DA2-92EC-455AE1DD9FD0}"/>
              </a:ext>
            </a:extLst>
          </p:cNvPr>
          <p:cNvSpPr txBox="1"/>
          <p:nvPr/>
        </p:nvSpPr>
        <p:spPr>
          <a:xfrm>
            <a:off x="942975" y="569418"/>
            <a:ext cx="811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số</a:t>
            </a:r>
            <a:r>
              <a:rPr lang="en-US" sz="2800" b="1" dirty="0"/>
              <a:t> </a:t>
            </a:r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</a:t>
            </a:r>
            <a:r>
              <a:rPr lang="en-US" sz="2800" b="1" dirty="0" err="1"/>
              <a:t>khác</a:t>
            </a:r>
            <a:r>
              <a:rPr lang="en-US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87899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ẫu slide cảm ơn (2021) - Cẩm Nang Tiếng Anh">
            <a:extLst>
              <a:ext uri="{FF2B5EF4-FFF2-40B4-BE49-F238E27FC236}">
                <a16:creationId xmlns:a16="http://schemas.microsoft.com/office/drawing/2014/main" id="{7FA22EAA-DA2E-45DB-82D4-31C3A1D1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1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DDECC6-D109-4CD0-99CA-AAE6B9FA0FB2}"/>
              </a:ext>
            </a:extLst>
          </p:cNvPr>
          <p:cNvSpPr txBox="1"/>
          <p:nvPr/>
        </p:nvSpPr>
        <p:spPr>
          <a:xfrm>
            <a:off x="1542826" y="687973"/>
            <a:ext cx="706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?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AA7104-B34C-4F75-822D-E25BBF5CB485}"/>
              </a:ext>
            </a:extLst>
          </p:cNvPr>
          <p:cNvGrpSpPr/>
          <p:nvPr/>
        </p:nvGrpSpPr>
        <p:grpSpPr>
          <a:xfrm>
            <a:off x="1681335" y="1211193"/>
            <a:ext cx="7223825" cy="914400"/>
            <a:chOff x="1681335" y="1211193"/>
            <a:chExt cx="7223825" cy="9144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9F93C-27D7-4941-8E29-AF3AAEB76139}"/>
                </a:ext>
              </a:extLst>
            </p:cNvPr>
            <p:cNvSpPr txBox="1"/>
            <p:nvPr/>
          </p:nvSpPr>
          <p:spPr>
            <a:xfrm>
              <a:off x="2649503" y="1429375"/>
              <a:ext cx="625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Là</a:t>
              </a:r>
              <a:r>
                <a:rPr lang="en-US" sz="2800" dirty="0"/>
                <a:t> </a:t>
              </a:r>
              <a:r>
                <a:rPr lang="en-US" sz="2800" dirty="0" err="1"/>
                <a:t>bài</a:t>
              </a:r>
              <a:r>
                <a:rPr lang="en-US" sz="2800" dirty="0"/>
                <a:t> </a:t>
              </a:r>
              <a:r>
                <a:rPr lang="en-US" sz="2800" dirty="0" err="1"/>
                <a:t>toán</a:t>
              </a:r>
              <a:r>
                <a:rPr lang="en-US" sz="2800" dirty="0"/>
                <a:t> </a:t>
              </a:r>
              <a:r>
                <a:rPr lang="en-US" sz="2800" dirty="0" err="1"/>
                <a:t>có</a:t>
              </a:r>
              <a:r>
                <a:rPr lang="en-US" sz="2800" dirty="0"/>
                <a:t> </a:t>
              </a:r>
              <a:r>
                <a:rPr lang="en-US" sz="2800" dirty="0" err="1"/>
                <a:t>thể</a:t>
              </a:r>
              <a:r>
                <a:rPr lang="en-US" sz="2800" dirty="0"/>
                <a:t> </a:t>
              </a:r>
              <a:r>
                <a:rPr lang="en-US" sz="2800" dirty="0" err="1"/>
                <a:t>đưa</a:t>
              </a:r>
              <a:r>
                <a:rPr lang="en-US" sz="2800" dirty="0"/>
                <a:t> </a:t>
              </a:r>
              <a:r>
                <a:rPr lang="en-US" sz="2800" dirty="0" err="1"/>
                <a:t>về</a:t>
              </a:r>
              <a:r>
                <a:rPr lang="en-US" sz="2800" dirty="0"/>
                <a:t> </a:t>
              </a:r>
              <a:r>
                <a:rPr lang="en-US" sz="2800" dirty="0" err="1"/>
                <a:t>dạng</a:t>
              </a:r>
              <a:r>
                <a:rPr lang="en-US" sz="2800" dirty="0"/>
                <a:t> G = (V, E)</a:t>
              </a:r>
            </a:p>
          </p:txBody>
        </p:sp>
        <p:pic>
          <p:nvPicPr>
            <p:cNvPr id="13" name="Graphic 12" descr="Arrow: Slight curve with solid fill">
              <a:extLst>
                <a:ext uri="{FF2B5EF4-FFF2-40B4-BE49-F238E27FC236}">
                  <a16:creationId xmlns:a16="http://schemas.microsoft.com/office/drawing/2014/main" id="{9F9B0448-0515-45BE-BF64-EF3E3D2D3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1335" y="1211193"/>
              <a:ext cx="914400" cy="914400"/>
            </a:xfrm>
            <a:prstGeom prst="rect">
              <a:avLst/>
            </a:prstGeom>
          </p:spPr>
        </p:pic>
      </p:grpSp>
      <p:grpSp>
        <p:nvGrpSpPr>
          <p:cNvPr id="52" name="!!Group 51">
            <a:extLst>
              <a:ext uri="{FF2B5EF4-FFF2-40B4-BE49-F238E27FC236}">
                <a16:creationId xmlns:a16="http://schemas.microsoft.com/office/drawing/2014/main" id="{E966AFC2-EBA7-49A4-86B7-3860C9CE74F4}"/>
              </a:ext>
            </a:extLst>
          </p:cNvPr>
          <p:cNvGrpSpPr/>
          <p:nvPr/>
        </p:nvGrpSpPr>
        <p:grpSpPr>
          <a:xfrm>
            <a:off x="7975619" y="2217655"/>
            <a:ext cx="3713030" cy="3790259"/>
            <a:chOff x="6739526" y="2429387"/>
            <a:chExt cx="3713030" cy="379025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9DF1AE-B5F0-4C0B-B8B4-0331527517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7612" y="3404758"/>
              <a:ext cx="278756" cy="713840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F6AA5-1683-449D-823F-B4598A5E6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7133" y="3332874"/>
              <a:ext cx="1265984" cy="918900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19E90A-6128-4E55-8DA5-FB6CE763B2CB}"/>
                </a:ext>
              </a:extLst>
            </p:cNvPr>
            <p:cNvCxnSpPr>
              <a:cxnSpLocks/>
            </p:cNvCxnSpPr>
            <p:nvPr/>
          </p:nvCxnSpPr>
          <p:spPr>
            <a:xfrm>
              <a:off x="7320976" y="4620482"/>
              <a:ext cx="634814" cy="857608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73D8C83-EA9E-4169-A8E3-8A5A2D320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5649" y="4742442"/>
              <a:ext cx="955817" cy="957544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15" descr="City outline">
              <a:extLst>
                <a:ext uri="{FF2B5EF4-FFF2-40B4-BE49-F238E27FC236}">
                  <a16:creationId xmlns:a16="http://schemas.microsoft.com/office/drawing/2014/main" id="{B4DD1549-4708-4D8A-B3FE-187C1B946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37611" y="2656738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City outline">
              <a:extLst>
                <a:ext uri="{FF2B5EF4-FFF2-40B4-BE49-F238E27FC236}">
                  <a16:creationId xmlns:a16="http://schemas.microsoft.com/office/drawing/2014/main" id="{91872F72-E91D-4650-8838-AB5D277F7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39526" y="3900178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City outline">
              <a:extLst>
                <a:ext uri="{FF2B5EF4-FFF2-40B4-BE49-F238E27FC236}">
                  <a16:creationId xmlns:a16="http://schemas.microsoft.com/office/drawing/2014/main" id="{1C064720-F56D-4043-B810-9EDE1B79C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3926" y="5305246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City outline">
              <a:extLst>
                <a:ext uri="{FF2B5EF4-FFF2-40B4-BE49-F238E27FC236}">
                  <a16:creationId xmlns:a16="http://schemas.microsoft.com/office/drawing/2014/main" id="{F9054C04-2ECE-4528-BEB0-A6B95F24C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81652" y="4059230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900243-BB22-4642-89AB-FA6C4DCF7308}"/>
                </a:ext>
              </a:extLst>
            </p:cNvPr>
            <p:cNvSpPr txBox="1"/>
            <p:nvPr/>
          </p:nvSpPr>
          <p:spPr>
            <a:xfrm>
              <a:off x="7777078" y="2429387"/>
              <a:ext cx="668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  <a:p>
              <a:endParaRPr 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D80617-794F-4C9B-9F0E-CC31C6D6EF82}"/>
                </a:ext>
              </a:extLst>
            </p:cNvPr>
            <p:cNvSpPr txBox="1"/>
            <p:nvPr/>
          </p:nvSpPr>
          <p:spPr>
            <a:xfrm>
              <a:off x="6893899" y="3662126"/>
              <a:ext cx="668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  <a:p>
              <a:endParaRPr 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B6B5D7-1625-4C46-BF8F-567753551D30}"/>
                </a:ext>
              </a:extLst>
            </p:cNvPr>
            <p:cNvSpPr txBox="1"/>
            <p:nvPr/>
          </p:nvSpPr>
          <p:spPr>
            <a:xfrm>
              <a:off x="9784460" y="3928608"/>
              <a:ext cx="668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</a:t>
              </a:r>
            </a:p>
            <a:p>
              <a:endParaRPr lang="en-US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0C07DD-03EC-488D-9B0D-4DDC69A57756}"/>
                </a:ext>
              </a:extLst>
            </p:cNvPr>
            <p:cNvSpPr txBox="1"/>
            <p:nvPr/>
          </p:nvSpPr>
          <p:spPr>
            <a:xfrm>
              <a:off x="7985779" y="5116115"/>
              <a:ext cx="668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  <a:p>
              <a:endParaRPr lang="en-US" b="1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8B9678-48A4-4193-A366-F6DF9DA6121D}"/>
                </a:ext>
              </a:extLst>
            </p:cNvPr>
            <p:cNvCxnSpPr>
              <a:cxnSpLocks/>
            </p:cNvCxnSpPr>
            <p:nvPr/>
          </p:nvCxnSpPr>
          <p:spPr>
            <a:xfrm>
              <a:off x="7955790" y="3409838"/>
              <a:ext cx="396221" cy="2121012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!!Group 58">
            <a:extLst>
              <a:ext uri="{FF2B5EF4-FFF2-40B4-BE49-F238E27FC236}">
                <a16:creationId xmlns:a16="http://schemas.microsoft.com/office/drawing/2014/main" id="{B89CE4F4-63CB-4D69-ABF8-6E7A5A97643D}"/>
              </a:ext>
            </a:extLst>
          </p:cNvPr>
          <p:cNvGrpSpPr/>
          <p:nvPr/>
        </p:nvGrpSpPr>
        <p:grpSpPr>
          <a:xfrm>
            <a:off x="1435189" y="2445006"/>
            <a:ext cx="5231793" cy="2610823"/>
            <a:chOff x="1435289" y="2851792"/>
            <a:chExt cx="5231793" cy="26108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950AFF-DFEB-43D7-9928-EA120296CA34}"/>
                </a:ext>
              </a:extLst>
            </p:cNvPr>
            <p:cNvSpPr txBox="1"/>
            <p:nvPr/>
          </p:nvSpPr>
          <p:spPr>
            <a:xfrm>
              <a:off x="1435289" y="2851792"/>
              <a:ext cx="3658043" cy="235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/>
                <a:t>VD1: </a:t>
              </a:r>
              <a:r>
                <a:rPr lang="en-US" sz="2000" dirty="0"/>
                <a:t>Cho N </a:t>
              </a:r>
              <a:r>
                <a:rPr lang="en-US" sz="2000" dirty="0" err="1"/>
                <a:t>thành</a:t>
              </a:r>
              <a:r>
                <a:rPr lang="en-US" sz="2000" dirty="0"/>
                <a:t> </a:t>
              </a:r>
              <a:r>
                <a:rPr lang="en-US" sz="2000" dirty="0" err="1"/>
                <a:t>phố</a:t>
              </a:r>
              <a:r>
                <a:rPr lang="en-US" sz="2000" dirty="0"/>
                <a:t>, </a:t>
              </a:r>
              <a:r>
                <a:rPr lang="en-US" sz="2000" dirty="0" err="1"/>
                <a:t>và</a:t>
              </a:r>
              <a:r>
                <a:rPr lang="en-US" sz="2000" dirty="0"/>
                <a:t> M con </a:t>
              </a:r>
              <a:r>
                <a:rPr lang="en-US" sz="2000" dirty="0" err="1"/>
                <a:t>đường</a:t>
              </a:r>
              <a:r>
                <a:rPr lang="en-US" sz="2000" dirty="0"/>
                <a:t> </a:t>
              </a:r>
              <a:r>
                <a:rPr lang="en-US" sz="2000" dirty="0" err="1"/>
                <a:t>hai</a:t>
              </a:r>
              <a:r>
                <a:rPr lang="en-US" sz="2000" dirty="0"/>
                <a:t> </a:t>
              </a:r>
              <a:r>
                <a:rPr lang="en-US" sz="2000" dirty="0" err="1"/>
                <a:t>chiều</a:t>
              </a:r>
              <a:r>
                <a:rPr lang="en-US" sz="2000" dirty="0"/>
                <a:t> </a:t>
              </a:r>
              <a:r>
                <a:rPr lang="en-US" sz="2000" dirty="0" err="1"/>
                <a:t>kết</a:t>
              </a:r>
              <a:r>
                <a:rPr lang="en-US" sz="2000" dirty="0"/>
                <a:t> </a:t>
              </a:r>
              <a:r>
                <a:rPr lang="en-US" sz="2000" dirty="0" err="1"/>
                <a:t>nối</a:t>
              </a:r>
              <a:r>
                <a:rPr lang="en-US" sz="2000" dirty="0"/>
                <a:t> </a:t>
              </a:r>
              <a:r>
                <a:rPr lang="en-US" sz="2000" dirty="0" err="1"/>
                <a:t>giữa</a:t>
              </a:r>
              <a:r>
                <a:rPr lang="en-US" sz="2000" dirty="0"/>
                <a:t> 2 </a:t>
              </a:r>
              <a:r>
                <a:rPr lang="en-US" sz="2000" dirty="0" err="1"/>
                <a:t>thành</a:t>
              </a:r>
              <a:r>
                <a:rPr lang="en-US" sz="2000" dirty="0"/>
                <a:t> </a:t>
              </a:r>
              <a:r>
                <a:rPr lang="en-US" sz="2000" dirty="0" err="1"/>
                <a:t>phố</a:t>
              </a:r>
              <a:r>
                <a:rPr lang="en-US" sz="2000" dirty="0"/>
                <a:t>. </a:t>
              </a:r>
              <a:r>
                <a:rPr lang="en-US" sz="2000" dirty="0" err="1"/>
                <a:t>Tìm</a:t>
              </a:r>
              <a:r>
                <a:rPr lang="en-US" sz="2000" dirty="0"/>
                <a:t> </a:t>
              </a:r>
              <a:r>
                <a:rPr lang="en-US" sz="2000" dirty="0" err="1"/>
                <a:t>đường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</a:t>
              </a:r>
              <a:r>
                <a:rPr lang="en-US" sz="2000" dirty="0" err="1"/>
                <a:t>từ</a:t>
              </a:r>
              <a:r>
                <a:rPr lang="en-US" sz="2000" dirty="0"/>
                <a:t> </a:t>
              </a:r>
              <a:r>
                <a:rPr lang="en-US" sz="2000" dirty="0" err="1"/>
                <a:t>thành</a:t>
              </a:r>
              <a:r>
                <a:rPr lang="en-US" sz="2000" dirty="0"/>
                <a:t> </a:t>
              </a:r>
              <a:r>
                <a:rPr lang="en-US" sz="2000" dirty="0" err="1"/>
                <a:t>phố</a:t>
              </a:r>
              <a:r>
                <a:rPr lang="en-US" sz="2000" dirty="0"/>
                <a:t> 1 </a:t>
              </a:r>
              <a:r>
                <a:rPr lang="en-US" sz="2000" dirty="0" err="1"/>
                <a:t>đến</a:t>
              </a:r>
              <a:r>
                <a:rPr lang="en-US" sz="2000" dirty="0"/>
                <a:t> </a:t>
              </a:r>
              <a:r>
                <a:rPr lang="en-US" sz="2000" dirty="0" err="1"/>
                <a:t>thành</a:t>
              </a:r>
              <a:r>
                <a:rPr lang="en-US" sz="2000" dirty="0"/>
                <a:t> </a:t>
              </a:r>
              <a:r>
                <a:rPr lang="en-US" sz="2000" dirty="0" err="1"/>
                <a:t>phố</a:t>
              </a:r>
              <a:r>
                <a:rPr lang="en-US" sz="2000" dirty="0"/>
                <a:t> N </a:t>
              </a:r>
              <a:r>
                <a:rPr lang="en-US" sz="2000" dirty="0" err="1"/>
                <a:t>sao</a:t>
              </a:r>
              <a:r>
                <a:rPr lang="en-US" sz="2000" dirty="0"/>
                <a:t> </a:t>
              </a:r>
              <a:r>
                <a:rPr lang="en-US" sz="2000" dirty="0" err="1"/>
                <a:t>cho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qua </a:t>
              </a:r>
              <a:r>
                <a:rPr lang="en-US" sz="2000" dirty="0" err="1"/>
                <a:t>ít</a:t>
              </a:r>
              <a:r>
                <a:rPr lang="en-US" sz="2000" dirty="0"/>
                <a:t> </a:t>
              </a:r>
              <a:r>
                <a:rPr lang="en-US" sz="2000" dirty="0" err="1"/>
                <a:t>thành</a:t>
              </a:r>
              <a:r>
                <a:rPr lang="en-US" sz="2000" dirty="0"/>
                <a:t> </a:t>
              </a:r>
              <a:r>
                <a:rPr lang="en-US" sz="2000" dirty="0" err="1"/>
                <a:t>phố</a:t>
              </a:r>
              <a:r>
                <a:rPr lang="en-US" sz="2000" dirty="0"/>
                <a:t> </a:t>
              </a:r>
              <a:r>
                <a:rPr lang="en-US" sz="2000" dirty="0" err="1"/>
                <a:t>nhất</a:t>
              </a:r>
              <a:r>
                <a:rPr lang="en-US" sz="2000" dirty="0"/>
                <a:t>.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54E5EBF-EA0B-42A1-9EEC-69FFCAA82A40}"/>
                </a:ext>
              </a:extLst>
            </p:cNvPr>
            <p:cNvGrpSpPr/>
            <p:nvPr/>
          </p:nvGrpSpPr>
          <p:grpSpPr>
            <a:xfrm>
              <a:off x="5652529" y="3024804"/>
              <a:ext cx="1014553" cy="2437811"/>
              <a:chOff x="4885842" y="3662126"/>
              <a:chExt cx="1014553" cy="2437811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022EC84-1BFA-456D-99FF-B1F023ACA8A0}"/>
                  </a:ext>
                </a:extLst>
              </p:cNvPr>
              <p:cNvSpPr/>
              <p:nvPr/>
            </p:nvSpPr>
            <p:spPr>
              <a:xfrm>
                <a:off x="4895484" y="3662126"/>
                <a:ext cx="1004911" cy="2416670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454154-3A8F-4933-8A78-23E0DD8A256B}"/>
                  </a:ext>
                </a:extLst>
              </p:cNvPr>
              <p:cNvSpPr txBox="1"/>
              <p:nvPr/>
            </p:nvSpPr>
            <p:spPr>
              <a:xfrm>
                <a:off x="5107596" y="4160945"/>
                <a:ext cx="57104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4 5</a:t>
                </a:r>
              </a:p>
              <a:p>
                <a:r>
                  <a:rPr lang="en-US" sz="2000" dirty="0"/>
                  <a:t>1 2</a:t>
                </a:r>
              </a:p>
              <a:p>
                <a:r>
                  <a:rPr lang="en-US" sz="2000" dirty="0"/>
                  <a:t>2 4</a:t>
                </a:r>
              </a:p>
              <a:p>
                <a:r>
                  <a:rPr lang="en-US" sz="2000" dirty="0"/>
                  <a:t>3 4</a:t>
                </a:r>
              </a:p>
              <a:p>
                <a:r>
                  <a:rPr lang="en-US" sz="2000" dirty="0"/>
                  <a:t>3 1</a:t>
                </a:r>
              </a:p>
              <a:p>
                <a:r>
                  <a:rPr lang="en-US" sz="2000" dirty="0"/>
                  <a:t>4 1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3148910-EDD6-43A0-AF36-C66AA9EA8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5842" y="4113274"/>
                <a:ext cx="10145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39C20F-01D4-4213-8D84-E79541BC55FD}"/>
                  </a:ext>
                </a:extLst>
              </p:cNvPr>
              <p:cNvSpPr txBox="1"/>
              <p:nvPr/>
            </p:nvSpPr>
            <p:spPr>
              <a:xfrm>
                <a:off x="4965652" y="3729428"/>
                <a:ext cx="914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INPUT</a:t>
                </a:r>
              </a:p>
            </p:txBody>
          </p:sp>
        </p:grpSp>
      </p:grpSp>
      <p:pic>
        <p:nvPicPr>
          <p:cNvPr id="57" name="!!Graphic 28" descr="Questions with solid fill">
            <a:extLst>
              <a:ext uri="{FF2B5EF4-FFF2-40B4-BE49-F238E27FC236}">
                <a16:creationId xmlns:a16="http://schemas.microsoft.com/office/drawing/2014/main" id="{33BBCCF7-A459-4F5D-9384-897F827F5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90" y="464340"/>
            <a:ext cx="914400" cy="914400"/>
          </a:xfrm>
          <a:prstGeom prst="rect">
            <a:avLst/>
          </a:prstGeom>
        </p:spPr>
      </p:pic>
      <p:grpSp>
        <p:nvGrpSpPr>
          <p:cNvPr id="61" name="!!Group 56">
            <a:extLst>
              <a:ext uri="{FF2B5EF4-FFF2-40B4-BE49-F238E27FC236}">
                <a16:creationId xmlns:a16="http://schemas.microsoft.com/office/drawing/2014/main" id="{1399F582-9859-473C-9008-1E6C2D33FD0C}"/>
              </a:ext>
            </a:extLst>
          </p:cNvPr>
          <p:cNvGrpSpPr/>
          <p:nvPr/>
        </p:nvGrpSpPr>
        <p:grpSpPr>
          <a:xfrm>
            <a:off x="12548030" y="2440189"/>
            <a:ext cx="5579415" cy="2814617"/>
            <a:chOff x="1542826" y="2375041"/>
            <a:chExt cx="5579415" cy="281461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8590B1-6F88-49CE-9FDF-9E5A66129509}"/>
                </a:ext>
              </a:extLst>
            </p:cNvPr>
            <p:cNvSpPr txBox="1"/>
            <p:nvPr/>
          </p:nvSpPr>
          <p:spPr>
            <a:xfrm>
              <a:off x="1542826" y="2375041"/>
              <a:ext cx="3812945" cy="281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/>
                <a:t>VD2: </a:t>
              </a:r>
              <a:r>
                <a:rPr lang="en-US" sz="2000" dirty="0"/>
                <a:t>Ma </a:t>
              </a:r>
              <a:r>
                <a:rPr lang="en-US" sz="2000" dirty="0" err="1"/>
                <a:t>trận</a:t>
              </a:r>
              <a:r>
                <a:rPr lang="en-US" sz="2000" dirty="0"/>
                <a:t> a </a:t>
              </a:r>
              <a:r>
                <a:rPr lang="en-US" sz="2000" dirty="0" err="1"/>
                <a:t>kích</a:t>
              </a:r>
              <a:r>
                <a:rPr lang="en-US" sz="2000" dirty="0"/>
                <a:t> </a:t>
              </a:r>
              <a:r>
                <a:rPr lang="en-US" sz="2000" dirty="0" err="1"/>
                <a:t>thước</a:t>
              </a:r>
              <a:r>
                <a:rPr lang="en-US" sz="2000" dirty="0"/>
                <a:t> N * M, </a:t>
              </a:r>
              <a:r>
                <a:rPr lang="en-US" sz="2000" dirty="0" err="1"/>
                <a:t>từ</a:t>
              </a:r>
              <a:r>
                <a:rPr lang="en-US" sz="2000" dirty="0"/>
                <a:t> </a:t>
              </a:r>
              <a:r>
                <a:rPr lang="en-US" sz="2000" dirty="0" err="1"/>
                <a:t>mỗi</a:t>
              </a:r>
              <a:r>
                <a:rPr lang="en-US" sz="2000" dirty="0"/>
                <a:t> ô </a:t>
              </a:r>
              <a:r>
                <a:rPr lang="en-US" sz="2000" dirty="0" err="1"/>
                <a:t>có</a:t>
              </a:r>
              <a:r>
                <a:rPr lang="en-US" sz="2000" dirty="0"/>
                <a:t> </a:t>
              </a:r>
              <a:r>
                <a:rPr lang="en-US" sz="2000" dirty="0" err="1"/>
                <a:t>thể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4 </a:t>
              </a:r>
              <a:r>
                <a:rPr lang="en-US" sz="2000" dirty="0" err="1"/>
                <a:t>hướng</a:t>
              </a:r>
              <a:r>
                <a:rPr lang="en-US" sz="2000" dirty="0"/>
                <a:t> </a:t>
              </a:r>
              <a:r>
                <a:rPr lang="en-US" sz="2000" dirty="0" err="1"/>
                <a:t>là</a:t>
              </a:r>
              <a:r>
                <a:rPr lang="en-US" sz="2000" dirty="0"/>
                <a:t> </a:t>
              </a:r>
              <a:r>
                <a:rPr lang="en-US" sz="2000" dirty="0" err="1"/>
                <a:t>xuống</a:t>
              </a:r>
              <a:r>
                <a:rPr lang="en-US" sz="2000" dirty="0"/>
                <a:t> </a:t>
              </a:r>
              <a:r>
                <a:rPr lang="en-US" sz="2000" dirty="0" err="1"/>
                <a:t>dưới</a:t>
              </a:r>
              <a:r>
                <a:rPr lang="en-US" sz="2000" dirty="0"/>
                <a:t>, </a:t>
              </a:r>
              <a:r>
                <a:rPr lang="en-US" sz="2000" dirty="0" err="1"/>
                <a:t>lên</a:t>
              </a:r>
              <a:r>
                <a:rPr lang="en-US" sz="2000" dirty="0"/>
                <a:t> </a:t>
              </a:r>
              <a:r>
                <a:rPr lang="en-US" sz="2000" dirty="0" err="1"/>
                <a:t>trên</a:t>
              </a:r>
              <a:r>
                <a:rPr lang="en-US" sz="2000" dirty="0"/>
                <a:t>, qua </a:t>
              </a:r>
              <a:r>
                <a:rPr lang="en-US" sz="2000" dirty="0" err="1"/>
                <a:t>trái</a:t>
              </a:r>
              <a:r>
                <a:rPr lang="en-US" sz="2000" dirty="0"/>
                <a:t>, qua </a:t>
              </a:r>
              <a:r>
                <a:rPr lang="en-US" sz="2000" dirty="0" err="1"/>
                <a:t>phải</a:t>
              </a:r>
              <a:r>
                <a:rPr lang="en-US" sz="2000" dirty="0"/>
                <a:t>. Chi </a:t>
              </a:r>
              <a:r>
                <a:rPr lang="en-US" sz="2000" dirty="0" err="1"/>
                <a:t>phí</a:t>
              </a:r>
              <a:r>
                <a:rPr lang="en-US" sz="2000" dirty="0"/>
                <a:t> </a:t>
              </a:r>
              <a:r>
                <a:rPr lang="en-US" sz="2000" dirty="0" err="1"/>
                <a:t>để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</a:t>
              </a:r>
              <a:r>
                <a:rPr lang="en-US" sz="2000" dirty="0" err="1"/>
                <a:t>vào</a:t>
              </a:r>
              <a:r>
                <a:rPr lang="en-US" sz="2000" dirty="0"/>
                <a:t> ô (u, v) </a:t>
              </a:r>
              <a:r>
                <a:rPr lang="en-US" sz="2000" dirty="0" err="1"/>
                <a:t>là</a:t>
              </a:r>
              <a:r>
                <a:rPr lang="en-US" sz="2000" dirty="0"/>
                <a:t> a[u][v]. </a:t>
              </a:r>
              <a:r>
                <a:rPr lang="en-US" sz="2000" dirty="0" err="1"/>
                <a:t>Tìm</a:t>
              </a:r>
              <a:r>
                <a:rPr lang="en-US" sz="2000" dirty="0"/>
                <a:t> chi </a:t>
              </a:r>
              <a:r>
                <a:rPr lang="en-US" sz="2000" dirty="0" err="1"/>
                <a:t>phí</a:t>
              </a:r>
              <a:r>
                <a:rPr lang="en-US" sz="2000" dirty="0"/>
                <a:t> </a:t>
              </a:r>
              <a:r>
                <a:rPr lang="en-US" sz="2000" dirty="0" err="1"/>
                <a:t>nhỏ</a:t>
              </a:r>
              <a:r>
                <a:rPr lang="en-US" sz="2000" dirty="0"/>
                <a:t> </a:t>
              </a:r>
              <a:r>
                <a:rPr lang="en-US" sz="2000" dirty="0" err="1"/>
                <a:t>nhất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</a:t>
              </a:r>
              <a:r>
                <a:rPr lang="en-US" sz="2000" dirty="0" err="1"/>
                <a:t>từ</a:t>
              </a:r>
              <a:r>
                <a:rPr lang="en-US" sz="2000" dirty="0"/>
                <a:t> ô (1, 1) </a:t>
              </a:r>
              <a:r>
                <a:rPr lang="en-US" sz="2000" dirty="0" err="1"/>
                <a:t>đến</a:t>
              </a:r>
              <a:r>
                <a:rPr lang="en-US" sz="2000" dirty="0"/>
                <a:t> ô (N, M)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C00CB30-5B5F-4F42-AAD2-084A6C11B809}"/>
                </a:ext>
              </a:extLst>
            </p:cNvPr>
            <p:cNvGrpSpPr/>
            <p:nvPr/>
          </p:nvGrpSpPr>
          <p:grpSpPr>
            <a:xfrm>
              <a:off x="5837086" y="2583540"/>
              <a:ext cx="1285155" cy="2120900"/>
              <a:chOff x="5882238" y="2784505"/>
              <a:chExt cx="1285155" cy="2120900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1AC36E56-3508-4BB2-BB3F-36ECAE74044D}"/>
                  </a:ext>
                </a:extLst>
              </p:cNvPr>
              <p:cNvSpPr/>
              <p:nvPr/>
            </p:nvSpPr>
            <p:spPr>
              <a:xfrm>
                <a:off x="5882238" y="2784505"/>
                <a:ext cx="1285155" cy="2120900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65B08B-2937-42D2-9A0A-318B87F3C949}"/>
                  </a:ext>
                </a:extLst>
              </p:cNvPr>
              <p:cNvSpPr txBox="1"/>
              <p:nvPr/>
            </p:nvSpPr>
            <p:spPr>
              <a:xfrm>
                <a:off x="6147766" y="3390071"/>
                <a:ext cx="94342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3 3</a:t>
                </a:r>
              </a:p>
              <a:p>
                <a:r>
                  <a:rPr lang="en-US" sz="2000" dirty="0"/>
                  <a:t>2 3 5</a:t>
                </a:r>
              </a:p>
              <a:p>
                <a:r>
                  <a:rPr lang="en-US" sz="2000" dirty="0"/>
                  <a:t>3 6 4</a:t>
                </a:r>
              </a:p>
              <a:p>
                <a:r>
                  <a:rPr lang="en-US" sz="2000" dirty="0"/>
                  <a:t>9 2 1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BAF8C5B-455D-45A0-9171-508CFE42998C}"/>
                  </a:ext>
                </a:extLst>
              </p:cNvPr>
              <p:cNvCxnSpPr/>
              <p:nvPr/>
            </p:nvCxnSpPr>
            <p:spPr>
              <a:xfrm>
                <a:off x="5882238" y="3207656"/>
                <a:ext cx="12851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23F413D-41D2-44E8-97E7-A725003F1613}"/>
                  </a:ext>
                </a:extLst>
              </p:cNvPr>
              <p:cNvSpPr txBox="1"/>
              <p:nvPr/>
            </p:nvSpPr>
            <p:spPr>
              <a:xfrm>
                <a:off x="6096000" y="2799019"/>
                <a:ext cx="995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INPUT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854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FD6233-12A2-4F3D-8635-BCCA5C4E8CC6}"/>
              </a:ext>
            </a:extLst>
          </p:cNvPr>
          <p:cNvSpPr txBox="1"/>
          <p:nvPr/>
        </p:nvSpPr>
        <p:spPr>
          <a:xfrm>
            <a:off x="1542826" y="687973"/>
            <a:ext cx="706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?</a:t>
            </a:r>
          </a:p>
        </p:txBody>
      </p:sp>
      <p:pic>
        <p:nvPicPr>
          <p:cNvPr id="7" name="!!Graphic 28" descr="Questions with solid fill">
            <a:extLst>
              <a:ext uri="{FF2B5EF4-FFF2-40B4-BE49-F238E27FC236}">
                <a16:creationId xmlns:a16="http://schemas.microsoft.com/office/drawing/2014/main" id="{8B5D30B9-69EE-412F-A938-20662CF33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90" y="464340"/>
            <a:ext cx="914400" cy="914400"/>
          </a:xfrm>
          <a:prstGeom prst="rect">
            <a:avLst/>
          </a:prstGeom>
        </p:spPr>
      </p:pic>
      <p:grpSp>
        <p:nvGrpSpPr>
          <p:cNvPr id="51" name="!!Group 50">
            <a:extLst>
              <a:ext uri="{FF2B5EF4-FFF2-40B4-BE49-F238E27FC236}">
                <a16:creationId xmlns:a16="http://schemas.microsoft.com/office/drawing/2014/main" id="{A2E31B53-3BFE-4BCA-94B3-172BBE012EB7}"/>
              </a:ext>
            </a:extLst>
          </p:cNvPr>
          <p:cNvGrpSpPr/>
          <p:nvPr/>
        </p:nvGrpSpPr>
        <p:grpSpPr>
          <a:xfrm>
            <a:off x="8186057" y="2554513"/>
            <a:ext cx="3224755" cy="2447473"/>
            <a:chOff x="8186057" y="2554513"/>
            <a:chExt cx="3224755" cy="244747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E37E6CE-EE27-4357-B350-9C09F81CB685}"/>
                </a:ext>
              </a:extLst>
            </p:cNvPr>
            <p:cNvSpPr/>
            <p:nvPr/>
          </p:nvSpPr>
          <p:spPr>
            <a:xfrm>
              <a:off x="8186057" y="2554514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(1, 1)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630B2B8-C9B4-4460-B1E5-A74710309196}"/>
                </a:ext>
              </a:extLst>
            </p:cNvPr>
            <p:cNvSpPr/>
            <p:nvPr/>
          </p:nvSpPr>
          <p:spPr>
            <a:xfrm>
              <a:off x="9355103" y="2554514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(1, 2)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A7A3C24-3DD2-4E96-9492-76710F7CF5FD}"/>
                </a:ext>
              </a:extLst>
            </p:cNvPr>
            <p:cNvSpPr/>
            <p:nvPr/>
          </p:nvSpPr>
          <p:spPr>
            <a:xfrm>
              <a:off x="10524149" y="2554513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(1, 3)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B07BCC-BBE5-4DF4-97C6-D177F65EFCB0}"/>
                </a:ext>
              </a:extLst>
            </p:cNvPr>
            <p:cNvSpPr/>
            <p:nvPr/>
          </p:nvSpPr>
          <p:spPr>
            <a:xfrm>
              <a:off x="8186057" y="3429000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(2, 1)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EE2F2A-5754-438A-B81A-D121B5C16584}"/>
                </a:ext>
              </a:extLst>
            </p:cNvPr>
            <p:cNvSpPr/>
            <p:nvPr/>
          </p:nvSpPr>
          <p:spPr>
            <a:xfrm>
              <a:off x="9355103" y="3430814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(2, 2)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8356C2D-EE15-471B-9483-FB800F93C9E8}"/>
                </a:ext>
              </a:extLst>
            </p:cNvPr>
            <p:cNvSpPr/>
            <p:nvPr/>
          </p:nvSpPr>
          <p:spPr>
            <a:xfrm>
              <a:off x="10525440" y="3428999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(2, 3)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EDDB89C-7F66-4C28-8968-36B9F26EF741}"/>
                </a:ext>
              </a:extLst>
            </p:cNvPr>
            <p:cNvSpPr/>
            <p:nvPr/>
          </p:nvSpPr>
          <p:spPr>
            <a:xfrm>
              <a:off x="8186057" y="4348843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(1, 1)</a:t>
              </a:r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CC5BCD-4BB1-490D-84A3-8789AA3C203A}"/>
                </a:ext>
              </a:extLst>
            </p:cNvPr>
            <p:cNvSpPr/>
            <p:nvPr/>
          </p:nvSpPr>
          <p:spPr>
            <a:xfrm>
              <a:off x="9355103" y="4348841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(1, 1)</a:t>
              </a:r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23C0CD1-179A-4500-ABDD-FD43CBE0F73C}"/>
                </a:ext>
              </a:extLst>
            </p:cNvPr>
            <p:cNvSpPr/>
            <p:nvPr/>
          </p:nvSpPr>
          <p:spPr>
            <a:xfrm>
              <a:off x="10524149" y="4348841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(1, 1)</a:t>
              </a:r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E1C0F2-9311-467B-9A51-A8722F6E0393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>
              <a:off x="8628743" y="3207657"/>
              <a:ext cx="0" cy="221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30D91A-237A-4E30-A9AF-5A1304730912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8628743" y="4082143"/>
              <a:ext cx="0" cy="266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EEDEEA-2542-4240-B030-C4C418743ED5}"/>
                </a:ext>
              </a:extLst>
            </p:cNvPr>
            <p:cNvCxnSpPr>
              <a:stCxn id="15" idx="2"/>
              <a:endCxn id="18" idx="0"/>
            </p:cNvCxnSpPr>
            <p:nvPr/>
          </p:nvCxnSpPr>
          <p:spPr>
            <a:xfrm>
              <a:off x="9797789" y="3207657"/>
              <a:ext cx="0" cy="223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235588-D216-4ABF-9BE8-EEBBF1F89E61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10966835" y="3207656"/>
              <a:ext cx="1291" cy="221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4319AC-7EF8-446F-8F17-6263652F4C13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9071429" y="2881086"/>
              <a:ext cx="2836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E58DCD-6E00-43EE-8469-A26C84008FA8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 flipV="1">
              <a:off x="10240475" y="2881085"/>
              <a:ext cx="28367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D7D282-DA60-4185-9BD9-621AEF74D30A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9071429" y="3755572"/>
              <a:ext cx="283674" cy="18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0CB325-A634-4255-BED5-E042E0AC81BD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 flipV="1">
              <a:off x="9071429" y="4675413"/>
              <a:ext cx="283674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FDBE70-C028-4D42-A4DF-2BD97A327BCD}"/>
                </a:ext>
              </a:extLst>
            </p:cNvPr>
            <p:cNvCxnSpPr>
              <a:stCxn id="18" idx="2"/>
              <a:endCxn id="21" idx="0"/>
            </p:cNvCxnSpPr>
            <p:nvPr/>
          </p:nvCxnSpPr>
          <p:spPr>
            <a:xfrm>
              <a:off x="9797789" y="4083957"/>
              <a:ext cx="0" cy="2648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740C09-86D1-495C-94BD-1587B944AA67}"/>
                </a:ext>
              </a:extLst>
            </p:cNvPr>
            <p:cNvCxnSpPr>
              <a:stCxn id="19" idx="2"/>
              <a:endCxn id="22" idx="0"/>
            </p:cNvCxnSpPr>
            <p:nvPr/>
          </p:nvCxnSpPr>
          <p:spPr>
            <a:xfrm flipH="1">
              <a:off x="10966835" y="4082142"/>
              <a:ext cx="1291" cy="2666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788D359-9ED5-4406-AF7B-DBBD128C7F11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>
            <a:xfrm flipV="1">
              <a:off x="10240475" y="3755571"/>
              <a:ext cx="284965" cy="18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7BDF3E0-896C-42E4-9FA5-7128DECC63F7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10240475" y="4675413"/>
              <a:ext cx="2836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!!Group 56">
            <a:extLst>
              <a:ext uri="{FF2B5EF4-FFF2-40B4-BE49-F238E27FC236}">
                <a16:creationId xmlns:a16="http://schemas.microsoft.com/office/drawing/2014/main" id="{15114750-D6E2-4803-92A8-F133FFF3FFBA}"/>
              </a:ext>
            </a:extLst>
          </p:cNvPr>
          <p:cNvGrpSpPr/>
          <p:nvPr/>
        </p:nvGrpSpPr>
        <p:grpSpPr>
          <a:xfrm>
            <a:off x="1542826" y="2375041"/>
            <a:ext cx="5579415" cy="2814617"/>
            <a:chOff x="1542826" y="2375041"/>
            <a:chExt cx="5579415" cy="28146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9421EF-0ADF-4E4E-8CD7-62A337587A0E}"/>
                </a:ext>
              </a:extLst>
            </p:cNvPr>
            <p:cNvSpPr txBox="1"/>
            <p:nvPr/>
          </p:nvSpPr>
          <p:spPr>
            <a:xfrm>
              <a:off x="1542826" y="2375041"/>
              <a:ext cx="3812945" cy="281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/>
                <a:t>VD2: </a:t>
              </a:r>
              <a:r>
                <a:rPr lang="en-US" sz="2000" dirty="0"/>
                <a:t>Ma </a:t>
              </a:r>
              <a:r>
                <a:rPr lang="en-US" sz="2000" dirty="0" err="1"/>
                <a:t>trận</a:t>
              </a:r>
              <a:r>
                <a:rPr lang="en-US" sz="2000" dirty="0"/>
                <a:t> a </a:t>
              </a:r>
              <a:r>
                <a:rPr lang="en-US" sz="2000" dirty="0" err="1"/>
                <a:t>kích</a:t>
              </a:r>
              <a:r>
                <a:rPr lang="en-US" sz="2000" dirty="0"/>
                <a:t> </a:t>
              </a:r>
              <a:r>
                <a:rPr lang="en-US" sz="2000" dirty="0" err="1"/>
                <a:t>thước</a:t>
              </a:r>
              <a:r>
                <a:rPr lang="en-US" sz="2000" dirty="0"/>
                <a:t> N * M, </a:t>
              </a:r>
              <a:r>
                <a:rPr lang="en-US" sz="2000" dirty="0" err="1"/>
                <a:t>từ</a:t>
              </a:r>
              <a:r>
                <a:rPr lang="en-US" sz="2000" dirty="0"/>
                <a:t> </a:t>
              </a:r>
              <a:r>
                <a:rPr lang="en-US" sz="2000" dirty="0" err="1"/>
                <a:t>mỗi</a:t>
              </a:r>
              <a:r>
                <a:rPr lang="en-US" sz="2000" dirty="0"/>
                <a:t> ô </a:t>
              </a:r>
              <a:r>
                <a:rPr lang="en-US" sz="2000" dirty="0" err="1"/>
                <a:t>có</a:t>
              </a:r>
              <a:r>
                <a:rPr lang="en-US" sz="2000" dirty="0"/>
                <a:t> </a:t>
              </a:r>
              <a:r>
                <a:rPr lang="en-US" sz="2000" dirty="0" err="1"/>
                <a:t>thể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4 </a:t>
              </a:r>
              <a:r>
                <a:rPr lang="en-US" sz="2000" dirty="0" err="1"/>
                <a:t>hướng</a:t>
              </a:r>
              <a:r>
                <a:rPr lang="en-US" sz="2000" dirty="0"/>
                <a:t> </a:t>
              </a:r>
              <a:r>
                <a:rPr lang="en-US" sz="2000" dirty="0" err="1"/>
                <a:t>là</a:t>
              </a:r>
              <a:r>
                <a:rPr lang="en-US" sz="2000" dirty="0"/>
                <a:t> </a:t>
              </a:r>
              <a:r>
                <a:rPr lang="en-US" sz="2000" dirty="0" err="1"/>
                <a:t>xuống</a:t>
              </a:r>
              <a:r>
                <a:rPr lang="en-US" sz="2000" dirty="0"/>
                <a:t> </a:t>
              </a:r>
              <a:r>
                <a:rPr lang="en-US" sz="2000" dirty="0" err="1"/>
                <a:t>dưới</a:t>
              </a:r>
              <a:r>
                <a:rPr lang="en-US" sz="2000" dirty="0"/>
                <a:t>, </a:t>
              </a:r>
              <a:r>
                <a:rPr lang="en-US" sz="2000" dirty="0" err="1"/>
                <a:t>lên</a:t>
              </a:r>
              <a:r>
                <a:rPr lang="en-US" sz="2000" dirty="0"/>
                <a:t> </a:t>
              </a:r>
              <a:r>
                <a:rPr lang="en-US" sz="2000" dirty="0" err="1"/>
                <a:t>trên</a:t>
              </a:r>
              <a:r>
                <a:rPr lang="en-US" sz="2000" dirty="0"/>
                <a:t>, qua </a:t>
              </a:r>
              <a:r>
                <a:rPr lang="en-US" sz="2000" dirty="0" err="1"/>
                <a:t>trái</a:t>
              </a:r>
              <a:r>
                <a:rPr lang="en-US" sz="2000" dirty="0"/>
                <a:t>, qua </a:t>
              </a:r>
              <a:r>
                <a:rPr lang="en-US" sz="2000" dirty="0" err="1"/>
                <a:t>phải</a:t>
              </a:r>
              <a:r>
                <a:rPr lang="en-US" sz="2000" dirty="0"/>
                <a:t>. Chi </a:t>
              </a:r>
              <a:r>
                <a:rPr lang="en-US" sz="2000" dirty="0" err="1"/>
                <a:t>phí</a:t>
              </a:r>
              <a:r>
                <a:rPr lang="en-US" sz="2000" dirty="0"/>
                <a:t> </a:t>
              </a:r>
              <a:r>
                <a:rPr lang="en-US" sz="2000" dirty="0" err="1"/>
                <a:t>để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</a:t>
              </a:r>
              <a:r>
                <a:rPr lang="en-US" sz="2000" dirty="0" err="1"/>
                <a:t>vào</a:t>
              </a:r>
              <a:r>
                <a:rPr lang="en-US" sz="2000" dirty="0"/>
                <a:t> ô (u, v) </a:t>
              </a:r>
              <a:r>
                <a:rPr lang="en-US" sz="2000" dirty="0" err="1"/>
                <a:t>là</a:t>
              </a:r>
              <a:r>
                <a:rPr lang="en-US" sz="2000" dirty="0"/>
                <a:t> a[u][v]. </a:t>
              </a:r>
              <a:r>
                <a:rPr lang="en-US" sz="2000" dirty="0" err="1"/>
                <a:t>Tìm</a:t>
              </a:r>
              <a:r>
                <a:rPr lang="en-US" sz="2000" dirty="0"/>
                <a:t> chi </a:t>
              </a:r>
              <a:r>
                <a:rPr lang="en-US" sz="2000" dirty="0" err="1"/>
                <a:t>phí</a:t>
              </a:r>
              <a:r>
                <a:rPr lang="en-US" sz="2000" dirty="0"/>
                <a:t> </a:t>
              </a:r>
              <a:r>
                <a:rPr lang="en-US" sz="2000" dirty="0" err="1"/>
                <a:t>nhỏ</a:t>
              </a:r>
              <a:r>
                <a:rPr lang="en-US" sz="2000" dirty="0"/>
                <a:t> </a:t>
              </a:r>
              <a:r>
                <a:rPr lang="en-US" sz="2000" dirty="0" err="1"/>
                <a:t>nhất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</a:t>
              </a:r>
              <a:r>
                <a:rPr lang="en-US" sz="2000" dirty="0" err="1"/>
                <a:t>từ</a:t>
              </a:r>
              <a:r>
                <a:rPr lang="en-US" sz="2000" dirty="0"/>
                <a:t> ô (1, 1) </a:t>
              </a:r>
              <a:r>
                <a:rPr lang="en-US" sz="2000" dirty="0" err="1"/>
                <a:t>đến</a:t>
              </a:r>
              <a:r>
                <a:rPr lang="en-US" sz="2000" dirty="0"/>
                <a:t> ô (N, M)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9EDE082-3A3F-4799-B6E4-445E39461182}"/>
                </a:ext>
              </a:extLst>
            </p:cNvPr>
            <p:cNvGrpSpPr/>
            <p:nvPr/>
          </p:nvGrpSpPr>
          <p:grpSpPr>
            <a:xfrm>
              <a:off x="5837086" y="2583540"/>
              <a:ext cx="1285155" cy="2120900"/>
              <a:chOff x="5882238" y="2784505"/>
              <a:chExt cx="1285155" cy="212090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A8C48AB9-46DB-4FDE-BBD2-DC087C26E2DC}"/>
                  </a:ext>
                </a:extLst>
              </p:cNvPr>
              <p:cNvSpPr/>
              <p:nvPr/>
            </p:nvSpPr>
            <p:spPr>
              <a:xfrm>
                <a:off x="5882238" y="2784505"/>
                <a:ext cx="1285155" cy="2120900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51F916-072D-439E-B108-2B635585B7B4}"/>
                  </a:ext>
                </a:extLst>
              </p:cNvPr>
              <p:cNvSpPr txBox="1"/>
              <p:nvPr/>
            </p:nvSpPr>
            <p:spPr>
              <a:xfrm>
                <a:off x="6147766" y="3390071"/>
                <a:ext cx="94342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3 3</a:t>
                </a:r>
              </a:p>
              <a:p>
                <a:r>
                  <a:rPr lang="en-US" sz="2000" dirty="0"/>
                  <a:t>2 3 5</a:t>
                </a:r>
              </a:p>
              <a:p>
                <a:r>
                  <a:rPr lang="en-US" sz="2000" dirty="0"/>
                  <a:t>3 6 4</a:t>
                </a:r>
              </a:p>
              <a:p>
                <a:r>
                  <a:rPr lang="en-US" sz="2000" dirty="0"/>
                  <a:t>9 2 1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A4204B7-1949-4D42-9739-462F477B0970}"/>
                  </a:ext>
                </a:extLst>
              </p:cNvPr>
              <p:cNvCxnSpPr/>
              <p:nvPr/>
            </p:nvCxnSpPr>
            <p:spPr>
              <a:xfrm>
                <a:off x="5882238" y="3207656"/>
                <a:ext cx="12851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1203422-8E1C-4E2F-ADF6-AB1EE5006670}"/>
                  </a:ext>
                </a:extLst>
              </p:cNvPr>
              <p:cNvSpPr txBox="1"/>
              <p:nvPr/>
            </p:nvSpPr>
            <p:spPr>
              <a:xfrm>
                <a:off x="6096000" y="2799019"/>
                <a:ext cx="995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INPUT</a:t>
                </a:r>
              </a:p>
            </p:txBody>
          </p:sp>
        </p:grpSp>
      </p:grpSp>
      <p:grpSp>
        <p:nvGrpSpPr>
          <p:cNvPr id="58" name="!!Group 51">
            <a:extLst>
              <a:ext uri="{FF2B5EF4-FFF2-40B4-BE49-F238E27FC236}">
                <a16:creationId xmlns:a16="http://schemas.microsoft.com/office/drawing/2014/main" id="{21E1E127-0B91-42F1-8EE5-2FBF6102C14A}"/>
              </a:ext>
            </a:extLst>
          </p:cNvPr>
          <p:cNvGrpSpPr/>
          <p:nvPr/>
        </p:nvGrpSpPr>
        <p:grpSpPr>
          <a:xfrm>
            <a:off x="-3713030" y="2370703"/>
            <a:ext cx="3713030" cy="3790259"/>
            <a:chOff x="6739526" y="2429387"/>
            <a:chExt cx="3713030" cy="379025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5F35F3-9DB3-4A3C-B9B4-DA2E3B402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7612" y="3404758"/>
              <a:ext cx="278756" cy="713840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FF9F288-75E0-4E75-AB2C-DAC564540B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7133" y="3332874"/>
              <a:ext cx="1265984" cy="918900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BB84C04-5656-4986-A31F-D4696AE03288}"/>
                </a:ext>
              </a:extLst>
            </p:cNvPr>
            <p:cNvCxnSpPr>
              <a:cxnSpLocks/>
            </p:cNvCxnSpPr>
            <p:nvPr/>
          </p:nvCxnSpPr>
          <p:spPr>
            <a:xfrm>
              <a:off x="7320976" y="4620482"/>
              <a:ext cx="634814" cy="857608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B6A8923-255C-4CA9-A48B-F4F6A7DBD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5649" y="4742442"/>
              <a:ext cx="955817" cy="957544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Graphic 62" descr="City outline">
              <a:extLst>
                <a:ext uri="{FF2B5EF4-FFF2-40B4-BE49-F238E27FC236}">
                  <a16:creationId xmlns:a16="http://schemas.microsoft.com/office/drawing/2014/main" id="{C4F8111E-B05C-410D-B6E1-BFA0D0A56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37611" y="2656738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City outline">
              <a:extLst>
                <a:ext uri="{FF2B5EF4-FFF2-40B4-BE49-F238E27FC236}">
                  <a16:creationId xmlns:a16="http://schemas.microsoft.com/office/drawing/2014/main" id="{6A531E4C-E32F-4200-A64F-7E9A5127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39526" y="3900178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City outline">
              <a:extLst>
                <a:ext uri="{FF2B5EF4-FFF2-40B4-BE49-F238E27FC236}">
                  <a16:creationId xmlns:a16="http://schemas.microsoft.com/office/drawing/2014/main" id="{E32A7DE1-052C-4938-BC23-852475859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3926" y="5305246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City outline">
              <a:extLst>
                <a:ext uri="{FF2B5EF4-FFF2-40B4-BE49-F238E27FC236}">
                  <a16:creationId xmlns:a16="http://schemas.microsoft.com/office/drawing/2014/main" id="{E080AAAD-B326-42A0-953D-EAA09465B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81652" y="4059230"/>
              <a:ext cx="914400" cy="9144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073DC0B-D0F6-4DA9-AC50-3C4762B92D65}"/>
                </a:ext>
              </a:extLst>
            </p:cNvPr>
            <p:cNvSpPr txBox="1"/>
            <p:nvPr/>
          </p:nvSpPr>
          <p:spPr>
            <a:xfrm>
              <a:off x="7777078" y="2429387"/>
              <a:ext cx="668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  <a:p>
              <a:endParaRPr 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7872824-8211-40F4-8323-ABCF47B20F99}"/>
                </a:ext>
              </a:extLst>
            </p:cNvPr>
            <p:cNvSpPr txBox="1"/>
            <p:nvPr/>
          </p:nvSpPr>
          <p:spPr>
            <a:xfrm>
              <a:off x="6893899" y="3662126"/>
              <a:ext cx="668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2</a:t>
              </a:r>
            </a:p>
            <a:p>
              <a:endParaRPr lang="en-US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63B3B28-CF88-478F-BFF4-348A55AD1FD3}"/>
                </a:ext>
              </a:extLst>
            </p:cNvPr>
            <p:cNvSpPr txBox="1"/>
            <p:nvPr/>
          </p:nvSpPr>
          <p:spPr>
            <a:xfrm>
              <a:off x="9784460" y="3928608"/>
              <a:ext cx="668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</a:t>
              </a:r>
            </a:p>
            <a:p>
              <a:endParaRPr lang="en-US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D773CFE-E238-4D08-B71E-986E943AC69A}"/>
                </a:ext>
              </a:extLst>
            </p:cNvPr>
            <p:cNvSpPr txBox="1"/>
            <p:nvPr/>
          </p:nvSpPr>
          <p:spPr>
            <a:xfrm>
              <a:off x="7985779" y="5116115"/>
              <a:ext cx="668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  <a:p>
              <a:endParaRPr lang="en-US" b="1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50D281-6EFE-4B97-B1A4-1F1D80D0A006}"/>
                </a:ext>
              </a:extLst>
            </p:cNvPr>
            <p:cNvCxnSpPr>
              <a:cxnSpLocks/>
            </p:cNvCxnSpPr>
            <p:nvPr/>
          </p:nvCxnSpPr>
          <p:spPr>
            <a:xfrm>
              <a:off x="7955790" y="3409838"/>
              <a:ext cx="396221" cy="2121012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!!Group 58">
            <a:extLst>
              <a:ext uri="{FF2B5EF4-FFF2-40B4-BE49-F238E27FC236}">
                <a16:creationId xmlns:a16="http://schemas.microsoft.com/office/drawing/2014/main" id="{2CACCFC4-C429-4045-8363-E1B1ED36A643}"/>
              </a:ext>
            </a:extLst>
          </p:cNvPr>
          <p:cNvGrpSpPr/>
          <p:nvPr/>
        </p:nvGrpSpPr>
        <p:grpSpPr>
          <a:xfrm>
            <a:off x="-10253460" y="2598054"/>
            <a:ext cx="5231793" cy="2610823"/>
            <a:chOff x="1435289" y="2851792"/>
            <a:chExt cx="5231793" cy="261082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920040-4109-44FD-89FC-FA1EA53E7E38}"/>
                </a:ext>
              </a:extLst>
            </p:cNvPr>
            <p:cNvSpPr txBox="1"/>
            <p:nvPr/>
          </p:nvSpPr>
          <p:spPr>
            <a:xfrm>
              <a:off x="1435289" y="2851792"/>
              <a:ext cx="3658043" cy="235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/>
                <a:t>VD1: </a:t>
              </a:r>
              <a:r>
                <a:rPr lang="en-US" sz="2000" dirty="0"/>
                <a:t>Cho N </a:t>
              </a:r>
              <a:r>
                <a:rPr lang="en-US" sz="2000" dirty="0" err="1"/>
                <a:t>thành</a:t>
              </a:r>
              <a:r>
                <a:rPr lang="en-US" sz="2000" dirty="0"/>
                <a:t> </a:t>
              </a:r>
              <a:r>
                <a:rPr lang="en-US" sz="2000" dirty="0" err="1"/>
                <a:t>phố</a:t>
              </a:r>
              <a:r>
                <a:rPr lang="en-US" sz="2000" dirty="0"/>
                <a:t>, </a:t>
              </a:r>
              <a:r>
                <a:rPr lang="en-US" sz="2000" dirty="0" err="1"/>
                <a:t>và</a:t>
              </a:r>
              <a:r>
                <a:rPr lang="en-US" sz="2000" dirty="0"/>
                <a:t> M con </a:t>
              </a:r>
              <a:r>
                <a:rPr lang="en-US" sz="2000" dirty="0" err="1"/>
                <a:t>đường</a:t>
              </a:r>
              <a:r>
                <a:rPr lang="en-US" sz="2000" dirty="0"/>
                <a:t> </a:t>
              </a:r>
              <a:r>
                <a:rPr lang="en-US" sz="2000" dirty="0" err="1"/>
                <a:t>hai</a:t>
              </a:r>
              <a:r>
                <a:rPr lang="en-US" sz="2000" dirty="0"/>
                <a:t> </a:t>
              </a:r>
              <a:r>
                <a:rPr lang="en-US" sz="2000" dirty="0" err="1"/>
                <a:t>chiều</a:t>
              </a:r>
              <a:r>
                <a:rPr lang="en-US" sz="2000" dirty="0"/>
                <a:t> </a:t>
              </a:r>
              <a:r>
                <a:rPr lang="en-US" sz="2000" dirty="0" err="1"/>
                <a:t>kết</a:t>
              </a:r>
              <a:r>
                <a:rPr lang="en-US" sz="2000" dirty="0"/>
                <a:t> </a:t>
              </a:r>
              <a:r>
                <a:rPr lang="en-US" sz="2000" dirty="0" err="1"/>
                <a:t>nối</a:t>
              </a:r>
              <a:r>
                <a:rPr lang="en-US" sz="2000" dirty="0"/>
                <a:t> </a:t>
              </a:r>
              <a:r>
                <a:rPr lang="en-US" sz="2000" dirty="0" err="1"/>
                <a:t>giữa</a:t>
              </a:r>
              <a:r>
                <a:rPr lang="en-US" sz="2000" dirty="0"/>
                <a:t> 2 </a:t>
              </a:r>
              <a:r>
                <a:rPr lang="en-US" sz="2000" dirty="0" err="1"/>
                <a:t>thành</a:t>
              </a:r>
              <a:r>
                <a:rPr lang="en-US" sz="2000" dirty="0"/>
                <a:t> </a:t>
              </a:r>
              <a:r>
                <a:rPr lang="en-US" sz="2000" dirty="0" err="1"/>
                <a:t>phố</a:t>
              </a:r>
              <a:r>
                <a:rPr lang="en-US" sz="2000" dirty="0"/>
                <a:t>. </a:t>
              </a:r>
              <a:r>
                <a:rPr lang="en-US" sz="2000" dirty="0" err="1"/>
                <a:t>Tìm</a:t>
              </a:r>
              <a:r>
                <a:rPr lang="en-US" sz="2000" dirty="0"/>
                <a:t> </a:t>
              </a:r>
              <a:r>
                <a:rPr lang="en-US" sz="2000" dirty="0" err="1"/>
                <a:t>đường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</a:t>
              </a:r>
              <a:r>
                <a:rPr lang="en-US" sz="2000" dirty="0" err="1"/>
                <a:t>từ</a:t>
              </a:r>
              <a:r>
                <a:rPr lang="en-US" sz="2000" dirty="0"/>
                <a:t> </a:t>
              </a:r>
              <a:r>
                <a:rPr lang="en-US" sz="2000" dirty="0" err="1"/>
                <a:t>thành</a:t>
              </a:r>
              <a:r>
                <a:rPr lang="en-US" sz="2000" dirty="0"/>
                <a:t> </a:t>
              </a:r>
              <a:r>
                <a:rPr lang="en-US" sz="2000" dirty="0" err="1"/>
                <a:t>phố</a:t>
              </a:r>
              <a:r>
                <a:rPr lang="en-US" sz="2000" dirty="0"/>
                <a:t> 1 </a:t>
              </a:r>
              <a:r>
                <a:rPr lang="en-US" sz="2000" dirty="0" err="1"/>
                <a:t>đến</a:t>
              </a:r>
              <a:r>
                <a:rPr lang="en-US" sz="2000" dirty="0"/>
                <a:t> </a:t>
              </a:r>
              <a:r>
                <a:rPr lang="en-US" sz="2000" dirty="0" err="1"/>
                <a:t>thành</a:t>
              </a:r>
              <a:r>
                <a:rPr lang="en-US" sz="2000" dirty="0"/>
                <a:t> </a:t>
              </a:r>
              <a:r>
                <a:rPr lang="en-US" sz="2000" dirty="0" err="1"/>
                <a:t>phố</a:t>
              </a:r>
              <a:r>
                <a:rPr lang="en-US" sz="2000" dirty="0"/>
                <a:t> N </a:t>
              </a:r>
              <a:r>
                <a:rPr lang="en-US" sz="2000" dirty="0" err="1"/>
                <a:t>sao</a:t>
              </a:r>
              <a:r>
                <a:rPr lang="en-US" sz="2000" dirty="0"/>
                <a:t> </a:t>
              </a:r>
              <a:r>
                <a:rPr lang="en-US" sz="2000" dirty="0" err="1"/>
                <a:t>cho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qua </a:t>
              </a:r>
              <a:r>
                <a:rPr lang="en-US" sz="2000" dirty="0" err="1"/>
                <a:t>ít</a:t>
              </a:r>
              <a:r>
                <a:rPr lang="en-US" sz="2000" dirty="0"/>
                <a:t> </a:t>
              </a:r>
              <a:r>
                <a:rPr lang="en-US" sz="2000" dirty="0" err="1"/>
                <a:t>thành</a:t>
              </a:r>
              <a:r>
                <a:rPr lang="en-US" sz="2000" dirty="0"/>
                <a:t> </a:t>
              </a:r>
              <a:r>
                <a:rPr lang="en-US" sz="2000" dirty="0" err="1"/>
                <a:t>phố</a:t>
              </a:r>
              <a:r>
                <a:rPr lang="en-US" sz="2000" dirty="0"/>
                <a:t> </a:t>
              </a:r>
              <a:r>
                <a:rPr lang="en-US" sz="2000" dirty="0" err="1"/>
                <a:t>nhất</a:t>
              </a:r>
              <a:r>
                <a:rPr lang="en-US" sz="2000" dirty="0"/>
                <a:t>.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3F8FE0-9045-49A5-8E01-4C40942E081B}"/>
                </a:ext>
              </a:extLst>
            </p:cNvPr>
            <p:cNvGrpSpPr/>
            <p:nvPr/>
          </p:nvGrpSpPr>
          <p:grpSpPr>
            <a:xfrm>
              <a:off x="5652529" y="3024804"/>
              <a:ext cx="1014553" cy="2437811"/>
              <a:chOff x="4885842" y="3662126"/>
              <a:chExt cx="1014553" cy="2437811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98C2F38-A2B6-4390-8F47-E0E7ED364B4A}"/>
                  </a:ext>
                </a:extLst>
              </p:cNvPr>
              <p:cNvSpPr/>
              <p:nvPr/>
            </p:nvSpPr>
            <p:spPr>
              <a:xfrm>
                <a:off x="4895484" y="3662126"/>
                <a:ext cx="1004911" cy="2416670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559F835-B98E-4492-B985-B19A34A5BF00}"/>
                  </a:ext>
                </a:extLst>
              </p:cNvPr>
              <p:cNvSpPr txBox="1"/>
              <p:nvPr/>
            </p:nvSpPr>
            <p:spPr>
              <a:xfrm>
                <a:off x="5107596" y="4160945"/>
                <a:ext cx="57104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4 5</a:t>
                </a:r>
              </a:p>
              <a:p>
                <a:r>
                  <a:rPr lang="en-US" sz="2000" dirty="0"/>
                  <a:t>1 2</a:t>
                </a:r>
              </a:p>
              <a:p>
                <a:r>
                  <a:rPr lang="en-US" sz="2000" dirty="0"/>
                  <a:t>2 4</a:t>
                </a:r>
              </a:p>
              <a:p>
                <a:r>
                  <a:rPr lang="en-US" sz="2000" dirty="0"/>
                  <a:t>3 4</a:t>
                </a:r>
              </a:p>
              <a:p>
                <a:r>
                  <a:rPr lang="en-US" sz="2000" dirty="0"/>
                  <a:t>3 1</a:t>
                </a:r>
              </a:p>
              <a:p>
                <a:r>
                  <a:rPr lang="en-US" sz="2000" dirty="0"/>
                  <a:t>4 1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0A9C335-A46D-43F5-B29E-7BBAF6C50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5842" y="4113274"/>
                <a:ext cx="10145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1E97245-5B86-41A0-8BB5-43B10A5293EA}"/>
                  </a:ext>
                </a:extLst>
              </p:cNvPr>
              <p:cNvSpPr txBox="1"/>
              <p:nvPr/>
            </p:nvSpPr>
            <p:spPr>
              <a:xfrm>
                <a:off x="4965652" y="3729428"/>
                <a:ext cx="914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INPUT</a:t>
                </a:r>
              </a:p>
            </p:txBody>
          </p:sp>
        </p:grpSp>
      </p:grpSp>
      <p:grpSp>
        <p:nvGrpSpPr>
          <p:cNvPr id="79" name="!!Group 72">
            <a:extLst>
              <a:ext uri="{FF2B5EF4-FFF2-40B4-BE49-F238E27FC236}">
                <a16:creationId xmlns:a16="http://schemas.microsoft.com/office/drawing/2014/main" id="{C5E0B10B-8D3E-4918-A188-2B4EE13D3599}"/>
              </a:ext>
            </a:extLst>
          </p:cNvPr>
          <p:cNvGrpSpPr/>
          <p:nvPr/>
        </p:nvGrpSpPr>
        <p:grpSpPr>
          <a:xfrm>
            <a:off x="12862241" y="2325109"/>
            <a:ext cx="6025698" cy="3735959"/>
            <a:chOff x="1435290" y="2434068"/>
            <a:chExt cx="6025698" cy="373595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BCBCF06-B5B7-4097-AEAC-3CCB61036C10}"/>
                </a:ext>
              </a:extLst>
            </p:cNvPr>
            <p:cNvSpPr txBox="1"/>
            <p:nvPr/>
          </p:nvSpPr>
          <p:spPr>
            <a:xfrm>
              <a:off x="1435290" y="2434068"/>
              <a:ext cx="3819509" cy="3735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i="0" dirty="0">
                  <a:solidFill>
                    <a:srgbClr val="000000"/>
                  </a:solidFill>
                  <a:effectLst/>
                </a:rPr>
                <a:t>VD3</a:t>
              </a:r>
              <a:r>
                <a:rPr lang="en-US" sz="2000" b="0" i="0" dirty="0">
                  <a:solidFill>
                    <a:srgbClr val="000000"/>
                  </a:solidFill>
                  <a:effectLst/>
                </a:rPr>
                <a:t>: 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Có </a:t>
              </a:r>
              <a:r>
                <a:rPr lang="en-US" sz="2000" b="0" i="0" dirty="0">
                  <a:solidFill>
                    <a:srgbClr val="000000"/>
                  </a:solidFill>
                  <a:effectLst/>
                </a:rPr>
                <a:t>N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người, </a:t>
              </a:r>
              <a:r>
                <a:rPr lang="en-US" sz="2000" b="0" i="0" dirty="0">
                  <a:solidFill>
                    <a:srgbClr val="000000"/>
                  </a:solidFill>
                  <a:effectLst/>
                </a:rPr>
                <a:t>N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việc. Người thứ </a:t>
              </a:r>
              <a:r>
                <a:rPr lang="vi-VN" sz="2000" dirty="0"/>
                <a:t>i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thực hiện công</a:t>
              </a: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viêc </a:t>
              </a:r>
              <a:r>
                <a:rPr lang="vi-VN" sz="2000" dirty="0"/>
                <a:t>j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mất </a:t>
              </a:r>
              <a:r>
                <a:rPr lang="vi-VN" sz="2000" dirty="0"/>
                <a:t>C[i,j]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đơn vị thời gian. Giả sử tất cả bắt đầu vào thời điểm </a:t>
              </a:r>
              <a:r>
                <a:rPr lang="vi-VN" sz="2000" dirty="0"/>
                <a:t>0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, hãy tìm cách bố trí mỗi công việc cho mỗi người sao cho thời điểm hoàn thành công việc là sớm nhất có thể.</a:t>
              </a:r>
              <a:endParaRPr lang="en-US" sz="20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38DC08C-04A7-4697-A25E-6CE5D40FEA55}"/>
                </a:ext>
              </a:extLst>
            </p:cNvPr>
            <p:cNvGrpSpPr/>
            <p:nvPr/>
          </p:nvGrpSpPr>
          <p:grpSpPr>
            <a:xfrm>
              <a:off x="5777331" y="2747570"/>
              <a:ext cx="1683657" cy="2257343"/>
              <a:chOff x="5907314" y="2587912"/>
              <a:chExt cx="1683657" cy="2257343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0D47EB47-9539-4200-875D-70E841ACF6C3}"/>
                  </a:ext>
                </a:extLst>
              </p:cNvPr>
              <p:cNvSpPr/>
              <p:nvPr/>
            </p:nvSpPr>
            <p:spPr>
              <a:xfrm>
                <a:off x="5907314" y="2587912"/>
                <a:ext cx="1683657" cy="225734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584EFA5-1485-4670-A465-D4CF9C74CF26}"/>
                  </a:ext>
                </a:extLst>
              </p:cNvPr>
              <p:cNvSpPr txBox="1"/>
              <p:nvPr/>
            </p:nvSpPr>
            <p:spPr>
              <a:xfrm>
                <a:off x="6096000" y="3052752"/>
                <a:ext cx="149497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</a:t>
                </a:r>
              </a:p>
              <a:p>
                <a:r>
                  <a:rPr lang="en-US" sz="2000" dirty="0"/>
                  <a:t>10 10 10 2</a:t>
                </a:r>
              </a:p>
              <a:p>
                <a:r>
                  <a:rPr lang="en-US" sz="2000" dirty="0"/>
                  <a:t>10 10 3 10</a:t>
                </a:r>
              </a:p>
              <a:p>
                <a:r>
                  <a:rPr lang="en-US" sz="2000" dirty="0"/>
                  <a:t>4 10 10 10</a:t>
                </a:r>
              </a:p>
              <a:p>
                <a:r>
                  <a:rPr lang="en-US" sz="2000" dirty="0"/>
                  <a:t>10 5 10 10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7D68059-DF86-49CA-B016-4B1637518129}"/>
                  </a:ext>
                </a:extLst>
              </p:cNvPr>
              <p:cNvCxnSpPr/>
              <p:nvPr/>
            </p:nvCxnSpPr>
            <p:spPr>
              <a:xfrm>
                <a:off x="5907314" y="3045112"/>
                <a:ext cx="16836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0CE7281-3654-4364-893F-52B827426FFF}"/>
                  </a:ext>
                </a:extLst>
              </p:cNvPr>
              <p:cNvSpPr txBox="1"/>
              <p:nvPr/>
            </p:nvSpPr>
            <p:spPr>
              <a:xfrm>
                <a:off x="6328224" y="2658809"/>
                <a:ext cx="10740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INPUT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B1E973F-388B-4FC9-8406-855B142CDAC2}"/>
              </a:ext>
            </a:extLst>
          </p:cNvPr>
          <p:cNvGrpSpPr/>
          <p:nvPr/>
        </p:nvGrpSpPr>
        <p:grpSpPr>
          <a:xfrm>
            <a:off x="1681335" y="1211193"/>
            <a:ext cx="7223825" cy="914400"/>
            <a:chOff x="1681335" y="1211193"/>
            <a:chExt cx="7223825" cy="91440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E7E78B-14E3-49EC-B5C0-33EFBB11C01B}"/>
                </a:ext>
              </a:extLst>
            </p:cNvPr>
            <p:cNvSpPr txBox="1"/>
            <p:nvPr/>
          </p:nvSpPr>
          <p:spPr>
            <a:xfrm>
              <a:off x="2649503" y="1429375"/>
              <a:ext cx="625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Là</a:t>
              </a:r>
              <a:r>
                <a:rPr lang="en-US" sz="2800" dirty="0"/>
                <a:t> </a:t>
              </a:r>
              <a:r>
                <a:rPr lang="en-US" sz="2800" dirty="0" err="1"/>
                <a:t>bài</a:t>
              </a:r>
              <a:r>
                <a:rPr lang="en-US" sz="2800" dirty="0"/>
                <a:t> </a:t>
              </a:r>
              <a:r>
                <a:rPr lang="en-US" sz="2800" dirty="0" err="1"/>
                <a:t>toán</a:t>
              </a:r>
              <a:r>
                <a:rPr lang="en-US" sz="2800" dirty="0"/>
                <a:t> </a:t>
              </a:r>
              <a:r>
                <a:rPr lang="en-US" sz="2800" dirty="0" err="1"/>
                <a:t>có</a:t>
              </a:r>
              <a:r>
                <a:rPr lang="en-US" sz="2800" dirty="0"/>
                <a:t> </a:t>
              </a:r>
              <a:r>
                <a:rPr lang="en-US" sz="2800" dirty="0" err="1"/>
                <a:t>thể</a:t>
              </a:r>
              <a:r>
                <a:rPr lang="en-US" sz="2800" dirty="0"/>
                <a:t> </a:t>
              </a:r>
              <a:r>
                <a:rPr lang="en-US" sz="2800" dirty="0" err="1"/>
                <a:t>đưa</a:t>
              </a:r>
              <a:r>
                <a:rPr lang="en-US" sz="2800" dirty="0"/>
                <a:t> </a:t>
              </a:r>
              <a:r>
                <a:rPr lang="en-US" sz="2800" dirty="0" err="1"/>
                <a:t>về</a:t>
              </a:r>
              <a:r>
                <a:rPr lang="en-US" sz="2800" dirty="0"/>
                <a:t> </a:t>
              </a:r>
              <a:r>
                <a:rPr lang="en-US" sz="2800" dirty="0" err="1"/>
                <a:t>dạng</a:t>
              </a:r>
              <a:r>
                <a:rPr lang="en-US" sz="2800" dirty="0"/>
                <a:t> G = (V, E)</a:t>
              </a:r>
            </a:p>
          </p:txBody>
        </p:sp>
        <p:pic>
          <p:nvPicPr>
            <p:cNvPr id="88" name="Graphic 87" descr="Arrow: Slight curve with solid fill">
              <a:extLst>
                <a:ext uri="{FF2B5EF4-FFF2-40B4-BE49-F238E27FC236}">
                  <a16:creationId xmlns:a16="http://schemas.microsoft.com/office/drawing/2014/main" id="{0AB9D326-F02C-438C-9914-14987DA8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1335" y="121119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992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2A136A-E622-4446-BF81-3A3B24B0E15D}"/>
              </a:ext>
            </a:extLst>
          </p:cNvPr>
          <p:cNvSpPr txBox="1"/>
          <p:nvPr/>
        </p:nvSpPr>
        <p:spPr>
          <a:xfrm>
            <a:off x="1542826" y="687973"/>
            <a:ext cx="706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?</a:t>
            </a:r>
          </a:p>
        </p:txBody>
      </p:sp>
      <p:pic>
        <p:nvPicPr>
          <p:cNvPr id="11" name="!!Graphic 28" descr="Questions with solid fill">
            <a:extLst>
              <a:ext uri="{FF2B5EF4-FFF2-40B4-BE49-F238E27FC236}">
                <a16:creationId xmlns:a16="http://schemas.microsoft.com/office/drawing/2014/main" id="{E8867E56-5E09-4D3E-9D0C-5E739FF9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90" y="464340"/>
            <a:ext cx="914400" cy="9144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D6764D0-6121-4D48-884C-223119AD9B69}"/>
              </a:ext>
            </a:extLst>
          </p:cNvPr>
          <p:cNvGrpSpPr/>
          <p:nvPr/>
        </p:nvGrpSpPr>
        <p:grpSpPr>
          <a:xfrm>
            <a:off x="8716474" y="2405966"/>
            <a:ext cx="2219506" cy="3698951"/>
            <a:chOff x="8566480" y="2290459"/>
            <a:chExt cx="2219506" cy="3698951"/>
          </a:xfrm>
        </p:grpSpPr>
        <p:pic>
          <p:nvPicPr>
            <p:cNvPr id="6" name="Graphic 5" descr="Office worker male outline">
              <a:extLst>
                <a:ext uri="{FF2B5EF4-FFF2-40B4-BE49-F238E27FC236}">
                  <a16:creationId xmlns:a16="http://schemas.microsoft.com/office/drawing/2014/main" id="{AE481EF3-9EB2-4FB6-84F4-E28D119C6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08882" y="2290459"/>
              <a:ext cx="673510" cy="673510"/>
            </a:xfrm>
            <a:prstGeom prst="rect">
              <a:avLst/>
            </a:prstGeom>
          </p:spPr>
        </p:pic>
        <p:pic>
          <p:nvPicPr>
            <p:cNvPr id="8" name="Graphic 7" descr="Office worker female outline">
              <a:extLst>
                <a:ext uri="{FF2B5EF4-FFF2-40B4-BE49-F238E27FC236}">
                  <a16:creationId xmlns:a16="http://schemas.microsoft.com/office/drawing/2014/main" id="{C8E7D213-4B6F-4DD0-8B8E-BB9ABCC98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66480" y="3301833"/>
              <a:ext cx="673510" cy="673510"/>
            </a:xfrm>
            <a:prstGeom prst="rect">
              <a:avLst/>
            </a:prstGeom>
          </p:spPr>
        </p:pic>
        <p:pic>
          <p:nvPicPr>
            <p:cNvPr id="13" name="Graphic 12" descr="Clipboard with solid fill">
              <a:extLst>
                <a:ext uri="{FF2B5EF4-FFF2-40B4-BE49-F238E27FC236}">
                  <a16:creationId xmlns:a16="http://schemas.microsoft.com/office/drawing/2014/main" id="{DEF09895-E5EB-49B9-A05D-8B91ED2E0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7167" y="2514600"/>
              <a:ext cx="508819" cy="508819"/>
            </a:xfrm>
            <a:prstGeom prst="rect">
              <a:avLst/>
            </a:prstGeom>
          </p:spPr>
        </p:pic>
        <p:pic>
          <p:nvPicPr>
            <p:cNvPr id="14" name="Graphic 13" descr="Clipboard with solid fill">
              <a:extLst>
                <a:ext uri="{FF2B5EF4-FFF2-40B4-BE49-F238E27FC236}">
                  <a16:creationId xmlns:a16="http://schemas.microsoft.com/office/drawing/2014/main" id="{C95643BC-1A11-46F3-98FA-EB385D84E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7167" y="3429000"/>
              <a:ext cx="508819" cy="508819"/>
            </a:xfrm>
            <a:prstGeom prst="rect">
              <a:avLst/>
            </a:prstGeom>
          </p:spPr>
        </p:pic>
        <p:pic>
          <p:nvPicPr>
            <p:cNvPr id="15" name="Graphic 14" descr="Clipboard with solid fill">
              <a:extLst>
                <a:ext uri="{FF2B5EF4-FFF2-40B4-BE49-F238E27FC236}">
                  <a16:creationId xmlns:a16="http://schemas.microsoft.com/office/drawing/2014/main" id="{348A9602-C0D6-4DCF-98F8-5B2C325CE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7167" y="4343400"/>
              <a:ext cx="508819" cy="508819"/>
            </a:xfrm>
            <a:prstGeom prst="rect">
              <a:avLst/>
            </a:prstGeom>
          </p:spPr>
        </p:pic>
        <p:pic>
          <p:nvPicPr>
            <p:cNvPr id="16" name="Graphic 15" descr="Clipboard with solid fill">
              <a:extLst>
                <a:ext uri="{FF2B5EF4-FFF2-40B4-BE49-F238E27FC236}">
                  <a16:creationId xmlns:a16="http://schemas.microsoft.com/office/drawing/2014/main" id="{5A22DE14-EB72-4B57-A2C5-FF3F7180B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7166" y="5256255"/>
              <a:ext cx="508819" cy="508819"/>
            </a:xfrm>
            <a:prstGeom prst="rect">
              <a:avLst/>
            </a:prstGeom>
          </p:spPr>
        </p:pic>
        <p:pic>
          <p:nvPicPr>
            <p:cNvPr id="17" name="Graphic 16" descr="Office worker male outline">
              <a:extLst>
                <a:ext uri="{FF2B5EF4-FFF2-40B4-BE49-F238E27FC236}">
                  <a16:creationId xmlns:a16="http://schemas.microsoft.com/office/drawing/2014/main" id="{FA99A44C-92DC-4726-8524-840D19AB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89343" y="4281945"/>
              <a:ext cx="673510" cy="673510"/>
            </a:xfrm>
            <a:prstGeom prst="rect">
              <a:avLst/>
            </a:prstGeom>
          </p:spPr>
        </p:pic>
        <p:pic>
          <p:nvPicPr>
            <p:cNvPr id="18" name="Graphic 17" descr="Office worker female outline">
              <a:extLst>
                <a:ext uri="{FF2B5EF4-FFF2-40B4-BE49-F238E27FC236}">
                  <a16:creationId xmlns:a16="http://schemas.microsoft.com/office/drawing/2014/main" id="{3C8AF7D0-0B15-44B8-A59C-EE3AC335E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66480" y="5315900"/>
              <a:ext cx="673510" cy="67351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71CCA93-EFA1-410D-B3D1-4BFF75F55548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>
              <a:off x="9282392" y="2627214"/>
              <a:ext cx="994775" cy="1417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5D39BD-9936-4EE3-B6F5-16D48E3B0885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9282392" y="2627214"/>
              <a:ext cx="994775" cy="10561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7D089E-2F78-459C-BCD6-6BC8513E1836}"/>
                </a:ext>
              </a:extLst>
            </p:cNvPr>
            <p:cNvCxnSpPr>
              <a:cxnSpLocks/>
              <a:stCxn id="6" idx="3"/>
              <a:endCxn id="15" idx="1"/>
            </p:cNvCxnSpPr>
            <p:nvPr/>
          </p:nvCxnSpPr>
          <p:spPr>
            <a:xfrm>
              <a:off x="9282392" y="2627214"/>
              <a:ext cx="994775" cy="19705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AC71F1D-87D4-4FC6-B256-8D1E56F6B2E1}"/>
                </a:ext>
              </a:extLst>
            </p:cNvPr>
            <p:cNvCxnSpPr>
              <a:stCxn id="8" idx="3"/>
              <a:endCxn id="13" idx="1"/>
            </p:cNvCxnSpPr>
            <p:nvPr/>
          </p:nvCxnSpPr>
          <p:spPr>
            <a:xfrm flipV="1">
              <a:off x="9239990" y="2769010"/>
              <a:ext cx="1037177" cy="8695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680755-78E2-4A07-91A9-0A60F153C1DE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>
              <a:off x="9239990" y="3638588"/>
              <a:ext cx="1037177" cy="448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1669AE1-42BB-44A4-860C-EF3303A458BB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9239990" y="3638588"/>
              <a:ext cx="1037177" cy="9592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68C7694-85CF-4720-9E69-EE1184AEF705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>
              <a:off x="9239990" y="3638588"/>
              <a:ext cx="1037176" cy="18720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E6B1B7B-AA58-4C38-BECE-9395C541AEED}"/>
                </a:ext>
              </a:extLst>
            </p:cNvPr>
            <p:cNvCxnSpPr>
              <a:stCxn id="17" idx="3"/>
              <a:endCxn id="13" idx="1"/>
            </p:cNvCxnSpPr>
            <p:nvPr/>
          </p:nvCxnSpPr>
          <p:spPr>
            <a:xfrm flipV="1">
              <a:off x="9262853" y="2769010"/>
              <a:ext cx="1014314" cy="184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6D4CEC7-DDF9-4831-86F9-C68344EB2D0E}"/>
                </a:ext>
              </a:extLst>
            </p:cNvPr>
            <p:cNvCxnSpPr>
              <a:stCxn id="17" idx="3"/>
              <a:endCxn id="14" idx="1"/>
            </p:cNvCxnSpPr>
            <p:nvPr/>
          </p:nvCxnSpPr>
          <p:spPr>
            <a:xfrm flipV="1">
              <a:off x="9262853" y="3683410"/>
              <a:ext cx="1014314" cy="935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187E604-7BAB-41B3-92A5-CB9B71761A58}"/>
                </a:ext>
              </a:extLst>
            </p:cNvPr>
            <p:cNvCxnSpPr>
              <a:stCxn id="17" idx="3"/>
              <a:endCxn id="15" idx="1"/>
            </p:cNvCxnSpPr>
            <p:nvPr/>
          </p:nvCxnSpPr>
          <p:spPr>
            <a:xfrm flipV="1">
              <a:off x="9262853" y="4597810"/>
              <a:ext cx="1014314" cy="208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1BDB1CE-08A2-4945-8927-EB9585AA5C1F}"/>
                </a:ext>
              </a:extLst>
            </p:cNvPr>
            <p:cNvCxnSpPr>
              <a:stCxn id="17" idx="3"/>
              <a:endCxn id="16" idx="1"/>
            </p:cNvCxnSpPr>
            <p:nvPr/>
          </p:nvCxnSpPr>
          <p:spPr>
            <a:xfrm>
              <a:off x="9262853" y="4618700"/>
              <a:ext cx="1014313" cy="89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62034DC-6ADD-4D00-B570-E09714BE9899}"/>
                </a:ext>
              </a:extLst>
            </p:cNvPr>
            <p:cNvCxnSpPr>
              <a:stCxn id="6" idx="3"/>
              <a:endCxn id="16" idx="1"/>
            </p:cNvCxnSpPr>
            <p:nvPr/>
          </p:nvCxnSpPr>
          <p:spPr>
            <a:xfrm>
              <a:off x="9282392" y="2627214"/>
              <a:ext cx="994774" cy="28834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F185A79-ECBC-431E-814D-4124EC856123}"/>
                </a:ext>
              </a:extLst>
            </p:cNvPr>
            <p:cNvCxnSpPr>
              <a:stCxn id="18" idx="3"/>
              <a:endCxn id="16" idx="1"/>
            </p:cNvCxnSpPr>
            <p:nvPr/>
          </p:nvCxnSpPr>
          <p:spPr>
            <a:xfrm flipV="1">
              <a:off x="9239990" y="5510665"/>
              <a:ext cx="1037176" cy="14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D39E63-ECCD-4B1E-9FA1-E8FCB3CF1B1F}"/>
                </a:ext>
              </a:extLst>
            </p:cNvPr>
            <p:cNvCxnSpPr>
              <a:stCxn id="18" idx="3"/>
              <a:endCxn id="15" idx="1"/>
            </p:cNvCxnSpPr>
            <p:nvPr/>
          </p:nvCxnSpPr>
          <p:spPr>
            <a:xfrm flipV="1">
              <a:off x="9239990" y="4597810"/>
              <a:ext cx="1037177" cy="1054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D23ADEC-B3A7-49AA-8FB9-21946A8DEE80}"/>
                </a:ext>
              </a:extLst>
            </p:cNvPr>
            <p:cNvCxnSpPr>
              <a:stCxn id="18" idx="3"/>
              <a:endCxn id="14" idx="1"/>
            </p:cNvCxnSpPr>
            <p:nvPr/>
          </p:nvCxnSpPr>
          <p:spPr>
            <a:xfrm flipV="1">
              <a:off x="9239990" y="3683410"/>
              <a:ext cx="1037177" cy="1969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D070E5B-24BD-4079-B155-AB1842435871}"/>
                </a:ext>
              </a:extLst>
            </p:cNvPr>
            <p:cNvCxnSpPr>
              <a:stCxn id="18" idx="3"/>
              <a:endCxn id="13" idx="1"/>
            </p:cNvCxnSpPr>
            <p:nvPr/>
          </p:nvCxnSpPr>
          <p:spPr>
            <a:xfrm flipV="1">
              <a:off x="9239990" y="2769010"/>
              <a:ext cx="1037177" cy="288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!!Group 72">
            <a:extLst>
              <a:ext uri="{FF2B5EF4-FFF2-40B4-BE49-F238E27FC236}">
                <a16:creationId xmlns:a16="http://schemas.microsoft.com/office/drawing/2014/main" id="{8A693792-BD1B-49F4-BB88-71E7EF753074}"/>
              </a:ext>
            </a:extLst>
          </p:cNvPr>
          <p:cNvGrpSpPr/>
          <p:nvPr/>
        </p:nvGrpSpPr>
        <p:grpSpPr>
          <a:xfrm>
            <a:off x="1435290" y="2434068"/>
            <a:ext cx="6025698" cy="3735959"/>
            <a:chOff x="1435290" y="2434068"/>
            <a:chExt cx="6025698" cy="373595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0E00B81-906D-48B0-A5C8-44A03DAAC1FB}"/>
                </a:ext>
              </a:extLst>
            </p:cNvPr>
            <p:cNvSpPr txBox="1"/>
            <p:nvPr/>
          </p:nvSpPr>
          <p:spPr>
            <a:xfrm>
              <a:off x="1435290" y="2434068"/>
              <a:ext cx="3819509" cy="3735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i="0" dirty="0">
                  <a:solidFill>
                    <a:srgbClr val="000000"/>
                  </a:solidFill>
                  <a:effectLst/>
                </a:rPr>
                <a:t>VD3</a:t>
              </a:r>
              <a:r>
                <a:rPr lang="en-US" sz="2000" b="0" i="0" dirty="0">
                  <a:solidFill>
                    <a:srgbClr val="000000"/>
                  </a:solidFill>
                  <a:effectLst/>
                </a:rPr>
                <a:t>: 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Có </a:t>
              </a:r>
              <a:r>
                <a:rPr lang="en-US" sz="2000" b="0" i="0" dirty="0">
                  <a:solidFill>
                    <a:srgbClr val="000000"/>
                  </a:solidFill>
                  <a:effectLst/>
                </a:rPr>
                <a:t>N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người, </a:t>
              </a:r>
              <a:r>
                <a:rPr lang="en-US" sz="2000" b="0" i="0" dirty="0">
                  <a:solidFill>
                    <a:srgbClr val="000000"/>
                  </a:solidFill>
                  <a:effectLst/>
                </a:rPr>
                <a:t>N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việc. Người thứ </a:t>
              </a:r>
              <a:r>
                <a:rPr lang="vi-VN" sz="2000" dirty="0"/>
                <a:t>i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thực hiện công</a:t>
              </a: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viêc </a:t>
              </a:r>
              <a:r>
                <a:rPr lang="vi-VN" sz="2000" dirty="0"/>
                <a:t>j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mất </a:t>
              </a:r>
              <a:r>
                <a:rPr lang="vi-VN" sz="2000" dirty="0"/>
                <a:t>C[i,j]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đơn vị thời gian. Giả sử tất cả bắt đầu vào thời điểm </a:t>
              </a:r>
              <a:r>
                <a:rPr lang="vi-VN" sz="2000" dirty="0"/>
                <a:t>0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, hãy tìm cách bố trí mỗi công việc cho mỗi người sao cho thời điểm hoàn thành công việc là sớm nhất có thể.</a:t>
              </a:r>
              <a:endParaRPr lang="en-US" sz="2000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F26A912-B13B-49C8-AB6D-BE15955FBFF3}"/>
                </a:ext>
              </a:extLst>
            </p:cNvPr>
            <p:cNvGrpSpPr/>
            <p:nvPr/>
          </p:nvGrpSpPr>
          <p:grpSpPr>
            <a:xfrm>
              <a:off x="5777331" y="2747570"/>
              <a:ext cx="1683657" cy="2257343"/>
              <a:chOff x="5907314" y="2587912"/>
              <a:chExt cx="1683657" cy="2257343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E34009A-6799-400F-9D13-9724E22C9A64}"/>
                  </a:ext>
                </a:extLst>
              </p:cNvPr>
              <p:cNvSpPr/>
              <p:nvPr/>
            </p:nvSpPr>
            <p:spPr>
              <a:xfrm>
                <a:off x="5907314" y="2587912"/>
                <a:ext cx="1683657" cy="2257343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9BF95DE-B869-4DC1-9C3C-F25501980A88}"/>
                  </a:ext>
                </a:extLst>
              </p:cNvPr>
              <p:cNvSpPr txBox="1"/>
              <p:nvPr/>
            </p:nvSpPr>
            <p:spPr>
              <a:xfrm>
                <a:off x="6096000" y="3052752"/>
                <a:ext cx="149497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</a:t>
                </a:r>
              </a:p>
              <a:p>
                <a:r>
                  <a:rPr lang="en-US" sz="2000" dirty="0"/>
                  <a:t>10 10 10 2</a:t>
                </a:r>
              </a:p>
              <a:p>
                <a:r>
                  <a:rPr lang="en-US" sz="2000" dirty="0"/>
                  <a:t>10 10 3 10</a:t>
                </a:r>
              </a:p>
              <a:p>
                <a:r>
                  <a:rPr lang="en-US" sz="2000" dirty="0"/>
                  <a:t>4 10 10 10</a:t>
                </a:r>
              </a:p>
              <a:p>
                <a:r>
                  <a:rPr lang="en-US" sz="2000" dirty="0"/>
                  <a:t>10 5 10 10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EBE2BC5-B505-4C08-ACB9-C6C33111FA86}"/>
                  </a:ext>
                </a:extLst>
              </p:cNvPr>
              <p:cNvCxnSpPr/>
              <p:nvPr/>
            </p:nvCxnSpPr>
            <p:spPr>
              <a:xfrm>
                <a:off x="5907314" y="3045112"/>
                <a:ext cx="16836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BB6D2F2-EB3A-488F-BA02-4B35F10E9191}"/>
                  </a:ext>
                </a:extLst>
              </p:cNvPr>
              <p:cNvSpPr txBox="1"/>
              <p:nvPr/>
            </p:nvSpPr>
            <p:spPr>
              <a:xfrm>
                <a:off x="6328224" y="2658809"/>
                <a:ext cx="10740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INPUT</a:t>
                </a:r>
              </a:p>
            </p:txBody>
          </p:sp>
        </p:grpSp>
      </p:grpSp>
      <p:grpSp>
        <p:nvGrpSpPr>
          <p:cNvPr id="74" name="!!Group 50">
            <a:extLst>
              <a:ext uri="{FF2B5EF4-FFF2-40B4-BE49-F238E27FC236}">
                <a16:creationId xmlns:a16="http://schemas.microsoft.com/office/drawing/2014/main" id="{D5873590-C3AD-4CBA-AC4E-0675D9E3043B}"/>
              </a:ext>
            </a:extLst>
          </p:cNvPr>
          <p:cNvGrpSpPr/>
          <p:nvPr/>
        </p:nvGrpSpPr>
        <p:grpSpPr>
          <a:xfrm>
            <a:off x="-3967582" y="2873151"/>
            <a:ext cx="3224755" cy="2447473"/>
            <a:chOff x="8186057" y="2554513"/>
            <a:chExt cx="3224755" cy="2447473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B1106BF-D306-4B0F-B8D3-701D1EA4EE64}"/>
                </a:ext>
              </a:extLst>
            </p:cNvPr>
            <p:cNvSpPr/>
            <p:nvPr/>
          </p:nvSpPr>
          <p:spPr>
            <a:xfrm>
              <a:off x="8186057" y="2554514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(1, 1)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B7CED6A8-73E2-4216-8198-5C753FF25871}"/>
                </a:ext>
              </a:extLst>
            </p:cNvPr>
            <p:cNvSpPr/>
            <p:nvPr/>
          </p:nvSpPr>
          <p:spPr>
            <a:xfrm>
              <a:off x="9355103" y="2554514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(1, 2)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38AA56E-7CDD-4107-B105-596E46271989}"/>
                </a:ext>
              </a:extLst>
            </p:cNvPr>
            <p:cNvSpPr/>
            <p:nvPr/>
          </p:nvSpPr>
          <p:spPr>
            <a:xfrm>
              <a:off x="10524149" y="2554513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(1, 3)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9FA035A-0562-4EEE-AD97-E145FAB206AC}"/>
                </a:ext>
              </a:extLst>
            </p:cNvPr>
            <p:cNvSpPr/>
            <p:nvPr/>
          </p:nvSpPr>
          <p:spPr>
            <a:xfrm>
              <a:off x="8186057" y="3429000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(2, 1)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548103D-45E0-467B-A5D3-66E30C2AA6EE}"/>
                </a:ext>
              </a:extLst>
            </p:cNvPr>
            <p:cNvSpPr/>
            <p:nvPr/>
          </p:nvSpPr>
          <p:spPr>
            <a:xfrm>
              <a:off x="9355103" y="3430814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(2, 2)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5B60677-9D67-4B04-8C43-52B80688D328}"/>
                </a:ext>
              </a:extLst>
            </p:cNvPr>
            <p:cNvSpPr/>
            <p:nvPr/>
          </p:nvSpPr>
          <p:spPr>
            <a:xfrm>
              <a:off x="10525440" y="3428999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(2, 3)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DE556290-F07A-4D95-8FBF-F6AB3D5BF1B1}"/>
                </a:ext>
              </a:extLst>
            </p:cNvPr>
            <p:cNvSpPr/>
            <p:nvPr/>
          </p:nvSpPr>
          <p:spPr>
            <a:xfrm>
              <a:off x="8186057" y="4348843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(1, 1)</a:t>
              </a:r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B25C57E-B82F-4545-8BBB-987A62ACA016}"/>
                </a:ext>
              </a:extLst>
            </p:cNvPr>
            <p:cNvSpPr/>
            <p:nvPr/>
          </p:nvSpPr>
          <p:spPr>
            <a:xfrm>
              <a:off x="9355103" y="4348841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(1, 1)</a:t>
              </a:r>
              <a:endParaRPr lang="en-US" dirty="0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305EAC45-125B-4BA0-BFCA-B2CA8AA447E3}"/>
                </a:ext>
              </a:extLst>
            </p:cNvPr>
            <p:cNvSpPr/>
            <p:nvPr/>
          </p:nvSpPr>
          <p:spPr>
            <a:xfrm>
              <a:off x="10524149" y="4348841"/>
              <a:ext cx="885372" cy="653143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(1, 1)</a:t>
              </a:r>
              <a:endParaRPr lang="en-US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93720E7-B302-47AE-B131-F8B861861427}"/>
                </a:ext>
              </a:extLst>
            </p:cNvPr>
            <p:cNvCxnSpPr>
              <a:stCxn id="75" idx="2"/>
              <a:endCxn id="78" idx="0"/>
            </p:cNvCxnSpPr>
            <p:nvPr/>
          </p:nvCxnSpPr>
          <p:spPr>
            <a:xfrm>
              <a:off x="8628743" y="3207657"/>
              <a:ext cx="0" cy="221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BC6D76B-99FD-4B84-B0E3-107B1AADB98C}"/>
                </a:ext>
              </a:extLst>
            </p:cNvPr>
            <p:cNvCxnSpPr>
              <a:stCxn id="78" idx="2"/>
              <a:endCxn id="81" idx="0"/>
            </p:cNvCxnSpPr>
            <p:nvPr/>
          </p:nvCxnSpPr>
          <p:spPr>
            <a:xfrm>
              <a:off x="8628743" y="4082143"/>
              <a:ext cx="0" cy="266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7377795-7105-4FED-8252-357BC04A4933}"/>
                </a:ext>
              </a:extLst>
            </p:cNvPr>
            <p:cNvCxnSpPr>
              <a:stCxn id="76" idx="2"/>
              <a:endCxn id="79" idx="0"/>
            </p:cNvCxnSpPr>
            <p:nvPr/>
          </p:nvCxnSpPr>
          <p:spPr>
            <a:xfrm>
              <a:off x="9797789" y="3207657"/>
              <a:ext cx="0" cy="223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5C1A3D0-35D7-486D-AFFD-B48CD8F5D549}"/>
                </a:ext>
              </a:extLst>
            </p:cNvPr>
            <p:cNvCxnSpPr>
              <a:stCxn id="77" idx="2"/>
              <a:endCxn id="80" idx="0"/>
            </p:cNvCxnSpPr>
            <p:nvPr/>
          </p:nvCxnSpPr>
          <p:spPr>
            <a:xfrm>
              <a:off x="10966835" y="3207656"/>
              <a:ext cx="1291" cy="221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636831-39B2-4263-8619-6BC56BFE0C32}"/>
                </a:ext>
              </a:extLst>
            </p:cNvPr>
            <p:cNvCxnSpPr>
              <a:stCxn id="75" idx="3"/>
              <a:endCxn id="76" idx="1"/>
            </p:cNvCxnSpPr>
            <p:nvPr/>
          </p:nvCxnSpPr>
          <p:spPr>
            <a:xfrm>
              <a:off x="9071429" y="2881086"/>
              <a:ext cx="2836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F4DDE87-46E3-4936-A327-012B2357B5F7}"/>
                </a:ext>
              </a:extLst>
            </p:cNvPr>
            <p:cNvCxnSpPr>
              <a:stCxn id="76" idx="3"/>
              <a:endCxn id="77" idx="1"/>
            </p:cNvCxnSpPr>
            <p:nvPr/>
          </p:nvCxnSpPr>
          <p:spPr>
            <a:xfrm flipV="1">
              <a:off x="10240475" y="2881085"/>
              <a:ext cx="28367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EDDE8E2-7900-48AB-8F7D-554CC8B33DBF}"/>
                </a:ext>
              </a:extLst>
            </p:cNvPr>
            <p:cNvCxnSpPr>
              <a:stCxn id="78" idx="3"/>
              <a:endCxn id="79" idx="1"/>
            </p:cNvCxnSpPr>
            <p:nvPr/>
          </p:nvCxnSpPr>
          <p:spPr>
            <a:xfrm>
              <a:off x="9071429" y="3755572"/>
              <a:ext cx="283674" cy="18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9EFB33A-1076-4854-942A-42CAB0638D40}"/>
                </a:ext>
              </a:extLst>
            </p:cNvPr>
            <p:cNvCxnSpPr>
              <a:stCxn id="81" idx="3"/>
              <a:endCxn id="82" idx="1"/>
            </p:cNvCxnSpPr>
            <p:nvPr/>
          </p:nvCxnSpPr>
          <p:spPr>
            <a:xfrm flipV="1">
              <a:off x="9071429" y="4675413"/>
              <a:ext cx="283674" cy="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C140556-CC44-4C3D-866E-2ECBC823DC6C}"/>
                </a:ext>
              </a:extLst>
            </p:cNvPr>
            <p:cNvCxnSpPr>
              <a:stCxn id="79" idx="2"/>
              <a:endCxn id="82" idx="0"/>
            </p:cNvCxnSpPr>
            <p:nvPr/>
          </p:nvCxnSpPr>
          <p:spPr>
            <a:xfrm>
              <a:off x="9797789" y="4083957"/>
              <a:ext cx="0" cy="2648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68A240-E799-4113-9730-DA462A79005A}"/>
                </a:ext>
              </a:extLst>
            </p:cNvPr>
            <p:cNvCxnSpPr>
              <a:stCxn id="80" idx="2"/>
              <a:endCxn id="83" idx="0"/>
            </p:cNvCxnSpPr>
            <p:nvPr/>
          </p:nvCxnSpPr>
          <p:spPr>
            <a:xfrm flipH="1">
              <a:off x="10966835" y="4082142"/>
              <a:ext cx="1291" cy="2666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4CC640F-7269-4AE7-9179-60A35F9E3901}"/>
                </a:ext>
              </a:extLst>
            </p:cNvPr>
            <p:cNvCxnSpPr>
              <a:stCxn id="79" idx="3"/>
              <a:endCxn id="80" idx="1"/>
            </p:cNvCxnSpPr>
            <p:nvPr/>
          </p:nvCxnSpPr>
          <p:spPr>
            <a:xfrm flipV="1">
              <a:off x="10240475" y="3755571"/>
              <a:ext cx="284965" cy="18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B087543-87FC-4E99-94BC-7B1D344ECE74}"/>
                </a:ext>
              </a:extLst>
            </p:cNvPr>
            <p:cNvCxnSpPr>
              <a:stCxn id="82" idx="3"/>
              <a:endCxn id="83" idx="1"/>
            </p:cNvCxnSpPr>
            <p:nvPr/>
          </p:nvCxnSpPr>
          <p:spPr>
            <a:xfrm>
              <a:off x="10240475" y="4675413"/>
              <a:ext cx="2836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!!Group 56">
            <a:extLst>
              <a:ext uri="{FF2B5EF4-FFF2-40B4-BE49-F238E27FC236}">
                <a16:creationId xmlns:a16="http://schemas.microsoft.com/office/drawing/2014/main" id="{496686FE-CE3D-40D3-9B5E-A8157044645B}"/>
              </a:ext>
            </a:extLst>
          </p:cNvPr>
          <p:cNvGrpSpPr/>
          <p:nvPr/>
        </p:nvGrpSpPr>
        <p:grpSpPr>
          <a:xfrm>
            <a:off x="-10610813" y="2693679"/>
            <a:ext cx="5579415" cy="2814617"/>
            <a:chOff x="1542826" y="2375041"/>
            <a:chExt cx="5579415" cy="2814617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214BBB4-532C-4EAF-A256-0150FC52518F}"/>
                </a:ext>
              </a:extLst>
            </p:cNvPr>
            <p:cNvSpPr txBox="1"/>
            <p:nvPr/>
          </p:nvSpPr>
          <p:spPr>
            <a:xfrm>
              <a:off x="1542826" y="2375041"/>
              <a:ext cx="3812945" cy="281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/>
                <a:t>VD2: </a:t>
              </a:r>
              <a:r>
                <a:rPr lang="en-US" sz="2000" dirty="0"/>
                <a:t>Ma </a:t>
              </a:r>
              <a:r>
                <a:rPr lang="en-US" sz="2000" dirty="0" err="1"/>
                <a:t>trận</a:t>
              </a:r>
              <a:r>
                <a:rPr lang="en-US" sz="2000" dirty="0"/>
                <a:t> a </a:t>
              </a:r>
              <a:r>
                <a:rPr lang="en-US" sz="2000" dirty="0" err="1"/>
                <a:t>kích</a:t>
              </a:r>
              <a:r>
                <a:rPr lang="en-US" sz="2000" dirty="0"/>
                <a:t> </a:t>
              </a:r>
              <a:r>
                <a:rPr lang="en-US" sz="2000" dirty="0" err="1"/>
                <a:t>thước</a:t>
              </a:r>
              <a:r>
                <a:rPr lang="en-US" sz="2000" dirty="0"/>
                <a:t> N * M, </a:t>
              </a:r>
              <a:r>
                <a:rPr lang="en-US" sz="2000" dirty="0" err="1"/>
                <a:t>từ</a:t>
              </a:r>
              <a:r>
                <a:rPr lang="en-US" sz="2000" dirty="0"/>
                <a:t> </a:t>
              </a:r>
              <a:r>
                <a:rPr lang="en-US" sz="2000" dirty="0" err="1"/>
                <a:t>mỗi</a:t>
              </a:r>
              <a:r>
                <a:rPr lang="en-US" sz="2000" dirty="0"/>
                <a:t> ô </a:t>
              </a:r>
              <a:r>
                <a:rPr lang="en-US" sz="2000" dirty="0" err="1"/>
                <a:t>có</a:t>
              </a:r>
              <a:r>
                <a:rPr lang="en-US" sz="2000" dirty="0"/>
                <a:t> </a:t>
              </a:r>
              <a:r>
                <a:rPr lang="en-US" sz="2000" dirty="0" err="1"/>
                <a:t>thể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4 </a:t>
              </a:r>
              <a:r>
                <a:rPr lang="en-US" sz="2000" dirty="0" err="1"/>
                <a:t>hướng</a:t>
              </a:r>
              <a:r>
                <a:rPr lang="en-US" sz="2000" dirty="0"/>
                <a:t> </a:t>
              </a:r>
              <a:r>
                <a:rPr lang="en-US" sz="2000" dirty="0" err="1"/>
                <a:t>là</a:t>
              </a:r>
              <a:r>
                <a:rPr lang="en-US" sz="2000" dirty="0"/>
                <a:t> </a:t>
              </a:r>
              <a:r>
                <a:rPr lang="en-US" sz="2000" dirty="0" err="1"/>
                <a:t>xuống</a:t>
              </a:r>
              <a:r>
                <a:rPr lang="en-US" sz="2000" dirty="0"/>
                <a:t> </a:t>
              </a:r>
              <a:r>
                <a:rPr lang="en-US" sz="2000" dirty="0" err="1"/>
                <a:t>dưới</a:t>
              </a:r>
              <a:r>
                <a:rPr lang="en-US" sz="2000" dirty="0"/>
                <a:t>, </a:t>
              </a:r>
              <a:r>
                <a:rPr lang="en-US" sz="2000" dirty="0" err="1"/>
                <a:t>lên</a:t>
              </a:r>
              <a:r>
                <a:rPr lang="en-US" sz="2000" dirty="0"/>
                <a:t> </a:t>
              </a:r>
              <a:r>
                <a:rPr lang="en-US" sz="2000" dirty="0" err="1"/>
                <a:t>trên</a:t>
              </a:r>
              <a:r>
                <a:rPr lang="en-US" sz="2000" dirty="0"/>
                <a:t>, qua </a:t>
              </a:r>
              <a:r>
                <a:rPr lang="en-US" sz="2000" dirty="0" err="1"/>
                <a:t>trái</a:t>
              </a:r>
              <a:r>
                <a:rPr lang="en-US" sz="2000" dirty="0"/>
                <a:t>, qua </a:t>
              </a:r>
              <a:r>
                <a:rPr lang="en-US" sz="2000" dirty="0" err="1"/>
                <a:t>phải</a:t>
              </a:r>
              <a:r>
                <a:rPr lang="en-US" sz="2000" dirty="0"/>
                <a:t>. Chi </a:t>
              </a:r>
              <a:r>
                <a:rPr lang="en-US" sz="2000" dirty="0" err="1"/>
                <a:t>phí</a:t>
              </a:r>
              <a:r>
                <a:rPr lang="en-US" sz="2000" dirty="0"/>
                <a:t> </a:t>
              </a:r>
              <a:r>
                <a:rPr lang="en-US" sz="2000" dirty="0" err="1"/>
                <a:t>để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</a:t>
              </a:r>
              <a:r>
                <a:rPr lang="en-US" sz="2000" dirty="0" err="1"/>
                <a:t>vào</a:t>
              </a:r>
              <a:r>
                <a:rPr lang="en-US" sz="2000" dirty="0"/>
                <a:t> ô (u, v) </a:t>
              </a:r>
              <a:r>
                <a:rPr lang="en-US" sz="2000" dirty="0" err="1"/>
                <a:t>là</a:t>
              </a:r>
              <a:r>
                <a:rPr lang="en-US" sz="2000" dirty="0"/>
                <a:t> a[u][v]. </a:t>
              </a:r>
              <a:r>
                <a:rPr lang="en-US" sz="2000" dirty="0" err="1"/>
                <a:t>Tìm</a:t>
              </a:r>
              <a:r>
                <a:rPr lang="en-US" sz="2000" dirty="0"/>
                <a:t> chi </a:t>
              </a:r>
              <a:r>
                <a:rPr lang="en-US" sz="2000" dirty="0" err="1"/>
                <a:t>phí</a:t>
              </a:r>
              <a:r>
                <a:rPr lang="en-US" sz="2000" dirty="0"/>
                <a:t> </a:t>
              </a:r>
              <a:r>
                <a:rPr lang="en-US" sz="2000" dirty="0" err="1"/>
                <a:t>nhỏ</a:t>
              </a:r>
              <a:r>
                <a:rPr lang="en-US" sz="2000" dirty="0"/>
                <a:t> </a:t>
              </a:r>
              <a:r>
                <a:rPr lang="en-US" sz="2000" dirty="0" err="1"/>
                <a:t>nhất</a:t>
              </a:r>
              <a:r>
                <a:rPr lang="en-US" sz="2000" dirty="0"/>
                <a:t> </a:t>
              </a:r>
              <a:r>
                <a:rPr lang="en-US" sz="2000" dirty="0" err="1"/>
                <a:t>đi</a:t>
              </a:r>
              <a:r>
                <a:rPr lang="en-US" sz="2000" dirty="0"/>
                <a:t> </a:t>
              </a:r>
              <a:r>
                <a:rPr lang="en-US" sz="2000" dirty="0" err="1"/>
                <a:t>từ</a:t>
              </a:r>
              <a:r>
                <a:rPr lang="en-US" sz="2000" dirty="0"/>
                <a:t> ô (1, 1) </a:t>
              </a:r>
              <a:r>
                <a:rPr lang="en-US" sz="2000" dirty="0" err="1"/>
                <a:t>đến</a:t>
              </a:r>
              <a:r>
                <a:rPr lang="en-US" sz="2000" dirty="0"/>
                <a:t> ô (N, M)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8CCCA38-A849-402D-8AF0-84987A0A695C}"/>
                </a:ext>
              </a:extLst>
            </p:cNvPr>
            <p:cNvGrpSpPr/>
            <p:nvPr/>
          </p:nvGrpSpPr>
          <p:grpSpPr>
            <a:xfrm>
              <a:off x="5837086" y="2583540"/>
              <a:ext cx="1285155" cy="2120900"/>
              <a:chOff x="5882238" y="2784505"/>
              <a:chExt cx="1285155" cy="2120900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B2D941AB-8DB2-4A43-9317-83185076BB46}"/>
                  </a:ext>
                </a:extLst>
              </p:cNvPr>
              <p:cNvSpPr/>
              <p:nvPr/>
            </p:nvSpPr>
            <p:spPr>
              <a:xfrm>
                <a:off x="5882238" y="2784505"/>
                <a:ext cx="1285155" cy="2120900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95D6306-F483-441D-AA39-521E7E06372D}"/>
                  </a:ext>
                </a:extLst>
              </p:cNvPr>
              <p:cNvSpPr txBox="1"/>
              <p:nvPr/>
            </p:nvSpPr>
            <p:spPr>
              <a:xfrm>
                <a:off x="6147766" y="3390071"/>
                <a:ext cx="94342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3 3</a:t>
                </a:r>
              </a:p>
              <a:p>
                <a:r>
                  <a:rPr lang="en-US" sz="2000" dirty="0"/>
                  <a:t>2 3 5</a:t>
                </a:r>
              </a:p>
              <a:p>
                <a:r>
                  <a:rPr lang="en-US" sz="2000" dirty="0"/>
                  <a:t>3 6 4</a:t>
                </a:r>
              </a:p>
              <a:p>
                <a:r>
                  <a:rPr lang="en-US" sz="2000" dirty="0"/>
                  <a:t>9 2 1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11A49FD-E6A3-4DD2-AADD-E4736BC65F58}"/>
                  </a:ext>
                </a:extLst>
              </p:cNvPr>
              <p:cNvCxnSpPr/>
              <p:nvPr/>
            </p:nvCxnSpPr>
            <p:spPr>
              <a:xfrm>
                <a:off x="5882238" y="3207656"/>
                <a:ext cx="12851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2C25316-F933-4ECA-A8BB-84CC2A16B2AE}"/>
                  </a:ext>
                </a:extLst>
              </p:cNvPr>
              <p:cNvSpPr txBox="1"/>
              <p:nvPr/>
            </p:nvSpPr>
            <p:spPr>
              <a:xfrm>
                <a:off x="6096000" y="2799019"/>
                <a:ext cx="9951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INPUT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D9618F1-B55C-46F6-8E55-0CF5E726FBC7}"/>
              </a:ext>
            </a:extLst>
          </p:cNvPr>
          <p:cNvGrpSpPr/>
          <p:nvPr/>
        </p:nvGrpSpPr>
        <p:grpSpPr>
          <a:xfrm>
            <a:off x="1681335" y="1211193"/>
            <a:ext cx="7223825" cy="914400"/>
            <a:chOff x="1681335" y="1211193"/>
            <a:chExt cx="7223825" cy="91440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32945FC-1048-4CA7-B0C0-C7C1E51D8044}"/>
                </a:ext>
              </a:extLst>
            </p:cNvPr>
            <p:cNvSpPr txBox="1"/>
            <p:nvPr/>
          </p:nvSpPr>
          <p:spPr>
            <a:xfrm>
              <a:off x="2649503" y="1429375"/>
              <a:ext cx="625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Là</a:t>
              </a:r>
              <a:r>
                <a:rPr lang="en-US" sz="2800" dirty="0"/>
                <a:t> </a:t>
              </a:r>
              <a:r>
                <a:rPr lang="en-US" sz="2800" dirty="0" err="1"/>
                <a:t>bài</a:t>
              </a:r>
              <a:r>
                <a:rPr lang="en-US" sz="2800" dirty="0"/>
                <a:t> </a:t>
              </a:r>
              <a:r>
                <a:rPr lang="en-US" sz="2800" dirty="0" err="1"/>
                <a:t>toán</a:t>
              </a:r>
              <a:r>
                <a:rPr lang="en-US" sz="2800" dirty="0"/>
                <a:t> </a:t>
              </a:r>
              <a:r>
                <a:rPr lang="en-US" sz="2800" dirty="0" err="1"/>
                <a:t>có</a:t>
              </a:r>
              <a:r>
                <a:rPr lang="en-US" sz="2800" dirty="0"/>
                <a:t> </a:t>
              </a:r>
              <a:r>
                <a:rPr lang="en-US" sz="2800" dirty="0" err="1"/>
                <a:t>thể</a:t>
              </a:r>
              <a:r>
                <a:rPr lang="en-US" sz="2800" dirty="0"/>
                <a:t> </a:t>
              </a:r>
              <a:r>
                <a:rPr lang="en-US" sz="2800" dirty="0" err="1"/>
                <a:t>đưa</a:t>
              </a:r>
              <a:r>
                <a:rPr lang="en-US" sz="2800" dirty="0"/>
                <a:t> </a:t>
              </a:r>
              <a:r>
                <a:rPr lang="en-US" sz="2800" dirty="0" err="1"/>
                <a:t>về</a:t>
              </a:r>
              <a:r>
                <a:rPr lang="en-US" sz="2800" dirty="0"/>
                <a:t> </a:t>
              </a:r>
              <a:r>
                <a:rPr lang="en-US" sz="2800" dirty="0" err="1"/>
                <a:t>dạng</a:t>
              </a:r>
              <a:r>
                <a:rPr lang="en-US" sz="2800" dirty="0"/>
                <a:t> G = (V, E)</a:t>
              </a:r>
            </a:p>
          </p:txBody>
        </p:sp>
        <p:pic>
          <p:nvPicPr>
            <p:cNvPr id="105" name="Graphic 104" descr="Arrow: Slight curve with solid fill">
              <a:extLst>
                <a:ext uri="{FF2B5EF4-FFF2-40B4-BE49-F238E27FC236}">
                  <a16:creationId xmlns:a16="http://schemas.microsoft.com/office/drawing/2014/main" id="{DE302838-5EBF-439A-8F98-D7C863C65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81335" y="1211193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!!Group 53">
            <a:extLst>
              <a:ext uri="{FF2B5EF4-FFF2-40B4-BE49-F238E27FC236}">
                <a16:creationId xmlns:a16="http://schemas.microsoft.com/office/drawing/2014/main" id="{BBC98CB4-4520-4850-8BB0-CA220E365AC2}"/>
              </a:ext>
            </a:extLst>
          </p:cNvPr>
          <p:cNvGrpSpPr/>
          <p:nvPr/>
        </p:nvGrpSpPr>
        <p:grpSpPr>
          <a:xfrm>
            <a:off x="12467092" y="2802864"/>
            <a:ext cx="6947479" cy="1828754"/>
            <a:chOff x="1435290" y="2802864"/>
            <a:chExt cx="6947479" cy="182875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309C921-B98B-4C8D-AA6B-A7C6B024A307}"/>
                </a:ext>
              </a:extLst>
            </p:cNvPr>
            <p:cNvSpPr txBox="1"/>
            <p:nvPr/>
          </p:nvSpPr>
          <p:spPr>
            <a:xfrm>
              <a:off x="1435290" y="2802864"/>
              <a:ext cx="4149975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/>
                <a:t>VD4: Cho 2 </a:t>
              </a:r>
              <a:r>
                <a:rPr lang="en-US" sz="2000" dirty="0" err="1"/>
                <a:t>số</a:t>
              </a:r>
              <a:r>
                <a:rPr lang="en-US" sz="2000" dirty="0"/>
                <a:t> </a:t>
              </a:r>
              <a:r>
                <a:rPr lang="en-US" sz="2000" dirty="0" err="1"/>
                <a:t>nguyên</a:t>
              </a:r>
              <a:r>
                <a:rPr lang="en-US" sz="2000" dirty="0"/>
                <a:t> </a:t>
              </a:r>
              <a:r>
                <a:rPr lang="en-US" sz="2000" dirty="0" err="1"/>
                <a:t>dương</a:t>
              </a:r>
              <a:r>
                <a:rPr lang="en-US" sz="2000" dirty="0"/>
                <a:t> X </a:t>
              </a:r>
              <a:r>
                <a:rPr lang="en-US" sz="2000" dirty="0" err="1"/>
                <a:t>và</a:t>
              </a:r>
              <a:r>
                <a:rPr lang="en-US" sz="2000" dirty="0"/>
                <a:t> Y, </a:t>
              </a:r>
              <a:r>
                <a:rPr lang="en-US" sz="2000" dirty="0" err="1"/>
                <a:t>tìm</a:t>
              </a:r>
              <a:r>
                <a:rPr lang="en-US" sz="2000" dirty="0"/>
                <a:t> </a:t>
              </a:r>
              <a:r>
                <a:rPr lang="en-US" sz="2000" dirty="0" err="1"/>
                <a:t>số</a:t>
              </a:r>
              <a:r>
                <a:rPr lang="en-US" sz="2000" dirty="0"/>
                <a:t> </a:t>
              </a:r>
              <a:r>
                <a:rPr lang="en-US" sz="2000" dirty="0" err="1"/>
                <a:t>nguyên</a:t>
              </a:r>
              <a:r>
                <a:rPr lang="en-US" sz="2000" dirty="0"/>
                <a:t> </a:t>
              </a:r>
              <a:r>
                <a:rPr lang="en-US" sz="2000" dirty="0" err="1"/>
                <a:t>dương</a:t>
              </a:r>
              <a:r>
                <a:rPr lang="en-US" sz="2000" dirty="0"/>
                <a:t>  N </a:t>
              </a:r>
              <a:r>
                <a:rPr lang="en-US" sz="2000" dirty="0" err="1"/>
                <a:t>sao</a:t>
              </a:r>
              <a:r>
                <a:rPr lang="en-US" sz="2000" dirty="0"/>
                <a:t> </a:t>
              </a:r>
              <a:r>
                <a:rPr lang="en-US" sz="2000" dirty="0" err="1"/>
                <a:t>cho</a:t>
              </a:r>
              <a:r>
                <a:rPr lang="en-US" sz="2000" dirty="0"/>
                <a:t>: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00A9E12-23CF-48FB-832D-D5779D587BC3}"/>
                </a:ext>
              </a:extLst>
            </p:cNvPr>
            <p:cNvGrpSpPr/>
            <p:nvPr/>
          </p:nvGrpSpPr>
          <p:grpSpPr>
            <a:xfrm>
              <a:off x="6282555" y="2919406"/>
              <a:ext cx="2100214" cy="1196537"/>
              <a:chOff x="1517438" y="4796566"/>
              <a:chExt cx="2100214" cy="1196537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D7420D61-85BF-4882-93BE-A25DDF56474C}"/>
                  </a:ext>
                </a:extLst>
              </p:cNvPr>
              <p:cNvSpPr/>
              <p:nvPr/>
            </p:nvSpPr>
            <p:spPr>
              <a:xfrm>
                <a:off x="1542826" y="4796566"/>
                <a:ext cx="2074826" cy="1196537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B3EF650-5A53-4117-BCCD-53772CA5EC88}"/>
                  </a:ext>
                </a:extLst>
              </p:cNvPr>
              <p:cNvSpPr txBox="1"/>
              <p:nvPr/>
            </p:nvSpPr>
            <p:spPr>
              <a:xfrm>
                <a:off x="1751240" y="5362787"/>
                <a:ext cx="1796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69420   42068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B0674D5-D85B-40B6-BEC2-493CA0B5C165}"/>
                  </a:ext>
                </a:extLst>
              </p:cNvPr>
              <p:cNvSpPr txBox="1"/>
              <p:nvPr/>
            </p:nvSpPr>
            <p:spPr>
              <a:xfrm>
                <a:off x="2219793" y="4829618"/>
                <a:ext cx="1125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41DECD-ADBB-468F-AAF7-C0F96D6A36D2}"/>
                  </a:ext>
                </a:extLst>
              </p:cNvPr>
              <p:cNvCxnSpPr/>
              <p:nvPr/>
            </p:nvCxnSpPr>
            <p:spPr>
              <a:xfrm>
                <a:off x="1517438" y="5232001"/>
                <a:ext cx="20748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26D0390-8219-4283-847E-A1AC5EAB0A74}"/>
                </a:ext>
              </a:extLst>
            </p:cNvPr>
            <p:cNvSpPr txBox="1"/>
            <p:nvPr/>
          </p:nvSpPr>
          <p:spPr>
            <a:xfrm>
              <a:off x="1447509" y="3923732"/>
              <a:ext cx="2403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 N mod X = Y mod N</a:t>
              </a:r>
            </a:p>
            <a:p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27691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TextBox 3">
            <a:extLst>
              <a:ext uri="{FF2B5EF4-FFF2-40B4-BE49-F238E27FC236}">
                <a16:creationId xmlns:a16="http://schemas.microsoft.com/office/drawing/2014/main" id="{7B9EE610-7DF4-466F-84C0-80017D63164C}"/>
              </a:ext>
            </a:extLst>
          </p:cNvPr>
          <p:cNvSpPr txBox="1"/>
          <p:nvPr/>
        </p:nvSpPr>
        <p:spPr>
          <a:xfrm>
            <a:off x="1542826" y="687973"/>
            <a:ext cx="706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r>
              <a:rPr lang="en-US" sz="2800" dirty="0"/>
              <a:t>?</a:t>
            </a:r>
          </a:p>
        </p:txBody>
      </p:sp>
      <p:pic>
        <p:nvPicPr>
          <p:cNvPr id="5" name="!!Graphic 28" descr="Questions with solid fill">
            <a:extLst>
              <a:ext uri="{FF2B5EF4-FFF2-40B4-BE49-F238E27FC236}">
                <a16:creationId xmlns:a16="http://schemas.microsoft.com/office/drawing/2014/main" id="{9A4F9D31-C258-4DA4-AD22-08B42FEA8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90" y="464340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B8D84CC-9BC0-45FB-B7D2-79D33248CBE3}"/>
              </a:ext>
            </a:extLst>
          </p:cNvPr>
          <p:cNvGrpSpPr/>
          <p:nvPr/>
        </p:nvGrpSpPr>
        <p:grpSpPr>
          <a:xfrm>
            <a:off x="1681335" y="1211193"/>
            <a:ext cx="7223825" cy="914400"/>
            <a:chOff x="1681335" y="1211193"/>
            <a:chExt cx="7223825" cy="9144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A779B7-92B9-49A2-B869-F8DB89C16BB8}"/>
                </a:ext>
              </a:extLst>
            </p:cNvPr>
            <p:cNvSpPr txBox="1"/>
            <p:nvPr/>
          </p:nvSpPr>
          <p:spPr>
            <a:xfrm>
              <a:off x="2649503" y="1429375"/>
              <a:ext cx="625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Là</a:t>
              </a:r>
              <a:r>
                <a:rPr lang="en-US" sz="2800" dirty="0"/>
                <a:t> </a:t>
              </a:r>
              <a:r>
                <a:rPr lang="en-US" sz="2800" dirty="0" err="1"/>
                <a:t>bài</a:t>
              </a:r>
              <a:r>
                <a:rPr lang="en-US" sz="2800" dirty="0"/>
                <a:t> </a:t>
              </a:r>
              <a:r>
                <a:rPr lang="en-US" sz="2800" dirty="0" err="1"/>
                <a:t>toán</a:t>
              </a:r>
              <a:r>
                <a:rPr lang="en-US" sz="2800" dirty="0"/>
                <a:t> </a:t>
              </a:r>
              <a:r>
                <a:rPr lang="en-US" sz="2800" dirty="0" err="1"/>
                <a:t>có</a:t>
              </a:r>
              <a:r>
                <a:rPr lang="en-US" sz="2800" dirty="0"/>
                <a:t> </a:t>
              </a:r>
              <a:r>
                <a:rPr lang="en-US" sz="2800" dirty="0" err="1"/>
                <a:t>thể</a:t>
              </a:r>
              <a:r>
                <a:rPr lang="en-US" sz="2800" dirty="0"/>
                <a:t> </a:t>
              </a:r>
              <a:r>
                <a:rPr lang="en-US" sz="2800" dirty="0" err="1"/>
                <a:t>đưa</a:t>
              </a:r>
              <a:r>
                <a:rPr lang="en-US" sz="2800" dirty="0"/>
                <a:t> </a:t>
              </a:r>
              <a:r>
                <a:rPr lang="en-US" sz="2800" dirty="0" err="1"/>
                <a:t>về</a:t>
              </a:r>
              <a:r>
                <a:rPr lang="en-US" sz="2800" dirty="0"/>
                <a:t> </a:t>
              </a:r>
              <a:r>
                <a:rPr lang="en-US" sz="2800" dirty="0" err="1"/>
                <a:t>dạng</a:t>
              </a:r>
              <a:r>
                <a:rPr lang="en-US" sz="2800" dirty="0"/>
                <a:t> G = (V, E)</a:t>
              </a:r>
            </a:p>
          </p:txBody>
        </p:sp>
        <p:pic>
          <p:nvPicPr>
            <p:cNvPr id="8" name="Graphic 7" descr="Arrow: Slight curve with solid fill">
              <a:extLst>
                <a:ext uri="{FF2B5EF4-FFF2-40B4-BE49-F238E27FC236}">
                  <a16:creationId xmlns:a16="http://schemas.microsoft.com/office/drawing/2014/main" id="{93660FC9-CD74-4441-B73F-87E55A4B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1335" y="1211193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EA833A-B1C9-4499-B60E-5F96B0A85D2D}"/>
              </a:ext>
            </a:extLst>
          </p:cNvPr>
          <p:cNvGrpSpPr/>
          <p:nvPr/>
        </p:nvGrpSpPr>
        <p:grpSpPr>
          <a:xfrm>
            <a:off x="8716474" y="7567901"/>
            <a:ext cx="2219506" cy="3698951"/>
            <a:chOff x="8566480" y="2290459"/>
            <a:chExt cx="2219506" cy="3698951"/>
          </a:xfrm>
        </p:grpSpPr>
        <p:pic>
          <p:nvPicPr>
            <p:cNvPr id="10" name="Graphic 9" descr="Office worker male outline">
              <a:extLst>
                <a:ext uri="{FF2B5EF4-FFF2-40B4-BE49-F238E27FC236}">
                  <a16:creationId xmlns:a16="http://schemas.microsoft.com/office/drawing/2014/main" id="{5581897F-E034-4FA0-866B-06A3B75B9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08882" y="2290459"/>
              <a:ext cx="673510" cy="673510"/>
            </a:xfrm>
            <a:prstGeom prst="rect">
              <a:avLst/>
            </a:prstGeom>
          </p:spPr>
        </p:pic>
        <p:pic>
          <p:nvPicPr>
            <p:cNvPr id="11" name="Graphic 10" descr="Office worker female outline">
              <a:extLst>
                <a:ext uri="{FF2B5EF4-FFF2-40B4-BE49-F238E27FC236}">
                  <a16:creationId xmlns:a16="http://schemas.microsoft.com/office/drawing/2014/main" id="{1831D27D-8588-4E92-95FC-E4F608900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66480" y="3301833"/>
              <a:ext cx="673510" cy="673510"/>
            </a:xfrm>
            <a:prstGeom prst="rect">
              <a:avLst/>
            </a:prstGeom>
          </p:spPr>
        </p:pic>
        <p:pic>
          <p:nvPicPr>
            <p:cNvPr id="12" name="Graphic 11" descr="Clipboard with solid fill">
              <a:extLst>
                <a:ext uri="{FF2B5EF4-FFF2-40B4-BE49-F238E27FC236}">
                  <a16:creationId xmlns:a16="http://schemas.microsoft.com/office/drawing/2014/main" id="{BBA76126-4D2B-4B5A-A169-BAD694C3B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77167" y="2514600"/>
              <a:ext cx="508819" cy="508819"/>
            </a:xfrm>
            <a:prstGeom prst="rect">
              <a:avLst/>
            </a:prstGeom>
          </p:spPr>
        </p:pic>
        <p:pic>
          <p:nvPicPr>
            <p:cNvPr id="13" name="Graphic 12" descr="Clipboard with solid fill">
              <a:extLst>
                <a:ext uri="{FF2B5EF4-FFF2-40B4-BE49-F238E27FC236}">
                  <a16:creationId xmlns:a16="http://schemas.microsoft.com/office/drawing/2014/main" id="{BB06F178-C7EA-4F47-A68E-09C870602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77167" y="3429000"/>
              <a:ext cx="508819" cy="508819"/>
            </a:xfrm>
            <a:prstGeom prst="rect">
              <a:avLst/>
            </a:prstGeom>
          </p:spPr>
        </p:pic>
        <p:pic>
          <p:nvPicPr>
            <p:cNvPr id="14" name="Graphic 13" descr="Clipboard with solid fill">
              <a:extLst>
                <a:ext uri="{FF2B5EF4-FFF2-40B4-BE49-F238E27FC236}">
                  <a16:creationId xmlns:a16="http://schemas.microsoft.com/office/drawing/2014/main" id="{6F3D0553-2B0A-457D-903F-EAC792153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77167" y="4343400"/>
              <a:ext cx="508819" cy="508819"/>
            </a:xfrm>
            <a:prstGeom prst="rect">
              <a:avLst/>
            </a:prstGeom>
          </p:spPr>
        </p:pic>
        <p:pic>
          <p:nvPicPr>
            <p:cNvPr id="15" name="Graphic 14" descr="Clipboard with solid fill">
              <a:extLst>
                <a:ext uri="{FF2B5EF4-FFF2-40B4-BE49-F238E27FC236}">
                  <a16:creationId xmlns:a16="http://schemas.microsoft.com/office/drawing/2014/main" id="{5B8D872A-B078-43B5-A513-42A03E022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77166" y="5256255"/>
              <a:ext cx="508819" cy="508819"/>
            </a:xfrm>
            <a:prstGeom prst="rect">
              <a:avLst/>
            </a:prstGeom>
          </p:spPr>
        </p:pic>
        <p:pic>
          <p:nvPicPr>
            <p:cNvPr id="16" name="Graphic 15" descr="Office worker male outline">
              <a:extLst>
                <a:ext uri="{FF2B5EF4-FFF2-40B4-BE49-F238E27FC236}">
                  <a16:creationId xmlns:a16="http://schemas.microsoft.com/office/drawing/2014/main" id="{C7DFF6E0-BC98-44C6-AF4D-DF7B80A59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89343" y="4281945"/>
              <a:ext cx="673510" cy="673510"/>
            </a:xfrm>
            <a:prstGeom prst="rect">
              <a:avLst/>
            </a:prstGeom>
          </p:spPr>
        </p:pic>
        <p:pic>
          <p:nvPicPr>
            <p:cNvPr id="17" name="Graphic 16" descr="Office worker female outline">
              <a:extLst>
                <a:ext uri="{FF2B5EF4-FFF2-40B4-BE49-F238E27FC236}">
                  <a16:creationId xmlns:a16="http://schemas.microsoft.com/office/drawing/2014/main" id="{C3FC6C5F-2246-4992-8EE7-B7753A679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66480" y="5315900"/>
              <a:ext cx="673510" cy="67351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56503DB-0CD4-4A97-8621-1191444472B1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282392" y="2627214"/>
              <a:ext cx="994775" cy="1417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CE497B5-5504-4D0A-B3E1-91D365DE1440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9282392" y="2627214"/>
              <a:ext cx="994775" cy="10561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2C57E6-9255-41C7-A74C-C221E4BB75C2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>
              <a:off x="9282392" y="2627214"/>
              <a:ext cx="994775" cy="19705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19E7BC-53DF-4A5B-A5C5-A7C89FCAC1E2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9239990" y="2769010"/>
              <a:ext cx="1037177" cy="8695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BA534B3-5498-42AB-B45C-1978051DFFC1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9239990" y="3638588"/>
              <a:ext cx="1037177" cy="448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2FD637A-4643-48DA-928A-315845AA8364}"/>
                </a:ext>
              </a:extLst>
            </p:cNvPr>
            <p:cNvCxnSpPr>
              <a:stCxn id="11" idx="3"/>
              <a:endCxn id="14" idx="1"/>
            </p:cNvCxnSpPr>
            <p:nvPr/>
          </p:nvCxnSpPr>
          <p:spPr>
            <a:xfrm>
              <a:off x="9239990" y="3638588"/>
              <a:ext cx="1037177" cy="9592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B346D9-5A93-47BD-8430-3E1FB4748997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>
              <a:off x="9239990" y="3638588"/>
              <a:ext cx="1037176" cy="18720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ED1B1B3-76FE-4F36-A4D7-0D6B4C32AD4C}"/>
                </a:ext>
              </a:extLst>
            </p:cNvPr>
            <p:cNvCxnSpPr>
              <a:stCxn id="16" idx="3"/>
              <a:endCxn id="12" idx="1"/>
            </p:cNvCxnSpPr>
            <p:nvPr/>
          </p:nvCxnSpPr>
          <p:spPr>
            <a:xfrm flipV="1">
              <a:off x="9262853" y="2769010"/>
              <a:ext cx="1014314" cy="184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3052A4-6E8D-4B2F-8807-D09CCF637C19}"/>
                </a:ext>
              </a:extLst>
            </p:cNvPr>
            <p:cNvCxnSpPr>
              <a:stCxn id="16" idx="3"/>
              <a:endCxn id="13" idx="1"/>
            </p:cNvCxnSpPr>
            <p:nvPr/>
          </p:nvCxnSpPr>
          <p:spPr>
            <a:xfrm flipV="1">
              <a:off x="9262853" y="3683410"/>
              <a:ext cx="1014314" cy="935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F1CA71-F36F-4261-802E-9CC6D4CCB2EE}"/>
                </a:ext>
              </a:extLst>
            </p:cNvPr>
            <p:cNvCxnSpPr>
              <a:stCxn id="16" idx="3"/>
              <a:endCxn id="14" idx="1"/>
            </p:cNvCxnSpPr>
            <p:nvPr/>
          </p:nvCxnSpPr>
          <p:spPr>
            <a:xfrm flipV="1">
              <a:off x="9262853" y="4597810"/>
              <a:ext cx="1014314" cy="208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008DD6-001B-494F-A3B8-290C32747D6E}"/>
                </a:ext>
              </a:extLst>
            </p:cNvPr>
            <p:cNvCxnSpPr>
              <a:stCxn id="16" idx="3"/>
              <a:endCxn id="15" idx="1"/>
            </p:cNvCxnSpPr>
            <p:nvPr/>
          </p:nvCxnSpPr>
          <p:spPr>
            <a:xfrm>
              <a:off x="9262853" y="4618700"/>
              <a:ext cx="1014313" cy="89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0DFC5AD-1EFD-43EF-9AE7-30EBECC94FAF}"/>
                </a:ext>
              </a:extLst>
            </p:cNvPr>
            <p:cNvCxnSpPr>
              <a:stCxn id="10" idx="3"/>
              <a:endCxn id="15" idx="1"/>
            </p:cNvCxnSpPr>
            <p:nvPr/>
          </p:nvCxnSpPr>
          <p:spPr>
            <a:xfrm>
              <a:off x="9282392" y="2627214"/>
              <a:ext cx="994774" cy="28834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25E3B9-7DFD-449C-AC42-C0751329560A}"/>
                </a:ext>
              </a:extLst>
            </p:cNvPr>
            <p:cNvCxnSpPr>
              <a:stCxn id="17" idx="3"/>
              <a:endCxn id="15" idx="1"/>
            </p:cNvCxnSpPr>
            <p:nvPr/>
          </p:nvCxnSpPr>
          <p:spPr>
            <a:xfrm flipV="1">
              <a:off x="9239990" y="5510665"/>
              <a:ext cx="1037176" cy="1419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807A18C-F733-4282-A3E3-B2006D747823}"/>
                </a:ext>
              </a:extLst>
            </p:cNvPr>
            <p:cNvCxnSpPr>
              <a:stCxn id="17" idx="3"/>
              <a:endCxn id="14" idx="1"/>
            </p:cNvCxnSpPr>
            <p:nvPr/>
          </p:nvCxnSpPr>
          <p:spPr>
            <a:xfrm flipV="1">
              <a:off x="9239990" y="4597810"/>
              <a:ext cx="1037177" cy="1054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629C220-CCF1-4A09-8B9C-43F649EBAB2A}"/>
                </a:ext>
              </a:extLst>
            </p:cNvPr>
            <p:cNvCxnSpPr>
              <a:stCxn id="17" idx="3"/>
              <a:endCxn id="13" idx="1"/>
            </p:cNvCxnSpPr>
            <p:nvPr/>
          </p:nvCxnSpPr>
          <p:spPr>
            <a:xfrm flipV="1">
              <a:off x="9239990" y="3683410"/>
              <a:ext cx="1037177" cy="19692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134C55B-E78E-4231-AA09-C7C4CA50023F}"/>
                </a:ext>
              </a:extLst>
            </p:cNvPr>
            <p:cNvCxnSpPr>
              <a:stCxn id="17" idx="3"/>
              <a:endCxn id="12" idx="1"/>
            </p:cNvCxnSpPr>
            <p:nvPr/>
          </p:nvCxnSpPr>
          <p:spPr>
            <a:xfrm flipV="1">
              <a:off x="9239990" y="2769010"/>
              <a:ext cx="1037177" cy="28836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!!Group 72">
            <a:extLst>
              <a:ext uri="{FF2B5EF4-FFF2-40B4-BE49-F238E27FC236}">
                <a16:creationId xmlns:a16="http://schemas.microsoft.com/office/drawing/2014/main" id="{22F788BF-4D00-43E8-AD91-F28F3DC13652}"/>
              </a:ext>
            </a:extLst>
          </p:cNvPr>
          <p:cNvGrpSpPr/>
          <p:nvPr/>
        </p:nvGrpSpPr>
        <p:grpSpPr>
          <a:xfrm>
            <a:off x="1435290" y="7596003"/>
            <a:ext cx="6025698" cy="3735959"/>
            <a:chOff x="1435290" y="2434068"/>
            <a:chExt cx="6025698" cy="373595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2C2250-E3D5-42A8-B3B3-B6DDACDECA1D}"/>
                </a:ext>
              </a:extLst>
            </p:cNvPr>
            <p:cNvSpPr txBox="1"/>
            <p:nvPr/>
          </p:nvSpPr>
          <p:spPr>
            <a:xfrm>
              <a:off x="1435290" y="2434068"/>
              <a:ext cx="3819509" cy="37359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i="0" dirty="0">
                  <a:solidFill>
                    <a:srgbClr val="000000"/>
                  </a:solidFill>
                  <a:effectLst/>
                </a:rPr>
                <a:t>VD3</a:t>
              </a:r>
              <a:r>
                <a:rPr lang="en-US" sz="2000" b="0" i="0" dirty="0">
                  <a:solidFill>
                    <a:srgbClr val="000000"/>
                  </a:solidFill>
                  <a:effectLst/>
                </a:rPr>
                <a:t>: 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Có </a:t>
              </a:r>
              <a:r>
                <a:rPr lang="en-US" sz="2000" b="0" i="0" dirty="0">
                  <a:solidFill>
                    <a:srgbClr val="000000"/>
                  </a:solidFill>
                  <a:effectLst/>
                </a:rPr>
                <a:t>N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người, </a:t>
              </a:r>
              <a:r>
                <a:rPr lang="en-US" sz="2000" b="0" i="0" dirty="0">
                  <a:solidFill>
                    <a:srgbClr val="000000"/>
                  </a:solidFill>
                  <a:effectLst/>
                </a:rPr>
                <a:t>N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việc. Người thứ </a:t>
              </a:r>
              <a:r>
                <a:rPr lang="vi-VN" sz="2000" dirty="0"/>
                <a:t>i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thực hiện công</a:t>
              </a:r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viêc </a:t>
              </a:r>
              <a:r>
                <a:rPr lang="vi-VN" sz="2000" dirty="0"/>
                <a:t>j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mất </a:t>
              </a:r>
              <a:r>
                <a:rPr lang="vi-VN" sz="2000" dirty="0"/>
                <a:t>C[i,j]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 đơn vị thời gian. Giả sử tất cả bắt đầu vào thời điểm </a:t>
              </a:r>
              <a:r>
                <a:rPr lang="vi-VN" sz="2000" dirty="0"/>
                <a:t>0</a:t>
              </a:r>
              <a:r>
                <a:rPr lang="vi-VN" sz="2000" b="0" i="0" dirty="0">
                  <a:solidFill>
                    <a:srgbClr val="000000"/>
                  </a:solidFill>
                  <a:effectLst/>
                </a:rPr>
                <a:t>, hãy tìm cách bố trí mỗi công việc cho mỗi người sao cho thời điểm hoàn thành công việc là sớm nhất có thể.</a:t>
              </a:r>
              <a:endParaRPr lang="en-US" sz="20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9D7BDF0-BE9F-477D-8244-046DA7BD4C6D}"/>
                </a:ext>
              </a:extLst>
            </p:cNvPr>
            <p:cNvGrpSpPr/>
            <p:nvPr/>
          </p:nvGrpSpPr>
          <p:grpSpPr>
            <a:xfrm>
              <a:off x="5777331" y="2747570"/>
              <a:ext cx="1683657" cy="2257343"/>
              <a:chOff x="5907314" y="2587912"/>
              <a:chExt cx="1683657" cy="2257343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5A59C534-CB46-45D9-ADCD-EBCCE8D0AB6E}"/>
                  </a:ext>
                </a:extLst>
              </p:cNvPr>
              <p:cNvSpPr/>
              <p:nvPr/>
            </p:nvSpPr>
            <p:spPr>
              <a:xfrm>
                <a:off x="5907314" y="2587912"/>
                <a:ext cx="1683657" cy="2257343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BE1853-AD86-4CBC-AE53-1D598001677B}"/>
                  </a:ext>
                </a:extLst>
              </p:cNvPr>
              <p:cNvSpPr txBox="1"/>
              <p:nvPr/>
            </p:nvSpPr>
            <p:spPr>
              <a:xfrm>
                <a:off x="6096000" y="3052752"/>
                <a:ext cx="1494971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4</a:t>
                </a:r>
              </a:p>
              <a:p>
                <a:r>
                  <a:rPr lang="en-US" sz="2000" dirty="0"/>
                  <a:t>10 10 10 2</a:t>
                </a:r>
              </a:p>
              <a:p>
                <a:r>
                  <a:rPr lang="en-US" sz="2000" dirty="0"/>
                  <a:t>10 10 3 10</a:t>
                </a:r>
              </a:p>
              <a:p>
                <a:r>
                  <a:rPr lang="en-US" sz="2000" dirty="0"/>
                  <a:t>4 10 10 10</a:t>
                </a:r>
              </a:p>
              <a:p>
                <a:r>
                  <a:rPr lang="en-US" sz="2000" dirty="0"/>
                  <a:t>10 5 10 10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B82BE4C-26C6-4508-9309-E14A1DA394D1}"/>
                  </a:ext>
                </a:extLst>
              </p:cNvPr>
              <p:cNvCxnSpPr/>
              <p:nvPr/>
            </p:nvCxnSpPr>
            <p:spPr>
              <a:xfrm>
                <a:off x="5907314" y="3045112"/>
                <a:ext cx="16836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AEF740-6C34-47C2-BE79-8805C0F85AAE}"/>
                  </a:ext>
                </a:extLst>
              </p:cNvPr>
              <p:cNvSpPr txBox="1"/>
              <p:nvPr/>
            </p:nvSpPr>
            <p:spPr>
              <a:xfrm>
                <a:off x="6328224" y="2658809"/>
                <a:ext cx="10740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INPUT</a:t>
                </a:r>
              </a:p>
            </p:txBody>
          </p:sp>
        </p:grpSp>
      </p:grpSp>
      <p:grpSp>
        <p:nvGrpSpPr>
          <p:cNvPr id="54" name="!!Group 53">
            <a:extLst>
              <a:ext uri="{FF2B5EF4-FFF2-40B4-BE49-F238E27FC236}">
                <a16:creationId xmlns:a16="http://schemas.microsoft.com/office/drawing/2014/main" id="{F87BEA5C-747C-48B0-95CF-C7012C22296C}"/>
              </a:ext>
            </a:extLst>
          </p:cNvPr>
          <p:cNvGrpSpPr/>
          <p:nvPr/>
        </p:nvGrpSpPr>
        <p:grpSpPr>
          <a:xfrm>
            <a:off x="1435290" y="2802864"/>
            <a:ext cx="6337885" cy="1828754"/>
            <a:chOff x="1435290" y="2802864"/>
            <a:chExt cx="6337885" cy="18287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DD58A4-FDA5-49F6-98C3-A27C3D60ABA8}"/>
                </a:ext>
              </a:extLst>
            </p:cNvPr>
            <p:cNvSpPr txBox="1"/>
            <p:nvPr/>
          </p:nvSpPr>
          <p:spPr>
            <a:xfrm>
              <a:off x="1435290" y="2802864"/>
              <a:ext cx="4149975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/>
                <a:t>VD4: </a:t>
              </a:r>
              <a:r>
                <a:rPr lang="en-US" sz="2000" dirty="0"/>
                <a:t>Cho 2 </a:t>
              </a:r>
              <a:r>
                <a:rPr lang="en-US" sz="2000" dirty="0" err="1"/>
                <a:t>số</a:t>
              </a:r>
              <a:r>
                <a:rPr lang="en-US" sz="2000" dirty="0"/>
                <a:t> </a:t>
              </a:r>
              <a:r>
                <a:rPr lang="en-US" sz="2000" dirty="0" err="1"/>
                <a:t>nguyên</a:t>
              </a:r>
              <a:r>
                <a:rPr lang="en-US" sz="2000" dirty="0"/>
                <a:t> </a:t>
              </a:r>
              <a:r>
                <a:rPr lang="en-US" sz="2000" dirty="0" err="1"/>
                <a:t>dương</a:t>
              </a:r>
              <a:r>
                <a:rPr lang="en-US" sz="2000" dirty="0"/>
                <a:t> X </a:t>
              </a:r>
              <a:r>
                <a:rPr lang="en-US" sz="2000" dirty="0" err="1"/>
                <a:t>và</a:t>
              </a:r>
              <a:r>
                <a:rPr lang="en-US" sz="2000" dirty="0"/>
                <a:t> Y, </a:t>
              </a:r>
              <a:r>
                <a:rPr lang="en-US" sz="2000" dirty="0" err="1"/>
                <a:t>tìm</a:t>
              </a:r>
              <a:r>
                <a:rPr lang="en-US" sz="2000" dirty="0"/>
                <a:t> </a:t>
              </a:r>
              <a:r>
                <a:rPr lang="en-US" sz="2000" dirty="0" err="1"/>
                <a:t>số</a:t>
              </a:r>
              <a:r>
                <a:rPr lang="en-US" sz="2000" dirty="0"/>
                <a:t> </a:t>
              </a:r>
              <a:r>
                <a:rPr lang="en-US" sz="2000" dirty="0" err="1"/>
                <a:t>nguyên</a:t>
              </a:r>
              <a:r>
                <a:rPr lang="en-US" sz="2000" dirty="0"/>
                <a:t> </a:t>
              </a:r>
              <a:r>
                <a:rPr lang="en-US" sz="2000" dirty="0" err="1"/>
                <a:t>dương</a:t>
              </a:r>
              <a:r>
                <a:rPr lang="en-US" sz="2000" dirty="0"/>
                <a:t>  N </a:t>
              </a:r>
              <a:r>
                <a:rPr lang="en-US" sz="2000" dirty="0" err="1"/>
                <a:t>sao</a:t>
              </a:r>
              <a:r>
                <a:rPr lang="en-US" sz="2000" dirty="0"/>
                <a:t> </a:t>
              </a:r>
              <a:r>
                <a:rPr lang="en-US" sz="2000" dirty="0" err="1"/>
                <a:t>cho</a:t>
              </a:r>
              <a:r>
                <a:rPr lang="en-US" sz="2000" dirty="0"/>
                <a:t>: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E911625-80D2-4B89-A0C1-88B7484FF0C0}"/>
                </a:ext>
              </a:extLst>
            </p:cNvPr>
            <p:cNvGrpSpPr/>
            <p:nvPr/>
          </p:nvGrpSpPr>
          <p:grpSpPr>
            <a:xfrm>
              <a:off x="5672961" y="2919406"/>
              <a:ext cx="2100214" cy="1196537"/>
              <a:chOff x="907844" y="4796566"/>
              <a:chExt cx="2100214" cy="1196537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8787C32-FB15-48BC-BBDD-69A1ED9B458B}"/>
                  </a:ext>
                </a:extLst>
              </p:cNvPr>
              <p:cNvSpPr/>
              <p:nvPr/>
            </p:nvSpPr>
            <p:spPr>
              <a:xfrm>
                <a:off x="933232" y="4796566"/>
                <a:ext cx="2074826" cy="1196537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0A4E1D-C0D9-4B7D-82E6-EBF8CF90782F}"/>
                  </a:ext>
                </a:extLst>
              </p:cNvPr>
              <p:cNvSpPr txBox="1"/>
              <p:nvPr/>
            </p:nvSpPr>
            <p:spPr>
              <a:xfrm>
                <a:off x="1141646" y="5362787"/>
                <a:ext cx="17965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69420   42068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4AA5DE-DE25-4752-9156-F1B858569D3E}"/>
                  </a:ext>
                </a:extLst>
              </p:cNvPr>
              <p:cNvSpPr txBox="1"/>
              <p:nvPr/>
            </p:nvSpPr>
            <p:spPr>
              <a:xfrm>
                <a:off x="1610199" y="4829618"/>
                <a:ext cx="1125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8E0021B-9049-4DC8-9C28-A99AF59E480C}"/>
                  </a:ext>
                </a:extLst>
              </p:cNvPr>
              <p:cNvCxnSpPr/>
              <p:nvPr/>
            </p:nvCxnSpPr>
            <p:spPr>
              <a:xfrm>
                <a:off x="907844" y="5232001"/>
                <a:ext cx="20748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21E731-C5A3-4616-85CA-7D3618B16D35}"/>
                </a:ext>
              </a:extLst>
            </p:cNvPr>
            <p:cNvSpPr txBox="1"/>
            <p:nvPr/>
          </p:nvSpPr>
          <p:spPr>
            <a:xfrm>
              <a:off x="1447509" y="3923732"/>
              <a:ext cx="2403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 N mod X = Y mod N</a:t>
              </a:r>
            </a:p>
            <a:p>
              <a:endParaRPr lang="en-US" sz="2000" b="1" dirty="0"/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C1C80CB5-E9E5-46B8-BC13-B433D8EFA7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54" y="1710715"/>
            <a:ext cx="4198022" cy="41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94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Graphic 28" descr="Closed book outline">
            <a:extLst>
              <a:ext uri="{FF2B5EF4-FFF2-40B4-BE49-F238E27FC236}">
                <a16:creationId xmlns:a16="http://schemas.microsoft.com/office/drawing/2014/main" id="{5B5A93E4-5D1A-4330-BC11-1DB55277A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6697" y="441335"/>
            <a:ext cx="623734" cy="623734"/>
          </a:xfrm>
          <a:prstGeom prst="rect">
            <a:avLst/>
          </a:prstGeom>
        </p:spPr>
      </p:pic>
      <p:sp>
        <p:nvSpPr>
          <p:cNvPr id="5" name="!!TextBox 3">
            <a:extLst>
              <a:ext uri="{FF2B5EF4-FFF2-40B4-BE49-F238E27FC236}">
                <a16:creationId xmlns:a16="http://schemas.microsoft.com/office/drawing/2014/main" id="{76560DA2-525E-4CCF-B7F9-4C96B690E1D2}"/>
              </a:ext>
            </a:extLst>
          </p:cNvPr>
          <p:cNvSpPr txBox="1"/>
          <p:nvPr/>
        </p:nvSpPr>
        <p:spPr>
          <a:xfrm>
            <a:off x="4470431" y="480294"/>
            <a:ext cx="7066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Template </a:t>
            </a:r>
            <a:r>
              <a:rPr lang="en-US" sz="3200" b="1" dirty="0" err="1">
                <a:solidFill>
                  <a:schemeClr val="accent6"/>
                </a:solidFill>
              </a:rPr>
              <a:t>của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đồ</a:t>
            </a:r>
            <a:r>
              <a:rPr lang="en-US" sz="3200" b="1" dirty="0">
                <a:solidFill>
                  <a:schemeClr val="accent6"/>
                </a:solidFill>
              </a:rPr>
              <a:t> </a:t>
            </a:r>
            <a:r>
              <a:rPr lang="en-US" sz="3200" b="1" dirty="0" err="1">
                <a:solidFill>
                  <a:schemeClr val="accent6"/>
                </a:solidFill>
              </a:rPr>
              <a:t>thị</a:t>
            </a:r>
            <a:endParaRPr lang="en-US" sz="3200" b="1" dirty="0">
              <a:solidFill>
                <a:schemeClr val="accent6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05FFFC-CE95-4553-9835-9CF7A5DFB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166" y="1100119"/>
            <a:ext cx="6878010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5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3014</Words>
  <Application>Microsoft Office PowerPoint</Application>
  <PresentationFormat>Widescreen</PresentationFormat>
  <Paragraphs>471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Calibri Light (Headings)</vt:lpstr>
      <vt:lpstr>Courier New</vt:lpstr>
      <vt:lpstr>Futura LT Book (Headings)</vt:lpstr>
      <vt:lpstr>Lucida Console</vt:lpstr>
      <vt:lpstr>Verdana Pro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Quốc Huy Hoàng</dc:creator>
  <cp:lastModifiedBy>Nguyễn Quốc Huy Hoàng</cp:lastModifiedBy>
  <cp:revision>38</cp:revision>
  <dcterms:created xsi:type="dcterms:W3CDTF">2021-11-30T04:13:11Z</dcterms:created>
  <dcterms:modified xsi:type="dcterms:W3CDTF">2021-12-15T02:08:36Z</dcterms:modified>
</cp:coreProperties>
</file>