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82" r:id="rId2"/>
    <p:sldId id="283" r:id="rId3"/>
    <p:sldId id="267" r:id="rId4"/>
    <p:sldId id="280" r:id="rId5"/>
    <p:sldId id="275" r:id="rId6"/>
    <p:sldId id="277" r:id="rId7"/>
    <p:sldId id="266" r:id="rId8"/>
    <p:sldId id="290" r:id="rId9"/>
  </p:sldIdLst>
  <p:sldSz cx="9144000" cy="6858000" type="screen4x3"/>
  <p:notesSz cx="6858000" cy="9144000"/>
  <p:defaultTextStyle>
    <a:defPPr>
      <a:defRPr lang="en-US"/>
    </a:defPPr>
    <a:lvl1pPr marL="0" lvl="0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00FF"/>
    <a:srgbClr val="FF33CC"/>
    <a:srgbClr val="00CCFF"/>
    <a:srgbClr val="FF0000"/>
    <a:srgbClr val="800000"/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20"/>
    <p:restoredTop sz="94660"/>
  </p:normalViewPr>
  <p:slideViewPr>
    <p:cSldViewPr showGuides="1">
      <p:cViewPr varScale="1">
        <p:scale>
          <a:sx n="81" d="100"/>
          <a:sy n="81" d="100"/>
        </p:scale>
        <p:origin x="1474" y="53"/>
      </p:cViewPr>
      <p:guideLst>
        <p:guide orient="horz" pos="216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57451B3-4AD1-4C8C-BBEE-153D3C4C64F1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11/16/2021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 eaLnBrk="1" hangingPunct="1">
              <a:buNone/>
            </a:pPr>
            <a:fld id="{9A0DB2DC-4C9A-4742-B13C-FB6460FD3503}" type="slidenum">
              <a:rPr lang="en-US" sz="1200" dirty="0"/>
              <a:t>‹#›</a:t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dirty="0"/>
          </a:p>
        </p:txBody>
      </p:sp>
      <p:sp>
        <p:nvSpPr>
          <p:cNvPr id="1126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sz="1200" dirty="0"/>
              <a:t>5</a:t>
            </a:fld>
            <a:endParaRPr 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dirty="0"/>
              <a:t>Click to edit Master title style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WordArt 4"/>
          <p:cNvSpPr>
            <a:spLocks noTextEdit="1"/>
          </p:cNvSpPr>
          <p:nvPr/>
        </p:nvSpPr>
        <p:spPr>
          <a:xfrm>
            <a:off x="3124200" y="1600200"/>
            <a:ext cx="2647950" cy="1447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 eaLnBrk="0" hangingPunct="0"/>
            <a:r>
              <a:rPr lang="en-US" sz="3200" b="1" dirty="0">
                <a:ln w="952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0000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endParaRPr lang="vi-VN" altLang="en-US" sz="3200" b="1" dirty="0">
              <a:ln w="952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  <a:solidFill>
                <a:srgbClr val="000000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52" name="WordArt 5"/>
          <p:cNvSpPr>
            <a:spLocks noTextEdit="1"/>
          </p:cNvSpPr>
          <p:nvPr/>
        </p:nvSpPr>
        <p:spPr>
          <a:xfrm>
            <a:off x="1905000" y="3505200"/>
            <a:ext cx="5334000" cy="1828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 eaLnBrk="0" hangingPunct="0"/>
            <a:r>
              <a:rPr lang="en-US" sz="3000" b="1">
                <a:ln w="952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LUYỆN TẬP CHUNG</a:t>
            </a:r>
          </a:p>
          <a:p>
            <a:pPr algn="ctr" eaLnBrk="0" hangingPunct="0"/>
            <a:r>
              <a:rPr lang="en-US" sz="3000" b="1">
                <a:ln w="952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( TRANG 77)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7E7562D-B38C-485A-BCCD-96DD1B032A63}"/>
              </a:ext>
            </a:extLst>
          </p:cNvPr>
          <p:cNvCxnSpPr/>
          <p:nvPr/>
        </p:nvCxnSpPr>
        <p:spPr bwMode="auto">
          <a:xfrm>
            <a:off x="3276600" y="3124200"/>
            <a:ext cx="24384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/>
          <p:nvPr/>
        </p:nvSpPr>
        <p:spPr>
          <a:xfrm>
            <a:off x="0" y="5334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sz="32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sz="3200" b="1" u="sng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75" name="WordArt 4"/>
          <p:cNvSpPr>
            <a:spLocks noTextEdit="1"/>
          </p:cNvSpPr>
          <p:nvPr/>
        </p:nvSpPr>
        <p:spPr>
          <a:xfrm>
            <a:off x="228600" y="1371600"/>
            <a:ext cx="4086225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 eaLnBrk="0" hangingPunct="0"/>
            <a:r>
              <a:rPr lang="en-US" sz="3600" b="1">
                <a:ln w="952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  <a:solidFill>
                  <a:schemeClr val="tx1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KIỂM TRA BÀI CŨ</a:t>
            </a:r>
          </a:p>
        </p:txBody>
      </p:sp>
      <p:sp>
        <p:nvSpPr>
          <p:cNvPr id="36869" name="Text Box 5"/>
          <p:cNvSpPr txBox="1"/>
          <p:nvPr/>
        </p:nvSpPr>
        <p:spPr>
          <a:xfrm>
            <a:off x="609600" y="2590800"/>
            <a:ext cx="6477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Đọc các bảng nhân, chia đã học.</a:t>
            </a:r>
            <a:endParaRPr sz="3200" b="1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243" name="Text Box 75"/>
          <p:cNvSpPr txBox="1"/>
          <p:nvPr/>
        </p:nvSpPr>
        <p:spPr>
          <a:xfrm rot="-10800000" flipV="1">
            <a:off x="990600" y="3429000"/>
            <a:ext cx="556736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* Đặt tính rồi tính </a:t>
            </a:r>
          </a:p>
        </p:txBody>
      </p:sp>
      <p:sp>
        <p:nvSpPr>
          <p:cNvPr id="7244" name="Text Box 76"/>
          <p:cNvSpPr txBox="1"/>
          <p:nvPr/>
        </p:nvSpPr>
        <p:spPr>
          <a:xfrm>
            <a:off x="1676400" y="4267200"/>
            <a:ext cx="25146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algn="l" eaLnBrk="0" hangingPunct="0"/>
            <a:r>
              <a:rPr sz="4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457 : 4</a:t>
            </a:r>
            <a:endParaRPr sz="4000" b="1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245" name="Text Box 77"/>
          <p:cNvSpPr txBox="1"/>
          <p:nvPr/>
        </p:nvSpPr>
        <p:spPr>
          <a:xfrm>
            <a:off x="5181600" y="4191000"/>
            <a:ext cx="27432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hangingPunct="0"/>
            <a:r>
              <a:rPr sz="4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724 : 6</a:t>
            </a:r>
            <a:endParaRPr sz="4000" b="1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/>
      <p:bldP spid="7243" grpId="0"/>
      <p:bldP spid="7244" grpId="0"/>
      <p:bldP spid="72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9"/>
          <p:cNvSpPr txBox="1"/>
          <p:nvPr/>
        </p:nvSpPr>
        <p:spPr>
          <a:xfrm>
            <a:off x="0" y="1314450"/>
            <a:ext cx="1905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Số ?</a:t>
            </a:r>
            <a:endParaRPr sz="3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099" name="Table Placeholder 4098"/>
          <p:cNvGraphicFramePr>
            <a:graphicFrameLocks noGrp="1"/>
          </p:cNvGraphicFramePr>
          <p:nvPr>
            <p:ph type="tbl" idx="1"/>
          </p:nvPr>
        </p:nvGraphicFramePr>
        <p:xfrm>
          <a:off x="152400" y="2152650"/>
          <a:ext cx="8763000" cy="1997075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1838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sz="3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Thừa số</a:t>
                      </a:r>
                      <a:endParaRPr lang="en-US" sz="3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en-US" sz="3200" dirty="0">
                        <a:solidFill>
                          <a:srgbClr val="0000FF"/>
                        </a:solidFill>
                        <a:latin typeface="VNI-Times" pitchFamily="2" charset="0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en-US" sz="3200" dirty="0">
                        <a:solidFill>
                          <a:srgbClr val="0000FF"/>
                        </a:solidFill>
                        <a:latin typeface="VNI-Times" pitchFamily="2" charset="0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en-US" sz="3200" dirty="0">
                        <a:solidFill>
                          <a:srgbClr val="0000FF"/>
                        </a:solidFill>
                        <a:latin typeface="VNI-Times" pitchFamily="2" charset="0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en-US" sz="3200" dirty="0">
                        <a:solidFill>
                          <a:srgbClr val="0000FF"/>
                        </a:solidFill>
                        <a:latin typeface="VNI-Times" pitchFamily="2" charset="0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sz="3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Thừa số</a:t>
                      </a:r>
                      <a:endParaRPr lang="en-US" sz="3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en-US" sz="3200" dirty="0">
                        <a:solidFill>
                          <a:srgbClr val="0000FF"/>
                        </a:solidFill>
                        <a:latin typeface="VNI-Times" pitchFamily="2" charset="0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endParaRPr lang="en-GB" altLang="x-none" sz="3200" dirty="0">
                        <a:solidFill>
                          <a:srgbClr val="0000FF"/>
                        </a:solidFill>
                        <a:latin typeface="VNI-Times" pitchFamily="2" charset="0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en-US" sz="3200" dirty="0">
                        <a:solidFill>
                          <a:srgbClr val="0000FF"/>
                        </a:solidFill>
                        <a:latin typeface="VNI-Times" pitchFamily="2" charset="0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endParaRPr lang="en-GB" altLang="x-none" sz="3200" dirty="0">
                        <a:solidFill>
                          <a:srgbClr val="0000FF"/>
                        </a:solidFill>
                        <a:latin typeface="VNI-Times" pitchFamily="2" charset="0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437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sz="3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sz="3200" dirty="0">
                          <a:solidFill>
                            <a:srgbClr val="0000FF"/>
                          </a:solidFill>
                          <a:latin typeface="VNI-Times" pitchFamily="2" charset="0"/>
                        </a:rPr>
                        <a:t> </a:t>
                      </a:r>
                      <a:endParaRPr lang="en-US" sz="3200" dirty="0">
                        <a:solidFill>
                          <a:srgbClr val="0000FF"/>
                        </a:solidFill>
                        <a:latin typeface="VNI-Times" pitchFamily="2" charset="0"/>
                      </a:endParaRP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endParaRPr lang="en-GB" altLang="x-none" sz="3200" dirty="0">
                        <a:solidFill>
                          <a:srgbClr val="0000FF"/>
                        </a:solidFill>
                        <a:latin typeface="VNI-Times" pitchFamily="2" charset="0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en-US" sz="3200" dirty="0">
                        <a:solidFill>
                          <a:srgbClr val="0000FF"/>
                        </a:solidFill>
                        <a:latin typeface="VNI-Times" pitchFamily="2" charset="0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endParaRPr lang="en-GB" altLang="x-none" sz="3200" dirty="0">
                        <a:solidFill>
                          <a:srgbClr val="0000FF"/>
                        </a:solidFill>
                        <a:latin typeface="VNI-Times" pitchFamily="2" charset="0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en-US" sz="3200" dirty="0">
                        <a:solidFill>
                          <a:srgbClr val="0000FF"/>
                        </a:solidFill>
                        <a:latin typeface="VNI-Times" pitchFamily="2" charset="0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529" name="Text Box 41"/>
          <p:cNvSpPr txBox="1"/>
          <p:nvPr/>
        </p:nvSpPr>
        <p:spPr>
          <a:xfrm>
            <a:off x="2362200" y="3657600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sz="2400" b="1" dirty="0">
                <a:solidFill>
                  <a:srgbClr val="FF0000"/>
                </a:solidFill>
                <a:latin typeface="Arial" panose="020B0604020202020204" pitchFamily="34" charset="0"/>
              </a:rPr>
              <a:t>972</a:t>
            </a:r>
          </a:p>
        </p:txBody>
      </p:sp>
      <p:sp>
        <p:nvSpPr>
          <p:cNvPr id="63531" name="Text Box 43"/>
          <p:cNvSpPr txBox="1"/>
          <p:nvPr/>
        </p:nvSpPr>
        <p:spPr>
          <a:xfrm>
            <a:off x="4191000" y="3035300"/>
            <a:ext cx="1219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sz="2400" b="1" dirty="0">
                <a:solidFill>
                  <a:srgbClr val="FF0000"/>
                </a:solidFill>
                <a:latin typeface="Arial" panose="020B0604020202020204" pitchFamily="34" charset="0"/>
              </a:rPr>
              <a:t>324</a:t>
            </a:r>
          </a:p>
        </p:txBody>
      </p:sp>
      <p:sp>
        <p:nvSpPr>
          <p:cNvPr id="63535" name="Text Box 47"/>
          <p:cNvSpPr txBox="1"/>
          <p:nvPr/>
        </p:nvSpPr>
        <p:spPr>
          <a:xfrm>
            <a:off x="5905500" y="36449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sz="2400" b="1" dirty="0">
                <a:solidFill>
                  <a:srgbClr val="FF0000"/>
                </a:solidFill>
                <a:latin typeface="Arial" panose="020B0604020202020204" pitchFamily="34" charset="0"/>
              </a:rPr>
              <a:t>600</a:t>
            </a:r>
          </a:p>
        </p:txBody>
      </p:sp>
      <p:sp>
        <p:nvSpPr>
          <p:cNvPr id="63537" name="Text Box 49"/>
          <p:cNvSpPr txBox="1"/>
          <p:nvPr/>
        </p:nvSpPr>
        <p:spPr>
          <a:xfrm>
            <a:off x="7543800" y="29591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sz="2400" b="1" dirty="0">
                <a:solidFill>
                  <a:srgbClr val="FF0000"/>
                </a:solidFill>
                <a:latin typeface="Arial" panose="020B0604020202020204" pitchFamily="34" charset="0"/>
              </a:rPr>
              <a:t>150</a:t>
            </a:r>
          </a:p>
        </p:txBody>
      </p:sp>
      <p:sp>
        <p:nvSpPr>
          <p:cNvPr id="63539" name="Text Box 51"/>
          <p:cNvSpPr txBox="1"/>
          <p:nvPr/>
        </p:nvSpPr>
        <p:spPr>
          <a:xfrm>
            <a:off x="0" y="5181600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sz="3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Muốn tìm thừa số chưa biết ta l</a:t>
            </a:r>
            <a:r>
              <a:rPr sz="3200" b="1" dirty="0">
                <a:solidFill>
                  <a:srgbClr val="0066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sz="3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thế n</a:t>
            </a:r>
            <a:r>
              <a:rPr sz="3200" b="1" dirty="0">
                <a:solidFill>
                  <a:srgbClr val="0066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sz="3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?</a:t>
            </a:r>
            <a:endParaRPr sz="3200" b="1" dirty="0">
              <a:solidFill>
                <a:srgbClr val="00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216" name="Rectangle 136"/>
          <p:cNvSpPr/>
          <p:nvPr/>
        </p:nvSpPr>
        <p:spPr>
          <a:xfrm>
            <a:off x="0" y="1079500"/>
            <a:ext cx="9144000" cy="609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r>
              <a:rPr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Luyện tập chung</a:t>
            </a:r>
            <a:endParaRPr sz="3200" b="1" u="sng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204" name="Text Box 41"/>
          <p:cNvSpPr txBox="1"/>
          <p:nvPr/>
        </p:nvSpPr>
        <p:spPr>
          <a:xfrm>
            <a:off x="2397125" y="2305050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sz="2400" b="1" dirty="0">
                <a:latin typeface="Arial" panose="020B0604020202020204" pitchFamily="34" charset="0"/>
              </a:rPr>
              <a:t>324</a:t>
            </a:r>
          </a:p>
        </p:txBody>
      </p:sp>
      <p:sp>
        <p:nvSpPr>
          <p:cNvPr id="7205" name="Text Box 41"/>
          <p:cNvSpPr txBox="1"/>
          <p:nvPr/>
        </p:nvSpPr>
        <p:spPr>
          <a:xfrm>
            <a:off x="2514600" y="2971800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sz="2400" b="1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7206" name="Text Box 41"/>
          <p:cNvSpPr txBox="1"/>
          <p:nvPr/>
        </p:nvSpPr>
        <p:spPr>
          <a:xfrm>
            <a:off x="4305300" y="2292350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sz="2400" b="1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7207" name="Text Box 41"/>
          <p:cNvSpPr txBox="1"/>
          <p:nvPr/>
        </p:nvSpPr>
        <p:spPr>
          <a:xfrm>
            <a:off x="4070350" y="3657600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sz="2400" b="1" dirty="0">
                <a:latin typeface="Arial" panose="020B0604020202020204" pitchFamily="34" charset="0"/>
              </a:rPr>
              <a:t>972</a:t>
            </a:r>
          </a:p>
        </p:txBody>
      </p:sp>
      <p:sp>
        <p:nvSpPr>
          <p:cNvPr id="7208" name="Text Box 41"/>
          <p:cNvSpPr txBox="1"/>
          <p:nvPr/>
        </p:nvSpPr>
        <p:spPr>
          <a:xfrm>
            <a:off x="5878513" y="2286000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sz="2400" b="1" dirty="0">
                <a:latin typeface="Arial" panose="020B0604020202020204" pitchFamily="34" charset="0"/>
              </a:rPr>
              <a:t>150</a:t>
            </a:r>
          </a:p>
        </p:txBody>
      </p:sp>
      <p:sp>
        <p:nvSpPr>
          <p:cNvPr id="7209" name="Text Box 41"/>
          <p:cNvSpPr txBox="1"/>
          <p:nvPr/>
        </p:nvSpPr>
        <p:spPr>
          <a:xfrm>
            <a:off x="6019800" y="2895600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sz="2400" b="1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7210" name="Text Box 41"/>
          <p:cNvSpPr txBox="1"/>
          <p:nvPr/>
        </p:nvSpPr>
        <p:spPr>
          <a:xfrm>
            <a:off x="7772400" y="2286000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sz="2400" b="1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7211" name="Text Box 41"/>
          <p:cNvSpPr txBox="1"/>
          <p:nvPr/>
        </p:nvSpPr>
        <p:spPr>
          <a:xfrm>
            <a:off x="7658100" y="3657600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sz="2400" b="1" dirty="0">
                <a:latin typeface="Arial" panose="020B0604020202020204" pitchFamily="34" charset="0"/>
              </a:rPr>
              <a:t>600</a:t>
            </a:r>
          </a:p>
        </p:txBody>
      </p:sp>
      <p:sp>
        <p:nvSpPr>
          <p:cNvPr id="49" name="Text Box 51"/>
          <p:cNvSpPr txBox="1"/>
          <p:nvPr/>
        </p:nvSpPr>
        <p:spPr>
          <a:xfrm>
            <a:off x="0" y="4495800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sz="3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Muốn tìm tích hai thừa số ta l</a:t>
            </a:r>
            <a:r>
              <a:rPr sz="3200" b="1" dirty="0">
                <a:solidFill>
                  <a:srgbClr val="0066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sz="3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thế n</a:t>
            </a:r>
            <a:r>
              <a:rPr sz="3200" b="1" dirty="0">
                <a:solidFill>
                  <a:srgbClr val="0066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sz="3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?</a:t>
            </a:r>
            <a:endParaRPr sz="3200" b="1" dirty="0">
              <a:solidFill>
                <a:srgbClr val="00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140" name="Text Box 51"/>
          <p:cNvSpPr txBox="1"/>
          <p:nvPr/>
        </p:nvSpPr>
        <p:spPr>
          <a:xfrm>
            <a:off x="0" y="5334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sz="32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sz="3200" b="1" u="sng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2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2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2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3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3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3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63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63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63529" grpId="0"/>
      <p:bldP spid="63531" grpId="0"/>
      <p:bldP spid="63535" grpId="0"/>
      <p:bldP spid="63537" grpId="0"/>
      <p:bldP spid="63539" grpId="0"/>
      <p:bldP spid="63539" grpId="1"/>
      <p:bldP spid="7216" grpId="0"/>
      <p:bldP spid="7204" grpId="0"/>
      <p:bldP spid="7205" grpId="0"/>
      <p:bldP spid="7206" grpId="0"/>
      <p:bldP spid="7207" grpId="0"/>
      <p:bldP spid="7208" grpId="0"/>
      <p:bldP spid="7209" grpId="0"/>
      <p:bldP spid="7210" grpId="0"/>
      <p:bldP spid="7211" grpId="0"/>
      <p:bldP spid="49" grpId="0"/>
      <p:bldP spid="4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56"/>
          <p:cNvSpPr txBox="1"/>
          <p:nvPr/>
        </p:nvSpPr>
        <p:spPr>
          <a:xfrm>
            <a:off x="0" y="1704975"/>
            <a:ext cx="7772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Đặt tính rồi tính</a:t>
            </a:r>
            <a:endParaRPr sz="3200" b="1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219" name="Text Box 57"/>
          <p:cNvSpPr txBox="1"/>
          <p:nvPr/>
        </p:nvSpPr>
        <p:spPr>
          <a:xfrm>
            <a:off x="0" y="2390775"/>
            <a:ext cx="2057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sz="3200" b="1" dirty="0">
                <a:solidFill>
                  <a:srgbClr val="0000FF"/>
                </a:solidFill>
                <a:latin typeface="Arial" panose="020B0604020202020204" pitchFamily="34" charset="0"/>
              </a:rPr>
              <a:t>a. 684 : 6</a:t>
            </a:r>
          </a:p>
        </p:txBody>
      </p:sp>
      <p:sp>
        <p:nvSpPr>
          <p:cNvPr id="9220" name="Text Box 99"/>
          <p:cNvSpPr txBox="1"/>
          <p:nvPr/>
        </p:nvSpPr>
        <p:spPr>
          <a:xfrm>
            <a:off x="2667000" y="2376488"/>
            <a:ext cx="22860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sz="3200" b="1" dirty="0">
                <a:solidFill>
                  <a:srgbClr val="0000FF"/>
                </a:solidFill>
                <a:latin typeface="Arial" panose="020B0604020202020204" pitchFamily="34" charset="0"/>
              </a:rPr>
              <a:t>b. 845 : 7</a:t>
            </a:r>
          </a:p>
        </p:txBody>
      </p:sp>
      <p:sp>
        <p:nvSpPr>
          <p:cNvPr id="9221" name="Text Box 120"/>
          <p:cNvSpPr txBox="1"/>
          <p:nvPr/>
        </p:nvSpPr>
        <p:spPr>
          <a:xfrm>
            <a:off x="4953000" y="2286000"/>
            <a:ext cx="2209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sz="3200" b="1" dirty="0">
                <a:solidFill>
                  <a:srgbClr val="0000FF"/>
                </a:solidFill>
                <a:latin typeface="Arial" panose="020B0604020202020204" pitchFamily="34" charset="0"/>
              </a:rPr>
              <a:t>c. 630 : 9</a:t>
            </a:r>
          </a:p>
        </p:txBody>
      </p:sp>
      <p:sp>
        <p:nvSpPr>
          <p:cNvPr id="9222" name="Text Box 136"/>
          <p:cNvSpPr txBox="1"/>
          <p:nvPr/>
        </p:nvSpPr>
        <p:spPr>
          <a:xfrm>
            <a:off x="7086600" y="2286000"/>
            <a:ext cx="2286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sz="3200" b="1" dirty="0">
                <a:solidFill>
                  <a:srgbClr val="0000FF"/>
                </a:solidFill>
                <a:latin typeface="Arial" panose="020B0604020202020204" pitchFamily="34" charset="0"/>
              </a:rPr>
              <a:t>d. 842 : 4</a:t>
            </a:r>
          </a:p>
        </p:txBody>
      </p:sp>
      <p:grpSp>
        <p:nvGrpSpPr>
          <p:cNvPr id="3" name="Group 4"/>
          <p:cNvGrpSpPr/>
          <p:nvPr/>
        </p:nvGrpSpPr>
        <p:grpSpPr>
          <a:xfrm>
            <a:off x="0" y="3276600"/>
            <a:ext cx="2001838" cy="2146300"/>
            <a:chOff x="304800" y="3359510"/>
            <a:chExt cx="2057400" cy="2146542"/>
          </a:xfrm>
        </p:grpSpPr>
        <p:sp>
          <p:nvSpPr>
            <p:cNvPr id="5161" name="Text Box 81"/>
            <p:cNvSpPr txBox="1"/>
            <p:nvPr/>
          </p:nvSpPr>
          <p:spPr>
            <a:xfrm>
              <a:off x="340694" y="3359510"/>
              <a:ext cx="1031148" cy="57950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sz="3200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684</a:t>
              </a:r>
            </a:p>
          </p:txBody>
        </p:sp>
        <p:grpSp>
          <p:nvGrpSpPr>
            <p:cNvPr id="5162" name="Group 107"/>
            <p:cNvGrpSpPr/>
            <p:nvPr/>
          </p:nvGrpSpPr>
          <p:grpSpPr>
            <a:xfrm>
              <a:off x="1412923" y="3359511"/>
              <a:ext cx="949277" cy="1077217"/>
              <a:chOff x="1714500" y="4191000"/>
              <a:chExt cx="800100" cy="1143000"/>
            </a:xfrm>
          </p:grpSpPr>
          <p:cxnSp>
            <p:nvCxnSpPr>
              <p:cNvPr id="5168" name="Straight Connector 113"/>
              <p:cNvCxnSpPr/>
              <p:nvPr/>
            </p:nvCxnSpPr>
            <p:spPr>
              <a:xfrm>
                <a:off x="1714500" y="4191000"/>
                <a:ext cx="0" cy="11430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5169" name="Straight Connector 114"/>
              <p:cNvCxnSpPr/>
              <p:nvPr/>
            </p:nvCxnSpPr>
            <p:spPr>
              <a:xfrm>
                <a:off x="1714500" y="4762500"/>
                <a:ext cx="80010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p:sp>
          <p:nvSpPr>
            <p:cNvPr id="5163" name="Text Box 81"/>
            <p:cNvSpPr txBox="1"/>
            <p:nvPr/>
          </p:nvSpPr>
          <p:spPr>
            <a:xfrm>
              <a:off x="1469735" y="3376974"/>
              <a:ext cx="836992" cy="57950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sz="3200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5164" name="Text Box 81"/>
            <p:cNvSpPr txBox="1"/>
            <p:nvPr/>
          </p:nvSpPr>
          <p:spPr>
            <a:xfrm>
              <a:off x="1322895" y="3840577"/>
              <a:ext cx="1000148" cy="57950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sz="3200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114</a:t>
              </a:r>
            </a:p>
          </p:txBody>
        </p:sp>
        <p:sp>
          <p:nvSpPr>
            <p:cNvPr id="5165" name="Text Box 81"/>
            <p:cNvSpPr txBox="1"/>
            <p:nvPr/>
          </p:nvSpPr>
          <p:spPr>
            <a:xfrm>
              <a:off x="304800" y="3886619"/>
              <a:ext cx="836991" cy="57950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sz="3200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08</a:t>
              </a:r>
            </a:p>
          </p:txBody>
        </p:sp>
        <p:sp>
          <p:nvSpPr>
            <p:cNvPr id="5166" name="Text Box 81"/>
            <p:cNvSpPr txBox="1"/>
            <p:nvPr/>
          </p:nvSpPr>
          <p:spPr>
            <a:xfrm>
              <a:off x="534850" y="4431193"/>
              <a:ext cx="836992" cy="57950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sz="3200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24</a:t>
              </a:r>
            </a:p>
          </p:txBody>
        </p:sp>
        <p:sp>
          <p:nvSpPr>
            <p:cNvPr id="5167" name="Text Box 81"/>
            <p:cNvSpPr txBox="1"/>
            <p:nvPr/>
          </p:nvSpPr>
          <p:spPr>
            <a:xfrm>
              <a:off x="609902" y="4926549"/>
              <a:ext cx="836992" cy="57950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sz="3200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5" name="Group 116"/>
          <p:cNvGrpSpPr/>
          <p:nvPr/>
        </p:nvGrpSpPr>
        <p:grpSpPr>
          <a:xfrm>
            <a:off x="2743200" y="3200400"/>
            <a:ext cx="1922463" cy="2198688"/>
            <a:chOff x="87513" y="3359510"/>
            <a:chExt cx="2302340" cy="2198328"/>
          </a:xfrm>
        </p:grpSpPr>
        <p:sp>
          <p:nvSpPr>
            <p:cNvPr id="5152" name="Text Box 81"/>
            <p:cNvSpPr txBox="1"/>
            <p:nvPr/>
          </p:nvSpPr>
          <p:spPr>
            <a:xfrm>
              <a:off x="87513" y="3359510"/>
              <a:ext cx="1283303" cy="57934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sz="3200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845</a:t>
              </a:r>
            </a:p>
          </p:txBody>
        </p:sp>
        <p:grpSp>
          <p:nvGrpSpPr>
            <p:cNvPr id="5153" name="Group 118"/>
            <p:cNvGrpSpPr/>
            <p:nvPr/>
          </p:nvGrpSpPr>
          <p:grpSpPr>
            <a:xfrm>
              <a:off x="1412923" y="3359511"/>
              <a:ext cx="949277" cy="1077217"/>
              <a:chOff x="1714500" y="4191000"/>
              <a:chExt cx="800100" cy="1143000"/>
            </a:xfrm>
          </p:grpSpPr>
          <p:cxnSp>
            <p:nvCxnSpPr>
              <p:cNvPr id="5159" name="Straight Connector 124"/>
              <p:cNvCxnSpPr/>
              <p:nvPr/>
            </p:nvCxnSpPr>
            <p:spPr>
              <a:xfrm>
                <a:off x="1714500" y="4191000"/>
                <a:ext cx="0" cy="11430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5160" name="Straight Connector 125"/>
              <p:cNvCxnSpPr/>
              <p:nvPr/>
            </p:nvCxnSpPr>
            <p:spPr>
              <a:xfrm>
                <a:off x="1714500" y="4762500"/>
                <a:ext cx="80010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p:sp>
          <p:nvSpPr>
            <p:cNvPr id="5154" name="Text Box 81"/>
            <p:cNvSpPr txBox="1"/>
            <p:nvPr/>
          </p:nvSpPr>
          <p:spPr>
            <a:xfrm>
              <a:off x="1469677" y="3376970"/>
              <a:ext cx="836524" cy="5793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sz="3200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5155" name="Text Box 81"/>
            <p:cNvSpPr txBox="1"/>
            <p:nvPr/>
          </p:nvSpPr>
          <p:spPr>
            <a:xfrm>
              <a:off x="1319484" y="3840444"/>
              <a:ext cx="1070369" cy="57934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sz="3200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120</a:t>
              </a:r>
            </a:p>
          </p:txBody>
        </p:sp>
        <p:sp>
          <p:nvSpPr>
            <p:cNvPr id="5156" name="Text Box 81"/>
            <p:cNvSpPr txBox="1"/>
            <p:nvPr/>
          </p:nvSpPr>
          <p:spPr>
            <a:xfrm>
              <a:off x="131240" y="3886474"/>
              <a:ext cx="836524" cy="57934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sz="3200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14</a:t>
              </a:r>
            </a:p>
          </p:txBody>
        </p:sp>
        <p:sp>
          <p:nvSpPr>
            <p:cNvPr id="5157" name="Text Box 81"/>
            <p:cNvSpPr txBox="1"/>
            <p:nvPr/>
          </p:nvSpPr>
          <p:spPr>
            <a:xfrm>
              <a:off x="391703" y="4430897"/>
              <a:ext cx="836523" cy="57934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sz="3200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05</a:t>
              </a:r>
            </a:p>
          </p:txBody>
        </p:sp>
        <p:sp>
          <p:nvSpPr>
            <p:cNvPr id="5158" name="Text Box 81"/>
            <p:cNvSpPr txBox="1"/>
            <p:nvPr/>
          </p:nvSpPr>
          <p:spPr>
            <a:xfrm>
              <a:off x="511478" y="4978495"/>
              <a:ext cx="836523" cy="57934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sz="3200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</p:grpSp>
      <p:grpSp>
        <p:nvGrpSpPr>
          <p:cNvPr id="7" name="Group 126"/>
          <p:cNvGrpSpPr/>
          <p:nvPr/>
        </p:nvGrpSpPr>
        <p:grpSpPr>
          <a:xfrm>
            <a:off x="5105400" y="3109913"/>
            <a:ext cx="1727200" cy="1589087"/>
            <a:chOff x="87513" y="3359510"/>
            <a:chExt cx="2274687" cy="1588729"/>
          </a:xfrm>
        </p:grpSpPr>
        <p:sp>
          <p:nvSpPr>
            <p:cNvPr id="5144" name="Text Box 81"/>
            <p:cNvSpPr txBox="1"/>
            <p:nvPr/>
          </p:nvSpPr>
          <p:spPr>
            <a:xfrm>
              <a:off x="87513" y="3359510"/>
              <a:ext cx="1283693" cy="579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sz="3200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630</a:t>
              </a:r>
            </a:p>
          </p:txBody>
        </p:sp>
        <p:grpSp>
          <p:nvGrpSpPr>
            <p:cNvPr id="5145" name="Group 128"/>
            <p:cNvGrpSpPr/>
            <p:nvPr/>
          </p:nvGrpSpPr>
          <p:grpSpPr>
            <a:xfrm>
              <a:off x="1412923" y="3359511"/>
              <a:ext cx="949277" cy="1077217"/>
              <a:chOff x="1714500" y="4191000"/>
              <a:chExt cx="800100" cy="1143000"/>
            </a:xfrm>
          </p:grpSpPr>
          <p:cxnSp>
            <p:nvCxnSpPr>
              <p:cNvPr id="5150" name="Straight Connector 134"/>
              <p:cNvCxnSpPr/>
              <p:nvPr/>
            </p:nvCxnSpPr>
            <p:spPr>
              <a:xfrm>
                <a:off x="1714500" y="4191000"/>
                <a:ext cx="0" cy="11430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5151" name="Straight Connector 135"/>
              <p:cNvCxnSpPr/>
              <p:nvPr/>
            </p:nvCxnSpPr>
            <p:spPr>
              <a:xfrm>
                <a:off x="1714500" y="4762500"/>
                <a:ext cx="80010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p:sp>
          <p:nvSpPr>
            <p:cNvPr id="5146" name="Text Box 81"/>
            <p:cNvSpPr txBox="1"/>
            <p:nvPr/>
          </p:nvSpPr>
          <p:spPr>
            <a:xfrm>
              <a:off x="1469469" y="3376969"/>
              <a:ext cx="836282" cy="57930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sz="3200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5147" name="Text Box 81"/>
            <p:cNvSpPr txBox="1"/>
            <p:nvPr/>
          </p:nvSpPr>
          <p:spPr>
            <a:xfrm>
              <a:off x="1377478" y="3865808"/>
              <a:ext cx="928273" cy="579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sz="3200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70</a:t>
              </a:r>
            </a:p>
          </p:txBody>
        </p:sp>
        <p:sp>
          <p:nvSpPr>
            <p:cNvPr id="5148" name="Text Box 81"/>
            <p:cNvSpPr txBox="1"/>
            <p:nvPr/>
          </p:nvSpPr>
          <p:spPr>
            <a:xfrm>
              <a:off x="474293" y="3886441"/>
              <a:ext cx="838373" cy="579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sz="3200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00</a:t>
              </a:r>
            </a:p>
          </p:txBody>
        </p:sp>
        <p:sp>
          <p:nvSpPr>
            <p:cNvPr id="5149" name="Text Box 81"/>
            <p:cNvSpPr txBox="1"/>
            <p:nvPr/>
          </p:nvSpPr>
          <p:spPr>
            <a:xfrm>
              <a:off x="641550" y="4368932"/>
              <a:ext cx="836282" cy="579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sz="3200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9" name="Group 136"/>
          <p:cNvGrpSpPr/>
          <p:nvPr/>
        </p:nvGrpSpPr>
        <p:grpSpPr>
          <a:xfrm>
            <a:off x="7145338" y="3186113"/>
            <a:ext cx="1998662" cy="2198687"/>
            <a:chOff x="87513" y="3359510"/>
            <a:chExt cx="2393565" cy="2198328"/>
          </a:xfrm>
        </p:grpSpPr>
        <p:sp>
          <p:nvSpPr>
            <p:cNvPr id="5135" name="Text Box 81"/>
            <p:cNvSpPr txBox="1"/>
            <p:nvPr/>
          </p:nvSpPr>
          <p:spPr>
            <a:xfrm>
              <a:off x="87513" y="3359510"/>
              <a:ext cx="1283285" cy="57934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sz="3200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842</a:t>
              </a:r>
            </a:p>
          </p:txBody>
        </p:sp>
        <p:grpSp>
          <p:nvGrpSpPr>
            <p:cNvPr id="5136" name="Group 138"/>
            <p:cNvGrpSpPr/>
            <p:nvPr/>
          </p:nvGrpSpPr>
          <p:grpSpPr>
            <a:xfrm>
              <a:off x="1412923" y="3359511"/>
              <a:ext cx="949277" cy="1077217"/>
              <a:chOff x="1714500" y="4191000"/>
              <a:chExt cx="800100" cy="1143000"/>
            </a:xfrm>
          </p:grpSpPr>
          <p:cxnSp>
            <p:nvCxnSpPr>
              <p:cNvPr id="5142" name="Straight Connector 144"/>
              <p:cNvCxnSpPr/>
              <p:nvPr/>
            </p:nvCxnSpPr>
            <p:spPr>
              <a:xfrm>
                <a:off x="1714500" y="4191000"/>
                <a:ext cx="0" cy="11430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5143" name="Straight Connector 145"/>
              <p:cNvCxnSpPr/>
              <p:nvPr/>
            </p:nvCxnSpPr>
            <p:spPr>
              <a:xfrm>
                <a:off x="1714500" y="4762500"/>
                <a:ext cx="80010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p:sp>
          <p:nvSpPr>
            <p:cNvPr id="5137" name="Text Box 81"/>
            <p:cNvSpPr txBox="1"/>
            <p:nvPr/>
          </p:nvSpPr>
          <p:spPr>
            <a:xfrm>
              <a:off x="1469659" y="3376970"/>
              <a:ext cx="836512" cy="5793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sz="3200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5138" name="Text Box 81"/>
            <p:cNvSpPr txBox="1"/>
            <p:nvPr/>
          </p:nvSpPr>
          <p:spPr>
            <a:xfrm>
              <a:off x="1410723" y="3840444"/>
              <a:ext cx="1070355" cy="57934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sz="3200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210</a:t>
              </a:r>
            </a:p>
          </p:txBody>
        </p:sp>
        <p:sp>
          <p:nvSpPr>
            <p:cNvPr id="5139" name="Text Box 81"/>
            <p:cNvSpPr txBox="1"/>
            <p:nvPr/>
          </p:nvSpPr>
          <p:spPr>
            <a:xfrm>
              <a:off x="131240" y="3886474"/>
              <a:ext cx="836512" cy="57934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sz="3200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04</a:t>
              </a:r>
            </a:p>
          </p:txBody>
        </p:sp>
        <p:sp>
          <p:nvSpPr>
            <p:cNvPr id="5140" name="Text Box 81"/>
            <p:cNvSpPr txBox="1"/>
            <p:nvPr/>
          </p:nvSpPr>
          <p:spPr>
            <a:xfrm>
              <a:off x="391699" y="4430897"/>
              <a:ext cx="836512" cy="57934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sz="3200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02</a:t>
              </a:r>
            </a:p>
          </p:txBody>
        </p:sp>
        <p:sp>
          <p:nvSpPr>
            <p:cNvPr id="5141" name="Text Box 81"/>
            <p:cNvSpPr txBox="1"/>
            <p:nvPr/>
          </p:nvSpPr>
          <p:spPr>
            <a:xfrm>
              <a:off x="511472" y="4978495"/>
              <a:ext cx="836512" cy="57934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sz="3200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5131" name="Text Box 55"/>
          <p:cNvSpPr txBox="1"/>
          <p:nvPr/>
        </p:nvSpPr>
        <p:spPr>
          <a:xfrm>
            <a:off x="0" y="5334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sz="32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sz="3200" b="1" u="sng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132" name="Rectangle 136"/>
          <p:cNvSpPr/>
          <p:nvPr/>
        </p:nvSpPr>
        <p:spPr>
          <a:xfrm>
            <a:off x="0" y="1052513"/>
            <a:ext cx="9144000" cy="609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r>
              <a:rPr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Luyện tập chung</a:t>
            </a:r>
            <a:endParaRPr sz="3200" b="1" u="sng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7" name="Text Box 51"/>
          <p:cNvSpPr txBox="1"/>
          <p:nvPr/>
        </p:nvSpPr>
        <p:spPr>
          <a:xfrm>
            <a:off x="0" y="5410200"/>
            <a:ext cx="91440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sz="3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Trong phép chia có dư, số dư như thế n</a:t>
            </a:r>
            <a:r>
              <a:rPr sz="3200" b="1" dirty="0">
                <a:solidFill>
                  <a:srgbClr val="0066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sz="3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với số chia ?</a:t>
            </a:r>
            <a:endParaRPr sz="3200" b="1" dirty="0">
              <a:solidFill>
                <a:srgbClr val="00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ext Box 51"/>
          <p:cNvSpPr txBox="1"/>
          <p:nvPr/>
        </p:nvSpPr>
        <p:spPr>
          <a:xfrm>
            <a:off x="0" y="5410200"/>
            <a:ext cx="91440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sz="3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Khi thực hiện tính kết quả của phép chia, ta thực hiện tính như thế n</a:t>
            </a:r>
            <a:r>
              <a:rPr sz="3200" b="1" dirty="0">
                <a:solidFill>
                  <a:srgbClr val="0066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sz="3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?</a:t>
            </a:r>
            <a:endParaRPr sz="3200" b="1" dirty="0">
              <a:solidFill>
                <a:srgbClr val="00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39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79"/>
                            </p:stCondLst>
                            <p:childTnLst>
                              <p:par>
                                <p:cTn id="1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20"/>
                            </p:stCondLst>
                            <p:childTnLst>
                              <p:par>
                                <p:cTn id="2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59"/>
                            </p:stCondLst>
                            <p:childTnLst>
                              <p:par>
                                <p:cTn id="2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19" grpId="0"/>
      <p:bldP spid="9220" grpId="0"/>
      <p:bldP spid="9221" grpId="0"/>
      <p:bldP spid="9222" grpId="0"/>
      <p:bldP spid="147" grpId="0"/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7150" y="2971800"/>
            <a:ext cx="15113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Tóm tắt </a:t>
            </a:r>
            <a:r>
              <a:rPr dirty="0"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228600" y="4186238"/>
            <a:ext cx="97472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>
                <a:latin typeface="Arial" panose="020B0604020202020204" pitchFamily="34" charset="0"/>
              </a:rPr>
              <a:t>ó 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4648200"/>
            <a:ext cx="974725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Đã bán </a:t>
            </a:r>
            <a:r>
              <a:rPr dirty="0"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22" name="AutoShape 122"/>
          <p:cNvSpPr/>
          <p:nvPr/>
        </p:nvSpPr>
        <p:spPr>
          <a:xfrm rot="-5400000">
            <a:off x="2430463" y="2120900"/>
            <a:ext cx="409575" cy="3873500"/>
          </a:xfrm>
          <a:prstGeom prst="rightBrace">
            <a:avLst>
              <a:gd name="adj1" fmla="val 130651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dirty="0">
              <a:latin typeface="Arial" panose="020B0604020202020204" pitchFamily="34" charset="0"/>
            </a:endParaRPr>
          </a:p>
        </p:txBody>
      </p:sp>
      <p:grpSp>
        <p:nvGrpSpPr>
          <p:cNvPr id="3" name="Group 110"/>
          <p:cNvGrpSpPr/>
          <p:nvPr/>
        </p:nvGrpSpPr>
        <p:grpSpPr>
          <a:xfrm>
            <a:off x="704850" y="4333875"/>
            <a:ext cx="3867150" cy="161925"/>
            <a:chOff x="1013590" y="4563068"/>
            <a:chExt cx="5141292" cy="161332"/>
          </a:xfrm>
        </p:grpSpPr>
        <p:grpSp>
          <p:nvGrpSpPr>
            <p:cNvPr id="6167" name="Group 65"/>
            <p:cNvGrpSpPr/>
            <p:nvPr/>
          </p:nvGrpSpPr>
          <p:grpSpPr>
            <a:xfrm>
              <a:off x="1013590" y="4569767"/>
              <a:ext cx="571500" cy="152400"/>
              <a:chOff x="1981200" y="4648200"/>
              <a:chExt cx="1447800" cy="152400"/>
            </a:xfrm>
          </p:grpSpPr>
          <p:cxnSp>
            <p:nvCxnSpPr>
              <p:cNvPr id="6200" name="Straight Connector 59"/>
              <p:cNvCxnSpPr/>
              <p:nvPr/>
            </p:nvCxnSpPr>
            <p:spPr>
              <a:xfrm>
                <a:off x="1981200" y="4722167"/>
                <a:ext cx="1447800" cy="223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6201" name="Straight Connector 61"/>
              <p:cNvCxnSpPr/>
              <p:nvPr/>
            </p:nvCxnSpPr>
            <p:spPr>
              <a:xfrm>
                <a:off x="1981200" y="4648200"/>
                <a:ext cx="0" cy="1524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6202" name="Straight Connector 62"/>
              <p:cNvCxnSpPr/>
              <p:nvPr/>
            </p:nvCxnSpPr>
            <p:spPr>
              <a:xfrm>
                <a:off x="3429000" y="4648200"/>
                <a:ext cx="0" cy="1524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p:grpSp>
          <p:nvGrpSpPr>
            <p:cNvPr id="6168" name="Group 67"/>
            <p:cNvGrpSpPr/>
            <p:nvPr/>
          </p:nvGrpSpPr>
          <p:grpSpPr>
            <a:xfrm>
              <a:off x="1585090" y="4567534"/>
              <a:ext cx="571500" cy="152400"/>
              <a:chOff x="1981200" y="4648200"/>
              <a:chExt cx="1447800" cy="152400"/>
            </a:xfrm>
          </p:grpSpPr>
          <p:cxnSp>
            <p:nvCxnSpPr>
              <p:cNvPr id="6197" name="Straight Connector 68"/>
              <p:cNvCxnSpPr/>
              <p:nvPr/>
            </p:nvCxnSpPr>
            <p:spPr>
              <a:xfrm>
                <a:off x="1981200" y="4722167"/>
                <a:ext cx="1447800" cy="223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6198" name="Straight Connector 69"/>
              <p:cNvCxnSpPr/>
              <p:nvPr/>
            </p:nvCxnSpPr>
            <p:spPr>
              <a:xfrm>
                <a:off x="1981200" y="4648200"/>
                <a:ext cx="0" cy="1524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6199" name="Straight Connector 70"/>
              <p:cNvCxnSpPr/>
              <p:nvPr/>
            </p:nvCxnSpPr>
            <p:spPr>
              <a:xfrm>
                <a:off x="3429000" y="4648200"/>
                <a:ext cx="0" cy="1524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p:grpSp>
          <p:nvGrpSpPr>
            <p:cNvPr id="6169" name="Group 71"/>
            <p:cNvGrpSpPr/>
            <p:nvPr/>
          </p:nvGrpSpPr>
          <p:grpSpPr>
            <a:xfrm>
              <a:off x="2161309" y="4563068"/>
              <a:ext cx="571500" cy="152400"/>
              <a:chOff x="1981200" y="4648200"/>
              <a:chExt cx="1447800" cy="152400"/>
            </a:xfrm>
          </p:grpSpPr>
          <p:cxnSp>
            <p:nvCxnSpPr>
              <p:cNvPr id="6194" name="Straight Connector 72"/>
              <p:cNvCxnSpPr/>
              <p:nvPr/>
            </p:nvCxnSpPr>
            <p:spPr>
              <a:xfrm>
                <a:off x="1981200" y="4722167"/>
                <a:ext cx="1447800" cy="223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6195" name="Straight Connector 73"/>
              <p:cNvCxnSpPr/>
              <p:nvPr/>
            </p:nvCxnSpPr>
            <p:spPr>
              <a:xfrm>
                <a:off x="1981200" y="4648200"/>
                <a:ext cx="0" cy="1524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6196" name="Straight Connector 74"/>
              <p:cNvCxnSpPr/>
              <p:nvPr/>
            </p:nvCxnSpPr>
            <p:spPr>
              <a:xfrm>
                <a:off x="3429000" y="4648200"/>
                <a:ext cx="0" cy="1524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p:grpSp>
          <p:nvGrpSpPr>
            <p:cNvPr id="6170" name="Group 75"/>
            <p:cNvGrpSpPr/>
            <p:nvPr/>
          </p:nvGrpSpPr>
          <p:grpSpPr>
            <a:xfrm>
              <a:off x="2732809" y="4572000"/>
              <a:ext cx="571500" cy="152400"/>
              <a:chOff x="1981200" y="4648200"/>
              <a:chExt cx="1447800" cy="152400"/>
            </a:xfrm>
          </p:grpSpPr>
          <p:cxnSp>
            <p:nvCxnSpPr>
              <p:cNvPr id="6191" name="Straight Connector 76"/>
              <p:cNvCxnSpPr/>
              <p:nvPr/>
            </p:nvCxnSpPr>
            <p:spPr>
              <a:xfrm>
                <a:off x="1981200" y="4722167"/>
                <a:ext cx="1447800" cy="223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6192" name="Straight Connector 77"/>
              <p:cNvCxnSpPr/>
              <p:nvPr/>
            </p:nvCxnSpPr>
            <p:spPr>
              <a:xfrm>
                <a:off x="1981200" y="4648200"/>
                <a:ext cx="0" cy="1524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6193" name="Straight Connector 78"/>
              <p:cNvCxnSpPr/>
              <p:nvPr/>
            </p:nvCxnSpPr>
            <p:spPr>
              <a:xfrm>
                <a:off x="3429000" y="4648200"/>
                <a:ext cx="0" cy="1524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p:grpSp>
          <p:nvGrpSpPr>
            <p:cNvPr id="6171" name="Group 79"/>
            <p:cNvGrpSpPr/>
            <p:nvPr/>
          </p:nvGrpSpPr>
          <p:grpSpPr>
            <a:xfrm>
              <a:off x="3292186" y="4572000"/>
              <a:ext cx="571500" cy="152400"/>
              <a:chOff x="1981200" y="4648200"/>
              <a:chExt cx="1447800" cy="152400"/>
            </a:xfrm>
          </p:grpSpPr>
          <p:cxnSp>
            <p:nvCxnSpPr>
              <p:cNvPr id="6188" name="Straight Connector 80"/>
              <p:cNvCxnSpPr/>
              <p:nvPr/>
            </p:nvCxnSpPr>
            <p:spPr>
              <a:xfrm>
                <a:off x="1981200" y="4722167"/>
                <a:ext cx="1447800" cy="223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6189" name="Straight Connector 81"/>
              <p:cNvCxnSpPr/>
              <p:nvPr/>
            </p:nvCxnSpPr>
            <p:spPr>
              <a:xfrm>
                <a:off x="1981200" y="4648200"/>
                <a:ext cx="0" cy="1524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6190" name="Straight Connector 82"/>
              <p:cNvCxnSpPr/>
              <p:nvPr/>
            </p:nvCxnSpPr>
            <p:spPr>
              <a:xfrm>
                <a:off x="3429000" y="4648200"/>
                <a:ext cx="0" cy="1524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p:grpSp>
          <p:nvGrpSpPr>
            <p:cNvPr id="6172" name="Group 83"/>
            <p:cNvGrpSpPr/>
            <p:nvPr/>
          </p:nvGrpSpPr>
          <p:grpSpPr>
            <a:xfrm>
              <a:off x="3868882" y="4572000"/>
              <a:ext cx="571500" cy="152400"/>
              <a:chOff x="1981200" y="4648200"/>
              <a:chExt cx="1447800" cy="152400"/>
            </a:xfrm>
          </p:grpSpPr>
          <p:cxnSp>
            <p:nvCxnSpPr>
              <p:cNvPr id="6185" name="Straight Connector 84"/>
              <p:cNvCxnSpPr/>
              <p:nvPr/>
            </p:nvCxnSpPr>
            <p:spPr>
              <a:xfrm>
                <a:off x="1981200" y="4722167"/>
                <a:ext cx="1447800" cy="223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6186" name="Straight Connector 85"/>
              <p:cNvCxnSpPr/>
              <p:nvPr/>
            </p:nvCxnSpPr>
            <p:spPr>
              <a:xfrm>
                <a:off x="1981200" y="4648200"/>
                <a:ext cx="0" cy="1524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6187" name="Straight Connector 86"/>
              <p:cNvCxnSpPr/>
              <p:nvPr/>
            </p:nvCxnSpPr>
            <p:spPr>
              <a:xfrm>
                <a:off x="3429000" y="4648200"/>
                <a:ext cx="0" cy="1524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p:grpSp>
          <p:nvGrpSpPr>
            <p:cNvPr id="6173" name="Group 87"/>
            <p:cNvGrpSpPr/>
            <p:nvPr/>
          </p:nvGrpSpPr>
          <p:grpSpPr>
            <a:xfrm>
              <a:off x="4440382" y="4572000"/>
              <a:ext cx="571500" cy="152400"/>
              <a:chOff x="1981200" y="4648200"/>
              <a:chExt cx="1447800" cy="152400"/>
            </a:xfrm>
          </p:grpSpPr>
          <p:cxnSp>
            <p:nvCxnSpPr>
              <p:cNvPr id="6182" name="Straight Connector 88"/>
              <p:cNvCxnSpPr/>
              <p:nvPr/>
            </p:nvCxnSpPr>
            <p:spPr>
              <a:xfrm>
                <a:off x="1981200" y="4722167"/>
                <a:ext cx="1447800" cy="223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6183" name="Straight Connector 89"/>
              <p:cNvCxnSpPr/>
              <p:nvPr/>
            </p:nvCxnSpPr>
            <p:spPr>
              <a:xfrm>
                <a:off x="1981200" y="4648200"/>
                <a:ext cx="0" cy="1524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6184" name="Straight Connector 90"/>
              <p:cNvCxnSpPr/>
              <p:nvPr/>
            </p:nvCxnSpPr>
            <p:spPr>
              <a:xfrm>
                <a:off x="3429000" y="4648200"/>
                <a:ext cx="0" cy="1524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p:grpSp>
          <p:nvGrpSpPr>
            <p:cNvPr id="6174" name="Group 91"/>
            <p:cNvGrpSpPr/>
            <p:nvPr/>
          </p:nvGrpSpPr>
          <p:grpSpPr>
            <a:xfrm>
              <a:off x="5011882" y="4572000"/>
              <a:ext cx="571500" cy="152400"/>
              <a:chOff x="1981200" y="4648200"/>
              <a:chExt cx="1447800" cy="152400"/>
            </a:xfrm>
          </p:grpSpPr>
          <p:cxnSp>
            <p:nvCxnSpPr>
              <p:cNvPr id="6179" name="Straight Connector 92"/>
              <p:cNvCxnSpPr/>
              <p:nvPr/>
            </p:nvCxnSpPr>
            <p:spPr>
              <a:xfrm>
                <a:off x="1981200" y="4722167"/>
                <a:ext cx="1447800" cy="223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6180" name="Straight Connector 93"/>
              <p:cNvCxnSpPr/>
              <p:nvPr/>
            </p:nvCxnSpPr>
            <p:spPr>
              <a:xfrm>
                <a:off x="1981200" y="4648200"/>
                <a:ext cx="0" cy="1524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6181" name="Straight Connector 94"/>
              <p:cNvCxnSpPr/>
              <p:nvPr/>
            </p:nvCxnSpPr>
            <p:spPr>
              <a:xfrm>
                <a:off x="3429000" y="4648200"/>
                <a:ext cx="0" cy="1524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p:grpSp>
          <p:nvGrpSpPr>
            <p:cNvPr id="6175" name="Group 95"/>
            <p:cNvGrpSpPr/>
            <p:nvPr/>
          </p:nvGrpSpPr>
          <p:grpSpPr>
            <a:xfrm>
              <a:off x="5583382" y="4565301"/>
              <a:ext cx="571500" cy="152400"/>
              <a:chOff x="1981200" y="4648200"/>
              <a:chExt cx="1447800" cy="152400"/>
            </a:xfrm>
          </p:grpSpPr>
          <p:cxnSp>
            <p:nvCxnSpPr>
              <p:cNvPr id="6176" name="Straight Connector 96"/>
              <p:cNvCxnSpPr/>
              <p:nvPr/>
            </p:nvCxnSpPr>
            <p:spPr>
              <a:xfrm>
                <a:off x="1981200" y="4722167"/>
                <a:ext cx="1447800" cy="223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6177" name="Straight Connector 97"/>
              <p:cNvCxnSpPr/>
              <p:nvPr/>
            </p:nvCxnSpPr>
            <p:spPr>
              <a:xfrm>
                <a:off x="1981200" y="4648200"/>
                <a:ext cx="0" cy="1524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6178" name="Straight Connector 98"/>
              <p:cNvCxnSpPr/>
              <p:nvPr/>
            </p:nvCxnSpPr>
            <p:spPr>
              <a:xfrm>
                <a:off x="3429000" y="4648200"/>
                <a:ext cx="0" cy="1524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109" name="Straight Connector 108"/>
          <p:cNvCxnSpPr/>
          <p:nvPr/>
        </p:nvCxnSpPr>
        <p:spPr>
          <a:xfrm>
            <a:off x="1117600" y="4572000"/>
            <a:ext cx="0" cy="455613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cxnSp>
      <p:sp>
        <p:nvSpPr>
          <p:cNvPr id="112" name="TextBox 111"/>
          <p:cNvSpPr txBox="1"/>
          <p:nvPr/>
        </p:nvSpPr>
        <p:spPr>
          <a:xfrm>
            <a:off x="1784350" y="3352800"/>
            <a:ext cx="176847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 máy bơm</a:t>
            </a:r>
            <a:endParaRPr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3" name="AutoShape 122"/>
          <p:cNvSpPr/>
          <p:nvPr/>
        </p:nvSpPr>
        <p:spPr>
          <a:xfrm rot="5400000">
            <a:off x="2760663" y="2913063"/>
            <a:ext cx="185737" cy="3436937"/>
          </a:xfrm>
          <a:prstGeom prst="rightBrace">
            <a:avLst>
              <a:gd name="adj1" fmla="val 130558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14" name="AutoShape 122"/>
          <p:cNvSpPr/>
          <p:nvPr/>
        </p:nvSpPr>
        <p:spPr>
          <a:xfrm rot="5400000">
            <a:off x="827088" y="4357688"/>
            <a:ext cx="152400" cy="428625"/>
          </a:xfrm>
          <a:prstGeom prst="rightBrace">
            <a:avLst>
              <a:gd name="adj1" fmla="val 70312"/>
              <a:gd name="adj2" fmla="val 50000"/>
            </a:avLst>
          </a:prstGeom>
          <a:noFill/>
          <a:ln w="38100" cap="flat" cmpd="sng"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565275" y="4648200"/>
            <a:ext cx="27781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Còn :</a:t>
            </a:r>
            <a:r>
              <a:rPr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máy bơm ?</a:t>
            </a:r>
            <a:endParaRPr sz="24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7" name="TextBox 13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676400"/>
            <a:ext cx="9144000" cy="1145570"/>
          </a:xfrm>
          <a:prstGeom prst="rect">
            <a:avLst/>
          </a:prstGeom>
          <a:blipFill rotWithShape="1">
            <a:blip r:embed="rId3"/>
            <a:stretch>
              <a:fillRect l="-600" r="-600" b="-13904"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noFill/>
                <a:latin typeface="Arial" panose="020B0604020202020204" pitchFamily="34" charset="0"/>
                <a:ea typeface="+mn-ea"/>
                <a:cs typeface="+mn-cs"/>
              </a:rPr>
              <a:t> 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943600" y="3108325"/>
            <a:ext cx="1455738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giải </a:t>
            </a:r>
            <a:endParaRPr dirty="0">
              <a:latin typeface="Arial" panose="020B0604020202020204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689475" y="3625850"/>
            <a:ext cx="4419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Số máy bơm cửa h</a:t>
            </a:r>
            <a:r>
              <a:rPr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đã bán l</a:t>
            </a:r>
            <a:r>
              <a:rPr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sz="2400" dirty="0">
              <a:latin typeface="Arial" panose="020B0604020202020204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841875" y="4033838"/>
            <a:ext cx="44196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 : 9 = 4 (máy)</a:t>
            </a:r>
            <a:endParaRPr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419600" y="4491038"/>
            <a:ext cx="4862513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Số máy bơm cửa h</a:t>
            </a:r>
            <a:r>
              <a:rPr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còn lại l</a:t>
            </a:r>
            <a:r>
              <a:rPr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800600" y="4948238"/>
            <a:ext cx="44196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 – 4 = 32 (máy)</a:t>
            </a:r>
            <a:endParaRPr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056188" y="5410200"/>
            <a:ext cx="4419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Đáp số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32 máy.</a:t>
            </a:r>
            <a:endParaRPr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6163" name="Straight Connector 145"/>
          <p:cNvCxnSpPr/>
          <p:nvPr/>
        </p:nvCxnSpPr>
        <p:spPr>
          <a:xfrm>
            <a:off x="4648200" y="3570288"/>
            <a:ext cx="0" cy="23018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304800" y="5715000"/>
            <a:ext cx="88392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sz="2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 tìm một trong các phần bằng nhau của một số ta l</a:t>
            </a:r>
            <a:r>
              <a:rPr sz="2400" b="1" dirty="0">
                <a:solidFill>
                  <a:srgbClr val="0066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sz="2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như thế n</a:t>
            </a:r>
            <a:r>
              <a:rPr sz="2400" b="1" dirty="0">
                <a:solidFill>
                  <a:srgbClr val="0066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sz="2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 ?</a:t>
            </a:r>
            <a:endParaRPr sz="2400" b="1" dirty="0">
              <a:solidFill>
                <a:srgbClr val="0066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165" name="Text Box 65"/>
          <p:cNvSpPr txBox="1"/>
          <p:nvPr/>
        </p:nvSpPr>
        <p:spPr>
          <a:xfrm>
            <a:off x="0" y="3048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sz="32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sz="3200" b="1" u="sng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166" name="Rectangle 136"/>
          <p:cNvSpPr/>
          <p:nvPr/>
        </p:nvSpPr>
        <p:spPr>
          <a:xfrm>
            <a:off x="0" y="823913"/>
            <a:ext cx="9144000" cy="609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r>
              <a:rPr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Luyện tập chung</a:t>
            </a:r>
            <a:endParaRPr sz="3200" b="1" u="sng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22" grpId="0" bldLvl="0" animBg="1"/>
      <p:bldP spid="112" grpId="0"/>
      <p:bldP spid="113" grpId="0" bldLvl="0" animBg="1"/>
      <p:bldP spid="114" grpId="0" bldLvl="0" animBg="1"/>
      <p:bldP spid="115" grpId="0"/>
      <p:bldP spid="138" grpId="0"/>
      <p:bldP spid="139" grpId="0"/>
      <p:bldP spid="140" grpId="0"/>
      <p:bldP spid="141" grpId="0"/>
      <p:bldP spid="142" grpId="0"/>
      <p:bldP spid="143" grpId="0"/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Title 7169"/>
          <p:cNvGraphicFramePr>
            <a:graphicFrameLocks noGrp="1"/>
          </p:cNvGraphicFramePr>
          <p:nvPr>
            <p:ph type="title"/>
          </p:nvPr>
        </p:nvGraphicFramePr>
        <p:xfrm>
          <a:off x="0" y="1981200"/>
          <a:ext cx="8736013" cy="3481388"/>
        </p:xfrm>
        <a:graphic>
          <a:graphicData uri="http://schemas.openxmlformats.org/drawingml/2006/table">
            <a:tbl>
              <a:tblPr/>
              <a:tblGrid>
                <a:gridCol w="378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6750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sz="2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 đã cho</a:t>
                      </a:r>
                      <a:endParaRPr lang="en-US" sz="2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T="45732" marB="4573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sz="2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sz="2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sz="2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sz="2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9625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sz="2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 4 đơn vị</a:t>
                      </a:r>
                      <a:endParaRPr lang="en-US" sz="2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T="45732" marB="4573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en-US" sz="2800" b="1" dirty="0">
                        <a:solidFill>
                          <a:srgbClr val="0000FF"/>
                        </a:solidFill>
                        <a:latin typeface="VNI-Times" pitchFamily="2" charset="0"/>
                      </a:endParaRP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en-US" sz="2800" b="1" dirty="0">
                        <a:solidFill>
                          <a:srgbClr val="0000FF"/>
                        </a:solidFill>
                        <a:latin typeface="VNI-Times" pitchFamily="2" charset="0"/>
                      </a:endParaRP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en-US" sz="2800" b="1" dirty="0">
                        <a:solidFill>
                          <a:srgbClr val="0000FF"/>
                        </a:solidFill>
                        <a:latin typeface="VNI-Times" pitchFamily="2" charset="0"/>
                      </a:endParaRP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sz="2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Gấp 4 lần</a:t>
                      </a:r>
                      <a:endParaRPr lang="en-US" sz="2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T="45732" marB="4573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en-US" sz="2800" b="1" dirty="0">
                        <a:solidFill>
                          <a:srgbClr val="0000FF"/>
                        </a:solidFill>
                        <a:latin typeface="VNI-Times" pitchFamily="2" charset="0"/>
                      </a:endParaRP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en-US" sz="2800" b="1" dirty="0">
                        <a:solidFill>
                          <a:srgbClr val="0000FF"/>
                        </a:solidFill>
                        <a:latin typeface="VNI-Times" pitchFamily="2" charset="0"/>
                      </a:endParaRP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en-US" sz="2800" b="1" dirty="0">
                        <a:solidFill>
                          <a:srgbClr val="0000FF"/>
                        </a:solidFill>
                        <a:latin typeface="VNI-Times" pitchFamily="2" charset="0"/>
                      </a:endParaRP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513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sz="2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Bớt 4 đơn vị</a:t>
                      </a:r>
                      <a:endParaRPr lang="en-US" sz="2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T="45732" marB="4573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en-US" sz="2800" b="1" dirty="0">
                        <a:solidFill>
                          <a:srgbClr val="0000FF"/>
                        </a:solidFill>
                        <a:latin typeface="VNI-Times" pitchFamily="2" charset="0"/>
                      </a:endParaRP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en-US" sz="2800" b="1" dirty="0">
                        <a:solidFill>
                          <a:srgbClr val="0000FF"/>
                        </a:solidFill>
                        <a:latin typeface="VNI-Times" pitchFamily="2" charset="0"/>
                      </a:endParaRP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en-US" sz="2800" b="1" dirty="0">
                        <a:solidFill>
                          <a:srgbClr val="0000FF"/>
                        </a:solidFill>
                        <a:latin typeface="VNI-Times" pitchFamily="2" charset="0"/>
                      </a:endParaRP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750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sz="2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Giảm 4 lần</a:t>
                      </a:r>
                      <a:endParaRPr lang="en-US" sz="2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T="45732" marB="4573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en-US" sz="2800" b="1" dirty="0">
                        <a:solidFill>
                          <a:srgbClr val="0000FF"/>
                        </a:solidFill>
                        <a:latin typeface="VNI-Times" pitchFamily="2" charset="0"/>
                      </a:endParaRP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en-US" sz="2800" b="1" dirty="0">
                        <a:solidFill>
                          <a:srgbClr val="0000FF"/>
                        </a:solidFill>
                        <a:latin typeface="VNI-Times" pitchFamily="2" charset="0"/>
                      </a:endParaRP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en-US" sz="2800" b="1" dirty="0">
                        <a:solidFill>
                          <a:srgbClr val="0000FF"/>
                        </a:solidFill>
                        <a:latin typeface="VNI-Times" pitchFamily="2" charset="0"/>
                      </a:endParaRP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347" name="TextBox 8"/>
          <p:cNvSpPr txBox="1"/>
          <p:nvPr/>
        </p:nvSpPr>
        <p:spPr>
          <a:xfrm>
            <a:off x="0" y="1433513"/>
            <a:ext cx="1295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Số ?</a:t>
            </a:r>
            <a:endParaRPr sz="2800" b="1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9438" y="2682875"/>
            <a:ext cx="838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sz="3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sz="3200" b="1" dirty="0">
              <a:solidFill>
                <a:srgbClr val="0066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41813" y="3414713"/>
            <a:ext cx="8382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sz="3200" b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sz="3200" b="1" dirty="0">
              <a:solidFill>
                <a:srgbClr val="8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67213" y="4114800"/>
            <a:ext cx="838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sz="3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sz="3200" b="1" dirty="0">
              <a:solidFill>
                <a:srgbClr val="0066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43400" y="4906963"/>
            <a:ext cx="8382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sz="3200" b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3200" b="1" dirty="0">
              <a:solidFill>
                <a:srgbClr val="8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43600" y="2713038"/>
            <a:ext cx="8382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sz="3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sz="3200" b="1" dirty="0">
              <a:solidFill>
                <a:srgbClr val="0066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67400" y="3490913"/>
            <a:ext cx="8382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sz="3200" b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</a:t>
            </a:r>
            <a:endParaRPr sz="3200" b="1" dirty="0">
              <a:solidFill>
                <a:srgbClr val="8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67400" y="4114800"/>
            <a:ext cx="838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sz="3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sz="3200" b="1" dirty="0">
              <a:solidFill>
                <a:srgbClr val="0066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67400" y="4876800"/>
            <a:ext cx="838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sz="3200" b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3200" b="1" dirty="0">
              <a:solidFill>
                <a:srgbClr val="8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0" y="2743200"/>
            <a:ext cx="838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sz="3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  <a:endParaRPr sz="3200" b="1" dirty="0">
              <a:solidFill>
                <a:srgbClr val="0066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15200" y="3505200"/>
            <a:ext cx="1219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sz="3200" b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224</a:t>
            </a:r>
            <a:endParaRPr sz="3200" b="1" dirty="0">
              <a:solidFill>
                <a:srgbClr val="8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67600" y="4191000"/>
            <a:ext cx="8763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sz="3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</a:t>
            </a:r>
            <a:endParaRPr sz="3200" b="1" dirty="0">
              <a:solidFill>
                <a:srgbClr val="0066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67600" y="4876800"/>
            <a:ext cx="838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sz="3200" b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sz="3200" b="1" dirty="0">
              <a:solidFill>
                <a:srgbClr val="8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215" name="Text Box 57"/>
          <p:cNvSpPr txBox="1"/>
          <p:nvPr/>
        </p:nvSpPr>
        <p:spPr>
          <a:xfrm>
            <a:off x="0" y="5334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sz="32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sz="3200" b="1" u="sng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216" name="Rectangle 136"/>
          <p:cNvSpPr/>
          <p:nvPr/>
        </p:nvSpPr>
        <p:spPr>
          <a:xfrm>
            <a:off x="0" y="1066800"/>
            <a:ext cx="9144000" cy="609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r>
              <a:rPr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Luyện tập chung</a:t>
            </a:r>
            <a:endParaRPr sz="2800" b="1" u="sng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5943600"/>
            <a:ext cx="876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/>
            <a:r>
              <a:rPr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Muốn thêm một số đơn vị ta l</a:t>
            </a:r>
            <a:r>
              <a:rPr sz="28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như thế n</a:t>
            </a:r>
            <a:r>
              <a:rPr sz="28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?</a:t>
            </a:r>
            <a:endParaRPr sz="2800" b="1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5943600"/>
            <a:ext cx="9144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/>
            <a:r>
              <a:rPr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Muốn gấp một số lên nhiều lần ta l</a:t>
            </a:r>
            <a:r>
              <a:rPr sz="28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như thế n</a:t>
            </a:r>
            <a:r>
              <a:rPr sz="28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?</a:t>
            </a:r>
            <a:endParaRPr sz="2800" b="1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extBox 10"/>
          <p:cNvSpPr txBox="1"/>
          <p:nvPr/>
        </p:nvSpPr>
        <p:spPr>
          <a:xfrm>
            <a:off x="0" y="6019800"/>
            <a:ext cx="9144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/>
            <a:r>
              <a:rPr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Muốn bớt đi một số đơn vị ta l</a:t>
            </a:r>
            <a:r>
              <a:rPr sz="28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như thế n</a:t>
            </a:r>
            <a:r>
              <a:rPr sz="28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?</a:t>
            </a:r>
            <a:endParaRPr sz="2800" b="1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096000"/>
            <a:ext cx="876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/>
            <a:r>
              <a:rPr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Muốn giảm một số đi nhiều lần ta l</a:t>
            </a:r>
            <a:r>
              <a:rPr sz="28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như thế n</a:t>
            </a:r>
            <a:r>
              <a:rPr sz="28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?</a:t>
            </a:r>
            <a:endParaRPr sz="2800" b="1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8" dur="8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9" dur="8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8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" presetClass="exit" presetSubtype="4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7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11" grpId="0"/>
      <p:bldP spid="11" grpId="1"/>
      <p:bldP spid="10" grpId="0" build="allAtOnce"/>
      <p:bldP spid="2" grpId="0"/>
      <p:bldP spid="2" grpId="1"/>
      <p:bldP spid="12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/>
          <p:nvPr/>
        </p:nvSpPr>
        <p:spPr>
          <a:xfrm>
            <a:off x="0" y="1752600"/>
            <a:ext cx="9144000" cy="9461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Đồng hồ n</a:t>
            </a:r>
            <a:r>
              <a:rPr sz="28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có hai kim tạo th</a:t>
            </a:r>
            <a:r>
              <a:rPr sz="28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 : Góc vuông ? Góc không vuông ?</a:t>
            </a:r>
            <a:endParaRPr sz="2800" b="1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4339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13" y="2667000"/>
            <a:ext cx="2228850" cy="1898650"/>
          </a:xfrm>
          <a:prstGeom prst="rect">
            <a:avLst/>
          </a:prstGeom>
          <a:solidFill>
            <a:srgbClr val="0066FF"/>
          </a:solidFill>
          <a:ln w="9525">
            <a:noFill/>
          </a:ln>
        </p:spPr>
      </p:pic>
      <p:pic>
        <p:nvPicPr>
          <p:cNvPr id="1434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667000"/>
            <a:ext cx="2171700" cy="19256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1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2667000"/>
            <a:ext cx="2057400" cy="18843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62000" y="4953000"/>
            <a:ext cx="1981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Góc vuông</a:t>
            </a:r>
            <a:endParaRPr sz="2800" b="1" dirty="0">
              <a:solidFill>
                <a:srgbClr val="00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0400" y="4953000"/>
            <a:ext cx="2971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Góc không vuông</a:t>
            </a:r>
            <a:endParaRPr sz="2800" b="1" dirty="0">
              <a:solidFill>
                <a:srgbClr val="00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4953000"/>
            <a:ext cx="2971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Góc không vuông</a:t>
            </a:r>
            <a:endParaRPr sz="2800" b="1" dirty="0">
              <a:solidFill>
                <a:srgbClr val="00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Up Arrow 2"/>
          <p:cNvSpPr/>
          <p:nvPr/>
        </p:nvSpPr>
        <p:spPr>
          <a:xfrm>
            <a:off x="1724025" y="4592638"/>
            <a:ext cx="257175" cy="360362"/>
          </a:xfrm>
          <a:prstGeom prst="upArrow">
            <a:avLst>
              <a:gd name="adj1" fmla="val 50000"/>
              <a:gd name="adj2" fmla="val 49944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5" name="Up Arrow 14"/>
          <p:cNvSpPr/>
          <p:nvPr/>
        </p:nvSpPr>
        <p:spPr>
          <a:xfrm>
            <a:off x="7734300" y="4551363"/>
            <a:ext cx="257175" cy="360362"/>
          </a:xfrm>
          <a:prstGeom prst="upArrow">
            <a:avLst>
              <a:gd name="adj1" fmla="val 50000"/>
              <a:gd name="adj2" fmla="val 49944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6" name="Up Arrow 15"/>
          <p:cNvSpPr/>
          <p:nvPr/>
        </p:nvSpPr>
        <p:spPr>
          <a:xfrm>
            <a:off x="4922838" y="4598988"/>
            <a:ext cx="257175" cy="360362"/>
          </a:xfrm>
          <a:prstGeom prst="upArrow">
            <a:avLst>
              <a:gd name="adj1" fmla="val 50000"/>
              <a:gd name="adj2" fmla="val 49944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204" name="Text Box 19"/>
          <p:cNvSpPr txBox="1"/>
          <p:nvPr/>
        </p:nvSpPr>
        <p:spPr>
          <a:xfrm>
            <a:off x="0" y="5334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sz="32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sz="3200" b="1" u="sng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05" name="Rectangle 136"/>
          <p:cNvSpPr/>
          <p:nvPr/>
        </p:nvSpPr>
        <p:spPr>
          <a:xfrm>
            <a:off x="0" y="1066800"/>
            <a:ext cx="9144000" cy="609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r>
              <a:rPr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Luyện tập chung</a:t>
            </a:r>
            <a:endParaRPr sz="2800" b="1" u="sng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72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22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2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2" grpId="0"/>
      <p:bldP spid="12" grpId="0"/>
      <p:bldP spid="13" grpId="0"/>
      <p:bldP spid="3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s 1"/>
          <p:cNvSpPr/>
          <p:nvPr/>
        </p:nvSpPr>
        <p:spPr>
          <a:xfrm>
            <a:off x="2041843" y="2829560"/>
            <a:ext cx="5059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vi-VN" alt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BYE BYE 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380</Words>
  <Application>Microsoft Office PowerPoint</Application>
  <PresentationFormat>On-screen Show (4:3)</PresentationFormat>
  <Paragraphs>111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VNI-Times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26MD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NTY</dc:creator>
  <cp:lastModifiedBy>Hoàng Nguyễn Tiến</cp:lastModifiedBy>
  <cp:revision>90</cp:revision>
  <dcterms:created xsi:type="dcterms:W3CDTF">2001-09-27T12:03:32Z</dcterms:created>
  <dcterms:modified xsi:type="dcterms:W3CDTF">2021-11-16T07:44:37Z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1033-11.2.0.10130</vt:lpwstr>
  </property>
</Properties>
</file>