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8" r:id="rId4"/>
    <p:sldId id="276" r:id="rId5"/>
    <p:sldId id="286" r:id="rId6"/>
    <p:sldId id="289" r:id="rId7"/>
    <p:sldId id="265" r:id="rId8"/>
    <p:sldId id="278" r:id="rId9"/>
    <p:sldId id="279" r:id="rId10"/>
    <p:sldId id="280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FFFFA3"/>
    <a:srgbClr val="A7FFFF"/>
    <a:srgbClr val="FF00FF"/>
    <a:srgbClr val="FFCCFF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 varScale="1">
        <p:scale>
          <a:sx n="81" d="100"/>
          <a:sy n="81" d="100"/>
        </p:scale>
        <p:origin x="1752" y="53"/>
      </p:cViewPr>
      <p:guideLst>
        <p:guide orient="horz" pos="214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ơi giữ chỗ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Nơi giữ chỗ cho Ngà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22B059-1CCB-443D-AEE9-4252F0AEED15}" type="datetimeFigureOut">
              <a:rPr lang="en-US"/>
              <a:t>11/16/2021</a:t>
            </a:fld>
            <a:endParaRPr lang="en-US"/>
          </a:p>
        </p:txBody>
      </p:sp>
      <p:sp>
        <p:nvSpPr>
          <p:cNvPr id="4" name="Nơi giữ chỗ cho Hình ảnh của Bản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ơi giữ chỗ cho Ghi ch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Nơi giữ chỗ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Nơi giữ chỗ cho Số hiệu Bả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E738B5D-4B2B-4E61-83F1-E7A2141AB56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ơi giữ chỗ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9" name="Nơi giữ chỗ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Nơi giữ chỗ cho Số hiệu Bản chiế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10D2E21-28E7-4D61-A1DF-08E77A13797B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ơi giữ chỗ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ơi giữ chỗ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Nơi giữ chỗ cho Số hiệu Bản chiếu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F2D9B6A-805D-480E-A840-2D0E05BB42B2}" type="slidenum">
              <a:rPr lang="en-US" sz="1200">
                <a:latin typeface="Calibri" panose="020F0502020204030204" pitchFamily="34" charset="0"/>
              </a:rPr>
              <a:t>2</a:t>
            </a:fld>
            <a:endParaRPr 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ơi giữ chỗ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7" name="Nơi giữ chỗ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Nơi giữ chỗ cho Số hiệu Bản chiếu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552A6D1-E64A-4113-85D1-456214CE99AD}" type="slidenum">
              <a:rPr lang="en-US" sz="1200">
                <a:latin typeface="Calibri" panose="020F0502020204030204" pitchFamily="34" charset="0"/>
              </a:rPr>
              <a:t>3</a:t>
            </a:fld>
            <a:endParaRPr 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ơi giữ chỗ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1" name="Nơi giữ chỗ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2" name="Nơi giữ chỗ cho Số hiệu Bản chiế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9176F83-3066-440B-949E-E766F2E318B7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ơi giữ chỗ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5" name="Nơi giữ chỗ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Nơi giữ chỗ cho Số hiệu Bản chiếu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38A0EF8-01FD-47CE-9686-42C3787C9089}" type="slidenum">
              <a:rPr lang="en-US" sz="1200">
                <a:latin typeface="Calibri" panose="020F0502020204030204" pitchFamily="34" charset="0"/>
              </a:rPr>
              <a:t>6</a:t>
            </a:fld>
            <a:endParaRPr 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ơi giữ chỗ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9" name="Nơi giữ chỗ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Nơi giữ chỗ cho Số hiệu Bản chiếu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54851EC-4D46-4066-BA96-4820D278380E}" type="slidenum">
              <a:rPr lang="en-US" sz="1200">
                <a:latin typeface="Calibri" panose="020F0502020204030204" pitchFamily="34" charset="0"/>
              </a:rPr>
              <a:t>7</a:t>
            </a:fld>
            <a:endParaRPr 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ơi giữ chỗ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3" name="Nơi giữ chỗ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4" name="Nơi giữ chỗ cho Số hiệu Bản chiếu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CB4773A-85BF-4AD9-ADBE-F44F5D59F095}" type="slidenum">
              <a:rPr lang="en-US" sz="1200">
                <a:latin typeface="Calibri" panose="020F0502020204030204" pitchFamily="34" charset="0"/>
              </a:rPr>
              <a:t>8</a:t>
            </a:fld>
            <a:endParaRPr 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/>
              <a:t>Bấm &amp; sửa kiểu phụ đề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Văn bả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Văn bả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/>
              <a:t>Bấm &amp; sửa kiểu phụ đề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Nội dung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Văn bản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Nội dung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Nơi giữ chỗ cho Nội dung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Văn bản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Nơi giữ chỗ cho Nội dung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Nơi giữ chỗ cho Văn bản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Nơi giữ chỗ cho Nội dung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Nội dung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Nơi giữ chỗ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Nội dung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Hình ảnh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/>
              <a:t>Bấm biểu tượng để thêm hình ảnh</a:t>
            </a:r>
            <a:endParaRPr lang="en-US" noProof="0"/>
          </a:p>
        </p:txBody>
      </p:sp>
      <p:sp>
        <p:nvSpPr>
          <p:cNvPr id="4" name="Nơi giữ chỗ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Văn bả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Văn bả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9AB2E-955E-48C1-A477-6E53354619D1}" type="datetimeFigureOut">
              <a:rPr lang="en-US"/>
              <a:t>11/16/2021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8A49C-5D34-4704-967D-F75C50E6D1A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9F1B1-53A9-48F1-BD5D-8D393CE438F0}" type="datetimeFigureOut">
              <a:rPr lang="en-US"/>
              <a:t>11/16/2021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E5A1A-1960-45B8-B464-CE9E4A22E74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E5008-097B-4DF0-91A4-0352BAF313E1}" type="datetimeFigureOut">
              <a:rPr lang="en-US"/>
              <a:t>11/16/2021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C03E5-EB1B-4E3C-81AA-46F708971EF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28D3F9-EBAA-4129-B1C0-D38AA221F864}" type="datetimeFigureOut">
              <a:rPr lang="en-US"/>
              <a:t>11/16/2021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11C18-0C09-4D7E-8516-98C533E13ED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1B8AD1-6FF4-452D-8CDA-D585D0225DD2}" type="datetimeFigureOut">
              <a:rPr lang="en-US"/>
              <a:t>11/16/2021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B4F3A-41E3-4FA9-890F-E3693772E9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ABABD-5C64-4571-9A38-5388F954643F}" type="datetimeFigureOut">
              <a:rPr lang="en-US"/>
              <a:t>11/16/2021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25309-8399-4A36-A422-973CECFDC73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9E4C49-06BF-40D1-B5FC-C5B8D6B976F9}" type="datetimeFigureOut">
              <a:rPr lang="en-US"/>
              <a:t>11/16/2021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19266-7F0E-4EDD-AF3C-126D81D13C5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Văn bản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4C7A9-DA5A-4E93-8667-890BB024387F}" type="datetimeFigureOut">
              <a:rPr lang="en-US"/>
              <a:t>11/16/2021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CDBD8-38A7-41A6-870F-C9B40FF39D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E95EF-9E1C-4997-B522-2FA5893C8C7A}" type="datetimeFigureOut">
              <a:rPr lang="en-US"/>
              <a:t>11/16/2021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FB511-A9C0-4FBD-8344-F3E5966F1DE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E2AFA-2709-4773-AEB9-1DE51207B6A2}" type="datetimeFigureOut">
              <a:rPr lang="en-US"/>
              <a:t>11/16/2021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E9965-3D74-4EC8-98E0-D362A6412DD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5FF34-9412-4648-BBDE-16514077117C}" type="datetimeFigureOut">
              <a:rPr lang="en-US"/>
              <a:t>11/16/2021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A96CA-420E-4100-9176-76DE4D10054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Nội dung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Nơi giữ chỗ cho Nội dung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Văn bản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Nơi giữ chỗ cho Nội dung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Nơi giữ chỗ cho Văn bản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Nơi giữ chỗ cho Nội dung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Nội dung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Nơi giữ chỗ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Nơi giữ chỗ cho Hình ảnh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/>
              <a:t>Bấm biểu tượng để thêm hình ảnh</a:t>
            </a:r>
            <a:endParaRPr lang="en-US" noProof="0"/>
          </a:p>
        </p:txBody>
      </p:sp>
      <p:sp>
        <p:nvSpPr>
          <p:cNvPr id="4" name="Nơi giữ chỗ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g7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sky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90488"/>
            <a:ext cx="9144000" cy="703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FE49339-0E39-4C71-A867-D07427E2A24E}" type="datetimeFigureOut">
              <a:rPr lang="en-US"/>
              <a:t>11/16/2021</a:t>
            </a:fld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F040E81-9251-4C25-9DF0-B56BFF61B559}" type="slidenum">
              <a:rPr lang="en-US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lu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Hộp_Văn_Bản 4"/>
          <p:cNvSpPr txBox="1">
            <a:spLocks noChangeArrowheads="1"/>
          </p:cNvSpPr>
          <p:nvPr/>
        </p:nvSpPr>
        <p:spPr bwMode="auto">
          <a:xfrm>
            <a:off x="1676400" y="1066800"/>
            <a:ext cx="5543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Tính giá trị biểu thức (tiếp theo)</a:t>
            </a:r>
          </a:p>
        </p:txBody>
      </p:sp>
      <p:sp>
        <p:nvSpPr>
          <p:cNvPr id="7179" name="Hộp_Văn_Bản 5"/>
          <p:cNvSpPr txBox="1">
            <a:spLocks noChangeArrowheads="1"/>
          </p:cNvSpPr>
          <p:nvPr/>
        </p:nvSpPr>
        <p:spPr bwMode="auto">
          <a:xfrm>
            <a:off x="609600" y="1752600"/>
            <a:ext cx="13668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b="1"/>
              <a:t>Ví dụ 1 :</a:t>
            </a:r>
          </a:p>
        </p:txBody>
      </p:sp>
      <p:sp>
        <p:nvSpPr>
          <p:cNvPr id="7180" name="Hộp_Văn_Bản 6"/>
          <p:cNvSpPr txBox="1">
            <a:spLocks noChangeArrowheads="1"/>
          </p:cNvSpPr>
          <p:nvPr/>
        </p:nvSpPr>
        <p:spPr bwMode="auto">
          <a:xfrm>
            <a:off x="2286000" y="1676400"/>
            <a:ext cx="2895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60 + 35 : 5 =?</a:t>
            </a:r>
          </a:p>
        </p:txBody>
      </p:sp>
      <p:graphicFrame>
        <p:nvGraphicFramePr>
          <p:cNvPr id="7242" name="Group 74"/>
          <p:cNvGraphicFramePr>
            <a:graphicFrameLocks noGrp="1"/>
          </p:cNvGraphicFramePr>
          <p:nvPr/>
        </p:nvGraphicFramePr>
        <p:xfrm>
          <a:off x="152400" y="2209800"/>
          <a:ext cx="8763000" cy="4038601"/>
        </p:xfrm>
        <a:graphic>
          <a:graphicData uri="http://schemas.openxmlformats.org/drawingml/2006/table">
            <a:tbl>
              <a:tblPr/>
              <a:tblGrid>
                <a:gridCol w="423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Cách thực hiện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Nhận xét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    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95" name="Hộp_Văn_Bản 6"/>
          <p:cNvSpPr txBox="1">
            <a:spLocks noChangeArrowheads="1"/>
          </p:cNvSpPr>
          <p:nvPr/>
        </p:nvSpPr>
        <p:spPr bwMode="auto">
          <a:xfrm>
            <a:off x="76200" y="2819400"/>
            <a:ext cx="2895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60 + 35 : 5 =</a:t>
            </a:r>
          </a:p>
        </p:txBody>
      </p:sp>
      <p:sp>
        <p:nvSpPr>
          <p:cNvPr id="14" name="Ngoặc móc Phải 13"/>
          <p:cNvSpPr/>
          <p:nvPr/>
        </p:nvSpPr>
        <p:spPr bwMode="auto">
          <a:xfrm rot="5400000">
            <a:off x="1694656" y="2990057"/>
            <a:ext cx="268287" cy="762000"/>
          </a:xfrm>
          <a:prstGeom prst="rightBrace">
            <a:avLst>
              <a:gd name="adj1" fmla="val 6746"/>
              <a:gd name="adj2" fmla="val 50000"/>
            </a:avLst>
          </a:prstGeom>
          <a:noFill/>
          <a:ln w="38100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197" name="Hộp_Văn_Bản 6"/>
          <p:cNvSpPr txBox="1">
            <a:spLocks noChangeArrowheads="1"/>
          </p:cNvSpPr>
          <p:nvPr/>
        </p:nvSpPr>
        <p:spPr bwMode="auto">
          <a:xfrm>
            <a:off x="2286000" y="3505200"/>
            <a:ext cx="53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=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1600200" y="3505200"/>
            <a:ext cx="3825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7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4648200" y="2819400"/>
            <a:ext cx="4119563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Ta thực hiện phép tính </a:t>
            </a:r>
          </a:p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theo thứ tự :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4724400" y="3748088"/>
            <a:ext cx="40179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- Chia </a:t>
            </a:r>
            <a:r>
              <a:rPr lang="en-US" sz="2800" b="1">
                <a:solidFill>
                  <a:srgbClr val="00FFFF"/>
                </a:solidFill>
              </a:rPr>
              <a:t>35</a:t>
            </a:r>
            <a:r>
              <a:rPr lang="en-US" sz="2800" b="1">
                <a:solidFill>
                  <a:srgbClr val="FFFF00"/>
                </a:solidFill>
              </a:rPr>
              <a:t> cho </a:t>
            </a:r>
            <a:r>
              <a:rPr lang="en-US" sz="2800" b="1">
                <a:solidFill>
                  <a:srgbClr val="00FFFF"/>
                </a:solidFill>
              </a:rPr>
              <a:t>5</a:t>
            </a:r>
            <a:r>
              <a:rPr lang="en-US" sz="2800" b="1">
                <a:solidFill>
                  <a:srgbClr val="FFFF00"/>
                </a:solidFill>
              </a:rPr>
              <a:t> được </a:t>
            </a:r>
            <a:r>
              <a:rPr lang="en-US" sz="2800" b="1">
                <a:solidFill>
                  <a:srgbClr val="00FFFF"/>
                </a:solidFill>
              </a:rPr>
              <a:t>7</a:t>
            </a:r>
          </a:p>
        </p:txBody>
      </p:sp>
      <p:sp>
        <p:nvSpPr>
          <p:cNvPr id="17" name="Hộp_Văn_Bản 16"/>
          <p:cNvSpPr txBox="1">
            <a:spLocks noChangeArrowheads="1"/>
          </p:cNvSpPr>
          <p:nvPr/>
        </p:nvSpPr>
        <p:spPr bwMode="auto">
          <a:xfrm>
            <a:off x="4648200" y="4343400"/>
            <a:ext cx="4495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- Cộng </a:t>
            </a:r>
            <a:r>
              <a:rPr lang="en-US" sz="2800" b="1">
                <a:solidFill>
                  <a:srgbClr val="00FFFF"/>
                </a:solidFill>
              </a:rPr>
              <a:t>60</a:t>
            </a:r>
            <a:r>
              <a:rPr lang="en-US" sz="2800" b="1">
                <a:solidFill>
                  <a:srgbClr val="FFFF00"/>
                </a:solidFill>
              </a:rPr>
              <a:t> với </a:t>
            </a:r>
            <a:r>
              <a:rPr lang="en-US" sz="2800" b="1">
                <a:solidFill>
                  <a:srgbClr val="00FFFF"/>
                </a:solidFill>
              </a:rPr>
              <a:t>7</a:t>
            </a:r>
            <a:r>
              <a:rPr lang="en-US" sz="2800" b="1">
                <a:solidFill>
                  <a:srgbClr val="FFFF00"/>
                </a:solidFill>
              </a:rPr>
              <a:t> được </a:t>
            </a:r>
            <a:r>
              <a:rPr lang="en-US" sz="2800" b="1">
                <a:solidFill>
                  <a:srgbClr val="00FFFF"/>
                </a:solidFill>
              </a:rPr>
              <a:t>67</a:t>
            </a:r>
          </a:p>
        </p:txBody>
      </p:sp>
      <p:sp>
        <p:nvSpPr>
          <p:cNvPr id="18" name="Hộp_Văn_Bản 17"/>
          <p:cNvSpPr txBox="1">
            <a:spLocks noChangeArrowheads="1"/>
          </p:cNvSpPr>
          <p:nvPr/>
        </p:nvSpPr>
        <p:spPr bwMode="auto">
          <a:xfrm>
            <a:off x="228600" y="5257800"/>
            <a:ext cx="88392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 b="1"/>
              <a:t>Trong biểu thức này ta thực hiện phép </a:t>
            </a:r>
            <a:r>
              <a:rPr lang="en-US" sz="2800" b="1">
                <a:solidFill>
                  <a:srgbClr val="00FFFF"/>
                </a:solidFill>
              </a:rPr>
              <a:t>chia</a:t>
            </a:r>
            <a:r>
              <a:rPr lang="en-US" sz="2800" b="1"/>
              <a:t> trước, phép </a:t>
            </a:r>
            <a:r>
              <a:rPr lang="en-US" sz="2800" b="1">
                <a:solidFill>
                  <a:srgbClr val="00FFFF"/>
                </a:solidFill>
              </a:rPr>
              <a:t>cộng</a:t>
            </a:r>
            <a:r>
              <a:rPr lang="en-US" sz="2800" b="1"/>
              <a:t> sau.</a:t>
            </a:r>
          </a:p>
        </p:txBody>
      </p:sp>
      <p:sp>
        <p:nvSpPr>
          <p:cNvPr id="5146" name="Text Box 40"/>
          <p:cNvSpPr txBox="1">
            <a:spLocks noChangeArrowheads="1"/>
          </p:cNvSpPr>
          <p:nvPr/>
        </p:nvSpPr>
        <p:spPr bwMode="auto">
          <a:xfrm>
            <a:off x="3657600" y="609600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Toán</a:t>
            </a:r>
          </a:p>
        </p:txBody>
      </p:sp>
      <p:sp>
        <p:nvSpPr>
          <p:cNvPr id="7209" name="Hộp_Văn_Bản 6"/>
          <p:cNvSpPr txBox="1">
            <a:spLocks noChangeArrowheads="1"/>
          </p:cNvSpPr>
          <p:nvPr/>
        </p:nvSpPr>
        <p:spPr bwMode="auto">
          <a:xfrm>
            <a:off x="723900" y="2819400"/>
            <a:ext cx="68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+</a:t>
            </a:r>
          </a:p>
        </p:txBody>
      </p:sp>
      <p:sp>
        <p:nvSpPr>
          <p:cNvPr id="7210" name="Hộp_Văn_Bản 6"/>
          <p:cNvSpPr txBox="1">
            <a:spLocks noChangeArrowheads="1"/>
          </p:cNvSpPr>
          <p:nvPr/>
        </p:nvSpPr>
        <p:spPr bwMode="auto">
          <a:xfrm>
            <a:off x="139700" y="2819400"/>
            <a:ext cx="914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60</a:t>
            </a:r>
          </a:p>
        </p:txBody>
      </p:sp>
      <p:sp>
        <p:nvSpPr>
          <p:cNvPr id="7213" name="Hộp_Văn_Bản 6"/>
          <p:cNvSpPr txBox="1">
            <a:spLocks noChangeArrowheads="1"/>
          </p:cNvSpPr>
          <p:nvPr/>
        </p:nvSpPr>
        <p:spPr bwMode="auto">
          <a:xfrm>
            <a:off x="2667000" y="3505200"/>
            <a:ext cx="68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67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0046 L 0.25972 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2625 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37 L 0.22084 -0.0969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7179" grpId="0"/>
      <p:bldP spid="7180" grpId="0"/>
      <p:bldP spid="7195" grpId="0"/>
      <p:bldP spid="14" grpId="0" animBg="1"/>
      <p:bldP spid="7197" grpId="0"/>
      <p:bldP spid="7198" grpId="0"/>
      <p:bldP spid="7198" grpId="1"/>
      <p:bldP spid="7199" grpId="0"/>
      <p:bldP spid="7202" grpId="0"/>
      <p:bldP spid="17" grpId="0"/>
      <p:bldP spid="18" grpId="0"/>
      <p:bldP spid="7209" grpId="0"/>
      <p:bldP spid="7209" grpId="1"/>
      <p:bldP spid="7210" grpId="0"/>
      <p:bldP spid="7210" grpId="1"/>
      <p:bldP spid="72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Hộp_Văn_Bản 5"/>
          <p:cNvSpPr txBox="1">
            <a:spLocks noChangeArrowheads="1"/>
          </p:cNvSpPr>
          <p:nvPr/>
        </p:nvSpPr>
        <p:spPr bwMode="auto">
          <a:xfrm>
            <a:off x="609600" y="1817688"/>
            <a:ext cx="13668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b="1"/>
              <a:t>Ví dụ 2 :</a:t>
            </a:r>
          </a:p>
        </p:txBody>
      </p:sp>
      <p:sp>
        <p:nvSpPr>
          <p:cNvPr id="70662" name="Hộp_Văn_Bản 6"/>
          <p:cNvSpPr txBox="1">
            <a:spLocks noChangeArrowheads="1"/>
          </p:cNvSpPr>
          <p:nvPr/>
        </p:nvSpPr>
        <p:spPr bwMode="auto">
          <a:xfrm>
            <a:off x="2667000" y="1766888"/>
            <a:ext cx="2895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86 – 10 x 4 = ?</a:t>
            </a:r>
          </a:p>
        </p:txBody>
      </p:sp>
      <p:graphicFrame>
        <p:nvGraphicFramePr>
          <p:cNvPr id="70696" name="Group 40"/>
          <p:cNvGraphicFramePr>
            <a:graphicFrameLocks noGrp="1"/>
          </p:cNvGraphicFramePr>
          <p:nvPr/>
        </p:nvGraphicFramePr>
        <p:xfrm>
          <a:off x="152400" y="2438400"/>
          <a:ext cx="8915400" cy="4267201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Cách thực hiện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Nhận xét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    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676" name="Hộp_Văn_Bản 6"/>
          <p:cNvSpPr txBox="1">
            <a:spLocks noChangeArrowheads="1"/>
          </p:cNvSpPr>
          <p:nvPr/>
        </p:nvSpPr>
        <p:spPr bwMode="auto">
          <a:xfrm>
            <a:off x="304800" y="3200400"/>
            <a:ext cx="2590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86 – 10 x 4 =</a:t>
            </a:r>
          </a:p>
        </p:txBody>
      </p:sp>
      <p:sp>
        <p:nvSpPr>
          <p:cNvPr id="14" name="Ngoặc móc Phải 13"/>
          <p:cNvSpPr/>
          <p:nvPr/>
        </p:nvSpPr>
        <p:spPr bwMode="auto">
          <a:xfrm rot="5400000">
            <a:off x="1606550" y="3470275"/>
            <a:ext cx="561975" cy="727075"/>
          </a:xfrm>
          <a:prstGeom prst="rightBrace">
            <a:avLst>
              <a:gd name="adj1" fmla="val 6715"/>
              <a:gd name="adj2" fmla="val 50000"/>
            </a:avLst>
          </a:prstGeom>
          <a:noFill/>
          <a:ln w="28575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0678" name="Hộp_Văn_Bản 6"/>
          <p:cNvSpPr txBox="1">
            <a:spLocks noChangeArrowheads="1"/>
          </p:cNvSpPr>
          <p:nvPr/>
        </p:nvSpPr>
        <p:spPr bwMode="auto">
          <a:xfrm>
            <a:off x="2247900" y="4144963"/>
            <a:ext cx="12192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= 46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1600200" y="4144963"/>
            <a:ext cx="5810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40</a:t>
            </a: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4648200" y="3124200"/>
            <a:ext cx="38671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Ta thực hiện phép tính </a:t>
            </a:r>
          </a:p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theo thứ tự :</a:t>
            </a: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4724400" y="4114800"/>
            <a:ext cx="42513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- Nhân </a:t>
            </a:r>
            <a:r>
              <a:rPr lang="en-US" sz="2800" b="1">
                <a:solidFill>
                  <a:srgbClr val="00FFFF"/>
                </a:solidFill>
              </a:rPr>
              <a:t>10</a:t>
            </a:r>
            <a:r>
              <a:rPr lang="en-US" sz="2800" b="1">
                <a:solidFill>
                  <a:srgbClr val="FFFF00"/>
                </a:solidFill>
              </a:rPr>
              <a:t> với </a:t>
            </a:r>
            <a:r>
              <a:rPr lang="en-US" sz="2800" b="1">
                <a:solidFill>
                  <a:srgbClr val="00FFFF"/>
                </a:solidFill>
              </a:rPr>
              <a:t>4</a:t>
            </a:r>
            <a:r>
              <a:rPr lang="en-US" sz="2800" b="1">
                <a:solidFill>
                  <a:srgbClr val="FFFF00"/>
                </a:solidFill>
              </a:rPr>
              <a:t> được </a:t>
            </a:r>
            <a:r>
              <a:rPr lang="en-US" sz="2800" b="1">
                <a:solidFill>
                  <a:srgbClr val="00FFFF"/>
                </a:solidFill>
              </a:rPr>
              <a:t>40</a:t>
            </a:r>
          </a:p>
        </p:txBody>
      </p:sp>
      <p:sp>
        <p:nvSpPr>
          <p:cNvPr id="17" name="Hộp_Văn_Bản 16"/>
          <p:cNvSpPr txBox="1">
            <a:spLocks noChangeArrowheads="1"/>
          </p:cNvSpPr>
          <p:nvPr/>
        </p:nvSpPr>
        <p:spPr bwMode="auto">
          <a:xfrm>
            <a:off x="4724400" y="4724400"/>
            <a:ext cx="388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 b="1"/>
              <a:t>- </a:t>
            </a:r>
            <a:r>
              <a:rPr lang="en-US" sz="2800" b="1">
                <a:solidFill>
                  <a:srgbClr val="00FFFF"/>
                </a:solidFill>
              </a:rPr>
              <a:t>86 </a:t>
            </a:r>
            <a:r>
              <a:rPr lang="en-US" sz="2800" b="1">
                <a:solidFill>
                  <a:srgbClr val="FFFF00"/>
                </a:solidFill>
              </a:rPr>
              <a:t>trừ </a:t>
            </a:r>
            <a:r>
              <a:rPr lang="en-US" sz="2800" b="1">
                <a:solidFill>
                  <a:srgbClr val="00FFFF"/>
                </a:solidFill>
              </a:rPr>
              <a:t>40</a:t>
            </a:r>
            <a:r>
              <a:rPr lang="en-US" sz="2800" b="1">
                <a:solidFill>
                  <a:srgbClr val="FFFF00"/>
                </a:solidFill>
              </a:rPr>
              <a:t>  còn </a:t>
            </a:r>
            <a:r>
              <a:rPr lang="en-US" sz="2800" b="1">
                <a:solidFill>
                  <a:srgbClr val="00FFFF"/>
                </a:solidFill>
              </a:rPr>
              <a:t>46</a:t>
            </a:r>
          </a:p>
        </p:txBody>
      </p:sp>
      <p:sp>
        <p:nvSpPr>
          <p:cNvPr id="18" name="Hộp_Văn_Bản 17"/>
          <p:cNvSpPr txBox="1">
            <a:spLocks noChangeArrowheads="1"/>
          </p:cNvSpPr>
          <p:nvPr/>
        </p:nvSpPr>
        <p:spPr bwMode="auto">
          <a:xfrm>
            <a:off x="222250" y="5608638"/>
            <a:ext cx="892175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Trong biểu thức này ta thực hiện phép </a:t>
            </a:r>
            <a:r>
              <a:rPr lang="en-US" sz="2800" b="1">
                <a:solidFill>
                  <a:srgbClr val="00FFFF"/>
                </a:solidFill>
              </a:rPr>
              <a:t>nhân</a:t>
            </a:r>
            <a:r>
              <a:rPr lang="en-US" sz="2800" b="1"/>
              <a:t> trước ,</a:t>
            </a:r>
          </a:p>
          <a:p>
            <a:r>
              <a:rPr lang="en-US" sz="2800" b="1"/>
              <a:t>phép </a:t>
            </a:r>
            <a:r>
              <a:rPr lang="en-US" sz="2800" b="1">
                <a:solidFill>
                  <a:srgbClr val="00FFFF"/>
                </a:solidFill>
              </a:rPr>
              <a:t>trừ</a:t>
            </a:r>
            <a:r>
              <a:rPr lang="en-US" sz="2800" b="1"/>
              <a:t> sau.</a:t>
            </a:r>
          </a:p>
        </p:txBody>
      </p:sp>
      <p:sp>
        <p:nvSpPr>
          <p:cNvPr id="6169" name="Hộp_Văn_Bản 4"/>
          <p:cNvSpPr txBox="1">
            <a:spLocks noChangeArrowheads="1"/>
          </p:cNvSpPr>
          <p:nvPr/>
        </p:nvSpPr>
        <p:spPr bwMode="auto">
          <a:xfrm>
            <a:off x="1676400" y="1066800"/>
            <a:ext cx="5543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Tính giá trị biểu thức (tiếp theo)</a:t>
            </a:r>
          </a:p>
        </p:txBody>
      </p:sp>
      <p:sp>
        <p:nvSpPr>
          <p:cNvPr id="6170" name="Text Box 31"/>
          <p:cNvSpPr txBox="1">
            <a:spLocks noChangeArrowheads="1"/>
          </p:cNvSpPr>
          <p:nvPr/>
        </p:nvSpPr>
        <p:spPr bwMode="auto">
          <a:xfrm>
            <a:off x="3657600" y="609600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Toán</a:t>
            </a:r>
          </a:p>
        </p:txBody>
      </p:sp>
      <p:sp>
        <p:nvSpPr>
          <p:cNvPr id="70697" name="Hộp_Văn_Bản 6"/>
          <p:cNvSpPr txBox="1">
            <a:spLocks noChangeArrowheads="1"/>
          </p:cNvSpPr>
          <p:nvPr/>
        </p:nvSpPr>
        <p:spPr bwMode="auto">
          <a:xfrm>
            <a:off x="393700" y="3200400"/>
            <a:ext cx="685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86</a:t>
            </a:r>
          </a:p>
        </p:txBody>
      </p:sp>
      <p:sp>
        <p:nvSpPr>
          <p:cNvPr id="70698" name="Hộp_Văn_Bản 6"/>
          <p:cNvSpPr txBox="1">
            <a:spLocks noChangeArrowheads="1"/>
          </p:cNvSpPr>
          <p:nvPr/>
        </p:nvSpPr>
        <p:spPr bwMode="auto">
          <a:xfrm>
            <a:off x="838200" y="3200400"/>
            <a:ext cx="609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– 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0" dur="20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4" dur="20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486 L 0.21545 -0.0773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0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/>
      <p:bldP spid="70676" grpId="0"/>
      <p:bldP spid="14" grpId="0" animBg="1"/>
      <p:bldP spid="70678" grpId="0"/>
      <p:bldP spid="70679" grpId="0"/>
      <p:bldP spid="70679" grpId="1"/>
      <p:bldP spid="70680" grpId="0"/>
      <p:bldP spid="70681" grpId="0"/>
      <p:bldP spid="17" grpId="0"/>
      <p:bldP spid="18" grpId="0"/>
      <p:bldP spid="70697" grpId="0"/>
      <p:bldP spid="70697" grpId="1"/>
      <p:bldP spid="70698" grpId="0"/>
      <p:bldP spid="7069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Hộp_Văn_Bản 4"/>
          <p:cNvSpPr txBox="1">
            <a:spLocks noChangeArrowheads="1"/>
          </p:cNvSpPr>
          <p:nvPr/>
        </p:nvSpPr>
        <p:spPr bwMode="auto">
          <a:xfrm>
            <a:off x="304800" y="1905000"/>
            <a:ext cx="8305800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342900"/>
            <a:r>
              <a:rPr lang="en-US" sz="2800" b="1"/>
              <a:t>Qua 2 ví dụ trên, em có nhận xét gì khi tính giá trị của biểu thức có các phép tính </a:t>
            </a:r>
            <a:r>
              <a:rPr lang="en-US" sz="2800" b="1">
                <a:solidFill>
                  <a:srgbClr val="00FFFF"/>
                </a:solidFill>
              </a:rPr>
              <a:t>cộng, trừ, nhân, chia</a:t>
            </a:r>
            <a:r>
              <a:rPr lang="en-US" sz="2800" b="1"/>
              <a:t> ?</a:t>
            </a:r>
          </a:p>
        </p:txBody>
      </p:sp>
      <p:sp>
        <p:nvSpPr>
          <p:cNvPr id="6" name="Hộp_Văn_Bản 5"/>
          <p:cNvSpPr txBox="1">
            <a:spLocks noChangeArrowheads="1"/>
          </p:cNvSpPr>
          <p:nvPr/>
        </p:nvSpPr>
        <p:spPr bwMode="auto">
          <a:xfrm>
            <a:off x="304800" y="3886200"/>
            <a:ext cx="8305800" cy="1857375"/>
          </a:xfrm>
          <a:prstGeom prst="rect">
            <a:avLst/>
          </a:prstGeom>
          <a:solidFill>
            <a:schemeClr val="bg1"/>
          </a:solidFill>
          <a:ln w="57150">
            <a:pattFill prst="pct10">
              <a:fgClr>
                <a:srgbClr val="00FFFF"/>
              </a:fgClr>
              <a:bgClr>
                <a:srgbClr val="CF1501"/>
              </a:bgClr>
            </a:pattFill>
            <a:miter lim="800000"/>
          </a:ln>
        </p:spPr>
        <p:txBody>
          <a:bodyPr>
            <a:spAutoFit/>
          </a:bodyPr>
          <a:lstStyle/>
          <a:p>
            <a:pPr indent="457200"/>
            <a:r>
              <a:rPr lang="en-US" sz="2800" b="1"/>
              <a:t>Nếu trong biểu thức có các phép tính </a:t>
            </a:r>
            <a:r>
              <a:rPr lang="en-US" sz="2800" b="1">
                <a:solidFill>
                  <a:srgbClr val="00FFFF"/>
                </a:solidFill>
              </a:rPr>
              <a:t>cộng, trừ, nhân, chia</a:t>
            </a:r>
            <a:r>
              <a:rPr lang="en-US" sz="2800" b="1"/>
              <a:t>  thì ta thực hiện các phép tính </a:t>
            </a:r>
            <a:r>
              <a:rPr lang="en-US" sz="2800" b="1">
                <a:solidFill>
                  <a:srgbClr val="FFFF00"/>
                </a:solidFill>
              </a:rPr>
              <a:t>nhân, chia</a:t>
            </a:r>
            <a:r>
              <a:rPr lang="en-US" sz="2800" b="1"/>
              <a:t> trước ; rồi thực hiện các phép tính </a:t>
            </a:r>
            <a:r>
              <a:rPr lang="en-US" sz="2800" b="1">
                <a:solidFill>
                  <a:srgbClr val="FF00FF"/>
                </a:solidFill>
              </a:rPr>
              <a:t>cộng, trừ</a:t>
            </a:r>
            <a:r>
              <a:rPr lang="en-US" sz="2800" b="1"/>
              <a:t> sau.</a:t>
            </a:r>
          </a:p>
        </p:txBody>
      </p:sp>
      <p:sp>
        <p:nvSpPr>
          <p:cNvPr id="7172" name="Hộp_Văn_Bản 4"/>
          <p:cNvSpPr txBox="1">
            <a:spLocks noChangeArrowheads="1"/>
          </p:cNvSpPr>
          <p:nvPr/>
        </p:nvSpPr>
        <p:spPr bwMode="auto">
          <a:xfrm>
            <a:off x="1676400" y="1066800"/>
            <a:ext cx="5543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Tính giá trị biểu thức (tiếp theo)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3657600" y="457200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Toán</a:t>
            </a:r>
          </a:p>
        </p:txBody>
      </p:sp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Hộp_Văn_Bản 4"/>
          <p:cNvSpPr txBox="1">
            <a:spLocks noChangeArrowheads="1"/>
          </p:cNvSpPr>
          <p:nvPr/>
        </p:nvSpPr>
        <p:spPr bwMode="auto">
          <a:xfrm>
            <a:off x="1676400" y="1066800"/>
            <a:ext cx="5543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Tính giá trị biểu thức (tiếp theo)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3657600" y="457200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Toán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1524000" y="2362200"/>
            <a:ext cx="2590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a) 253 + 10 x 4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1949450" y="3048000"/>
            <a:ext cx="2165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41 x 5 – 100</a:t>
            </a: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1981200" y="3719513"/>
            <a:ext cx="18875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93 – 48 : 4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056188" y="2362200"/>
            <a:ext cx="24114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b) 500 + 6 x 7</a:t>
            </a: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5567363" y="3062288"/>
            <a:ext cx="19764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30 x 8 + 50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562600" y="3657600"/>
            <a:ext cx="19764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69 + 20 x 4</a:t>
            </a:r>
          </a:p>
        </p:txBody>
      </p:sp>
      <p:sp>
        <p:nvSpPr>
          <p:cNvPr id="8202" name="Text Box 13"/>
          <p:cNvSpPr txBox="1">
            <a:spLocks noChangeArrowheads="1"/>
          </p:cNvSpPr>
          <p:nvPr/>
        </p:nvSpPr>
        <p:spPr bwMode="auto">
          <a:xfrm>
            <a:off x="914400" y="1600200"/>
            <a:ext cx="5410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Tính giá trị của biểu thức:</a:t>
            </a:r>
          </a:p>
        </p:txBody>
      </p:sp>
      <p:sp>
        <p:nvSpPr>
          <p:cNvPr id="8203" name="Oval 14"/>
          <p:cNvSpPr>
            <a:spLocks noChangeArrowheads="1"/>
          </p:cNvSpPr>
          <p:nvPr/>
        </p:nvSpPr>
        <p:spPr bwMode="auto">
          <a:xfrm>
            <a:off x="381000" y="160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FF00FF"/>
                </a:solidFill>
              </a:rPr>
              <a:t>1</a:t>
            </a:r>
          </a:p>
        </p:txBody>
      </p:sp>
    </p:spTree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Hộp_Văn_Bản 4"/>
          <p:cNvSpPr txBox="1">
            <a:spLocks noChangeArrowheads="1"/>
          </p:cNvSpPr>
          <p:nvPr/>
        </p:nvSpPr>
        <p:spPr bwMode="auto">
          <a:xfrm>
            <a:off x="1676400" y="1066800"/>
            <a:ext cx="5543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Tính giá trị biểu thức (tiếp theo)</a:t>
            </a:r>
          </a:p>
        </p:txBody>
      </p:sp>
      <p:sp>
        <p:nvSpPr>
          <p:cNvPr id="9219" name="Text Box 62"/>
          <p:cNvSpPr txBox="1">
            <a:spLocks noChangeArrowheads="1"/>
          </p:cNvSpPr>
          <p:nvPr/>
        </p:nvSpPr>
        <p:spPr bwMode="auto">
          <a:xfrm>
            <a:off x="3657600" y="457200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Toán</a:t>
            </a:r>
          </a:p>
        </p:txBody>
      </p:sp>
      <p:sp>
        <p:nvSpPr>
          <p:cNvPr id="9220" name="Text Box 63"/>
          <p:cNvSpPr txBox="1">
            <a:spLocks noChangeArrowheads="1"/>
          </p:cNvSpPr>
          <p:nvPr/>
        </p:nvSpPr>
        <p:spPr bwMode="auto">
          <a:xfrm>
            <a:off x="914400" y="1600200"/>
            <a:ext cx="5410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Tính giá trị của biểu thức:</a:t>
            </a:r>
          </a:p>
        </p:txBody>
      </p:sp>
      <p:sp>
        <p:nvSpPr>
          <p:cNvPr id="9221" name="Oval 64"/>
          <p:cNvSpPr>
            <a:spLocks noChangeArrowheads="1"/>
          </p:cNvSpPr>
          <p:nvPr/>
        </p:nvSpPr>
        <p:spPr bwMode="auto">
          <a:xfrm>
            <a:off x="381000" y="160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1330" name="Hộp_Văn_Bản 6"/>
          <p:cNvSpPr txBox="1">
            <a:spLocks noChangeArrowheads="1"/>
          </p:cNvSpPr>
          <p:nvPr/>
        </p:nvSpPr>
        <p:spPr bwMode="auto">
          <a:xfrm>
            <a:off x="1752600" y="2362200"/>
            <a:ext cx="2895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253 + 10 x 4 =</a:t>
            </a:r>
          </a:p>
        </p:txBody>
      </p:sp>
      <p:sp>
        <p:nvSpPr>
          <p:cNvPr id="14" name="Ngoặc móc Phải 13"/>
          <p:cNvSpPr/>
          <p:nvPr/>
        </p:nvSpPr>
        <p:spPr bwMode="auto">
          <a:xfrm rot="5400000">
            <a:off x="3524250" y="2533650"/>
            <a:ext cx="266700" cy="762000"/>
          </a:xfrm>
          <a:prstGeom prst="rightBrace">
            <a:avLst>
              <a:gd name="adj1" fmla="val 6786"/>
              <a:gd name="adj2" fmla="val 50000"/>
            </a:avLst>
          </a:prstGeom>
          <a:noFill/>
          <a:ln w="38100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11332" name="Hộp_Văn_Bản 6"/>
          <p:cNvSpPr txBox="1">
            <a:spLocks noChangeArrowheads="1"/>
          </p:cNvSpPr>
          <p:nvPr/>
        </p:nvSpPr>
        <p:spPr bwMode="auto">
          <a:xfrm>
            <a:off x="1765300" y="2362200"/>
            <a:ext cx="914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253</a:t>
            </a:r>
          </a:p>
        </p:txBody>
      </p:sp>
      <p:sp>
        <p:nvSpPr>
          <p:cNvPr id="11333" name="Hộp_Văn_Bản 6"/>
          <p:cNvSpPr txBox="1">
            <a:spLocks noChangeArrowheads="1"/>
          </p:cNvSpPr>
          <p:nvPr/>
        </p:nvSpPr>
        <p:spPr bwMode="auto">
          <a:xfrm>
            <a:off x="2463800" y="2362200"/>
            <a:ext cx="68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+</a:t>
            </a: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3381375" y="2909888"/>
            <a:ext cx="5810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40</a:t>
            </a:r>
          </a:p>
        </p:txBody>
      </p:sp>
      <p:sp>
        <p:nvSpPr>
          <p:cNvPr id="11337" name="Hộp_Văn_Bản 6"/>
          <p:cNvSpPr txBox="1">
            <a:spLocks noChangeArrowheads="1"/>
          </p:cNvSpPr>
          <p:nvPr/>
        </p:nvSpPr>
        <p:spPr bwMode="auto">
          <a:xfrm>
            <a:off x="4191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= 293</a:t>
            </a:r>
          </a:p>
        </p:txBody>
      </p:sp>
      <p:sp>
        <p:nvSpPr>
          <p:cNvPr id="11338" name="Hộp_Văn_Bản 6"/>
          <p:cNvSpPr txBox="1">
            <a:spLocks noChangeArrowheads="1"/>
          </p:cNvSpPr>
          <p:nvPr/>
        </p:nvSpPr>
        <p:spPr bwMode="auto">
          <a:xfrm>
            <a:off x="1600200" y="2362200"/>
            <a:ext cx="3200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41 x 5 – 100  =</a:t>
            </a:r>
          </a:p>
        </p:txBody>
      </p:sp>
      <p:sp>
        <p:nvSpPr>
          <p:cNvPr id="2" name="Ngoặc móc Phải 13"/>
          <p:cNvSpPr/>
          <p:nvPr/>
        </p:nvSpPr>
        <p:spPr bwMode="auto">
          <a:xfrm rot="5400000">
            <a:off x="2305050" y="2533650"/>
            <a:ext cx="266700" cy="762000"/>
          </a:xfrm>
          <a:prstGeom prst="rightBrace">
            <a:avLst>
              <a:gd name="adj1" fmla="val 6786"/>
              <a:gd name="adj2" fmla="val 50000"/>
            </a:avLst>
          </a:prstGeom>
          <a:noFill/>
          <a:ln w="38100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11340" name="Hộp_Văn_Bản 6"/>
          <p:cNvSpPr txBox="1">
            <a:spLocks noChangeArrowheads="1"/>
          </p:cNvSpPr>
          <p:nvPr/>
        </p:nvSpPr>
        <p:spPr bwMode="auto">
          <a:xfrm>
            <a:off x="3302000" y="2362200"/>
            <a:ext cx="914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100</a:t>
            </a:r>
          </a:p>
        </p:txBody>
      </p:sp>
      <p:sp>
        <p:nvSpPr>
          <p:cNvPr id="11341" name="Hộp_Văn_Bản 6"/>
          <p:cNvSpPr txBox="1">
            <a:spLocks noChangeArrowheads="1"/>
          </p:cNvSpPr>
          <p:nvPr/>
        </p:nvSpPr>
        <p:spPr bwMode="auto">
          <a:xfrm>
            <a:off x="2794000" y="2366963"/>
            <a:ext cx="68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 –  </a:t>
            </a:r>
          </a:p>
        </p:txBody>
      </p:sp>
      <p:sp>
        <p:nvSpPr>
          <p:cNvPr id="11342" name="Rectangle 78"/>
          <p:cNvSpPr>
            <a:spLocks noChangeArrowheads="1"/>
          </p:cNvSpPr>
          <p:nvPr/>
        </p:nvSpPr>
        <p:spPr bwMode="auto">
          <a:xfrm>
            <a:off x="2057400" y="2971800"/>
            <a:ext cx="7794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205</a:t>
            </a:r>
          </a:p>
        </p:txBody>
      </p:sp>
      <p:sp>
        <p:nvSpPr>
          <p:cNvPr id="11343" name="Hộp_Văn_Bản 6"/>
          <p:cNvSpPr txBox="1">
            <a:spLocks noChangeArrowheads="1"/>
          </p:cNvSpPr>
          <p:nvPr/>
        </p:nvSpPr>
        <p:spPr bwMode="auto">
          <a:xfrm>
            <a:off x="4191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= 105</a:t>
            </a:r>
          </a:p>
        </p:txBody>
      </p:sp>
      <p:sp>
        <p:nvSpPr>
          <p:cNvPr id="11344" name="Hộp_Văn_Bản 6"/>
          <p:cNvSpPr txBox="1">
            <a:spLocks noChangeArrowheads="1"/>
          </p:cNvSpPr>
          <p:nvPr/>
        </p:nvSpPr>
        <p:spPr bwMode="auto">
          <a:xfrm>
            <a:off x="1828800" y="2482850"/>
            <a:ext cx="3200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93 – 48 : 8  =</a:t>
            </a:r>
          </a:p>
        </p:txBody>
      </p:sp>
      <p:sp>
        <p:nvSpPr>
          <p:cNvPr id="3" name="Ngoặc móc Phải 13"/>
          <p:cNvSpPr/>
          <p:nvPr/>
        </p:nvSpPr>
        <p:spPr bwMode="auto">
          <a:xfrm rot="5400000">
            <a:off x="3524250" y="2654300"/>
            <a:ext cx="266700" cy="762000"/>
          </a:xfrm>
          <a:prstGeom prst="rightBrace">
            <a:avLst>
              <a:gd name="adj1" fmla="val 6786"/>
              <a:gd name="adj2" fmla="val 50000"/>
            </a:avLst>
          </a:prstGeom>
          <a:noFill/>
          <a:ln w="38100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11346" name="Hộp_Văn_Bản 6"/>
          <p:cNvSpPr txBox="1">
            <a:spLocks noChangeArrowheads="1"/>
          </p:cNvSpPr>
          <p:nvPr/>
        </p:nvSpPr>
        <p:spPr bwMode="auto">
          <a:xfrm>
            <a:off x="1993900" y="2482850"/>
            <a:ext cx="914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93</a:t>
            </a:r>
          </a:p>
        </p:txBody>
      </p:sp>
      <p:sp>
        <p:nvSpPr>
          <p:cNvPr id="11347" name="Hộp_Văn_Bản 6"/>
          <p:cNvSpPr txBox="1">
            <a:spLocks noChangeArrowheads="1"/>
          </p:cNvSpPr>
          <p:nvPr/>
        </p:nvSpPr>
        <p:spPr bwMode="auto">
          <a:xfrm>
            <a:off x="2514600" y="2482850"/>
            <a:ext cx="68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 –  </a:t>
            </a:r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3503613" y="3138488"/>
            <a:ext cx="3825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6</a:t>
            </a:r>
          </a:p>
        </p:txBody>
      </p:sp>
      <p:sp>
        <p:nvSpPr>
          <p:cNvPr id="11349" name="Hộp_Văn_Bản 6"/>
          <p:cNvSpPr txBox="1">
            <a:spLocks noChangeArrowheads="1"/>
          </p:cNvSpPr>
          <p:nvPr/>
        </p:nvSpPr>
        <p:spPr bwMode="auto">
          <a:xfrm>
            <a:off x="4343400" y="3132773"/>
            <a:ext cx="1295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= 87</a:t>
            </a:r>
          </a:p>
        </p:txBody>
      </p:sp>
      <p:sp>
        <p:nvSpPr>
          <p:cNvPr id="11350" name="Hộp_Văn_Bản 6"/>
          <p:cNvSpPr txBox="1">
            <a:spLocks noChangeArrowheads="1"/>
          </p:cNvSpPr>
          <p:nvPr/>
        </p:nvSpPr>
        <p:spPr bwMode="auto">
          <a:xfrm>
            <a:off x="1778000" y="2482850"/>
            <a:ext cx="3200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500 + 6 x 7  =</a:t>
            </a:r>
          </a:p>
        </p:txBody>
      </p:sp>
      <p:sp>
        <p:nvSpPr>
          <p:cNvPr id="4" name="Ngoặc móc Phải 13"/>
          <p:cNvSpPr/>
          <p:nvPr/>
        </p:nvSpPr>
        <p:spPr bwMode="auto">
          <a:xfrm rot="5400000">
            <a:off x="3534569" y="2715419"/>
            <a:ext cx="271462" cy="635000"/>
          </a:xfrm>
          <a:prstGeom prst="rightBrace">
            <a:avLst>
              <a:gd name="adj1" fmla="val 5556"/>
              <a:gd name="adj2" fmla="val 50000"/>
            </a:avLst>
          </a:prstGeom>
          <a:noFill/>
          <a:ln w="38100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11352" name="Hộp_Văn_Bản 6"/>
          <p:cNvSpPr txBox="1">
            <a:spLocks noChangeArrowheads="1"/>
          </p:cNvSpPr>
          <p:nvPr/>
        </p:nvSpPr>
        <p:spPr bwMode="auto">
          <a:xfrm>
            <a:off x="2006600" y="2482850"/>
            <a:ext cx="914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500</a:t>
            </a:r>
          </a:p>
        </p:txBody>
      </p:sp>
      <p:sp>
        <p:nvSpPr>
          <p:cNvPr id="11353" name="Hộp_Văn_Bản 6"/>
          <p:cNvSpPr txBox="1">
            <a:spLocks noChangeArrowheads="1"/>
          </p:cNvSpPr>
          <p:nvPr/>
        </p:nvSpPr>
        <p:spPr bwMode="auto">
          <a:xfrm>
            <a:off x="2641600" y="2482850"/>
            <a:ext cx="68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 +  </a:t>
            </a:r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3452813" y="3138488"/>
            <a:ext cx="5810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42</a:t>
            </a:r>
          </a:p>
        </p:txBody>
      </p:sp>
      <p:sp>
        <p:nvSpPr>
          <p:cNvPr id="11355" name="Hộp_Văn_Bản 6"/>
          <p:cNvSpPr txBox="1">
            <a:spLocks noChangeArrowheads="1"/>
          </p:cNvSpPr>
          <p:nvPr/>
        </p:nvSpPr>
        <p:spPr bwMode="auto">
          <a:xfrm>
            <a:off x="4435475" y="3047683"/>
            <a:ext cx="12954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= 542</a:t>
            </a:r>
          </a:p>
        </p:txBody>
      </p:sp>
      <p:sp>
        <p:nvSpPr>
          <p:cNvPr id="11356" name="Hộp_Văn_Bản 6"/>
          <p:cNvSpPr txBox="1">
            <a:spLocks noChangeArrowheads="1"/>
          </p:cNvSpPr>
          <p:nvPr/>
        </p:nvSpPr>
        <p:spPr bwMode="auto">
          <a:xfrm>
            <a:off x="-76200" y="4005263"/>
            <a:ext cx="32004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30 x 8 + 50  =</a:t>
            </a:r>
          </a:p>
        </p:txBody>
      </p:sp>
      <p:sp>
        <p:nvSpPr>
          <p:cNvPr id="5" name="Ngoặc móc Phải 13"/>
          <p:cNvSpPr/>
          <p:nvPr/>
        </p:nvSpPr>
        <p:spPr bwMode="auto">
          <a:xfrm rot="5400000">
            <a:off x="755650" y="4176713"/>
            <a:ext cx="266700" cy="762000"/>
          </a:xfrm>
          <a:prstGeom prst="rightBrace">
            <a:avLst>
              <a:gd name="adj1" fmla="val 6786"/>
              <a:gd name="adj2" fmla="val 50000"/>
            </a:avLst>
          </a:prstGeom>
          <a:noFill/>
          <a:ln w="38100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11358" name="Hộp_Văn_Bản 6"/>
          <p:cNvSpPr txBox="1">
            <a:spLocks noChangeArrowheads="1"/>
          </p:cNvSpPr>
          <p:nvPr/>
        </p:nvSpPr>
        <p:spPr bwMode="auto">
          <a:xfrm>
            <a:off x="1638300" y="4005263"/>
            <a:ext cx="9144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50</a:t>
            </a:r>
          </a:p>
        </p:txBody>
      </p:sp>
      <p:sp>
        <p:nvSpPr>
          <p:cNvPr id="11359" name="Hộp_Văn_Bản 6"/>
          <p:cNvSpPr txBox="1">
            <a:spLocks noChangeArrowheads="1"/>
          </p:cNvSpPr>
          <p:nvPr/>
        </p:nvSpPr>
        <p:spPr bwMode="auto">
          <a:xfrm>
            <a:off x="1231900" y="4005263"/>
            <a:ext cx="68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 +  </a:t>
            </a:r>
          </a:p>
        </p:txBody>
      </p:sp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508000" y="4662488"/>
            <a:ext cx="7794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240</a:t>
            </a:r>
          </a:p>
        </p:txBody>
      </p:sp>
      <p:sp>
        <p:nvSpPr>
          <p:cNvPr id="11361" name="Hộp_Văn_Bản 6"/>
          <p:cNvSpPr txBox="1">
            <a:spLocks noChangeArrowheads="1"/>
          </p:cNvSpPr>
          <p:nvPr/>
        </p:nvSpPr>
        <p:spPr bwMode="auto">
          <a:xfrm>
            <a:off x="2260600" y="4572000"/>
            <a:ext cx="1295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= 290</a:t>
            </a:r>
          </a:p>
        </p:txBody>
      </p:sp>
      <p:sp>
        <p:nvSpPr>
          <p:cNvPr id="11362" name="Hộp_Văn_Bản 6"/>
          <p:cNvSpPr txBox="1">
            <a:spLocks noChangeArrowheads="1"/>
          </p:cNvSpPr>
          <p:nvPr/>
        </p:nvSpPr>
        <p:spPr bwMode="auto">
          <a:xfrm>
            <a:off x="4445000" y="4035425"/>
            <a:ext cx="3200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69 + 20 x 4  =</a:t>
            </a:r>
          </a:p>
        </p:txBody>
      </p:sp>
      <p:sp>
        <p:nvSpPr>
          <p:cNvPr id="6" name="Ngoặc móc Phải 13"/>
          <p:cNvSpPr/>
          <p:nvPr/>
        </p:nvSpPr>
        <p:spPr bwMode="auto">
          <a:xfrm rot="5400000">
            <a:off x="6153944" y="4163219"/>
            <a:ext cx="265112" cy="838200"/>
          </a:xfrm>
          <a:prstGeom prst="rightBrace">
            <a:avLst>
              <a:gd name="adj1" fmla="val 7509"/>
              <a:gd name="adj2" fmla="val 50000"/>
            </a:avLst>
          </a:prstGeom>
          <a:noFill/>
          <a:ln w="38100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11364" name="Hộp_Văn_Bản 6"/>
          <p:cNvSpPr txBox="1">
            <a:spLocks noChangeArrowheads="1"/>
          </p:cNvSpPr>
          <p:nvPr/>
        </p:nvSpPr>
        <p:spPr bwMode="auto">
          <a:xfrm>
            <a:off x="4559300" y="4035425"/>
            <a:ext cx="914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69</a:t>
            </a:r>
          </a:p>
        </p:txBody>
      </p:sp>
      <p:sp>
        <p:nvSpPr>
          <p:cNvPr id="11365" name="Hộp_Văn_Bản 6"/>
          <p:cNvSpPr txBox="1">
            <a:spLocks noChangeArrowheads="1"/>
          </p:cNvSpPr>
          <p:nvPr/>
        </p:nvSpPr>
        <p:spPr bwMode="auto">
          <a:xfrm>
            <a:off x="5080000" y="4030663"/>
            <a:ext cx="68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 +  </a:t>
            </a:r>
          </a:p>
        </p:txBody>
      </p:sp>
      <p:sp>
        <p:nvSpPr>
          <p:cNvPr id="11366" name="Rectangle 102"/>
          <p:cNvSpPr>
            <a:spLocks noChangeArrowheads="1"/>
          </p:cNvSpPr>
          <p:nvPr/>
        </p:nvSpPr>
        <p:spPr bwMode="auto">
          <a:xfrm>
            <a:off x="5972175" y="4602163"/>
            <a:ext cx="5810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80</a:t>
            </a:r>
          </a:p>
        </p:txBody>
      </p:sp>
      <p:sp>
        <p:nvSpPr>
          <p:cNvPr id="11367" name="Hộp_Văn_Bản 6"/>
          <p:cNvSpPr txBox="1">
            <a:spLocks noChangeArrowheads="1"/>
          </p:cNvSpPr>
          <p:nvPr/>
        </p:nvSpPr>
        <p:spPr bwMode="auto">
          <a:xfrm>
            <a:off x="6934200" y="4602163"/>
            <a:ext cx="12954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= 149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30833 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" y="1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30973 0.0023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0926 L 0.26511 -0.07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1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27413 -0.0821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0.24861 0.00162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1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25555 0.0023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1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1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1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11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0.27361 -0.00209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27917 -0.00209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0.22934 -0.09329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1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-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11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11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11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11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11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0.28056 -0.00394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11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8 2.59259E-6 L 0.28055 -0.00394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1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24896 -0.09514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11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0" y="-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1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11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7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0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1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1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1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24358 -0.09537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11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0" y="-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21945 -0.00394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11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2125 -0.00394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1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1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28472 -0.00834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11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27361 -0.00764 " pathEditMode="relative" rAng="0" ptsTypes="AA">
                                      <p:cBhvr>
                                        <p:cTn id="299" dur="2000" fill="hold"/>
                                        <p:tgtEl>
                                          <p:spTgt spid="11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926 L 0.2276 -0.08843 " pathEditMode="relative" rAng="0" ptsTypes="AA">
                                      <p:cBhvr>
                                        <p:cTn id="303" dur="2000" fill="hold"/>
                                        <p:tgtEl>
                                          <p:spTgt spid="11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-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1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0" grpId="1"/>
      <p:bldP spid="14" grpId="0" animBg="1"/>
      <p:bldP spid="14" grpId="1" animBg="1"/>
      <p:bldP spid="11332" grpId="0"/>
      <p:bldP spid="11332" grpId="1"/>
      <p:bldP spid="11332" grpId="2"/>
      <p:bldP spid="11333" grpId="0"/>
      <p:bldP spid="11333" grpId="1"/>
      <p:bldP spid="11333" grpId="2"/>
      <p:bldP spid="11336" grpId="0"/>
      <p:bldP spid="11336" grpId="1"/>
      <p:bldP spid="11336" grpId="2"/>
      <p:bldP spid="11337" grpId="0"/>
      <p:bldP spid="11337" grpId="1"/>
      <p:bldP spid="11338" grpId="0"/>
      <p:bldP spid="11338" grpId="1"/>
      <p:bldP spid="2" grpId="0" animBg="1"/>
      <p:bldP spid="2" grpId="1" animBg="1"/>
      <p:bldP spid="11340" grpId="0"/>
      <p:bldP spid="11340" grpId="1"/>
      <p:bldP spid="11340" grpId="2"/>
      <p:bldP spid="11341" grpId="0"/>
      <p:bldP spid="11341" grpId="1"/>
      <p:bldP spid="11341" grpId="2"/>
      <p:bldP spid="11342" grpId="0"/>
      <p:bldP spid="11342" grpId="1"/>
      <p:bldP spid="11342" grpId="2"/>
      <p:bldP spid="11343" grpId="0"/>
      <p:bldP spid="11343" grpId="1"/>
      <p:bldP spid="11344" grpId="0"/>
      <p:bldP spid="11344" grpId="1"/>
      <p:bldP spid="3" grpId="0" animBg="1"/>
      <p:bldP spid="3" grpId="1" animBg="1"/>
      <p:bldP spid="11346" grpId="0"/>
      <p:bldP spid="11346" grpId="1"/>
      <p:bldP spid="11346" grpId="2"/>
      <p:bldP spid="11347" grpId="0"/>
      <p:bldP spid="11347" grpId="1"/>
      <p:bldP spid="11347" grpId="2"/>
      <p:bldP spid="11348" grpId="0"/>
      <p:bldP spid="11348" grpId="1"/>
      <p:bldP spid="11348" grpId="2"/>
      <p:bldP spid="11349" grpId="0"/>
      <p:bldP spid="11349" grpId="1"/>
      <p:bldP spid="11350" grpId="0"/>
      <p:bldP spid="11350" grpId="1"/>
      <p:bldP spid="4" grpId="0" animBg="1"/>
      <p:bldP spid="4" grpId="1" animBg="1"/>
      <p:bldP spid="11352" grpId="0"/>
      <p:bldP spid="11352" grpId="1"/>
      <p:bldP spid="11352" grpId="2"/>
      <p:bldP spid="11353" grpId="0"/>
      <p:bldP spid="11353" grpId="1"/>
      <p:bldP spid="11353" grpId="2"/>
      <p:bldP spid="11354" grpId="0"/>
      <p:bldP spid="11354" grpId="1"/>
      <p:bldP spid="11354" grpId="2"/>
      <p:bldP spid="11355" grpId="0"/>
      <p:bldP spid="11355" grpId="1"/>
      <p:bldP spid="11356" grpId="0"/>
      <p:bldP spid="5" grpId="0" animBg="1"/>
      <p:bldP spid="11358" grpId="0"/>
      <p:bldP spid="11358" grpId="1"/>
      <p:bldP spid="11359" grpId="0"/>
      <p:bldP spid="11359" grpId="1"/>
      <p:bldP spid="11360" grpId="0"/>
      <p:bldP spid="11360" grpId="1"/>
      <p:bldP spid="11361" grpId="0"/>
      <p:bldP spid="11362" grpId="0"/>
      <p:bldP spid="6" grpId="0" animBg="1"/>
      <p:bldP spid="11364" grpId="0"/>
      <p:bldP spid="11364" grpId="1"/>
      <p:bldP spid="11365" grpId="0"/>
      <p:bldP spid="11365" grpId="1"/>
      <p:bldP spid="11366" grpId="0"/>
      <p:bldP spid="11366" grpId="1"/>
      <p:bldP spid="113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Hộp_Văn_Bản 3"/>
          <p:cNvSpPr txBox="1">
            <a:spLocks noChangeArrowheads="1"/>
          </p:cNvSpPr>
          <p:nvPr/>
        </p:nvSpPr>
        <p:spPr bwMode="auto">
          <a:xfrm>
            <a:off x="838200" y="1614488"/>
            <a:ext cx="38592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Đúng ghi Đ, sai ghi S: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09600" y="2057400"/>
            <a:ext cx="3124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a) 37 – 5 x 5 = 12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806450" y="3200400"/>
            <a:ext cx="28971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180 : 6 + 30 = 60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762000" y="4343400"/>
            <a:ext cx="29765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30 + 60 x 2 = 150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685800" y="5486400"/>
            <a:ext cx="3184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 282 – 100 : 2 = 91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029200" y="1995488"/>
            <a:ext cx="30051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b) 13 x 3 – 2 = 13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186363" y="3200400"/>
            <a:ext cx="28971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180 + 30 : 6 = 35</a:t>
            </a:r>
          </a:p>
        </p:txBody>
      </p:sp>
      <p:sp>
        <p:nvSpPr>
          <p:cNvPr id="14" name="Ngoặc móc Phải 13"/>
          <p:cNvSpPr/>
          <p:nvPr/>
        </p:nvSpPr>
        <p:spPr bwMode="auto">
          <a:xfrm rot="5400000">
            <a:off x="2005012" y="2309813"/>
            <a:ext cx="561975" cy="609600"/>
          </a:xfrm>
          <a:prstGeom prst="rightBrace">
            <a:avLst>
              <a:gd name="adj1" fmla="val 5630"/>
              <a:gd name="adj2" fmla="val 50000"/>
            </a:avLst>
          </a:prstGeom>
          <a:noFill/>
          <a:ln w="28575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009775" y="2667000"/>
            <a:ext cx="581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25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1295400" y="2667000"/>
            <a:ext cx="2438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37 -      = 12</a:t>
            </a:r>
          </a:p>
        </p:txBody>
      </p:sp>
      <p:sp>
        <p:nvSpPr>
          <p:cNvPr id="2" name="Ngoặc móc Phải 13"/>
          <p:cNvSpPr/>
          <p:nvPr/>
        </p:nvSpPr>
        <p:spPr bwMode="auto">
          <a:xfrm rot="5400000">
            <a:off x="1166812" y="3328988"/>
            <a:ext cx="561975" cy="762000"/>
          </a:xfrm>
          <a:prstGeom prst="rightBrace">
            <a:avLst>
              <a:gd name="adj1" fmla="val 7037"/>
              <a:gd name="adj2" fmla="val 50000"/>
            </a:avLst>
          </a:prstGeom>
          <a:noFill/>
          <a:ln w="28575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1247775" y="3810000"/>
            <a:ext cx="581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30</a:t>
            </a:r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838200" y="3810000"/>
            <a:ext cx="25749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         + 30 = 60</a:t>
            </a:r>
          </a:p>
        </p:txBody>
      </p:sp>
      <p:sp>
        <p:nvSpPr>
          <p:cNvPr id="3" name="Ngoặc móc Phải 13"/>
          <p:cNvSpPr/>
          <p:nvPr/>
        </p:nvSpPr>
        <p:spPr bwMode="auto">
          <a:xfrm rot="5400000">
            <a:off x="1954212" y="4573588"/>
            <a:ext cx="561975" cy="685800"/>
          </a:xfrm>
          <a:prstGeom prst="rightBrace">
            <a:avLst>
              <a:gd name="adj1" fmla="val 6333"/>
              <a:gd name="adj2" fmla="val 50000"/>
            </a:avLst>
          </a:prstGeom>
          <a:noFill/>
          <a:ln w="28575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6551613" y="3810000"/>
            <a:ext cx="3825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1811338" y="4953000"/>
            <a:ext cx="7794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120</a:t>
            </a:r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1004888" y="4953000"/>
            <a:ext cx="25765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30 +        = 150</a:t>
            </a:r>
          </a:p>
        </p:txBody>
      </p:sp>
      <p:sp>
        <p:nvSpPr>
          <p:cNvPr id="4" name="Ngoặc móc Phải 13"/>
          <p:cNvSpPr/>
          <p:nvPr/>
        </p:nvSpPr>
        <p:spPr bwMode="auto">
          <a:xfrm rot="5400000">
            <a:off x="2381250" y="5626100"/>
            <a:ext cx="266700" cy="762000"/>
          </a:xfrm>
          <a:prstGeom prst="rightBrace">
            <a:avLst>
              <a:gd name="adj1" fmla="val 6786"/>
              <a:gd name="adj2" fmla="val 50000"/>
            </a:avLst>
          </a:prstGeom>
          <a:noFill/>
          <a:ln w="38100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2133600" y="6110288"/>
            <a:ext cx="5810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50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1047750" y="6096000"/>
            <a:ext cx="26860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 282 -       = 232</a:t>
            </a: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5819775" y="2667000"/>
            <a:ext cx="581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39</a:t>
            </a:r>
          </a:p>
        </p:txBody>
      </p:sp>
      <p:sp>
        <p:nvSpPr>
          <p:cNvPr id="5" name="Ngoặc móc Phải 13"/>
          <p:cNvSpPr/>
          <p:nvPr/>
        </p:nvSpPr>
        <p:spPr bwMode="auto">
          <a:xfrm rot="5400000">
            <a:off x="5815012" y="2212976"/>
            <a:ext cx="561975" cy="762000"/>
          </a:xfrm>
          <a:prstGeom prst="rightBrace">
            <a:avLst>
              <a:gd name="adj1" fmla="val 7037"/>
              <a:gd name="adj2" fmla="val 50000"/>
            </a:avLst>
          </a:prstGeom>
          <a:noFill/>
          <a:ln w="28575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5867400" y="2667000"/>
            <a:ext cx="1893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     - 2 = 37</a:t>
            </a:r>
          </a:p>
        </p:txBody>
      </p:sp>
      <p:sp>
        <p:nvSpPr>
          <p:cNvPr id="6" name="Ngoặc móc Phải 13"/>
          <p:cNvSpPr/>
          <p:nvPr/>
        </p:nvSpPr>
        <p:spPr bwMode="auto">
          <a:xfrm rot="5400000">
            <a:off x="6500812" y="3373438"/>
            <a:ext cx="561975" cy="762000"/>
          </a:xfrm>
          <a:prstGeom prst="rightBrace">
            <a:avLst>
              <a:gd name="adj1" fmla="val 7037"/>
              <a:gd name="adj2" fmla="val 50000"/>
            </a:avLst>
          </a:prstGeom>
          <a:noFill/>
          <a:ln w="28575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5410200" y="3810000"/>
            <a:ext cx="2676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180 +       = 185</a:t>
            </a: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3733800" y="2057400"/>
            <a:ext cx="441325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</a:t>
            </a:r>
          </a:p>
        </p:txBody>
      </p:sp>
      <p:sp>
        <p:nvSpPr>
          <p:cNvPr id="76832" name="Rectangle 32"/>
          <p:cNvSpPr>
            <a:spLocks noChangeArrowheads="1"/>
          </p:cNvSpPr>
          <p:nvPr/>
        </p:nvSpPr>
        <p:spPr bwMode="auto">
          <a:xfrm>
            <a:off x="3733800" y="3200400"/>
            <a:ext cx="441325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</a:t>
            </a:r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3810000" y="4343400"/>
            <a:ext cx="441325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</a:t>
            </a:r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3962400" y="5424488"/>
            <a:ext cx="420688" cy="519112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76836" name="Rectangle 36"/>
          <p:cNvSpPr>
            <a:spLocks noChangeArrowheads="1"/>
          </p:cNvSpPr>
          <p:nvPr/>
        </p:nvSpPr>
        <p:spPr bwMode="auto">
          <a:xfrm>
            <a:off x="8077200" y="1981200"/>
            <a:ext cx="420688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76837" name="Rectangle 37"/>
          <p:cNvSpPr>
            <a:spLocks noChangeArrowheads="1"/>
          </p:cNvSpPr>
          <p:nvPr/>
        </p:nvSpPr>
        <p:spPr bwMode="auto">
          <a:xfrm>
            <a:off x="8153400" y="3200400"/>
            <a:ext cx="420688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76838" name="Rectangle 38"/>
          <p:cNvSpPr>
            <a:spLocks noChangeArrowheads="1"/>
          </p:cNvSpPr>
          <p:nvPr/>
        </p:nvSpPr>
        <p:spPr bwMode="auto">
          <a:xfrm>
            <a:off x="5334000" y="4343400"/>
            <a:ext cx="29765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30 + 60 x 2 = 180</a:t>
            </a:r>
          </a:p>
        </p:txBody>
      </p:sp>
      <p:sp>
        <p:nvSpPr>
          <p:cNvPr id="7" name="Ngoặc móc Phải 13"/>
          <p:cNvSpPr/>
          <p:nvPr/>
        </p:nvSpPr>
        <p:spPr bwMode="auto">
          <a:xfrm rot="5400000">
            <a:off x="6500812" y="4516438"/>
            <a:ext cx="561975" cy="762000"/>
          </a:xfrm>
          <a:prstGeom prst="rightBrace">
            <a:avLst>
              <a:gd name="adj1" fmla="val 7037"/>
              <a:gd name="adj2" fmla="val 50000"/>
            </a:avLst>
          </a:prstGeom>
          <a:noFill/>
          <a:ln w="28575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8305800" y="4343400"/>
            <a:ext cx="420688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76841" name="Rectangle 41"/>
          <p:cNvSpPr>
            <a:spLocks noChangeArrowheads="1"/>
          </p:cNvSpPr>
          <p:nvPr/>
        </p:nvSpPr>
        <p:spPr bwMode="auto">
          <a:xfrm>
            <a:off x="6324600" y="4953000"/>
            <a:ext cx="7794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120</a:t>
            </a:r>
          </a:p>
        </p:txBody>
      </p:sp>
      <p:sp>
        <p:nvSpPr>
          <p:cNvPr id="76842" name="Rectangle 42"/>
          <p:cNvSpPr>
            <a:spLocks noChangeArrowheads="1"/>
          </p:cNvSpPr>
          <p:nvPr/>
        </p:nvSpPr>
        <p:spPr bwMode="auto">
          <a:xfrm>
            <a:off x="6505575" y="6019800"/>
            <a:ext cx="581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50</a:t>
            </a:r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5562600" y="4953000"/>
            <a:ext cx="25765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30 +        = 150</a:t>
            </a:r>
          </a:p>
        </p:txBody>
      </p:sp>
      <p:sp>
        <p:nvSpPr>
          <p:cNvPr id="76844" name="Rectangle 44"/>
          <p:cNvSpPr>
            <a:spLocks noChangeArrowheads="1"/>
          </p:cNvSpPr>
          <p:nvPr/>
        </p:nvSpPr>
        <p:spPr bwMode="auto">
          <a:xfrm>
            <a:off x="5105400" y="5486400"/>
            <a:ext cx="32845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282 – 100 : 2 = 232</a:t>
            </a:r>
          </a:p>
        </p:txBody>
      </p:sp>
      <p:sp>
        <p:nvSpPr>
          <p:cNvPr id="76845" name="Rectangle 45"/>
          <p:cNvSpPr>
            <a:spLocks noChangeArrowheads="1"/>
          </p:cNvSpPr>
          <p:nvPr/>
        </p:nvSpPr>
        <p:spPr bwMode="auto">
          <a:xfrm>
            <a:off x="8418513" y="5486400"/>
            <a:ext cx="441325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</a:t>
            </a:r>
          </a:p>
        </p:txBody>
      </p:sp>
      <p:sp>
        <p:nvSpPr>
          <p:cNvPr id="8" name="Ngoặc móc Phải 13"/>
          <p:cNvSpPr/>
          <p:nvPr/>
        </p:nvSpPr>
        <p:spPr bwMode="auto">
          <a:xfrm rot="5400000">
            <a:off x="6577012" y="5624513"/>
            <a:ext cx="561975" cy="762000"/>
          </a:xfrm>
          <a:prstGeom prst="rightBrace">
            <a:avLst>
              <a:gd name="adj1" fmla="val 7037"/>
              <a:gd name="adj2" fmla="val 50000"/>
            </a:avLst>
          </a:prstGeom>
          <a:noFill/>
          <a:ln w="28575" algn="ctr">
            <a:solidFill>
              <a:srgbClr val="FFFF00"/>
            </a:solidFill>
            <a:round/>
          </a:ln>
        </p:spPr>
        <p:txBody>
          <a:bodyPr rot="10800000" vert="eaVert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100"/>
          </a:p>
        </p:txBody>
      </p:sp>
      <p:sp>
        <p:nvSpPr>
          <p:cNvPr id="76847" name="Rectangle 47"/>
          <p:cNvSpPr>
            <a:spLocks noChangeArrowheads="1"/>
          </p:cNvSpPr>
          <p:nvPr/>
        </p:nvSpPr>
        <p:spPr bwMode="auto">
          <a:xfrm>
            <a:off x="5410200" y="6019800"/>
            <a:ext cx="27654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282 –        = 232</a:t>
            </a:r>
          </a:p>
        </p:txBody>
      </p:sp>
      <p:sp>
        <p:nvSpPr>
          <p:cNvPr id="10283" name="Hộp_Văn_Bản 4"/>
          <p:cNvSpPr txBox="1">
            <a:spLocks noChangeArrowheads="1"/>
          </p:cNvSpPr>
          <p:nvPr/>
        </p:nvSpPr>
        <p:spPr bwMode="auto">
          <a:xfrm>
            <a:off x="1676400" y="1066800"/>
            <a:ext cx="5543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Tính giá trị biểu thức (tiếp theo)</a:t>
            </a:r>
          </a:p>
        </p:txBody>
      </p:sp>
      <p:sp>
        <p:nvSpPr>
          <p:cNvPr id="10284" name="Text Box 52"/>
          <p:cNvSpPr txBox="1">
            <a:spLocks noChangeArrowheads="1"/>
          </p:cNvSpPr>
          <p:nvPr/>
        </p:nvSpPr>
        <p:spPr bwMode="auto">
          <a:xfrm>
            <a:off x="3657600" y="457200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Toán</a:t>
            </a:r>
          </a:p>
        </p:txBody>
      </p:sp>
      <p:sp>
        <p:nvSpPr>
          <p:cNvPr id="10285" name="Oval 53"/>
          <p:cNvSpPr>
            <a:spLocks noChangeArrowheads="1"/>
          </p:cNvSpPr>
          <p:nvPr/>
        </p:nvSpPr>
        <p:spPr bwMode="auto">
          <a:xfrm>
            <a:off x="381000" y="160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FF00FF"/>
                </a:solidFill>
              </a:rPr>
              <a:t>2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20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2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20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20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20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8" dur="2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20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7" dur="20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2" dur="80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3" dur="80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80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9" dur="80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0" dur="80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80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20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6" dur="20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1" dur="80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2" dur="80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80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8" dur="80"/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9" dur="80"/>
                                        <p:tgtEl>
                                          <p:spTgt spid="768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80"/>
                                        <p:tgtEl>
                                          <p:spTgt spid="768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5" dur="20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5" dur="20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0" dur="80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1" dur="80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80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7" dur="80"/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8" dur="80"/>
                                        <p:tgtEl>
                                          <p:spTgt spid="768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80"/>
                                        <p:tgtEl>
                                          <p:spTgt spid="768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4" dur="20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4" dur="20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9" dur="80"/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0" dur="80"/>
                                        <p:tgtEl>
                                          <p:spTgt spid="76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80"/>
                                        <p:tgtEl>
                                          <p:spTgt spid="76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04" grpId="0"/>
      <p:bldP spid="76805" grpId="0"/>
      <p:bldP spid="76806" grpId="0"/>
      <p:bldP spid="76807" grpId="0"/>
      <p:bldP spid="76808" grpId="0"/>
      <p:bldP spid="76809" grpId="0"/>
      <p:bldP spid="14" grpId="0" animBg="1"/>
      <p:bldP spid="76814" grpId="0"/>
      <p:bldP spid="76815" grpId="0"/>
      <p:bldP spid="2" grpId="0" animBg="1"/>
      <p:bldP spid="76817" grpId="0"/>
      <p:bldP spid="76818" grpId="0"/>
      <p:bldP spid="3" grpId="0" animBg="1"/>
      <p:bldP spid="76820" grpId="0"/>
      <p:bldP spid="76821" grpId="0"/>
      <p:bldP spid="76822" grpId="0"/>
      <p:bldP spid="4" grpId="0" animBg="1"/>
      <p:bldP spid="76824" grpId="0"/>
      <p:bldP spid="76825" grpId="0"/>
      <p:bldP spid="76826" grpId="0"/>
      <p:bldP spid="5" grpId="0" animBg="1"/>
      <p:bldP spid="76828" grpId="0"/>
      <p:bldP spid="6" grpId="0" animBg="1"/>
      <p:bldP spid="76830" grpId="0"/>
      <p:bldP spid="76831" grpId="0" animBg="1"/>
      <p:bldP spid="76832" grpId="0" animBg="1"/>
      <p:bldP spid="76833" grpId="0" animBg="1"/>
      <p:bldP spid="76834" grpId="0" animBg="1"/>
      <p:bldP spid="76836" grpId="0" animBg="1"/>
      <p:bldP spid="76837" grpId="0" animBg="1"/>
      <p:bldP spid="76838" grpId="0"/>
      <p:bldP spid="7" grpId="0" animBg="1"/>
      <p:bldP spid="76840" grpId="0" animBg="1"/>
      <p:bldP spid="76841" grpId="0"/>
      <p:bldP spid="76842" grpId="0"/>
      <p:bldP spid="76843" grpId="0"/>
      <p:bldP spid="76844" grpId="0"/>
      <p:bldP spid="76845" grpId="0" animBg="1"/>
      <p:bldP spid="8" grpId="0" animBg="1"/>
      <p:bldP spid="768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09600" y="2133600"/>
            <a:ext cx="29765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30 + 60 x 2 = 150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57200" y="2743200"/>
            <a:ext cx="3184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 282 – 100 : 2 = 91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4953000" y="2133600"/>
            <a:ext cx="29765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30 + 60 x 2 = 180</a:t>
            </a:r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4648200" y="2743200"/>
            <a:ext cx="32845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</a:rPr>
              <a:t>282 – 100 : 2 = 232</a:t>
            </a:r>
          </a:p>
        </p:txBody>
      </p:sp>
      <p:sp>
        <p:nvSpPr>
          <p:cNvPr id="5" name="Hộp_Văn_Bản 4"/>
          <p:cNvSpPr txBox="1">
            <a:spLocks noChangeArrowheads="1"/>
          </p:cNvSpPr>
          <p:nvPr/>
        </p:nvSpPr>
        <p:spPr bwMode="auto">
          <a:xfrm>
            <a:off x="304800" y="3352800"/>
            <a:ext cx="86106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342900"/>
            <a:r>
              <a:rPr lang="en-US" sz="2400" b="1"/>
              <a:t>- Trong 2 cặp biểu thức trên, em có nhận xét gì về sự </a:t>
            </a:r>
            <a:r>
              <a:rPr lang="en-US" sz="2400" b="1">
                <a:solidFill>
                  <a:srgbClr val="00FFFF"/>
                </a:solidFill>
              </a:rPr>
              <a:t>giống nhau</a:t>
            </a:r>
            <a:r>
              <a:rPr lang="en-US" sz="2400" b="1"/>
              <a:t> và </a:t>
            </a:r>
            <a:r>
              <a:rPr lang="en-US" sz="2400" b="1">
                <a:solidFill>
                  <a:srgbClr val="00FFFF"/>
                </a:solidFill>
              </a:rPr>
              <a:t>khác nhau</a:t>
            </a:r>
            <a:r>
              <a:rPr lang="en-US" sz="2400" b="1"/>
              <a:t> của các biểu thức cũng như giá trị của nó ?</a:t>
            </a:r>
          </a:p>
        </p:txBody>
      </p:sp>
      <p:sp>
        <p:nvSpPr>
          <p:cNvPr id="2" name="Hộp_Văn_Bản 4"/>
          <p:cNvSpPr txBox="1">
            <a:spLocks noChangeArrowheads="1"/>
          </p:cNvSpPr>
          <p:nvPr/>
        </p:nvSpPr>
        <p:spPr bwMode="auto">
          <a:xfrm>
            <a:off x="228600" y="4724400"/>
            <a:ext cx="8686800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342900"/>
            <a:r>
              <a:rPr lang="en-US" sz="2400" b="1"/>
              <a:t>- Trong 2 cặp biểu thức trên có </a:t>
            </a:r>
            <a:r>
              <a:rPr lang="en-US" sz="2400" b="1">
                <a:solidFill>
                  <a:srgbClr val="00FFFF"/>
                </a:solidFill>
              </a:rPr>
              <a:t>các số</a:t>
            </a:r>
            <a:r>
              <a:rPr lang="en-US" sz="2400" b="1"/>
              <a:t> và </a:t>
            </a:r>
            <a:r>
              <a:rPr lang="en-US" sz="2400" b="1">
                <a:solidFill>
                  <a:srgbClr val="00FFFF"/>
                </a:solidFill>
              </a:rPr>
              <a:t>các phép tính giống nhau</a:t>
            </a:r>
            <a:r>
              <a:rPr lang="en-US" sz="2400" b="1"/>
              <a:t>, nhưng </a:t>
            </a:r>
            <a:r>
              <a:rPr lang="en-US" sz="2400" b="1">
                <a:solidFill>
                  <a:srgbClr val="FFFF00"/>
                </a:solidFill>
              </a:rPr>
              <a:t>giá trị khác nhau</a:t>
            </a:r>
            <a:r>
              <a:rPr lang="en-US" sz="2400" b="1"/>
              <a:t>.</a:t>
            </a:r>
          </a:p>
          <a:p>
            <a:pPr indent="342900"/>
            <a:r>
              <a:rPr lang="en-US" sz="2400" b="1">
                <a:solidFill>
                  <a:srgbClr val="66FF33"/>
                </a:solidFill>
              </a:rPr>
              <a:t>- Như vậy nếu ta thực hiện thứ tự các phép tính theo đúng quy tắc thì cho ta giá trị của các biểu thức đúng.</a:t>
            </a:r>
          </a:p>
        </p:txBody>
      </p:sp>
      <p:sp>
        <p:nvSpPr>
          <p:cNvPr id="78898" name="Rectangle 50"/>
          <p:cNvSpPr>
            <a:spLocks noChangeArrowheads="1"/>
          </p:cNvSpPr>
          <p:nvPr/>
        </p:nvSpPr>
        <p:spPr bwMode="auto">
          <a:xfrm>
            <a:off x="3657600" y="2071688"/>
            <a:ext cx="441325" cy="519112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</a:t>
            </a:r>
          </a:p>
        </p:txBody>
      </p:sp>
      <p:sp>
        <p:nvSpPr>
          <p:cNvPr id="78899" name="Rectangle 51"/>
          <p:cNvSpPr>
            <a:spLocks noChangeArrowheads="1"/>
          </p:cNvSpPr>
          <p:nvPr/>
        </p:nvSpPr>
        <p:spPr bwMode="auto">
          <a:xfrm>
            <a:off x="7929563" y="2133600"/>
            <a:ext cx="420687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78900" name="Rectangle 52"/>
          <p:cNvSpPr>
            <a:spLocks noChangeArrowheads="1"/>
          </p:cNvSpPr>
          <p:nvPr/>
        </p:nvSpPr>
        <p:spPr bwMode="auto">
          <a:xfrm>
            <a:off x="3657600" y="2819400"/>
            <a:ext cx="420688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78901" name="Rectangle 53"/>
          <p:cNvSpPr>
            <a:spLocks noChangeArrowheads="1"/>
          </p:cNvSpPr>
          <p:nvPr/>
        </p:nvSpPr>
        <p:spPr bwMode="auto">
          <a:xfrm>
            <a:off x="7940675" y="2819400"/>
            <a:ext cx="441325" cy="5191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</a:t>
            </a:r>
          </a:p>
        </p:txBody>
      </p:sp>
      <p:sp>
        <p:nvSpPr>
          <p:cNvPr id="78904" name="Hộp_Văn_Bản 3"/>
          <p:cNvSpPr txBox="1">
            <a:spLocks noChangeArrowheads="1"/>
          </p:cNvSpPr>
          <p:nvPr/>
        </p:nvSpPr>
        <p:spPr bwMode="auto">
          <a:xfrm>
            <a:off x="838200" y="1538288"/>
            <a:ext cx="38592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/>
              <a:t>Đúng ghi Đ, sai ghi S:</a:t>
            </a:r>
          </a:p>
        </p:txBody>
      </p:sp>
      <p:sp>
        <p:nvSpPr>
          <p:cNvPr id="11277" name="Hộp_Văn_Bản 4"/>
          <p:cNvSpPr txBox="1">
            <a:spLocks noChangeArrowheads="1"/>
          </p:cNvSpPr>
          <p:nvPr/>
        </p:nvSpPr>
        <p:spPr bwMode="auto">
          <a:xfrm>
            <a:off x="1676400" y="990600"/>
            <a:ext cx="5543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Tính giá trị biểu thức (tiếp theo)</a:t>
            </a:r>
          </a:p>
        </p:txBody>
      </p:sp>
      <p:sp>
        <p:nvSpPr>
          <p:cNvPr id="11278" name="Text Box 59"/>
          <p:cNvSpPr txBox="1">
            <a:spLocks noChangeArrowheads="1"/>
          </p:cNvSpPr>
          <p:nvPr/>
        </p:nvSpPr>
        <p:spPr bwMode="auto">
          <a:xfrm>
            <a:off x="3657600" y="457200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Toán</a:t>
            </a:r>
          </a:p>
        </p:txBody>
      </p:sp>
      <p:sp>
        <p:nvSpPr>
          <p:cNvPr id="11279" name="Oval 60"/>
          <p:cNvSpPr>
            <a:spLocks noChangeArrowheads="1"/>
          </p:cNvSpPr>
          <p:nvPr/>
        </p:nvSpPr>
        <p:spPr bwMode="auto">
          <a:xfrm>
            <a:off x="381000" y="1524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FF00FF"/>
                </a:solidFill>
              </a:rPr>
              <a:t>2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8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8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2000"/>
                                        <p:tgtEl>
                                          <p:spTgt spid="7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2000"/>
                                        <p:tgtEl>
                                          <p:spTgt spid="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2000"/>
                                        <p:tgtEl>
                                          <p:spTgt spid="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2000"/>
                                        <p:tgtEl>
                                          <p:spTgt spid="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78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78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78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/>
      <p:bldP spid="78855" grpId="0"/>
      <p:bldP spid="78885" grpId="0"/>
      <p:bldP spid="78891" grpId="0"/>
      <p:bldP spid="5" grpId="0"/>
      <p:bldP spid="2" grpId="0"/>
      <p:bldP spid="78898" grpId="0" animBg="1"/>
      <p:bldP spid="78899" grpId="0" animBg="1"/>
      <p:bldP spid="78900" grpId="0" animBg="1"/>
      <p:bldP spid="78901" grpId="0" animBg="1"/>
      <p:bldP spid="789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Hộp_Văn_Bản 8"/>
          <p:cNvSpPr txBox="1">
            <a:spLocks noChangeArrowheads="1"/>
          </p:cNvSpPr>
          <p:nvPr/>
        </p:nvSpPr>
        <p:spPr bwMode="auto">
          <a:xfrm>
            <a:off x="533400" y="1219200"/>
            <a:ext cx="86868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Mẹ hái được 60 quả táo, chị hái được 35 quả táo. Số táo của cả mẹ và chị được xếp đều vào 5 hộp. Hỏi mỗi hộp có bao nhiêu quả táo?</a:t>
            </a:r>
          </a:p>
        </p:txBody>
      </p:sp>
      <p:sp>
        <p:nvSpPr>
          <p:cNvPr id="12291" name="Hộp_Văn_Bản 4"/>
          <p:cNvSpPr txBox="1">
            <a:spLocks noChangeArrowheads="1"/>
          </p:cNvSpPr>
          <p:nvPr/>
        </p:nvSpPr>
        <p:spPr bwMode="auto">
          <a:xfrm>
            <a:off x="1676400" y="685800"/>
            <a:ext cx="34036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Tính giá trị biểu thức (tiếp theo)</a:t>
            </a:r>
          </a:p>
        </p:txBody>
      </p:sp>
      <p:sp>
        <p:nvSpPr>
          <p:cNvPr id="12292" name="Text Box 52"/>
          <p:cNvSpPr txBox="1">
            <a:spLocks noChangeArrowheads="1"/>
          </p:cNvSpPr>
          <p:nvPr/>
        </p:nvSpPr>
        <p:spPr bwMode="auto">
          <a:xfrm>
            <a:off x="3657600" y="304800"/>
            <a:ext cx="11430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Toán</a:t>
            </a:r>
          </a:p>
        </p:txBody>
      </p:sp>
      <p:sp>
        <p:nvSpPr>
          <p:cNvPr id="12293" name="Oval 53"/>
          <p:cNvSpPr>
            <a:spLocks noChangeArrowheads="1"/>
          </p:cNvSpPr>
          <p:nvPr/>
        </p:nvSpPr>
        <p:spPr bwMode="auto">
          <a:xfrm>
            <a:off x="76200" y="12954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80950" name="Text Box 54"/>
          <p:cNvSpPr txBox="1">
            <a:spLocks noChangeArrowheads="1"/>
          </p:cNvSpPr>
          <p:nvPr/>
        </p:nvSpPr>
        <p:spPr bwMode="auto">
          <a:xfrm>
            <a:off x="457200" y="2286000"/>
            <a:ext cx="17526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Tóm tắt:</a:t>
            </a:r>
          </a:p>
        </p:txBody>
      </p:sp>
      <p:sp>
        <p:nvSpPr>
          <p:cNvPr id="80951" name="Text Box 55"/>
          <p:cNvSpPr txBox="1">
            <a:spLocks noChangeArrowheads="1"/>
          </p:cNvSpPr>
          <p:nvPr/>
        </p:nvSpPr>
        <p:spPr bwMode="auto">
          <a:xfrm>
            <a:off x="3200400" y="3810000"/>
            <a:ext cx="15240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Bài giải</a:t>
            </a:r>
          </a:p>
        </p:txBody>
      </p:sp>
      <p:sp>
        <p:nvSpPr>
          <p:cNvPr id="80952" name="Text Box 56"/>
          <p:cNvSpPr txBox="1">
            <a:spLocks noChangeArrowheads="1"/>
          </p:cNvSpPr>
          <p:nvPr/>
        </p:nvSpPr>
        <p:spPr bwMode="auto">
          <a:xfrm>
            <a:off x="381000" y="2743200"/>
            <a:ext cx="31242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Mẹ hái: 60 quả táo</a:t>
            </a:r>
          </a:p>
        </p:txBody>
      </p:sp>
      <p:sp>
        <p:nvSpPr>
          <p:cNvPr id="80953" name="Text Box 57"/>
          <p:cNvSpPr txBox="1">
            <a:spLocks noChangeArrowheads="1"/>
          </p:cNvSpPr>
          <p:nvPr/>
        </p:nvSpPr>
        <p:spPr bwMode="auto">
          <a:xfrm>
            <a:off x="381000" y="3290888"/>
            <a:ext cx="31242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Chị hái: 35 quả táo</a:t>
            </a:r>
          </a:p>
        </p:txBody>
      </p:sp>
      <p:sp>
        <p:nvSpPr>
          <p:cNvPr id="80954" name="AutoShape 58"/>
          <p:cNvSpPr/>
          <p:nvPr/>
        </p:nvSpPr>
        <p:spPr bwMode="auto">
          <a:xfrm>
            <a:off x="3124200" y="297180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FFFF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55" name="Text Box 59"/>
          <p:cNvSpPr txBox="1">
            <a:spLocks noChangeArrowheads="1"/>
          </p:cNvSpPr>
          <p:nvPr/>
        </p:nvSpPr>
        <p:spPr bwMode="auto">
          <a:xfrm>
            <a:off x="3200400" y="2971800"/>
            <a:ext cx="14478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 hộp</a:t>
            </a:r>
          </a:p>
        </p:txBody>
      </p:sp>
      <p:sp>
        <p:nvSpPr>
          <p:cNvPr id="80956" name="Text Box 60"/>
          <p:cNvSpPr txBox="1">
            <a:spLocks noChangeArrowheads="1"/>
          </p:cNvSpPr>
          <p:nvPr/>
        </p:nvSpPr>
        <p:spPr bwMode="auto">
          <a:xfrm>
            <a:off x="3200400" y="3429000"/>
            <a:ext cx="32766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hộp: . . .  quả táo ?</a:t>
            </a:r>
          </a:p>
        </p:txBody>
      </p:sp>
      <p:sp>
        <p:nvSpPr>
          <p:cNvPr id="80957" name="Hộp_Văn_Bản 3"/>
          <p:cNvSpPr txBox="1">
            <a:spLocks noChangeArrowheads="1"/>
          </p:cNvSpPr>
          <p:nvPr/>
        </p:nvSpPr>
        <p:spPr bwMode="auto">
          <a:xfrm>
            <a:off x="304800" y="4787900"/>
            <a:ext cx="2967038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Số táo mẹ và chị đã hái là :</a:t>
            </a:r>
          </a:p>
          <a:p>
            <a:r>
              <a:rPr lang="en-US"/>
              <a:t>60 + 35 = 95  (quả)</a:t>
            </a:r>
          </a:p>
          <a:p>
            <a:r>
              <a:rPr lang="en-US"/>
              <a:t>Số táo mỗi hộp có là :</a:t>
            </a:r>
          </a:p>
          <a:p>
            <a:r>
              <a:rPr lang="en-US"/>
              <a:t>95 : 5 = 19  (quả)</a:t>
            </a:r>
          </a:p>
          <a:p>
            <a:r>
              <a:rPr lang="en-US"/>
              <a:t>            Đáp số : 19 quả táo</a:t>
            </a:r>
          </a:p>
        </p:txBody>
      </p:sp>
      <p:sp>
        <p:nvSpPr>
          <p:cNvPr id="80958" name="Hộp_Văn_Bản 3"/>
          <p:cNvSpPr txBox="1">
            <a:spLocks noChangeArrowheads="1"/>
          </p:cNvSpPr>
          <p:nvPr/>
        </p:nvSpPr>
        <p:spPr bwMode="auto">
          <a:xfrm>
            <a:off x="4876800" y="4876800"/>
            <a:ext cx="2724150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 Số táo mỗi hộp có là :</a:t>
            </a:r>
          </a:p>
          <a:p>
            <a:r>
              <a:rPr lang="en-US"/>
              <a:t> 60 : 5 + 35 : 5 = 19(quả)</a:t>
            </a:r>
          </a:p>
          <a:p>
            <a:r>
              <a:rPr lang="en-US"/>
              <a:t>     Đáp số : 19 quả táo</a:t>
            </a:r>
          </a:p>
        </p:txBody>
      </p:sp>
      <p:graphicFrame>
        <p:nvGraphicFramePr>
          <p:cNvPr id="81017" name="Group 121"/>
          <p:cNvGraphicFramePr>
            <a:graphicFrameLocks noGrp="1"/>
          </p:cNvGraphicFramePr>
          <p:nvPr/>
        </p:nvGraphicFramePr>
        <p:xfrm>
          <a:off x="228600" y="4252913"/>
          <a:ext cx="8229600" cy="2453299"/>
        </p:xfrm>
        <a:graphic>
          <a:graphicData uri="http://schemas.openxmlformats.org/drawingml/2006/table">
            <a:tbl>
              <a:tblPr/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Cách 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Cách 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80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80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80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80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80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80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50" grpId="0"/>
      <p:bldP spid="80951" grpId="0"/>
      <p:bldP spid="80952" grpId="0"/>
      <p:bldP spid="80953" grpId="0"/>
      <p:bldP spid="80954" grpId="0" animBg="1"/>
      <p:bldP spid="80955" grpId="0"/>
      <p:bldP spid="80956" grpId="0"/>
      <p:bldP spid="80957" grpId="0"/>
      <p:bldP spid="809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10631PHOTO" val="/9j/4AAQSkZJRgABAQAAAQABAAD/2wBDAAMCAgMCAgMDAwMEAwMEBQgFBQQEBQoHBwYIDAoMDAsKCwsNDhIQDQ4RDgsLEBYQERMUFRUVDA8XGBYUGBIUFRT/2wBDAQMEBAUEBQkFBQkUDQsNFBQUFBQUFBQUFBQUFBQUFBQUFBQUFBQUFBQUFBQUFBQUFBQUFBQUFBQUFBQUFBQUFBT/wAARCABrAF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yJLYbCuOnNOigHHGM1ejjBPQ4I9aaEKMRg8V8SfirkEEA3dDzVpYB6U6BRnOD+VWVGACQaVjNyK/2cbR8tUrqAZxt6tiqXjH4j+H/AAMirql2RcsNy2kK75WHrtHQe5Irh4v2jfCl3cqskOo2qBvvyQhgPf5WJraFCpJcyi7HdRweKrQ9pTptrvZ/h3PR3iAyAvSqptzknAqpoPj3w94rk8rStUgupiM+Tu2P/wB8sAT+FbRiJB+Xr71FnHRqxyzjOm+WaafnoY89kJoyGAIrzzxv8PINSgkdEBbGeOor1eSBtuMDNULm1LRtnpirhOUXdGtGvUw81Om7M240HykUTRYI461Nbx5iU+nvU08AwvXjrWKOVy0shkEY5NeWfGj4rP4UQ6No8oTVWQNPcDB+zIegH+2evsOe4r1K6uU03Tbm7cFkt4nlYDuFUnH6V8c2tnqPxJ8YJbKx+26pcvNNIeQinkk+wH8gK9HC0oybqT2R9Jw/l0cwxHNNXjG2nd+ZgGO91u8ldEnvbh23O3zO7E92Pr9avD4eeJJo96aJflMdRAwFfaPgX4c6N4M0mG1s7cAhctMy5d27kn1rqpreHyGJRguOtbvMW21COh+70sngopSlr5WPz2n8P6xorCWexurVojuEjKyFT6g9q+jPgz8XE8TxQ6Jq0pGrom2KV+twAOcn+8B+fPeu78X6JbXlvPHIgkiYEMG7g18t2+nvoPxKtrW2dg0V/GIm7j5x/Q1SqLGRakrNHyvEGS0p0LvdbPtY+wZIxtGO/es+9TEbYrZaI8gn/wCtWZqGMYBPHXmvIsfhXMi5arlSKtSD92SeQBVe0IWbb61ZfBiIB9qErEdbEBRJ4JIpVEkbgqyHowPBBryD4d/DdvCvjjxM8ZBW2gQWsoGdqSMWHHqAoH4V6yXIyPQ1PoENrHfzSuNjTlS7g8ttGBmtFUcYtLqfoPBbksw9nfRr8UedT+LNQ0fWYLe013VHnYBmtJ9NIhYZxneVzjP0rtvEHjXV9M0GKdbdFllXhnXK8Dk4FdNqkFjbOJ5h5jsdqKg+ZifpVLxKyQWlhJLAywJncBkke9S5XtY/oCNPlTPEB4vv/EtzuPiFbhw5U26WEkSqw6qWIxmsvwv4Hl1P4z3F/NGptNP2XLlu7snyADvyCfwr359L06CxLgiRGXcjADnIrldEhhjvby6jUCWXZGzZ+8Fzj/0I10KrytuPVHw/FblhsslNPVv8zpXlwvP86yLpw/Q9Sc1ammGwjuaosQSOK5j+eVG25oM3l3AIq9K4CMR0PPFUrwHeG9KslsxI/B4waVmLS5UkkUDk/oahtZg05UHvU9npmo69ffYNJsLjULv/AJ5WyM7D646D3Nd3pn7PHiWNDe6vKmnSCN3S0RhJI21S3zY+VRx7mt44epUXuo+z4ddWhjadeMG0nb+nscRquoaZawY1C8+xsVwsvm+WUHchvX6c1ytzfeHGliEXiK6Zw2FWS8OGHodw5J9+a6kWdpeRsZTGJsfelUNt+ma5nUdMtJC6vdRXABz5csS7fwrGNo6M/pCMrwuOvNTVrZktpiIBkAZ6U7SC0Vmgxy2WOT61DoHh+fxPqyaZpyx+YwZlU/Ki7RnBwOM9PxrS1HStT8NXAt9Us5LRjwpZflb/AHW6GuhUJcnNbQ/JuNMXOrGGGSdt2+gruT1wTUWTn/61ShiVzkc96Yc4yT+tZtWPx1rWx1WleHdQ8U6mun6ZavdXMnRV6KP7zHoFHqa9w8I/s8aZYRRS+JdVW4YDLWlqSqfQt94/hiuq+HfhSPw54XW0gWP7UxD3UyDDSMffrtHAArZkcOzAduCPevqMLl9OEVKors+7wOR0oRU8RrLt0X+ZteFbHQdBljsdNtFtrYjKR28IRW9yep+pya0p2R9Sghe2T940gVickBUyR+PSs7w6gke0kIyYpCufYiuj8hJNX06UYwkzK31ZSK9rlTjZKx9NFKlZRWiPjP43/DKXwJrshjVv7Hv2ZrScdEPUxk/3l7eq89jXhFxoEovcrcyS7jwm7Nfoj+0Dq/gzwv8ADPWJ/G8u3RpFEccUQzcSXB/1awDqZM8g9gCTxmvkz9njRvAHjzxXqC3fiG41a6soFuLfRLqya2+08/MS+4+aqcblULnOfu8V8nWy2arJUno/M+4w2ZweGcq0XdeW/wDkb37Pnw9nsJDr96hhtp1EFqGHLoWBeTH904AX15PTFe/al4XsNWt3t7i1hvrdwd0ci7vzFWU0zzZYwABkoowMBeegA6AAdParOpwmO4iEbFGLE7gcEcV9Vh8PGhRUNz4zF1ni6znJb9PI8Y8T/s6Wc4eXQrp7F+SLa4BeP6A/eX9a8d8UeCtY8HNs1O0aJWJVZVO5HPoGH8jX2fbX0scamcLcITgbxhvzFUPFGhaR4p0S7tbiEOrJloJejY/ut2I6g+orgr5fRq6w91nzGMyWlUTlTXK/wKlnqK2OwB9pAyfpV2eMrqDhBlX+bPpXKXdztmwT1XbXVWcgmSN26mNT+grthqrH070sb2lyCztGcn7vzVqWNwWs43JG/eJF575z/Suau7kQ6djPLEVcgv8AbZxYOAFrdaIzerPnz9tzTV1n4dXGq6zMq3trdxnT4lbCQ5OCi+rMpOW749BXzn+yt4Ok8T/EC71e3uvKn0JY5oEDnLO+5c/7u0MD67q9U/bu8Uy3I8L6WJdsIFzcsoGQWARFJ+gZvzrh/wBhm7WD4ka9GV3o+nIxB6ZWQdv+BV5UlGWJSPp6XNTy1yvv/Vj7r0y4DxQyvG0RSPJRhyHPGPfAz+dRa1nZaznj5iG/EUSXhkdSx4zgDNNvXF1p8kYPzDDL9RXtX0sfK21uiG6nVfsqDqx3YpdoW0vJiAVjVmOfYdPzrHiujd6pFg5CLyPStDX7xbHwg4Bw9w4U/QnP8hWLim7m7lpY8/1q9Ec2ATnjArsdBvBPplu5PWPafw4rzvxAT5wPfI/lXVeDZGbRkyxOHkH61zwdglsb2sXoEMSA981KdQEdgjMwAHc1jauTiPnuKo6zK66QuGIra+hktz43/a/8THV/iNDbq7GKzs1VcHjLOSf5Cp/2LZTF8SNXnBPy6eM+4Mq8VwH7Qzs3xR1XJJwkA/8AHK7b9jcY8Zayw+8LROfrLXlQd69/Ox9ZVfLgFHy/U+7ZrwLFG5YKu8ZJPAFMuNQCL8rg5PGD1rlfHg3+DbxDyrEoR6gg8U/T/lsrZRwqxRgD0+UV7Kd3Y+Sbsb1gwEtzOBggEfiap+Mb8OLCyBztBkbn8v61JCStlNjjLL/Ouf1di+uy7iThR1oe1xXP/9k="/>
  <p:tag name="MMPROD_10771PHOTO" val=""/>
  <p:tag name="MMPROD_10771LOGO" val=""/>
  <p:tag name="MMPROD_THEME_BG_IMAGE" val=""/>
  <p:tag name="MMPROD_UIDATA" val="&lt;database version=&quot;7.0&quot;&gt;&lt;object type=&quot;1&quot; unique_id=&quot;10001&quot;&gt;&lt;property id=&quot;20139&quot; value=&quot;%n. %s&quot;/&gt;&lt;property id=&quot;20141&quot; value=&quot;Tinh gia tri bieu thuc (tiet 79)&quot;/&gt;&lt;property id=&quot;20144&quot; value=&quot;1&quot;/&gt;&lt;property id=&quot;20146&quot; value=&quot;1&quot;/&gt;&lt;property id=&quot;20147&quot; value=&quot;0&quot;/&gt;&lt;property id=&quot;20148&quot; value=&quot;5&quot;/&gt;&lt;property id=&quot;20180&quot; value=&quot;1&quot;/&gt;&lt;property id=&quot;20181&quot; value=&quot;3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C:\Documents and Settings\ADMIN\My Documents\ANH_PMIS\&quot;/&gt;&lt;property id=&quot;20224&quot; value=&quot;J:\Tiet toan 79 tvuong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3&quot; value=&quot;-1&quot;/&gt;&lt;property id=&quot;20307&quot; value=&quot;257&quot;/&gt;&lt;property id=&quot;20309&quot; value=&quot;-1&quot;/&gt;&lt;/object&gt;&lt;object type=&quot;3&quot; unique_id=&quot;10006&quot;&gt;&lt;property id=&quot;20148&quot; value=&quot;5&quot;/&gt;&lt;property id=&quot;20300&quot; value=&quot;Slide 4&quot;/&gt;&lt;property id=&quot;20303&quot; value=&quot;-1&quot;/&gt;&lt;property id=&quot;20307&quot; value=&quot;258&quot;/&gt;&lt;property id=&quot;20309&quot; value=&quot;-1&quot;/&gt;&lt;/object&gt;&lt;object type=&quot;3&quot; unique_id=&quot;10007&quot;&gt;&lt;property id=&quot;20148&quot; value=&quot;5&quot;/&gt;&lt;property id=&quot;20300&quot; value=&quot;Slide 5&quot;/&gt;&lt;property id=&quot;20303&quot; value=&quot;-1&quot;/&gt;&lt;property id=&quot;20307&quot; value=&quot;276&quot;/&gt;&lt;property id=&quot;20309&quot; value=&quot;-1&quot;/&gt;&lt;/object&gt;&lt;object type=&quot;3&quot; unique_id=&quot;10009&quot;&gt;&lt;property id=&quot;20148&quot; value=&quot;5&quot;/&gt;&lt;property id=&quot;20300&quot; value=&quot;Slide 7&quot;/&gt;&lt;property id=&quot;20303&quot; value=&quot;-1&quot;/&gt;&lt;property id=&quot;20307&quot; value=&quot;265&quot;/&gt;&lt;property id=&quot;20309&quot; value=&quot;-1&quot;/&gt;&lt;/object&gt;&lt;object type=&quot;3&quot; unique_id=&quot;10017&quot;&gt;&lt;property id=&quot;20148&quot; value=&quot;5&quot;/&gt;&lt;property id=&quot;20300&quot; value=&quot;Slide 13&quot;/&gt;&lt;property id=&quot;20303&quot; value=&quot;-1&quot;/&gt;&lt;property id=&quot;20307&quot; value=&quot;272&quot;/&gt;&lt;property id=&quot;20309&quot; value=&quot;-1&quot;/&gt;&lt;/object&gt;&lt;object type=&quot;3&quot; unique_id=&quot;10182&quot;&gt;&lt;property id=&quot;20148&quot; value=&quot;5&quot;/&gt;&lt;property id=&quot;20300&quot; value=&quot;Slide 8&quot;/&gt;&lt;property id=&quot;20303&quot; value=&quot;-1&quot;/&gt;&lt;property id=&quot;20307&quot; value=&quot;278&quot;/&gt;&lt;property id=&quot;20309&quot; value=&quot;-1&quot;/&gt;&lt;/object&gt;&lt;object type=&quot;3&quot; unique_id=&quot;10183&quot;&gt;&lt;property id=&quot;20148&quot; value=&quot;5&quot;/&gt;&lt;property id=&quot;20300&quot; value=&quot;Slide 9&quot;/&gt;&lt;property id=&quot;20303&quot; value=&quot;-1&quot;/&gt;&lt;property id=&quot;20307&quot; value=&quot;279&quot;/&gt;&lt;property id=&quot;20309&quot; value=&quot;-1&quot;/&gt;&lt;/object&gt;&lt;object type=&quot;3&quot; unique_id=&quot;10184&quot;&gt;&lt;property id=&quot;20148&quot; value=&quot;5&quot;/&gt;&lt;property id=&quot;20300&quot; value=&quot;Slide 10&quot;/&gt;&lt;property id=&quot;20303&quot; value=&quot;-1&quot;/&gt;&lt;property id=&quot;20307&quot; value=&quot;280&quot;/&gt;&lt;property id=&quot;20309&quot; value=&quot;-1&quot;/&gt;&lt;/object&gt;&lt;object type=&quot;3&quot; unique_id=&quot;10185&quot;&gt;&lt;property id=&quot;20148&quot; value=&quot;5&quot;/&gt;&lt;property id=&quot;20300&quot; value=&quot;Slide 11&quot;/&gt;&lt;property id=&quot;20303&quot; value=&quot;-1&quot;/&gt;&lt;property id=&quot;20307&quot; value=&quot;281&quot;/&gt;&lt;property id=&quot;20309&quot; value=&quot;-1&quot;/&gt;&lt;/object&gt;&lt;object type=&quot;3&quot; unique_id=&quot;10186&quot;&gt;&lt;property id=&quot;20148&quot; value=&quot;5&quot;/&gt;&lt;property id=&quot;20300&quot; value=&quot;Slide 12&quot;/&gt;&lt;property id=&quot;20303&quot; value=&quot;-1&quot;/&gt;&lt;property id=&quot;20307&quot; value=&quot;282&quot;/&gt;&lt;property id=&quot;20309&quot; value=&quot;-1&quot;/&gt;&lt;/object&gt;&lt;object type=&quot;3&quot; unique_id=&quot;10187&quot;&gt;&lt;property id=&quot;20148&quot; value=&quot;5&quot;/&gt;&lt;property id=&quot;20300&quot; value=&quot;Slide 14&quot;/&gt;&lt;property id=&quot;20303&quot; value=&quot;-1&quot;/&gt;&lt;property id=&quot;20307&quot; value=&quot;283&quot;/&gt;&lt;property id=&quot;20309&quot; value=&quot;-1&quot;/&gt;&lt;/object&gt;&lt;object type=&quot;3&quot; unique_id=&quot;10382&quot;&gt;&lt;property id=&quot;20148&quot; value=&quot;5&quot;/&gt;&lt;property id=&quot;20300&quot; value=&quot;Slide 1&quot;/&gt;&lt;property id=&quot;20303&quot; value=&quot;-1&quot;/&gt;&lt;property id=&quot;20307&quot; value=&quot;284&quot;/&gt;&lt;property id=&quot;20309&quot; value=&quot;-1&quot;/&gt;&lt;/object&gt;&lt;object type=&quot;3&quot; unique_id=&quot;10404&quot;&gt;&lt;property id=&quot;20148&quot; value=&quot;5&quot;/&gt;&lt;property id=&quot;20300&quot; value=&quot;Slide 3&quot;/&gt;&lt;property id=&quot;20303&quot; value=&quot;-1&quot;/&gt;&lt;property id=&quot;20307&quot; value=&quot;285&quot;/&gt;&lt;property id=&quot;20309&quot; value=&quot;-1&quot;/&gt;&lt;/object&gt;&lt;object type=&quot;3&quot; unique_id=&quot;10865&quot;&gt;&lt;property id=&quot;20148&quot; value=&quot;5&quot;/&gt;&lt;property id=&quot;20300&quot; value=&quot;Slide 6&quot;/&gt;&lt;property id=&quot;20307&quot; value=&quot;286&quot;/&gt;&lt;property id=&quot;20309&quot; value=&quot;-1&quot;/&gt;&lt;/object&gt;&lt;/object&gt;&lt;object type=&quot;10&quot; unique_id=&quot;10383&quot;&gt;&lt;object type=&quot;11&quot; unique_id=&quot;10384&quot;&gt;&lt;property id=&quot;20180&quot; value=&quot;1&quot;/&gt;&lt;property id=&quot;20181&quot; value=&quot;3&quot;/&gt;&lt;property id=&quot;20182&quot; value=&quot;0&quot;/&gt;&lt;property id=&quot;20183&quot; value=&quot;1&quot;/&gt;&lt;/object&gt;&lt;object type=&quot;12&quot; unique_id=&quot;10652&quot;&gt;&lt;/object&gt;&lt;/object&gt;&lt;object type=&quot;4&quot; unique_id=&quot;10385&quot;&gt;&lt;object type=&quot;5&quot; unique_id=&quot;10631&quot;&gt;&lt;property id=&quot;20000&quot; value=&quot;0&quot;/&gt;&lt;property id=&quot;20149&quot; value=&quot;Nguyễn Đức Thuần&quot;/&gt;&lt;property id=&quot;20150&quot; value=&quot;Phó hiệu trưởng&quot;/&gt;&lt;property id=&quot;20151&quot; value=&quot;66648412.000002.jpg&quot;/&gt;&lt;property id=&quot;20159&quot; value=&quot;TrungVuong.png&quot;/&gt;&lt;/object&gt;&lt;/object&gt;&lt;/object&gt;&lt;/database&gt;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666387533,H:\Giao an dien tu\Tinh gia tri bieu thuc (tiet 79)\Media.ppcx"/>
</p:tagLst>
</file>

<file path=ppt/theme/theme1.xml><?xml version="1.0" encoding="utf-8"?>
<a:theme xmlns:a="http://schemas.openxmlformats.org/drawingml/2006/main" name="Chủ đề3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42000"/>
          </a:srgbClr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Avan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42000"/>
          </a:srgbClr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Avan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42000"/>
          </a:srgbClr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Avan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42000"/>
          </a:srgbClr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Avant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Chủ đề3</Template>
  <TotalTime>0</TotalTime>
  <Words>787</Words>
  <Application>Microsoft Office PowerPoint</Application>
  <PresentationFormat>On-screen Show (4:3)</PresentationFormat>
  <Paragraphs>162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Wingdings</vt:lpstr>
      <vt:lpstr>Chủ đề3</vt:lpstr>
      <vt:lpstr>Custom Design</vt:lpstr>
      <vt:lpstr>Textured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472 CMT7 TXBR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chiếu 1</dc:title>
  <dc:creator>KyLong Company</dc:creator>
  <cp:lastModifiedBy>Hoàng Nguyễn Tiến</cp:lastModifiedBy>
  <cp:revision>97</cp:revision>
  <dcterms:created xsi:type="dcterms:W3CDTF">2010-11-30T21:09:00Z</dcterms:created>
  <dcterms:modified xsi:type="dcterms:W3CDTF">2021-11-16T07:47:48Z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9AD0CDC789274E94B787CB7FE71561EB</vt:lpwstr>
  </property>
  <property fmtid="{D5CDD505-2E9C-101B-9397-08002B2CF9AE}" pid="3" name="KSOProductBuildVer">
    <vt:lpwstr>1033-11.2.0.10351</vt:lpwstr>
  </property>
</Properties>
</file>