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c0HJ/pkHRrjw91ZYZdC3HjcB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8B551-6744-4697-B743-71E8D091A238}">
  <a:tblStyle styleId="{9A78B551-6744-4697-B743-71E8D091A23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BC9C068-E7FE-4227-8538-F3996A9922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a909877b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a909877b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5a909877b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a909877b1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a909877b1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5a909877b1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60384246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a60384246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5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5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7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7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838200" y="1468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838200" y="1593851"/>
            <a:ext cx="105156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8610600" y="6141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829800" y="6413502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838200" y="162877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2" type="body"/>
          </p:nvPr>
        </p:nvSpPr>
        <p:spPr>
          <a:xfrm>
            <a:off x="6172200" y="162877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10221582" y="6479021"/>
            <a:ext cx="1490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831851" y="122396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831851" y="43227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0258522" y="6474114"/>
            <a:ext cx="14901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0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2"/>
          <p:cNvSpPr/>
          <p:nvPr>
            <p:ph idx="2" type="chart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2"/>
          <p:cNvSpPr/>
          <p:nvPr>
            <p:ph idx="3" type="tbl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376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rPr b="0" i="0" lang="en-US" sz="6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34" y="331380"/>
            <a:ext cx="3174369" cy="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386634" y="1806665"/>
            <a:ext cx="118053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i="0" lang="en-US" sz="3800" u="none" cap="none" strike="noStrike">
                <a:solidFill>
                  <a:srgbClr val="C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ỨNG DỤNG MÔ HÌNH WHISPER TRONG </a:t>
            </a:r>
            <a:endParaRPr b="1" i="0" sz="3800" u="none" cap="none" strike="noStrike">
              <a:solidFill>
                <a:srgbClr val="C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i="0" lang="en-US" sz="3800" u="none" cap="none" strike="noStrike">
                <a:solidFill>
                  <a:srgbClr val="C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NHẬN DẠNG TIẾNG NÓI TỰ ĐỘNG (ASR)</a:t>
            </a:r>
            <a:endParaRPr b="1" i="0" sz="3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386632" y="3499923"/>
            <a:ext cx="73425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Nguyễn Văn Hoàng		: 241178E</a:t>
            </a:r>
            <a:endParaRPr b="1" i="0" sz="19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Nguyễn Đức Nhật		: 241179E</a:t>
            </a:r>
            <a:endParaRPr b="1" i="0" sz="19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Đỗ Gia Phúc			: 241180E</a:t>
            </a:r>
            <a:endParaRPr b="1" i="0" sz="19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a909877b1_0_77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35a909877b1_0_77"/>
          <p:cNvSpPr txBox="1"/>
          <p:nvPr>
            <p:ph type="title"/>
          </p:nvPr>
        </p:nvSpPr>
        <p:spPr>
          <a:xfrm>
            <a:off x="2625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/>
              <a:t>NỘI DUNG</a:t>
            </a:r>
            <a:br>
              <a:rPr lang="en-US"/>
            </a:br>
            <a:endParaRPr/>
          </a:p>
        </p:txBody>
      </p:sp>
      <p:sp>
        <p:nvSpPr>
          <p:cNvPr id="120" name="Google Shape;120;g35a909877b1_0_77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I.Whisper </a:t>
            </a:r>
            <a:endParaRPr b="1" sz="3000"/>
          </a:p>
          <a:p>
            <a:pPr indent="0" lvl="0" marL="101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II Những công việc đã thực hiện</a:t>
            </a:r>
            <a:endParaRPr b="1" sz="3000"/>
          </a:p>
          <a:p>
            <a:pPr indent="0" lvl="0" marL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II. Kích thước dữ liệu và thông tin mô hình</a:t>
            </a:r>
            <a:endParaRPr b="1" sz="3000"/>
          </a:p>
          <a:p>
            <a:pPr indent="0" lvl="0" marL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IV. Kết quả đạt được</a:t>
            </a:r>
            <a:endParaRPr b="1" sz="3000"/>
          </a:p>
          <a:p>
            <a:pPr indent="0" lvl="0" marL="10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3000"/>
              <a:t>V. Phụ lục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909877b1_4_2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35a909877b1_4_2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>
                <a:solidFill>
                  <a:srgbClr val="FFFFFF"/>
                </a:solidFill>
              </a:rPr>
              <a:t>WHISPER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8" name="Google Shape;128;g35a909877b1_4_2"/>
          <p:cNvSpPr txBox="1"/>
          <p:nvPr>
            <p:ph idx="1" type="body"/>
          </p:nvPr>
        </p:nvSpPr>
        <p:spPr>
          <a:xfrm>
            <a:off x="338731" y="1058850"/>
            <a:ext cx="50562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Raw Audio (Waveform)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Dữ liệu đầu vào là sóng âm thô với tần số lấy mẫu 16kHz.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Log-Mel Spectrogram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Chuyển đổi âm thanh thành biểu diễn ma trận với 80 dải tần, cửa sổ 25ms và bước nhảy 10ms.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Transformer Encoder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Trích xuất đặc trưng ngữ nghĩa sâu từ spectrogram.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Transformer Decoder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Sinh văn bản đầu ra theo cơ chế autoregressive.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Final Transcript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Văn bản hoàn chỉnh được tạo thành từ chuỗi token đầu ra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35a909877b1_4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3525" y="1215038"/>
            <a:ext cx="6119800" cy="4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/>
              <a:t>Những công việc đã thực hiện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338736" y="1058844"/>
            <a:ext cx="11514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1.Thu thập dữ liệu, chuẩn hoá dữ liệu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VIVOS, CommonVoice, VLSP, </a:t>
            </a:r>
            <a:r>
              <a:rPr lang="en-US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VinBigdata, </a:t>
            </a:r>
            <a:r>
              <a:rPr lang="en-US">
                <a:highlight>
                  <a:srgbClr val="FFFFFF"/>
                </a:highlight>
              </a:rPr>
              <a:t>FOSD, InfoRe, Bud500, LSVSC, VAIS-1000</a:t>
            </a:r>
            <a:endParaRPr/>
          </a:p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2. Chọn mô hình pretrained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Whisper large v3, Pho whisper small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3. Tiền xử lý dữ liệu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Chuẩn hoá âm thanh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Cut, padding, chuyển log mel spectrogram.</a:t>
            </a:r>
            <a:endParaRPr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4. Triển khai đào tạo mô hình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Google colab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Server ngoài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lang="en-US"/>
              <a:t>Kích thước dữ liệu, thông tin mô hình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338736" y="874044"/>
            <a:ext cx="11514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Kích thước dữ liệu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57200" lvl="1" marL="101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Train dataset: VLSP (7760 câu)</a:t>
            </a:r>
            <a:endParaRPr b="1"/>
          </a:p>
          <a:p>
            <a:pPr indent="-457200" lvl="1" marL="101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Validation dataset: VIVOS (760 câu)</a:t>
            </a:r>
            <a:endParaRPr b="1"/>
          </a:p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2. Thông tin mô hình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Mô hình whisper large v3, pho whisper small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Whisper large v3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được </a:t>
            </a:r>
            <a:r>
              <a:rPr lang="en-US"/>
              <a:t>huấn luyện trên </a:t>
            </a:r>
            <a:r>
              <a:rPr b="1" lang="en-US"/>
              <a:t>680.000 giờ dữ liệu âm thanh</a:t>
            </a:r>
            <a:r>
              <a:rPr lang="en-US"/>
              <a:t> có phụ đề, thu thập từ từ nhiều nguồn khác nhau trên internet.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PhoWhisper-small được fine-tune từ Whisper trên </a:t>
            </a:r>
            <a:r>
              <a:rPr b="1" lang="en-US"/>
              <a:t>844 giờ dữ liệu tiếng Việt</a:t>
            </a:r>
            <a:r>
              <a:rPr lang="en-US"/>
              <a:t> từ Common Voice và dữ liệu nội bộ.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5327" y="943495"/>
            <a:ext cx="375920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86" y="1939950"/>
            <a:ext cx="8810025" cy="23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lang="en-US"/>
              <a:t>Kết quả </a:t>
            </a:r>
            <a:endParaRPr/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863850" y="4526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{9A78B551-6744-4697-B743-71E8D091A238}</a:tableStyleId>
              </a:tblPr>
              <a:tblGrid>
                <a:gridCol w="2196800"/>
                <a:gridCol w="1950075"/>
                <a:gridCol w="2255625"/>
                <a:gridCol w="2255625"/>
                <a:gridCol w="2255625"/>
              </a:tblGrid>
              <a:tr h="44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Tên mô hình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Whisper large 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(pretrained model)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Whisper large v3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(finetune 10k step)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Pho whisper small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(pretrained model)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Pho whisper small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(500 step)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public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r>
                        <a:rPr lang="en-US"/>
                        <a:t>7</a:t>
                      </a:r>
                      <a:r>
                        <a:rPr lang="en-US" sz="1400" u="none" cap="none" strike="noStrike"/>
                        <a:t>.</a:t>
                      </a:r>
                      <a:r>
                        <a:rPr lang="en-US"/>
                        <a:t>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17.66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9.08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10.6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private test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55.00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54.03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40.7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41.02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338736" y="861144"/>
            <a:ext cx="110295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Đồ thị quá trình fintune </a:t>
            </a:r>
            <a:r>
              <a:rPr lang="en-US"/>
              <a:t>whisper large v3 trên tập dữ liệu VLSP.</a:t>
            </a:r>
            <a:endParaRPr/>
          </a:p>
          <a:p>
            <a:pPr indent="-457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Bảng tổng kết chung các lần finetune.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lang="en-US"/>
              <a:t>Phụ lục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38711" y="904844"/>
            <a:ext cx="11514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  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Bảng thông tin các bộ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10"/>
          <p:cNvGraphicFramePr/>
          <p:nvPr/>
        </p:nvGraphicFramePr>
        <p:xfrm>
          <a:off x="431150" y="13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{8BC9C068-E7FE-4227-8538-F3996A9922B9}</a:tableStyleId>
              </a:tblPr>
              <a:tblGrid>
                <a:gridCol w="3751725"/>
                <a:gridCol w="3751725"/>
                <a:gridCol w="3751725"/>
              </a:tblGrid>
              <a:tr h="38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Tên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Bộ dữ liệu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Link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AILAB-VNUHCM/vivos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15 giờ | 11.660 train | 760 test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https://huggingface.co/datasets/AILAB-VNUHCM/vivos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doof-ferb/vlsp2020_vinai_100h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100 giờ, 56.4k samples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https://huggingface.co/datasets/doof-ferb/vlsp2020_vinai_100h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doof-ferb/fpt_fosd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100h, 25.9k samples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https://huggingface.co/datasets/doof-ferb/fpt_fosd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doof-ferb/infore1_25hours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25h, 14.9k samples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https://huggingface.co/datasets/doof-ferb/infore1_25hours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linhtran92/viet_bud500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500 giờ | 634K train | 7.5K val | 7.5K test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https://huggingface.co/datasets/linhtran92/viet_bud500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doof-ferb/LSVSC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100h, 57k samples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https://huggingface.co/datasets/doof-ferb/LSVSC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8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doof-ferb/vais1000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1h40min, 1k samples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https://huggingface.co/datasets/doof-ferb/vais1000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a60384246_2_6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35a60384246_2_6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lang="en-US"/>
              <a:t>Phụ lục</a:t>
            </a:r>
            <a:endParaRPr/>
          </a:p>
        </p:txBody>
      </p:sp>
      <p:sp>
        <p:nvSpPr>
          <p:cNvPr id="168" name="Google Shape;168;g35a60384246_2_6"/>
          <p:cNvSpPr txBox="1"/>
          <p:nvPr>
            <p:ph idx="1" type="body"/>
          </p:nvPr>
        </p:nvSpPr>
        <p:spPr>
          <a:xfrm>
            <a:off x="338711" y="904844"/>
            <a:ext cx="11514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  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Bảng thông tin các bộ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55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g35a60384246_2_6"/>
          <p:cNvGraphicFramePr/>
          <p:nvPr/>
        </p:nvGraphicFramePr>
        <p:xfrm>
          <a:off x="288713" y="140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{8BC9C068-E7FE-4227-8538-F3996A9922B9}</a:tableStyleId>
              </a:tblPr>
              <a:tblGrid>
                <a:gridCol w="3871525"/>
                <a:gridCol w="3871525"/>
                <a:gridCol w="3871525"/>
              </a:tblGrid>
              <a:tr h="38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Tên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Bộ dữ liệu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Link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472C4"/>
                    </a:solidFill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NhutP/VSV-1100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1.03M samples | 16kHz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https://huggingface.co/datasets/NhutP/VSV-1100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doof-ferb/Speech-MASSIVE_vie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 tiếng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https://huggingface.co/datasets/doof-ferb/Speech-MASSIVE_vie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doof-ferb/BibleMMS_vie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 tiếng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https://huggingface.co/datasets/doof-ferb/BibleMMS_vie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capleaf/viVoice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887K samples | 1,017h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https://huggingface.co/datasets/capleaf/viVoice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linhtran92/viet_youtube_asr_corpus_v2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100h 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https://huggingface.co/datasets/linhtran92/viet_youtube_asr_corpus_v2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doof-ferb/VietMed_labeled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9.2k samples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https://huggingface.co/datasets/doof-ferb/VietMed_labeled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vlsp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10k samples</a:t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2024-08-25T10:17:10Z</dcterms:created>
  <dc:creator>Nguyen Duc Anh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0x0101005972C464CAAC534A8DEA9A0933996829</vt:lpwstr>
  </property>
</Properties>
</file>