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 id="2147483736" r:id="rId2"/>
  </p:sldMasterIdLst>
  <p:notesMasterIdLst>
    <p:notesMasterId r:id="rId47"/>
  </p:notesMasterIdLst>
  <p:sldIdLst>
    <p:sldId id="256" r:id="rId3"/>
    <p:sldId id="257" r:id="rId4"/>
    <p:sldId id="258" r:id="rId5"/>
    <p:sldId id="261" r:id="rId6"/>
    <p:sldId id="259" r:id="rId7"/>
    <p:sldId id="260" r:id="rId8"/>
    <p:sldId id="262" r:id="rId9"/>
    <p:sldId id="263" r:id="rId10"/>
    <p:sldId id="264" r:id="rId11"/>
    <p:sldId id="265" r:id="rId12"/>
    <p:sldId id="266" r:id="rId13"/>
    <p:sldId id="267" r:id="rId14"/>
    <p:sldId id="268" r:id="rId15"/>
    <p:sldId id="269" r:id="rId16"/>
    <p:sldId id="275" r:id="rId17"/>
    <p:sldId id="270" r:id="rId18"/>
    <p:sldId id="271" r:id="rId19"/>
    <p:sldId id="272" r:id="rId20"/>
    <p:sldId id="273" r:id="rId21"/>
    <p:sldId id="274" r:id="rId22"/>
    <p:sldId id="276" r:id="rId23"/>
    <p:sldId id="277" r:id="rId24"/>
    <p:sldId id="278"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01" r:id="rId43"/>
    <p:sldId id="302" r:id="rId44"/>
    <p:sldId id="303" r:id="rId45"/>
    <p:sldId id="304"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5" autoAdjust="0"/>
    <p:restoredTop sz="74146" autoAdjust="0"/>
  </p:normalViewPr>
  <p:slideViewPr>
    <p:cSldViewPr snapToGrid="0">
      <p:cViewPr varScale="1">
        <p:scale>
          <a:sx n="53" d="100"/>
          <a:sy n="53" d="100"/>
        </p:scale>
        <p:origin x="136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38.png"/><Relationship Id="rId7" Type="http://schemas.openxmlformats.org/officeDocument/2006/relationships/image" Target="../media/image14.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4.xml.rels><?xml version="1.0" encoding="UTF-8" standalone="yes"?>
<Relationships xmlns="http://schemas.openxmlformats.org/package/2006/relationships"><Relationship Id="rId8" Type="http://schemas.openxmlformats.org/officeDocument/2006/relationships/image" Target="../media/image57.svg"/><Relationship Id="rId13" Type="http://schemas.openxmlformats.org/officeDocument/2006/relationships/image" Target="../media/image62.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svg"/><Relationship Id="rId2" Type="http://schemas.openxmlformats.org/officeDocument/2006/relationships/image" Target="../media/image27.svg"/><Relationship Id="rId1" Type="http://schemas.openxmlformats.org/officeDocument/2006/relationships/image" Target="../media/image51.png"/><Relationship Id="rId6" Type="http://schemas.openxmlformats.org/officeDocument/2006/relationships/image" Target="../media/image55.sv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 Id="rId14" Type="http://schemas.openxmlformats.org/officeDocument/2006/relationships/image" Target="../media/image6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38.png"/><Relationship Id="rId7" Type="http://schemas.openxmlformats.org/officeDocument/2006/relationships/image" Target="../media/image14.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57.svg"/><Relationship Id="rId13" Type="http://schemas.openxmlformats.org/officeDocument/2006/relationships/image" Target="../media/image62.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svg"/><Relationship Id="rId2" Type="http://schemas.openxmlformats.org/officeDocument/2006/relationships/image" Target="../media/image27.svg"/><Relationship Id="rId1" Type="http://schemas.openxmlformats.org/officeDocument/2006/relationships/image" Target="../media/image51.png"/><Relationship Id="rId6" Type="http://schemas.openxmlformats.org/officeDocument/2006/relationships/image" Target="../media/image55.sv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 Id="rId14" Type="http://schemas.openxmlformats.org/officeDocument/2006/relationships/image" Target="../media/image63.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4B9E52-4FF8-400E-8B39-827F549B5708}"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F5E48CB-D2D5-41C9-A6B6-381B2AE5CC54}">
      <dgm:prSet/>
      <dgm:spPr/>
      <dgm:t>
        <a:bodyPr/>
        <a:lstStyle/>
        <a:p>
          <a:pPr>
            <a:lnSpc>
              <a:spcPct val="100000"/>
            </a:lnSpc>
            <a:defRPr cap="all"/>
          </a:pPr>
          <a:r>
            <a:rPr lang="en-US" b="1"/>
            <a:t>Summarize, or give a very short preliminary description of needed requirements that have not been included yet.</a:t>
          </a:r>
          <a:endParaRPr lang="en-US"/>
        </a:p>
      </dgm:t>
    </dgm:pt>
    <dgm:pt modelId="{3E42A326-B78E-4FDD-988A-AAD1BAAB1569}" type="parTrans" cxnId="{43EDD8C4-F6A5-4A6E-B88F-A2E7487746A9}">
      <dgm:prSet/>
      <dgm:spPr/>
      <dgm:t>
        <a:bodyPr/>
        <a:lstStyle/>
        <a:p>
          <a:endParaRPr lang="en-US"/>
        </a:p>
      </dgm:t>
    </dgm:pt>
    <dgm:pt modelId="{426C0A65-53E7-4871-AC55-F693B2D6876D}" type="sibTrans" cxnId="{43EDD8C4-F6A5-4A6E-B88F-A2E7487746A9}">
      <dgm:prSet/>
      <dgm:spPr/>
      <dgm:t>
        <a:bodyPr/>
        <a:lstStyle/>
        <a:p>
          <a:endParaRPr lang="en-US"/>
        </a:p>
      </dgm:t>
    </dgm:pt>
    <dgm:pt modelId="{35A82EEE-2420-452F-A9C1-4176530E601C}">
      <dgm:prSet/>
      <dgm:spPr/>
      <dgm:t>
        <a:bodyPr/>
        <a:lstStyle/>
        <a:p>
          <a:pPr>
            <a:lnSpc>
              <a:spcPct val="100000"/>
            </a:lnSpc>
            <a:defRPr cap="all"/>
          </a:pPr>
          <a:r>
            <a:rPr lang="en-US" b="1"/>
            <a:t>Is the customer satisfed that the requirements reﬂect all of his or her needs and wishes?</a:t>
          </a:r>
          <a:endParaRPr lang="en-US"/>
        </a:p>
      </dgm:t>
    </dgm:pt>
    <dgm:pt modelId="{CFB1C5A7-9BE2-46AA-B658-765B9E1F7D31}" type="parTrans" cxnId="{92521C1A-329C-4447-9445-750075012166}">
      <dgm:prSet/>
      <dgm:spPr/>
      <dgm:t>
        <a:bodyPr/>
        <a:lstStyle/>
        <a:p>
          <a:endParaRPr lang="en-US"/>
        </a:p>
      </dgm:t>
    </dgm:pt>
    <dgm:pt modelId="{07CFC20E-05D9-4DA7-918B-9E7431CD6497}" type="sibTrans" cxnId="{92521C1A-329C-4447-9445-750075012166}">
      <dgm:prSet/>
      <dgm:spPr/>
      <dgm:t>
        <a:bodyPr/>
        <a:lstStyle/>
        <a:p>
          <a:endParaRPr lang="en-US"/>
        </a:p>
      </dgm:t>
    </dgm:pt>
    <dgm:pt modelId="{33A444A1-3C5B-4B98-B54E-87AFEAA4BF4A}">
      <dgm:prSet/>
      <dgm:spPr/>
      <dgm:t>
        <a:bodyPr/>
        <a:lstStyle/>
        <a:p>
          <a:pPr>
            <a:lnSpc>
              <a:spcPct val="100000"/>
            </a:lnSpc>
            <a:defRPr cap="all"/>
          </a:pPr>
          <a:r>
            <a:rPr lang="en-US" b="1"/>
            <a:t>What fraction of the listed requirements are slated for implementation in the current release? Future releases?</a:t>
          </a:r>
          <a:endParaRPr lang="en-US"/>
        </a:p>
      </dgm:t>
    </dgm:pt>
    <dgm:pt modelId="{FA2BEBB4-DE28-40D2-9ED3-9E99D705D13F}" type="parTrans" cxnId="{69E33782-DC04-4EF1-AFAD-5D029747E938}">
      <dgm:prSet/>
      <dgm:spPr/>
      <dgm:t>
        <a:bodyPr/>
        <a:lstStyle/>
        <a:p>
          <a:endParaRPr lang="en-US"/>
        </a:p>
      </dgm:t>
    </dgm:pt>
    <dgm:pt modelId="{F59751E2-48A7-4671-9C2E-4B1DC999CF5D}" type="sibTrans" cxnId="{69E33782-DC04-4EF1-AFAD-5D029747E938}">
      <dgm:prSet/>
      <dgm:spPr/>
      <dgm:t>
        <a:bodyPr/>
        <a:lstStyle/>
        <a:p>
          <a:endParaRPr lang="en-US"/>
        </a:p>
      </dgm:t>
    </dgm:pt>
    <dgm:pt modelId="{18026D48-1402-40B1-AB49-DCB0069F1408}" type="pres">
      <dgm:prSet presAssocID="{1A4B9E52-4FF8-400E-8B39-827F549B5708}" presName="root" presStyleCnt="0">
        <dgm:presLayoutVars>
          <dgm:dir/>
          <dgm:resizeHandles val="exact"/>
        </dgm:presLayoutVars>
      </dgm:prSet>
      <dgm:spPr/>
    </dgm:pt>
    <dgm:pt modelId="{81244436-7543-4BE0-9516-A9071AA128FC}" type="pres">
      <dgm:prSet presAssocID="{8F5E48CB-D2D5-41C9-A6B6-381B2AE5CC54}" presName="compNode" presStyleCnt="0"/>
      <dgm:spPr/>
    </dgm:pt>
    <dgm:pt modelId="{C79C02FF-77D6-4A6B-A57B-E7E45933F8E5}" type="pres">
      <dgm:prSet presAssocID="{8F5E48CB-D2D5-41C9-A6B6-381B2AE5CC54}" presName="iconBgRect" presStyleLbl="bgShp" presStyleIdx="0" presStyleCnt="3"/>
      <dgm:spPr>
        <a:prstGeom prst="round2DiagRect">
          <a:avLst>
            <a:gd name="adj1" fmla="val 29727"/>
            <a:gd name="adj2" fmla="val 0"/>
          </a:avLst>
        </a:prstGeom>
      </dgm:spPr>
    </dgm:pt>
    <dgm:pt modelId="{D90D58B9-EBD7-4320-8463-7EC0E5B593EE}" type="pres">
      <dgm:prSet presAssocID="{8F5E48CB-D2D5-41C9-A6B6-381B2AE5CC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08955437-4FC7-4DF8-8FFF-2A98070505C2}" type="pres">
      <dgm:prSet presAssocID="{8F5E48CB-D2D5-41C9-A6B6-381B2AE5CC54}" presName="spaceRect" presStyleCnt="0"/>
      <dgm:spPr/>
    </dgm:pt>
    <dgm:pt modelId="{69FAFD47-E06E-47AA-B0D0-B141ED4F1545}" type="pres">
      <dgm:prSet presAssocID="{8F5E48CB-D2D5-41C9-A6B6-381B2AE5CC54}" presName="textRect" presStyleLbl="revTx" presStyleIdx="0" presStyleCnt="3">
        <dgm:presLayoutVars>
          <dgm:chMax val="1"/>
          <dgm:chPref val="1"/>
        </dgm:presLayoutVars>
      </dgm:prSet>
      <dgm:spPr/>
    </dgm:pt>
    <dgm:pt modelId="{C289A2FF-85C0-4182-A978-0E38A199B641}" type="pres">
      <dgm:prSet presAssocID="{426C0A65-53E7-4871-AC55-F693B2D6876D}" presName="sibTrans" presStyleCnt="0"/>
      <dgm:spPr/>
    </dgm:pt>
    <dgm:pt modelId="{7A077CF9-2A4D-4FA0-BF6C-46514AE04BE3}" type="pres">
      <dgm:prSet presAssocID="{35A82EEE-2420-452F-A9C1-4176530E601C}" presName="compNode" presStyleCnt="0"/>
      <dgm:spPr/>
    </dgm:pt>
    <dgm:pt modelId="{6BBF0CEA-3C3E-4BD1-B878-8AEEAC77A2C8}" type="pres">
      <dgm:prSet presAssocID="{35A82EEE-2420-452F-A9C1-4176530E601C}" presName="iconBgRect" presStyleLbl="bgShp" presStyleIdx="1" presStyleCnt="3"/>
      <dgm:spPr>
        <a:prstGeom prst="round2DiagRect">
          <a:avLst>
            <a:gd name="adj1" fmla="val 29727"/>
            <a:gd name="adj2" fmla="val 0"/>
          </a:avLst>
        </a:prstGeom>
      </dgm:spPr>
    </dgm:pt>
    <dgm:pt modelId="{E0419F91-B2DC-42DD-95CC-E51D140E51AE}" type="pres">
      <dgm:prSet presAssocID="{35A82EEE-2420-452F-A9C1-4176530E601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896F0CCC-FE8F-4342-B6F0-C9AD64F07DE4}" type="pres">
      <dgm:prSet presAssocID="{35A82EEE-2420-452F-A9C1-4176530E601C}" presName="spaceRect" presStyleCnt="0"/>
      <dgm:spPr/>
    </dgm:pt>
    <dgm:pt modelId="{014C4B02-2023-4EB7-9F42-A7C6E593DB1E}" type="pres">
      <dgm:prSet presAssocID="{35A82EEE-2420-452F-A9C1-4176530E601C}" presName="textRect" presStyleLbl="revTx" presStyleIdx="1" presStyleCnt="3">
        <dgm:presLayoutVars>
          <dgm:chMax val="1"/>
          <dgm:chPref val="1"/>
        </dgm:presLayoutVars>
      </dgm:prSet>
      <dgm:spPr/>
    </dgm:pt>
    <dgm:pt modelId="{F232BCA3-EAF7-4618-A0E4-7FD1B844917B}" type="pres">
      <dgm:prSet presAssocID="{07CFC20E-05D9-4DA7-918B-9E7431CD6497}" presName="sibTrans" presStyleCnt="0"/>
      <dgm:spPr/>
    </dgm:pt>
    <dgm:pt modelId="{2F712430-24C5-469F-A2F7-357D09B9D49F}" type="pres">
      <dgm:prSet presAssocID="{33A444A1-3C5B-4B98-B54E-87AFEAA4BF4A}" presName="compNode" presStyleCnt="0"/>
      <dgm:spPr/>
    </dgm:pt>
    <dgm:pt modelId="{77FB4BB1-FD48-4A68-9F29-5AF5C7EDB584}" type="pres">
      <dgm:prSet presAssocID="{33A444A1-3C5B-4B98-B54E-87AFEAA4BF4A}" presName="iconBgRect" presStyleLbl="bgShp" presStyleIdx="2" presStyleCnt="3"/>
      <dgm:spPr>
        <a:prstGeom prst="round2DiagRect">
          <a:avLst>
            <a:gd name="adj1" fmla="val 29727"/>
            <a:gd name="adj2" fmla="val 0"/>
          </a:avLst>
        </a:prstGeom>
      </dgm:spPr>
    </dgm:pt>
    <dgm:pt modelId="{DED0D9B9-5188-4904-808B-ABBB88BA258C}" type="pres">
      <dgm:prSet presAssocID="{33A444A1-3C5B-4B98-B54E-87AFEAA4BF4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A9AB0E6F-50E1-429D-B9F2-343326B0E0B0}" type="pres">
      <dgm:prSet presAssocID="{33A444A1-3C5B-4B98-B54E-87AFEAA4BF4A}" presName="spaceRect" presStyleCnt="0"/>
      <dgm:spPr/>
    </dgm:pt>
    <dgm:pt modelId="{D033480C-D9E8-4005-B455-164721EE5C42}" type="pres">
      <dgm:prSet presAssocID="{33A444A1-3C5B-4B98-B54E-87AFEAA4BF4A}" presName="textRect" presStyleLbl="revTx" presStyleIdx="2" presStyleCnt="3">
        <dgm:presLayoutVars>
          <dgm:chMax val="1"/>
          <dgm:chPref val="1"/>
        </dgm:presLayoutVars>
      </dgm:prSet>
      <dgm:spPr/>
    </dgm:pt>
  </dgm:ptLst>
  <dgm:cxnLst>
    <dgm:cxn modelId="{92521C1A-329C-4447-9445-750075012166}" srcId="{1A4B9E52-4FF8-400E-8B39-827F549B5708}" destId="{35A82EEE-2420-452F-A9C1-4176530E601C}" srcOrd="1" destOrd="0" parTransId="{CFB1C5A7-9BE2-46AA-B658-765B9E1F7D31}" sibTransId="{07CFC20E-05D9-4DA7-918B-9E7431CD6497}"/>
    <dgm:cxn modelId="{D8E37B3D-03F1-433B-AF72-7E892EDF6143}" type="presOf" srcId="{35A82EEE-2420-452F-A9C1-4176530E601C}" destId="{014C4B02-2023-4EB7-9F42-A7C6E593DB1E}" srcOrd="0" destOrd="0" presId="urn:microsoft.com/office/officeart/2018/5/layout/IconLeafLabelList"/>
    <dgm:cxn modelId="{D069BF61-30CD-4B38-A63D-7DFB61D239CA}" type="presOf" srcId="{33A444A1-3C5B-4B98-B54E-87AFEAA4BF4A}" destId="{D033480C-D9E8-4005-B455-164721EE5C42}" srcOrd="0" destOrd="0" presId="urn:microsoft.com/office/officeart/2018/5/layout/IconLeafLabelList"/>
    <dgm:cxn modelId="{69E33782-DC04-4EF1-AFAD-5D029747E938}" srcId="{1A4B9E52-4FF8-400E-8B39-827F549B5708}" destId="{33A444A1-3C5B-4B98-B54E-87AFEAA4BF4A}" srcOrd="2" destOrd="0" parTransId="{FA2BEBB4-DE28-40D2-9ED3-9E99D705D13F}" sibTransId="{F59751E2-48A7-4671-9C2E-4B1DC999CF5D}"/>
    <dgm:cxn modelId="{5EA5A3A8-0222-49D5-BF67-D62557092A79}" type="presOf" srcId="{1A4B9E52-4FF8-400E-8B39-827F549B5708}" destId="{18026D48-1402-40B1-AB49-DCB0069F1408}" srcOrd="0" destOrd="0" presId="urn:microsoft.com/office/officeart/2018/5/layout/IconLeafLabelList"/>
    <dgm:cxn modelId="{43EDD8C4-F6A5-4A6E-B88F-A2E7487746A9}" srcId="{1A4B9E52-4FF8-400E-8B39-827F549B5708}" destId="{8F5E48CB-D2D5-41C9-A6B6-381B2AE5CC54}" srcOrd="0" destOrd="0" parTransId="{3E42A326-B78E-4FDD-988A-AAD1BAAB1569}" sibTransId="{426C0A65-53E7-4871-AC55-F693B2D6876D}"/>
    <dgm:cxn modelId="{4F6B2FD6-E778-4335-BBFE-6026E7E873F9}" type="presOf" srcId="{8F5E48CB-D2D5-41C9-A6B6-381B2AE5CC54}" destId="{69FAFD47-E06E-47AA-B0D0-B141ED4F1545}" srcOrd="0" destOrd="0" presId="urn:microsoft.com/office/officeart/2018/5/layout/IconLeafLabelList"/>
    <dgm:cxn modelId="{26B8B681-8294-4D7A-A96B-21F3A6ADE6B0}" type="presParOf" srcId="{18026D48-1402-40B1-AB49-DCB0069F1408}" destId="{81244436-7543-4BE0-9516-A9071AA128FC}" srcOrd="0" destOrd="0" presId="urn:microsoft.com/office/officeart/2018/5/layout/IconLeafLabelList"/>
    <dgm:cxn modelId="{13E63231-26B3-476C-A5DA-E51B98EC69CD}" type="presParOf" srcId="{81244436-7543-4BE0-9516-A9071AA128FC}" destId="{C79C02FF-77D6-4A6B-A57B-E7E45933F8E5}" srcOrd="0" destOrd="0" presId="urn:microsoft.com/office/officeart/2018/5/layout/IconLeafLabelList"/>
    <dgm:cxn modelId="{471ECFC6-81CE-407C-ADF6-30A085EE7DD6}" type="presParOf" srcId="{81244436-7543-4BE0-9516-A9071AA128FC}" destId="{D90D58B9-EBD7-4320-8463-7EC0E5B593EE}" srcOrd="1" destOrd="0" presId="urn:microsoft.com/office/officeart/2018/5/layout/IconLeafLabelList"/>
    <dgm:cxn modelId="{1B74023D-26E0-465C-B2A5-6A3E09A32430}" type="presParOf" srcId="{81244436-7543-4BE0-9516-A9071AA128FC}" destId="{08955437-4FC7-4DF8-8FFF-2A98070505C2}" srcOrd="2" destOrd="0" presId="urn:microsoft.com/office/officeart/2018/5/layout/IconLeafLabelList"/>
    <dgm:cxn modelId="{8BB4CF4C-06F2-4DB0-8964-34C5B9B5135E}" type="presParOf" srcId="{81244436-7543-4BE0-9516-A9071AA128FC}" destId="{69FAFD47-E06E-47AA-B0D0-B141ED4F1545}" srcOrd="3" destOrd="0" presId="urn:microsoft.com/office/officeart/2018/5/layout/IconLeafLabelList"/>
    <dgm:cxn modelId="{5B253270-B2DF-4754-ACCC-4A0686AFD016}" type="presParOf" srcId="{18026D48-1402-40B1-AB49-DCB0069F1408}" destId="{C289A2FF-85C0-4182-A978-0E38A199B641}" srcOrd="1" destOrd="0" presId="urn:microsoft.com/office/officeart/2018/5/layout/IconLeafLabelList"/>
    <dgm:cxn modelId="{16ABEA31-A7B6-4649-BD7F-60E48E381443}" type="presParOf" srcId="{18026D48-1402-40B1-AB49-DCB0069F1408}" destId="{7A077CF9-2A4D-4FA0-BF6C-46514AE04BE3}" srcOrd="2" destOrd="0" presId="urn:microsoft.com/office/officeart/2018/5/layout/IconLeafLabelList"/>
    <dgm:cxn modelId="{34717133-8DE5-48E4-9DE3-796A63BF05AA}" type="presParOf" srcId="{7A077CF9-2A4D-4FA0-BF6C-46514AE04BE3}" destId="{6BBF0CEA-3C3E-4BD1-B878-8AEEAC77A2C8}" srcOrd="0" destOrd="0" presId="urn:microsoft.com/office/officeart/2018/5/layout/IconLeafLabelList"/>
    <dgm:cxn modelId="{53C0C3A7-9E69-46C3-91CE-08671A3D9FD1}" type="presParOf" srcId="{7A077CF9-2A4D-4FA0-BF6C-46514AE04BE3}" destId="{E0419F91-B2DC-42DD-95CC-E51D140E51AE}" srcOrd="1" destOrd="0" presId="urn:microsoft.com/office/officeart/2018/5/layout/IconLeafLabelList"/>
    <dgm:cxn modelId="{68D2214E-7DE8-4304-BB92-62FB6B03222A}" type="presParOf" srcId="{7A077CF9-2A4D-4FA0-BF6C-46514AE04BE3}" destId="{896F0CCC-FE8F-4342-B6F0-C9AD64F07DE4}" srcOrd="2" destOrd="0" presId="urn:microsoft.com/office/officeart/2018/5/layout/IconLeafLabelList"/>
    <dgm:cxn modelId="{080E9464-218B-46BF-A76A-A1FBE08E9B59}" type="presParOf" srcId="{7A077CF9-2A4D-4FA0-BF6C-46514AE04BE3}" destId="{014C4B02-2023-4EB7-9F42-A7C6E593DB1E}" srcOrd="3" destOrd="0" presId="urn:microsoft.com/office/officeart/2018/5/layout/IconLeafLabelList"/>
    <dgm:cxn modelId="{C508BA5C-CDB4-49A4-8F8A-39B699DA13FF}" type="presParOf" srcId="{18026D48-1402-40B1-AB49-DCB0069F1408}" destId="{F232BCA3-EAF7-4618-A0E4-7FD1B844917B}" srcOrd="3" destOrd="0" presId="urn:microsoft.com/office/officeart/2018/5/layout/IconLeafLabelList"/>
    <dgm:cxn modelId="{14E40EE5-F2DF-4876-B7DA-6600CEB5E583}" type="presParOf" srcId="{18026D48-1402-40B1-AB49-DCB0069F1408}" destId="{2F712430-24C5-469F-A2F7-357D09B9D49F}" srcOrd="4" destOrd="0" presId="urn:microsoft.com/office/officeart/2018/5/layout/IconLeafLabelList"/>
    <dgm:cxn modelId="{5C4FFCBF-83E6-4FFF-B758-31A0394D52DD}" type="presParOf" srcId="{2F712430-24C5-469F-A2F7-357D09B9D49F}" destId="{77FB4BB1-FD48-4A68-9F29-5AF5C7EDB584}" srcOrd="0" destOrd="0" presId="urn:microsoft.com/office/officeart/2018/5/layout/IconLeafLabelList"/>
    <dgm:cxn modelId="{53FA47D0-99FA-43EC-A614-B39D701887BC}" type="presParOf" srcId="{2F712430-24C5-469F-A2F7-357D09B9D49F}" destId="{DED0D9B9-5188-4904-808B-ABBB88BA258C}" srcOrd="1" destOrd="0" presId="urn:microsoft.com/office/officeart/2018/5/layout/IconLeafLabelList"/>
    <dgm:cxn modelId="{F101D532-5606-4A67-8163-2983F1F4132B}" type="presParOf" srcId="{2F712430-24C5-469F-A2F7-357D09B9D49F}" destId="{A9AB0E6F-50E1-429D-B9F2-343326B0E0B0}" srcOrd="2" destOrd="0" presId="urn:microsoft.com/office/officeart/2018/5/layout/IconLeafLabelList"/>
    <dgm:cxn modelId="{0AAE30D9-A0E1-4B12-A837-6D95231BE505}" type="presParOf" srcId="{2F712430-24C5-469F-A2F7-357D09B9D49F}" destId="{D033480C-D9E8-4005-B455-164721EE5C42}"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905975-02EA-4C45-828E-27D75132D245}"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4EFFE8F3-7973-479D-BC28-81E9EABF3EB1}">
      <dgm:prSet/>
      <dgm:spPr/>
      <dgm:t>
        <a:bodyPr/>
        <a:lstStyle/>
        <a:p>
          <a:pPr>
            <a:lnSpc>
              <a:spcPct val="100000"/>
            </a:lnSpc>
          </a:pPr>
          <a:r>
            <a:rPr lang="en-US"/>
            <a:t>Are the requirements written in language that its typical reader would understand?</a:t>
          </a:r>
        </a:p>
      </dgm:t>
    </dgm:pt>
    <dgm:pt modelId="{B2376239-E0EA-4694-A8B7-A206DD6094F1}" type="parTrans" cxnId="{3682579A-13A1-4A5D-888D-3D06019AC99B}">
      <dgm:prSet/>
      <dgm:spPr/>
      <dgm:t>
        <a:bodyPr/>
        <a:lstStyle/>
        <a:p>
          <a:endParaRPr lang="en-US"/>
        </a:p>
      </dgm:t>
    </dgm:pt>
    <dgm:pt modelId="{F6826A52-4E01-4B34-B7C2-82C4B9482B73}" type="sibTrans" cxnId="{3682579A-13A1-4A5D-888D-3D06019AC99B}">
      <dgm:prSet/>
      <dgm:spPr/>
      <dgm:t>
        <a:bodyPr/>
        <a:lstStyle/>
        <a:p>
          <a:endParaRPr lang="en-US"/>
        </a:p>
      </dgm:t>
    </dgm:pt>
    <dgm:pt modelId="{3E6863ED-EED8-4970-AC3D-91C3CF15BDA0}">
      <dgm:prSet/>
      <dgm:spPr/>
      <dgm:t>
        <a:bodyPr/>
        <a:lstStyle/>
        <a:p>
          <a:pPr>
            <a:lnSpc>
              <a:spcPct val="100000"/>
            </a:lnSpc>
          </a:pPr>
          <a:r>
            <a:rPr lang="en-US"/>
            <a:t>Do they use the vocabulary of the client problem domain?</a:t>
          </a:r>
        </a:p>
      </dgm:t>
    </dgm:pt>
    <dgm:pt modelId="{2B5C9F93-858D-4EAE-88C2-008865BA2ECA}" type="parTrans" cxnId="{FFF7A1B7-B699-48A0-A780-4A61773F13AD}">
      <dgm:prSet/>
      <dgm:spPr/>
      <dgm:t>
        <a:bodyPr/>
        <a:lstStyle/>
        <a:p>
          <a:endParaRPr lang="en-US"/>
        </a:p>
      </dgm:t>
    </dgm:pt>
    <dgm:pt modelId="{5BCF59C1-EBEB-474E-AE89-2847D62EE4AE}" type="sibTrans" cxnId="{FFF7A1B7-B699-48A0-A780-4A61773F13AD}">
      <dgm:prSet/>
      <dgm:spPr/>
      <dgm:t>
        <a:bodyPr/>
        <a:lstStyle/>
        <a:p>
          <a:endParaRPr lang="en-US"/>
        </a:p>
      </dgm:t>
    </dgm:pt>
    <dgm:pt modelId="{93EC0416-9625-455B-8216-B568853FEFE9}">
      <dgm:prSet/>
      <dgm:spPr/>
      <dgm:t>
        <a:bodyPr/>
        <a:lstStyle/>
        <a:p>
          <a:pPr>
            <a:lnSpc>
              <a:spcPct val="100000"/>
            </a:lnSpc>
          </a:pPr>
          <a:r>
            <a:rPr lang="en-US"/>
            <a:t>Do the requirements describe only external behavior-that is, as seen from the user's point of view? ("User“ can include external systems rather than just people.)</a:t>
          </a:r>
        </a:p>
      </dgm:t>
    </dgm:pt>
    <dgm:pt modelId="{A315FBB6-FEAC-43C7-AB4F-24A4E8FDE682}" type="parTrans" cxnId="{3D746BFA-6CF1-4A28-B3D6-866B5C499BD6}">
      <dgm:prSet/>
      <dgm:spPr/>
      <dgm:t>
        <a:bodyPr/>
        <a:lstStyle/>
        <a:p>
          <a:endParaRPr lang="en-US"/>
        </a:p>
      </dgm:t>
    </dgm:pt>
    <dgm:pt modelId="{E59E5C51-1EB8-46A5-8655-E3302BB73F06}" type="sibTrans" cxnId="{3D746BFA-6CF1-4A28-B3D6-866B5C499BD6}">
      <dgm:prSet/>
      <dgm:spPr/>
      <dgm:t>
        <a:bodyPr/>
        <a:lstStyle/>
        <a:p>
          <a:endParaRPr lang="en-US"/>
        </a:p>
      </dgm:t>
    </dgm:pt>
    <dgm:pt modelId="{8D3AF148-FCCD-4156-80F6-C11C010B32E8}">
      <dgm:prSet/>
      <dgm:spPr/>
      <dgm:t>
        <a:bodyPr/>
        <a:lstStyle/>
        <a:p>
          <a:pPr>
            <a:lnSpc>
              <a:spcPct val="100000"/>
            </a:lnSpc>
          </a:pPr>
          <a:r>
            <a:rPr lang="en-US"/>
            <a:t>Do the requirements avoid stating how the problem is to be solved, what techniques are to be used, or how the application is to be designed? (The exceptions to this are when such specifcation are indeed required up front.)</a:t>
          </a:r>
        </a:p>
      </dgm:t>
    </dgm:pt>
    <dgm:pt modelId="{72BB87DB-D897-444C-B07D-9FA390FEFD7A}" type="parTrans" cxnId="{00E5720C-0A17-4018-80BB-C8CB460886B0}">
      <dgm:prSet/>
      <dgm:spPr/>
      <dgm:t>
        <a:bodyPr/>
        <a:lstStyle/>
        <a:p>
          <a:endParaRPr lang="en-US"/>
        </a:p>
      </dgm:t>
    </dgm:pt>
    <dgm:pt modelId="{22407E3E-9B94-4241-89AC-CEA6B53757F8}" type="sibTrans" cxnId="{00E5720C-0A17-4018-80BB-C8CB460886B0}">
      <dgm:prSet/>
      <dgm:spPr/>
      <dgm:t>
        <a:bodyPr/>
        <a:lstStyle/>
        <a:p>
          <a:endParaRPr lang="en-US"/>
        </a:p>
      </dgm:t>
    </dgm:pt>
    <dgm:pt modelId="{0D6F73D3-9181-4D3D-AEE9-46CB88F1FFFD}" type="pres">
      <dgm:prSet presAssocID="{87905975-02EA-4C45-828E-27D75132D245}" presName="root" presStyleCnt="0">
        <dgm:presLayoutVars>
          <dgm:dir/>
          <dgm:resizeHandles val="exact"/>
        </dgm:presLayoutVars>
      </dgm:prSet>
      <dgm:spPr/>
    </dgm:pt>
    <dgm:pt modelId="{69F986AE-6449-4991-AEC0-EC56299B580D}" type="pres">
      <dgm:prSet presAssocID="{4EFFE8F3-7973-479D-BC28-81E9EABF3EB1}" presName="compNode" presStyleCnt="0"/>
      <dgm:spPr/>
    </dgm:pt>
    <dgm:pt modelId="{B35F93EE-F5E3-4B1E-B530-5243815BD638}" type="pres">
      <dgm:prSet presAssocID="{4EFFE8F3-7973-479D-BC28-81E9EABF3EB1}" presName="bgRect" presStyleLbl="bgShp" presStyleIdx="0" presStyleCnt="4"/>
      <dgm:spPr/>
    </dgm:pt>
    <dgm:pt modelId="{4CD8E83B-3248-4C21-BE8C-6B686051808C}" type="pres">
      <dgm:prSet presAssocID="{4EFFE8F3-7973-479D-BC28-81E9EABF3EB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3E270DFA-3E6C-44A4-8735-629AA2985E23}" type="pres">
      <dgm:prSet presAssocID="{4EFFE8F3-7973-479D-BC28-81E9EABF3EB1}" presName="spaceRect" presStyleCnt="0"/>
      <dgm:spPr/>
    </dgm:pt>
    <dgm:pt modelId="{7EA01A57-1386-4AEE-BDEC-E14B0447801C}" type="pres">
      <dgm:prSet presAssocID="{4EFFE8F3-7973-479D-BC28-81E9EABF3EB1}" presName="parTx" presStyleLbl="revTx" presStyleIdx="0" presStyleCnt="4">
        <dgm:presLayoutVars>
          <dgm:chMax val="0"/>
          <dgm:chPref val="0"/>
        </dgm:presLayoutVars>
      </dgm:prSet>
      <dgm:spPr/>
    </dgm:pt>
    <dgm:pt modelId="{E08232B6-7352-4C92-9FA1-E54B1751DE6F}" type="pres">
      <dgm:prSet presAssocID="{F6826A52-4E01-4B34-B7C2-82C4B9482B73}" presName="sibTrans" presStyleCnt="0"/>
      <dgm:spPr/>
    </dgm:pt>
    <dgm:pt modelId="{6F4C6E37-28AE-49F3-851E-306B6018A60C}" type="pres">
      <dgm:prSet presAssocID="{3E6863ED-EED8-4970-AC3D-91C3CF15BDA0}" presName="compNode" presStyleCnt="0"/>
      <dgm:spPr/>
    </dgm:pt>
    <dgm:pt modelId="{861DD845-EE7A-4A3C-9867-32CE7F66AA4E}" type="pres">
      <dgm:prSet presAssocID="{3E6863ED-EED8-4970-AC3D-91C3CF15BDA0}" presName="bgRect" presStyleLbl="bgShp" presStyleIdx="1" presStyleCnt="4"/>
      <dgm:spPr/>
    </dgm:pt>
    <dgm:pt modelId="{8B61A812-4D1D-4BAF-B7C6-8CCA7A1E6702}" type="pres">
      <dgm:prSet presAssocID="{3E6863ED-EED8-4970-AC3D-91C3CF15BD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Setting"/>
        </a:ext>
      </dgm:extLst>
    </dgm:pt>
    <dgm:pt modelId="{BDF8A965-BA9E-49E9-A954-A28861CFD45D}" type="pres">
      <dgm:prSet presAssocID="{3E6863ED-EED8-4970-AC3D-91C3CF15BDA0}" presName="spaceRect" presStyleCnt="0"/>
      <dgm:spPr/>
    </dgm:pt>
    <dgm:pt modelId="{51ED0410-4429-4F6A-9EA9-8D215F02A8D7}" type="pres">
      <dgm:prSet presAssocID="{3E6863ED-EED8-4970-AC3D-91C3CF15BDA0}" presName="parTx" presStyleLbl="revTx" presStyleIdx="1" presStyleCnt="4">
        <dgm:presLayoutVars>
          <dgm:chMax val="0"/>
          <dgm:chPref val="0"/>
        </dgm:presLayoutVars>
      </dgm:prSet>
      <dgm:spPr/>
    </dgm:pt>
    <dgm:pt modelId="{88B14F7D-879A-4D97-B8A4-BC89DD605B5C}" type="pres">
      <dgm:prSet presAssocID="{5BCF59C1-EBEB-474E-AE89-2847D62EE4AE}" presName="sibTrans" presStyleCnt="0"/>
      <dgm:spPr/>
    </dgm:pt>
    <dgm:pt modelId="{573AC939-FC92-42B8-B0C7-1643CE436B27}" type="pres">
      <dgm:prSet presAssocID="{93EC0416-9625-455B-8216-B568853FEFE9}" presName="compNode" presStyleCnt="0"/>
      <dgm:spPr/>
    </dgm:pt>
    <dgm:pt modelId="{5011AD63-3706-4CB6-B473-2505C71C8C19}" type="pres">
      <dgm:prSet presAssocID="{93EC0416-9625-455B-8216-B568853FEFE9}" presName="bgRect" presStyleLbl="bgShp" presStyleIdx="2" presStyleCnt="4"/>
      <dgm:spPr/>
    </dgm:pt>
    <dgm:pt modelId="{31E282E9-6D65-4263-AA4F-CC3AF3F34314}" type="pres">
      <dgm:prSet presAssocID="{93EC0416-9625-455B-8216-B568853FEFE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m"/>
        </a:ext>
      </dgm:extLst>
    </dgm:pt>
    <dgm:pt modelId="{C391FFA3-BFF4-4EED-8B1F-0B48BCB13439}" type="pres">
      <dgm:prSet presAssocID="{93EC0416-9625-455B-8216-B568853FEFE9}" presName="spaceRect" presStyleCnt="0"/>
      <dgm:spPr/>
    </dgm:pt>
    <dgm:pt modelId="{43263825-6796-4A0D-AC0E-2802DA0845BB}" type="pres">
      <dgm:prSet presAssocID="{93EC0416-9625-455B-8216-B568853FEFE9}" presName="parTx" presStyleLbl="revTx" presStyleIdx="2" presStyleCnt="4">
        <dgm:presLayoutVars>
          <dgm:chMax val="0"/>
          <dgm:chPref val="0"/>
        </dgm:presLayoutVars>
      </dgm:prSet>
      <dgm:spPr/>
    </dgm:pt>
    <dgm:pt modelId="{D993E411-E4E9-4C99-B659-A967280E5F83}" type="pres">
      <dgm:prSet presAssocID="{E59E5C51-1EB8-46A5-8655-E3302BB73F06}" presName="sibTrans" presStyleCnt="0"/>
      <dgm:spPr/>
    </dgm:pt>
    <dgm:pt modelId="{B1C780E0-ED6B-4530-AEB4-3FB665C55AD5}" type="pres">
      <dgm:prSet presAssocID="{8D3AF148-FCCD-4156-80F6-C11C010B32E8}" presName="compNode" presStyleCnt="0"/>
      <dgm:spPr/>
    </dgm:pt>
    <dgm:pt modelId="{C07DBC24-D7C7-4E69-BF03-4C9892D49E0C}" type="pres">
      <dgm:prSet presAssocID="{8D3AF148-FCCD-4156-80F6-C11C010B32E8}" presName="bgRect" presStyleLbl="bgShp" presStyleIdx="3" presStyleCnt="4"/>
      <dgm:spPr/>
    </dgm:pt>
    <dgm:pt modelId="{1B344490-3EA2-4105-B2C3-032B3A94C281}" type="pres">
      <dgm:prSet presAssocID="{8D3AF148-FCCD-4156-80F6-C11C010B32E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F5483628-BD52-43F6-B1E7-0F3BB5925606}" type="pres">
      <dgm:prSet presAssocID="{8D3AF148-FCCD-4156-80F6-C11C010B32E8}" presName="spaceRect" presStyleCnt="0"/>
      <dgm:spPr/>
    </dgm:pt>
    <dgm:pt modelId="{D6E20F13-99D2-4223-8B46-8804703840AF}" type="pres">
      <dgm:prSet presAssocID="{8D3AF148-FCCD-4156-80F6-C11C010B32E8}" presName="parTx" presStyleLbl="revTx" presStyleIdx="3" presStyleCnt="4">
        <dgm:presLayoutVars>
          <dgm:chMax val="0"/>
          <dgm:chPref val="0"/>
        </dgm:presLayoutVars>
      </dgm:prSet>
      <dgm:spPr/>
    </dgm:pt>
  </dgm:ptLst>
  <dgm:cxnLst>
    <dgm:cxn modelId="{00E5720C-0A17-4018-80BB-C8CB460886B0}" srcId="{87905975-02EA-4C45-828E-27D75132D245}" destId="{8D3AF148-FCCD-4156-80F6-C11C010B32E8}" srcOrd="3" destOrd="0" parTransId="{72BB87DB-D897-444C-B07D-9FA390FEFD7A}" sibTransId="{22407E3E-9B94-4241-89AC-CEA6B53757F8}"/>
    <dgm:cxn modelId="{0CC3AC39-E0F3-4FAA-B7AA-C8EFF2CD01AC}" type="presOf" srcId="{93EC0416-9625-455B-8216-B568853FEFE9}" destId="{43263825-6796-4A0D-AC0E-2802DA0845BB}" srcOrd="0" destOrd="0" presId="urn:microsoft.com/office/officeart/2018/2/layout/IconVerticalSolidList"/>
    <dgm:cxn modelId="{8318726C-0BFF-4F71-9C4A-DFE77B0E6EEB}" type="presOf" srcId="{4EFFE8F3-7973-479D-BC28-81E9EABF3EB1}" destId="{7EA01A57-1386-4AEE-BDEC-E14B0447801C}" srcOrd="0" destOrd="0" presId="urn:microsoft.com/office/officeart/2018/2/layout/IconVerticalSolidList"/>
    <dgm:cxn modelId="{D03F9F93-6480-4FE9-B4A3-9F94E0E78082}" type="presOf" srcId="{87905975-02EA-4C45-828E-27D75132D245}" destId="{0D6F73D3-9181-4D3D-AEE9-46CB88F1FFFD}" srcOrd="0" destOrd="0" presId="urn:microsoft.com/office/officeart/2018/2/layout/IconVerticalSolidList"/>
    <dgm:cxn modelId="{3682579A-13A1-4A5D-888D-3D06019AC99B}" srcId="{87905975-02EA-4C45-828E-27D75132D245}" destId="{4EFFE8F3-7973-479D-BC28-81E9EABF3EB1}" srcOrd="0" destOrd="0" parTransId="{B2376239-E0EA-4694-A8B7-A206DD6094F1}" sibTransId="{F6826A52-4E01-4B34-B7C2-82C4B9482B73}"/>
    <dgm:cxn modelId="{6F5239AF-F759-4C9F-9FA8-12D46F5B8AD2}" type="presOf" srcId="{3E6863ED-EED8-4970-AC3D-91C3CF15BDA0}" destId="{51ED0410-4429-4F6A-9EA9-8D215F02A8D7}" srcOrd="0" destOrd="0" presId="urn:microsoft.com/office/officeart/2018/2/layout/IconVerticalSolidList"/>
    <dgm:cxn modelId="{FFF7A1B7-B699-48A0-A780-4A61773F13AD}" srcId="{87905975-02EA-4C45-828E-27D75132D245}" destId="{3E6863ED-EED8-4970-AC3D-91C3CF15BDA0}" srcOrd="1" destOrd="0" parTransId="{2B5C9F93-858D-4EAE-88C2-008865BA2ECA}" sibTransId="{5BCF59C1-EBEB-474E-AE89-2847D62EE4AE}"/>
    <dgm:cxn modelId="{3D746BFA-6CF1-4A28-B3D6-866B5C499BD6}" srcId="{87905975-02EA-4C45-828E-27D75132D245}" destId="{93EC0416-9625-455B-8216-B568853FEFE9}" srcOrd="2" destOrd="0" parTransId="{A315FBB6-FEAC-43C7-AB4F-24A4E8FDE682}" sibTransId="{E59E5C51-1EB8-46A5-8655-E3302BB73F06}"/>
    <dgm:cxn modelId="{9AC86AFC-2F3B-4D02-BAA7-C14DAA6E52DD}" type="presOf" srcId="{8D3AF148-FCCD-4156-80F6-C11C010B32E8}" destId="{D6E20F13-99D2-4223-8B46-8804703840AF}" srcOrd="0" destOrd="0" presId="urn:microsoft.com/office/officeart/2018/2/layout/IconVerticalSolidList"/>
    <dgm:cxn modelId="{C2B349D0-229C-4340-9318-D29CFF1A8989}" type="presParOf" srcId="{0D6F73D3-9181-4D3D-AEE9-46CB88F1FFFD}" destId="{69F986AE-6449-4991-AEC0-EC56299B580D}" srcOrd="0" destOrd="0" presId="urn:microsoft.com/office/officeart/2018/2/layout/IconVerticalSolidList"/>
    <dgm:cxn modelId="{EFCE33CF-28FA-4E38-ADEE-C7DA12EA1653}" type="presParOf" srcId="{69F986AE-6449-4991-AEC0-EC56299B580D}" destId="{B35F93EE-F5E3-4B1E-B530-5243815BD638}" srcOrd="0" destOrd="0" presId="urn:microsoft.com/office/officeart/2018/2/layout/IconVerticalSolidList"/>
    <dgm:cxn modelId="{E91936CE-54F1-46B1-A5E6-BA402660E9C5}" type="presParOf" srcId="{69F986AE-6449-4991-AEC0-EC56299B580D}" destId="{4CD8E83B-3248-4C21-BE8C-6B686051808C}" srcOrd="1" destOrd="0" presId="urn:microsoft.com/office/officeart/2018/2/layout/IconVerticalSolidList"/>
    <dgm:cxn modelId="{925DB5EC-C17C-4F5B-B751-AF39285A04FA}" type="presParOf" srcId="{69F986AE-6449-4991-AEC0-EC56299B580D}" destId="{3E270DFA-3E6C-44A4-8735-629AA2985E23}" srcOrd="2" destOrd="0" presId="urn:microsoft.com/office/officeart/2018/2/layout/IconVerticalSolidList"/>
    <dgm:cxn modelId="{ECF16907-1733-41A9-91BE-9606EFEB095B}" type="presParOf" srcId="{69F986AE-6449-4991-AEC0-EC56299B580D}" destId="{7EA01A57-1386-4AEE-BDEC-E14B0447801C}" srcOrd="3" destOrd="0" presId="urn:microsoft.com/office/officeart/2018/2/layout/IconVerticalSolidList"/>
    <dgm:cxn modelId="{986A5A2F-548B-4225-AD81-FEF2CCBF3AF7}" type="presParOf" srcId="{0D6F73D3-9181-4D3D-AEE9-46CB88F1FFFD}" destId="{E08232B6-7352-4C92-9FA1-E54B1751DE6F}" srcOrd="1" destOrd="0" presId="urn:microsoft.com/office/officeart/2018/2/layout/IconVerticalSolidList"/>
    <dgm:cxn modelId="{229FB62D-0110-4217-963D-99811D54EAE7}" type="presParOf" srcId="{0D6F73D3-9181-4D3D-AEE9-46CB88F1FFFD}" destId="{6F4C6E37-28AE-49F3-851E-306B6018A60C}" srcOrd="2" destOrd="0" presId="urn:microsoft.com/office/officeart/2018/2/layout/IconVerticalSolidList"/>
    <dgm:cxn modelId="{42DC2D35-5B62-4422-900C-631EBFDF919B}" type="presParOf" srcId="{6F4C6E37-28AE-49F3-851E-306B6018A60C}" destId="{861DD845-EE7A-4A3C-9867-32CE7F66AA4E}" srcOrd="0" destOrd="0" presId="urn:microsoft.com/office/officeart/2018/2/layout/IconVerticalSolidList"/>
    <dgm:cxn modelId="{860D7AE7-CBB0-4ECD-BC51-6FA716C5DBD5}" type="presParOf" srcId="{6F4C6E37-28AE-49F3-851E-306B6018A60C}" destId="{8B61A812-4D1D-4BAF-B7C6-8CCA7A1E6702}" srcOrd="1" destOrd="0" presId="urn:microsoft.com/office/officeart/2018/2/layout/IconVerticalSolidList"/>
    <dgm:cxn modelId="{9ADDA13E-C72F-4D3D-B3DF-F9107E2A5AA7}" type="presParOf" srcId="{6F4C6E37-28AE-49F3-851E-306B6018A60C}" destId="{BDF8A965-BA9E-49E9-A954-A28861CFD45D}" srcOrd="2" destOrd="0" presId="urn:microsoft.com/office/officeart/2018/2/layout/IconVerticalSolidList"/>
    <dgm:cxn modelId="{6FF5602B-94E0-40D4-948B-5B04DD6120EA}" type="presParOf" srcId="{6F4C6E37-28AE-49F3-851E-306B6018A60C}" destId="{51ED0410-4429-4F6A-9EA9-8D215F02A8D7}" srcOrd="3" destOrd="0" presId="urn:microsoft.com/office/officeart/2018/2/layout/IconVerticalSolidList"/>
    <dgm:cxn modelId="{45A26230-2BCA-4644-ABB1-1433A0809BA9}" type="presParOf" srcId="{0D6F73D3-9181-4D3D-AEE9-46CB88F1FFFD}" destId="{88B14F7D-879A-4D97-B8A4-BC89DD605B5C}" srcOrd="3" destOrd="0" presId="urn:microsoft.com/office/officeart/2018/2/layout/IconVerticalSolidList"/>
    <dgm:cxn modelId="{BC88937F-D0AE-433A-9394-3687C3F719F5}" type="presParOf" srcId="{0D6F73D3-9181-4D3D-AEE9-46CB88F1FFFD}" destId="{573AC939-FC92-42B8-B0C7-1643CE436B27}" srcOrd="4" destOrd="0" presId="urn:microsoft.com/office/officeart/2018/2/layout/IconVerticalSolidList"/>
    <dgm:cxn modelId="{5709D7A3-1948-4124-834E-F6FB8D96B036}" type="presParOf" srcId="{573AC939-FC92-42B8-B0C7-1643CE436B27}" destId="{5011AD63-3706-4CB6-B473-2505C71C8C19}" srcOrd="0" destOrd="0" presId="urn:microsoft.com/office/officeart/2018/2/layout/IconVerticalSolidList"/>
    <dgm:cxn modelId="{3711744B-4B89-49E1-879F-8D0BC0B1C56C}" type="presParOf" srcId="{573AC939-FC92-42B8-B0C7-1643CE436B27}" destId="{31E282E9-6D65-4263-AA4F-CC3AF3F34314}" srcOrd="1" destOrd="0" presId="urn:microsoft.com/office/officeart/2018/2/layout/IconVerticalSolidList"/>
    <dgm:cxn modelId="{9B6FF658-85E5-45F1-AEB0-0C2E6772312C}" type="presParOf" srcId="{573AC939-FC92-42B8-B0C7-1643CE436B27}" destId="{C391FFA3-BFF4-4EED-8B1F-0B48BCB13439}" srcOrd="2" destOrd="0" presId="urn:microsoft.com/office/officeart/2018/2/layout/IconVerticalSolidList"/>
    <dgm:cxn modelId="{EF3CF7B3-DB31-4BA3-92CE-AA4C8BF80870}" type="presParOf" srcId="{573AC939-FC92-42B8-B0C7-1643CE436B27}" destId="{43263825-6796-4A0D-AC0E-2802DA0845BB}" srcOrd="3" destOrd="0" presId="urn:microsoft.com/office/officeart/2018/2/layout/IconVerticalSolidList"/>
    <dgm:cxn modelId="{4A1E3F8C-7A43-4B0A-B588-661C6AB04FF3}" type="presParOf" srcId="{0D6F73D3-9181-4D3D-AEE9-46CB88F1FFFD}" destId="{D993E411-E4E9-4C99-B659-A967280E5F83}" srcOrd="5" destOrd="0" presId="urn:microsoft.com/office/officeart/2018/2/layout/IconVerticalSolidList"/>
    <dgm:cxn modelId="{C2A14AEB-F27C-4FE9-A5CC-BF5FCB833164}" type="presParOf" srcId="{0D6F73D3-9181-4D3D-AEE9-46CB88F1FFFD}" destId="{B1C780E0-ED6B-4530-AEB4-3FB665C55AD5}" srcOrd="6" destOrd="0" presId="urn:microsoft.com/office/officeart/2018/2/layout/IconVerticalSolidList"/>
    <dgm:cxn modelId="{4E6F9F5A-0C65-4287-8A00-44568C769594}" type="presParOf" srcId="{B1C780E0-ED6B-4530-AEB4-3FB665C55AD5}" destId="{C07DBC24-D7C7-4E69-BF03-4C9892D49E0C}" srcOrd="0" destOrd="0" presId="urn:microsoft.com/office/officeart/2018/2/layout/IconVerticalSolidList"/>
    <dgm:cxn modelId="{130AF30D-81CB-4B22-825D-2758E0DC99D6}" type="presParOf" srcId="{B1C780E0-ED6B-4530-AEB4-3FB665C55AD5}" destId="{1B344490-3EA2-4105-B2C3-032B3A94C281}" srcOrd="1" destOrd="0" presId="urn:microsoft.com/office/officeart/2018/2/layout/IconVerticalSolidList"/>
    <dgm:cxn modelId="{4C3F232F-FF66-4F12-AD78-DEA9F81C2F3F}" type="presParOf" srcId="{B1C780E0-ED6B-4530-AEB4-3FB665C55AD5}" destId="{F5483628-BD52-43F6-B1E7-0F3BB5925606}" srcOrd="2" destOrd="0" presId="urn:microsoft.com/office/officeart/2018/2/layout/IconVerticalSolidList"/>
    <dgm:cxn modelId="{F516C8A4-C50C-4E68-BB61-F42234B64F1E}" type="presParOf" srcId="{B1C780E0-ED6B-4530-AEB4-3FB665C55AD5}" destId="{D6E20F13-99D2-4223-8B46-8804703840A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037699-875D-49A9-8E8C-A2FCE130F9A0}" type="doc">
      <dgm:prSet loTypeId="urn:microsoft.com/office/officeart/2005/8/layout/hierarchy1" loCatId="hierarchy" qsTypeId="urn:microsoft.com/office/officeart/2005/8/quickstyle/simple1" qsCatId="simple" csTypeId="urn:microsoft.com/office/officeart/2005/8/colors/accent3_2" csCatId="accent3"/>
      <dgm:spPr/>
      <dgm:t>
        <a:bodyPr/>
        <a:lstStyle/>
        <a:p>
          <a:endParaRPr lang="en-US"/>
        </a:p>
      </dgm:t>
    </dgm:pt>
    <dgm:pt modelId="{4B5CF995-4929-44A5-9B0F-818AE0AD00CE}">
      <dgm:prSet/>
      <dgm:spPr/>
      <dgm:t>
        <a:bodyPr/>
        <a:lstStyle/>
        <a:p>
          <a:r>
            <a:rPr lang="en-US"/>
            <a:t>For each requirement, is there only one way that a typical reader would interpret it?</a:t>
          </a:r>
        </a:p>
      </dgm:t>
    </dgm:pt>
    <dgm:pt modelId="{AB2EA353-7AB6-48C2-8016-40C65E4D2DD7}" type="parTrans" cxnId="{7A2AC489-5FE8-48C6-91CB-2D57DC6BF383}">
      <dgm:prSet/>
      <dgm:spPr/>
      <dgm:t>
        <a:bodyPr/>
        <a:lstStyle/>
        <a:p>
          <a:endParaRPr lang="en-US"/>
        </a:p>
      </dgm:t>
    </dgm:pt>
    <dgm:pt modelId="{597DFD3C-8835-4CB3-A706-71C8E4F25035}" type="sibTrans" cxnId="{7A2AC489-5FE8-48C6-91CB-2D57DC6BF383}">
      <dgm:prSet/>
      <dgm:spPr/>
      <dgm:t>
        <a:bodyPr/>
        <a:lstStyle/>
        <a:p>
          <a:endParaRPr lang="en-US"/>
        </a:p>
      </dgm:t>
    </dgm:pt>
    <dgm:pt modelId="{9728AAD4-7677-4B99-96AF-FFAB41E5BA7A}">
      <dgm:prSet/>
      <dgm:spPr/>
      <dgm:t>
        <a:bodyPr/>
        <a:lstStyle/>
        <a:p>
          <a:r>
            <a:rPr lang="en-US"/>
            <a:t>For each requirement, are terms avoided that could be understood in more than one way?</a:t>
          </a:r>
        </a:p>
      </dgm:t>
    </dgm:pt>
    <dgm:pt modelId="{1F00F040-444D-4AAA-818E-4F054FB4CE0D}" type="parTrans" cxnId="{23619A95-A913-4F3E-AD8D-7E2B835D9B3B}">
      <dgm:prSet/>
      <dgm:spPr/>
      <dgm:t>
        <a:bodyPr/>
        <a:lstStyle/>
        <a:p>
          <a:endParaRPr lang="en-US"/>
        </a:p>
      </dgm:t>
    </dgm:pt>
    <dgm:pt modelId="{4889A9DF-D999-421A-B83E-3AA60DA092D1}" type="sibTrans" cxnId="{23619A95-A913-4F3E-AD8D-7E2B835D9B3B}">
      <dgm:prSet/>
      <dgm:spPr/>
      <dgm:t>
        <a:bodyPr/>
        <a:lstStyle/>
        <a:p>
          <a:endParaRPr lang="en-US"/>
        </a:p>
      </dgm:t>
    </dgm:pt>
    <dgm:pt modelId="{ED467D80-C002-4B93-9405-47F7F8AADF36}" type="pres">
      <dgm:prSet presAssocID="{D0037699-875D-49A9-8E8C-A2FCE130F9A0}" presName="hierChild1" presStyleCnt="0">
        <dgm:presLayoutVars>
          <dgm:chPref val="1"/>
          <dgm:dir/>
          <dgm:animOne val="branch"/>
          <dgm:animLvl val="lvl"/>
          <dgm:resizeHandles/>
        </dgm:presLayoutVars>
      </dgm:prSet>
      <dgm:spPr/>
    </dgm:pt>
    <dgm:pt modelId="{67F99FF7-B064-449B-A3FE-7F47EF3064E2}" type="pres">
      <dgm:prSet presAssocID="{4B5CF995-4929-44A5-9B0F-818AE0AD00CE}" presName="hierRoot1" presStyleCnt="0"/>
      <dgm:spPr/>
    </dgm:pt>
    <dgm:pt modelId="{07A83B1D-C3A2-4EC4-8DAE-94299C56E729}" type="pres">
      <dgm:prSet presAssocID="{4B5CF995-4929-44A5-9B0F-818AE0AD00CE}" presName="composite" presStyleCnt="0"/>
      <dgm:spPr/>
    </dgm:pt>
    <dgm:pt modelId="{675BB5D4-BD28-453A-B85C-42067021E5B7}" type="pres">
      <dgm:prSet presAssocID="{4B5CF995-4929-44A5-9B0F-818AE0AD00CE}" presName="background" presStyleLbl="node0" presStyleIdx="0" presStyleCnt="2"/>
      <dgm:spPr/>
    </dgm:pt>
    <dgm:pt modelId="{36D5D009-7336-45C8-9F34-2ED6F1858E90}" type="pres">
      <dgm:prSet presAssocID="{4B5CF995-4929-44A5-9B0F-818AE0AD00CE}" presName="text" presStyleLbl="fgAcc0" presStyleIdx="0" presStyleCnt="2">
        <dgm:presLayoutVars>
          <dgm:chPref val="3"/>
        </dgm:presLayoutVars>
      </dgm:prSet>
      <dgm:spPr/>
    </dgm:pt>
    <dgm:pt modelId="{9B13630C-3007-4135-81A7-06C04323A7D3}" type="pres">
      <dgm:prSet presAssocID="{4B5CF995-4929-44A5-9B0F-818AE0AD00CE}" presName="hierChild2" presStyleCnt="0"/>
      <dgm:spPr/>
    </dgm:pt>
    <dgm:pt modelId="{A1C49361-35AC-45E7-93CD-6A0EB1571DE1}" type="pres">
      <dgm:prSet presAssocID="{9728AAD4-7677-4B99-96AF-FFAB41E5BA7A}" presName="hierRoot1" presStyleCnt="0"/>
      <dgm:spPr/>
    </dgm:pt>
    <dgm:pt modelId="{7FCF6495-3CAE-45D4-BC66-B35FE521D61B}" type="pres">
      <dgm:prSet presAssocID="{9728AAD4-7677-4B99-96AF-FFAB41E5BA7A}" presName="composite" presStyleCnt="0"/>
      <dgm:spPr/>
    </dgm:pt>
    <dgm:pt modelId="{345ABE9B-42ED-418A-8793-3E2855BB7D47}" type="pres">
      <dgm:prSet presAssocID="{9728AAD4-7677-4B99-96AF-FFAB41E5BA7A}" presName="background" presStyleLbl="node0" presStyleIdx="1" presStyleCnt="2"/>
      <dgm:spPr/>
    </dgm:pt>
    <dgm:pt modelId="{68FA7612-5DD5-41E0-8CB0-376B9E0378D4}" type="pres">
      <dgm:prSet presAssocID="{9728AAD4-7677-4B99-96AF-FFAB41E5BA7A}" presName="text" presStyleLbl="fgAcc0" presStyleIdx="1" presStyleCnt="2">
        <dgm:presLayoutVars>
          <dgm:chPref val="3"/>
        </dgm:presLayoutVars>
      </dgm:prSet>
      <dgm:spPr/>
    </dgm:pt>
    <dgm:pt modelId="{50BFF418-ECE4-4401-B7B8-149A6E836AB8}" type="pres">
      <dgm:prSet presAssocID="{9728AAD4-7677-4B99-96AF-FFAB41E5BA7A}" presName="hierChild2" presStyleCnt="0"/>
      <dgm:spPr/>
    </dgm:pt>
  </dgm:ptLst>
  <dgm:cxnLst>
    <dgm:cxn modelId="{42696E4E-7CCF-46B2-B9CA-66D98AAC0E37}" type="presOf" srcId="{4B5CF995-4929-44A5-9B0F-818AE0AD00CE}" destId="{36D5D009-7336-45C8-9F34-2ED6F1858E90}" srcOrd="0" destOrd="0" presId="urn:microsoft.com/office/officeart/2005/8/layout/hierarchy1"/>
    <dgm:cxn modelId="{7A2AC489-5FE8-48C6-91CB-2D57DC6BF383}" srcId="{D0037699-875D-49A9-8E8C-A2FCE130F9A0}" destId="{4B5CF995-4929-44A5-9B0F-818AE0AD00CE}" srcOrd="0" destOrd="0" parTransId="{AB2EA353-7AB6-48C2-8016-40C65E4D2DD7}" sibTransId="{597DFD3C-8835-4CB3-A706-71C8E4F25035}"/>
    <dgm:cxn modelId="{23619A95-A913-4F3E-AD8D-7E2B835D9B3B}" srcId="{D0037699-875D-49A9-8E8C-A2FCE130F9A0}" destId="{9728AAD4-7677-4B99-96AF-FFAB41E5BA7A}" srcOrd="1" destOrd="0" parTransId="{1F00F040-444D-4AAA-818E-4F054FB4CE0D}" sibTransId="{4889A9DF-D999-421A-B83E-3AA60DA092D1}"/>
    <dgm:cxn modelId="{6BE8A7A4-8ACE-4A68-9A7D-3F43F8FDCADF}" type="presOf" srcId="{D0037699-875D-49A9-8E8C-A2FCE130F9A0}" destId="{ED467D80-C002-4B93-9405-47F7F8AADF36}" srcOrd="0" destOrd="0" presId="urn:microsoft.com/office/officeart/2005/8/layout/hierarchy1"/>
    <dgm:cxn modelId="{915398DE-D81E-43EA-85AC-CE8130F78887}" type="presOf" srcId="{9728AAD4-7677-4B99-96AF-FFAB41E5BA7A}" destId="{68FA7612-5DD5-41E0-8CB0-376B9E0378D4}" srcOrd="0" destOrd="0" presId="urn:microsoft.com/office/officeart/2005/8/layout/hierarchy1"/>
    <dgm:cxn modelId="{86FFE4B2-DA9E-427F-A067-3EF1451375A5}" type="presParOf" srcId="{ED467D80-C002-4B93-9405-47F7F8AADF36}" destId="{67F99FF7-B064-449B-A3FE-7F47EF3064E2}" srcOrd="0" destOrd="0" presId="urn:microsoft.com/office/officeart/2005/8/layout/hierarchy1"/>
    <dgm:cxn modelId="{9AA8ECC2-2690-4E51-B0A1-A0CF509A7B94}" type="presParOf" srcId="{67F99FF7-B064-449B-A3FE-7F47EF3064E2}" destId="{07A83B1D-C3A2-4EC4-8DAE-94299C56E729}" srcOrd="0" destOrd="0" presId="urn:microsoft.com/office/officeart/2005/8/layout/hierarchy1"/>
    <dgm:cxn modelId="{C5E8EF5C-FCDA-49D3-9AA1-043FCF4357EB}" type="presParOf" srcId="{07A83B1D-C3A2-4EC4-8DAE-94299C56E729}" destId="{675BB5D4-BD28-453A-B85C-42067021E5B7}" srcOrd="0" destOrd="0" presId="urn:microsoft.com/office/officeart/2005/8/layout/hierarchy1"/>
    <dgm:cxn modelId="{28BFB3C4-ED48-44DD-944F-B4F0FC7C1EB0}" type="presParOf" srcId="{07A83B1D-C3A2-4EC4-8DAE-94299C56E729}" destId="{36D5D009-7336-45C8-9F34-2ED6F1858E90}" srcOrd="1" destOrd="0" presId="urn:microsoft.com/office/officeart/2005/8/layout/hierarchy1"/>
    <dgm:cxn modelId="{FA183954-190C-4776-B7AC-71F1CDD5FF59}" type="presParOf" srcId="{67F99FF7-B064-449B-A3FE-7F47EF3064E2}" destId="{9B13630C-3007-4135-81A7-06C04323A7D3}" srcOrd="1" destOrd="0" presId="urn:microsoft.com/office/officeart/2005/8/layout/hierarchy1"/>
    <dgm:cxn modelId="{BC5F6B14-678C-40CF-B4A7-88145F16200C}" type="presParOf" srcId="{ED467D80-C002-4B93-9405-47F7F8AADF36}" destId="{A1C49361-35AC-45E7-93CD-6A0EB1571DE1}" srcOrd="1" destOrd="0" presId="urn:microsoft.com/office/officeart/2005/8/layout/hierarchy1"/>
    <dgm:cxn modelId="{77E104D3-870D-487F-B1CD-1A8DEEC6803D}" type="presParOf" srcId="{A1C49361-35AC-45E7-93CD-6A0EB1571DE1}" destId="{7FCF6495-3CAE-45D4-BC66-B35FE521D61B}" srcOrd="0" destOrd="0" presId="urn:microsoft.com/office/officeart/2005/8/layout/hierarchy1"/>
    <dgm:cxn modelId="{48730BC4-DE7F-4AAE-AF33-AEF66D78F666}" type="presParOf" srcId="{7FCF6495-3CAE-45D4-BC66-B35FE521D61B}" destId="{345ABE9B-42ED-418A-8793-3E2855BB7D47}" srcOrd="0" destOrd="0" presId="urn:microsoft.com/office/officeart/2005/8/layout/hierarchy1"/>
    <dgm:cxn modelId="{D5CF235C-29D3-402A-A886-366F5CF60FDE}" type="presParOf" srcId="{7FCF6495-3CAE-45D4-BC66-B35FE521D61B}" destId="{68FA7612-5DD5-41E0-8CB0-376B9E0378D4}" srcOrd="1" destOrd="0" presId="urn:microsoft.com/office/officeart/2005/8/layout/hierarchy1"/>
    <dgm:cxn modelId="{733A5177-03FE-4159-A4A8-1DE019528F68}" type="presParOf" srcId="{A1C49361-35AC-45E7-93CD-6A0EB1571DE1}" destId="{50BFF418-ECE4-4401-B7B8-149A6E836AB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752763-C097-4657-B80D-9BBC9CB4CAF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25F955F-5137-409F-87E8-0DF20BA8D87E}">
      <dgm:prSet/>
      <dgm:spPr/>
      <dgm:t>
        <a:bodyPr/>
        <a:lstStyle/>
        <a:p>
          <a:r>
            <a:rPr lang="en-US"/>
            <a:t>Consider the places in the proposed application where intrusion appears to be possible. Are concrete</a:t>
          </a:r>
          <a:br>
            <a:rPr lang="en-US"/>
          </a:br>
          <a:r>
            <a:rPr lang="en-US"/>
            <a:t>security requirements stated for those places? </a:t>
          </a:r>
        </a:p>
      </dgm:t>
    </dgm:pt>
    <dgm:pt modelId="{635A8111-026B-42C1-9365-2647179E42E7}" type="parTrans" cxnId="{9499C961-7E35-4D47-97B4-F059A3263E7C}">
      <dgm:prSet/>
      <dgm:spPr/>
      <dgm:t>
        <a:bodyPr/>
        <a:lstStyle/>
        <a:p>
          <a:endParaRPr lang="en-US"/>
        </a:p>
      </dgm:t>
    </dgm:pt>
    <dgm:pt modelId="{8958A26A-5FA2-4A14-B911-E1E17BC615E1}" type="sibTrans" cxnId="{9499C961-7E35-4D47-97B4-F059A3263E7C}">
      <dgm:prSet/>
      <dgm:spPr/>
      <dgm:t>
        <a:bodyPr/>
        <a:lstStyle/>
        <a:p>
          <a:endParaRPr lang="en-US"/>
        </a:p>
      </dgm:t>
    </dgm:pt>
    <dgm:pt modelId="{D38A8193-78E5-4DE3-9CA7-F62090FE4CCE}">
      <dgm:prSet/>
      <dgm:spPr/>
      <dgm:t>
        <a:bodyPr/>
        <a:lstStyle/>
        <a:p>
          <a:r>
            <a:rPr lang="en-US"/>
            <a:t>Has the confdentiality of data, where applicable, been speci fcally required? </a:t>
          </a:r>
          <a:br>
            <a:rPr lang="en-US"/>
          </a:br>
          <a:endParaRPr lang="en-US"/>
        </a:p>
      </dgm:t>
    </dgm:pt>
    <dgm:pt modelId="{71A09468-4D82-4ADF-9A4E-281EC8C383BC}" type="parTrans" cxnId="{40BCE535-B41C-4965-83FA-E06CD6803011}">
      <dgm:prSet/>
      <dgm:spPr/>
      <dgm:t>
        <a:bodyPr/>
        <a:lstStyle/>
        <a:p>
          <a:endParaRPr lang="en-US"/>
        </a:p>
      </dgm:t>
    </dgm:pt>
    <dgm:pt modelId="{94FF4FA3-3CE2-4EDC-AF26-6F2A677EA8D5}" type="sibTrans" cxnId="{40BCE535-B41C-4965-83FA-E06CD6803011}">
      <dgm:prSet/>
      <dgm:spPr/>
      <dgm:t>
        <a:bodyPr/>
        <a:lstStyle/>
        <a:p>
          <a:endParaRPr lang="en-US"/>
        </a:p>
      </dgm:t>
    </dgm:pt>
    <dgm:pt modelId="{E7C0CF62-FDFF-4E25-8FC4-E636B3E8A0F1}">
      <dgm:prSet/>
      <dgm:spPr/>
      <dgm:t>
        <a:bodyPr/>
        <a:lstStyle/>
        <a:p>
          <a:r>
            <a:rPr lang="en-US"/>
            <a:t>Has the security of user identity been specifed? </a:t>
          </a:r>
          <a:br>
            <a:rPr lang="en-US"/>
          </a:br>
          <a:endParaRPr lang="en-US"/>
        </a:p>
      </dgm:t>
    </dgm:pt>
    <dgm:pt modelId="{CFEA8C61-BFA3-4343-A565-B1A277198E7C}" type="parTrans" cxnId="{1F56932C-B291-46AD-8DD5-B1E06E10EBEE}">
      <dgm:prSet/>
      <dgm:spPr/>
      <dgm:t>
        <a:bodyPr/>
        <a:lstStyle/>
        <a:p>
          <a:endParaRPr lang="en-US"/>
        </a:p>
      </dgm:t>
    </dgm:pt>
    <dgm:pt modelId="{C426599A-DDE6-4BA9-88AE-3553E1A00319}" type="sibTrans" cxnId="{1F56932C-B291-46AD-8DD5-B1E06E10EBEE}">
      <dgm:prSet/>
      <dgm:spPr/>
      <dgm:t>
        <a:bodyPr/>
        <a:lstStyle/>
        <a:p>
          <a:endParaRPr lang="en-US"/>
        </a:p>
      </dgm:t>
    </dgm:pt>
    <dgm:pt modelId="{D31F7494-48DB-4478-9A3A-84265176F74C}">
      <dgm:prSet/>
      <dgm:spPr/>
      <dgm:t>
        <a:bodyPr/>
        <a:lstStyle/>
        <a:p>
          <a:r>
            <a:rPr lang="en-US"/>
            <a:t>Has the security of passwords been explicitly called for? </a:t>
          </a:r>
          <a:br>
            <a:rPr lang="en-US"/>
          </a:br>
          <a:endParaRPr lang="en-US"/>
        </a:p>
      </dgm:t>
    </dgm:pt>
    <dgm:pt modelId="{E476CADC-D254-4E04-B6F8-0C7987FD1F49}" type="parTrans" cxnId="{496EB538-575C-419A-A695-1BC7430A7471}">
      <dgm:prSet/>
      <dgm:spPr/>
      <dgm:t>
        <a:bodyPr/>
        <a:lstStyle/>
        <a:p>
          <a:endParaRPr lang="en-US"/>
        </a:p>
      </dgm:t>
    </dgm:pt>
    <dgm:pt modelId="{6B6324E8-6658-4437-8337-54048CB9B763}" type="sibTrans" cxnId="{496EB538-575C-419A-A695-1BC7430A7471}">
      <dgm:prSet/>
      <dgm:spPr/>
      <dgm:t>
        <a:bodyPr/>
        <a:lstStyle/>
        <a:p>
          <a:endParaRPr lang="en-US"/>
        </a:p>
      </dgm:t>
    </dgm:pt>
    <dgm:pt modelId="{EBC9EC64-B9E0-467E-9B8B-25C18C1591AA}">
      <dgm:prSet/>
      <dgm:spPr/>
      <dgm:t>
        <a:bodyPr/>
        <a:lstStyle/>
        <a:p>
          <a:r>
            <a:rPr lang="en-US"/>
            <a:t>Has the ownership of fles or access been specifed? </a:t>
          </a:r>
        </a:p>
      </dgm:t>
    </dgm:pt>
    <dgm:pt modelId="{84C012E6-B5FC-4681-93D9-98671DE1EE42}" type="parTrans" cxnId="{D48F2C80-AD7C-4393-999E-A899E0AAC92A}">
      <dgm:prSet/>
      <dgm:spPr/>
      <dgm:t>
        <a:bodyPr/>
        <a:lstStyle/>
        <a:p>
          <a:endParaRPr lang="en-US"/>
        </a:p>
      </dgm:t>
    </dgm:pt>
    <dgm:pt modelId="{FBE0A61D-89B9-4A8B-89A9-4F2C5BAA7F20}" type="sibTrans" cxnId="{D48F2C80-AD7C-4393-999E-A899E0AAC92A}">
      <dgm:prSet/>
      <dgm:spPr/>
      <dgm:t>
        <a:bodyPr/>
        <a:lstStyle/>
        <a:p>
          <a:endParaRPr lang="en-US"/>
        </a:p>
      </dgm:t>
    </dgm:pt>
    <dgm:pt modelId="{D4D77857-B49F-40BF-985B-3AA040026384}">
      <dgm:prSet/>
      <dgm:spPr/>
      <dgm:t>
        <a:bodyPr/>
        <a:lstStyle/>
        <a:p>
          <a:r>
            <a:rPr lang="en-US"/>
            <a:t>Has encryption been called for when appropriate? </a:t>
          </a:r>
          <a:br>
            <a:rPr lang="en-US"/>
          </a:br>
          <a:endParaRPr lang="en-US"/>
        </a:p>
      </dgm:t>
    </dgm:pt>
    <dgm:pt modelId="{A6DDDD0C-E0FB-405C-9738-37E1516B4B9A}" type="parTrans" cxnId="{B24D50A2-D79D-47DF-8BF6-548F64963E2B}">
      <dgm:prSet/>
      <dgm:spPr/>
      <dgm:t>
        <a:bodyPr/>
        <a:lstStyle/>
        <a:p>
          <a:endParaRPr lang="en-US"/>
        </a:p>
      </dgm:t>
    </dgm:pt>
    <dgm:pt modelId="{F4AC9985-E3A1-46AC-8972-EA0DB449CB0D}" type="sibTrans" cxnId="{B24D50A2-D79D-47DF-8BF6-548F64963E2B}">
      <dgm:prSet/>
      <dgm:spPr/>
      <dgm:t>
        <a:bodyPr/>
        <a:lstStyle/>
        <a:p>
          <a:endParaRPr lang="en-US"/>
        </a:p>
      </dgm:t>
    </dgm:pt>
    <dgm:pt modelId="{871780FE-4BFD-407E-9273-FF626F333BC9}">
      <dgm:prSet/>
      <dgm:spPr/>
      <dgm:t>
        <a:bodyPr/>
        <a:lstStyle/>
        <a:p>
          <a:r>
            <a:rPr lang="en-US"/>
            <a:t>Have specifc, known security exploits ("hacks") been specifed against? An example is "SQL injection shall</a:t>
          </a:r>
          <a:br>
            <a:rPr lang="en-US"/>
          </a:br>
          <a:r>
            <a:rPr lang="en-US"/>
            <a:t>be prevented." (SQL injection is a means of unauthorized database access.) </a:t>
          </a:r>
          <a:br>
            <a:rPr lang="en-US"/>
          </a:br>
          <a:br>
            <a:rPr lang="en-US"/>
          </a:br>
          <a:br>
            <a:rPr lang="en-US"/>
          </a:br>
          <a:endParaRPr lang="en-US"/>
        </a:p>
      </dgm:t>
    </dgm:pt>
    <dgm:pt modelId="{9100BB49-3EC6-4254-9C72-DB784E927D14}" type="parTrans" cxnId="{510226D8-0EC8-4EFC-939E-2792F63AB56E}">
      <dgm:prSet/>
      <dgm:spPr/>
      <dgm:t>
        <a:bodyPr/>
        <a:lstStyle/>
        <a:p>
          <a:endParaRPr lang="en-US"/>
        </a:p>
      </dgm:t>
    </dgm:pt>
    <dgm:pt modelId="{95C50BBA-E47C-44CA-BCAD-823DF65C6FCF}" type="sibTrans" cxnId="{510226D8-0EC8-4EFC-939E-2792F63AB56E}">
      <dgm:prSet/>
      <dgm:spPr/>
      <dgm:t>
        <a:bodyPr/>
        <a:lstStyle/>
        <a:p>
          <a:endParaRPr lang="en-US"/>
        </a:p>
      </dgm:t>
    </dgm:pt>
    <dgm:pt modelId="{7F76CAF0-BD2B-4EA6-B0B2-B48591FCC35E}" type="pres">
      <dgm:prSet presAssocID="{95752763-C097-4657-B80D-9BBC9CB4CAF4}" presName="root" presStyleCnt="0">
        <dgm:presLayoutVars>
          <dgm:dir/>
          <dgm:resizeHandles val="exact"/>
        </dgm:presLayoutVars>
      </dgm:prSet>
      <dgm:spPr/>
    </dgm:pt>
    <dgm:pt modelId="{F276755C-7D63-48B2-B9A7-8CF09ED87969}" type="pres">
      <dgm:prSet presAssocID="{825F955F-5137-409F-87E8-0DF20BA8D87E}" presName="compNode" presStyleCnt="0"/>
      <dgm:spPr/>
    </dgm:pt>
    <dgm:pt modelId="{3C7E6F22-8237-4E25-B803-2E54016CE55C}" type="pres">
      <dgm:prSet presAssocID="{825F955F-5137-409F-87E8-0DF20BA8D87E}" presName="bgRect" presStyleLbl="bgShp" presStyleIdx="0" presStyleCnt="7"/>
      <dgm:spPr/>
    </dgm:pt>
    <dgm:pt modelId="{9A32F751-CC08-4239-B1C0-64E1B9554678}" type="pres">
      <dgm:prSet presAssocID="{825F955F-5137-409F-87E8-0DF20BA8D87E}"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FE61BF2-5352-4E1B-A3C9-DF3012AFECE3}" type="pres">
      <dgm:prSet presAssocID="{825F955F-5137-409F-87E8-0DF20BA8D87E}" presName="spaceRect" presStyleCnt="0"/>
      <dgm:spPr/>
    </dgm:pt>
    <dgm:pt modelId="{BADA88C8-9C10-4228-BD7C-1172E099BB37}" type="pres">
      <dgm:prSet presAssocID="{825F955F-5137-409F-87E8-0DF20BA8D87E}" presName="parTx" presStyleLbl="revTx" presStyleIdx="0" presStyleCnt="7">
        <dgm:presLayoutVars>
          <dgm:chMax val="0"/>
          <dgm:chPref val="0"/>
        </dgm:presLayoutVars>
      </dgm:prSet>
      <dgm:spPr/>
    </dgm:pt>
    <dgm:pt modelId="{6E84CD53-0FDB-43D7-82D4-38DCC5A35116}" type="pres">
      <dgm:prSet presAssocID="{8958A26A-5FA2-4A14-B911-E1E17BC615E1}" presName="sibTrans" presStyleCnt="0"/>
      <dgm:spPr/>
    </dgm:pt>
    <dgm:pt modelId="{DEAA3AB5-50D0-40BC-B1FB-92A35C8806DF}" type="pres">
      <dgm:prSet presAssocID="{D38A8193-78E5-4DE3-9CA7-F62090FE4CCE}" presName="compNode" presStyleCnt="0"/>
      <dgm:spPr/>
    </dgm:pt>
    <dgm:pt modelId="{10D86465-D934-427F-A23D-92B5D71C4CFE}" type="pres">
      <dgm:prSet presAssocID="{D38A8193-78E5-4DE3-9CA7-F62090FE4CCE}" presName="bgRect" presStyleLbl="bgShp" presStyleIdx="1" presStyleCnt="7"/>
      <dgm:spPr/>
    </dgm:pt>
    <dgm:pt modelId="{E4B53704-D1A3-41FE-AEC9-8625786C5124}" type="pres">
      <dgm:prSet presAssocID="{D38A8193-78E5-4DE3-9CA7-F62090FE4CCE}"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FCD1221D-26BD-44F8-AEBE-0BF023636783}" type="pres">
      <dgm:prSet presAssocID="{D38A8193-78E5-4DE3-9CA7-F62090FE4CCE}" presName="spaceRect" presStyleCnt="0"/>
      <dgm:spPr/>
    </dgm:pt>
    <dgm:pt modelId="{A7F1CB3E-A516-4B19-A174-126DE29DFB41}" type="pres">
      <dgm:prSet presAssocID="{D38A8193-78E5-4DE3-9CA7-F62090FE4CCE}" presName="parTx" presStyleLbl="revTx" presStyleIdx="1" presStyleCnt="7">
        <dgm:presLayoutVars>
          <dgm:chMax val="0"/>
          <dgm:chPref val="0"/>
        </dgm:presLayoutVars>
      </dgm:prSet>
      <dgm:spPr/>
    </dgm:pt>
    <dgm:pt modelId="{C43847A2-B9A9-4E61-942B-E03FCBB95AD2}" type="pres">
      <dgm:prSet presAssocID="{94FF4FA3-3CE2-4EDC-AF26-6F2A677EA8D5}" presName="sibTrans" presStyleCnt="0"/>
      <dgm:spPr/>
    </dgm:pt>
    <dgm:pt modelId="{A0221D9B-1D02-41D7-A7DC-0125D702EE63}" type="pres">
      <dgm:prSet presAssocID="{E7C0CF62-FDFF-4E25-8FC4-E636B3E8A0F1}" presName="compNode" presStyleCnt="0"/>
      <dgm:spPr/>
    </dgm:pt>
    <dgm:pt modelId="{DB5B84E0-20DF-4940-AB70-769D2B86112F}" type="pres">
      <dgm:prSet presAssocID="{E7C0CF62-FDFF-4E25-8FC4-E636B3E8A0F1}" presName="bgRect" presStyleLbl="bgShp" presStyleIdx="2" presStyleCnt="7"/>
      <dgm:spPr/>
    </dgm:pt>
    <dgm:pt modelId="{DBA556AC-6DA6-4F96-A762-0EC1417196B8}" type="pres">
      <dgm:prSet presAssocID="{E7C0CF62-FDFF-4E25-8FC4-E636B3E8A0F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7F3547FB-E21C-44EC-A613-19AD83D511C9}" type="pres">
      <dgm:prSet presAssocID="{E7C0CF62-FDFF-4E25-8FC4-E636B3E8A0F1}" presName="spaceRect" presStyleCnt="0"/>
      <dgm:spPr/>
    </dgm:pt>
    <dgm:pt modelId="{318B0F40-CE3D-4459-B558-E29962F7BC02}" type="pres">
      <dgm:prSet presAssocID="{E7C0CF62-FDFF-4E25-8FC4-E636B3E8A0F1}" presName="parTx" presStyleLbl="revTx" presStyleIdx="2" presStyleCnt="7">
        <dgm:presLayoutVars>
          <dgm:chMax val="0"/>
          <dgm:chPref val="0"/>
        </dgm:presLayoutVars>
      </dgm:prSet>
      <dgm:spPr/>
    </dgm:pt>
    <dgm:pt modelId="{6CA6DE36-1E31-4635-831C-98BD2E15579E}" type="pres">
      <dgm:prSet presAssocID="{C426599A-DDE6-4BA9-88AE-3553E1A00319}" presName="sibTrans" presStyleCnt="0"/>
      <dgm:spPr/>
    </dgm:pt>
    <dgm:pt modelId="{88DEE95D-3D0A-4DA0-8C3E-527DC2B93D1C}" type="pres">
      <dgm:prSet presAssocID="{D31F7494-48DB-4478-9A3A-84265176F74C}" presName="compNode" presStyleCnt="0"/>
      <dgm:spPr/>
    </dgm:pt>
    <dgm:pt modelId="{0ED0C1E3-224A-4836-886B-938C8C79D22E}" type="pres">
      <dgm:prSet presAssocID="{D31F7494-48DB-4478-9A3A-84265176F74C}" presName="bgRect" presStyleLbl="bgShp" presStyleIdx="3" presStyleCnt="7"/>
      <dgm:spPr/>
    </dgm:pt>
    <dgm:pt modelId="{64CB4285-C8B4-4BAF-B2A4-9B515F34CEDB}" type="pres">
      <dgm:prSet presAssocID="{D31F7494-48DB-4478-9A3A-84265176F74C}"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C20238EB-593C-4170-B989-64EF330E6A39}" type="pres">
      <dgm:prSet presAssocID="{D31F7494-48DB-4478-9A3A-84265176F74C}" presName="spaceRect" presStyleCnt="0"/>
      <dgm:spPr/>
    </dgm:pt>
    <dgm:pt modelId="{27280449-137B-4CF7-A7E6-E6C2C56BDB4D}" type="pres">
      <dgm:prSet presAssocID="{D31F7494-48DB-4478-9A3A-84265176F74C}" presName="parTx" presStyleLbl="revTx" presStyleIdx="3" presStyleCnt="7">
        <dgm:presLayoutVars>
          <dgm:chMax val="0"/>
          <dgm:chPref val="0"/>
        </dgm:presLayoutVars>
      </dgm:prSet>
      <dgm:spPr/>
    </dgm:pt>
    <dgm:pt modelId="{FF027461-B593-4B23-9A62-B92D5706B8C4}" type="pres">
      <dgm:prSet presAssocID="{6B6324E8-6658-4437-8337-54048CB9B763}" presName="sibTrans" presStyleCnt="0"/>
      <dgm:spPr/>
    </dgm:pt>
    <dgm:pt modelId="{BBD34EAA-68BA-4B5F-B4E5-8916EEFCD30D}" type="pres">
      <dgm:prSet presAssocID="{EBC9EC64-B9E0-467E-9B8B-25C18C1591AA}" presName="compNode" presStyleCnt="0"/>
      <dgm:spPr/>
    </dgm:pt>
    <dgm:pt modelId="{B07DFFFF-3C9A-49A4-B5D7-130A8DBD0233}" type="pres">
      <dgm:prSet presAssocID="{EBC9EC64-B9E0-467E-9B8B-25C18C1591AA}" presName="bgRect" presStyleLbl="bgShp" presStyleIdx="4" presStyleCnt="7"/>
      <dgm:spPr/>
    </dgm:pt>
    <dgm:pt modelId="{A8F31AFF-D912-4BD0-A570-552F4054CFDA}" type="pres">
      <dgm:prSet presAssocID="{EBC9EC64-B9E0-467E-9B8B-25C18C1591A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niversal Access"/>
        </a:ext>
      </dgm:extLst>
    </dgm:pt>
    <dgm:pt modelId="{A2F939D2-A2B8-4AFB-A2E5-6429635CB11F}" type="pres">
      <dgm:prSet presAssocID="{EBC9EC64-B9E0-467E-9B8B-25C18C1591AA}" presName="spaceRect" presStyleCnt="0"/>
      <dgm:spPr/>
    </dgm:pt>
    <dgm:pt modelId="{BE55BA04-6BF4-4B2D-96B8-ADF36EA941D8}" type="pres">
      <dgm:prSet presAssocID="{EBC9EC64-B9E0-467E-9B8B-25C18C1591AA}" presName="parTx" presStyleLbl="revTx" presStyleIdx="4" presStyleCnt="7">
        <dgm:presLayoutVars>
          <dgm:chMax val="0"/>
          <dgm:chPref val="0"/>
        </dgm:presLayoutVars>
      </dgm:prSet>
      <dgm:spPr/>
    </dgm:pt>
    <dgm:pt modelId="{55376188-B4F6-4453-B938-EFAD5F4E25C3}" type="pres">
      <dgm:prSet presAssocID="{FBE0A61D-89B9-4A8B-89A9-4F2C5BAA7F20}" presName="sibTrans" presStyleCnt="0"/>
      <dgm:spPr/>
    </dgm:pt>
    <dgm:pt modelId="{2501080B-1A32-469C-BD6E-FA5A029AE50E}" type="pres">
      <dgm:prSet presAssocID="{D4D77857-B49F-40BF-985B-3AA040026384}" presName="compNode" presStyleCnt="0"/>
      <dgm:spPr/>
    </dgm:pt>
    <dgm:pt modelId="{9D0A41C0-D739-4B66-8045-560B2B30764F}" type="pres">
      <dgm:prSet presAssocID="{D4D77857-B49F-40BF-985B-3AA040026384}" presName="bgRect" presStyleLbl="bgShp" presStyleIdx="5" presStyleCnt="7"/>
      <dgm:spPr/>
    </dgm:pt>
    <dgm:pt modelId="{3B8B3C44-D95A-4FD8-9B36-980A36BD922A}" type="pres">
      <dgm:prSet presAssocID="{D4D77857-B49F-40BF-985B-3AA04002638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elephone"/>
        </a:ext>
      </dgm:extLst>
    </dgm:pt>
    <dgm:pt modelId="{97FC1715-8205-4654-B8E9-F3B0CF069391}" type="pres">
      <dgm:prSet presAssocID="{D4D77857-B49F-40BF-985B-3AA040026384}" presName="spaceRect" presStyleCnt="0"/>
      <dgm:spPr/>
    </dgm:pt>
    <dgm:pt modelId="{5D5B66CB-C5E3-4A5E-887B-590D7DAAA2A2}" type="pres">
      <dgm:prSet presAssocID="{D4D77857-B49F-40BF-985B-3AA040026384}" presName="parTx" presStyleLbl="revTx" presStyleIdx="5" presStyleCnt="7">
        <dgm:presLayoutVars>
          <dgm:chMax val="0"/>
          <dgm:chPref val="0"/>
        </dgm:presLayoutVars>
      </dgm:prSet>
      <dgm:spPr/>
    </dgm:pt>
    <dgm:pt modelId="{463E9994-4203-435E-9D41-9FC7F2BD766B}" type="pres">
      <dgm:prSet presAssocID="{F4AC9985-E3A1-46AC-8972-EA0DB449CB0D}" presName="sibTrans" presStyleCnt="0"/>
      <dgm:spPr/>
    </dgm:pt>
    <dgm:pt modelId="{90C17E79-32DC-49C9-A80F-6CD6F2097C32}" type="pres">
      <dgm:prSet presAssocID="{871780FE-4BFD-407E-9273-FF626F333BC9}" presName="compNode" presStyleCnt="0"/>
      <dgm:spPr/>
    </dgm:pt>
    <dgm:pt modelId="{E037B108-0A7D-4600-9F2D-D2AD37066943}" type="pres">
      <dgm:prSet presAssocID="{871780FE-4BFD-407E-9273-FF626F333BC9}" presName="bgRect" presStyleLbl="bgShp" presStyleIdx="6" presStyleCnt="7"/>
      <dgm:spPr/>
    </dgm:pt>
    <dgm:pt modelId="{CFDEB321-6F51-438D-AD9D-88E51307E62F}" type="pres">
      <dgm:prSet presAssocID="{871780FE-4BFD-407E-9273-FF626F333BC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Database"/>
        </a:ext>
      </dgm:extLst>
    </dgm:pt>
    <dgm:pt modelId="{B7EECC85-FAA0-4E6B-B362-276C7BE6C6BA}" type="pres">
      <dgm:prSet presAssocID="{871780FE-4BFD-407E-9273-FF626F333BC9}" presName="spaceRect" presStyleCnt="0"/>
      <dgm:spPr/>
    </dgm:pt>
    <dgm:pt modelId="{C5A738E0-BE62-4CC5-8206-E44C8F2B92C2}" type="pres">
      <dgm:prSet presAssocID="{871780FE-4BFD-407E-9273-FF626F333BC9}" presName="parTx" presStyleLbl="revTx" presStyleIdx="6" presStyleCnt="7">
        <dgm:presLayoutVars>
          <dgm:chMax val="0"/>
          <dgm:chPref val="0"/>
        </dgm:presLayoutVars>
      </dgm:prSet>
      <dgm:spPr/>
    </dgm:pt>
  </dgm:ptLst>
  <dgm:cxnLst>
    <dgm:cxn modelId="{A64BD527-FC3C-4467-A935-261D815F20C8}" type="presOf" srcId="{EBC9EC64-B9E0-467E-9B8B-25C18C1591AA}" destId="{BE55BA04-6BF4-4B2D-96B8-ADF36EA941D8}" srcOrd="0" destOrd="0" presId="urn:microsoft.com/office/officeart/2018/2/layout/IconVerticalSolidList"/>
    <dgm:cxn modelId="{1F56932C-B291-46AD-8DD5-B1E06E10EBEE}" srcId="{95752763-C097-4657-B80D-9BBC9CB4CAF4}" destId="{E7C0CF62-FDFF-4E25-8FC4-E636B3E8A0F1}" srcOrd="2" destOrd="0" parTransId="{CFEA8C61-BFA3-4343-A565-B1A277198E7C}" sibTransId="{C426599A-DDE6-4BA9-88AE-3553E1A00319}"/>
    <dgm:cxn modelId="{40BCE535-B41C-4965-83FA-E06CD6803011}" srcId="{95752763-C097-4657-B80D-9BBC9CB4CAF4}" destId="{D38A8193-78E5-4DE3-9CA7-F62090FE4CCE}" srcOrd="1" destOrd="0" parTransId="{71A09468-4D82-4ADF-9A4E-281EC8C383BC}" sibTransId="{94FF4FA3-3CE2-4EDC-AF26-6F2A677EA8D5}"/>
    <dgm:cxn modelId="{496EB538-575C-419A-A695-1BC7430A7471}" srcId="{95752763-C097-4657-B80D-9BBC9CB4CAF4}" destId="{D31F7494-48DB-4478-9A3A-84265176F74C}" srcOrd="3" destOrd="0" parTransId="{E476CADC-D254-4E04-B6F8-0C7987FD1F49}" sibTransId="{6B6324E8-6658-4437-8337-54048CB9B763}"/>
    <dgm:cxn modelId="{DD47AC5D-9DED-43FF-915E-392DDCFFB4A1}" type="presOf" srcId="{D4D77857-B49F-40BF-985B-3AA040026384}" destId="{5D5B66CB-C5E3-4A5E-887B-590D7DAAA2A2}" srcOrd="0" destOrd="0" presId="urn:microsoft.com/office/officeart/2018/2/layout/IconVerticalSolidList"/>
    <dgm:cxn modelId="{9499C961-7E35-4D47-97B4-F059A3263E7C}" srcId="{95752763-C097-4657-B80D-9BBC9CB4CAF4}" destId="{825F955F-5137-409F-87E8-0DF20BA8D87E}" srcOrd="0" destOrd="0" parTransId="{635A8111-026B-42C1-9365-2647179E42E7}" sibTransId="{8958A26A-5FA2-4A14-B911-E1E17BC615E1}"/>
    <dgm:cxn modelId="{D48F2C80-AD7C-4393-999E-A899E0AAC92A}" srcId="{95752763-C097-4657-B80D-9BBC9CB4CAF4}" destId="{EBC9EC64-B9E0-467E-9B8B-25C18C1591AA}" srcOrd="4" destOrd="0" parTransId="{84C012E6-B5FC-4681-93D9-98671DE1EE42}" sibTransId="{FBE0A61D-89B9-4A8B-89A9-4F2C5BAA7F20}"/>
    <dgm:cxn modelId="{1B18328E-4AA2-4B00-8DC4-34A27CBF72C5}" type="presOf" srcId="{95752763-C097-4657-B80D-9BBC9CB4CAF4}" destId="{7F76CAF0-BD2B-4EA6-B0B2-B48591FCC35E}" srcOrd="0" destOrd="0" presId="urn:microsoft.com/office/officeart/2018/2/layout/IconVerticalSolidList"/>
    <dgm:cxn modelId="{ABA34C8F-28EB-4EB3-AEB5-CC2512CBB455}" type="presOf" srcId="{D38A8193-78E5-4DE3-9CA7-F62090FE4CCE}" destId="{A7F1CB3E-A516-4B19-A174-126DE29DFB41}" srcOrd="0" destOrd="0" presId="urn:microsoft.com/office/officeart/2018/2/layout/IconVerticalSolidList"/>
    <dgm:cxn modelId="{B24D50A2-D79D-47DF-8BF6-548F64963E2B}" srcId="{95752763-C097-4657-B80D-9BBC9CB4CAF4}" destId="{D4D77857-B49F-40BF-985B-3AA040026384}" srcOrd="5" destOrd="0" parTransId="{A6DDDD0C-E0FB-405C-9738-37E1516B4B9A}" sibTransId="{F4AC9985-E3A1-46AC-8972-EA0DB449CB0D}"/>
    <dgm:cxn modelId="{B32E62AD-F058-44F5-AD1E-A9BE039DF2EB}" type="presOf" srcId="{825F955F-5137-409F-87E8-0DF20BA8D87E}" destId="{BADA88C8-9C10-4228-BD7C-1172E099BB37}" srcOrd="0" destOrd="0" presId="urn:microsoft.com/office/officeart/2018/2/layout/IconVerticalSolidList"/>
    <dgm:cxn modelId="{AE848DB3-A6CE-45C0-858B-CA1FA1B48349}" type="presOf" srcId="{D31F7494-48DB-4478-9A3A-84265176F74C}" destId="{27280449-137B-4CF7-A7E6-E6C2C56BDB4D}" srcOrd="0" destOrd="0" presId="urn:microsoft.com/office/officeart/2018/2/layout/IconVerticalSolidList"/>
    <dgm:cxn modelId="{C41D7FC6-CE5D-4C74-9924-C5E97B0B570F}" type="presOf" srcId="{871780FE-4BFD-407E-9273-FF626F333BC9}" destId="{C5A738E0-BE62-4CC5-8206-E44C8F2B92C2}" srcOrd="0" destOrd="0" presId="urn:microsoft.com/office/officeart/2018/2/layout/IconVerticalSolidList"/>
    <dgm:cxn modelId="{FA363AC7-829A-4B2E-A642-D734B45DD6D0}" type="presOf" srcId="{E7C0CF62-FDFF-4E25-8FC4-E636B3E8A0F1}" destId="{318B0F40-CE3D-4459-B558-E29962F7BC02}" srcOrd="0" destOrd="0" presId="urn:microsoft.com/office/officeart/2018/2/layout/IconVerticalSolidList"/>
    <dgm:cxn modelId="{510226D8-0EC8-4EFC-939E-2792F63AB56E}" srcId="{95752763-C097-4657-B80D-9BBC9CB4CAF4}" destId="{871780FE-4BFD-407E-9273-FF626F333BC9}" srcOrd="6" destOrd="0" parTransId="{9100BB49-3EC6-4254-9C72-DB784E927D14}" sibTransId="{95C50BBA-E47C-44CA-BCAD-823DF65C6FCF}"/>
    <dgm:cxn modelId="{C8F0B980-160A-4A76-9E89-F3FFAAC5FFE2}" type="presParOf" srcId="{7F76CAF0-BD2B-4EA6-B0B2-B48591FCC35E}" destId="{F276755C-7D63-48B2-B9A7-8CF09ED87969}" srcOrd="0" destOrd="0" presId="urn:microsoft.com/office/officeart/2018/2/layout/IconVerticalSolidList"/>
    <dgm:cxn modelId="{A9BA24AD-F324-4C69-92A5-380FF861DB79}" type="presParOf" srcId="{F276755C-7D63-48B2-B9A7-8CF09ED87969}" destId="{3C7E6F22-8237-4E25-B803-2E54016CE55C}" srcOrd="0" destOrd="0" presId="urn:microsoft.com/office/officeart/2018/2/layout/IconVerticalSolidList"/>
    <dgm:cxn modelId="{6612691C-FA6F-4AA5-A595-4A334FB5661D}" type="presParOf" srcId="{F276755C-7D63-48B2-B9A7-8CF09ED87969}" destId="{9A32F751-CC08-4239-B1C0-64E1B9554678}" srcOrd="1" destOrd="0" presId="urn:microsoft.com/office/officeart/2018/2/layout/IconVerticalSolidList"/>
    <dgm:cxn modelId="{10CDD0B5-07C8-49FA-9D14-ACAFC0AFFE3F}" type="presParOf" srcId="{F276755C-7D63-48B2-B9A7-8CF09ED87969}" destId="{9FE61BF2-5352-4E1B-A3C9-DF3012AFECE3}" srcOrd="2" destOrd="0" presId="urn:microsoft.com/office/officeart/2018/2/layout/IconVerticalSolidList"/>
    <dgm:cxn modelId="{2AAD28FD-BF65-42C2-8527-F07C0507701F}" type="presParOf" srcId="{F276755C-7D63-48B2-B9A7-8CF09ED87969}" destId="{BADA88C8-9C10-4228-BD7C-1172E099BB37}" srcOrd="3" destOrd="0" presId="urn:microsoft.com/office/officeart/2018/2/layout/IconVerticalSolidList"/>
    <dgm:cxn modelId="{00245EAE-D648-4590-98D8-CECCA37BD7D9}" type="presParOf" srcId="{7F76CAF0-BD2B-4EA6-B0B2-B48591FCC35E}" destId="{6E84CD53-0FDB-43D7-82D4-38DCC5A35116}" srcOrd="1" destOrd="0" presId="urn:microsoft.com/office/officeart/2018/2/layout/IconVerticalSolidList"/>
    <dgm:cxn modelId="{3D736201-1839-4620-A6B9-CDD0F92546FC}" type="presParOf" srcId="{7F76CAF0-BD2B-4EA6-B0B2-B48591FCC35E}" destId="{DEAA3AB5-50D0-40BC-B1FB-92A35C8806DF}" srcOrd="2" destOrd="0" presId="urn:microsoft.com/office/officeart/2018/2/layout/IconVerticalSolidList"/>
    <dgm:cxn modelId="{B9E4230D-3B1E-4F31-826F-7C358DD46D13}" type="presParOf" srcId="{DEAA3AB5-50D0-40BC-B1FB-92A35C8806DF}" destId="{10D86465-D934-427F-A23D-92B5D71C4CFE}" srcOrd="0" destOrd="0" presId="urn:microsoft.com/office/officeart/2018/2/layout/IconVerticalSolidList"/>
    <dgm:cxn modelId="{D522B1A9-6081-4884-BAF6-8F6F4B19E7B7}" type="presParOf" srcId="{DEAA3AB5-50D0-40BC-B1FB-92A35C8806DF}" destId="{E4B53704-D1A3-41FE-AEC9-8625786C5124}" srcOrd="1" destOrd="0" presId="urn:microsoft.com/office/officeart/2018/2/layout/IconVerticalSolidList"/>
    <dgm:cxn modelId="{B1A3C512-AAB5-4A2F-811A-1EA5DDE50303}" type="presParOf" srcId="{DEAA3AB5-50D0-40BC-B1FB-92A35C8806DF}" destId="{FCD1221D-26BD-44F8-AEBE-0BF023636783}" srcOrd="2" destOrd="0" presId="urn:microsoft.com/office/officeart/2018/2/layout/IconVerticalSolidList"/>
    <dgm:cxn modelId="{5CE8E9F8-6C11-4F38-9586-2E9124233C2B}" type="presParOf" srcId="{DEAA3AB5-50D0-40BC-B1FB-92A35C8806DF}" destId="{A7F1CB3E-A516-4B19-A174-126DE29DFB41}" srcOrd="3" destOrd="0" presId="urn:microsoft.com/office/officeart/2018/2/layout/IconVerticalSolidList"/>
    <dgm:cxn modelId="{659E951D-26CC-41C5-A2A8-9193426BA96D}" type="presParOf" srcId="{7F76CAF0-BD2B-4EA6-B0B2-B48591FCC35E}" destId="{C43847A2-B9A9-4E61-942B-E03FCBB95AD2}" srcOrd="3" destOrd="0" presId="urn:microsoft.com/office/officeart/2018/2/layout/IconVerticalSolidList"/>
    <dgm:cxn modelId="{A930E1A2-D8EF-44FF-AB00-5C3C75A1F301}" type="presParOf" srcId="{7F76CAF0-BD2B-4EA6-B0B2-B48591FCC35E}" destId="{A0221D9B-1D02-41D7-A7DC-0125D702EE63}" srcOrd="4" destOrd="0" presId="urn:microsoft.com/office/officeart/2018/2/layout/IconVerticalSolidList"/>
    <dgm:cxn modelId="{B541BD0A-8003-45F1-9168-C252C04DF670}" type="presParOf" srcId="{A0221D9B-1D02-41D7-A7DC-0125D702EE63}" destId="{DB5B84E0-20DF-4940-AB70-769D2B86112F}" srcOrd="0" destOrd="0" presId="urn:microsoft.com/office/officeart/2018/2/layout/IconVerticalSolidList"/>
    <dgm:cxn modelId="{991433B9-6472-4CC1-B01E-4CB70DE81015}" type="presParOf" srcId="{A0221D9B-1D02-41D7-A7DC-0125D702EE63}" destId="{DBA556AC-6DA6-4F96-A762-0EC1417196B8}" srcOrd="1" destOrd="0" presId="urn:microsoft.com/office/officeart/2018/2/layout/IconVerticalSolidList"/>
    <dgm:cxn modelId="{C3D7B3BF-E215-44F5-8A3D-9C0E298255C5}" type="presParOf" srcId="{A0221D9B-1D02-41D7-A7DC-0125D702EE63}" destId="{7F3547FB-E21C-44EC-A613-19AD83D511C9}" srcOrd="2" destOrd="0" presId="urn:microsoft.com/office/officeart/2018/2/layout/IconVerticalSolidList"/>
    <dgm:cxn modelId="{C6DC39A3-501B-48D0-A5C4-26F2DDA29707}" type="presParOf" srcId="{A0221D9B-1D02-41D7-A7DC-0125D702EE63}" destId="{318B0F40-CE3D-4459-B558-E29962F7BC02}" srcOrd="3" destOrd="0" presId="urn:microsoft.com/office/officeart/2018/2/layout/IconVerticalSolidList"/>
    <dgm:cxn modelId="{5490E485-41EA-4B3C-BDB9-5B75C341033B}" type="presParOf" srcId="{7F76CAF0-BD2B-4EA6-B0B2-B48591FCC35E}" destId="{6CA6DE36-1E31-4635-831C-98BD2E15579E}" srcOrd="5" destOrd="0" presId="urn:microsoft.com/office/officeart/2018/2/layout/IconVerticalSolidList"/>
    <dgm:cxn modelId="{E6140938-C43E-4744-B4DD-976723B1953F}" type="presParOf" srcId="{7F76CAF0-BD2B-4EA6-B0B2-B48591FCC35E}" destId="{88DEE95D-3D0A-4DA0-8C3E-527DC2B93D1C}" srcOrd="6" destOrd="0" presId="urn:microsoft.com/office/officeart/2018/2/layout/IconVerticalSolidList"/>
    <dgm:cxn modelId="{8465080D-2E11-4DEF-AAA0-D22C656D7FEE}" type="presParOf" srcId="{88DEE95D-3D0A-4DA0-8C3E-527DC2B93D1C}" destId="{0ED0C1E3-224A-4836-886B-938C8C79D22E}" srcOrd="0" destOrd="0" presId="urn:microsoft.com/office/officeart/2018/2/layout/IconVerticalSolidList"/>
    <dgm:cxn modelId="{05CD42D8-13B9-4666-9872-0FE71CE3DAD7}" type="presParOf" srcId="{88DEE95D-3D0A-4DA0-8C3E-527DC2B93D1C}" destId="{64CB4285-C8B4-4BAF-B2A4-9B515F34CEDB}" srcOrd="1" destOrd="0" presId="urn:microsoft.com/office/officeart/2018/2/layout/IconVerticalSolidList"/>
    <dgm:cxn modelId="{B3BAD94C-0CB0-4945-8770-6161D42A5960}" type="presParOf" srcId="{88DEE95D-3D0A-4DA0-8C3E-527DC2B93D1C}" destId="{C20238EB-593C-4170-B989-64EF330E6A39}" srcOrd="2" destOrd="0" presId="urn:microsoft.com/office/officeart/2018/2/layout/IconVerticalSolidList"/>
    <dgm:cxn modelId="{9FD3669E-FD2E-43FF-92B1-B2008247A4EA}" type="presParOf" srcId="{88DEE95D-3D0A-4DA0-8C3E-527DC2B93D1C}" destId="{27280449-137B-4CF7-A7E6-E6C2C56BDB4D}" srcOrd="3" destOrd="0" presId="urn:microsoft.com/office/officeart/2018/2/layout/IconVerticalSolidList"/>
    <dgm:cxn modelId="{9DD6D10F-3120-48DE-ADAD-7A18A80443BF}" type="presParOf" srcId="{7F76CAF0-BD2B-4EA6-B0B2-B48591FCC35E}" destId="{FF027461-B593-4B23-9A62-B92D5706B8C4}" srcOrd="7" destOrd="0" presId="urn:microsoft.com/office/officeart/2018/2/layout/IconVerticalSolidList"/>
    <dgm:cxn modelId="{D3E5A5B4-02FE-4C65-92FE-26C056500689}" type="presParOf" srcId="{7F76CAF0-BD2B-4EA6-B0B2-B48591FCC35E}" destId="{BBD34EAA-68BA-4B5F-B4E5-8916EEFCD30D}" srcOrd="8" destOrd="0" presId="urn:microsoft.com/office/officeart/2018/2/layout/IconVerticalSolidList"/>
    <dgm:cxn modelId="{452F4ACE-C605-43F0-987E-921A288B3C0E}" type="presParOf" srcId="{BBD34EAA-68BA-4B5F-B4E5-8916EEFCD30D}" destId="{B07DFFFF-3C9A-49A4-B5D7-130A8DBD0233}" srcOrd="0" destOrd="0" presId="urn:microsoft.com/office/officeart/2018/2/layout/IconVerticalSolidList"/>
    <dgm:cxn modelId="{D0BC7EEC-B219-49CE-8F58-4409F254B352}" type="presParOf" srcId="{BBD34EAA-68BA-4B5F-B4E5-8916EEFCD30D}" destId="{A8F31AFF-D912-4BD0-A570-552F4054CFDA}" srcOrd="1" destOrd="0" presId="urn:microsoft.com/office/officeart/2018/2/layout/IconVerticalSolidList"/>
    <dgm:cxn modelId="{50F46514-3A1D-4BE3-9610-07789CFB441C}" type="presParOf" srcId="{BBD34EAA-68BA-4B5F-B4E5-8916EEFCD30D}" destId="{A2F939D2-A2B8-4AFB-A2E5-6429635CB11F}" srcOrd="2" destOrd="0" presId="urn:microsoft.com/office/officeart/2018/2/layout/IconVerticalSolidList"/>
    <dgm:cxn modelId="{4B09FA18-DBC9-4008-B360-FDC2F42EB9B5}" type="presParOf" srcId="{BBD34EAA-68BA-4B5F-B4E5-8916EEFCD30D}" destId="{BE55BA04-6BF4-4B2D-96B8-ADF36EA941D8}" srcOrd="3" destOrd="0" presId="urn:microsoft.com/office/officeart/2018/2/layout/IconVerticalSolidList"/>
    <dgm:cxn modelId="{C0F11D16-4D0B-4CBE-8604-89153DA15770}" type="presParOf" srcId="{7F76CAF0-BD2B-4EA6-B0B2-B48591FCC35E}" destId="{55376188-B4F6-4453-B938-EFAD5F4E25C3}" srcOrd="9" destOrd="0" presId="urn:microsoft.com/office/officeart/2018/2/layout/IconVerticalSolidList"/>
    <dgm:cxn modelId="{0700381F-83D5-4957-8FE7-A37B2F4D51FA}" type="presParOf" srcId="{7F76CAF0-BD2B-4EA6-B0B2-B48591FCC35E}" destId="{2501080B-1A32-469C-BD6E-FA5A029AE50E}" srcOrd="10" destOrd="0" presId="urn:microsoft.com/office/officeart/2018/2/layout/IconVerticalSolidList"/>
    <dgm:cxn modelId="{B4BD4D59-6946-4EEC-B4D6-C436C4F31D30}" type="presParOf" srcId="{2501080B-1A32-469C-BD6E-FA5A029AE50E}" destId="{9D0A41C0-D739-4B66-8045-560B2B30764F}" srcOrd="0" destOrd="0" presId="urn:microsoft.com/office/officeart/2018/2/layout/IconVerticalSolidList"/>
    <dgm:cxn modelId="{E67596DB-CFDA-4695-A348-D1B77DE0245D}" type="presParOf" srcId="{2501080B-1A32-469C-BD6E-FA5A029AE50E}" destId="{3B8B3C44-D95A-4FD8-9B36-980A36BD922A}" srcOrd="1" destOrd="0" presId="urn:microsoft.com/office/officeart/2018/2/layout/IconVerticalSolidList"/>
    <dgm:cxn modelId="{479A4CD6-4A0B-4A78-9941-33E237DE7699}" type="presParOf" srcId="{2501080B-1A32-469C-BD6E-FA5A029AE50E}" destId="{97FC1715-8205-4654-B8E9-F3B0CF069391}" srcOrd="2" destOrd="0" presId="urn:microsoft.com/office/officeart/2018/2/layout/IconVerticalSolidList"/>
    <dgm:cxn modelId="{D84F8CB9-296B-4DF2-A7AF-C199F5088AEB}" type="presParOf" srcId="{2501080B-1A32-469C-BD6E-FA5A029AE50E}" destId="{5D5B66CB-C5E3-4A5E-887B-590D7DAAA2A2}" srcOrd="3" destOrd="0" presId="urn:microsoft.com/office/officeart/2018/2/layout/IconVerticalSolidList"/>
    <dgm:cxn modelId="{B3B78DD2-D21F-4993-81EE-EC581BD54F7A}" type="presParOf" srcId="{7F76CAF0-BD2B-4EA6-B0B2-B48591FCC35E}" destId="{463E9994-4203-435E-9D41-9FC7F2BD766B}" srcOrd="11" destOrd="0" presId="urn:microsoft.com/office/officeart/2018/2/layout/IconVerticalSolidList"/>
    <dgm:cxn modelId="{B8F27CFD-0EDF-4849-BD70-E793B8E8C2E6}" type="presParOf" srcId="{7F76CAF0-BD2B-4EA6-B0B2-B48591FCC35E}" destId="{90C17E79-32DC-49C9-A80F-6CD6F2097C32}" srcOrd="12" destOrd="0" presId="urn:microsoft.com/office/officeart/2018/2/layout/IconVerticalSolidList"/>
    <dgm:cxn modelId="{B2CB7D7A-4012-4079-9B58-4B59DAB9B510}" type="presParOf" srcId="{90C17E79-32DC-49C9-A80F-6CD6F2097C32}" destId="{E037B108-0A7D-4600-9F2D-D2AD37066943}" srcOrd="0" destOrd="0" presId="urn:microsoft.com/office/officeart/2018/2/layout/IconVerticalSolidList"/>
    <dgm:cxn modelId="{F17A6637-FFC0-4715-9B5A-499CA0D3AB09}" type="presParOf" srcId="{90C17E79-32DC-49C9-A80F-6CD6F2097C32}" destId="{CFDEB321-6F51-438D-AD9D-88E51307E62F}" srcOrd="1" destOrd="0" presId="urn:microsoft.com/office/officeart/2018/2/layout/IconVerticalSolidList"/>
    <dgm:cxn modelId="{E62D4728-E4AD-4637-84E5-462F775B7E29}" type="presParOf" srcId="{90C17E79-32DC-49C9-A80F-6CD6F2097C32}" destId="{B7EECC85-FAA0-4E6B-B362-276C7BE6C6BA}" srcOrd="2" destOrd="0" presId="urn:microsoft.com/office/officeart/2018/2/layout/IconVerticalSolidList"/>
    <dgm:cxn modelId="{85E97CBE-FCE0-4ED7-AE4F-5C78B914A9DE}" type="presParOf" srcId="{90C17E79-32DC-49C9-A80F-6CD6F2097C32}" destId="{C5A738E0-BE62-4CC5-8206-E44C8F2B92C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45FB26-6C8E-4B71-A25F-28AF0E03DD9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0C36155-2733-4B11-AA21-7429EF4573D2}">
      <dgm:prSet/>
      <dgm:spPr/>
      <dgm:t>
        <a:bodyPr/>
        <a:lstStyle/>
        <a:p>
          <a:r>
            <a:rPr lang="en-US"/>
            <a:t>Is the requirement clear enough to devise input/output data samples that exercise it? Specify the tests.</a:t>
          </a:r>
        </a:p>
      </dgm:t>
    </dgm:pt>
    <dgm:pt modelId="{69745919-18C2-4180-B43E-F9C5FBB3DDDA}" type="parTrans" cxnId="{9BBB88EC-E8FD-4E25-BE79-8C0C192101AA}">
      <dgm:prSet/>
      <dgm:spPr/>
      <dgm:t>
        <a:bodyPr/>
        <a:lstStyle/>
        <a:p>
          <a:endParaRPr lang="en-US"/>
        </a:p>
      </dgm:t>
    </dgm:pt>
    <dgm:pt modelId="{0C31C364-F567-46D4-810B-E237B31DF0AA}" type="sibTrans" cxnId="{9BBB88EC-E8FD-4E25-BE79-8C0C192101AA}">
      <dgm:prSet/>
      <dgm:spPr/>
      <dgm:t>
        <a:bodyPr/>
        <a:lstStyle/>
        <a:p>
          <a:endParaRPr lang="en-US"/>
        </a:p>
      </dgm:t>
    </dgm:pt>
    <dgm:pt modelId="{90AE54BA-4482-4D54-B372-FED37A9ED620}">
      <dgm:prSet/>
      <dgm:spPr/>
      <dgm:t>
        <a:bodyPr/>
        <a:lstStyle/>
        <a:p>
          <a:r>
            <a:rPr lang="en-US"/>
            <a:t>Is there a set of tests that, if passed, provides signifcant confdence that the requirement will have been</a:t>
          </a:r>
          <a:br>
            <a:rPr lang="en-US"/>
          </a:br>
          <a:r>
            <a:rPr lang="en-US"/>
            <a:t>satisfed?</a:t>
          </a:r>
        </a:p>
      </dgm:t>
    </dgm:pt>
    <dgm:pt modelId="{77D7E9BC-A4E8-4986-848F-E442B093D76C}" type="parTrans" cxnId="{6C07CE5D-78D9-4983-A17E-CA92CB2EC0D1}">
      <dgm:prSet/>
      <dgm:spPr/>
      <dgm:t>
        <a:bodyPr/>
        <a:lstStyle/>
        <a:p>
          <a:endParaRPr lang="en-US"/>
        </a:p>
      </dgm:t>
    </dgm:pt>
    <dgm:pt modelId="{7600E297-AF00-4E3F-BD1E-418A98E1C3A0}" type="sibTrans" cxnId="{6C07CE5D-78D9-4983-A17E-CA92CB2EC0D1}">
      <dgm:prSet/>
      <dgm:spPr/>
      <dgm:t>
        <a:bodyPr/>
        <a:lstStyle/>
        <a:p>
          <a:endParaRPr lang="en-US"/>
        </a:p>
      </dgm:t>
    </dgm:pt>
    <dgm:pt modelId="{193F6EAB-AF9E-47C1-BD37-E376104AB3F8}">
      <dgm:prSet/>
      <dgm:spPr/>
      <dgm:t>
        <a:bodyPr/>
        <a:lstStyle/>
        <a:p>
          <a:r>
            <a:rPr lang="en-US"/>
            <a:t>If one reasonable person in the customer community proposed a set of tests for the requirement, would</a:t>
          </a:r>
          <a:br>
            <a:rPr lang="en-US"/>
          </a:br>
          <a:r>
            <a:rPr lang="en-US"/>
            <a:t>another probably agree that it tests the requirement? </a:t>
          </a:r>
          <a:br>
            <a:rPr lang="en-US"/>
          </a:br>
          <a:endParaRPr lang="en-US"/>
        </a:p>
      </dgm:t>
    </dgm:pt>
    <dgm:pt modelId="{CB2159C5-61A0-4B0D-AE94-4B0A7871226E}" type="parTrans" cxnId="{C4E6D4B1-26A1-4345-9FF8-0D8862D1B492}">
      <dgm:prSet/>
      <dgm:spPr/>
      <dgm:t>
        <a:bodyPr/>
        <a:lstStyle/>
        <a:p>
          <a:endParaRPr lang="en-US"/>
        </a:p>
      </dgm:t>
    </dgm:pt>
    <dgm:pt modelId="{108F5C5B-9990-421A-9747-E297DC6ABA0F}" type="sibTrans" cxnId="{C4E6D4B1-26A1-4345-9FF8-0D8862D1B492}">
      <dgm:prSet/>
      <dgm:spPr/>
      <dgm:t>
        <a:bodyPr/>
        <a:lstStyle/>
        <a:p>
          <a:endParaRPr lang="en-US"/>
        </a:p>
      </dgm:t>
    </dgm:pt>
    <dgm:pt modelId="{BA96FBBA-A345-4329-BFA3-CDDCCFE52ABE}" type="pres">
      <dgm:prSet presAssocID="{7945FB26-6C8E-4B71-A25F-28AF0E03DD96}" presName="linear" presStyleCnt="0">
        <dgm:presLayoutVars>
          <dgm:animLvl val="lvl"/>
          <dgm:resizeHandles val="exact"/>
        </dgm:presLayoutVars>
      </dgm:prSet>
      <dgm:spPr/>
    </dgm:pt>
    <dgm:pt modelId="{F0FCC2DC-BB6C-47E6-BFBF-FAB57940DA29}" type="pres">
      <dgm:prSet presAssocID="{70C36155-2733-4B11-AA21-7429EF4573D2}" presName="parentText" presStyleLbl="node1" presStyleIdx="0" presStyleCnt="3">
        <dgm:presLayoutVars>
          <dgm:chMax val="0"/>
          <dgm:bulletEnabled val="1"/>
        </dgm:presLayoutVars>
      </dgm:prSet>
      <dgm:spPr/>
    </dgm:pt>
    <dgm:pt modelId="{05B980BE-1B0D-40A5-A8B1-1C19387CDBF2}" type="pres">
      <dgm:prSet presAssocID="{0C31C364-F567-46D4-810B-E237B31DF0AA}" presName="spacer" presStyleCnt="0"/>
      <dgm:spPr/>
    </dgm:pt>
    <dgm:pt modelId="{EE02B840-4559-47BE-B47D-663889F7E6DA}" type="pres">
      <dgm:prSet presAssocID="{90AE54BA-4482-4D54-B372-FED37A9ED620}" presName="parentText" presStyleLbl="node1" presStyleIdx="1" presStyleCnt="3">
        <dgm:presLayoutVars>
          <dgm:chMax val="0"/>
          <dgm:bulletEnabled val="1"/>
        </dgm:presLayoutVars>
      </dgm:prSet>
      <dgm:spPr/>
    </dgm:pt>
    <dgm:pt modelId="{AA791AE4-1F2B-4709-A7FD-96A01621928B}" type="pres">
      <dgm:prSet presAssocID="{7600E297-AF00-4E3F-BD1E-418A98E1C3A0}" presName="spacer" presStyleCnt="0"/>
      <dgm:spPr/>
    </dgm:pt>
    <dgm:pt modelId="{6142FF33-AE8E-46A9-A91A-680517D5259B}" type="pres">
      <dgm:prSet presAssocID="{193F6EAB-AF9E-47C1-BD37-E376104AB3F8}" presName="parentText" presStyleLbl="node1" presStyleIdx="2" presStyleCnt="3">
        <dgm:presLayoutVars>
          <dgm:chMax val="0"/>
          <dgm:bulletEnabled val="1"/>
        </dgm:presLayoutVars>
      </dgm:prSet>
      <dgm:spPr/>
    </dgm:pt>
  </dgm:ptLst>
  <dgm:cxnLst>
    <dgm:cxn modelId="{2ED5363F-6C74-4CF3-9548-0EEF77568CB9}" type="presOf" srcId="{90AE54BA-4482-4D54-B372-FED37A9ED620}" destId="{EE02B840-4559-47BE-B47D-663889F7E6DA}" srcOrd="0" destOrd="0" presId="urn:microsoft.com/office/officeart/2005/8/layout/vList2"/>
    <dgm:cxn modelId="{6C07CE5D-78D9-4983-A17E-CA92CB2EC0D1}" srcId="{7945FB26-6C8E-4B71-A25F-28AF0E03DD96}" destId="{90AE54BA-4482-4D54-B372-FED37A9ED620}" srcOrd="1" destOrd="0" parTransId="{77D7E9BC-A4E8-4986-848F-E442B093D76C}" sibTransId="{7600E297-AF00-4E3F-BD1E-418A98E1C3A0}"/>
    <dgm:cxn modelId="{A601D146-D8CE-4716-BD63-63D62A672338}" type="presOf" srcId="{7945FB26-6C8E-4B71-A25F-28AF0E03DD96}" destId="{BA96FBBA-A345-4329-BFA3-CDDCCFE52ABE}" srcOrd="0" destOrd="0" presId="urn:microsoft.com/office/officeart/2005/8/layout/vList2"/>
    <dgm:cxn modelId="{0BB06849-F6AD-4341-B73C-4E15609A2101}" type="presOf" srcId="{193F6EAB-AF9E-47C1-BD37-E376104AB3F8}" destId="{6142FF33-AE8E-46A9-A91A-680517D5259B}" srcOrd="0" destOrd="0" presId="urn:microsoft.com/office/officeart/2005/8/layout/vList2"/>
    <dgm:cxn modelId="{992513A0-ACCD-4CEF-8A63-2E00700AB865}" type="presOf" srcId="{70C36155-2733-4B11-AA21-7429EF4573D2}" destId="{F0FCC2DC-BB6C-47E6-BFBF-FAB57940DA29}" srcOrd="0" destOrd="0" presId="urn:microsoft.com/office/officeart/2005/8/layout/vList2"/>
    <dgm:cxn modelId="{C4E6D4B1-26A1-4345-9FF8-0D8862D1B492}" srcId="{7945FB26-6C8E-4B71-A25F-28AF0E03DD96}" destId="{193F6EAB-AF9E-47C1-BD37-E376104AB3F8}" srcOrd="2" destOrd="0" parTransId="{CB2159C5-61A0-4B0D-AE94-4B0A7871226E}" sibTransId="{108F5C5B-9990-421A-9747-E297DC6ABA0F}"/>
    <dgm:cxn modelId="{9BBB88EC-E8FD-4E25-BE79-8C0C192101AA}" srcId="{7945FB26-6C8E-4B71-A25F-28AF0E03DD96}" destId="{70C36155-2733-4B11-AA21-7429EF4573D2}" srcOrd="0" destOrd="0" parTransId="{69745919-18C2-4180-B43E-F9C5FBB3DDDA}" sibTransId="{0C31C364-F567-46D4-810B-E237B31DF0AA}"/>
    <dgm:cxn modelId="{3B0BBA4A-405E-4A7A-8396-203816E595BB}" type="presParOf" srcId="{BA96FBBA-A345-4329-BFA3-CDDCCFE52ABE}" destId="{F0FCC2DC-BB6C-47E6-BFBF-FAB57940DA29}" srcOrd="0" destOrd="0" presId="urn:microsoft.com/office/officeart/2005/8/layout/vList2"/>
    <dgm:cxn modelId="{292F8763-F245-49DC-8E7C-22182D41FDED}" type="presParOf" srcId="{BA96FBBA-A345-4329-BFA3-CDDCCFE52ABE}" destId="{05B980BE-1B0D-40A5-A8B1-1C19387CDBF2}" srcOrd="1" destOrd="0" presId="urn:microsoft.com/office/officeart/2005/8/layout/vList2"/>
    <dgm:cxn modelId="{5021EE69-0EC0-4BF6-8CF3-383496019D0D}" type="presParOf" srcId="{BA96FBBA-A345-4329-BFA3-CDDCCFE52ABE}" destId="{EE02B840-4559-47BE-B47D-663889F7E6DA}" srcOrd="2" destOrd="0" presId="urn:microsoft.com/office/officeart/2005/8/layout/vList2"/>
    <dgm:cxn modelId="{E6FF2CF5-65FF-43E5-9470-20E11D910E6B}" type="presParOf" srcId="{BA96FBBA-A345-4329-BFA3-CDDCCFE52ABE}" destId="{AA791AE4-1F2B-4709-A7FD-96A01621928B}" srcOrd="3" destOrd="0" presId="urn:microsoft.com/office/officeart/2005/8/layout/vList2"/>
    <dgm:cxn modelId="{44B58DE2-97A0-4FB4-BD82-817E89A0854C}" type="presParOf" srcId="{BA96FBBA-A345-4329-BFA3-CDDCCFE52ABE}" destId="{6142FF33-AE8E-46A9-A91A-680517D5259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C02FF-77D6-4A6B-A57B-E7E45933F8E5}">
      <dsp:nvSpPr>
        <dsp:cNvPr id="0" name=""/>
        <dsp:cNvSpPr/>
      </dsp:nvSpPr>
      <dsp:spPr>
        <a:xfrm>
          <a:off x="551905" y="568218"/>
          <a:ext cx="1544062" cy="154406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0D58B9-EBD7-4320-8463-7EC0E5B593EE}">
      <dsp:nvSpPr>
        <dsp:cNvPr id="0" name=""/>
        <dsp:cNvSpPr/>
      </dsp:nvSpPr>
      <dsp:spPr>
        <a:xfrm>
          <a:off x="880968" y="897281"/>
          <a:ext cx="885937" cy="88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FAFD47-E06E-47AA-B0D0-B141ED4F1545}">
      <dsp:nvSpPr>
        <dsp:cNvPr id="0" name=""/>
        <dsp:cNvSpPr/>
      </dsp:nvSpPr>
      <dsp:spPr>
        <a:xfrm>
          <a:off x="58312" y="2593218"/>
          <a:ext cx="25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a:t>Summarize, or give a very short preliminary description of needed requirements that have not been included yet.</a:t>
          </a:r>
          <a:endParaRPr lang="en-US" sz="1200" kern="1200"/>
        </a:p>
      </dsp:txBody>
      <dsp:txXfrm>
        <a:off x="58312" y="2593218"/>
        <a:ext cx="2531250" cy="720000"/>
      </dsp:txXfrm>
    </dsp:sp>
    <dsp:sp modelId="{6BBF0CEA-3C3E-4BD1-B878-8AEEAC77A2C8}">
      <dsp:nvSpPr>
        <dsp:cNvPr id="0" name=""/>
        <dsp:cNvSpPr/>
      </dsp:nvSpPr>
      <dsp:spPr>
        <a:xfrm>
          <a:off x="3526124" y="568218"/>
          <a:ext cx="1544062" cy="154406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419F91-B2DC-42DD-95CC-E51D140E51AE}">
      <dsp:nvSpPr>
        <dsp:cNvPr id="0" name=""/>
        <dsp:cNvSpPr/>
      </dsp:nvSpPr>
      <dsp:spPr>
        <a:xfrm>
          <a:off x="3855187" y="897281"/>
          <a:ext cx="885937" cy="885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4C4B02-2023-4EB7-9F42-A7C6E593DB1E}">
      <dsp:nvSpPr>
        <dsp:cNvPr id="0" name=""/>
        <dsp:cNvSpPr/>
      </dsp:nvSpPr>
      <dsp:spPr>
        <a:xfrm>
          <a:off x="3032531" y="2593218"/>
          <a:ext cx="25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a:t>Is the customer satisfed that the requirements reﬂect all of his or her needs and wishes?</a:t>
          </a:r>
          <a:endParaRPr lang="en-US" sz="1200" kern="1200"/>
        </a:p>
      </dsp:txBody>
      <dsp:txXfrm>
        <a:off x="3032531" y="2593218"/>
        <a:ext cx="2531250" cy="720000"/>
      </dsp:txXfrm>
    </dsp:sp>
    <dsp:sp modelId="{77FB4BB1-FD48-4A68-9F29-5AF5C7EDB584}">
      <dsp:nvSpPr>
        <dsp:cNvPr id="0" name=""/>
        <dsp:cNvSpPr/>
      </dsp:nvSpPr>
      <dsp:spPr>
        <a:xfrm>
          <a:off x="6500343" y="568218"/>
          <a:ext cx="1544062" cy="154406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D0D9B9-5188-4904-808B-ABBB88BA258C}">
      <dsp:nvSpPr>
        <dsp:cNvPr id="0" name=""/>
        <dsp:cNvSpPr/>
      </dsp:nvSpPr>
      <dsp:spPr>
        <a:xfrm>
          <a:off x="6829406" y="897281"/>
          <a:ext cx="885937" cy="8859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33480C-D9E8-4005-B455-164721EE5C42}">
      <dsp:nvSpPr>
        <dsp:cNvPr id="0" name=""/>
        <dsp:cNvSpPr/>
      </dsp:nvSpPr>
      <dsp:spPr>
        <a:xfrm>
          <a:off x="6006749" y="2593218"/>
          <a:ext cx="25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a:t>What fraction of the listed requirements are slated for implementation in the current release? Future releases?</a:t>
          </a:r>
          <a:endParaRPr lang="en-US" sz="1200" kern="1200"/>
        </a:p>
      </dsp:txBody>
      <dsp:txXfrm>
        <a:off x="6006749" y="2593218"/>
        <a:ext cx="253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F93EE-F5E3-4B1E-B530-5243815BD638}">
      <dsp:nvSpPr>
        <dsp:cNvPr id="0" name=""/>
        <dsp:cNvSpPr/>
      </dsp:nvSpPr>
      <dsp:spPr>
        <a:xfrm>
          <a:off x="0" y="1698"/>
          <a:ext cx="9618133" cy="8610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D8E83B-3248-4C21-BE8C-6B686051808C}">
      <dsp:nvSpPr>
        <dsp:cNvPr id="0" name=""/>
        <dsp:cNvSpPr/>
      </dsp:nvSpPr>
      <dsp:spPr>
        <a:xfrm>
          <a:off x="260473" y="195439"/>
          <a:ext cx="473588" cy="4735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A01A57-1386-4AEE-BDEC-E14B0447801C}">
      <dsp:nvSpPr>
        <dsp:cNvPr id="0" name=""/>
        <dsp:cNvSpPr/>
      </dsp:nvSpPr>
      <dsp:spPr>
        <a:xfrm>
          <a:off x="994536" y="1698"/>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666750">
            <a:lnSpc>
              <a:spcPct val="100000"/>
            </a:lnSpc>
            <a:spcBef>
              <a:spcPct val="0"/>
            </a:spcBef>
            <a:spcAft>
              <a:spcPct val="35000"/>
            </a:spcAft>
            <a:buNone/>
          </a:pPr>
          <a:r>
            <a:rPr lang="en-US" sz="1500" kern="1200"/>
            <a:t>Are the requirements written in language that its typical reader would understand?</a:t>
          </a:r>
        </a:p>
      </dsp:txBody>
      <dsp:txXfrm>
        <a:off x="994536" y="1698"/>
        <a:ext cx="8623596" cy="861070"/>
      </dsp:txXfrm>
    </dsp:sp>
    <dsp:sp modelId="{861DD845-EE7A-4A3C-9867-32CE7F66AA4E}">
      <dsp:nvSpPr>
        <dsp:cNvPr id="0" name=""/>
        <dsp:cNvSpPr/>
      </dsp:nvSpPr>
      <dsp:spPr>
        <a:xfrm>
          <a:off x="0" y="1078036"/>
          <a:ext cx="9618133" cy="8610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61A812-4D1D-4BAF-B7C6-8CCA7A1E6702}">
      <dsp:nvSpPr>
        <dsp:cNvPr id="0" name=""/>
        <dsp:cNvSpPr/>
      </dsp:nvSpPr>
      <dsp:spPr>
        <a:xfrm>
          <a:off x="260473" y="1271777"/>
          <a:ext cx="473588" cy="4735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ED0410-4429-4F6A-9EA9-8D215F02A8D7}">
      <dsp:nvSpPr>
        <dsp:cNvPr id="0" name=""/>
        <dsp:cNvSpPr/>
      </dsp:nvSpPr>
      <dsp:spPr>
        <a:xfrm>
          <a:off x="994536" y="1078036"/>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666750">
            <a:lnSpc>
              <a:spcPct val="100000"/>
            </a:lnSpc>
            <a:spcBef>
              <a:spcPct val="0"/>
            </a:spcBef>
            <a:spcAft>
              <a:spcPct val="35000"/>
            </a:spcAft>
            <a:buNone/>
          </a:pPr>
          <a:r>
            <a:rPr lang="en-US" sz="1500" kern="1200"/>
            <a:t>Do they use the vocabulary of the client problem domain?</a:t>
          </a:r>
        </a:p>
      </dsp:txBody>
      <dsp:txXfrm>
        <a:off x="994536" y="1078036"/>
        <a:ext cx="8623596" cy="861070"/>
      </dsp:txXfrm>
    </dsp:sp>
    <dsp:sp modelId="{5011AD63-3706-4CB6-B473-2505C71C8C19}">
      <dsp:nvSpPr>
        <dsp:cNvPr id="0" name=""/>
        <dsp:cNvSpPr/>
      </dsp:nvSpPr>
      <dsp:spPr>
        <a:xfrm>
          <a:off x="0" y="2154374"/>
          <a:ext cx="9618133" cy="8610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E282E9-6D65-4263-AA4F-CC3AF3F34314}">
      <dsp:nvSpPr>
        <dsp:cNvPr id="0" name=""/>
        <dsp:cNvSpPr/>
      </dsp:nvSpPr>
      <dsp:spPr>
        <a:xfrm>
          <a:off x="260473" y="2348115"/>
          <a:ext cx="473588" cy="4735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263825-6796-4A0D-AC0E-2802DA0845BB}">
      <dsp:nvSpPr>
        <dsp:cNvPr id="0" name=""/>
        <dsp:cNvSpPr/>
      </dsp:nvSpPr>
      <dsp:spPr>
        <a:xfrm>
          <a:off x="994536" y="2154374"/>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666750">
            <a:lnSpc>
              <a:spcPct val="100000"/>
            </a:lnSpc>
            <a:spcBef>
              <a:spcPct val="0"/>
            </a:spcBef>
            <a:spcAft>
              <a:spcPct val="35000"/>
            </a:spcAft>
            <a:buNone/>
          </a:pPr>
          <a:r>
            <a:rPr lang="en-US" sz="1500" kern="1200"/>
            <a:t>Do the requirements describe only external behavior-that is, as seen from the user's point of view? ("User“ can include external systems rather than just people.)</a:t>
          </a:r>
        </a:p>
      </dsp:txBody>
      <dsp:txXfrm>
        <a:off x="994536" y="2154374"/>
        <a:ext cx="8623596" cy="861070"/>
      </dsp:txXfrm>
    </dsp:sp>
    <dsp:sp modelId="{C07DBC24-D7C7-4E69-BF03-4C9892D49E0C}">
      <dsp:nvSpPr>
        <dsp:cNvPr id="0" name=""/>
        <dsp:cNvSpPr/>
      </dsp:nvSpPr>
      <dsp:spPr>
        <a:xfrm>
          <a:off x="0" y="3230712"/>
          <a:ext cx="9618133" cy="8610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344490-3EA2-4105-B2C3-032B3A94C281}">
      <dsp:nvSpPr>
        <dsp:cNvPr id="0" name=""/>
        <dsp:cNvSpPr/>
      </dsp:nvSpPr>
      <dsp:spPr>
        <a:xfrm>
          <a:off x="260473" y="3424453"/>
          <a:ext cx="473588" cy="4735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E20F13-99D2-4223-8B46-8804703840AF}">
      <dsp:nvSpPr>
        <dsp:cNvPr id="0" name=""/>
        <dsp:cNvSpPr/>
      </dsp:nvSpPr>
      <dsp:spPr>
        <a:xfrm>
          <a:off x="994536" y="3230712"/>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666750">
            <a:lnSpc>
              <a:spcPct val="100000"/>
            </a:lnSpc>
            <a:spcBef>
              <a:spcPct val="0"/>
            </a:spcBef>
            <a:spcAft>
              <a:spcPct val="35000"/>
            </a:spcAft>
            <a:buNone/>
          </a:pPr>
          <a:r>
            <a:rPr lang="en-US" sz="1500" kern="1200"/>
            <a:t>Do the requirements avoid stating how the problem is to be solved, what techniques are to be used, or how the application is to be designed? (The exceptions to this are when such specifcation are indeed required up front.)</a:t>
          </a:r>
        </a:p>
      </dsp:txBody>
      <dsp:txXfrm>
        <a:off x="994536" y="3230712"/>
        <a:ext cx="8623596" cy="861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BB5D4-BD28-453A-B85C-42067021E5B7}">
      <dsp:nvSpPr>
        <dsp:cNvPr id="0" name=""/>
        <dsp:cNvSpPr/>
      </dsp:nvSpPr>
      <dsp:spPr>
        <a:xfrm>
          <a:off x="1174" y="520807"/>
          <a:ext cx="4121050" cy="261686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5D009-7336-45C8-9F34-2ED6F1858E90}">
      <dsp:nvSpPr>
        <dsp:cNvPr id="0" name=""/>
        <dsp:cNvSpPr/>
      </dsp:nvSpPr>
      <dsp:spPr>
        <a:xfrm>
          <a:off x="459068" y="955807"/>
          <a:ext cx="4121050" cy="2616867"/>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For each requirement, is there only one way that a typical reader would interpret it?</a:t>
          </a:r>
        </a:p>
      </dsp:txBody>
      <dsp:txXfrm>
        <a:off x="535713" y="1032452"/>
        <a:ext cx="3967760" cy="2463577"/>
      </dsp:txXfrm>
    </dsp:sp>
    <dsp:sp modelId="{345ABE9B-42ED-418A-8793-3E2855BB7D47}">
      <dsp:nvSpPr>
        <dsp:cNvPr id="0" name=""/>
        <dsp:cNvSpPr/>
      </dsp:nvSpPr>
      <dsp:spPr>
        <a:xfrm>
          <a:off x="5038013" y="520807"/>
          <a:ext cx="4121050" cy="261686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FA7612-5DD5-41E0-8CB0-376B9E0378D4}">
      <dsp:nvSpPr>
        <dsp:cNvPr id="0" name=""/>
        <dsp:cNvSpPr/>
      </dsp:nvSpPr>
      <dsp:spPr>
        <a:xfrm>
          <a:off x="5495908" y="955807"/>
          <a:ext cx="4121050" cy="2616867"/>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For each requirement, are terms avoided that could be understood in more than one way?</a:t>
          </a:r>
        </a:p>
      </dsp:txBody>
      <dsp:txXfrm>
        <a:off x="5572553" y="1032452"/>
        <a:ext cx="3967760" cy="24635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E6F22-8237-4E25-B803-2E54016CE55C}">
      <dsp:nvSpPr>
        <dsp:cNvPr id="0" name=""/>
        <dsp:cNvSpPr/>
      </dsp:nvSpPr>
      <dsp:spPr>
        <a:xfrm>
          <a:off x="0" y="4299"/>
          <a:ext cx="6692813" cy="57969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32F751-CC08-4239-B1C0-64E1B9554678}">
      <dsp:nvSpPr>
        <dsp:cNvPr id="0" name=""/>
        <dsp:cNvSpPr/>
      </dsp:nvSpPr>
      <dsp:spPr>
        <a:xfrm>
          <a:off x="175357" y="134730"/>
          <a:ext cx="319143" cy="3188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ADA88C8-9C10-4228-BD7C-1172E099BB37}">
      <dsp:nvSpPr>
        <dsp:cNvPr id="0" name=""/>
        <dsp:cNvSpPr/>
      </dsp:nvSpPr>
      <dsp:spPr>
        <a:xfrm>
          <a:off x="669857" y="4299"/>
          <a:ext cx="5421239" cy="58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11" tIns="61411" rIns="61411" bIns="61411" numCol="1" spcCol="1270" anchor="ctr" anchorCtr="0">
          <a:noAutofit/>
        </a:bodyPr>
        <a:lstStyle/>
        <a:p>
          <a:pPr marL="0" lvl="0" indent="0" algn="l" defTabSz="622300">
            <a:lnSpc>
              <a:spcPct val="90000"/>
            </a:lnSpc>
            <a:spcBef>
              <a:spcPct val="0"/>
            </a:spcBef>
            <a:spcAft>
              <a:spcPct val="35000"/>
            </a:spcAft>
            <a:buNone/>
          </a:pPr>
          <a:r>
            <a:rPr lang="en-US" sz="1400" kern="1200"/>
            <a:t>Consider the places in the proposed application where intrusion appears to be possible. Are concrete</a:t>
          </a:r>
          <a:br>
            <a:rPr lang="en-US" sz="1400" kern="1200"/>
          </a:br>
          <a:r>
            <a:rPr lang="en-US" sz="1400" kern="1200"/>
            <a:t>security requirements stated for those places? </a:t>
          </a:r>
        </a:p>
      </dsp:txBody>
      <dsp:txXfrm>
        <a:off x="669857" y="4299"/>
        <a:ext cx="5421239" cy="580260"/>
      </dsp:txXfrm>
    </dsp:sp>
    <dsp:sp modelId="{10D86465-D934-427F-A23D-92B5D71C4CFE}">
      <dsp:nvSpPr>
        <dsp:cNvPr id="0" name=""/>
        <dsp:cNvSpPr/>
      </dsp:nvSpPr>
      <dsp:spPr>
        <a:xfrm>
          <a:off x="0" y="710021"/>
          <a:ext cx="6692813" cy="57969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53704-D1A3-41FE-AEC9-8625786C5124}">
      <dsp:nvSpPr>
        <dsp:cNvPr id="0" name=""/>
        <dsp:cNvSpPr/>
      </dsp:nvSpPr>
      <dsp:spPr>
        <a:xfrm>
          <a:off x="175357" y="840452"/>
          <a:ext cx="319143" cy="3188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F1CB3E-A516-4B19-A174-126DE29DFB41}">
      <dsp:nvSpPr>
        <dsp:cNvPr id="0" name=""/>
        <dsp:cNvSpPr/>
      </dsp:nvSpPr>
      <dsp:spPr>
        <a:xfrm>
          <a:off x="669857" y="710021"/>
          <a:ext cx="5421239" cy="58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11" tIns="61411" rIns="61411" bIns="61411" numCol="1" spcCol="1270" anchor="ctr" anchorCtr="0">
          <a:noAutofit/>
        </a:bodyPr>
        <a:lstStyle/>
        <a:p>
          <a:pPr marL="0" lvl="0" indent="0" algn="l" defTabSz="622300">
            <a:lnSpc>
              <a:spcPct val="90000"/>
            </a:lnSpc>
            <a:spcBef>
              <a:spcPct val="0"/>
            </a:spcBef>
            <a:spcAft>
              <a:spcPct val="35000"/>
            </a:spcAft>
            <a:buNone/>
          </a:pPr>
          <a:r>
            <a:rPr lang="en-US" sz="1400" kern="1200"/>
            <a:t>Has the confdentiality of data, where applicable, been speci fcally required? </a:t>
          </a:r>
          <a:br>
            <a:rPr lang="en-US" sz="1400" kern="1200"/>
          </a:br>
          <a:endParaRPr lang="en-US" sz="1400" kern="1200"/>
        </a:p>
      </dsp:txBody>
      <dsp:txXfrm>
        <a:off x="669857" y="710021"/>
        <a:ext cx="5421239" cy="580260"/>
      </dsp:txXfrm>
    </dsp:sp>
    <dsp:sp modelId="{DB5B84E0-20DF-4940-AB70-769D2B86112F}">
      <dsp:nvSpPr>
        <dsp:cNvPr id="0" name=""/>
        <dsp:cNvSpPr/>
      </dsp:nvSpPr>
      <dsp:spPr>
        <a:xfrm>
          <a:off x="0" y="1415743"/>
          <a:ext cx="6692813" cy="57969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A556AC-6DA6-4F96-A762-0EC1417196B8}">
      <dsp:nvSpPr>
        <dsp:cNvPr id="0" name=""/>
        <dsp:cNvSpPr/>
      </dsp:nvSpPr>
      <dsp:spPr>
        <a:xfrm>
          <a:off x="175357" y="1546174"/>
          <a:ext cx="319143" cy="3188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8B0F40-CE3D-4459-B558-E29962F7BC02}">
      <dsp:nvSpPr>
        <dsp:cNvPr id="0" name=""/>
        <dsp:cNvSpPr/>
      </dsp:nvSpPr>
      <dsp:spPr>
        <a:xfrm>
          <a:off x="669857" y="1415743"/>
          <a:ext cx="5421239" cy="58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11" tIns="61411" rIns="61411" bIns="61411" numCol="1" spcCol="1270" anchor="ctr" anchorCtr="0">
          <a:noAutofit/>
        </a:bodyPr>
        <a:lstStyle/>
        <a:p>
          <a:pPr marL="0" lvl="0" indent="0" algn="l" defTabSz="622300">
            <a:lnSpc>
              <a:spcPct val="90000"/>
            </a:lnSpc>
            <a:spcBef>
              <a:spcPct val="0"/>
            </a:spcBef>
            <a:spcAft>
              <a:spcPct val="35000"/>
            </a:spcAft>
            <a:buNone/>
          </a:pPr>
          <a:r>
            <a:rPr lang="en-US" sz="1400" kern="1200"/>
            <a:t>Has the security of user identity been specifed? </a:t>
          </a:r>
          <a:br>
            <a:rPr lang="en-US" sz="1400" kern="1200"/>
          </a:br>
          <a:endParaRPr lang="en-US" sz="1400" kern="1200"/>
        </a:p>
      </dsp:txBody>
      <dsp:txXfrm>
        <a:off x="669857" y="1415743"/>
        <a:ext cx="5421239" cy="580260"/>
      </dsp:txXfrm>
    </dsp:sp>
    <dsp:sp modelId="{0ED0C1E3-224A-4836-886B-938C8C79D22E}">
      <dsp:nvSpPr>
        <dsp:cNvPr id="0" name=""/>
        <dsp:cNvSpPr/>
      </dsp:nvSpPr>
      <dsp:spPr>
        <a:xfrm>
          <a:off x="0" y="2121464"/>
          <a:ext cx="6692813" cy="57969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CB4285-C8B4-4BAF-B2A4-9B515F34CEDB}">
      <dsp:nvSpPr>
        <dsp:cNvPr id="0" name=""/>
        <dsp:cNvSpPr/>
      </dsp:nvSpPr>
      <dsp:spPr>
        <a:xfrm>
          <a:off x="175357" y="2251895"/>
          <a:ext cx="319143" cy="3188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280449-137B-4CF7-A7E6-E6C2C56BDB4D}">
      <dsp:nvSpPr>
        <dsp:cNvPr id="0" name=""/>
        <dsp:cNvSpPr/>
      </dsp:nvSpPr>
      <dsp:spPr>
        <a:xfrm>
          <a:off x="669857" y="2121464"/>
          <a:ext cx="5421239" cy="58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11" tIns="61411" rIns="61411" bIns="61411" numCol="1" spcCol="1270" anchor="ctr" anchorCtr="0">
          <a:noAutofit/>
        </a:bodyPr>
        <a:lstStyle/>
        <a:p>
          <a:pPr marL="0" lvl="0" indent="0" algn="l" defTabSz="622300">
            <a:lnSpc>
              <a:spcPct val="90000"/>
            </a:lnSpc>
            <a:spcBef>
              <a:spcPct val="0"/>
            </a:spcBef>
            <a:spcAft>
              <a:spcPct val="35000"/>
            </a:spcAft>
            <a:buNone/>
          </a:pPr>
          <a:r>
            <a:rPr lang="en-US" sz="1400" kern="1200"/>
            <a:t>Has the security of passwords been explicitly called for? </a:t>
          </a:r>
          <a:br>
            <a:rPr lang="en-US" sz="1400" kern="1200"/>
          </a:br>
          <a:endParaRPr lang="en-US" sz="1400" kern="1200"/>
        </a:p>
      </dsp:txBody>
      <dsp:txXfrm>
        <a:off x="669857" y="2121464"/>
        <a:ext cx="5421239" cy="580260"/>
      </dsp:txXfrm>
    </dsp:sp>
    <dsp:sp modelId="{B07DFFFF-3C9A-49A4-B5D7-130A8DBD0233}">
      <dsp:nvSpPr>
        <dsp:cNvPr id="0" name=""/>
        <dsp:cNvSpPr/>
      </dsp:nvSpPr>
      <dsp:spPr>
        <a:xfrm>
          <a:off x="0" y="2827186"/>
          <a:ext cx="6692813" cy="57969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F31AFF-D912-4BD0-A570-552F4054CFDA}">
      <dsp:nvSpPr>
        <dsp:cNvPr id="0" name=""/>
        <dsp:cNvSpPr/>
      </dsp:nvSpPr>
      <dsp:spPr>
        <a:xfrm>
          <a:off x="175357" y="2957617"/>
          <a:ext cx="319143" cy="3188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55BA04-6BF4-4B2D-96B8-ADF36EA941D8}">
      <dsp:nvSpPr>
        <dsp:cNvPr id="0" name=""/>
        <dsp:cNvSpPr/>
      </dsp:nvSpPr>
      <dsp:spPr>
        <a:xfrm>
          <a:off x="669857" y="2827186"/>
          <a:ext cx="5421239" cy="58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11" tIns="61411" rIns="61411" bIns="61411" numCol="1" spcCol="1270" anchor="ctr" anchorCtr="0">
          <a:noAutofit/>
        </a:bodyPr>
        <a:lstStyle/>
        <a:p>
          <a:pPr marL="0" lvl="0" indent="0" algn="l" defTabSz="622300">
            <a:lnSpc>
              <a:spcPct val="90000"/>
            </a:lnSpc>
            <a:spcBef>
              <a:spcPct val="0"/>
            </a:spcBef>
            <a:spcAft>
              <a:spcPct val="35000"/>
            </a:spcAft>
            <a:buNone/>
          </a:pPr>
          <a:r>
            <a:rPr lang="en-US" sz="1400" kern="1200"/>
            <a:t>Has the ownership of fles or access been specifed? </a:t>
          </a:r>
        </a:p>
      </dsp:txBody>
      <dsp:txXfrm>
        <a:off x="669857" y="2827186"/>
        <a:ext cx="5421239" cy="580260"/>
      </dsp:txXfrm>
    </dsp:sp>
    <dsp:sp modelId="{9D0A41C0-D739-4B66-8045-560B2B30764F}">
      <dsp:nvSpPr>
        <dsp:cNvPr id="0" name=""/>
        <dsp:cNvSpPr/>
      </dsp:nvSpPr>
      <dsp:spPr>
        <a:xfrm>
          <a:off x="0" y="3532908"/>
          <a:ext cx="6692813" cy="57969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8B3C44-D95A-4FD8-9B36-980A36BD922A}">
      <dsp:nvSpPr>
        <dsp:cNvPr id="0" name=""/>
        <dsp:cNvSpPr/>
      </dsp:nvSpPr>
      <dsp:spPr>
        <a:xfrm>
          <a:off x="175357" y="3663339"/>
          <a:ext cx="319143" cy="31883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5B66CB-C5E3-4A5E-887B-590D7DAAA2A2}">
      <dsp:nvSpPr>
        <dsp:cNvPr id="0" name=""/>
        <dsp:cNvSpPr/>
      </dsp:nvSpPr>
      <dsp:spPr>
        <a:xfrm>
          <a:off x="669857" y="3532908"/>
          <a:ext cx="5421239" cy="58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11" tIns="61411" rIns="61411" bIns="61411" numCol="1" spcCol="1270" anchor="ctr" anchorCtr="0">
          <a:noAutofit/>
        </a:bodyPr>
        <a:lstStyle/>
        <a:p>
          <a:pPr marL="0" lvl="0" indent="0" algn="l" defTabSz="622300">
            <a:lnSpc>
              <a:spcPct val="90000"/>
            </a:lnSpc>
            <a:spcBef>
              <a:spcPct val="0"/>
            </a:spcBef>
            <a:spcAft>
              <a:spcPct val="35000"/>
            </a:spcAft>
            <a:buNone/>
          </a:pPr>
          <a:r>
            <a:rPr lang="en-US" sz="1400" kern="1200"/>
            <a:t>Has encryption been called for when appropriate? </a:t>
          </a:r>
          <a:br>
            <a:rPr lang="en-US" sz="1400" kern="1200"/>
          </a:br>
          <a:endParaRPr lang="en-US" sz="1400" kern="1200"/>
        </a:p>
      </dsp:txBody>
      <dsp:txXfrm>
        <a:off x="669857" y="3532908"/>
        <a:ext cx="5421239" cy="580260"/>
      </dsp:txXfrm>
    </dsp:sp>
    <dsp:sp modelId="{E037B108-0A7D-4600-9F2D-D2AD37066943}">
      <dsp:nvSpPr>
        <dsp:cNvPr id="0" name=""/>
        <dsp:cNvSpPr/>
      </dsp:nvSpPr>
      <dsp:spPr>
        <a:xfrm>
          <a:off x="0" y="4238630"/>
          <a:ext cx="6692813" cy="57969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DEB321-6F51-438D-AD9D-88E51307E62F}">
      <dsp:nvSpPr>
        <dsp:cNvPr id="0" name=""/>
        <dsp:cNvSpPr/>
      </dsp:nvSpPr>
      <dsp:spPr>
        <a:xfrm>
          <a:off x="175357" y="4369061"/>
          <a:ext cx="319143" cy="31883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A738E0-BE62-4CC5-8206-E44C8F2B92C2}">
      <dsp:nvSpPr>
        <dsp:cNvPr id="0" name=""/>
        <dsp:cNvSpPr/>
      </dsp:nvSpPr>
      <dsp:spPr>
        <a:xfrm>
          <a:off x="669857" y="4238630"/>
          <a:ext cx="5421239" cy="58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11" tIns="61411" rIns="61411" bIns="61411" numCol="1" spcCol="1270" anchor="ctr" anchorCtr="0">
          <a:noAutofit/>
        </a:bodyPr>
        <a:lstStyle/>
        <a:p>
          <a:pPr marL="0" lvl="0" indent="0" algn="l" defTabSz="622300">
            <a:lnSpc>
              <a:spcPct val="90000"/>
            </a:lnSpc>
            <a:spcBef>
              <a:spcPct val="0"/>
            </a:spcBef>
            <a:spcAft>
              <a:spcPct val="35000"/>
            </a:spcAft>
            <a:buNone/>
          </a:pPr>
          <a:r>
            <a:rPr lang="en-US" sz="1400" kern="1200"/>
            <a:t>Have specifc, known security exploits ("hacks") been specifed against? An example is "SQL injection shall</a:t>
          </a:r>
          <a:br>
            <a:rPr lang="en-US" sz="1400" kern="1200"/>
          </a:br>
          <a:r>
            <a:rPr lang="en-US" sz="1400" kern="1200"/>
            <a:t>be prevented." (SQL injection is a means of unauthorized database access.) </a:t>
          </a:r>
          <a:br>
            <a:rPr lang="en-US" sz="1400" kern="1200"/>
          </a:br>
          <a:br>
            <a:rPr lang="en-US" sz="1400" kern="1200"/>
          </a:br>
          <a:br>
            <a:rPr lang="en-US" sz="1400" kern="1200"/>
          </a:br>
          <a:endParaRPr lang="en-US" sz="1400" kern="1200"/>
        </a:p>
      </dsp:txBody>
      <dsp:txXfrm>
        <a:off x="669857" y="4238630"/>
        <a:ext cx="5421239" cy="5802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CC2DC-BB6C-47E6-BFBF-FAB57940DA29}">
      <dsp:nvSpPr>
        <dsp:cNvPr id="0" name=""/>
        <dsp:cNvSpPr/>
      </dsp:nvSpPr>
      <dsp:spPr>
        <a:xfrm>
          <a:off x="0" y="326969"/>
          <a:ext cx="6692813" cy="135135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Is the requirement clear enough to devise input/output data samples that exercise it? Specify the tests.</a:t>
          </a:r>
        </a:p>
      </dsp:txBody>
      <dsp:txXfrm>
        <a:off x="65967" y="392936"/>
        <a:ext cx="6560879" cy="1219416"/>
      </dsp:txXfrm>
    </dsp:sp>
    <dsp:sp modelId="{EE02B840-4559-47BE-B47D-663889F7E6DA}">
      <dsp:nvSpPr>
        <dsp:cNvPr id="0" name=""/>
        <dsp:cNvSpPr/>
      </dsp:nvSpPr>
      <dsp:spPr>
        <a:xfrm>
          <a:off x="0" y="1735920"/>
          <a:ext cx="6692813" cy="1351350"/>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Is there a set of tests that, if passed, provides signifcant confdence that the requirement will have been</a:t>
          </a:r>
          <a:br>
            <a:rPr lang="en-US" sz="2000" kern="1200"/>
          </a:br>
          <a:r>
            <a:rPr lang="en-US" sz="2000" kern="1200"/>
            <a:t>satisfed?</a:t>
          </a:r>
        </a:p>
      </dsp:txBody>
      <dsp:txXfrm>
        <a:off x="65967" y="1801887"/>
        <a:ext cx="6560879" cy="1219416"/>
      </dsp:txXfrm>
    </dsp:sp>
    <dsp:sp modelId="{6142FF33-AE8E-46A9-A91A-680517D5259B}">
      <dsp:nvSpPr>
        <dsp:cNvPr id="0" name=""/>
        <dsp:cNvSpPr/>
      </dsp:nvSpPr>
      <dsp:spPr>
        <a:xfrm>
          <a:off x="0" y="3144869"/>
          <a:ext cx="6692813" cy="135135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If one reasonable person in the customer community proposed a set of tests for the requirement, would</a:t>
          </a:r>
          <a:br>
            <a:rPr lang="en-US" sz="2000" kern="1200"/>
          </a:br>
          <a:r>
            <a:rPr lang="en-US" sz="2000" kern="1200"/>
            <a:t>another probably agree that it tests the requirement? </a:t>
          </a:r>
          <a:br>
            <a:rPr lang="en-US" sz="2000" kern="1200"/>
          </a:br>
          <a:endParaRPr lang="en-US" sz="2000" kern="1200"/>
        </a:p>
      </dsp:txBody>
      <dsp:txXfrm>
        <a:off x="65967" y="3210836"/>
        <a:ext cx="6560879" cy="1219416"/>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0339AE-9D00-4353-8905-0008AF0E57A6}" type="datetimeFigureOut">
              <a:rPr lang="vi-VN" smtClean="0"/>
              <a:t>30/03/2019</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08267-3D2B-4B62-B7DE-F08B1BCEF031}" type="slidenum">
              <a:rPr lang="vi-VN" smtClean="0"/>
              <a:t>‹#›</a:t>
            </a:fld>
            <a:endParaRPr lang="vi-VN"/>
          </a:p>
        </p:txBody>
      </p:sp>
    </p:spTree>
    <p:extLst>
      <p:ext uri="{BB962C8B-B14F-4D97-AF65-F5344CB8AC3E}">
        <p14:creationId xmlns:p14="http://schemas.microsoft.com/office/powerpoint/2010/main" val="1018474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Chất l</a:t>
            </a:r>
            <a:r>
              <a:rPr lang="vi-VN" sz="1200" kern="1200">
                <a:solidFill>
                  <a:schemeClr val="tx1"/>
                </a:solidFill>
                <a:effectLst/>
                <a:latin typeface="+mn-lt"/>
                <a:ea typeface="+mn-ea"/>
                <a:cs typeface="+mn-cs"/>
              </a:rPr>
              <a:t>ượng và số liệu trong phân tích các yêu cầu</a:t>
            </a:r>
          </a:p>
          <a:p>
            <a:endParaRPr lang="vi-VN"/>
          </a:p>
        </p:txBody>
      </p:sp>
      <p:sp>
        <p:nvSpPr>
          <p:cNvPr id="4" name="Chỗ dành sẵn cho Số hiệu Bản chiếu 3"/>
          <p:cNvSpPr>
            <a:spLocks noGrp="1"/>
          </p:cNvSpPr>
          <p:nvPr>
            <p:ph type="sldNum" sz="quarter" idx="5"/>
          </p:nvPr>
        </p:nvSpPr>
        <p:spPr/>
        <p:txBody>
          <a:bodyPr/>
          <a:lstStyle/>
          <a:p>
            <a:fld id="{48B08267-3D2B-4B62-B7DE-F08B1BCEF031}" type="slidenum">
              <a:rPr lang="vi-VN" smtClean="0"/>
              <a:t>1</a:t>
            </a:fld>
            <a:endParaRPr lang="vi-VN"/>
          </a:p>
        </p:txBody>
      </p:sp>
    </p:spTree>
    <p:extLst>
      <p:ext uri="{BB962C8B-B14F-4D97-AF65-F5344CB8AC3E}">
        <p14:creationId xmlns:p14="http://schemas.microsoft.com/office/powerpoint/2010/main" val="3179444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0"/>
            <a:r>
              <a:rPr lang="en-US" sz="1200" b="1" kern="1200">
                <a:solidFill>
                  <a:schemeClr val="tx1"/>
                </a:solidFill>
                <a:effectLst/>
                <a:latin typeface="+mn-lt"/>
                <a:ea typeface="+mn-ea"/>
                <a:cs typeface="+mn-cs"/>
              </a:rPr>
              <a:t>Dưới đây là danh sách câu hỏi để cải thiện khả năng tiếp cận yêu cầu:</a:t>
            </a:r>
            <a:endParaRPr lang="vi-VN" sz="1200" b="1"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1. Bạn có biết nơi các yêu cầu cao được trình bày?</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2. Bạn có biết nơi các chi tiết yêu cầu được liệt kê?</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3. Các yêu cầu chi tiết được tổ chức theo nhóm, vậy tốt nhất thì với mỗi nhóm tương ứng với bao nhiêu yêu cầu cao?</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4. Tất cả các yêu cầu chi tiết được sắp xếp thành một danh sách hay một danh sách được hiểu rõ ràng của nhiều danh sách khác?</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5. Bạn có thể tra cứu các yêu cầu theo từ khóa ? theo chủ đề? Theo trường hợp sử dụng? theo giao diện? theo loại người dùng?</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6. Bạn có thể tra cứu các yêu cầu theo các tiêu chí khác liên quan đến ứng dụng hay dự án cụ thể không?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Một số liệu có khả năng tiếp cận là thời gian trung bình thực hiện truy cập một yêu cầu chi tiết. Để xác định điều này, một thử nghiệm sẽ được thực hiện bởi các yêu cầu hiện có và còn thiếu. Theo thống kê thì khoảng 150 là cỡ mẫu tốt. Cỡ mẫu nhỏ hơn tuy không đánh tin cậy nhưng vẫn tốt hơn là không có gì. Khi chọn một mẫu, người ta lựa chọn quá trình ngẫu nhiên như thời gian cho phép</a:t>
            </a:r>
            <a:endParaRPr lang="vi-VN" sz="1200" kern="1200">
              <a:solidFill>
                <a:schemeClr val="tx1"/>
              </a:solidFill>
              <a:effectLst/>
              <a:latin typeface="+mn-lt"/>
              <a:ea typeface="+mn-ea"/>
              <a:cs typeface="+mn-cs"/>
            </a:endParaRPr>
          </a:p>
          <a:p>
            <a:pPr lvl="0"/>
            <a:endParaRPr lang="vi-VN" sz="1200" kern="1200">
              <a:solidFill>
                <a:schemeClr val="tx1"/>
              </a:solidFill>
              <a:effectLst/>
              <a:latin typeface="+mn-lt"/>
              <a:ea typeface="+mn-ea"/>
              <a:cs typeface="+mn-cs"/>
            </a:endParaRPr>
          </a:p>
          <a:p>
            <a:endParaRPr lang="vi-VN"/>
          </a:p>
        </p:txBody>
      </p:sp>
      <p:sp>
        <p:nvSpPr>
          <p:cNvPr id="4" name="Chỗ dành sẵn cho Số hiệu Bản chiếu 3"/>
          <p:cNvSpPr>
            <a:spLocks noGrp="1"/>
          </p:cNvSpPr>
          <p:nvPr>
            <p:ph type="sldNum" sz="quarter" idx="5"/>
          </p:nvPr>
        </p:nvSpPr>
        <p:spPr/>
        <p:txBody>
          <a:bodyPr/>
          <a:lstStyle/>
          <a:p>
            <a:fld id="{48B08267-3D2B-4B62-B7DE-F08B1BCEF031}" type="slidenum">
              <a:rPr lang="vi-VN" smtClean="0"/>
              <a:t>10</a:t>
            </a:fld>
            <a:endParaRPr lang="vi-VN"/>
          </a:p>
        </p:txBody>
      </p:sp>
    </p:spTree>
    <p:extLst>
      <p:ext uri="{BB962C8B-B14F-4D97-AF65-F5344CB8AC3E}">
        <p14:creationId xmlns:p14="http://schemas.microsoft.com/office/powerpoint/2010/main" val="3043381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Một đặc tả các yêu cầu chất lượng sẽ thể hiện tất cả các yêu cầu cho một sản phẩm. Do đó, một số liệu hợp lý sẽ tỷ thuận với tỷ lệ phần trăm các yêu cầu của khách hàng xuất hiện trong đặc tả yêu cầu. Một cách rõ ràng để đảm bảo điều này là để khách hàng xác nhận những yêu cầu đó nhưng đó không phải là vấn đề đơn giản.</a:t>
            </a:r>
            <a:endParaRPr lang="vi-VN" sz="1200" kern="1200">
              <a:solidFill>
                <a:schemeClr val="tx1"/>
              </a:solidFill>
              <a:effectLst/>
              <a:latin typeface="+mn-lt"/>
              <a:ea typeface="+mn-ea"/>
              <a:cs typeface="+mn-cs"/>
            </a:endParaRPr>
          </a:p>
          <a:p>
            <a:endParaRPr lang="vi-VN"/>
          </a:p>
        </p:txBody>
      </p:sp>
      <p:sp>
        <p:nvSpPr>
          <p:cNvPr id="4" name="Chỗ dành sẵn cho Số hiệu Bản chiếu 3"/>
          <p:cNvSpPr>
            <a:spLocks noGrp="1"/>
          </p:cNvSpPr>
          <p:nvPr>
            <p:ph type="sldNum" sz="quarter" idx="5"/>
          </p:nvPr>
        </p:nvSpPr>
        <p:spPr/>
        <p:txBody>
          <a:bodyPr/>
          <a:lstStyle/>
          <a:p>
            <a:fld id="{48B08267-3D2B-4B62-B7DE-F08B1BCEF031}" type="slidenum">
              <a:rPr lang="vi-VN" smtClean="0"/>
              <a:t>11</a:t>
            </a:fld>
            <a:endParaRPr lang="vi-VN"/>
          </a:p>
        </p:txBody>
      </p:sp>
    </p:spTree>
    <p:extLst>
      <p:ext uri="{BB962C8B-B14F-4D97-AF65-F5344CB8AC3E}">
        <p14:creationId xmlns:p14="http://schemas.microsoft.com/office/powerpoint/2010/main" val="323781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Tính toàn diện của yêu cầu tạo ra một mục tiêu khó nắm bắt và mơ hồ, sự hoàn thành các yêu cầu là chìa khóa để thành công trong dự án và theo dõi tiến độ thực hiện. mỗi lần lặp lại sẽ làm cho các yêu cầu được toàn diện hơn. Một cách để đối phó với tập hợp các yêu cầu đang phát triển là chứa các yêu cầu đó trong các lần lặp trong tương lai. </a:t>
            </a:r>
            <a:endParaRPr lang="vi-VN" sz="1200" kern="1200">
              <a:solidFill>
                <a:schemeClr val="tx1"/>
              </a:solidFill>
              <a:effectLst/>
              <a:latin typeface="+mn-lt"/>
              <a:ea typeface="+mn-ea"/>
              <a:cs typeface="+mn-cs"/>
            </a:endParaRPr>
          </a:p>
          <a:p>
            <a:endParaRPr lang="vi-VN"/>
          </a:p>
        </p:txBody>
      </p:sp>
      <p:sp>
        <p:nvSpPr>
          <p:cNvPr id="4" name="Chỗ dành sẵn cho Số hiệu Bản chiếu 3"/>
          <p:cNvSpPr>
            <a:spLocks noGrp="1"/>
          </p:cNvSpPr>
          <p:nvPr>
            <p:ph type="sldNum" sz="quarter" idx="5"/>
          </p:nvPr>
        </p:nvSpPr>
        <p:spPr/>
        <p:txBody>
          <a:bodyPr/>
          <a:lstStyle/>
          <a:p>
            <a:fld id="{48B08267-3D2B-4B62-B7DE-F08B1BCEF031}" type="slidenum">
              <a:rPr lang="vi-VN" smtClean="0"/>
              <a:t>12</a:t>
            </a:fld>
            <a:endParaRPr lang="vi-VN"/>
          </a:p>
        </p:txBody>
      </p:sp>
    </p:spTree>
    <p:extLst>
      <p:ext uri="{BB962C8B-B14F-4D97-AF65-F5344CB8AC3E}">
        <p14:creationId xmlns:p14="http://schemas.microsoft.com/office/powerpoint/2010/main" val="686259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0"/>
            <a:r>
              <a:rPr lang="en-US" sz="1600" b="1" kern="1200">
                <a:solidFill>
                  <a:schemeClr val="tx1"/>
                </a:solidFill>
                <a:effectLst/>
                <a:latin typeface="+mn-lt"/>
                <a:ea typeface="+mn-ea"/>
                <a:cs typeface="+mn-cs"/>
              </a:rPr>
              <a:t>Các vấn đề trong việc đạt được sự toàn vẹn của yêu cầu</a:t>
            </a:r>
            <a:endParaRPr lang="vi-VN" sz="1600" b="1"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1. Không đủ tài nguyên để đáp ứng mong muốn của khách hàng</a:t>
            </a:r>
            <a:endParaRPr lang="vi-VN"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Giải quyết: ưu tiên sự toàn diện theo từng nhóm yêu cầu</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2. Khách hàng không thể và sẽ không đọc hết toàn bộ các đặc tả yêu cầu phần mềm</a:t>
            </a:r>
            <a:endParaRPr lang="vi-VN"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Giải quyết: Làm tài liệu đặc tả yêu cầu dễ dàng để theo dõi.</a:t>
            </a:r>
            <a:endParaRPr lang="vi-VN"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Dùng một tiêu chuẩn nào đó.</a:t>
            </a:r>
            <a:endParaRPr lang="vi-VN"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Đọc đặc tả yêu cầu cho khách hàng.</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3. Sự hạn chế của việc tự kiểm tra</a:t>
            </a:r>
            <a:endParaRPr lang="vi-VN"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Giải pháp: Kiểm tra ngang hàng</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4. Sự mâu thuẫn trong yêu cầu của các bên liên quan</a:t>
            </a:r>
            <a:endParaRPr lang="vi-VN"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Giải pháp: Áp dụng các kỹ năng ngoại giao và mong đợi sự thỏa hiệp</a:t>
            </a:r>
            <a:endParaRPr lang="vi-VN" sz="1200" kern="1200">
              <a:solidFill>
                <a:schemeClr val="tx1"/>
              </a:solidFill>
              <a:effectLst/>
              <a:latin typeface="+mn-lt"/>
              <a:ea typeface="+mn-ea"/>
              <a:cs typeface="+mn-cs"/>
            </a:endParaRPr>
          </a:p>
          <a:p>
            <a:endParaRPr lang="vi-VN"/>
          </a:p>
        </p:txBody>
      </p:sp>
      <p:sp>
        <p:nvSpPr>
          <p:cNvPr id="4" name="Chỗ dành sẵn cho Số hiệu Bản chiếu 3"/>
          <p:cNvSpPr>
            <a:spLocks noGrp="1"/>
          </p:cNvSpPr>
          <p:nvPr>
            <p:ph type="sldNum" sz="quarter" idx="5"/>
          </p:nvPr>
        </p:nvSpPr>
        <p:spPr/>
        <p:txBody>
          <a:bodyPr/>
          <a:lstStyle/>
          <a:p>
            <a:fld id="{48B08267-3D2B-4B62-B7DE-F08B1BCEF031}" type="slidenum">
              <a:rPr lang="vi-VN" smtClean="0"/>
              <a:t>13</a:t>
            </a:fld>
            <a:endParaRPr lang="vi-VN"/>
          </a:p>
        </p:txBody>
      </p:sp>
    </p:spTree>
    <p:extLst>
      <p:ext uri="{BB962C8B-B14F-4D97-AF65-F5344CB8AC3E}">
        <p14:creationId xmlns:p14="http://schemas.microsoft.com/office/powerpoint/2010/main" val="4179693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0"/>
            <a:r>
              <a:rPr lang="en-US" sz="1200" kern="1200">
                <a:solidFill>
                  <a:schemeClr val="tx1"/>
                </a:solidFill>
                <a:effectLst/>
                <a:latin typeface="+mn-lt"/>
                <a:ea typeface="+mn-ea"/>
                <a:cs typeface="+mn-cs"/>
              </a:rPr>
              <a:t>Một cách xử lý dễ dàng hơn là tự hoàn thiện, trong đó các yêu cầu chứa đựng tất cả các dữ kiện liên quan đến nó. Dưới đây là danh sách những câu hỏi để cải thiện tính toàn vẹn của yêu cầu:</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 1. Tóm tắt hoặc đưa ra một mô tả sơ bộ ngắn về các yêu cầu cần thiết chưa được đưa vào.</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2. Khách hàng có hài lòng rằng  các yêu cầu đó đáp ứng tất cả các nhu cầu và mong muốn của họ hay không?</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3. Phần nào trong các yêu cầu được liệt kê sẽ được thực hiện trong bản phát hành hiện tại và trong phát hành tương lai?</a:t>
            </a:r>
            <a:endParaRPr lang="vi-VN" sz="1200" kern="1200">
              <a:solidFill>
                <a:schemeClr val="tx1"/>
              </a:solidFill>
              <a:effectLst/>
              <a:latin typeface="+mn-lt"/>
              <a:ea typeface="+mn-ea"/>
              <a:cs typeface="+mn-cs"/>
            </a:endParaRPr>
          </a:p>
          <a:p>
            <a:endParaRPr lang="vi-VN"/>
          </a:p>
        </p:txBody>
      </p:sp>
      <p:sp>
        <p:nvSpPr>
          <p:cNvPr id="4" name="Chỗ dành sẵn cho Số hiệu Bản chiếu 3"/>
          <p:cNvSpPr>
            <a:spLocks noGrp="1"/>
          </p:cNvSpPr>
          <p:nvPr>
            <p:ph type="sldNum" sz="quarter" idx="5"/>
          </p:nvPr>
        </p:nvSpPr>
        <p:spPr/>
        <p:txBody>
          <a:bodyPr/>
          <a:lstStyle/>
          <a:p>
            <a:fld id="{48B08267-3D2B-4B62-B7DE-F08B1BCEF031}" type="slidenum">
              <a:rPr lang="vi-VN" smtClean="0"/>
              <a:t>14</a:t>
            </a:fld>
            <a:endParaRPr lang="vi-VN"/>
          </a:p>
        </p:txBody>
      </p:sp>
    </p:spTree>
    <p:extLst>
      <p:ext uri="{BB962C8B-B14F-4D97-AF65-F5344CB8AC3E}">
        <p14:creationId xmlns:p14="http://schemas.microsoft.com/office/powerpoint/2010/main" val="1288085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b="1"/>
              <a:t>Trên là 2 số liệu toàn vẹn hữu ích</a:t>
            </a:r>
          </a:p>
          <a:p>
            <a:r>
              <a:rPr lang="en-US" b="0"/>
              <a:t>Đặt T = tổng số các yêu cầu chi tiết đ</a:t>
            </a:r>
            <a:r>
              <a:rPr lang="vi-VN" b="0"/>
              <a:t>ược ghi lại (tất cả ưu tiên và tất cả số lần lặp)</a:t>
            </a:r>
          </a:p>
          <a:p>
            <a:r>
              <a:rPr lang="en-US" b="0"/>
              <a:t>METRIC: % Các yêu cầu đ</a:t>
            </a:r>
            <a:r>
              <a:rPr lang="vi-VN" b="0"/>
              <a:t>ược thực hiện = 100 * (số yêu cầu đã được thực hiện) / T</a:t>
            </a:r>
          </a:p>
          <a:p>
            <a:r>
              <a:rPr lang="vi-VN" b="0"/>
              <a:t>METRIC: % Các yêu cầu mục tiêu = 100 * (Số yêu cầu được thực hiện + số yêu cầu ưu tiên hàng đầu trong lần lặp hiện tai) / T</a:t>
            </a:r>
          </a:p>
        </p:txBody>
      </p:sp>
      <p:sp>
        <p:nvSpPr>
          <p:cNvPr id="4" name="Chỗ dành sẵn cho Số hiệu Bản chiếu 3"/>
          <p:cNvSpPr>
            <a:spLocks noGrp="1"/>
          </p:cNvSpPr>
          <p:nvPr>
            <p:ph type="sldNum" sz="quarter" idx="5"/>
          </p:nvPr>
        </p:nvSpPr>
        <p:spPr/>
        <p:txBody>
          <a:bodyPr/>
          <a:lstStyle/>
          <a:p>
            <a:fld id="{48B08267-3D2B-4B62-B7DE-F08B1BCEF031}" type="slidenum">
              <a:rPr lang="vi-VN" smtClean="0"/>
              <a:t>15</a:t>
            </a:fld>
            <a:endParaRPr lang="vi-VN"/>
          </a:p>
        </p:txBody>
      </p:sp>
    </p:spTree>
    <p:extLst>
      <p:ext uri="{BB962C8B-B14F-4D97-AF65-F5344CB8AC3E}">
        <p14:creationId xmlns:p14="http://schemas.microsoft.com/office/powerpoint/2010/main" val="1292143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0"/>
            <a:r>
              <a:rPr lang="en-US" sz="1200" kern="1200">
                <a:solidFill>
                  <a:schemeClr val="tx1"/>
                </a:solidFill>
                <a:effectLst/>
                <a:latin typeface="+mn-lt"/>
                <a:ea typeface="+mn-ea"/>
                <a:cs typeface="+mn-cs"/>
              </a:rPr>
              <a:t>Sự hiểu dường như là một chất lượng chủ quan cao bởi vì nó phụ thuộc vào ý kiến của nhiều người. Tuy nhiên nó có thể xác định được.</a:t>
            </a:r>
            <a:endParaRPr lang="vi-VN"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Dưới đây là danh sách kiểm tra để cải thiện tính toàn vẹn của các yêu cầu:</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1. Những yêu cầu được viết bằng ngôn ngữ mà người thường đọc có thể hiểu được?</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2. Các yêu cầu có sử dụng từ vựng của miền vấn đề khách hàng không?</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3. Các yêu chỉ chỉ mô tả các hành vi bên ngoài theo quan điểm của người dùng? Người dùng ở đây bao gồm cả các hệ thống bên ngoài chứ không chỉ riêng con người.</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4. Các yêu cần có tránh việc nêu cách giải quyết vấn đề, sử dụng các kỹ thuật nào hoặc ứng dụng được thiết kế như thế nào không?</a:t>
            </a:r>
            <a:endParaRPr lang="vi-VN" sz="1200" kern="1200">
              <a:solidFill>
                <a:schemeClr val="tx1"/>
              </a:solidFill>
              <a:effectLst/>
              <a:latin typeface="+mn-lt"/>
              <a:ea typeface="+mn-ea"/>
              <a:cs typeface="+mn-cs"/>
            </a:endParaRPr>
          </a:p>
          <a:p>
            <a:endParaRPr lang="vi-VN"/>
          </a:p>
        </p:txBody>
      </p:sp>
      <p:sp>
        <p:nvSpPr>
          <p:cNvPr id="4" name="Chỗ dành sẵn cho Số hiệu Bản chiếu 3"/>
          <p:cNvSpPr>
            <a:spLocks noGrp="1"/>
          </p:cNvSpPr>
          <p:nvPr>
            <p:ph type="sldNum" sz="quarter" idx="5"/>
          </p:nvPr>
        </p:nvSpPr>
        <p:spPr/>
        <p:txBody>
          <a:bodyPr/>
          <a:lstStyle/>
          <a:p>
            <a:fld id="{48B08267-3D2B-4B62-B7DE-F08B1BCEF031}" type="slidenum">
              <a:rPr lang="vi-VN" smtClean="0"/>
              <a:t>17</a:t>
            </a:fld>
            <a:endParaRPr lang="vi-VN"/>
          </a:p>
        </p:txBody>
      </p:sp>
    </p:spTree>
    <p:extLst>
      <p:ext uri="{BB962C8B-B14F-4D97-AF65-F5344CB8AC3E}">
        <p14:creationId xmlns:p14="http://schemas.microsoft.com/office/powerpoint/2010/main" val="212822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b="1"/>
              <a:t>Tính rõ ràng của các yêu cầu</a:t>
            </a:r>
          </a:p>
          <a:p>
            <a:r>
              <a:rPr lang="en-US" b="0"/>
              <a:t>Hình ví dụ ở trên cho chúng ta thấy sự rõ rang trong yêu cầu là quan trọng nh</a:t>
            </a:r>
            <a:r>
              <a:rPr lang="vi-VN" b="0"/>
              <a:t>ư</a:t>
            </a:r>
            <a:r>
              <a:rPr lang="en-US" b="0"/>
              <a:t> thế nào. Cùng một sản phẩm những nếu mỗi bộ phận không hiểu rõ yêu cầu thì sẽ cho ra những tính năng khác nhau, không đáp ứng đ</a:t>
            </a:r>
            <a:r>
              <a:rPr lang="vi-VN" b="0"/>
              <a:t>ược nhu cầu của khách hàng. Qua ví dụ chúng ta có thể thấy rõ điều này.</a:t>
            </a:r>
          </a:p>
        </p:txBody>
      </p:sp>
      <p:sp>
        <p:nvSpPr>
          <p:cNvPr id="4" name="Chỗ dành sẵn cho Số hiệu Bản chiếu 3"/>
          <p:cNvSpPr>
            <a:spLocks noGrp="1"/>
          </p:cNvSpPr>
          <p:nvPr>
            <p:ph type="sldNum" sz="quarter" idx="5"/>
          </p:nvPr>
        </p:nvSpPr>
        <p:spPr/>
        <p:txBody>
          <a:bodyPr/>
          <a:lstStyle/>
          <a:p>
            <a:fld id="{48B08267-3D2B-4B62-B7DE-F08B1BCEF031}" type="slidenum">
              <a:rPr lang="vi-VN" smtClean="0"/>
              <a:t>18</a:t>
            </a:fld>
            <a:endParaRPr lang="vi-VN"/>
          </a:p>
        </p:txBody>
      </p:sp>
    </p:spTree>
    <p:extLst>
      <p:ext uri="{BB962C8B-B14F-4D97-AF65-F5344CB8AC3E}">
        <p14:creationId xmlns:p14="http://schemas.microsoft.com/office/powerpoint/2010/main" val="205301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0"/>
            <a:r>
              <a:rPr lang="en-US" sz="1200" kern="1200">
                <a:solidFill>
                  <a:schemeClr val="tx1"/>
                </a:solidFill>
                <a:effectLst/>
                <a:latin typeface="+mn-lt"/>
                <a:ea typeface="+mn-ea"/>
                <a:cs typeface="+mn-cs"/>
              </a:rPr>
              <a:t>Trừ khi chi tiết của yêu cầu được viết rõ ràng và rành mạch, chúng ta sẽ không thể xác định được yêu cầu đó có được thực hiện đúng hay không. </a:t>
            </a:r>
            <a:endParaRPr lang="vi-VN"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Dưới đây là danh sách để kiếm tra tính rõ ràng của các yêu cầu:</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1. Với mỗi yêu cầu, liệu rằng chỉ có một cách mà người đọc có thể diễn tả nó?</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2. Với mỗi yêu cầu, các thuật ngữ có thể tránh khỏi việc hiểu nhầm theo nhiều cách hay không?</a:t>
            </a:r>
            <a:endParaRPr lang="vi-VN" sz="1200" kern="1200">
              <a:solidFill>
                <a:schemeClr val="tx1"/>
              </a:solidFill>
              <a:effectLst/>
              <a:latin typeface="+mn-lt"/>
              <a:ea typeface="+mn-ea"/>
              <a:cs typeface="+mn-cs"/>
            </a:endParaRPr>
          </a:p>
          <a:p>
            <a:endParaRPr lang="vi-VN"/>
          </a:p>
        </p:txBody>
      </p:sp>
      <p:sp>
        <p:nvSpPr>
          <p:cNvPr id="4" name="Chỗ dành sẵn cho Số hiệu Bản chiếu 3"/>
          <p:cNvSpPr>
            <a:spLocks noGrp="1"/>
          </p:cNvSpPr>
          <p:nvPr>
            <p:ph type="sldNum" sz="quarter" idx="5"/>
          </p:nvPr>
        </p:nvSpPr>
        <p:spPr/>
        <p:txBody>
          <a:bodyPr/>
          <a:lstStyle/>
          <a:p>
            <a:fld id="{48B08267-3D2B-4B62-B7DE-F08B1BCEF031}" type="slidenum">
              <a:rPr lang="vi-VN" smtClean="0"/>
              <a:t>19</a:t>
            </a:fld>
            <a:endParaRPr lang="vi-VN"/>
          </a:p>
        </p:txBody>
      </p:sp>
    </p:spTree>
    <p:extLst>
      <p:ext uri="{BB962C8B-B14F-4D97-AF65-F5344CB8AC3E}">
        <p14:creationId xmlns:p14="http://schemas.microsoft.com/office/powerpoint/2010/main" val="1729698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200" b="1"/>
              <a:t>Một số liệu cho sự rõ rang</a:t>
            </a:r>
          </a:p>
          <a:p>
            <a:r>
              <a:rPr lang="en-US" sz="1200" b="0"/>
              <a:t>Một số liệu có phàm vi từ 0 đến 100</a:t>
            </a:r>
          </a:p>
          <a:p>
            <a:r>
              <a:rPr lang="en-US" sz="1200" b="0"/>
              <a:t>Tính rõ rang của yêu cầu sẽ bằng 100 nhân với tổng xích ma của sự rõ rang của mỗi yêu cầu chi tiết và đem chia cho 2 nhân với số l</a:t>
            </a:r>
            <a:r>
              <a:rPr lang="vi-VN" sz="1200" b="0"/>
              <a:t>ượng các yêu cầu chi tiết.</a:t>
            </a:r>
          </a:p>
          <a:p>
            <a:r>
              <a:rPr lang="vi-VN" sz="1200" b="0"/>
              <a:t>0 có nghĩa là các yêu cầu có thể có rất nhiều nghĩa.</a:t>
            </a:r>
          </a:p>
          <a:p>
            <a:r>
              <a:rPr lang="vi-VN" sz="1200" b="0"/>
              <a:t>2 có nghĩa là các yêu cầu có duy nhất một nghĩa</a:t>
            </a:r>
            <a:endParaRPr lang="en-US" sz="1200" b="0"/>
          </a:p>
          <a:p>
            <a:endParaRPr lang="en-US" sz="1200" b="1"/>
          </a:p>
        </p:txBody>
      </p:sp>
      <p:sp>
        <p:nvSpPr>
          <p:cNvPr id="4" name="Chỗ dành sẵn cho Số hiệu Bản chiếu 3"/>
          <p:cNvSpPr>
            <a:spLocks noGrp="1"/>
          </p:cNvSpPr>
          <p:nvPr>
            <p:ph type="sldNum" sz="quarter" idx="5"/>
          </p:nvPr>
        </p:nvSpPr>
        <p:spPr/>
        <p:txBody>
          <a:bodyPr/>
          <a:lstStyle/>
          <a:p>
            <a:fld id="{48B08267-3D2B-4B62-B7DE-F08B1BCEF031}" type="slidenum">
              <a:rPr lang="vi-VN" smtClean="0"/>
              <a:t>20</a:t>
            </a:fld>
            <a:endParaRPr lang="vi-VN"/>
          </a:p>
        </p:txBody>
      </p:sp>
    </p:spTree>
    <p:extLst>
      <p:ext uri="{BB962C8B-B14F-4D97-AF65-F5344CB8AC3E}">
        <p14:creationId xmlns:p14="http://schemas.microsoft.com/office/powerpoint/2010/main" val="1785155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0"/>
            <a:r>
              <a:rPr lang="en-US" sz="1200" kern="1200">
                <a:solidFill>
                  <a:schemeClr val="tx1"/>
                </a:solidFill>
                <a:effectLst/>
                <a:latin typeface="+mn-lt"/>
                <a:ea typeface="+mn-ea"/>
                <a:cs typeface="+mn-cs"/>
              </a:rPr>
              <a:t>Khả năng tiếp cận các yêu cầu có ý nghĩa gì?</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Tính toàn diện, bao hàm </a:t>
            </a:r>
            <a:r>
              <a:rPr lang="vi-VN" sz="1200" kern="1200">
                <a:solidFill>
                  <a:schemeClr val="tx1"/>
                </a:solidFill>
                <a:effectLst/>
                <a:latin typeface="+mn-lt"/>
                <a:ea typeface="+mn-ea"/>
                <a:cs typeface="+mn-cs"/>
              </a:rPr>
              <a:t>của các yêu cầu</a:t>
            </a:r>
            <a:r>
              <a:rPr lang="en-US" sz="1200" kern="1200">
                <a:solidFill>
                  <a:schemeClr val="tx1"/>
                </a:solidFill>
                <a:effectLst/>
                <a:latin typeface="+mn-lt"/>
                <a:ea typeface="+mn-ea"/>
                <a:cs typeface="+mn-cs"/>
              </a:rPr>
              <a:t>?</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Tính dễ hiểu</a:t>
            </a:r>
            <a:r>
              <a:rPr lang="vi-VN" sz="1200" kern="1200">
                <a:solidFill>
                  <a:schemeClr val="tx1"/>
                </a:solidFill>
                <a:effectLst/>
                <a:latin typeface="+mn-lt"/>
                <a:ea typeface="+mn-ea"/>
                <a:cs typeface="+mn-cs"/>
              </a:rPr>
              <a:t> của các yêu cầu</a:t>
            </a:r>
            <a:r>
              <a:rPr lang="en-US" sz="1200" kern="1200">
                <a:solidFill>
                  <a:schemeClr val="tx1"/>
                </a:solidFill>
                <a:effectLst/>
                <a:latin typeface="+mn-lt"/>
                <a:ea typeface="+mn-ea"/>
                <a:cs typeface="+mn-cs"/>
              </a:rPr>
              <a:t>?</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Đánh giá mức độ mơ hồ của các yêu cầu?</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Tính nhất quán</a:t>
            </a:r>
            <a:r>
              <a:rPr lang="vi-VN" sz="1200" kern="1200">
                <a:solidFill>
                  <a:schemeClr val="tx1"/>
                </a:solidFill>
                <a:effectLst/>
                <a:latin typeface="+mn-lt"/>
                <a:ea typeface="+mn-ea"/>
                <a:cs typeface="+mn-cs"/>
              </a:rPr>
              <a:t> của các yêu cầu</a:t>
            </a:r>
            <a:r>
              <a:rPr lang="en-US" sz="1200" kern="1200">
                <a:solidFill>
                  <a:schemeClr val="tx1"/>
                </a:solidFill>
                <a:effectLst/>
                <a:latin typeface="+mn-lt"/>
                <a:ea typeface="+mn-ea"/>
                <a:cs typeface="+mn-cs"/>
              </a:rPr>
              <a:t>?</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Sự ưu tiên</a:t>
            </a:r>
            <a:r>
              <a:rPr lang="vi-VN" sz="1200" kern="1200">
                <a:solidFill>
                  <a:schemeClr val="tx1"/>
                </a:solidFill>
                <a:effectLst/>
                <a:latin typeface="+mn-lt"/>
                <a:ea typeface="+mn-ea"/>
                <a:cs typeface="+mn-cs"/>
              </a:rPr>
              <a:t> của các yêu cầu</a:t>
            </a:r>
            <a:r>
              <a:rPr lang="en-US" sz="1200" kern="1200">
                <a:solidFill>
                  <a:schemeClr val="tx1"/>
                </a:solidFill>
                <a:effectLst/>
                <a:latin typeface="+mn-lt"/>
                <a:ea typeface="+mn-ea"/>
                <a:cs typeface="+mn-cs"/>
              </a:rPr>
              <a:t>?</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Có thể kiểm tra</a:t>
            </a:r>
            <a:r>
              <a:rPr lang="vi-VN" sz="1200" kern="1200">
                <a:solidFill>
                  <a:schemeClr val="tx1"/>
                </a:solidFill>
                <a:effectLst/>
                <a:latin typeface="+mn-lt"/>
                <a:ea typeface="+mn-ea"/>
                <a:cs typeface="+mn-cs"/>
              </a:rPr>
              <a:t> các yêu cầu</a:t>
            </a:r>
            <a:r>
              <a:rPr lang="en-US" sz="1200" kern="1200">
                <a:solidFill>
                  <a:schemeClr val="tx1"/>
                </a:solidFill>
                <a:effectLst/>
                <a:latin typeface="+mn-lt"/>
                <a:ea typeface="+mn-ea"/>
                <a:cs typeface="+mn-cs"/>
              </a:rPr>
              <a:t>?</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Mức độ bảo mật có ý nghĩa gì trong các yêu cầu?</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Theo nghĩa nào thì có thể các yêu cầu được hoàn thành?</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Những số liệu nào phù hợp cho những chất lượng này?</a:t>
            </a:r>
            <a:endParaRPr lang="vi-VN" sz="1200" kern="1200">
              <a:solidFill>
                <a:schemeClr val="tx1"/>
              </a:solidFill>
              <a:effectLst/>
              <a:latin typeface="+mn-lt"/>
              <a:ea typeface="+mn-ea"/>
              <a:cs typeface="+mn-cs"/>
            </a:endParaRPr>
          </a:p>
          <a:p>
            <a:pPr lvl="0"/>
            <a:r>
              <a:rPr lang="en-US" sz="1200" kern="1200">
                <a:solidFill>
                  <a:schemeClr val="tx1"/>
                </a:solidFill>
                <a:effectLst/>
                <a:latin typeface="+mn-lt"/>
                <a:ea typeface="+mn-ea"/>
                <a:cs typeface="+mn-cs"/>
              </a:rPr>
              <a:t>Tính theo dõi, giám sát trong các yêu cầu?</a:t>
            </a:r>
            <a:endParaRPr lang="vi-VN" sz="1200" kern="1200">
              <a:solidFill>
                <a:schemeClr val="tx1"/>
              </a:solidFill>
              <a:effectLst/>
              <a:latin typeface="+mn-lt"/>
              <a:ea typeface="+mn-ea"/>
              <a:cs typeface="+mn-cs"/>
            </a:endParaRPr>
          </a:p>
          <a:p>
            <a:endParaRPr lang="vi-VN"/>
          </a:p>
        </p:txBody>
      </p:sp>
      <p:sp>
        <p:nvSpPr>
          <p:cNvPr id="4" name="Chỗ dành sẵn cho Số hiệu Bản chiếu 3"/>
          <p:cNvSpPr>
            <a:spLocks noGrp="1"/>
          </p:cNvSpPr>
          <p:nvPr>
            <p:ph type="sldNum" sz="quarter" idx="5"/>
          </p:nvPr>
        </p:nvSpPr>
        <p:spPr/>
        <p:txBody>
          <a:bodyPr/>
          <a:lstStyle/>
          <a:p>
            <a:fld id="{48B08267-3D2B-4B62-B7DE-F08B1BCEF031}" type="slidenum">
              <a:rPr lang="vi-VN" smtClean="0"/>
              <a:t>2</a:t>
            </a:fld>
            <a:endParaRPr lang="vi-VN"/>
          </a:p>
        </p:txBody>
      </p:sp>
    </p:spTree>
    <p:extLst>
      <p:ext uri="{BB962C8B-B14F-4D97-AF65-F5344CB8AC3E}">
        <p14:creationId xmlns:p14="http://schemas.microsoft.com/office/powerpoint/2010/main" val="3806749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Tính thống nhất (nhất quán) yêu cầu.</a:t>
            </a:r>
          </a:p>
          <a:p>
            <a:r>
              <a:rPr lang="en-US"/>
              <a:t>Một tập hợp các yêu cầu chi tiết là phù hợp nếu không có sự mâu thuẫn giữa chúng. Khi số l</a:t>
            </a:r>
            <a:r>
              <a:rPr lang="vi-VN"/>
              <a:t>ư</a:t>
            </a:r>
            <a:r>
              <a:rPr lang="en-US"/>
              <a:t>ợng yêu cầu chi tiết tăng lên. Sự không nhất quán có xu h</a:t>
            </a:r>
            <a:r>
              <a:rPr lang="vi-VN"/>
              <a:t>ư</a:t>
            </a:r>
            <a:r>
              <a:rPr lang="en-US"/>
              <a:t>ớng trở nên khó phát hiện.</a:t>
            </a:r>
          </a:p>
        </p:txBody>
      </p:sp>
      <p:sp>
        <p:nvSpPr>
          <p:cNvPr id="4" name="Slide Number Placeholder 3"/>
          <p:cNvSpPr>
            <a:spLocks noGrp="1"/>
          </p:cNvSpPr>
          <p:nvPr>
            <p:ph type="sldNum" sz="quarter" idx="5"/>
          </p:nvPr>
        </p:nvSpPr>
        <p:spPr/>
        <p:txBody>
          <a:bodyPr/>
          <a:lstStyle/>
          <a:p>
            <a:fld id="{48B08267-3D2B-4B62-B7DE-F08B1BCEF031}" type="slidenum">
              <a:rPr lang="vi-VN" smtClean="0"/>
              <a:t>21</a:t>
            </a:fld>
            <a:endParaRPr lang="vi-VN"/>
          </a:p>
        </p:txBody>
      </p:sp>
    </p:spTree>
    <p:extLst>
      <p:ext uri="{BB962C8B-B14F-4D97-AF65-F5344CB8AC3E}">
        <p14:creationId xmlns:p14="http://schemas.microsoft.com/office/powerpoint/2010/main" val="2535039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Ví dụ về tính không nhất quán trong yêu cầu</a:t>
            </a:r>
          </a:p>
          <a:p>
            <a:pPr marL="171450" indent="-171450">
              <a:buFontTx/>
              <a:buChar char="-"/>
            </a:pPr>
            <a:r>
              <a:rPr lang="en-US"/>
              <a:t>Yêu cầu 14: Chỉ những mặt hang thực phẩm c</a:t>
            </a:r>
            <a:r>
              <a:rPr lang="vi-VN"/>
              <a:t>ơ</a:t>
            </a:r>
            <a:r>
              <a:rPr lang="en-US"/>
              <a:t> bản mới đ</a:t>
            </a:r>
            <a:r>
              <a:rPr lang="vi-VN"/>
              <a:t>ư</a:t>
            </a:r>
            <a:r>
              <a:rPr lang="en-US"/>
              <a:t>ợc mang theo bởi các nhân vật.</a:t>
            </a:r>
          </a:p>
          <a:p>
            <a:pPr marL="171450" indent="-171450">
              <a:buFontTx/>
              <a:buChar char="-"/>
            </a:pPr>
            <a:r>
              <a:rPr lang="en-US"/>
              <a:t>Yêu cầu 223: Mỗi nhân vật chỉ đ</a:t>
            </a:r>
            <a:r>
              <a:rPr lang="vi-VN"/>
              <a:t>ư</a:t>
            </a:r>
            <a:r>
              <a:rPr lang="en-US"/>
              <a:t>ợc mang n</a:t>
            </a:r>
            <a:r>
              <a:rPr lang="vi-VN"/>
              <a:t>ư</a:t>
            </a:r>
            <a:r>
              <a:rPr lang="en-US"/>
              <a:t>ớc.</a:t>
            </a:r>
          </a:p>
          <a:p>
            <a:pPr marL="171450" indent="-171450">
              <a:buFontTx/>
              <a:buChar char="-"/>
            </a:pPr>
            <a:r>
              <a:rPr lang="en-US"/>
              <a:t>Bột, b</a:t>
            </a:r>
            <a:r>
              <a:rPr lang="vi-VN"/>
              <a:t>ơ</a:t>
            </a:r>
            <a:r>
              <a:rPr lang="en-US"/>
              <a:t>, sữa và muối đ</a:t>
            </a:r>
            <a:r>
              <a:rPr lang="vi-VN"/>
              <a:t>ư</a:t>
            </a:r>
            <a:r>
              <a:rPr lang="en-US"/>
              <a:t>ợc coi là thực phẩm duy nhất.</a:t>
            </a:r>
          </a:p>
        </p:txBody>
      </p:sp>
      <p:sp>
        <p:nvSpPr>
          <p:cNvPr id="4" name="Slide Number Placeholder 3"/>
          <p:cNvSpPr>
            <a:spLocks noGrp="1"/>
          </p:cNvSpPr>
          <p:nvPr>
            <p:ph type="sldNum" sz="quarter" idx="5"/>
          </p:nvPr>
        </p:nvSpPr>
        <p:spPr/>
        <p:txBody>
          <a:bodyPr/>
          <a:lstStyle/>
          <a:p>
            <a:fld id="{48B08267-3D2B-4B62-B7DE-F08B1BCEF031}" type="slidenum">
              <a:rPr lang="vi-VN" smtClean="0"/>
              <a:t>22</a:t>
            </a:fld>
            <a:endParaRPr lang="vi-VN"/>
          </a:p>
        </p:txBody>
      </p:sp>
    </p:spTree>
    <p:extLst>
      <p:ext uri="{BB962C8B-B14F-4D97-AF65-F5344CB8AC3E}">
        <p14:creationId xmlns:p14="http://schemas.microsoft.com/office/powerpoint/2010/main" val="2019231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Sự thống nhất các yêu cầu</a:t>
            </a:r>
          </a:p>
          <a:p>
            <a:pPr marL="171450" indent="-171450">
              <a:buFontTx/>
              <a:buChar char="-"/>
            </a:pPr>
            <a:r>
              <a:rPr lang="en-US"/>
              <a:t>Metric: Percentage of contradicted requirements.</a:t>
            </a:r>
          </a:p>
          <a:p>
            <a:pPr marL="171450" indent="-171450">
              <a:buFont typeface="Symbol" panose="05050102010706020507" pitchFamily="18" charset="2"/>
              <a:buChar char="Þ"/>
            </a:pPr>
            <a:r>
              <a:rPr lang="en-US"/>
              <a:t>Số liệu: tỉ lệ % của các yêu cầu mâu thuẫn.</a:t>
            </a:r>
          </a:p>
          <a:p>
            <a:pPr marL="171450" indent="-171450">
              <a:buFontTx/>
              <a:buChar char="-"/>
            </a:pPr>
            <a:r>
              <a:rPr lang="en-US"/>
              <a:t>Means: No contradiction, in whole or in part</a:t>
            </a:r>
          </a:p>
          <a:p>
            <a:pPr marL="171450" indent="-171450">
              <a:buFont typeface="Symbol" panose="05050102010706020507" pitchFamily="18" charset="2"/>
              <a:buChar char="Þ"/>
            </a:pPr>
            <a:r>
              <a:rPr lang="en-US"/>
              <a:t>Có nghĩa: không có mâu thuẫn, toàn bộ hoặc một phần.</a:t>
            </a:r>
          </a:p>
          <a:p>
            <a:pPr marL="0" indent="0">
              <a:buFont typeface="Symbol" panose="05050102010706020507" pitchFamily="18" charset="2"/>
              <a:buNone/>
            </a:pPr>
            <a:r>
              <a:rPr lang="en-US"/>
              <a:t>+ DVD sẽ đ</a:t>
            </a:r>
            <a:r>
              <a:rPr lang="vi-VN"/>
              <a:t>ư</a:t>
            </a:r>
            <a:r>
              <a:rPr lang="en-US"/>
              <a:t>ợc phân loại theo thứ tự abc nh</a:t>
            </a:r>
            <a:r>
              <a:rPr lang="vi-VN"/>
              <a:t>ư</a:t>
            </a:r>
            <a:r>
              <a:rPr lang="en-US"/>
              <a:t> kịch, hài, kinh dị….</a:t>
            </a:r>
          </a:p>
          <a:p>
            <a:pPr marL="0" indent="0">
              <a:buFont typeface="Symbol" panose="05050102010706020507" pitchFamily="18" charset="2"/>
              <a:buNone/>
            </a:pPr>
            <a:r>
              <a:rPr lang="en-US"/>
              <a:t>+ Thứ tự phân loại DVD sẽ là thứ tự </a:t>
            </a:r>
            <a:r>
              <a:rPr lang="vi-VN"/>
              <a:t>ư</a:t>
            </a:r>
            <a:r>
              <a:rPr lang="en-US"/>
              <a:t>u tiên của khách hàng.</a:t>
            </a:r>
          </a:p>
        </p:txBody>
      </p:sp>
      <p:sp>
        <p:nvSpPr>
          <p:cNvPr id="4" name="Slide Number Placeholder 3"/>
          <p:cNvSpPr>
            <a:spLocks noGrp="1"/>
          </p:cNvSpPr>
          <p:nvPr>
            <p:ph type="sldNum" sz="quarter" idx="5"/>
          </p:nvPr>
        </p:nvSpPr>
        <p:spPr/>
        <p:txBody>
          <a:bodyPr/>
          <a:lstStyle/>
          <a:p>
            <a:fld id="{48B08267-3D2B-4B62-B7DE-F08B1BCEF031}" type="slidenum">
              <a:rPr lang="vi-VN" smtClean="0"/>
              <a:t>23</a:t>
            </a:fld>
            <a:endParaRPr lang="vi-VN"/>
          </a:p>
        </p:txBody>
      </p:sp>
    </p:spTree>
    <p:extLst>
      <p:ext uri="{BB962C8B-B14F-4D97-AF65-F5344CB8AC3E}">
        <p14:creationId xmlns:p14="http://schemas.microsoft.com/office/powerpoint/2010/main" val="1508602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Tổ chức những yêu cầu.</a:t>
            </a:r>
          </a:p>
          <a:p>
            <a:pPr marL="0" indent="0">
              <a:buFont typeface="Arial" panose="020B0604020202020204" pitchFamily="34" charset="0"/>
              <a:buNone/>
            </a:pPr>
            <a:r>
              <a:rPr lang="en-US"/>
              <a:t>- Phong cách tổ chức những yêu cầu theo h</a:t>
            </a:r>
            <a:r>
              <a:rPr lang="vi-VN"/>
              <a:t>ư</a:t>
            </a:r>
            <a:r>
              <a:rPr lang="en-US"/>
              <a:t>ớng đối t</a:t>
            </a:r>
            <a:r>
              <a:rPr lang="vi-VN"/>
              <a:t>ư</a:t>
            </a:r>
            <a:r>
              <a:rPr lang="en-US"/>
              <a:t>ợng giúp tránh khỏi sự không nhất quán  bằng cách chi tiết yêu cầu theo lớp và bằng cách phân tách chúng thành 1 hình thức đ</a:t>
            </a:r>
            <a:r>
              <a:rPr lang="vi-VN"/>
              <a:t>ơ</a:t>
            </a:r>
            <a:r>
              <a:rPr lang="en-US"/>
              <a:t>n giản. Tuy nhiên, điều này thì không đảm bảo tính nhất quán, và do đó sự kiểm tra những yêu cầu bao gồm kiểm tra nhất quán.</a:t>
            </a:r>
          </a:p>
        </p:txBody>
      </p:sp>
      <p:sp>
        <p:nvSpPr>
          <p:cNvPr id="4" name="Slide Number Placeholder 3"/>
          <p:cNvSpPr>
            <a:spLocks noGrp="1"/>
          </p:cNvSpPr>
          <p:nvPr>
            <p:ph type="sldNum" sz="quarter" idx="5"/>
          </p:nvPr>
        </p:nvSpPr>
        <p:spPr/>
        <p:txBody>
          <a:bodyPr/>
          <a:lstStyle/>
          <a:p>
            <a:fld id="{48B08267-3D2B-4B62-B7DE-F08B1BCEF031}" type="slidenum">
              <a:rPr lang="vi-VN" smtClean="0"/>
              <a:t>24</a:t>
            </a:fld>
            <a:endParaRPr lang="vi-VN"/>
          </a:p>
        </p:txBody>
      </p:sp>
    </p:spTree>
    <p:extLst>
      <p:ext uri="{BB962C8B-B14F-4D97-AF65-F5344CB8AC3E}">
        <p14:creationId xmlns:p14="http://schemas.microsoft.com/office/powerpoint/2010/main" val="9417007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Danh sách kiểm cải thiện tính nhất quán các yêu cầu.</a:t>
            </a:r>
          </a:p>
          <a:p>
            <a:pPr marL="171450" indent="-171450">
              <a:buFontTx/>
              <a:buChar char="-"/>
            </a:pPr>
            <a:r>
              <a:rPr lang="en-US"/>
              <a:t>Đối với mỗi yêu cầu, có những yêu cầu nào khác có thể dẫn đến mâu thuẫn hoặc hủy bỏ nó không?</a:t>
            </a:r>
          </a:p>
          <a:p>
            <a:pPr marL="171450" indent="-171450">
              <a:buFontTx/>
              <a:buChar char="-"/>
            </a:pPr>
            <a:r>
              <a:rPr lang="en-US"/>
              <a:t>Đối với mỗi yêu cầu, có những yêu cầu khác rất giống nhau và có thể tạo ra sự không nhất quán không?</a:t>
            </a:r>
          </a:p>
          <a:p>
            <a:pPr marL="171450" indent="-171450">
              <a:buFontTx/>
              <a:buChar char="-"/>
            </a:pPr>
            <a:r>
              <a:rPr lang="vi-VN"/>
              <a:t>Mỗi yêu cầu có tránh được một chuỗi hậu quả không thể thực hiện được không?</a:t>
            </a:r>
            <a:endParaRPr lang="en-US"/>
          </a:p>
          <a:p>
            <a:pPr marL="171450" indent="-171450">
              <a:buFontTx/>
              <a:buChar char="-"/>
            </a:pPr>
            <a:endParaRPr lang="en-US"/>
          </a:p>
          <a:p>
            <a:pPr marL="171450" indent="-171450">
              <a:buFont typeface="Arial" panose="020B0604020202020204" pitchFamily="34" charset="0"/>
              <a:buChar char="•"/>
            </a:pPr>
            <a:r>
              <a:rPr lang="vi-VN"/>
              <a:t>Một số liệu </a:t>
            </a:r>
            <a:r>
              <a:rPr lang="en-US"/>
              <a:t>nhất quán </a:t>
            </a:r>
            <a:r>
              <a:rPr lang="vi-VN"/>
              <a:t>là tỷ lệ phần trăm của các chi tiết </a:t>
            </a:r>
            <a:r>
              <a:rPr lang="en-US"/>
              <a:t>yêu cầu </a:t>
            </a:r>
            <a:r>
              <a:rPr lang="vi-VN"/>
              <a:t>một phần hoặc hoàn toàn mâu thuẫn ở nơi khác. Để có được như vậy</a:t>
            </a:r>
            <a:r>
              <a:rPr lang="en-US"/>
              <a:t> </a:t>
            </a:r>
            <a:r>
              <a:rPr lang="vi-VN"/>
              <a:t>một số liệu, người ta sẽ xem xét một mẫu các yêu cầu chi tiết - 150 </a:t>
            </a:r>
            <a:r>
              <a:rPr lang="en-US"/>
              <a:t>mẫu </a:t>
            </a:r>
            <a:r>
              <a:rPr lang="vi-VN"/>
              <a:t>sẽ phù hợp - và điều tra</a:t>
            </a:r>
            <a:r>
              <a:rPr lang="en-US"/>
              <a:t> </a:t>
            </a:r>
            <a:r>
              <a:rPr lang="vi-VN"/>
              <a:t>mỗi người lần lượt xác định xem nó có mâu thuẫn ở nơi khác trong tài liệu hay không. Điều này đòi hỏi phải so sánh nó</a:t>
            </a:r>
            <a:r>
              <a:rPr lang="en-US"/>
              <a:t> </a:t>
            </a:r>
            <a:r>
              <a:rPr lang="vi-VN"/>
              <a:t>cho tất cả các yêu cầu chi tiết còn lại. </a:t>
            </a:r>
            <a:endParaRPr lang="en-US"/>
          </a:p>
          <a:p>
            <a:pPr marL="171450" indent="-171450">
              <a:buFontTx/>
              <a:buChar char="-"/>
            </a:pPr>
            <a:r>
              <a:rPr lang="vi-VN"/>
              <a:t>Hình 13.9 cho thấy một ví dụ khác.</a:t>
            </a:r>
            <a:r>
              <a:rPr lang="en-US"/>
              <a:t>: </a:t>
            </a:r>
            <a:r>
              <a:rPr lang="vi-VN"/>
              <a:t>Biện pháp này là không hoàn hảo vì nó chỉ chiếm các cặp yêu cầu không nhất quán. </a:t>
            </a:r>
            <a:endParaRPr lang="en-US"/>
          </a:p>
          <a:p>
            <a:pPr marL="171450" indent="-171450">
              <a:buFontTx/>
              <a:buChar char="-"/>
            </a:pPr>
            <a:r>
              <a:rPr lang="vi-VN"/>
              <a:t>Như hình 13.8</a:t>
            </a:r>
            <a:r>
              <a:rPr lang="en-US"/>
              <a:t> M</a:t>
            </a:r>
            <a:r>
              <a:rPr lang="vi-VN"/>
              <a:t>inh họa, sự không nhất quán có thể là kết quả của một tập hợp các yêu cầu.</a:t>
            </a:r>
            <a:endParaRPr lang="en-US"/>
          </a:p>
        </p:txBody>
      </p:sp>
      <p:sp>
        <p:nvSpPr>
          <p:cNvPr id="4" name="Slide Number Placeholder 3"/>
          <p:cNvSpPr>
            <a:spLocks noGrp="1"/>
          </p:cNvSpPr>
          <p:nvPr>
            <p:ph type="sldNum" sz="quarter" idx="5"/>
          </p:nvPr>
        </p:nvSpPr>
        <p:spPr/>
        <p:txBody>
          <a:bodyPr/>
          <a:lstStyle/>
          <a:p>
            <a:fld id="{48B08267-3D2B-4B62-B7DE-F08B1BCEF031}" type="slidenum">
              <a:rPr lang="vi-VN" smtClean="0"/>
              <a:t>25</a:t>
            </a:fld>
            <a:endParaRPr lang="vi-VN"/>
          </a:p>
        </p:txBody>
      </p:sp>
    </p:spTree>
    <p:extLst>
      <p:ext uri="{BB962C8B-B14F-4D97-AF65-F5344CB8AC3E}">
        <p14:creationId xmlns:p14="http://schemas.microsoft.com/office/powerpoint/2010/main" val="44300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a:t>Ư</a:t>
            </a:r>
            <a:r>
              <a:rPr lang="en-US"/>
              <a:t>u tiên các yêu cầu.</a:t>
            </a:r>
          </a:p>
          <a:p>
            <a:pPr marL="0" indent="0">
              <a:buFontTx/>
              <a:buNone/>
            </a:pPr>
            <a:r>
              <a:rPr lang="en-US"/>
              <a:t>+ </a:t>
            </a:r>
            <a:r>
              <a:rPr lang="vi-VN"/>
              <a:t>Vì chất lượng cuối cùng được xác định bởi sự hài lòng của khách hàng, quá trình phân tích yêu cầu được liên tục</a:t>
            </a:r>
          </a:p>
          <a:p>
            <a:pPr marL="0" indent="0">
              <a:buFontTx/>
              <a:buNone/>
            </a:pPr>
            <a:r>
              <a:rPr lang="vi-VN"/>
              <a:t>hướng đến khái niệm về sự hài lòng của khách h</a:t>
            </a:r>
            <a:r>
              <a:rPr lang="en-US"/>
              <a:t>àng.</a:t>
            </a:r>
          </a:p>
          <a:p>
            <a:pPr marL="0" indent="0">
              <a:buFontTx/>
              <a:buNone/>
            </a:pPr>
            <a:r>
              <a:rPr lang="en-US"/>
              <a:t>+ </a:t>
            </a:r>
            <a:r>
              <a:rPr lang="vi-VN"/>
              <a:t>Các nhóm thường </a:t>
            </a:r>
            <a:r>
              <a:rPr lang="en-US"/>
              <a:t>tỏ ra </a:t>
            </a:r>
            <a:r>
              <a:rPr lang="vi-VN"/>
              <a:t>các bên liên quan tạm thời hoàn thành và các bên liên quan sau đó ảnh hưởng đến tiến trình công việc tương ứng.</a:t>
            </a:r>
            <a:endParaRPr lang="en-US"/>
          </a:p>
          <a:p>
            <a:pPr marL="0" indent="0">
              <a:buFontTx/>
              <a:buNone/>
            </a:pPr>
            <a:r>
              <a:rPr lang="en-US"/>
              <a:t>=&gt; </a:t>
            </a:r>
            <a:r>
              <a:rPr lang="vi-VN"/>
              <a:t>Bởi vì điều này,</a:t>
            </a:r>
            <a:r>
              <a:rPr lang="en-US"/>
              <a:t> sự</a:t>
            </a:r>
            <a:r>
              <a:rPr lang="vi-VN"/>
              <a:t> ưu tiên</a:t>
            </a:r>
            <a:r>
              <a:rPr lang="en-US"/>
              <a:t> </a:t>
            </a:r>
            <a:r>
              <a:rPr lang="vi-VN"/>
              <a:t>về các yêu cầu - thứ tự thực hiện các yêu cầu, làm cho một sự khác biệt đáng kể trong sự hài lòng của khách hàng.</a:t>
            </a:r>
            <a:endParaRPr lang="en-US"/>
          </a:p>
          <a:p>
            <a:pPr marL="0" indent="0">
              <a:buFontTx/>
              <a:buNone/>
            </a:pPr>
            <a:r>
              <a:rPr lang="en-US"/>
              <a:t>+ Trong ngôn ngữ toán học, đây là một hoạt động không giao hoán kể từ chuỗi SRS: </a:t>
            </a:r>
          </a:p>
          <a:p>
            <a:pPr marL="0" indent="0">
              <a:buFontTx/>
              <a:buNone/>
            </a:pPr>
            <a:r>
              <a:rPr lang="en-US"/>
              <a:t>Ví dụ: 1. thực hiện yêu cầu A sau đó lên kế hoạch thực hiện yêu cầu B.</a:t>
            </a:r>
          </a:p>
          <a:p>
            <a:pPr marL="0" indent="0">
              <a:buFontTx/>
              <a:buNone/>
            </a:pPr>
            <a:r>
              <a:rPr lang="en-US"/>
              <a:t>           cũng có thể sản xuất một sản phẩm khác với</a:t>
            </a:r>
          </a:p>
          <a:p>
            <a:pPr marL="0" indent="0">
              <a:buFontTx/>
              <a:buNone/>
            </a:pPr>
            <a:r>
              <a:rPr lang="en-US"/>
              <a:t>           2. thực hiện yêu cầu B sau đó lên kế hoạch để thực hiện yêu cầu A</a:t>
            </a:r>
          </a:p>
          <a:p>
            <a:pPr marL="0" indent="0">
              <a:buFontTx/>
              <a:buNone/>
            </a:pPr>
            <a:endParaRPr lang="en-US"/>
          </a:p>
        </p:txBody>
      </p:sp>
      <p:sp>
        <p:nvSpPr>
          <p:cNvPr id="4" name="Slide Number Placeholder 3"/>
          <p:cNvSpPr>
            <a:spLocks noGrp="1"/>
          </p:cNvSpPr>
          <p:nvPr>
            <p:ph type="sldNum" sz="quarter" idx="5"/>
          </p:nvPr>
        </p:nvSpPr>
        <p:spPr/>
        <p:txBody>
          <a:bodyPr/>
          <a:lstStyle/>
          <a:p>
            <a:fld id="{48B08267-3D2B-4B62-B7DE-F08B1BCEF031}" type="slidenum">
              <a:rPr lang="vi-VN" smtClean="0"/>
              <a:t>26</a:t>
            </a:fld>
            <a:endParaRPr lang="vi-VN"/>
          </a:p>
        </p:txBody>
      </p:sp>
    </p:spTree>
    <p:extLst>
      <p:ext uri="{BB962C8B-B14F-4D97-AF65-F5344CB8AC3E}">
        <p14:creationId xmlns:p14="http://schemas.microsoft.com/office/powerpoint/2010/main" val="38946418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Số liệu để đo l</a:t>
            </a:r>
            <a:r>
              <a:rPr lang="vi-VN"/>
              <a:t>ư</a:t>
            </a:r>
            <a:r>
              <a:rPr lang="en-US"/>
              <a:t>ờng chất l</a:t>
            </a:r>
            <a:r>
              <a:rPr lang="vi-VN"/>
              <a:t>ư</a:t>
            </a:r>
            <a:r>
              <a:rPr lang="en-US"/>
              <a:t>ợng </a:t>
            </a:r>
            <a:r>
              <a:rPr lang="vi-VN"/>
              <a:t>ư</a:t>
            </a:r>
            <a:r>
              <a:rPr lang="en-US"/>
              <a:t>u tiên</a:t>
            </a:r>
          </a:p>
          <a:p>
            <a:pPr marL="0" indent="0">
              <a:buFontTx/>
              <a:buNone/>
            </a:pPr>
            <a:r>
              <a:rPr lang="en-US"/>
              <a:t>+ </a:t>
            </a:r>
            <a:r>
              <a:rPr lang="vi-VN"/>
              <a:t>Giả sử rằng mỗi yêu cầu là một trong ba ưu tiên. Làm thế nào chúng ta sẽ đo lường chất lượng của</a:t>
            </a:r>
            <a:r>
              <a:rPr lang="en-US"/>
              <a:t> sự </a:t>
            </a:r>
            <a:r>
              <a:rPr lang="vi-VN"/>
              <a:t>ưu tiên? Một ưu tiên chất lượng tốt phân loại các yêu cầu thành các phần bằng nhau, chỉ ra rằng không</a:t>
            </a:r>
            <a:r>
              <a:rPr lang="en-US"/>
              <a:t> </a:t>
            </a:r>
            <a:r>
              <a:rPr lang="vi-VN"/>
              <a:t>thể loại đã bị bỏ qua</a:t>
            </a:r>
            <a:r>
              <a:rPr lang="en-US"/>
              <a:t>.</a:t>
            </a:r>
          </a:p>
          <a:p>
            <a:pPr marL="0" indent="0">
              <a:buFontTx/>
              <a:buNone/>
            </a:pPr>
            <a:r>
              <a:rPr lang="en-US"/>
              <a:t>+ </a:t>
            </a:r>
            <a:r>
              <a:rPr lang="vi-VN"/>
              <a:t>Ví dụ: nếu 900 yêu cầu được ưu tiên rất tốt, mỗi danh mục sẽ chứa 300 yêu cầu,</a:t>
            </a:r>
          </a:p>
          <a:p>
            <a:pPr marL="0" indent="0">
              <a:buFontTx/>
              <a:buNone/>
            </a:pPr>
            <a:r>
              <a:rPr lang="vi-VN"/>
              <a:t>và công thức sẽ cho 100 * [900 - 0 - 0 - 0] / 900 = 100%. </a:t>
            </a:r>
            <a:endParaRPr lang="en-US"/>
          </a:p>
          <a:p>
            <a:pPr marL="0" indent="0">
              <a:buFontTx/>
              <a:buNone/>
            </a:pPr>
            <a:r>
              <a:rPr lang="en-US"/>
              <a:t>* </a:t>
            </a:r>
            <a:r>
              <a:rPr lang="vi-VN"/>
              <a:t>Mặt khác, nếu 700 được phân loại là</a:t>
            </a:r>
            <a:r>
              <a:rPr lang="en-US"/>
              <a:t> </a:t>
            </a:r>
            <a:r>
              <a:rPr lang="vi-VN"/>
              <a:t>mức độ ưu tiên cao, 100 là trung bình và 100 là thấp, số liệu sẽ mang lại</a:t>
            </a:r>
          </a:p>
          <a:p>
            <a:pPr marL="0" indent="0">
              <a:buFontTx/>
              <a:buNone/>
            </a:pPr>
            <a:r>
              <a:rPr lang="vi-VN"/>
              <a:t>100 * [900 – </a:t>
            </a:r>
            <a:r>
              <a:rPr lang="en-US"/>
              <a:t>|</a:t>
            </a:r>
            <a:r>
              <a:rPr lang="vi-VN"/>
              <a:t>300 – 700</a:t>
            </a:r>
            <a:r>
              <a:rPr lang="en-US"/>
              <a:t>|</a:t>
            </a:r>
            <a:r>
              <a:rPr lang="vi-VN"/>
              <a:t> - </a:t>
            </a:r>
            <a:r>
              <a:rPr lang="en-US"/>
              <a:t>|</a:t>
            </a:r>
            <a:r>
              <a:rPr lang="vi-VN"/>
              <a:t>300 – 100</a:t>
            </a:r>
            <a:r>
              <a:rPr lang="en-US"/>
              <a:t>|</a:t>
            </a:r>
            <a:r>
              <a:rPr lang="vi-VN"/>
              <a:t> - </a:t>
            </a:r>
            <a:r>
              <a:rPr lang="en-US"/>
              <a:t>|3</a:t>
            </a:r>
            <a:r>
              <a:rPr lang="vi-VN"/>
              <a:t>00 - 100 </a:t>
            </a:r>
            <a:r>
              <a:rPr lang="en-US"/>
              <a:t>|]</a:t>
            </a:r>
            <a:r>
              <a:rPr lang="vi-VN"/>
              <a:t>/ 900 = 100 * 100/900 = 1 1. 1%</a:t>
            </a:r>
          </a:p>
          <a:p>
            <a:pPr marL="0" indent="0">
              <a:buFontTx/>
              <a:buNone/>
            </a:pPr>
            <a:r>
              <a:rPr lang="vi-VN"/>
              <a:t>Tỷ lệ thấp cho thấy mức độ ưu tiên kém</a:t>
            </a:r>
            <a:endParaRPr lang="en-US"/>
          </a:p>
        </p:txBody>
      </p:sp>
      <p:sp>
        <p:nvSpPr>
          <p:cNvPr id="4" name="Slide Number Placeholder 3"/>
          <p:cNvSpPr>
            <a:spLocks noGrp="1"/>
          </p:cNvSpPr>
          <p:nvPr>
            <p:ph type="sldNum" sz="quarter" idx="5"/>
          </p:nvPr>
        </p:nvSpPr>
        <p:spPr/>
        <p:txBody>
          <a:bodyPr/>
          <a:lstStyle/>
          <a:p>
            <a:fld id="{48B08267-3D2B-4B62-B7DE-F08B1BCEF031}" type="slidenum">
              <a:rPr lang="vi-VN" smtClean="0"/>
              <a:t>27</a:t>
            </a:fld>
            <a:endParaRPr lang="vi-VN"/>
          </a:p>
        </p:txBody>
      </p:sp>
    </p:spTree>
    <p:extLst>
      <p:ext uri="{BB962C8B-B14F-4D97-AF65-F5344CB8AC3E}">
        <p14:creationId xmlns:p14="http://schemas.microsoft.com/office/powerpoint/2010/main" val="867883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Yêu cầu bảo mật và cấp cao</a:t>
            </a:r>
          </a:p>
          <a:p>
            <a:pPr marL="171450" indent="-171450">
              <a:buFontTx/>
              <a:buChar char="-"/>
            </a:pPr>
            <a:r>
              <a:rPr lang="vi-VN"/>
              <a:t>Bảo mật có thể được xử lý như một yêu cầu thực tế (rõ ràng) hoặc như một thuộc tính của các yêu cầu</a:t>
            </a:r>
            <a:r>
              <a:rPr lang="en-US"/>
              <a:t>.</a:t>
            </a:r>
          </a:p>
          <a:p>
            <a:pPr marL="171450" indent="-171450">
              <a:buFontTx/>
              <a:buChar char="-"/>
            </a:pPr>
            <a:r>
              <a:rPr lang="vi-VN"/>
              <a:t>Bảo mật trong các yêu cầu là một trường hợp đặc biệt ở chỗ nó liên quan đến việc khai thác có chủ ý từ phía người khác để lạm dụng nó. Các yêu cầu truyền thống, xét cho cùng, được dự định để xác định những gì một ứng dụng nên làm và không giải quyết việc sử dụng sai.</a:t>
            </a:r>
            <a:endParaRPr lang="en-US"/>
          </a:p>
          <a:p>
            <a:pPr marL="171450" indent="-171450">
              <a:buFontTx/>
              <a:buChar char="-"/>
            </a:pPr>
            <a:r>
              <a:rPr lang="vi-VN"/>
              <a:t>Điều này đang thay đổi. Ở một mức độ ngày càng tăng, các tài liệu yêu cầu đang giải quyết vấn đề bảo mật bằng cách bao gồm các nội dung như các trường hợp sử dụng sai. Đây là tương tự như ý tưởng, được đề cập trước đó, nghịch đảo</a:t>
            </a:r>
            <a:r>
              <a:rPr lang="en-US"/>
              <a:t> </a:t>
            </a:r>
            <a:r>
              <a:rPr lang="vi-VN"/>
              <a:t>yêu cầu. </a:t>
            </a:r>
            <a:r>
              <a:rPr lang="en-US"/>
              <a:t>C</a:t>
            </a:r>
            <a:r>
              <a:rPr lang="vi-VN"/>
              <a:t>ác ví dụ về các trường hợp sử dụng sai </a:t>
            </a:r>
            <a:r>
              <a:rPr lang="en-US"/>
              <a:t> mà </a:t>
            </a:r>
            <a:r>
              <a:rPr lang="vi-VN"/>
              <a:t>hệ thống </a:t>
            </a:r>
            <a:r>
              <a:rPr lang="en-US"/>
              <a:t>yêu cầu </a:t>
            </a:r>
            <a:r>
              <a:rPr lang="vi-VN"/>
              <a:t>không cho phép:</a:t>
            </a:r>
          </a:p>
          <a:p>
            <a:pPr marL="0" indent="0">
              <a:buFontTx/>
              <a:buNone/>
            </a:pPr>
            <a:r>
              <a:rPr lang="en-US"/>
              <a:t>+ </a:t>
            </a:r>
            <a:r>
              <a:rPr lang="vi-VN"/>
              <a:t>Một người dùng ứng dụng </a:t>
            </a:r>
            <a:r>
              <a:rPr lang="en-US"/>
              <a:t>tự động </a:t>
            </a:r>
            <a:r>
              <a:rPr lang="vi-VN"/>
              <a:t>nhập vào một </a:t>
            </a:r>
            <a:r>
              <a:rPr lang="en-US"/>
              <a:t>User ID </a:t>
            </a:r>
            <a:r>
              <a:rPr lang="vi-VN"/>
              <a:t>đã biết và hơn 10 mật khẩu mỗi giây.</a:t>
            </a:r>
          </a:p>
          <a:p>
            <a:pPr marL="0" indent="0">
              <a:buFontTx/>
              <a:buNone/>
            </a:pPr>
            <a:r>
              <a:rPr lang="en-US"/>
              <a:t>+ </a:t>
            </a:r>
            <a:r>
              <a:rPr lang="vi-VN"/>
              <a:t>Một người dùng truy cập hơn 30 hồ sơ khách hàng trong một lần</a:t>
            </a:r>
            <a:r>
              <a:rPr lang="en-US"/>
              <a:t> </a:t>
            </a:r>
            <a:r>
              <a:rPr lang="vi-VN"/>
              <a:t>và truyền chúng cho địa chỉ </a:t>
            </a:r>
            <a:r>
              <a:rPr lang="en-US"/>
              <a:t> </a:t>
            </a:r>
            <a:r>
              <a:rPr lang="vi-VN"/>
              <a:t>người khác</a:t>
            </a:r>
            <a:r>
              <a:rPr lang="en-US"/>
              <a:t> </a:t>
            </a:r>
            <a:r>
              <a:rPr lang="vi-VN"/>
              <a:t>trong vòng 10 giây sau khi truy cập chúng</a:t>
            </a:r>
            <a:r>
              <a:rPr lang="en-US"/>
              <a:t>.</a:t>
            </a:r>
          </a:p>
        </p:txBody>
      </p:sp>
      <p:sp>
        <p:nvSpPr>
          <p:cNvPr id="4" name="Slide Number Placeholder 3"/>
          <p:cNvSpPr>
            <a:spLocks noGrp="1"/>
          </p:cNvSpPr>
          <p:nvPr>
            <p:ph type="sldNum" sz="quarter" idx="5"/>
          </p:nvPr>
        </p:nvSpPr>
        <p:spPr/>
        <p:txBody>
          <a:bodyPr/>
          <a:lstStyle/>
          <a:p>
            <a:fld id="{48B08267-3D2B-4B62-B7DE-F08B1BCEF031}" type="slidenum">
              <a:rPr lang="vi-VN" smtClean="0"/>
              <a:t>28</a:t>
            </a:fld>
            <a:endParaRPr lang="vi-VN"/>
          </a:p>
        </p:txBody>
      </p:sp>
    </p:spTree>
    <p:extLst>
      <p:ext uri="{BB962C8B-B14F-4D97-AF65-F5344CB8AC3E}">
        <p14:creationId xmlns:p14="http://schemas.microsoft.com/office/powerpoint/2010/main" val="3384847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Danh sách kiểm tra để cải thiện các khía cạnh bảo mật của các yêu cầu.</a:t>
            </a:r>
          </a:p>
          <a:p>
            <a:pPr marL="171450" indent="-171450">
              <a:buFontTx/>
              <a:buChar char="-"/>
            </a:pPr>
            <a:r>
              <a:rPr lang="vi-VN"/>
              <a:t>Xem xét các địa điểm trong ứng dụng được đề xuất nơi có thể xâm nhập. Là yêu cầu an ninh cụ thể được nêu cho những nơi đó?</a:t>
            </a:r>
            <a:endParaRPr lang="en-US"/>
          </a:p>
          <a:p>
            <a:pPr marL="171450" indent="-171450">
              <a:buFontTx/>
              <a:buChar char="-"/>
            </a:pPr>
            <a:r>
              <a:rPr lang="vi-VN"/>
              <a:t>Tính bảo mật của dữ liệu, nếu có, được yêu cầu cụ thể?</a:t>
            </a:r>
            <a:endParaRPr lang="en-US"/>
          </a:p>
          <a:p>
            <a:pPr marL="171450" indent="-171450">
              <a:buFontTx/>
              <a:buChar char="-"/>
            </a:pPr>
            <a:r>
              <a:rPr lang="vi-VN"/>
              <a:t>Bảo mật danh tính người dùng đã được chỉ định chưa?</a:t>
            </a:r>
            <a:endParaRPr lang="en-US"/>
          </a:p>
          <a:p>
            <a:pPr marL="171450" indent="-171450">
              <a:buFontTx/>
              <a:buChar char="-"/>
            </a:pPr>
            <a:r>
              <a:rPr lang="vi-VN"/>
              <a:t>Bảo mật của mật khẩu đã được gọi một cách rõ ràng chưa?</a:t>
            </a:r>
            <a:endParaRPr lang="en-US"/>
          </a:p>
          <a:p>
            <a:pPr marL="171450" indent="-171450">
              <a:buFontTx/>
              <a:buChar char="-"/>
            </a:pPr>
            <a:r>
              <a:rPr lang="vi-VN"/>
              <a:t>Quyền sở hữu của fles hoặc truy cập đã được chỉ định?</a:t>
            </a:r>
            <a:endParaRPr lang="en-US"/>
          </a:p>
          <a:p>
            <a:pPr marL="171450" indent="-171450">
              <a:buFontTx/>
              <a:buChar char="-"/>
            </a:pPr>
            <a:r>
              <a:rPr lang="vi-VN"/>
              <a:t>Mã hóa đã được gọi </a:t>
            </a:r>
            <a:r>
              <a:rPr lang="en-US"/>
              <a:t>khi nào </a:t>
            </a:r>
            <a:r>
              <a:rPr lang="vi-VN"/>
              <a:t>thích hợp?</a:t>
            </a:r>
            <a:endParaRPr lang="en-US"/>
          </a:p>
          <a:p>
            <a:pPr marL="171450" indent="-171450">
              <a:buFontTx/>
              <a:buChar char="-"/>
            </a:pPr>
            <a:r>
              <a:rPr lang="vi-VN"/>
              <a:t>Các khai thác bảo mật cụ thể, đã biết ("hack") đã được chỉ định chống lại? Một ví dụ là "SQL </a:t>
            </a:r>
            <a:r>
              <a:rPr lang="en-US"/>
              <a:t>Ịnjection</a:t>
            </a:r>
            <a:r>
              <a:rPr lang="vi-VN"/>
              <a:t> sẽ</a:t>
            </a:r>
            <a:r>
              <a:rPr lang="en-US"/>
              <a:t> </a:t>
            </a:r>
            <a:r>
              <a:rPr lang="vi-VN"/>
              <a:t>bị ngăn chặn. "(SQL </a:t>
            </a:r>
            <a:r>
              <a:rPr lang="en-US"/>
              <a:t>Ịnection</a:t>
            </a:r>
            <a:r>
              <a:rPr lang="vi-VN"/>
              <a:t> là phương tiện truy cập cơ sở dữ liệu trái phép.)</a:t>
            </a:r>
            <a:endParaRPr lang="en-US"/>
          </a:p>
          <a:p>
            <a:pPr marL="171450" indent="-171450">
              <a:buFontTx/>
              <a:buChar char="-"/>
            </a:pPr>
            <a:endParaRPr lang="en-US"/>
          </a:p>
          <a:p>
            <a:pPr marL="171450" indent="-171450">
              <a:buFontTx/>
              <a:buChar char="-"/>
            </a:pPr>
            <a:endParaRPr lang="en-US"/>
          </a:p>
          <a:p>
            <a:pPr marL="171450" indent="-171450">
              <a:buFontTx/>
              <a:buChar char="-"/>
            </a:pPr>
            <a:endParaRPr lang="en-US"/>
          </a:p>
          <a:p>
            <a:pPr marL="171450" indent="-171450">
              <a:buFontTx/>
              <a:buChar char="-"/>
            </a:pPr>
            <a:endParaRPr lang="en-US"/>
          </a:p>
        </p:txBody>
      </p:sp>
      <p:sp>
        <p:nvSpPr>
          <p:cNvPr id="4" name="Slide Number Placeholder 3"/>
          <p:cNvSpPr>
            <a:spLocks noGrp="1"/>
          </p:cNvSpPr>
          <p:nvPr>
            <p:ph type="sldNum" sz="quarter" idx="5"/>
          </p:nvPr>
        </p:nvSpPr>
        <p:spPr/>
        <p:txBody>
          <a:bodyPr/>
          <a:lstStyle/>
          <a:p>
            <a:fld id="{48B08267-3D2B-4B62-B7DE-F08B1BCEF031}" type="slidenum">
              <a:rPr lang="vi-VN" smtClean="0"/>
              <a:t>29</a:t>
            </a:fld>
            <a:endParaRPr lang="vi-VN"/>
          </a:p>
        </p:txBody>
      </p:sp>
    </p:spTree>
    <p:extLst>
      <p:ext uri="{BB962C8B-B14F-4D97-AF65-F5344CB8AC3E}">
        <p14:creationId xmlns:p14="http://schemas.microsoft.com/office/powerpoint/2010/main" val="2172146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Tự hoàn thành các yêu cầu</a:t>
            </a:r>
          </a:p>
          <a:p>
            <a:pPr marL="0" indent="0">
              <a:buFontTx/>
              <a:buNone/>
            </a:pPr>
            <a:r>
              <a:rPr lang="en-US"/>
              <a:t>+ </a:t>
            </a:r>
            <a:r>
              <a:rPr lang="vi-VN"/>
              <a:t>Thông thường, một yêu cầu phụ thuộc vào các yêu cầu khác. Một tập hợp các yêu cầu là tự hoàn thành nếu nó chứa mọi phần mà sự bao gồm là bắt buộc bởi các phần đã có</a:t>
            </a:r>
            <a:r>
              <a:rPr lang="en-US"/>
              <a:t>.</a:t>
            </a:r>
          </a:p>
          <a:p>
            <a:pPr marL="0" indent="0">
              <a:buFontTx/>
              <a:buNone/>
            </a:pPr>
            <a:r>
              <a:rPr lang="en-US"/>
              <a:t>+ Ví dụ: </a:t>
            </a:r>
            <a:r>
              <a:rPr lang="vi-VN"/>
              <a:t>giả sử rằng SRS</a:t>
            </a:r>
            <a:r>
              <a:rPr lang="en-US"/>
              <a:t>(đặc tả yêu cầu)</a:t>
            </a:r>
            <a:r>
              <a:rPr lang="vi-VN"/>
              <a:t> cho một ứng dụng lịch có chứa các yêu cầu sau</a:t>
            </a:r>
            <a:r>
              <a:rPr lang="en-US"/>
              <a:t>:</a:t>
            </a:r>
            <a:endParaRPr lang="vi-VN"/>
          </a:p>
          <a:p>
            <a:pPr marL="0" indent="0">
              <a:buFontTx/>
              <a:buNone/>
            </a:pPr>
            <a:r>
              <a:rPr lang="en-US"/>
              <a:t> </a:t>
            </a:r>
            <a:r>
              <a:rPr lang="vi-VN"/>
              <a:t>Ứng dụng sẽ giữ lại tất cả thông tin được nhập bởi người dùng cho mỗi cuộc hẹn.</a:t>
            </a:r>
            <a:endParaRPr lang="en-US"/>
          </a:p>
        </p:txBody>
      </p:sp>
      <p:sp>
        <p:nvSpPr>
          <p:cNvPr id="4" name="Slide Number Placeholder 3"/>
          <p:cNvSpPr>
            <a:spLocks noGrp="1"/>
          </p:cNvSpPr>
          <p:nvPr>
            <p:ph type="sldNum" sz="quarter" idx="5"/>
          </p:nvPr>
        </p:nvSpPr>
        <p:spPr/>
        <p:txBody>
          <a:bodyPr/>
          <a:lstStyle/>
          <a:p>
            <a:fld id="{48B08267-3D2B-4B62-B7DE-F08B1BCEF031}" type="slidenum">
              <a:rPr lang="vi-VN" smtClean="0"/>
              <a:t>30</a:t>
            </a:fld>
            <a:endParaRPr lang="vi-VN"/>
          </a:p>
        </p:txBody>
      </p:sp>
    </p:spTree>
    <p:extLst>
      <p:ext uri="{BB962C8B-B14F-4D97-AF65-F5344CB8AC3E}">
        <p14:creationId xmlns:p14="http://schemas.microsoft.com/office/powerpoint/2010/main" val="3421302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200" kern="1200">
                <a:solidFill>
                  <a:schemeClr val="tx1"/>
                </a:solidFill>
                <a:effectLst/>
                <a:latin typeface="+mn-lt"/>
                <a:ea typeface="+mn-ea"/>
                <a:cs typeface="+mn-cs"/>
              </a:rPr>
              <a:t>Chương này mô tả các thước đo chất lượng trong yêu cầu.  Càng nhiều tài liệu yêu cầu thể hiện rõ những gì khách hàng muốn và cần thì chất lượng của nó càng cao hơn. Chúng ta thường nghĩ rằng chi tiết thường ít quan trọng hơn "bức tranh lớn", nhưng việc thiếu một chi tiết về yêu cầu có thể gây ảnh hưởng nghiêm trọng đến với dự án, như nhiều trường hợp nghiên cứu đã chứng minh.</a:t>
            </a:r>
          </a:p>
          <a:p>
            <a:r>
              <a:rPr lang="en-US" sz="1200" kern="1200">
                <a:solidFill>
                  <a:schemeClr val="tx1"/>
                </a:solidFill>
                <a:effectLst/>
                <a:latin typeface="+mn-lt"/>
                <a:ea typeface="+mn-ea"/>
                <a:cs typeface="+mn-cs"/>
              </a:rPr>
              <a:t>Các yêu cầu nên đầy đủ và nhất quán, mỗi người nên có khả năng vạch ra các thiết kế và thực hiện, kiểm tra tính hợp lệ, và thực hiện theo mức độ ưu tiên hợp lý. Liệt kê các thuộc tính này và cho chúng ta biết những gì nên tìm kiếm trong các yêu cầu tốt. Chúng ta có thể xem xét nó một cách có hệ thống và kiểm tra các yêu cầu dựa trên danh sách này. </a:t>
            </a:r>
            <a:endParaRPr lang="vi-VN"/>
          </a:p>
        </p:txBody>
      </p:sp>
      <p:sp>
        <p:nvSpPr>
          <p:cNvPr id="4" name="Chỗ dành sẵn cho Số hiệu Bản chiếu 3"/>
          <p:cNvSpPr>
            <a:spLocks noGrp="1"/>
          </p:cNvSpPr>
          <p:nvPr>
            <p:ph type="sldNum" sz="quarter" idx="5"/>
          </p:nvPr>
        </p:nvSpPr>
        <p:spPr/>
        <p:txBody>
          <a:bodyPr/>
          <a:lstStyle/>
          <a:p>
            <a:fld id="{48B08267-3D2B-4B62-B7DE-F08B1BCEF031}" type="slidenum">
              <a:rPr lang="vi-VN" smtClean="0"/>
              <a:t>3</a:t>
            </a:fld>
            <a:endParaRPr lang="vi-VN"/>
          </a:p>
        </p:txBody>
      </p:sp>
    </p:spTree>
    <p:extLst>
      <p:ext uri="{BB962C8B-B14F-4D97-AF65-F5344CB8AC3E}">
        <p14:creationId xmlns:p14="http://schemas.microsoft.com/office/powerpoint/2010/main" val="1059291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Ví dụ về sự không hoàn thành trong yêu cầu.</a:t>
            </a:r>
          </a:p>
          <a:p>
            <a:pPr marL="228600" indent="-228600">
              <a:buFontTx/>
              <a:buAutoNum type="arabicPeriod"/>
            </a:pPr>
            <a:r>
              <a:rPr lang="en-US"/>
              <a:t>Ứng dụng sẽ hiển thị 1 đĩa DVD trong kho khi tiêu đề đ</a:t>
            </a:r>
            <a:r>
              <a:rPr lang="vi-VN"/>
              <a:t>ư</a:t>
            </a:r>
            <a:r>
              <a:rPr lang="en-US"/>
              <a:t>ợc nhập tại lời nhắc, tr</a:t>
            </a:r>
            <a:r>
              <a:rPr lang="vi-VN"/>
              <a:t>ư</a:t>
            </a:r>
            <a:r>
              <a:rPr lang="en-US"/>
              <a:t>ờng hợp ng</a:t>
            </a:r>
            <a:r>
              <a:rPr lang="vi-VN"/>
              <a:t>ư</a:t>
            </a:r>
            <a:r>
              <a:rPr lang="en-US"/>
              <a:t>ợc lại nó sẽ hiển thị hết hang.</a:t>
            </a:r>
          </a:p>
          <a:p>
            <a:pPr marL="228600" indent="-228600">
              <a:buFontTx/>
              <a:buAutoNum type="arabicPeriod"/>
            </a:pPr>
            <a:r>
              <a:rPr lang="vi-VN"/>
              <a:t>Ứng dụng sẽ hiển thị tất cả các DVD của cửa hàng bởi bất kỳ giám đốc nào có họ được nhập tại</a:t>
            </a:r>
            <a:r>
              <a:rPr lang="en-US"/>
              <a:t> lời </a:t>
            </a:r>
            <a:r>
              <a:rPr lang="vi-VN"/>
              <a:t>nhắc.</a:t>
            </a:r>
            <a:r>
              <a:rPr lang="en-US"/>
              <a:t> </a:t>
            </a:r>
            <a:r>
              <a:rPr lang="vi-VN"/>
              <a:t>Chúng sẽ được hiển thị từng cái một. Tiến qua</a:t>
            </a:r>
            <a:r>
              <a:rPr lang="en-US"/>
              <a:t> </a:t>
            </a:r>
            <a:r>
              <a:rPr lang="vi-VN"/>
              <a:t>DVD sẽ được điều khiển bằng phím mũi tên phía trước.</a:t>
            </a:r>
            <a:endParaRPr lang="en-US"/>
          </a:p>
          <a:p>
            <a:pPr marL="0" indent="0">
              <a:buFontTx/>
              <a:buNone/>
            </a:pPr>
            <a:r>
              <a:rPr lang="en-US"/>
              <a:t>* Ch</a:t>
            </a:r>
            <a:r>
              <a:rPr lang="vi-VN"/>
              <a:t>ư</a:t>
            </a:r>
            <a:r>
              <a:rPr lang="en-US"/>
              <a:t>a hoàn thành: thiếu thông số kỹ thuật về cách hiện thị video.</a:t>
            </a:r>
          </a:p>
        </p:txBody>
      </p:sp>
      <p:sp>
        <p:nvSpPr>
          <p:cNvPr id="4" name="Slide Number Placeholder 3"/>
          <p:cNvSpPr>
            <a:spLocks noGrp="1"/>
          </p:cNvSpPr>
          <p:nvPr>
            <p:ph type="sldNum" sz="quarter" idx="5"/>
          </p:nvPr>
        </p:nvSpPr>
        <p:spPr/>
        <p:txBody>
          <a:bodyPr/>
          <a:lstStyle/>
          <a:p>
            <a:fld id="{48B08267-3D2B-4B62-B7DE-F08B1BCEF031}" type="slidenum">
              <a:rPr lang="vi-VN" smtClean="0"/>
              <a:t>31</a:t>
            </a:fld>
            <a:endParaRPr lang="vi-VN"/>
          </a:p>
        </p:txBody>
      </p:sp>
    </p:spTree>
    <p:extLst>
      <p:ext uri="{BB962C8B-B14F-4D97-AF65-F5344CB8AC3E}">
        <p14:creationId xmlns:p14="http://schemas.microsoft.com/office/powerpoint/2010/main" val="22400895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Số liệu tự hoàn thành.</a:t>
            </a:r>
          </a:p>
          <a:p>
            <a:pPr marL="171450" indent="-171450">
              <a:buFontTx/>
              <a:buChar char="-"/>
            </a:pPr>
            <a:r>
              <a:rPr lang="en-US" sz="1200" b="0" i="0" kern="1200">
                <a:solidFill>
                  <a:schemeClr val="tx1"/>
                </a:solidFill>
                <a:effectLst/>
                <a:latin typeface="+mn-lt"/>
                <a:ea typeface="+mn-ea"/>
                <a:cs typeface="+mn-cs"/>
              </a:rPr>
              <a:t>Khi có yêu cầu, tất cả những yêu cầu đó phải cần thiết bởi sự hiện diện của nó. </a:t>
            </a:r>
          </a:p>
          <a:p>
            <a:pPr marL="171450" indent="-171450">
              <a:buFontTx/>
              <a:buChar char="-"/>
            </a:pPr>
            <a:r>
              <a:rPr lang="en-US" sz="1200" b="0" i="0" kern="1200">
                <a:solidFill>
                  <a:schemeClr val="tx1"/>
                </a:solidFill>
                <a:effectLst/>
                <a:latin typeface="+mn-lt"/>
                <a:ea typeface="+mn-ea"/>
                <a:cs typeface="+mn-cs"/>
              </a:rPr>
              <a:t>No theoretical upper limit: không có giới hạn trên lý thuyết.</a:t>
            </a:r>
          </a:p>
          <a:p>
            <a:pPr marL="0" indent="0">
              <a:buFontTx/>
              <a:buNone/>
            </a:pPr>
            <a:r>
              <a:rPr lang="en-US"/>
              <a:t>+ </a:t>
            </a:r>
            <a:r>
              <a:rPr lang="vi-VN"/>
              <a:t>số lượng thiếu các yêu cầu liên quan cần thiết</a:t>
            </a:r>
            <a:r>
              <a:rPr lang="en-US"/>
              <a:t>/ số l</a:t>
            </a:r>
            <a:r>
              <a:rPr lang="vi-VN"/>
              <a:t>ư</a:t>
            </a:r>
            <a:r>
              <a:rPr lang="en-US"/>
              <a:t>ợng yêu cầu chi tiết hiện tại.</a:t>
            </a:r>
          </a:p>
          <a:p>
            <a:pPr marL="0" indent="0">
              <a:buFontTx/>
              <a:buNone/>
            </a:pPr>
            <a:r>
              <a:rPr lang="en-US"/>
              <a:t>- </a:t>
            </a:r>
            <a:r>
              <a:rPr lang="vi-VN"/>
              <a:t>Sự hiện diện của yêu cầu này đòi hỏi một yêu cầu mô tả phương tiện để nhập thông tin cuộc hẹn. Nó cũng đòi hỏi một yêu cầu giải thích phương tiện để hiển thị thông tin này. Đây l</a:t>
            </a:r>
            <a:r>
              <a:rPr lang="en-US"/>
              <a:t>à ý</a:t>
            </a:r>
            <a:r>
              <a:rPr lang="vi-VN"/>
              <a:t> nghĩa của "tự hoàn thành."</a:t>
            </a:r>
            <a:endParaRPr lang="en-US"/>
          </a:p>
        </p:txBody>
      </p:sp>
      <p:sp>
        <p:nvSpPr>
          <p:cNvPr id="4" name="Slide Number Placeholder 3"/>
          <p:cNvSpPr>
            <a:spLocks noGrp="1"/>
          </p:cNvSpPr>
          <p:nvPr>
            <p:ph type="sldNum" sz="quarter" idx="5"/>
          </p:nvPr>
        </p:nvSpPr>
        <p:spPr/>
        <p:txBody>
          <a:bodyPr/>
          <a:lstStyle/>
          <a:p>
            <a:fld id="{48B08267-3D2B-4B62-B7DE-F08B1BCEF031}" type="slidenum">
              <a:rPr lang="vi-VN" smtClean="0"/>
              <a:t>32</a:t>
            </a:fld>
            <a:endParaRPr lang="vi-VN"/>
          </a:p>
        </p:txBody>
      </p:sp>
    </p:spTree>
    <p:extLst>
      <p:ext uri="{BB962C8B-B14F-4D97-AF65-F5344CB8AC3E}">
        <p14:creationId xmlns:p14="http://schemas.microsoft.com/office/powerpoint/2010/main" val="35784903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Danh sách kiểm tra cải thiện tự hoàn thành các yêu cầu. (tự đặt ra câu hỏi)</a:t>
            </a:r>
          </a:p>
          <a:p>
            <a:pPr marL="0" indent="0">
              <a:buFontTx/>
              <a:buNone/>
            </a:pPr>
            <a:r>
              <a:rPr lang="en-US"/>
              <a:t>+ </a:t>
            </a:r>
            <a:r>
              <a:rPr lang="vi-VN"/>
              <a:t>Đối với mỗi yêu cầu được nêu, có phải tất cả các yêu cầu hiện tại mà nó đề cập đến?</a:t>
            </a:r>
            <a:endParaRPr lang="en-US"/>
          </a:p>
          <a:p>
            <a:pPr marL="0" indent="0">
              <a:buFontTx/>
              <a:buNone/>
            </a:pPr>
            <a:r>
              <a:rPr lang="en-US"/>
              <a:t>+ Đối với mỗi yêu cầu đã nêu, có phải tất cả các yêu cầu hiện tại phụ thuộc vào?</a:t>
            </a:r>
          </a:p>
          <a:p>
            <a:pPr marL="0" indent="0">
              <a:buFontTx/>
              <a:buNone/>
            </a:pPr>
            <a:endParaRPr lang="en-US"/>
          </a:p>
          <a:p>
            <a:pPr marL="0" indent="0">
              <a:buFontTx/>
              <a:buNone/>
            </a:pPr>
            <a:r>
              <a:rPr lang="en-US"/>
              <a:t>- </a:t>
            </a:r>
            <a:r>
              <a:rPr lang="vi-VN"/>
              <a:t>Để đo lường mức độ tự hoàn thiện, chúng tôi xem xét từng yêu cầu chi tiết và lưu ý mọi yêu cầu liên quan</a:t>
            </a:r>
            <a:r>
              <a:rPr lang="en-US"/>
              <a:t> </a:t>
            </a:r>
            <a:r>
              <a:rPr lang="vi-VN"/>
              <a:t>yêu cầu còn thiếu</a:t>
            </a:r>
            <a:r>
              <a:rPr lang="en-US"/>
              <a:t>.</a:t>
            </a:r>
          </a:p>
          <a:p>
            <a:pPr marL="0" indent="0">
              <a:buFontTx/>
              <a:buNone/>
            </a:pPr>
            <a:r>
              <a:rPr lang="en-US"/>
              <a:t>- </a:t>
            </a:r>
            <a:r>
              <a:rPr lang="vi-VN"/>
              <a:t>Số lượng yêu cầu còn thiếu được xác định bằng cách lấy mẫu.</a:t>
            </a:r>
            <a:endParaRPr lang="en-US"/>
          </a:p>
        </p:txBody>
      </p:sp>
      <p:sp>
        <p:nvSpPr>
          <p:cNvPr id="4" name="Slide Number Placeholder 3"/>
          <p:cNvSpPr>
            <a:spLocks noGrp="1"/>
          </p:cNvSpPr>
          <p:nvPr>
            <p:ph type="sldNum" sz="quarter" idx="5"/>
          </p:nvPr>
        </p:nvSpPr>
        <p:spPr/>
        <p:txBody>
          <a:bodyPr/>
          <a:lstStyle/>
          <a:p>
            <a:fld id="{48B08267-3D2B-4B62-B7DE-F08B1BCEF031}" type="slidenum">
              <a:rPr lang="vi-VN" smtClean="0"/>
              <a:t>33</a:t>
            </a:fld>
            <a:endParaRPr lang="vi-VN"/>
          </a:p>
        </p:txBody>
      </p:sp>
    </p:spTree>
    <p:extLst>
      <p:ext uri="{BB962C8B-B14F-4D97-AF65-F5344CB8AC3E}">
        <p14:creationId xmlns:p14="http://schemas.microsoft.com/office/powerpoint/2010/main" val="2661909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Kiểm tra yêu cầu.</a:t>
            </a:r>
          </a:p>
          <a:p>
            <a:r>
              <a:rPr lang="vi-VN"/>
              <a:t>Mỗi yêu cầu chi tiết phải được kiểm tra; đ</a:t>
            </a:r>
            <a:r>
              <a:rPr lang="en-US"/>
              <a:t>iều đó</a:t>
            </a:r>
            <a:r>
              <a:rPr lang="vi-VN"/>
              <a:t> là, nó phải có khả năng xác nhận chắc chắn rằng</a:t>
            </a:r>
          </a:p>
          <a:p>
            <a:r>
              <a:rPr lang="vi-VN"/>
              <a:t>yêu cầu là hoạt động trong ứng dụng đã hoàn thành bằng cách thử nghiệm cho nó.</a:t>
            </a:r>
            <a:endParaRPr lang="en-US"/>
          </a:p>
        </p:txBody>
      </p:sp>
      <p:sp>
        <p:nvSpPr>
          <p:cNvPr id="4" name="Slide Number Placeholder 3"/>
          <p:cNvSpPr>
            <a:spLocks noGrp="1"/>
          </p:cNvSpPr>
          <p:nvPr>
            <p:ph type="sldNum" sz="quarter" idx="5"/>
          </p:nvPr>
        </p:nvSpPr>
        <p:spPr/>
        <p:txBody>
          <a:bodyPr/>
          <a:lstStyle/>
          <a:p>
            <a:fld id="{48B08267-3D2B-4B62-B7DE-F08B1BCEF031}" type="slidenum">
              <a:rPr lang="vi-VN" smtClean="0"/>
              <a:t>34</a:t>
            </a:fld>
            <a:endParaRPr lang="vi-VN"/>
          </a:p>
        </p:txBody>
      </p:sp>
    </p:spTree>
    <p:extLst>
      <p:ext uri="{BB962C8B-B14F-4D97-AF65-F5344CB8AC3E}">
        <p14:creationId xmlns:p14="http://schemas.microsoft.com/office/powerpoint/2010/main" val="36214570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Ví dụ về khả năng kiểm tra.</a:t>
            </a:r>
          </a:p>
          <a:p>
            <a:pPr marL="171450" indent="-171450">
              <a:buFontTx/>
              <a:buChar char="-"/>
            </a:pPr>
            <a:r>
              <a:rPr lang="en-US"/>
              <a:t>Hệ thống sẽ hiển thị sự khác nhau về tiền l</a:t>
            </a:r>
            <a:r>
              <a:rPr lang="vi-VN"/>
              <a:t>ư</a:t>
            </a:r>
            <a:r>
              <a:rPr lang="en-US"/>
              <a:t>ơng giữa khách hàng và trung bình trên toàn thế giới cho cùng giao dịch.</a:t>
            </a:r>
          </a:p>
          <a:p>
            <a:pPr marL="0" indent="0">
              <a:buFontTx/>
              <a:buNone/>
            </a:pPr>
            <a:r>
              <a:rPr lang="en-US"/>
              <a:t>+ K</a:t>
            </a:r>
            <a:r>
              <a:rPr lang="vi-VN"/>
              <a:t>hông thể được kiểm tra vì mức trung bình được đề cập</a:t>
            </a:r>
            <a:r>
              <a:rPr lang="en-US"/>
              <a:t> </a:t>
            </a:r>
            <a:r>
              <a:rPr lang="vi-VN"/>
              <a:t>không thể được xác định (ngay cả khi nó tồn tại).</a:t>
            </a:r>
            <a:endParaRPr lang="en-US"/>
          </a:p>
          <a:p>
            <a:pPr marL="0" indent="0">
              <a:buFontTx/>
              <a:buNone/>
            </a:pPr>
            <a:r>
              <a:rPr lang="en-US"/>
              <a:t>+ </a:t>
            </a:r>
            <a:r>
              <a:rPr lang="vi-VN"/>
              <a:t>Hệ thống sẽ hiển thị sự khác biệt về tiền lương</a:t>
            </a:r>
            <a:r>
              <a:rPr lang="en-US"/>
              <a:t> </a:t>
            </a:r>
            <a:r>
              <a:rPr lang="vi-VN"/>
              <a:t>giữa khách hàng và trung bình trên toàn thế giới</a:t>
            </a:r>
            <a:r>
              <a:rPr lang="en-US"/>
              <a:t> </a:t>
            </a:r>
            <a:r>
              <a:rPr lang="vi-VN"/>
              <a:t>cho cùng một giao dịch như được công bố bởi Liên Hợp Quốc</a:t>
            </a:r>
            <a:r>
              <a:rPr lang="en-US"/>
              <a:t> </a:t>
            </a:r>
            <a:r>
              <a:rPr lang="vi-VN"/>
              <a:t>trên trang web của mình www.tbd tại thời điểm hiển thị</a:t>
            </a:r>
            <a:r>
              <a:rPr lang="en-US"/>
              <a:t>.</a:t>
            </a:r>
          </a:p>
        </p:txBody>
      </p:sp>
      <p:sp>
        <p:nvSpPr>
          <p:cNvPr id="4" name="Slide Number Placeholder 3"/>
          <p:cNvSpPr>
            <a:spLocks noGrp="1"/>
          </p:cNvSpPr>
          <p:nvPr>
            <p:ph type="sldNum" sz="quarter" idx="5"/>
          </p:nvPr>
        </p:nvSpPr>
        <p:spPr/>
        <p:txBody>
          <a:bodyPr/>
          <a:lstStyle/>
          <a:p>
            <a:fld id="{48B08267-3D2B-4B62-B7DE-F08B1BCEF031}" type="slidenum">
              <a:rPr lang="vi-VN" smtClean="0"/>
              <a:t>35</a:t>
            </a:fld>
            <a:endParaRPr lang="vi-VN"/>
          </a:p>
        </p:txBody>
      </p:sp>
    </p:spTree>
    <p:extLst>
      <p:ext uri="{BB962C8B-B14F-4D97-AF65-F5344CB8AC3E}">
        <p14:creationId xmlns:p14="http://schemas.microsoft.com/office/powerpoint/2010/main" val="36814793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a:t>Ví dụ về một câu hỏi về sự hài lòng của người dùng</a:t>
            </a:r>
            <a:endParaRPr lang="en-US"/>
          </a:p>
          <a:p>
            <a:pPr marL="171450" indent="-171450">
              <a:buFontTx/>
              <a:buChar char="-"/>
            </a:pPr>
            <a:r>
              <a:rPr lang="en-US"/>
              <a:t>A pleasure to use: một niềm vui để sử dụng.</a:t>
            </a:r>
          </a:p>
          <a:p>
            <a:pPr marL="228600" indent="-228600">
              <a:buFontTx/>
              <a:buAutoNum type="arabicPeriod"/>
            </a:pPr>
            <a:r>
              <a:rPr lang="en-US"/>
              <a:t>Ngoại hình tổng thể.</a:t>
            </a:r>
          </a:p>
          <a:p>
            <a:pPr marL="228600" indent="-228600">
              <a:buFontTx/>
              <a:buAutoNum type="arabicPeriod"/>
            </a:pPr>
            <a:r>
              <a:rPr lang="en-US"/>
              <a:t>Bố cục các vùng văn bản</a:t>
            </a:r>
          </a:p>
          <a:p>
            <a:pPr marL="228600" indent="-228600">
              <a:buFontTx/>
              <a:buAutoNum type="arabicPeriod"/>
            </a:pPr>
            <a:r>
              <a:rPr lang="en-US"/>
              <a:t>Bố trí các nút.</a:t>
            </a:r>
          </a:p>
          <a:p>
            <a:pPr marL="228600" indent="-228600">
              <a:buFontTx/>
              <a:buAutoNum type="arabicPeriod"/>
            </a:pPr>
            <a:r>
              <a:rPr lang="en-US"/>
              <a:t>Dễ đọc.</a:t>
            </a:r>
          </a:p>
          <a:p>
            <a:pPr marL="228600" indent="-228600">
              <a:buFontTx/>
              <a:buAutoNum type="arabicPeriod"/>
            </a:pPr>
            <a:r>
              <a:rPr lang="en-US"/>
              <a:t>Dễ nhập dữ liệu.</a:t>
            </a:r>
          </a:p>
          <a:p>
            <a:pPr marL="228600" indent="-228600">
              <a:buFontTx/>
              <a:buAutoNum type="arabicPeriod"/>
            </a:pPr>
            <a:r>
              <a:rPr lang="en-US"/>
              <a:t>Mức độ ngăn chặn nhập dữ liệu sai.</a:t>
            </a:r>
          </a:p>
          <a:p>
            <a:pPr marL="0" indent="0">
              <a:buFontTx/>
              <a:buNone/>
            </a:pPr>
            <a:r>
              <a:rPr lang="en-US"/>
              <a:t>- </a:t>
            </a:r>
            <a:r>
              <a:rPr lang="vi-VN"/>
              <a:t>Các yêu cầu không thể kiểm tra được có giá trị không đáng kể. Không thể đánh giá liệu một</a:t>
            </a:r>
            <a:r>
              <a:rPr lang="en-US"/>
              <a:t> </a:t>
            </a:r>
            <a:r>
              <a:rPr lang="vi-VN"/>
              <a:t>yêu cầu đã đạt được. Đây là một tài sản tất cả hoặc không có gì. Có rất ít giá trị trong "mức độ khả thi" của một yêu cầu.</a:t>
            </a:r>
            <a:r>
              <a:rPr lang="en-US"/>
              <a:t> </a:t>
            </a:r>
            <a:r>
              <a:rPr lang="vi-VN"/>
              <a:t>Khả năng kiểm tra đôi khi có thể được sử dụng để xác định một yêu cầu </a:t>
            </a:r>
            <a:r>
              <a:rPr lang="en-US"/>
              <a:t>G</a:t>
            </a:r>
            <a:r>
              <a:rPr lang="vi-VN"/>
              <a:t>UI chi tiết</a:t>
            </a:r>
            <a:r>
              <a:rPr lang="en-US"/>
              <a:t>.</a:t>
            </a:r>
          </a:p>
          <a:p>
            <a:pPr marL="228600" indent="-228600">
              <a:buFontTx/>
              <a:buAutoNum type="arabicPeriod"/>
            </a:pPr>
            <a:endParaRPr lang="en-US"/>
          </a:p>
        </p:txBody>
      </p:sp>
      <p:sp>
        <p:nvSpPr>
          <p:cNvPr id="4" name="Slide Number Placeholder 3"/>
          <p:cNvSpPr>
            <a:spLocks noGrp="1"/>
          </p:cNvSpPr>
          <p:nvPr>
            <p:ph type="sldNum" sz="quarter" idx="5"/>
          </p:nvPr>
        </p:nvSpPr>
        <p:spPr/>
        <p:txBody>
          <a:bodyPr/>
          <a:lstStyle/>
          <a:p>
            <a:fld id="{48B08267-3D2B-4B62-B7DE-F08B1BCEF031}" type="slidenum">
              <a:rPr lang="vi-VN" smtClean="0"/>
              <a:t>36</a:t>
            </a:fld>
            <a:endParaRPr lang="vi-VN"/>
          </a:p>
        </p:txBody>
      </p:sp>
    </p:spTree>
    <p:extLst>
      <p:ext uri="{BB962C8B-B14F-4D97-AF65-F5344CB8AC3E}">
        <p14:creationId xmlns:p14="http://schemas.microsoft.com/office/powerpoint/2010/main" val="39808239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Danh sách cải thiện kiểm tra khả năng yêu cầu.</a:t>
            </a:r>
          </a:p>
          <a:p>
            <a:pPr marL="171450" indent="-171450">
              <a:buFontTx/>
              <a:buChar char="-"/>
            </a:pPr>
            <a:r>
              <a:rPr lang="en-US"/>
              <a:t>Có </a:t>
            </a:r>
            <a:r>
              <a:rPr lang="vi-VN"/>
              <a:t>yêu cầu đủ rõ ràng để đưa ra các mẫu dữ liệu đầu vào / đầu ra thực hiện nó? Chỉ định các bài kiểm tra.</a:t>
            </a:r>
            <a:endParaRPr lang="en-US"/>
          </a:p>
          <a:p>
            <a:pPr marL="171450" indent="-171450">
              <a:buFontTx/>
              <a:buChar char="-"/>
            </a:pPr>
            <a:r>
              <a:rPr lang="vi-VN"/>
              <a:t>Có một tập hợp các bài kiểm tra mà nếu được thông qua sẽ cung cấp sự xác nhận rõ ràng rằng yêu cầu sẽ được</a:t>
            </a:r>
            <a:r>
              <a:rPr lang="en-US"/>
              <a:t> thỏa mãn.</a:t>
            </a:r>
          </a:p>
          <a:p>
            <a:pPr marL="171450" indent="-171450">
              <a:buFontTx/>
              <a:buChar char="-"/>
            </a:pPr>
            <a:r>
              <a:rPr lang="vi-VN"/>
              <a:t>Nếu một người </a:t>
            </a:r>
            <a:r>
              <a:rPr lang="en-US"/>
              <a:t>thích hợp </a:t>
            </a:r>
            <a:r>
              <a:rPr lang="vi-VN"/>
              <a:t>trong cộng đồng khách hàng đề xuất một bộ thử nghiệm cho yêu cầu, liệu người khác có thể đồng ý rằng nó thử nghiệm yêu cầu đó không?</a:t>
            </a:r>
          </a:p>
        </p:txBody>
      </p:sp>
      <p:sp>
        <p:nvSpPr>
          <p:cNvPr id="4" name="Slide Number Placeholder 3"/>
          <p:cNvSpPr>
            <a:spLocks noGrp="1"/>
          </p:cNvSpPr>
          <p:nvPr>
            <p:ph type="sldNum" sz="quarter" idx="5"/>
          </p:nvPr>
        </p:nvSpPr>
        <p:spPr/>
        <p:txBody>
          <a:bodyPr/>
          <a:lstStyle/>
          <a:p>
            <a:fld id="{48B08267-3D2B-4B62-B7DE-F08B1BCEF031}" type="slidenum">
              <a:rPr lang="vi-VN" smtClean="0"/>
              <a:t>37</a:t>
            </a:fld>
            <a:endParaRPr lang="vi-VN"/>
          </a:p>
        </p:txBody>
      </p:sp>
    </p:spTree>
    <p:extLst>
      <p:ext uri="{BB962C8B-B14F-4D97-AF65-F5344CB8AC3E}">
        <p14:creationId xmlns:p14="http://schemas.microsoft.com/office/powerpoint/2010/main" val="3879828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effectLst/>
                <a:latin typeface="+mn-lt"/>
                <a:ea typeface="+mn-ea"/>
                <a:cs typeface="+mn-cs"/>
              </a:rPr>
              <a:t>Một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yêu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cầu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được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gọi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thể</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truy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xuất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nguồn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gốc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được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nếu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nó</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chỉ</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ra</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một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cách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rõ</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ràng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đẩy</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đủ</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cách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thức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để</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thiết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kế</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thực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kiểm</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thử</a:t>
            </a:r>
            <a:r>
              <a:rPr lang="en-US" sz="1200" b="1"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0 =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nguồn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gốc</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 =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2 =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rõ</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class</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Các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yếu</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tố</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có</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thể</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cải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thiện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khả</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năng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truy</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xuất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nguồn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gốc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của</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yêu</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cầu</a:t>
            </a:r>
            <a:r>
              <a:rPr lang="en-US" sz="1200" kern="1200" baseline="0" dirty="0">
                <a:solidFill>
                  <a:schemeClr val="tx1"/>
                </a:solidFill>
                <a:effectLst/>
                <a:latin typeface="+mn-lt"/>
                <a:ea typeface="+mn-ea"/>
                <a:cs typeface="+mn-cs"/>
              </a:rPr>
              <a:t>:</a:t>
            </a:r>
          </a:p>
          <a:p>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tiết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rõ</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nguồn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hay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tưởng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method </a:t>
            </a:r>
            <a:r>
              <a:rPr lang="en-US" sz="1200" kern="1200" dirty="0" err="1">
                <a:solidFill>
                  <a:schemeClr val="tx1"/>
                </a:solidFill>
                <a:effectLst/>
                <a:latin typeface="+mn-lt"/>
                <a:ea typeface="+mn-ea"/>
                <a:cs typeface="+mn-cs"/>
              </a:rPr>
              <a:t>đơn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lẻ</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tiết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lẻ</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chắc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chắn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lẻ</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tiết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module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dễ</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nguồn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gốc</a:t>
            </a:r>
            <a:r>
              <a:rPr lang="en-US" sz="1200" kern="1200" dirty="0">
                <a:solidFill>
                  <a:schemeClr val="tx1"/>
                </a:solidFill>
                <a:effectLst/>
                <a:latin typeface="+mn-lt"/>
                <a:ea typeface="+mn-ea"/>
                <a:cs typeface="+mn-cs"/>
              </a:rPr>
              <a:t>)</a:t>
            </a:r>
          </a:p>
        </p:txBody>
      </p:sp>
      <p:sp>
        <p:nvSpPr>
          <p:cNvPr id="4" name="Chỗ dành sẵn cho Số hiệu Bản chiếu 3"/>
          <p:cNvSpPr>
            <a:spLocks noGrp="1"/>
          </p:cNvSpPr>
          <p:nvPr>
            <p:ph type="sldNum" sz="quarter" idx="5"/>
          </p:nvPr>
        </p:nvSpPr>
        <p:spPr/>
        <p:txBody>
          <a:bodyPr/>
          <a:lstStyle/>
          <a:p>
            <a:fld id="{61C4565D-D301-408C-95FE-E4A1DE09A4A2}" type="slidenum">
              <a:rPr lang="en-US" smtClean="0"/>
              <a:t>38</a:t>
            </a:fld>
            <a:endParaRPr lang="en-US"/>
          </a:p>
        </p:txBody>
      </p:sp>
    </p:spTree>
    <p:extLst>
      <p:ext uri="{BB962C8B-B14F-4D97-AF65-F5344CB8AC3E}">
        <p14:creationId xmlns:p14="http://schemas.microsoft.com/office/powerpoint/2010/main" val="478072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diện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Dễ</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hiểu</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hồ</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tiên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mật</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thiện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Dễ</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thử</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thể</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a:t>
            </a:r>
            <a:r>
              <a:rPr lang="en-US" sz="1200" kern="1200" dirty="0" err="1">
                <a:solidFill>
                  <a:schemeClr val="tx1"/>
                </a:solidFill>
                <a:effectLst/>
                <a:latin typeface="+mn-lt"/>
                <a:ea typeface="+mn-ea"/>
                <a:cs typeface="+mn-cs"/>
              </a:rPr>
              <a: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nguồn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gốc</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chuẩn</a:t>
            </a:r>
            <a:r>
              <a:rPr lang="en-US" sz="1200" kern="1200" dirty="0">
                <a:solidFill>
                  <a:schemeClr val="tx1"/>
                </a:solidFill>
                <a:effectLst/>
                <a:latin typeface="+mn-lt"/>
                <a:ea typeface="+mn-ea"/>
                <a:cs typeface="+mn-cs"/>
              </a:rPr>
              <a:t> IEEE 982.2-1988:</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rõ</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IEEE 6)</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IEEE 23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35)</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tiết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sai</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nguồn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gốc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IEEE 7)</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nguyên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chia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IEEE 12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23)</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tìm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giờ</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phí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tiết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dung/</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tiết</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sinh</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phí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thêm</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đơn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vị</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thêm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ước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tiết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thúc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thêm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endParaRPr lang="en-US" dirty="0"/>
          </a:p>
        </p:txBody>
      </p:sp>
      <p:sp>
        <p:nvSpPr>
          <p:cNvPr id="4" name="Chỗ dành sẵn cho Số hiệu Bản chiếu 3"/>
          <p:cNvSpPr>
            <a:spLocks noGrp="1"/>
          </p:cNvSpPr>
          <p:nvPr>
            <p:ph type="sldNum" sz="quarter" idx="5"/>
          </p:nvPr>
        </p:nvSpPr>
        <p:spPr/>
        <p:txBody>
          <a:bodyPr/>
          <a:lstStyle/>
          <a:p>
            <a:fld id="{61C4565D-D301-408C-95FE-E4A1DE09A4A2}" type="slidenum">
              <a:rPr lang="en-US" smtClean="0"/>
              <a:t>39</a:t>
            </a:fld>
            <a:endParaRPr lang="en-US"/>
          </a:p>
        </p:txBody>
      </p:sp>
    </p:spTree>
    <p:extLst>
      <p:ext uri="{BB962C8B-B14F-4D97-AF65-F5344CB8AC3E}">
        <p14:creationId xmlns:p14="http://schemas.microsoft.com/office/powerpoint/2010/main" val="23944077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lvl="0" indent="-171450">
              <a:buFontTx/>
              <a:buChar char="-"/>
            </a:pP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tiết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mềm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chuẩn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so </a:t>
            </a:r>
            <a:r>
              <a:rPr lang="en-US" sz="1200" kern="1200" dirty="0" err="1">
                <a:solidFill>
                  <a:schemeClr val="tx1"/>
                </a:solidFill>
                <a:effectLst/>
                <a:latin typeface="+mn-lt"/>
                <a:ea typeface="+mn-ea"/>
                <a:cs typeface="+mn-cs"/>
              </a:rPr>
              <a:t>sánh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tiết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từng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nêu</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trước</a:t>
            </a:r>
            <a:r>
              <a:rPr lang="en-US" sz="1200" kern="1200" dirty="0">
                <a:solidFill>
                  <a:schemeClr val="tx1"/>
                </a:solidFill>
                <a:effectLst/>
                <a:latin typeface="+mn-lt"/>
                <a:ea typeface="+mn-ea"/>
                <a:cs typeface="+mn-cs"/>
              </a:rPr>
              <a:t>.</a:t>
            </a:r>
          </a:p>
          <a:p>
            <a:pPr marL="171450" lvl="0" indent="-171450">
              <a:buFontTx/>
              <a:buChar char="-"/>
            </a:pPr>
            <a:endParaRPr lang="en-US" sz="1200" kern="1200" dirty="0">
              <a:solidFill>
                <a:schemeClr val="tx1"/>
              </a:solidFill>
              <a:effectLst/>
              <a:latin typeface="+mn-lt"/>
              <a:ea typeface="+mn-ea"/>
              <a:cs typeface="+mn-cs"/>
            </a:endParaRPr>
          </a:p>
          <a:p>
            <a:pPr marL="171450" indent="-171450">
              <a:buFontTx/>
              <a:buChar char="-"/>
            </a:pPr>
            <a:r>
              <a:rPr lang="en-US" sz="1200" kern="1200" dirty="0" err="1">
                <a:solidFill>
                  <a:schemeClr val="tx1"/>
                </a:solidFill>
                <a:effectLst/>
                <a:latin typeface="+mn-lt"/>
                <a:ea typeface="+mn-ea"/>
                <a:cs typeface="+mn-cs"/>
              </a:rPr>
              <a:t>Đây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tiết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videogame Encounter.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hãy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qua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đây</a:t>
            </a:r>
            <a:r>
              <a:rPr lang="en-US" sz="1200" kern="1200" dirty="0">
                <a:solidFill>
                  <a:schemeClr val="tx1"/>
                </a:solidFill>
                <a:effectLst/>
                <a:latin typeface="+mn-lt"/>
                <a:ea typeface="+mn-ea"/>
                <a:cs typeface="+mn-cs"/>
              </a:rPr>
              <a:t>.</a:t>
            </a:r>
          </a:p>
          <a:p>
            <a:pPr marL="171450" indent="-171450">
              <a:buFontTx/>
              <a:buChar char="-"/>
            </a:pPr>
            <a:endParaRPr lang="en-US" sz="1200" kern="1200" dirty="0">
              <a:solidFill>
                <a:schemeClr val="tx1"/>
              </a:solidFill>
              <a:effectLst/>
              <a:latin typeface="+mn-lt"/>
              <a:ea typeface="+mn-ea"/>
              <a:cs typeface="+mn-cs"/>
            </a:endParaRPr>
          </a:p>
          <a:p>
            <a:pPr marL="171450" lvl="0" indent="-171450">
              <a:buFontTx/>
              <a:buChar char="-"/>
            </a:pP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“Note”</a:t>
            </a:r>
          </a:p>
          <a:p>
            <a:pPr lvl="0"/>
            <a:r>
              <a:rPr lang="en-US" sz="1200" kern="1200" dirty="0">
                <a:solidFill>
                  <a:schemeClr val="tx1"/>
                </a:solidFill>
                <a:effectLst/>
                <a:latin typeface="+mn-lt"/>
                <a:ea typeface="+mn-ea"/>
                <a:cs typeface="+mn-cs"/>
              </a:rPr>
              <a:t>1. </a:t>
            </a:r>
            <a:r>
              <a:rPr lang="en-US" sz="1200" kern="1200" dirty="0" err="1">
                <a:solidFill>
                  <a:schemeClr val="tx1"/>
                </a:solidFill>
                <a:effectLst/>
                <a:latin typeface="+mn-lt"/>
                <a:ea typeface="+mn-ea"/>
                <a:cs typeface="+mn-cs"/>
              </a:rPr>
              <a:t>Tất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phím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2.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hàng</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3.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rõ</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4. </a:t>
            </a:r>
            <a:r>
              <a:rPr lang="en-US" sz="1200" kern="1200" dirty="0" err="1">
                <a:solidFill>
                  <a:schemeClr val="tx1"/>
                </a:solidFill>
                <a:effectLst/>
                <a:latin typeface="+mn-lt"/>
                <a:ea typeface="+mn-ea"/>
                <a:cs typeface="+mn-cs"/>
              </a:rPr>
              <a:t>Thật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rõ</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chiếu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5. </a:t>
            </a:r>
            <a:r>
              <a:rPr lang="en-US" sz="1200" kern="1200" dirty="0" err="1">
                <a:solidFill>
                  <a:schemeClr val="tx1"/>
                </a:solidFill>
                <a:effectLst/>
                <a:latin typeface="+mn-lt"/>
                <a:ea typeface="+mn-ea"/>
                <a:cs typeface="+mn-cs"/>
              </a:rPr>
              <a:t>Giả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khách</a:t>
            </a:r>
            <a:r>
              <a:rPr lang="en-US" sz="1200" kern="1200" dirty="0">
                <a:solidFill>
                  <a:schemeClr val="tx1"/>
                </a:solidFill>
                <a:effectLst/>
                <a:latin typeface="+mn-lt"/>
                <a:ea typeface="+mn-ea"/>
                <a:cs typeface="+mn-cs"/>
              </a:rPr>
              <a:t> hang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“courtyard”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6.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phòng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dẫn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7.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dẫn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hiểu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lầm</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8.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lẻ</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vẻ</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nhau</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9.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lúc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Theo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lúc</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10.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tiết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hàng</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11. </a:t>
            </a:r>
            <a:r>
              <a:rPr lang="en-US" sz="1200" kern="1200" dirty="0" err="1">
                <a:solidFill>
                  <a:schemeClr val="tx1"/>
                </a:solidFill>
                <a:effectLst/>
                <a:latin typeface="+mn-lt"/>
                <a:ea typeface="+mn-ea"/>
                <a:cs typeface="+mn-cs"/>
              </a:rPr>
              <a:t>Làm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rõ</a:t>
            </a:r>
            <a:r>
              <a:rPr lang="en-US" sz="1200" kern="1200" dirty="0">
                <a:solidFill>
                  <a:schemeClr val="tx1"/>
                </a:solidFill>
                <a:effectLst/>
                <a:latin typeface="+mn-lt"/>
                <a:ea typeface="+mn-ea"/>
                <a:cs typeface="+mn-cs"/>
              </a:rPr>
              <a:t> "50%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12.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Internet,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EncountGame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lai</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13.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rõ</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hướng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14.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dõi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qua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nguồn</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marL="171450" lvl="0" indent="-171450">
              <a:buFontTx/>
              <a:buChar char="-"/>
            </a:pP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“No”</a:t>
            </a:r>
          </a:p>
          <a:p>
            <a:pPr lvl="0"/>
            <a:r>
              <a:rPr lang="en-US" sz="1200" kern="1200" dirty="0">
                <a:solidFill>
                  <a:schemeClr val="tx1"/>
                </a:solidFill>
                <a:effectLst/>
                <a:latin typeface="+mn-lt"/>
                <a:ea typeface="+mn-ea"/>
                <a:cs typeface="+mn-cs"/>
              </a:rPr>
              <a:t>1.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hay </a:t>
            </a:r>
            <a:r>
              <a:rPr lang="en-US" sz="1200" kern="1200" dirty="0" err="1">
                <a:solidFill>
                  <a:schemeClr val="tx1"/>
                </a:solidFill>
                <a:effectLst/>
                <a:latin typeface="+mn-lt"/>
                <a:ea typeface="+mn-ea"/>
                <a:cs typeface="+mn-cs"/>
              </a:rPr>
              <a:t>khu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trò</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2. Con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15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buộc</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3.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4.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khiểu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thị</a:t>
            </a:r>
            <a:r>
              <a:rPr lang="en-US" sz="1200" kern="1200" dirty="0">
                <a:solidFill>
                  <a:schemeClr val="tx1"/>
                </a:solidFill>
                <a:effectLst/>
                <a:latin typeface="+mn-lt"/>
                <a:ea typeface="+mn-ea"/>
                <a:cs typeface="+mn-cs"/>
              </a:rPr>
              <a:t> hay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5. </a:t>
            </a:r>
            <a:r>
              <a:rPr lang="en-US" sz="1200" kern="1200" dirty="0" err="1">
                <a:solidFill>
                  <a:schemeClr val="tx1"/>
                </a:solidFill>
                <a:effectLst/>
                <a:latin typeface="+mn-lt"/>
                <a:ea typeface="+mn-ea"/>
                <a:cs typeface="+mn-cs"/>
              </a:rPr>
              <a:t>Làm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6.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dễ</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thêm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7.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Freddie?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8.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9. </a:t>
            </a:r>
            <a:r>
              <a:rPr lang="en-US" sz="1200" kern="1200" dirty="0" err="1">
                <a:solidFill>
                  <a:schemeClr val="tx1"/>
                </a:solidFill>
                <a:effectLst/>
                <a:latin typeface="+mn-lt"/>
                <a:ea typeface="+mn-ea"/>
                <a:cs typeface="+mn-cs"/>
              </a:rPr>
              <a:t>Làm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rõ</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sẵn</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10. </a:t>
            </a:r>
            <a:r>
              <a:rPr lang="en-US" sz="1200" kern="1200" dirty="0" err="1">
                <a:solidFill>
                  <a:schemeClr val="tx1"/>
                </a:solidFill>
                <a:effectLst/>
                <a:latin typeface="+mn-lt"/>
                <a:ea typeface="+mn-ea"/>
                <a:cs typeface="+mn-cs"/>
              </a:rPr>
              <a:t>Đặc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âm</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11. </a:t>
            </a:r>
            <a:r>
              <a:rPr lang="en-US" sz="1200" kern="1200" dirty="0" err="1">
                <a:solidFill>
                  <a:schemeClr val="tx1"/>
                </a:solidFill>
                <a:effectLst/>
                <a:latin typeface="+mn-lt"/>
                <a:ea typeface="+mn-ea"/>
                <a:cs typeface="+mn-cs"/>
              </a:rPr>
              <a:t>Mơ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hồ</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soát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xảy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lúc</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12. </a:t>
            </a:r>
            <a:r>
              <a:rPr lang="en-US" sz="1200" kern="1200" dirty="0" err="1">
                <a:solidFill>
                  <a:schemeClr val="tx1"/>
                </a:solidFill>
                <a:effectLst/>
                <a:latin typeface="+mn-lt"/>
                <a:ea typeface="+mn-ea"/>
                <a:cs typeface="+mn-cs"/>
              </a:rPr>
              <a:t>Tinh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soát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toàn</a:t>
            </a:r>
            <a:r>
              <a:rPr lang="en-US" sz="1200" kern="1200" dirty="0">
                <a:solidFill>
                  <a:schemeClr val="tx1"/>
                </a:solidFill>
                <a:effectLst/>
                <a:latin typeface="+mn-lt"/>
                <a:ea typeface="+mn-ea"/>
                <a:cs typeface="+mn-cs"/>
              </a:rPr>
              <a:t>”</a:t>
            </a:r>
          </a:p>
          <a:p>
            <a:pPr marL="171450" indent="-171450">
              <a:buFontTx/>
              <a:buChar char="-"/>
            </a:pPr>
            <a:endParaRPr lang="en-US" sz="1200" kern="1200" dirty="0">
              <a:solidFill>
                <a:schemeClr val="tx1"/>
              </a:solidFill>
              <a:effectLst/>
              <a:latin typeface="+mn-lt"/>
              <a:ea typeface="+mn-ea"/>
              <a:cs typeface="+mn-cs"/>
            </a:endParaRPr>
          </a:p>
          <a:p>
            <a:pPr marL="171450" indent="-171450">
              <a:buFontTx/>
              <a:buChar char="-"/>
            </a:pPr>
            <a:endParaRPr lang="en-US" dirty="0"/>
          </a:p>
        </p:txBody>
      </p:sp>
      <p:sp>
        <p:nvSpPr>
          <p:cNvPr id="4" name="Chỗ dành sẵn cho Số hiệu Bản chiếu 3"/>
          <p:cNvSpPr>
            <a:spLocks noGrp="1"/>
          </p:cNvSpPr>
          <p:nvPr>
            <p:ph type="sldNum" sz="quarter" idx="5"/>
          </p:nvPr>
        </p:nvSpPr>
        <p:spPr/>
        <p:txBody>
          <a:bodyPr/>
          <a:lstStyle/>
          <a:p>
            <a:fld id="{61C4565D-D301-408C-95FE-E4A1DE09A4A2}" type="slidenum">
              <a:rPr lang="en-US" smtClean="0"/>
              <a:t>40</a:t>
            </a:fld>
            <a:endParaRPr lang="en-US"/>
          </a:p>
        </p:txBody>
      </p:sp>
    </p:spTree>
    <p:extLst>
      <p:ext uri="{BB962C8B-B14F-4D97-AF65-F5344CB8AC3E}">
        <p14:creationId xmlns:p14="http://schemas.microsoft.com/office/powerpoint/2010/main" val="3782370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Các dự án được cải thiện rất nhiều khi tổ chức QA tham gia vào giai đoạn phân tích yêu cầu. Cụ thể là QA xác thực rằng quy trinh đang được thực hiện theo đúng kế hoạch. QA nên tham gia vào việc kiểm tra các tài liệu yêu cầu. Họ thường có những quan điểm tốt bởi vì họ hiểu rằng phải xác nhận sản phẩm dựa trên các yêu cầu. Trong các dự án tổ chức kém, QA có thể được đưa 1 ứng dụng vs ít hoặc thậm chí không có các tài liệu yêu cầu và được yêu cầu phải kiểm tra nó. Điều này đặt ra câu hỏi"ứng dụng này phải làm gì?"</a:t>
            </a:r>
            <a:endParaRPr lang="vi-VN" sz="1200" kern="1200">
              <a:solidFill>
                <a:schemeClr val="tx1"/>
              </a:solidFill>
              <a:effectLst/>
              <a:latin typeface="+mn-lt"/>
              <a:ea typeface="+mn-ea"/>
              <a:cs typeface="+mn-cs"/>
            </a:endParaRPr>
          </a:p>
          <a:p>
            <a:endParaRPr lang="vi-VN"/>
          </a:p>
        </p:txBody>
      </p:sp>
      <p:sp>
        <p:nvSpPr>
          <p:cNvPr id="4" name="Chỗ dành sẵn cho Số hiệu Bản chiếu 3"/>
          <p:cNvSpPr>
            <a:spLocks noGrp="1"/>
          </p:cNvSpPr>
          <p:nvPr>
            <p:ph type="sldNum" sz="quarter" idx="5"/>
          </p:nvPr>
        </p:nvSpPr>
        <p:spPr/>
        <p:txBody>
          <a:bodyPr/>
          <a:lstStyle/>
          <a:p>
            <a:fld id="{48B08267-3D2B-4B62-B7DE-F08B1BCEF031}" type="slidenum">
              <a:rPr lang="vi-VN" smtClean="0"/>
              <a:t>4</a:t>
            </a:fld>
            <a:endParaRPr lang="vi-VN"/>
          </a:p>
        </p:txBody>
      </p:sp>
    </p:spTree>
    <p:extLst>
      <p:ext uri="{BB962C8B-B14F-4D97-AF65-F5344CB8AC3E}">
        <p14:creationId xmlns:p14="http://schemas.microsoft.com/office/powerpoint/2010/main" val="18897289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0"/>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thêm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tích</a:t>
            </a:r>
            <a:r>
              <a:rPr lang="en-US" sz="1200"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kèm</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Y/c </a:t>
            </a:r>
            <a:r>
              <a:rPr lang="en-US" sz="1200" kern="1200" dirty="0" err="1">
                <a:solidFill>
                  <a:schemeClr val="tx1"/>
                </a:solidFill>
                <a:effectLst/>
                <a:latin typeface="+mn-lt"/>
                <a:ea typeface="+mn-ea"/>
                <a:cs typeface="+mn-cs"/>
              </a:rPr>
              <a:t>khu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vực</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tên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cái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a:t>
            </a:r>
            <a:r>
              <a:rPr lang="en-US" sz="1200" kern="1200" dirty="0">
                <a:solidFill>
                  <a:schemeClr val="tx1"/>
                </a:solidFill>
                <a:effectLst/>
                <a:latin typeface="+mn-lt"/>
                <a:ea typeface="+mn-ea"/>
                <a:cs typeface="+mn-cs"/>
              </a:rPr>
              <a:t> 15 </a:t>
            </a:r>
            <a:r>
              <a:rPr lang="en-US" sz="1200" kern="1200" dirty="0" err="1">
                <a:solidFill>
                  <a:schemeClr val="tx1"/>
                </a:solidFill>
                <a:effectLst/>
                <a:latin typeface="+mn-lt"/>
                <a:ea typeface="+mn-ea"/>
                <a:cs typeface="+mn-cs"/>
              </a:rPr>
              <a:t>kí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Y/c </a:t>
            </a:r>
            <a:r>
              <a:rPr lang="en-US" sz="1200" kern="1200" dirty="0" err="1">
                <a:solidFill>
                  <a:schemeClr val="tx1"/>
                </a:solidFill>
                <a:effectLst/>
                <a:latin typeface="+mn-lt"/>
                <a:ea typeface="+mn-ea"/>
                <a:cs typeface="+mn-cs"/>
              </a:rPr>
              <a:t>khu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vực</a:t>
            </a:r>
            <a:r>
              <a:rPr lang="en-US" sz="1200" kern="1200" dirty="0">
                <a:solidFill>
                  <a:schemeClr val="tx1"/>
                </a:solidFill>
                <a:effectLst/>
                <a:latin typeface="+mn-lt"/>
                <a:ea typeface="+mn-ea"/>
                <a:cs typeface="+mn-cs"/>
              </a:rPr>
              <a:t> 2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gif </a:t>
            </a:r>
            <a:r>
              <a:rPr lang="en-US" sz="1200" kern="1200" dirty="0" err="1">
                <a:solidFill>
                  <a:schemeClr val="tx1"/>
                </a:solidFill>
                <a:effectLst/>
                <a:latin typeface="+mn-lt"/>
                <a:ea typeface="+mn-ea"/>
                <a:cs typeface="+mn-cs"/>
              </a:rPr>
              <a:t>đại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diện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Y/c </a:t>
            </a:r>
            <a:r>
              <a:rPr lang="en-US" sz="1200" kern="1200" dirty="0" err="1">
                <a:solidFill>
                  <a:schemeClr val="tx1"/>
                </a:solidFill>
                <a:effectLst/>
                <a:latin typeface="+mn-lt"/>
                <a:ea typeface="+mn-ea"/>
                <a:cs typeface="+mn-cs"/>
              </a:rPr>
              <a:t>khu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vực</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khu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Y/c </a:t>
            </a:r>
            <a:r>
              <a:rPr lang="en-US" sz="1200" kern="1200" dirty="0" err="1">
                <a:solidFill>
                  <a:schemeClr val="tx1"/>
                </a:solidFill>
                <a:effectLst/>
                <a:latin typeface="+mn-lt"/>
                <a:ea typeface="+mn-ea"/>
                <a:cs typeface="+mn-cs"/>
              </a:rPr>
              <a:t>khu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vực</a:t>
            </a:r>
            <a:r>
              <a:rPr lang="en-US" sz="1200" kern="1200" dirty="0">
                <a:solidFill>
                  <a:schemeClr val="tx1"/>
                </a:solidFill>
                <a:effectLst/>
                <a:latin typeface="+mn-lt"/>
                <a:ea typeface="+mn-ea"/>
                <a:cs typeface="+mn-cs"/>
              </a:rPr>
              <a:t> 4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courtyard):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“courtyard”. </a:t>
            </a:r>
            <a:r>
              <a:rPr lang="en-US" sz="1200" kern="1200" dirty="0" err="1">
                <a:solidFill>
                  <a:schemeClr val="tx1"/>
                </a:solidFill>
                <a:effectLst/>
                <a:latin typeface="+mn-lt"/>
                <a:ea typeface="+mn-ea"/>
                <a:cs typeface="+mn-cs"/>
              </a:rPr>
              <a:t>Tên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xx ở </a:t>
            </a:r>
            <a:r>
              <a:rPr lang="en-US" sz="1200" kern="1200" dirty="0" err="1">
                <a:solidFill>
                  <a:schemeClr val="tx1"/>
                </a:solidFill>
                <a:effectLst/>
                <a:latin typeface="+mn-lt"/>
                <a:ea typeface="+mn-ea"/>
                <a:cs typeface="+mn-cs"/>
              </a:rPr>
              <a:t>trang</a:t>
            </a:r>
            <a:r>
              <a:rPr lang="en-US" sz="1200" kern="1200" dirty="0">
                <a:solidFill>
                  <a:schemeClr val="tx1"/>
                </a:solidFill>
                <a:effectLst/>
                <a:latin typeface="+mn-lt"/>
                <a:ea typeface="+mn-ea"/>
                <a:cs typeface="+mn-cs"/>
              </a:rPr>
              <a:t> xx</a:t>
            </a:r>
          </a:p>
          <a:p>
            <a:r>
              <a:rPr lang="en-US" sz="1200" kern="1200" dirty="0">
                <a:solidFill>
                  <a:schemeClr val="tx1"/>
                </a:solidFill>
                <a:effectLst/>
                <a:latin typeface="+mn-lt"/>
                <a:ea typeface="+mn-ea"/>
                <a:cs typeface="+mn-cs"/>
              </a:rPr>
              <a:t>+ Y/c </a:t>
            </a:r>
            <a:r>
              <a:rPr lang="en-US" sz="1200" kern="1200" dirty="0" err="1">
                <a:solidFill>
                  <a:schemeClr val="tx1"/>
                </a:solidFill>
                <a:effectLst/>
                <a:latin typeface="+mn-lt"/>
                <a:ea typeface="+mn-ea"/>
                <a:cs typeface="+mn-cs"/>
              </a:rPr>
              <a:t>khu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vực</a:t>
            </a:r>
            <a:r>
              <a:rPr lang="en-US" sz="1200" kern="1200" dirty="0">
                <a:solidFill>
                  <a:schemeClr val="tx1"/>
                </a:solidFill>
                <a:effectLst/>
                <a:latin typeface="+mn-lt"/>
                <a:ea typeface="+mn-ea"/>
                <a:cs typeface="+mn-cs"/>
              </a:rPr>
              <a:t> 5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phòng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Phòng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background </a:t>
            </a:r>
            <a:r>
              <a:rPr lang="en-US" sz="1200" kern="1200" dirty="0" err="1">
                <a:solidFill>
                  <a:schemeClr val="tx1"/>
                </a:solidFill>
                <a:effectLst/>
                <a:latin typeface="+mn-lt"/>
                <a:ea typeface="+mn-ea"/>
                <a:cs typeface="+mn-cs"/>
              </a:rPr>
              <a:t>trống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nằm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vực</a:t>
            </a:r>
            <a:r>
              <a:rPr lang="en-US" sz="1200" kern="1200" dirty="0">
                <a:solidFill>
                  <a:schemeClr val="tx1"/>
                </a:solidFill>
                <a:effectLst/>
                <a:latin typeface="+mn-lt"/>
                <a:ea typeface="+mn-ea"/>
                <a:cs typeface="+mn-cs"/>
              </a:rPr>
              <a:t> “courtyard”</a:t>
            </a:r>
          </a:p>
          <a:p>
            <a:r>
              <a:rPr lang="en-US" sz="1200" kern="1200" dirty="0">
                <a:solidFill>
                  <a:schemeClr val="tx1"/>
                </a:solidFill>
                <a:effectLst/>
                <a:latin typeface="+mn-lt"/>
                <a:ea typeface="+mn-ea"/>
                <a:cs typeface="+mn-cs"/>
              </a:rPr>
              <a:t>+ Y/c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tên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tên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riêng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a:t>
            </a:r>
            <a:r>
              <a:rPr lang="en-US" sz="1200" kern="1200" dirty="0">
                <a:solidFill>
                  <a:schemeClr val="tx1"/>
                </a:solidFill>
                <a:effectLst/>
                <a:latin typeface="+mn-lt"/>
                <a:ea typeface="+mn-ea"/>
                <a:cs typeface="+mn-cs"/>
              </a:rPr>
              <a:t> 15 </a:t>
            </a:r>
            <a:r>
              <a:rPr lang="en-US" sz="1200" kern="1200" dirty="0" err="1">
                <a:solidFill>
                  <a:schemeClr val="tx1"/>
                </a:solidFill>
                <a:effectLst/>
                <a:latin typeface="+mn-lt"/>
                <a:ea typeface="+mn-ea"/>
                <a:cs typeface="+mn-cs"/>
              </a:rPr>
              <a:t>kí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Y/c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2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loạt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100/n,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n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tầm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đánh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chịu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minh, </a:t>
            </a:r>
            <a:r>
              <a:rPr lang="en-US" sz="1200" kern="1200" dirty="0" err="1">
                <a:solidFill>
                  <a:schemeClr val="tx1"/>
                </a:solidFill>
                <a:effectLst/>
                <a:latin typeface="+mn-lt"/>
                <a:ea typeface="+mn-ea"/>
                <a:cs typeface="+mn-cs"/>
              </a:rPr>
              <a:t>kiên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nhẫn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mạnh</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Y/c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diện</a:t>
            </a:r>
            <a:r>
              <a:rPr lang="en-US" sz="1200" kern="1200" dirty="0">
                <a:solidFill>
                  <a:schemeClr val="tx1"/>
                </a:solidFill>
                <a:effectLst/>
                <a:latin typeface="+mn-lt"/>
                <a:ea typeface="+mn-ea"/>
                <a:cs typeface="+mn-cs"/>
              </a:rPr>
              <a:t> to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a:t>
            </a:r>
            <a:r>
              <a:rPr lang="en-US" sz="1200" kern="1200" dirty="0">
                <a:solidFill>
                  <a:schemeClr val="tx1"/>
                </a:solidFill>
                <a:effectLst/>
                <a:latin typeface="+mn-lt"/>
                <a:ea typeface="+mn-ea"/>
                <a:cs typeface="+mn-cs"/>
              </a:rPr>
              <a:t> 1/8 </a:t>
            </a:r>
            <a:r>
              <a:rPr lang="en-US" sz="1200" kern="1200" dirty="0" err="1">
                <a:solidFill>
                  <a:schemeClr val="tx1"/>
                </a:solidFill>
                <a:effectLst/>
                <a:latin typeface="+mn-lt"/>
                <a:ea typeface="+mn-ea"/>
                <a:cs typeface="+mn-cs"/>
              </a:rPr>
              <a:t>kích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Y/c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4 (</a:t>
            </a:r>
            <a:r>
              <a:rPr lang="en-US" sz="1200" kern="1200" dirty="0" err="1">
                <a:solidFill>
                  <a:schemeClr val="tx1"/>
                </a:solidFill>
                <a:effectLst/>
                <a:latin typeface="+mn-lt"/>
                <a:ea typeface="+mn-ea"/>
                <a:cs typeface="+mn-cs"/>
              </a:rPr>
              <a:t>chiến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đấu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ngoài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do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tùy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Y/c </a:t>
            </a:r>
            <a:r>
              <a:rPr lang="en-US" sz="1200" kern="1200" dirty="0" err="1">
                <a:solidFill>
                  <a:schemeClr val="tx1"/>
                </a:solidFill>
                <a:effectLst/>
                <a:latin typeface="+mn-lt"/>
                <a:ea typeface="+mn-ea"/>
                <a:cs typeface="+mn-cs"/>
              </a:rPr>
              <a:t>trò</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chơi</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game):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game </a:t>
            </a:r>
            <a:r>
              <a:rPr lang="en-US" sz="1200" kern="1200" dirty="0" err="1">
                <a:solidFill>
                  <a:schemeClr val="tx1"/>
                </a:solidFill>
                <a:effectLst/>
                <a:latin typeface="+mn-lt"/>
                <a:ea typeface="+mn-ea"/>
                <a:cs typeface="+mn-cs"/>
              </a:rPr>
              <a:t>đơn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lẻ</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Y/c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ngoài</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ngoài</a:t>
            </a:r>
            <a:r>
              <a:rPr lang="en-US" sz="1200" kern="1200" dirty="0">
                <a:solidFill>
                  <a:schemeClr val="tx1"/>
                </a:solidFill>
                <a:effectLst/>
                <a:latin typeface="+mn-lt"/>
                <a:ea typeface="+mn-ea"/>
                <a:cs typeface="+mn-cs"/>
              </a:rPr>
              <a:t> Freddie):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ngoài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Freddie, </a:t>
            </a:r>
            <a:r>
              <a:rPr lang="en-US" sz="1200" kern="1200" dirty="0" err="1">
                <a:solidFill>
                  <a:schemeClr val="tx1"/>
                </a:solidFill>
                <a:effectLst/>
                <a:latin typeface="+mn-lt"/>
                <a:ea typeface="+mn-ea"/>
                <a:cs typeface="+mn-cs"/>
              </a:rPr>
              <a:t>tất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Freddie </a:t>
            </a:r>
            <a:r>
              <a:rPr lang="en-US" sz="1200" kern="1200" dirty="0" err="1">
                <a:solidFill>
                  <a:schemeClr val="tx1"/>
                </a:solidFill>
                <a:effectLst/>
                <a:latin typeface="+mn-lt"/>
                <a:ea typeface="+mn-ea"/>
                <a:cs typeface="+mn-cs"/>
              </a:rPr>
              <a:t>đều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4.57</a:t>
            </a:r>
          </a:p>
          <a:p>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Y/c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chơi</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cấu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ngoài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khu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Cửa-sổ-đặc-điểm-người-chơi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miễn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Y/c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chơi</a:t>
            </a:r>
            <a:r>
              <a:rPr lang="en-US" sz="1200" kern="1200" dirty="0">
                <a:solidFill>
                  <a:schemeClr val="tx1"/>
                </a:solidFill>
                <a:effectLst/>
                <a:latin typeface="+mn-lt"/>
                <a:ea typeface="+mn-ea"/>
                <a:cs typeface="+mn-cs"/>
              </a:rPr>
              <a:t> 2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Y/c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chơi</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Tổng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sống</a:t>
            </a:r>
            <a:endParaRPr lang="en-US" sz="1200" kern="1200" dirty="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61C4565D-D301-408C-95FE-E4A1DE09A4A2}" type="slidenum">
              <a:rPr lang="en-US" smtClean="0"/>
              <a:t>41</a:t>
            </a:fld>
            <a:endParaRPr lang="en-US"/>
          </a:p>
        </p:txBody>
      </p:sp>
    </p:spTree>
    <p:extLst>
      <p:ext uri="{BB962C8B-B14F-4D97-AF65-F5344CB8AC3E}">
        <p14:creationId xmlns:p14="http://schemas.microsoft.com/office/powerpoint/2010/main" val="11470818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61C4565D-D301-408C-95FE-E4A1DE09A4A2}" type="slidenum">
              <a:rPr lang="en-US" smtClean="0"/>
              <a:t>42</a:t>
            </a:fld>
            <a:endParaRPr lang="en-US"/>
          </a:p>
        </p:txBody>
      </p:sp>
    </p:spTree>
    <p:extLst>
      <p:ext uri="{BB962C8B-B14F-4D97-AF65-F5344CB8AC3E}">
        <p14:creationId xmlns:p14="http://schemas.microsoft.com/office/powerpoint/2010/main" val="17528939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0"/>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ánh</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chỗ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muốn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hữu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đây</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xét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diện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Dễ</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hiểu</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hồ</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thích</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tiên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mật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thiện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Dễ</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thử</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nguồn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gốc</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mềm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chiếu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a:t>
            </a:r>
          </a:p>
        </p:txBody>
      </p:sp>
      <p:sp>
        <p:nvSpPr>
          <p:cNvPr id="4" name="Chỗ dành sẵn cho Số hiệu Bản chiếu 3"/>
          <p:cNvSpPr>
            <a:spLocks noGrp="1"/>
          </p:cNvSpPr>
          <p:nvPr>
            <p:ph type="sldNum" sz="quarter" idx="5"/>
          </p:nvPr>
        </p:nvSpPr>
        <p:spPr/>
        <p:txBody>
          <a:bodyPr/>
          <a:lstStyle/>
          <a:p>
            <a:fld id="{61C4565D-D301-408C-95FE-E4A1DE09A4A2}" type="slidenum">
              <a:rPr lang="en-US" smtClean="0"/>
              <a:t>43</a:t>
            </a:fld>
            <a:endParaRPr lang="en-US"/>
          </a:p>
        </p:txBody>
      </p:sp>
    </p:spTree>
    <p:extLst>
      <p:ext uri="{BB962C8B-B14F-4D97-AF65-F5344CB8AC3E}">
        <p14:creationId xmlns:p14="http://schemas.microsoft.com/office/powerpoint/2010/main" val="665337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Để khảo sát xem liệu các điều kiện vật lí trên hành tinh Đỏ có phù hợp với con người hay không, NASA đã thiết kế Mars Climate Orbiter - một vệ tinh chuyên thu thập dữ liệu về khí hậu của sao Hỏa và dự tính sẽ đưa nó vào hoạt động trong vòng 2 năm.</a:t>
            </a:r>
          </a:p>
          <a:p>
            <a:r>
              <a:rPr lang="vi-VN"/>
              <a:t>Được phóng vào tháng 12/1998, vệ tinh này theo tính toán sẽ tiếp cận được sao Hỏa khoảng 1 năm sau đó. Tuy nhiên vào 23/9/1999, NASA thông báo Mars Climate Orbiter chính thức bị mất tích.</a:t>
            </a:r>
          </a:p>
          <a:p>
            <a:r>
              <a:rPr lang="vi-VN"/>
              <a:t>Lý do lần này lại là vì lập trình. Một số chuyên viên đã quên... đổi đơn vị sang một hệ thống nhất, dẫn đến sai số lớn trong hệ thống máy móc. Và quả thực, câu nói sai một ly, đi một dặm là rất đúng trong trường hợp này, vì vệ tinh ấy đến nay chẳng ai biết nó ở đâu nữa. Đây là hậu quả của việc thiếu đanh giá chi tiết yêu cầu</a:t>
            </a:r>
          </a:p>
        </p:txBody>
      </p:sp>
      <p:sp>
        <p:nvSpPr>
          <p:cNvPr id="4" name="Chỗ dành sẵn cho Số hiệu Bản chiếu 3"/>
          <p:cNvSpPr>
            <a:spLocks noGrp="1"/>
          </p:cNvSpPr>
          <p:nvPr>
            <p:ph type="sldNum" sz="quarter" idx="5"/>
          </p:nvPr>
        </p:nvSpPr>
        <p:spPr/>
        <p:txBody>
          <a:bodyPr/>
          <a:lstStyle/>
          <a:p>
            <a:fld id="{48B08267-3D2B-4B62-B7DE-F08B1BCEF031}" type="slidenum">
              <a:rPr lang="vi-VN" smtClean="0"/>
              <a:t>5</a:t>
            </a:fld>
            <a:endParaRPr lang="vi-VN"/>
          </a:p>
        </p:txBody>
      </p:sp>
    </p:spTree>
    <p:extLst>
      <p:ext uri="{BB962C8B-B14F-4D97-AF65-F5344CB8AC3E}">
        <p14:creationId xmlns:p14="http://schemas.microsoft.com/office/powerpoint/2010/main" val="244883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Trước khi thảo luận về các thuộc tính của việc phân tích chất lượng các yêu cầu được liệt kê ở trên, chúng ta hãy thảo luận về chất lượng của các yêu cầu đối với quy trình Alige. </a:t>
            </a:r>
            <a:endParaRPr lang="vi-VN"/>
          </a:p>
        </p:txBody>
      </p:sp>
      <p:sp>
        <p:nvSpPr>
          <p:cNvPr id="4" name="Chỗ dành sẵn cho Số hiệu Bản chiếu 3"/>
          <p:cNvSpPr>
            <a:spLocks noGrp="1"/>
          </p:cNvSpPr>
          <p:nvPr>
            <p:ph type="sldNum" sz="quarter" idx="5"/>
          </p:nvPr>
        </p:nvSpPr>
        <p:spPr/>
        <p:txBody>
          <a:bodyPr/>
          <a:lstStyle/>
          <a:p>
            <a:fld id="{48B08267-3D2B-4B62-B7DE-F08B1BCEF031}" type="slidenum">
              <a:rPr lang="vi-VN" smtClean="0"/>
              <a:t>6</a:t>
            </a:fld>
            <a:endParaRPr lang="vi-VN"/>
          </a:p>
        </p:txBody>
      </p:sp>
    </p:spTree>
    <p:extLst>
      <p:ext uri="{BB962C8B-B14F-4D97-AF65-F5344CB8AC3E}">
        <p14:creationId xmlns:p14="http://schemas.microsoft.com/office/powerpoint/2010/main" val="2713739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Quy trình chính cho các yêu cầu ở đây bao gồm việc gợi ý những câu chuyện của người dùng từ khách hàng, cùng với những thử nghiệm được chấp nhận và sau đó thực hiện các thử nghiệm đó cho đến khi hoàn thành. Hơn nữa, khách hàng phải cảm thấy hài lòng với kết quả này. Điều này có thể có hoặc không được hỗ trợ bởi các tài liệu quan trọng. chất lượng phải được đánh giá, nếu không thì phải được xác định theo tiêu chuẩn này. Điều này đòi hỏi phải tính toán tỷ lệ các phép thử đã được thông qua và đánh giá phản ứng của khách hàng, có thể thông qua bảng câu hỏi. Vì khách hàng - thường đại diện thành viên của nhóm là một phần của những nổ lực phát triển, đánh giá yêu cầu  bao gồm sự thể hiện của khách hàng. Với tính chất của việc phân tích yêu cầu, thì đây đều là những điều tốt.</a:t>
            </a:r>
            <a:endParaRPr lang="vi-VN" sz="1200" kern="1200">
              <a:solidFill>
                <a:schemeClr val="tx1"/>
              </a:solidFill>
              <a:effectLst/>
              <a:latin typeface="+mn-lt"/>
              <a:ea typeface="+mn-ea"/>
              <a:cs typeface="+mn-cs"/>
            </a:endParaRPr>
          </a:p>
          <a:p>
            <a:endParaRPr lang="vi-VN"/>
          </a:p>
        </p:txBody>
      </p:sp>
      <p:sp>
        <p:nvSpPr>
          <p:cNvPr id="4" name="Chỗ dành sẵn cho Số hiệu Bản chiếu 3"/>
          <p:cNvSpPr>
            <a:spLocks noGrp="1"/>
          </p:cNvSpPr>
          <p:nvPr>
            <p:ph type="sldNum" sz="quarter" idx="5"/>
          </p:nvPr>
        </p:nvSpPr>
        <p:spPr/>
        <p:txBody>
          <a:bodyPr/>
          <a:lstStyle/>
          <a:p>
            <a:fld id="{48B08267-3D2B-4B62-B7DE-F08B1BCEF031}" type="slidenum">
              <a:rPr lang="vi-VN" smtClean="0"/>
              <a:t>7</a:t>
            </a:fld>
            <a:endParaRPr lang="vi-VN"/>
          </a:p>
        </p:txBody>
      </p:sp>
    </p:spTree>
    <p:extLst>
      <p:ext uri="{BB962C8B-B14F-4D97-AF65-F5344CB8AC3E}">
        <p14:creationId xmlns:p14="http://schemas.microsoft.com/office/powerpoint/2010/main" val="381872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Để giải quyết một loạt các yêu cầu, chúng ta có thể tiếp cận những yêu cầu mà chúng ta muốn. Đây là tính chất của khả năng tiếp cận. Tính chất đầu tiên mà chúng ta cần trong khía cạnh này là một phương tiện để xác định các yêu cầu chi tiết.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làm điều này bằng cách đánh số chúng theo một cách nào đó. Một hệ thống đánh số tốt cho phép chúng ta biết được yêu cầu nào đã thực hiện hay chưa và để theo dõi mã thực sự thực hiện nó</a:t>
            </a:r>
            <a:endParaRPr lang="vi-VN" sz="1200" kern="1200">
              <a:solidFill>
                <a:schemeClr val="tx1"/>
              </a:solidFill>
              <a:effectLst/>
              <a:latin typeface="+mn-lt"/>
              <a:ea typeface="+mn-ea"/>
              <a:cs typeface="+mn-cs"/>
            </a:endParaRPr>
          </a:p>
          <a:p>
            <a:endParaRPr lang="vi-VN"/>
          </a:p>
        </p:txBody>
      </p:sp>
      <p:sp>
        <p:nvSpPr>
          <p:cNvPr id="4" name="Chỗ dành sẵn cho Số hiệu Bản chiếu 3"/>
          <p:cNvSpPr>
            <a:spLocks noGrp="1"/>
          </p:cNvSpPr>
          <p:nvPr>
            <p:ph type="sldNum" sz="quarter" idx="5"/>
          </p:nvPr>
        </p:nvSpPr>
        <p:spPr/>
        <p:txBody>
          <a:bodyPr/>
          <a:lstStyle/>
          <a:p>
            <a:fld id="{48B08267-3D2B-4B62-B7DE-F08B1BCEF031}" type="slidenum">
              <a:rPr lang="vi-VN" smtClean="0"/>
              <a:t>8</a:t>
            </a:fld>
            <a:endParaRPr lang="vi-VN"/>
          </a:p>
        </p:txBody>
      </p:sp>
    </p:spTree>
    <p:extLst>
      <p:ext uri="{BB962C8B-B14F-4D97-AF65-F5344CB8AC3E}">
        <p14:creationId xmlns:p14="http://schemas.microsoft.com/office/powerpoint/2010/main" val="2551269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Yêu cầu của dự án thay đổi liên tục trong suốt vòng đời của nó. Ví dụ khi lập trình viên cố gắng nhưng không thành công trong việc thực hiện các yêu cầu và giải thích điều này cho khách hàng, sau này thường tìm thấy những phần còn thiếu xót trong yêu cầu. Các đặc tả yêu cầu phải được xem xét một cách chắn chắn rằng các yêu cầu nào còn thiếu hay không và bổ sung nếu chúng không có. Ví dụ trong trường hợp nghiên cứu của cửa hàng video, khách hàng (cửa hàng video) có thể đặt câu hỏi tại sao thời gian phát DVD không xuất hiện trên màn hình. Người phát triển và khách hàng sẽ muốn biết rằng điều này đã có trong đặc tả các yêu cầu của phần mềm hay chưa. Họ nên tìm ở chỗ nào trong tài liệu đặc tả đó? Việc tìm kiếm trong các tài liệu được tổ chức kém thì rất tốn thời gian.</a:t>
            </a:r>
            <a:endParaRPr lang="vi-VN" sz="1200" kern="1200">
              <a:solidFill>
                <a:schemeClr val="tx1"/>
              </a:solidFill>
              <a:effectLst/>
              <a:latin typeface="+mn-lt"/>
              <a:ea typeface="+mn-ea"/>
              <a:cs typeface="+mn-cs"/>
            </a:endParaRPr>
          </a:p>
          <a:p>
            <a:endParaRPr lang="vi-VN"/>
          </a:p>
        </p:txBody>
      </p:sp>
      <p:sp>
        <p:nvSpPr>
          <p:cNvPr id="4" name="Chỗ dành sẵn cho Số hiệu Bản chiếu 3"/>
          <p:cNvSpPr>
            <a:spLocks noGrp="1"/>
          </p:cNvSpPr>
          <p:nvPr>
            <p:ph type="sldNum" sz="quarter" idx="5"/>
          </p:nvPr>
        </p:nvSpPr>
        <p:spPr/>
        <p:txBody>
          <a:bodyPr/>
          <a:lstStyle/>
          <a:p>
            <a:fld id="{48B08267-3D2B-4B62-B7DE-F08B1BCEF031}" type="slidenum">
              <a:rPr lang="vi-VN" smtClean="0"/>
              <a:t>9</a:t>
            </a:fld>
            <a:endParaRPr lang="vi-VN"/>
          </a:p>
        </p:txBody>
      </p:sp>
    </p:spTree>
    <p:extLst>
      <p:ext uri="{BB962C8B-B14F-4D97-AF65-F5344CB8AC3E}">
        <p14:creationId xmlns:p14="http://schemas.microsoft.com/office/powerpoint/2010/main" val="2175603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vi-VN"/>
              <a:t>Bấm để sửa kiểu tiêu đề Bản cái</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522090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smtClean="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480794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smtClean="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9675594"/>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smtClean="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7186254"/>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smtClean="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55934135"/>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smtClean="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2996825"/>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877573228"/>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vi-VN"/>
              <a:t>Bấm để sửa kiểu tiêu đề Bản cái</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1218958"/>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vi-VN"/>
              <a:t>Bấm để sửa kiểu tiêu đề Bản cái</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0909547"/>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6740982"/>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smtClean="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036401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4821746"/>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28778750"/>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0015706"/>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2922688"/>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4870155"/>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vi-VN"/>
              <a:t>Bấm để sửa kiểu tiêu đề Bản cái</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2A54C80-263E-416B-A8E0-580EDEADCBDC}" type="datetimeFigureOut">
              <a:rPr lang="en-US" smtClean="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14681337"/>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3/30/2019</a:t>
            </a:fld>
            <a:endParaRPr lang="en-US" dirty="0"/>
          </a:p>
        </p:txBody>
      </p:sp>
    </p:spTree>
    <p:extLst>
      <p:ext uri="{BB962C8B-B14F-4D97-AF65-F5344CB8AC3E}">
        <p14:creationId xmlns:p14="http://schemas.microsoft.com/office/powerpoint/2010/main" val="3942618406"/>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smtClean="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4421003"/>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smtClean="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59548061"/>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smtClean="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3498687"/>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smtClean="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535005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smtClean="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1860306"/>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smtClean="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7238165"/>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137545521"/>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vi-VN"/>
              <a:t>Bấm để sửa kiểu tiêu đề Bản cái</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71899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03008604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3496175"/>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394849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473432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vi-VN"/>
              <a:t>Bấm để sửa kiểu tiêu đề Bản cái</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2A54C80-263E-416B-A8E0-580EDEADCBDC}" type="datetimeFigureOut">
              <a:rPr lang="en-US" smtClean="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5658991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3/30/2019</a:t>
            </a:fld>
            <a:endParaRPr lang="en-US" dirty="0"/>
          </a:p>
        </p:txBody>
      </p:sp>
    </p:spTree>
    <p:extLst>
      <p:ext uri="{BB962C8B-B14F-4D97-AF65-F5344CB8AC3E}">
        <p14:creationId xmlns:p14="http://schemas.microsoft.com/office/powerpoint/2010/main" val="264925458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3/30/2019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052114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ransition spd="slow">
    <p:push dir="u"/>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3/30/2019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463360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ransition spd="slow">
    <p:push dir="u"/>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8.xml"/><Relationship Id="rId1" Type="http://schemas.openxmlformats.org/officeDocument/2006/relationships/slideLayout" Target="../slideLayouts/slideLayout1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67.gif"/><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6.xml"/><Relationship Id="rId1" Type="http://schemas.openxmlformats.org/officeDocument/2006/relationships/slideLayout" Target="../slideLayouts/slideLayout1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33">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iêu đề phụ 2">
            <a:extLst>
              <a:ext uri="{FF2B5EF4-FFF2-40B4-BE49-F238E27FC236}">
                <a16:creationId xmlns:a16="http://schemas.microsoft.com/office/drawing/2014/main" id="{1F748CF7-34BF-46FB-8071-F47C7FE482AE}"/>
              </a:ext>
            </a:extLst>
          </p:cNvPr>
          <p:cNvSpPr>
            <a:spLocks noGrp="1"/>
          </p:cNvSpPr>
          <p:nvPr>
            <p:ph type="subTitle" idx="1"/>
          </p:nvPr>
        </p:nvSpPr>
        <p:spPr>
          <a:xfrm>
            <a:off x="1507067" y="4050833"/>
            <a:ext cx="7325622" cy="1096899"/>
          </a:xfrm>
        </p:spPr>
        <p:txBody>
          <a:bodyPr>
            <a:normAutofit/>
          </a:bodyPr>
          <a:lstStyle/>
          <a:p>
            <a:endParaRPr lang="en-US">
              <a:solidFill>
                <a:schemeClr val="tx1"/>
              </a:solidFill>
            </a:endParaRPr>
          </a:p>
          <a:p>
            <a:endParaRPr lang="vi-VN">
              <a:solidFill>
                <a:schemeClr val="tx1"/>
              </a:solidFill>
            </a:endParaRPr>
          </a:p>
        </p:txBody>
      </p:sp>
      <p:sp>
        <p:nvSpPr>
          <p:cNvPr id="2" name="Tiêu đề 1">
            <a:extLst>
              <a:ext uri="{FF2B5EF4-FFF2-40B4-BE49-F238E27FC236}">
                <a16:creationId xmlns:a16="http://schemas.microsoft.com/office/drawing/2014/main" id="{3CC770CB-882F-4749-A75D-C1C9165C2A7D}"/>
              </a:ext>
            </a:extLst>
          </p:cNvPr>
          <p:cNvSpPr>
            <a:spLocks noGrp="1"/>
          </p:cNvSpPr>
          <p:nvPr>
            <p:ph type="ctrTitle"/>
          </p:nvPr>
        </p:nvSpPr>
        <p:spPr>
          <a:xfrm>
            <a:off x="1507067" y="2404534"/>
            <a:ext cx="7766936" cy="1646302"/>
          </a:xfrm>
        </p:spPr>
        <p:txBody>
          <a:bodyPr>
            <a:normAutofit/>
          </a:bodyPr>
          <a:lstStyle/>
          <a:p>
            <a:pPr algn="ctr">
              <a:lnSpc>
                <a:spcPct val="90000"/>
              </a:lnSpc>
            </a:pPr>
            <a:r>
              <a:rPr lang="en-US"/>
              <a:t>Quality and Metrics in Requirements Analysis</a:t>
            </a:r>
            <a:endParaRPr lang="vi-VN"/>
          </a:p>
        </p:txBody>
      </p:sp>
      <p:sp>
        <p:nvSpPr>
          <p:cNvPr id="4" name="Hộp Văn bản 3">
            <a:extLst>
              <a:ext uri="{FF2B5EF4-FFF2-40B4-BE49-F238E27FC236}">
                <a16:creationId xmlns:a16="http://schemas.microsoft.com/office/drawing/2014/main" id="{3725070B-D3AA-4904-A5EF-B65DE36480C4}"/>
              </a:ext>
            </a:extLst>
          </p:cNvPr>
          <p:cNvSpPr txBox="1"/>
          <p:nvPr/>
        </p:nvSpPr>
        <p:spPr>
          <a:xfrm>
            <a:off x="2500142" y="4196419"/>
            <a:ext cx="5154381" cy="2292935"/>
          </a:xfrm>
          <a:prstGeom prst="rect">
            <a:avLst/>
          </a:prstGeom>
          <a:noFill/>
        </p:spPr>
        <p:txBody>
          <a:bodyPr wrap="square" rtlCol="0">
            <a:spAutoFit/>
          </a:bodyPr>
          <a:lstStyle/>
          <a:p>
            <a:r>
              <a:rPr lang="en-US" sz="2500">
                <a:solidFill>
                  <a:srgbClr val="FFFFFF">
                    <a:alpha val="70000"/>
                  </a:srgbClr>
                </a:solidFill>
                <a:latin typeface="Times New Roman" panose="02020603050405020304" pitchFamily="18" charset="0"/>
                <a:cs typeface="Times New Roman" panose="02020603050405020304" pitchFamily="18" charset="0"/>
              </a:rPr>
              <a:t>GVHD: Ths. Phan Trung Hiếu</a:t>
            </a:r>
          </a:p>
          <a:p>
            <a:r>
              <a:rPr lang="en-US" sz="2500">
                <a:solidFill>
                  <a:srgbClr val="FFFFFF">
                    <a:alpha val="70000"/>
                  </a:srgbClr>
                </a:solidFill>
                <a:latin typeface="Times New Roman" panose="02020603050405020304" pitchFamily="18" charset="0"/>
                <a:cs typeface="Times New Roman" panose="02020603050405020304" pitchFamily="18" charset="0"/>
              </a:rPr>
              <a:t>SVTH:</a:t>
            </a:r>
          </a:p>
          <a:p>
            <a:r>
              <a:rPr lang="en-US" sz="2500">
                <a:solidFill>
                  <a:srgbClr val="FFFFFF">
                    <a:alpha val="70000"/>
                  </a:srgbClr>
                </a:solidFill>
                <a:latin typeface="Times New Roman" panose="02020603050405020304" pitchFamily="18" charset="0"/>
                <a:cs typeface="Times New Roman" panose="02020603050405020304" pitchFamily="18" charset="0"/>
              </a:rPr>
              <a:t>Nguyễn Hoài Phú</a:t>
            </a:r>
          </a:p>
          <a:p>
            <a:r>
              <a:rPr lang="en-US" sz="2500">
                <a:solidFill>
                  <a:srgbClr val="FFFFFF">
                    <a:alpha val="70000"/>
                  </a:srgbClr>
                </a:solidFill>
                <a:latin typeface="Times New Roman" panose="02020603050405020304" pitchFamily="18" charset="0"/>
                <a:cs typeface="Times New Roman" panose="02020603050405020304" pitchFamily="18" charset="0"/>
              </a:rPr>
              <a:t>Tô Công Hậu</a:t>
            </a:r>
          </a:p>
          <a:p>
            <a:r>
              <a:rPr lang="en-US" sz="2500">
                <a:solidFill>
                  <a:srgbClr val="FFFFFF">
                    <a:alpha val="70000"/>
                  </a:srgbClr>
                </a:solidFill>
                <a:latin typeface="Times New Roman" panose="02020603050405020304" pitchFamily="18" charset="0"/>
                <a:cs typeface="Times New Roman" panose="02020603050405020304" pitchFamily="18" charset="0"/>
              </a:rPr>
              <a:t>Trần Quốc Toàn</a:t>
            </a:r>
          </a:p>
          <a:p>
            <a:endParaRPr lang="vi-VN"/>
          </a:p>
        </p:txBody>
      </p:sp>
    </p:spTree>
    <p:extLst>
      <p:ext uri="{BB962C8B-B14F-4D97-AF65-F5344CB8AC3E}">
        <p14:creationId xmlns:p14="http://schemas.microsoft.com/office/powerpoint/2010/main" val="14868093"/>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êu đề 1">
            <a:extLst>
              <a:ext uri="{FF2B5EF4-FFF2-40B4-BE49-F238E27FC236}">
                <a16:creationId xmlns:a16="http://schemas.microsoft.com/office/drawing/2014/main" id="{CAA495AD-BA8D-43B0-A173-3FFE8DE7FB6D}"/>
              </a:ext>
            </a:extLst>
          </p:cNvPr>
          <p:cNvSpPr>
            <a:spLocks noGrp="1"/>
          </p:cNvSpPr>
          <p:nvPr>
            <p:ph type="title"/>
          </p:nvPr>
        </p:nvSpPr>
        <p:spPr>
          <a:xfrm>
            <a:off x="7829658" y="1253067"/>
            <a:ext cx="3462456" cy="4351866"/>
          </a:xfrm>
        </p:spPr>
        <p:txBody>
          <a:bodyPr anchor="ctr">
            <a:normAutofit/>
          </a:bodyPr>
          <a:lstStyle/>
          <a:p>
            <a:r>
              <a:rPr lang="en-US">
                <a:solidFill>
                  <a:schemeClr val="bg1"/>
                </a:solidFill>
              </a:rPr>
              <a:t>A checklist for improving the accessibility of requirements</a:t>
            </a:r>
            <a:endParaRPr lang="vi-VN">
              <a:solidFill>
                <a:schemeClr val="bg1"/>
              </a:solidFill>
            </a:endParaRPr>
          </a:p>
        </p:txBody>
      </p:sp>
      <p:sp>
        <p:nvSpPr>
          <p:cNvPr id="15" name="Hình chữ nhật: Góc Tròn 14">
            <a:extLst>
              <a:ext uri="{FF2B5EF4-FFF2-40B4-BE49-F238E27FC236}">
                <a16:creationId xmlns:a16="http://schemas.microsoft.com/office/drawing/2014/main" id="{A31D4ED8-9098-4BF6-AA1A-141CDB7455DE}"/>
              </a:ext>
            </a:extLst>
          </p:cNvPr>
          <p:cNvSpPr/>
          <p:nvPr/>
        </p:nvSpPr>
        <p:spPr>
          <a:xfrm>
            <a:off x="311077" y="942817"/>
            <a:ext cx="6628804" cy="686394"/>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17" name="Hình chữ nhật 16" descr="Question mark">
            <a:extLst>
              <a:ext uri="{FF2B5EF4-FFF2-40B4-BE49-F238E27FC236}">
                <a16:creationId xmlns:a16="http://schemas.microsoft.com/office/drawing/2014/main" id="{153F268B-AEC7-4B2E-AACE-FDAF817A5868}"/>
              </a:ext>
            </a:extLst>
          </p:cNvPr>
          <p:cNvSpPr/>
          <p:nvPr/>
        </p:nvSpPr>
        <p:spPr>
          <a:xfrm>
            <a:off x="518711" y="1064309"/>
            <a:ext cx="377516" cy="377516"/>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0">
            <a:scrgbClr r="0" g="0" b="0"/>
          </a:lnRef>
          <a:fillRef idx="3">
            <a:scrgbClr r="0" g="0" b="0"/>
          </a:fillRef>
          <a:effectRef idx="2">
            <a:schemeClr val="bg1">
              <a:hueOff val="0"/>
              <a:satOff val="0"/>
              <a:lumOff val="0"/>
              <a:alphaOff val="0"/>
            </a:schemeClr>
          </a:effectRef>
          <a:fontRef idx="minor">
            <a:schemeClr val="dk1">
              <a:hueOff val="0"/>
              <a:satOff val="0"/>
              <a:lumOff val="0"/>
              <a:alphaOff val="0"/>
            </a:schemeClr>
          </a:fontRef>
        </p:style>
      </p:sp>
      <p:grpSp>
        <p:nvGrpSpPr>
          <p:cNvPr id="19" name="Nhóm 18">
            <a:extLst>
              <a:ext uri="{FF2B5EF4-FFF2-40B4-BE49-F238E27FC236}">
                <a16:creationId xmlns:a16="http://schemas.microsoft.com/office/drawing/2014/main" id="{AD7EB42F-BCBD-4823-B018-FD550B915513}"/>
              </a:ext>
            </a:extLst>
          </p:cNvPr>
          <p:cNvGrpSpPr/>
          <p:nvPr/>
        </p:nvGrpSpPr>
        <p:grpSpPr>
          <a:xfrm>
            <a:off x="1103862" y="909870"/>
            <a:ext cx="5836018" cy="686394"/>
            <a:chOff x="792785" y="1610"/>
            <a:chExt cx="6048751" cy="686394"/>
          </a:xfrm>
        </p:grpSpPr>
        <p:sp>
          <p:nvSpPr>
            <p:cNvPr id="50" name="Hình chữ nhật 49">
              <a:extLst>
                <a:ext uri="{FF2B5EF4-FFF2-40B4-BE49-F238E27FC236}">
                  <a16:creationId xmlns:a16="http://schemas.microsoft.com/office/drawing/2014/main" id="{972FF5A1-0CD3-49DA-AACE-9EE5D4E18633}"/>
                </a:ext>
              </a:extLst>
            </p:cNvPr>
            <p:cNvSpPr/>
            <p:nvPr/>
          </p:nvSpPr>
          <p:spPr>
            <a:xfrm>
              <a:off x="792785" y="1610"/>
              <a:ext cx="5836018" cy="68639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51" name="Hộp Văn bản 50">
              <a:extLst>
                <a:ext uri="{FF2B5EF4-FFF2-40B4-BE49-F238E27FC236}">
                  <a16:creationId xmlns:a16="http://schemas.microsoft.com/office/drawing/2014/main" id="{DDBDE64E-29C0-4C82-8D76-3E1C9A4ABEFF}"/>
                </a:ext>
              </a:extLst>
            </p:cNvPr>
            <p:cNvSpPr txBox="1"/>
            <p:nvPr/>
          </p:nvSpPr>
          <p:spPr>
            <a:xfrm>
              <a:off x="792785" y="1610"/>
              <a:ext cx="6048751"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defTabSz="844550">
                <a:lnSpc>
                  <a:spcPct val="90000"/>
                </a:lnSpc>
                <a:spcBef>
                  <a:spcPct val="0"/>
                </a:spcBef>
                <a:spcAft>
                  <a:spcPct val="35000"/>
                </a:spcAft>
              </a:pPr>
              <a:r>
                <a:rPr lang="en-US" sz="1900"/>
                <a:t>Do you know where the high-level requirements are stated?</a:t>
              </a:r>
              <a:endParaRPr lang="en-US" sz="1900" kern="1200"/>
            </a:p>
          </p:txBody>
        </p:sp>
      </p:grpSp>
      <p:sp>
        <p:nvSpPr>
          <p:cNvPr id="21" name="Hình chữ nhật: Góc Tròn 20">
            <a:extLst>
              <a:ext uri="{FF2B5EF4-FFF2-40B4-BE49-F238E27FC236}">
                <a16:creationId xmlns:a16="http://schemas.microsoft.com/office/drawing/2014/main" id="{E93EEC75-FF25-4E75-8108-1CC0DBE1F27B}"/>
              </a:ext>
            </a:extLst>
          </p:cNvPr>
          <p:cNvSpPr/>
          <p:nvPr/>
        </p:nvSpPr>
        <p:spPr>
          <a:xfrm>
            <a:off x="311077" y="1767863"/>
            <a:ext cx="6628804" cy="686394"/>
          </a:xfrm>
          <a:prstGeom prst="roundRect">
            <a:avLst>
              <a:gd name="adj" fmla="val 10000"/>
            </a:avLst>
          </a:prstGeom>
        </p:spPr>
        <p:style>
          <a:lnRef idx="0">
            <a:schemeClr val="lt1">
              <a:alpha val="0"/>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p:style>
      </p:sp>
      <p:sp>
        <p:nvSpPr>
          <p:cNvPr id="23" name="Hình chữ nhật 22" descr="Help">
            <a:extLst>
              <a:ext uri="{FF2B5EF4-FFF2-40B4-BE49-F238E27FC236}">
                <a16:creationId xmlns:a16="http://schemas.microsoft.com/office/drawing/2014/main" id="{9C12FF90-14AA-4D6E-9179-2E41B31EBBA2}"/>
              </a:ext>
            </a:extLst>
          </p:cNvPr>
          <p:cNvSpPr/>
          <p:nvPr/>
        </p:nvSpPr>
        <p:spPr>
          <a:xfrm>
            <a:off x="518711" y="1922302"/>
            <a:ext cx="377516" cy="377516"/>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0">
            <a:scrgbClr r="0" g="0" b="0"/>
          </a:lnRef>
          <a:fillRef idx="3">
            <a:scrgbClr r="0" g="0" b="0"/>
          </a:fillRef>
          <a:effectRef idx="2">
            <a:schemeClr val="bg1">
              <a:hueOff val="0"/>
              <a:satOff val="0"/>
              <a:lumOff val="0"/>
              <a:alphaOff val="0"/>
            </a:schemeClr>
          </a:effectRef>
          <a:fontRef idx="minor">
            <a:schemeClr val="dk1">
              <a:hueOff val="0"/>
              <a:satOff val="0"/>
              <a:lumOff val="0"/>
              <a:alphaOff val="0"/>
            </a:schemeClr>
          </a:fontRef>
        </p:style>
      </p:sp>
      <p:grpSp>
        <p:nvGrpSpPr>
          <p:cNvPr id="25" name="Nhóm 24">
            <a:extLst>
              <a:ext uri="{FF2B5EF4-FFF2-40B4-BE49-F238E27FC236}">
                <a16:creationId xmlns:a16="http://schemas.microsoft.com/office/drawing/2014/main" id="{0D1449ED-EAE0-49B1-957B-18D8EC5B62F0}"/>
              </a:ext>
            </a:extLst>
          </p:cNvPr>
          <p:cNvGrpSpPr/>
          <p:nvPr/>
        </p:nvGrpSpPr>
        <p:grpSpPr>
          <a:xfrm>
            <a:off x="1103862" y="1767863"/>
            <a:ext cx="5836018" cy="686394"/>
            <a:chOff x="792785" y="859603"/>
            <a:chExt cx="5836018" cy="686394"/>
          </a:xfrm>
        </p:grpSpPr>
        <p:sp>
          <p:nvSpPr>
            <p:cNvPr id="48" name="Hình chữ nhật 47">
              <a:extLst>
                <a:ext uri="{FF2B5EF4-FFF2-40B4-BE49-F238E27FC236}">
                  <a16:creationId xmlns:a16="http://schemas.microsoft.com/office/drawing/2014/main" id="{EB3B8DB8-92CF-4BA6-ACDB-1F0DA271CD2E}"/>
                </a:ext>
              </a:extLst>
            </p:cNvPr>
            <p:cNvSpPr/>
            <p:nvPr/>
          </p:nvSpPr>
          <p:spPr>
            <a:xfrm>
              <a:off x="792785" y="859603"/>
              <a:ext cx="5836018" cy="68639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49" name="Hộp Văn bản 48">
              <a:extLst>
                <a:ext uri="{FF2B5EF4-FFF2-40B4-BE49-F238E27FC236}">
                  <a16:creationId xmlns:a16="http://schemas.microsoft.com/office/drawing/2014/main" id="{E2FD32C0-E844-48CC-B767-03D14AE47616}"/>
                </a:ext>
              </a:extLst>
            </p:cNvPr>
            <p:cNvSpPr txBox="1"/>
            <p:nvPr/>
          </p:nvSpPr>
          <p:spPr>
            <a:xfrm>
              <a:off x="792785" y="859603"/>
              <a:ext cx="5836018"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defTabSz="844550">
                <a:lnSpc>
                  <a:spcPct val="90000"/>
                </a:lnSpc>
                <a:spcBef>
                  <a:spcPct val="0"/>
                </a:spcBef>
                <a:spcAft>
                  <a:spcPct val="35000"/>
                </a:spcAft>
              </a:pPr>
              <a:r>
                <a:rPr lang="en-US" sz="1900"/>
                <a:t>Do you know where the detailed requirements are listed?</a:t>
              </a:r>
              <a:endParaRPr lang="en-US" sz="1900" kern="1200"/>
            </a:p>
          </p:txBody>
        </p:sp>
      </p:grpSp>
      <p:sp>
        <p:nvSpPr>
          <p:cNvPr id="27" name="Hình chữ nhật: Góc Tròn 26">
            <a:extLst>
              <a:ext uri="{FF2B5EF4-FFF2-40B4-BE49-F238E27FC236}">
                <a16:creationId xmlns:a16="http://schemas.microsoft.com/office/drawing/2014/main" id="{024018FF-A140-4401-99BA-7B220D9B1F5C}"/>
              </a:ext>
            </a:extLst>
          </p:cNvPr>
          <p:cNvSpPr/>
          <p:nvPr/>
        </p:nvSpPr>
        <p:spPr>
          <a:xfrm>
            <a:off x="311077" y="2625856"/>
            <a:ext cx="6628804" cy="686394"/>
          </a:xfrm>
          <a:prstGeom prst="roundRect">
            <a:avLst>
              <a:gd name="adj" fmla="val 10000"/>
            </a:avLst>
          </a:prstGeom>
        </p:spPr>
        <p:style>
          <a:lnRef idx="0">
            <a:schemeClr val="lt1">
              <a:alpha val="0"/>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p:style>
      </p:sp>
      <p:sp>
        <p:nvSpPr>
          <p:cNvPr id="29" name="Hình chữ nhật 28" descr="Balloon Animal">
            <a:extLst>
              <a:ext uri="{FF2B5EF4-FFF2-40B4-BE49-F238E27FC236}">
                <a16:creationId xmlns:a16="http://schemas.microsoft.com/office/drawing/2014/main" id="{565D25A1-843B-457C-89B7-E157C0D4815E}"/>
              </a:ext>
            </a:extLst>
          </p:cNvPr>
          <p:cNvSpPr/>
          <p:nvPr/>
        </p:nvSpPr>
        <p:spPr>
          <a:xfrm>
            <a:off x="518711" y="2780295"/>
            <a:ext cx="377516" cy="377516"/>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0">
            <a:scrgbClr r="0" g="0" b="0"/>
          </a:lnRef>
          <a:fillRef idx="3">
            <a:scrgbClr r="0" g="0" b="0"/>
          </a:fillRef>
          <a:effectRef idx="2">
            <a:schemeClr val="bg1">
              <a:hueOff val="0"/>
              <a:satOff val="0"/>
              <a:lumOff val="0"/>
              <a:alphaOff val="0"/>
            </a:schemeClr>
          </a:effectRef>
          <a:fontRef idx="minor">
            <a:schemeClr val="dk1">
              <a:hueOff val="0"/>
              <a:satOff val="0"/>
              <a:lumOff val="0"/>
              <a:alphaOff val="0"/>
            </a:schemeClr>
          </a:fontRef>
        </p:style>
      </p:sp>
      <p:grpSp>
        <p:nvGrpSpPr>
          <p:cNvPr id="30" name="Nhóm 29">
            <a:extLst>
              <a:ext uri="{FF2B5EF4-FFF2-40B4-BE49-F238E27FC236}">
                <a16:creationId xmlns:a16="http://schemas.microsoft.com/office/drawing/2014/main" id="{D6A259A3-D9A3-41D5-B162-A3CACC46E0CA}"/>
              </a:ext>
            </a:extLst>
          </p:cNvPr>
          <p:cNvGrpSpPr/>
          <p:nvPr/>
        </p:nvGrpSpPr>
        <p:grpSpPr>
          <a:xfrm>
            <a:off x="1103862" y="2625856"/>
            <a:ext cx="5836018" cy="686394"/>
            <a:chOff x="792785" y="1717596"/>
            <a:chExt cx="5836018" cy="686394"/>
          </a:xfrm>
        </p:grpSpPr>
        <p:sp>
          <p:nvSpPr>
            <p:cNvPr id="46" name="Hình chữ nhật 45">
              <a:extLst>
                <a:ext uri="{FF2B5EF4-FFF2-40B4-BE49-F238E27FC236}">
                  <a16:creationId xmlns:a16="http://schemas.microsoft.com/office/drawing/2014/main" id="{B6565C58-BC81-4BA1-9C24-2882E8310FF8}"/>
                </a:ext>
              </a:extLst>
            </p:cNvPr>
            <p:cNvSpPr/>
            <p:nvPr/>
          </p:nvSpPr>
          <p:spPr>
            <a:xfrm>
              <a:off x="792785" y="1717596"/>
              <a:ext cx="5836018" cy="68639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47" name="Hộp Văn bản 46">
              <a:extLst>
                <a:ext uri="{FF2B5EF4-FFF2-40B4-BE49-F238E27FC236}">
                  <a16:creationId xmlns:a16="http://schemas.microsoft.com/office/drawing/2014/main" id="{95336A36-D0A7-454F-A791-A979C444FA8E}"/>
                </a:ext>
              </a:extLst>
            </p:cNvPr>
            <p:cNvSpPr txBox="1"/>
            <p:nvPr/>
          </p:nvSpPr>
          <p:spPr>
            <a:xfrm>
              <a:off x="792785" y="1717596"/>
              <a:ext cx="5836018"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defTabSz="844550">
                <a:lnSpc>
                  <a:spcPct val="90000"/>
                </a:lnSpc>
                <a:spcBef>
                  <a:spcPct val="0"/>
                </a:spcBef>
                <a:spcAft>
                  <a:spcPct val="35000"/>
                </a:spcAft>
              </a:pPr>
              <a:r>
                <a:rPr lang="en-US" sz="1900"/>
                <a:t>Are the detailed requirements organized in groups, preferably with each group corresponding to a highlevel requirement?</a:t>
              </a:r>
              <a:endParaRPr lang="en-US" sz="1900" kern="1200"/>
            </a:p>
          </p:txBody>
        </p:sp>
      </p:grpSp>
      <p:sp>
        <p:nvSpPr>
          <p:cNvPr id="31" name="Hình chữ nhật: Góc Tròn 30">
            <a:extLst>
              <a:ext uri="{FF2B5EF4-FFF2-40B4-BE49-F238E27FC236}">
                <a16:creationId xmlns:a16="http://schemas.microsoft.com/office/drawing/2014/main" id="{4C982311-942A-4032-B3F6-E2B30F1172CA}"/>
              </a:ext>
            </a:extLst>
          </p:cNvPr>
          <p:cNvSpPr/>
          <p:nvPr/>
        </p:nvSpPr>
        <p:spPr>
          <a:xfrm>
            <a:off x="311077" y="3483849"/>
            <a:ext cx="6628804" cy="686394"/>
          </a:xfrm>
          <a:prstGeom prst="roundRect">
            <a:avLst>
              <a:gd name="adj" fmla="val 10000"/>
            </a:avLst>
          </a:prstGeom>
        </p:spPr>
        <p:style>
          <a:lnRef idx="0">
            <a:schemeClr val="lt1">
              <a:alpha val="0"/>
              <a:hueOff val="0"/>
              <a:satOff val="0"/>
              <a:lumOff val="0"/>
              <a:alphaOff val="0"/>
            </a:schemeClr>
          </a:lnRef>
          <a:fillRef idx="1">
            <a:schemeClr val="accent5">
              <a:hueOff val="0"/>
              <a:satOff val="0"/>
              <a:lumOff val="0"/>
              <a:alphaOff val="0"/>
            </a:schemeClr>
          </a:fillRef>
          <a:effectRef idx="2">
            <a:schemeClr val="accent5">
              <a:hueOff val="0"/>
              <a:satOff val="0"/>
              <a:lumOff val="0"/>
              <a:alphaOff val="0"/>
            </a:schemeClr>
          </a:effectRef>
          <a:fontRef idx="minor"/>
        </p:style>
      </p:sp>
      <p:sp>
        <p:nvSpPr>
          <p:cNvPr id="32" name="Hình chữ nhật 31" descr="Head with Gears">
            <a:extLst>
              <a:ext uri="{FF2B5EF4-FFF2-40B4-BE49-F238E27FC236}">
                <a16:creationId xmlns:a16="http://schemas.microsoft.com/office/drawing/2014/main" id="{F7DA9D29-4199-4237-94CA-68F80D1D703B}"/>
              </a:ext>
            </a:extLst>
          </p:cNvPr>
          <p:cNvSpPr/>
          <p:nvPr/>
        </p:nvSpPr>
        <p:spPr>
          <a:xfrm>
            <a:off x="518711" y="3638288"/>
            <a:ext cx="377516" cy="377516"/>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0">
            <a:scrgbClr r="0" g="0" b="0"/>
          </a:lnRef>
          <a:fillRef idx="3">
            <a:scrgbClr r="0" g="0" b="0"/>
          </a:fillRef>
          <a:effectRef idx="2">
            <a:schemeClr val="bg1">
              <a:hueOff val="0"/>
              <a:satOff val="0"/>
              <a:lumOff val="0"/>
              <a:alphaOff val="0"/>
            </a:schemeClr>
          </a:effectRef>
          <a:fontRef idx="minor">
            <a:schemeClr val="dk1">
              <a:hueOff val="0"/>
              <a:satOff val="0"/>
              <a:lumOff val="0"/>
              <a:alphaOff val="0"/>
            </a:schemeClr>
          </a:fontRef>
        </p:style>
      </p:sp>
      <p:grpSp>
        <p:nvGrpSpPr>
          <p:cNvPr id="33" name="Nhóm 32">
            <a:extLst>
              <a:ext uri="{FF2B5EF4-FFF2-40B4-BE49-F238E27FC236}">
                <a16:creationId xmlns:a16="http://schemas.microsoft.com/office/drawing/2014/main" id="{71BB4923-3BE1-477E-9F7D-C91D547D61F3}"/>
              </a:ext>
            </a:extLst>
          </p:cNvPr>
          <p:cNvGrpSpPr/>
          <p:nvPr/>
        </p:nvGrpSpPr>
        <p:grpSpPr>
          <a:xfrm>
            <a:off x="1103862" y="3483849"/>
            <a:ext cx="5836018" cy="686394"/>
            <a:chOff x="792785" y="2575589"/>
            <a:chExt cx="5836018" cy="686394"/>
          </a:xfrm>
        </p:grpSpPr>
        <p:sp>
          <p:nvSpPr>
            <p:cNvPr id="44" name="Hình chữ nhật 43">
              <a:extLst>
                <a:ext uri="{FF2B5EF4-FFF2-40B4-BE49-F238E27FC236}">
                  <a16:creationId xmlns:a16="http://schemas.microsoft.com/office/drawing/2014/main" id="{B3B3F878-08F5-47F2-81FB-5D9CE9D2AA74}"/>
                </a:ext>
              </a:extLst>
            </p:cNvPr>
            <p:cNvSpPr/>
            <p:nvPr/>
          </p:nvSpPr>
          <p:spPr>
            <a:xfrm>
              <a:off x="792785" y="2575589"/>
              <a:ext cx="5836018" cy="68639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45" name="Hộp Văn bản 44">
              <a:extLst>
                <a:ext uri="{FF2B5EF4-FFF2-40B4-BE49-F238E27FC236}">
                  <a16:creationId xmlns:a16="http://schemas.microsoft.com/office/drawing/2014/main" id="{8B7CA8DA-3EB3-4F63-AE39-C1A2C577AB29}"/>
                </a:ext>
              </a:extLst>
            </p:cNvPr>
            <p:cNvSpPr txBox="1"/>
            <p:nvPr/>
          </p:nvSpPr>
          <p:spPr>
            <a:xfrm>
              <a:off x="792785" y="2575589"/>
              <a:ext cx="5836018"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defTabSz="844550">
                <a:lnSpc>
                  <a:spcPct val="90000"/>
                </a:lnSpc>
                <a:spcBef>
                  <a:spcPct val="0"/>
                </a:spcBef>
                <a:spcAft>
                  <a:spcPct val="35000"/>
                </a:spcAft>
              </a:pPr>
              <a:r>
                <a:rPr lang="en-US" sz="1900"/>
                <a:t>Are all of the detailed requirements organized into a list, or a clearly understood list of lists?</a:t>
              </a:r>
              <a:endParaRPr lang="en-US" sz="1900" kern="1200"/>
            </a:p>
          </p:txBody>
        </p:sp>
      </p:grpSp>
      <p:sp>
        <p:nvSpPr>
          <p:cNvPr id="34" name="Hình chữ nhật: Góc Tròn 33">
            <a:extLst>
              <a:ext uri="{FF2B5EF4-FFF2-40B4-BE49-F238E27FC236}">
                <a16:creationId xmlns:a16="http://schemas.microsoft.com/office/drawing/2014/main" id="{4655683C-00CF-45A1-B8E1-2C1FD28D6F5D}"/>
              </a:ext>
            </a:extLst>
          </p:cNvPr>
          <p:cNvSpPr/>
          <p:nvPr/>
        </p:nvSpPr>
        <p:spPr>
          <a:xfrm>
            <a:off x="311077" y="4341842"/>
            <a:ext cx="6628804" cy="686394"/>
          </a:xfrm>
          <a:prstGeom prst="roundRect">
            <a:avLst>
              <a:gd name="adj" fmla="val 10000"/>
            </a:avLst>
          </a:prstGeom>
        </p:spPr>
        <p:style>
          <a:lnRef idx="0">
            <a:schemeClr val="lt1">
              <a:alpha val="0"/>
              <a:hueOff val="0"/>
              <a:satOff val="0"/>
              <a:lumOff val="0"/>
              <a:alphaOff val="0"/>
            </a:schemeClr>
          </a:lnRef>
          <a:fillRef idx="1">
            <a:schemeClr val="accent6">
              <a:hueOff val="0"/>
              <a:satOff val="0"/>
              <a:lumOff val="0"/>
              <a:alphaOff val="0"/>
            </a:schemeClr>
          </a:fillRef>
          <a:effectRef idx="2">
            <a:schemeClr val="accent6">
              <a:hueOff val="0"/>
              <a:satOff val="0"/>
              <a:lumOff val="0"/>
              <a:alphaOff val="0"/>
            </a:schemeClr>
          </a:effectRef>
          <a:fontRef idx="minor"/>
        </p:style>
      </p:sp>
      <p:sp>
        <p:nvSpPr>
          <p:cNvPr id="35" name="Hình chữ nhật 34" descr="Person with Idea">
            <a:extLst>
              <a:ext uri="{FF2B5EF4-FFF2-40B4-BE49-F238E27FC236}">
                <a16:creationId xmlns:a16="http://schemas.microsoft.com/office/drawing/2014/main" id="{06A47CD1-BCBC-4202-AE60-8C6AFDBE5AE1}"/>
              </a:ext>
            </a:extLst>
          </p:cNvPr>
          <p:cNvSpPr/>
          <p:nvPr/>
        </p:nvSpPr>
        <p:spPr>
          <a:xfrm>
            <a:off x="518711" y="4496281"/>
            <a:ext cx="377516" cy="377516"/>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p:spPr>
        <p:style>
          <a:lnRef idx="0">
            <a:scrgbClr r="0" g="0" b="0"/>
          </a:lnRef>
          <a:fillRef idx="3">
            <a:scrgbClr r="0" g="0" b="0"/>
          </a:fillRef>
          <a:effectRef idx="2">
            <a:schemeClr val="bg1">
              <a:hueOff val="0"/>
              <a:satOff val="0"/>
              <a:lumOff val="0"/>
              <a:alphaOff val="0"/>
            </a:schemeClr>
          </a:effectRef>
          <a:fontRef idx="minor">
            <a:schemeClr val="dk1">
              <a:hueOff val="0"/>
              <a:satOff val="0"/>
              <a:lumOff val="0"/>
              <a:alphaOff val="0"/>
            </a:schemeClr>
          </a:fontRef>
        </p:style>
      </p:sp>
      <p:grpSp>
        <p:nvGrpSpPr>
          <p:cNvPr id="36" name="Nhóm 35">
            <a:extLst>
              <a:ext uri="{FF2B5EF4-FFF2-40B4-BE49-F238E27FC236}">
                <a16:creationId xmlns:a16="http://schemas.microsoft.com/office/drawing/2014/main" id="{52AC597A-14B5-4046-8E9C-8EC62F283B6B}"/>
              </a:ext>
            </a:extLst>
          </p:cNvPr>
          <p:cNvGrpSpPr/>
          <p:nvPr/>
        </p:nvGrpSpPr>
        <p:grpSpPr>
          <a:xfrm>
            <a:off x="1103862" y="4341842"/>
            <a:ext cx="5836018" cy="686394"/>
            <a:chOff x="792785" y="3433582"/>
            <a:chExt cx="5836018" cy="686394"/>
          </a:xfrm>
        </p:grpSpPr>
        <p:sp>
          <p:nvSpPr>
            <p:cNvPr id="42" name="Hình chữ nhật 41">
              <a:extLst>
                <a:ext uri="{FF2B5EF4-FFF2-40B4-BE49-F238E27FC236}">
                  <a16:creationId xmlns:a16="http://schemas.microsoft.com/office/drawing/2014/main" id="{C732D1A3-350F-43BB-B7C0-D093E3C7A876}"/>
                </a:ext>
              </a:extLst>
            </p:cNvPr>
            <p:cNvSpPr/>
            <p:nvPr/>
          </p:nvSpPr>
          <p:spPr>
            <a:xfrm>
              <a:off x="792785" y="3433582"/>
              <a:ext cx="5836018" cy="68639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43" name="Hộp Văn bản 42">
              <a:extLst>
                <a:ext uri="{FF2B5EF4-FFF2-40B4-BE49-F238E27FC236}">
                  <a16:creationId xmlns:a16="http://schemas.microsoft.com/office/drawing/2014/main" id="{AF32F4F3-363F-421A-A3EB-1B0C597F4456}"/>
                </a:ext>
              </a:extLst>
            </p:cNvPr>
            <p:cNvSpPr txBox="1"/>
            <p:nvPr/>
          </p:nvSpPr>
          <p:spPr>
            <a:xfrm>
              <a:off x="792785" y="3433582"/>
              <a:ext cx="5836018"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defTabSz="844550">
                <a:lnSpc>
                  <a:spcPct val="90000"/>
                </a:lnSpc>
                <a:spcBef>
                  <a:spcPct val="0"/>
                </a:spcBef>
                <a:spcAft>
                  <a:spcPct val="35000"/>
                </a:spcAft>
              </a:pPr>
              <a:r>
                <a:rPr lang="en-US" sz="1900"/>
                <a:t>Can you look up requirements by keyword? By subject matter? By use case? By CUI? By user type?</a:t>
              </a:r>
              <a:endParaRPr lang="en-US" sz="1900" kern="1200"/>
            </a:p>
          </p:txBody>
        </p:sp>
      </p:grpSp>
      <p:sp>
        <p:nvSpPr>
          <p:cNvPr id="37" name="Hình chữ nhật: Góc Tròn 36">
            <a:extLst>
              <a:ext uri="{FF2B5EF4-FFF2-40B4-BE49-F238E27FC236}">
                <a16:creationId xmlns:a16="http://schemas.microsoft.com/office/drawing/2014/main" id="{0C776D4B-837A-45D4-96CF-53DB0DD07B14}"/>
              </a:ext>
            </a:extLst>
          </p:cNvPr>
          <p:cNvSpPr/>
          <p:nvPr/>
        </p:nvSpPr>
        <p:spPr>
          <a:xfrm>
            <a:off x="311077" y="5199835"/>
            <a:ext cx="6628804" cy="686394"/>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38" name="Hình chữ nhật 37" descr="Magnifying glass">
            <a:extLst>
              <a:ext uri="{FF2B5EF4-FFF2-40B4-BE49-F238E27FC236}">
                <a16:creationId xmlns:a16="http://schemas.microsoft.com/office/drawing/2014/main" id="{159FBB08-2E45-46FF-9920-627DB78E03DF}"/>
              </a:ext>
            </a:extLst>
          </p:cNvPr>
          <p:cNvSpPr/>
          <p:nvPr/>
        </p:nvSpPr>
        <p:spPr>
          <a:xfrm>
            <a:off x="518711" y="5354274"/>
            <a:ext cx="377516" cy="377516"/>
          </a:xfrm>
          <a:prstGeom prst="rect">
            <a:avLst/>
          </a:prstGeom>
          <a: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p:spPr>
        <p:style>
          <a:lnRef idx="0">
            <a:scrgbClr r="0" g="0" b="0"/>
          </a:lnRef>
          <a:fillRef idx="3">
            <a:scrgbClr r="0" g="0" b="0"/>
          </a:fillRef>
          <a:effectRef idx="2">
            <a:schemeClr val="bg1">
              <a:hueOff val="0"/>
              <a:satOff val="0"/>
              <a:lumOff val="0"/>
              <a:alphaOff val="0"/>
            </a:schemeClr>
          </a:effectRef>
          <a:fontRef idx="minor">
            <a:schemeClr val="dk1">
              <a:hueOff val="0"/>
              <a:satOff val="0"/>
              <a:lumOff val="0"/>
              <a:alphaOff val="0"/>
            </a:schemeClr>
          </a:fontRef>
        </p:style>
      </p:sp>
      <p:grpSp>
        <p:nvGrpSpPr>
          <p:cNvPr id="39" name="Nhóm 38">
            <a:extLst>
              <a:ext uri="{FF2B5EF4-FFF2-40B4-BE49-F238E27FC236}">
                <a16:creationId xmlns:a16="http://schemas.microsoft.com/office/drawing/2014/main" id="{924CAAFA-B6BC-4768-8826-31DA0D62B666}"/>
              </a:ext>
            </a:extLst>
          </p:cNvPr>
          <p:cNvGrpSpPr/>
          <p:nvPr/>
        </p:nvGrpSpPr>
        <p:grpSpPr>
          <a:xfrm>
            <a:off x="1103862" y="5199835"/>
            <a:ext cx="5836018" cy="686394"/>
            <a:chOff x="792785" y="4291575"/>
            <a:chExt cx="5836018" cy="686394"/>
          </a:xfrm>
        </p:grpSpPr>
        <p:sp>
          <p:nvSpPr>
            <p:cNvPr id="40" name="Hình chữ nhật 39">
              <a:extLst>
                <a:ext uri="{FF2B5EF4-FFF2-40B4-BE49-F238E27FC236}">
                  <a16:creationId xmlns:a16="http://schemas.microsoft.com/office/drawing/2014/main" id="{1D6942BA-0709-4D05-B880-268D3B042998}"/>
                </a:ext>
              </a:extLst>
            </p:cNvPr>
            <p:cNvSpPr/>
            <p:nvPr/>
          </p:nvSpPr>
          <p:spPr>
            <a:xfrm>
              <a:off x="792785" y="4291575"/>
              <a:ext cx="5836018" cy="68639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41" name="Hộp Văn bản 40">
              <a:extLst>
                <a:ext uri="{FF2B5EF4-FFF2-40B4-BE49-F238E27FC236}">
                  <a16:creationId xmlns:a16="http://schemas.microsoft.com/office/drawing/2014/main" id="{B686A665-F0D8-4D78-ADA7-8BBBACE2AA9A}"/>
                </a:ext>
              </a:extLst>
            </p:cNvPr>
            <p:cNvSpPr txBox="1"/>
            <p:nvPr/>
          </p:nvSpPr>
          <p:spPr>
            <a:xfrm>
              <a:off x="792785" y="4291575"/>
              <a:ext cx="5836018"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defTabSz="844550">
                <a:lnSpc>
                  <a:spcPct val="90000"/>
                </a:lnSpc>
                <a:spcBef>
                  <a:spcPct val="0"/>
                </a:spcBef>
                <a:spcAft>
                  <a:spcPct val="35000"/>
                </a:spcAft>
              </a:pPr>
              <a:r>
                <a:rPr lang="en-US" sz="1900"/>
                <a:t>Can you look up requirements by other criteria relevant to the particular application or project?</a:t>
              </a:r>
              <a:endParaRPr lang="en-US" sz="1900" kern="1200"/>
            </a:p>
          </p:txBody>
        </p:sp>
      </p:grpSp>
    </p:spTree>
    <p:extLst>
      <p:ext uri="{BB962C8B-B14F-4D97-AF65-F5344CB8AC3E}">
        <p14:creationId xmlns:p14="http://schemas.microsoft.com/office/powerpoint/2010/main" val="89134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9" name="Group 138">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40"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41" name="Straight Connector 140">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3"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Isosceles Triangle 144">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8"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Isosceles Triangle 148">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êu đề 1">
            <a:extLst>
              <a:ext uri="{FF2B5EF4-FFF2-40B4-BE49-F238E27FC236}">
                <a16:creationId xmlns:a16="http://schemas.microsoft.com/office/drawing/2014/main" id="{30A1014B-799B-40E0-82BE-51046EC3E758}"/>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3400"/>
              <a:t>13.3 COMPREHENSIVENESS OF REQUIREMENTS</a:t>
            </a:r>
          </a:p>
        </p:txBody>
      </p:sp>
      <p:pic>
        <p:nvPicPr>
          <p:cNvPr id="8198" name="Picture 6" descr="Káº¿t quáº£ hÃ¬nh áº£nh cho comprehensiveness image">
            <a:extLst>
              <a:ext uri="{FF2B5EF4-FFF2-40B4-BE49-F238E27FC236}">
                <a16:creationId xmlns:a16="http://schemas.microsoft.com/office/drawing/2014/main" id="{49F7B5A0-AABB-449E-9270-FC5B7C0DAD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968" y="2081474"/>
            <a:ext cx="8288033" cy="2152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25563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223" name="Group 71">
            <a:extLst>
              <a:ext uri="{FF2B5EF4-FFF2-40B4-BE49-F238E27FC236}">
                <a16:creationId xmlns:a16="http://schemas.microsoft.com/office/drawing/2014/main" id="{6CE6E43D-FC44-4F15-89C6-7C08E9BDC3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3" name="Straight Connector 72">
              <a:extLst>
                <a:ext uri="{FF2B5EF4-FFF2-40B4-BE49-F238E27FC236}">
                  <a16:creationId xmlns:a16="http://schemas.microsoft.com/office/drawing/2014/main" id="{321115E6-3640-4179-A252-686A27B75B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E68D2ABE-CDFA-4BEB-AF45-E43862265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A108FB8B-558B-4F9E-970F-72D2EE57F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481E92F1-5BD2-4422-B875-90578CEAA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9D9630F3-9488-4F58-9098-F6B8552BD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A82B105D-E7A6-4F3A-AFDA-B9133F6BD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592262AB-546B-41A7-99DE-EC034F072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D878A1F7-F404-41A0-BD7C-9739499BD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0076BF32-29FF-4C3A-B1AF-91A28EFD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0A4C29F3-B3A2-40B9-8670-ADA39B0C4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224" name="Rectangle 83">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25" name="Group 85">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7" name="Straight Connector 86">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8"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7" name="Rectangle 96">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6" name="Picture 2" descr="Káº¿t quáº£ hÃ¬nh áº£nh cho key to success">
            <a:extLst>
              <a:ext uri="{FF2B5EF4-FFF2-40B4-BE49-F238E27FC236}">
                <a16:creationId xmlns:a16="http://schemas.microsoft.com/office/drawing/2014/main" id="{08754DC4-95A1-4250-A11B-D5C13F69C05B}"/>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2111" r="1" b="9142"/>
          <a:stretch/>
        </p:blipFill>
        <p:spPr bwMode="auto">
          <a:xfrm>
            <a:off x="568452" y="571500"/>
            <a:ext cx="11055096"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97839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7192A8E-C535-4FC8-B95B-54535C90E05E}"/>
              </a:ext>
            </a:extLst>
          </p:cNvPr>
          <p:cNvSpPr>
            <a:spLocks noGrp="1"/>
          </p:cNvSpPr>
          <p:nvPr>
            <p:ph type="title"/>
          </p:nvPr>
        </p:nvSpPr>
        <p:spPr>
          <a:xfrm>
            <a:off x="1081100" y="1388818"/>
            <a:ext cx="3300646" cy="4463889"/>
          </a:xfrm>
        </p:spPr>
        <p:txBody>
          <a:bodyPr anchor="ctr">
            <a:normAutofit/>
          </a:bodyPr>
          <a:lstStyle/>
          <a:p>
            <a:r>
              <a:rPr lang="en-US"/>
              <a:t>Figure 13.4 Issues in attaining comprehensive requirements</a:t>
            </a:r>
            <a:endParaRPr lang="vi-VN"/>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 name="Hình chữ nhật: Góc Tròn 8">
            <a:extLst>
              <a:ext uri="{FF2B5EF4-FFF2-40B4-BE49-F238E27FC236}">
                <a16:creationId xmlns:a16="http://schemas.microsoft.com/office/drawing/2014/main" id="{361C4B30-A9D3-4B4C-AB70-31AA19BCB511}"/>
              </a:ext>
            </a:extLst>
          </p:cNvPr>
          <p:cNvSpPr/>
          <p:nvPr/>
        </p:nvSpPr>
        <p:spPr>
          <a:xfrm>
            <a:off x="4758532" y="1442595"/>
            <a:ext cx="6495900" cy="564252"/>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11" name="Hình chữ nhật 10" descr="Money">
            <a:extLst>
              <a:ext uri="{FF2B5EF4-FFF2-40B4-BE49-F238E27FC236}">
                <a16:creationId xmlns:a16="http://schemas.microsoft.com/office/drawing/2014/main" id="{3B6654B4-356A-47D4-87D5-09F24322CB84}"/>
              </a:ext>
            </a:extLst>
          </p:cNvPr>
          <p:cNvSpPr/>
          <p:nvPr/>
        </p:nvSpPr>
        <p:spPr>
          <a:xfrm>
            <a:off x="4929217" y="1569552"/>
            <a:ext cx="209597" cy="31033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0">
            <a:scrgbClr r="0" g="0" b="0"/>
          </a:lnRef>
          <a:fillRef idx="3">
            <a:scrgbClr r="0" g="0" b="0"/>
          </a:fillRef>
          <a:effectRef idx="2">
            <a:schemeClr val="bg1">
              <a:hueOff val="0"/>
              <a:satOff val="0"/>
              <a:lumOff val="0"/>
              <a:alphaOff val="0"/>
            </a:schemeClr>
          </a:effectRef>
          <a:fontRef idx="minor">
            <a:schemeClr val="dk1">
              <a:hueOff val="0"/>
              <a:satOff val="0"/>
              <a:lumOff val="0"/>
              <a:alphaOff val="0"/>
            </a:schemeClr>
          </a:fontRef>
        </p:style>
      </p:sp>
      <p:grpSp>
        <p:nvGrpSpPr>
          <p:cNvPr id="13" name="Nhóm 12">
            <a:extLst>
              <a:ext uri="{FF2B5EF4-FFF2-40B4-BE49-F238E27FC236}">
                <a16:creationId xmlns:a16="http://schemas.microsoft.com/office/drawing/2014/main" id="{C69EB262-AB77-4E36-8123-CE0EBA44755A}"/>
              </a:ext>
            </a:extLst>
          </p:cNvPr>
          <p:cNvGrpSpPr/>
          <p:nvPr/>
        </p:nvGrpSpPr>
        <p:grpSpPr>
          <a:xfrm>
            <a:off x="5353323" y="1457896"/>
            <a:ext cx="6322891" cy="564252"/>
            <a:chOff x="256165" y="1324"/>
            <a:chExt cx="9361967" cy="564252"/>
          </a:xfrm>
        </p:grpSpPr>
        <p:sp>
          <p:nvSpPr>
            <p:cNvPr id="40" name="Hình chữ nhật 39">
              <a:extLst>
                <a:ext uri="{FF2B5EF4-FFF2-40B4-BE49-F238E27FC236}">
                  <a16:creationId xmlns:a16="http://schemas.microsoft.com/office/drawing/2014/main" id="{4BFC97A8-F000-4763-A4A6-BFC36A4BD663}"/>
                </a:ext>
              </a:extLst>
            </p:cNvPr>
            <p:cNvSpPr/>
            <p:nvPr/>
          </p:nvSpPr>
          <p:spPr>
            <a:xfrm>
              <a:off x="651712" y="1324"/>
              <a:ext cx="8966420" cy="56425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41" name="Hộp Văn bản 40">
              <a:extLst>
                <a:ext uri="{FF2B5EF4-FFF2-40B4-BE49-F238E27FC236}">
                  <a16:creationId xmlns:a16="http://schemas.microsoft.com/office/drawing/2014/main" id="{6A7572A9-B0CE-44BB-A22C-301EB9A4EEF3}"/>
                </a:ext>
              </a:extLst>
            </p:cNvPr>
            <p:cNvSpPr txBox="1"/>
            <p:nvPr/>
          </p:nvSpPr>
          <p:spPr>
            <a:xfrm>
              <a:off x="256165" y="1324"/>
              <a:ext cx="8966420" cy="564252"/>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59717" tIns="59717" rIns="59717" bIns="59717" numCol="1" spcCol="1270" anchor="ctr" anchorCtr="0">
              <a:noAutofit/>
            </a:bodyPr>
            <a:lstStyle/>
            <a:p>
              <a:pPr lvl="0" defTabSz="844550">
                <a:spcBef>
                  <a:spcPct val="0"/>
                </a:spcBef>
                <a:spcAft>
                  <a:spcPct val="35000"/>
                </a:spcAft>
              </a:pPr>
              <a:r>
                <a:rPr lang="en-US" sz="1900"/>
                <a:t>Not enough resources to satisfy every customer wish</a:t>
              </a:r>
              <a:endParaRPr lang="en-US" sz="1900" kern="1200"/>
            </a:p>
          </p:txBody>
        </p:sp>
      </p:grpSp>
      <p:sp>
        <p:nvSpPr>
          <p:cNvPr id="15" name="Hình chữ nhật: Góc Tròn 14">
            <a:extLst>
              <a:ext uri="{FF2B5EF4-FFF2-40B4-BE49-F238E27FC236}">
                <a16:creationId xmlns:a16="http://schemas.microsoft.com/office/drawing/2014/main" id="{3D4EFE93-3DA7-40A6-BAB4-F68A9F68B8BB}"/>
              </a:ext>
            </a:extLst>
          </p:cNvPr>
          <p:cNvSpPr/>
          <p:nvPr/>
        </p:nvSpPr>
        <p:spPr>
          <a:xfrm>
            <a:off x="4758532" y="2539796"/>
            <a:ext cx="6495900" cy="564252"/>
          </a:xfrm>
          <a:prstGeom prst="roundRect">
            <a:avLst>
              <a:gd name="adj" fmla="val 10000"/>
            </a:avLst>
          </a:prstGeom>
        </p:spPr>
        <p:style>
          <a:lnRef idx="0">
            <a:schemeClr val="lt1">
              <a:alpha val="0"/>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p:style>
      </p:sp>
      <p:sp>
        <p:nvSpPr>
          <p:cNvPr id="16" name="Hình chữ nhật 15" descr="Thought bubble">
            <a:extLst>
              <a:ext uri="{FF2B5EF4-FFF2-40B4-BE49-F238E27FC236}">
                <a16:creationId xmlns:a16="http://schemas.microsoft.com/office/drawing/2014/main" id="{D389DC54-C749-4D36-B079-31833FFC48E8}"/>
              </a:ext>
            </a:extLst>
          </p:cNvPr>
          <p:cNvSpPr/>
          <p:nvPr/>
        </p:nvSpPr>
        <p:spPr>
          <a:xfrm>
            <a:off x="4929217" y="2666753"/>
            <a:ext cx="209597" cy="310339"/>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0">
            <a:scrgbClr r="0" g="0" b="0"/>
          </a:lnRef>
          <a:fillRef idx="3">
            <a:scrgbClr r="0" g="0" b="0"/>
          </a:fillRef>
          <a:effectRef idx="2">
            <a:schemeClr val="bg1">
              <a:hueOff val="0"/>
              <a:satOff val="0"/>
              <a:lumOff val="0"/>
              <a:alphaOff val="0"/>
            </a:schemeClr>
          </a:effectRef>
          <a:fontRef idx="minor">
            <a:schemeClr val="dk1">
              <a:hueOff val="0"/>
              <a:satOff val="0"/>
              <a:lumOff val="0"/>
              <a:alphaOff val="0"/>
            </a:schemeClr>
          </a:fontRef>
        </p:style>
      </p:sp>
      <p:grpSp>
        <p:nvGrpSpPr>
          <p:cNvPr id="17" name="Nhóm 16">
            <a:extLst>
              <a:ext uri="{FF2B5EF4-FFF2-40B4-BE49-F238E27FC236}">
                <a16:creationId xmlns:a16="http://schemas.microsoft.com/office/drawing/2014/main" id="{C90476A9-F41C-4716-99D4-FC4778CAAE68}"/>
              </a:ext>
            </a:extLst>
          </p:cNvPr>
          <p:cNvGrpSpPr/>
          <p:nvPr/>
        </p:nvGrpSpPr>
        <p:grpSpPr>
          <a:xfrm>
            <a:off x="5410243" y="2539796"/>
            <a:ext cx="6055746" cy="564252"/>
            <a:chOff x="651712" y="706640"/>
            <a:chExt cx="8966420" cy="564252"/>
          </a:xfrm>
        </p:grpSpPr>
        <p:sp>
          <p:nvSpPr>
            <p:cNvPr id="38" name="Hình chữ nhật 37">
              <a:extLst>
                <a:ext uri="{FF2B5EF4-FFF2-40B4-BE49-F238E27FC236}">
                  <a16:creationId xmlns:a16="http://schemas.microsoft.com/office/drawing/2014/main" id="{D5128DC5-8A16-4628-95F4-332A0E2D28D4}"/>
                </a:ext>
              </a:extLst>
            </p:cNvPr>
            <p:cNvSpPr/>
            <p:nvPr/>
          </p:nvSpPr>
          <p:spPr>
            <a:xfrm>
              <a:off x="651712" y="706640"/>
              <a:ext cx="8966420" cy="56425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39" name="Hộp Văn bản 38">
              <a:extLst>
                <a:ext uri="{FF2B5EF4-FFF2-40B4-BE49-F238E27FC236}">
                  <a16:creationId xmlns:a16="http://schemas.microsoft.com/office/drawing/2014/main" id="{37801726-FFC9-463D-A326-3845363A1997}"/>
                </a:ext>
              </a:extLst>
            </p:cNvPr>
            <p:cNvSpPr txBox="1"/>
            <p:nvPr/>
          </p:nvSpPr>
          <p:spPr>
            <a:xfrm>
              <a:off x="651712" y="706640"/>
              <a:ext cx="8966420" cy="564252"/>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59717" tIns="59717" rIns="59717" bIns="59717" numCol="1" spcCol="1270" anchor="ctr" anchorCtr="0">
              <a:noAutofit/>
            </a:bodyPr>
            <a:lstStyle/>
            <a:p>
              <a:pPr lvl="0" defTabSz="844550">
                <a:spcBef>
                  <a:spcPct val="0"/>
                </a:spcBef>
                <a:spcAft>
                  <a:spcPct val="35000"/>
                </a:spcAft>
              </a:pPr>
              <a:r>
                <a:rPr lang="en-US" sz="1900"/>
                <a:t>Customer can't/won't read entire SRS</a:t>
              </a:r>
              <a:endParaRPr lang="en-US" sz="1900" kern="1200"/>
            </a:p>
          </p:txBody>
        </p:sp>
      </p:grpSp>
      <p:sp>
        <p:nvSpPr>
          <p:cNvPr id="18" name="Hình chữ nhật: Góc Tròn 17">
            <a:extLst>
              <a:ext uri="{FF2B5EF4-FFF2-40B4-BE49-F238E27FC236}">
                <a16:creationId xmlns:a16="http://schemas.microsoft.com/office/drawing/2014/main" id="{7F53BE15-D83B-44A6-82E8-C1FD66C9AC83}"/>
              </a:ext>
            </a:extLst>
          </p:cNvPr>
          <p:cNvSpPr/>
          <p:nvPr/>
        </p:nvSpPr>
        <p:spPr>
          <a:xfrm>
            <a:off x="4758532" y="3666023"/>
            <a:ext cx="6495900" cy="564252"/>
          </a:xfrm>
          <a:prstGeom prst="roundRect">
            <a:avLst>
              <a:gd name="adj" fmla="val 10000"/>
            </a:avLst>
          </a:prstGeom>
        </p:spPr>
        <p:style>
          <a:lnRef idx="0">
            <a:schemeClr val="lt1">
              <a:alpha val="0"/>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p:style>
      </p:sp>
      <p:sp>
        <p:nvSpPr>
          <p:cNvPr id="19" name="Hình chữ nhật 18" descr="Checkmark">
            <a:extLst>
              <a:ext uri="{FF2B5EF4-FFF2-40B4-BE49-F238E27FC236}">
                <a16:creationId xmlns:a16="http://schemas.microsoft.com/office/drawing/2014/main" id="{7FC1456B-3984-48EC-843B-73E9D6050395}"/>
              </a:ext>
            </a:extLst>
          </p:cNvPr>
          <p:cNvSpPr/>
          <p:nvPr/>
        </p:nvSpPr>
        <p:spPr>
          <a:xfrm>
            <a:off x="4929217" y="3792980"/>
            <a:ext cx="209597" cy="310339"/>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0">
            <a:scrgbClr r="0" g="0" b="0"/>
          </a:lnRef>
          <a:fillRef idx="3">
            <a:scrgbClr r="0" g="0" b="0"/>
          </a:fillRef>
          <a:effectRef idx="2">
            <a:schemeClr val="bg1">
              <a:hueOff val="0"/>
              <a:satOff val="0"/>
              <a:lumOff val="0"/>
              <a:alphaOff val="0"/>
            </a:schemeClr>
          </a:effectRef>
          <a:fontRef idx="minor">
            <a:schemeClr val="dk1">
              <a:hueOff val="0"/>
              <a:satOff val="0"/>
              <a:lumOff val="0"/>
              <a:alphaOff val="0"/>
            </a:schemeClr>
          </a:fontRef>
        </p:style>
      </p:sp>
      <p:grpSp>
        <p:nvGrpSpPr>
          <p:cNvPr id="20" name="Nhóm 19">
            <a:extLst>
              <a:ext uri="{FF2B5EF4-FFF2-40B4-BE49-F238E27FC236}">
                <a16:creationId xmlns:a16="http://schemas.microsoft.com/office/drawing/2014/main" id="{EB9504B8-8E73-4283-B439-CF0CD82A812B}"/>
              </a:ext>
            </a:extLst>
          </p:cNvPr>
          <p:cNvGrpSpPr/>
          <p:nvPr/>
        </p:nvGrpSpPr>
        <p:grpSpPr>
          <a:xfrm>
            <a:off x="5410243" y="3666023"/>
            <a:ext cx="6055746" cy="564252"/>
            <a:chOff x="651712" y="1411956"/>
            <a:chExt cx="8966420" cy="564252"/>
          </a:xfrm>
        </p:grpSpPr>
        <p:sp>
          <p:nvSpPr>
            <p:cNvPr id="36" name="Hình chữ nhật 35">
              <a:extLst>
                <a:ext uri="{FF2B5EF4-FFF2-40B4-BE49-F238E27FC236}">
                  <a16:creationId xmlns:a16="http://schemas.microsoft.com/office/drawing/2014/main" id="{59A82C71-C684-4F8A-9382-938C138407B3}"/>
                </a:ext>
              </a:extLst>
            </p:cNvPr>
            <p:cNvSpPr/>
            <p:nvPr/>
          </p:nvSpPr>
          <p:spPr>
            <a:xfrm>
              <a:off x="651712" y="1411956"/>
              <a:ext cx="8966420" cy="56425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37" name="Hộp Văn bản 36">
              <a:extLst>
                <a:ext uri="{FF2B5EF4-FFF2-40B4-BE49-F238E27FC236}">
                  <a16:creationId xmlns:a16="http://schemas.microsoft.com/office/drawing/2014/main" id="{3CF08F7B-9FE8-4C30-99A2-C157AB4FFF4C}"/>
                </a:ext>
              </a:extLst>
            </p:cNvPr>
            <p:cNvSpPr txBox="1"/>
            <p:nvPr/>
          </p:nvSpPr>
          <p:spPr>
            <a:xfrm>
              <a:off x="651712" y="1411956"/>
              <a:ext cx="8966420" cy="564252"/>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59717" tIns="59717" rIns="59717" bIns="59717" numCol="1" spcCol="1270" anchor="ctr" anchorCtr="0">
              <a:noAutofit/>
            </a:bodyPr>
            <a:lstStyle/>
            <a:p>
              <a:pPr lvl="0" defTabSz="844550">
                <a:spcBef>
                  <a:spcPct val="0"/>
                </a:spcBef>
                <a:spcAft>
                  <a:spcPct val="35000"/>
                </a:spcAft>
              </a:pPr>
              <a:r>
                <a:rPr lang="en-US" sz="1900"/>
                <a:t>Limitations of self-inspections</a:t>
              </a:r>
              <a:endParaRPr lang="en-US" sz="1900" kern="1200"/>
            </a:p>
          </p:txBody>
        </p:sp>
      </p:grpSp>
      <p:sp>
        <p:nvSpPr>
          <p:cNvPr id="21" name="Hình chữ nhật: Góc Tròn 20">
            <a:extLst>
              <a:ext uri="{FF2B5EF4-FFF2-40B4-BE49-F238E27FC236}">
                <a16:creationId xmlns:a16="http://schemas.microsoft.com/office/drawing/2014/main" id="{E51CD69C-9D42-41E4-A590-1235F2923911}"/>
              </a:ext>
            </a:extLst>
          </p:cNvPr>
          <p:cNvSpPr/>
          <p:nvPr/>
        </p:nvSpPr>
        <p:spPr>
          <a:xfrm>
            <a:off x="4758532" y="4680972"/>
            <a:ext cx="6495900" cy="628936"/>
          </a:xfrm>
          <a:prstGeom prst="roundRect">
            <a:avLst>
              <a:gd name="adj" fmla="val 10000"/>
            </a:avLst>
          </a:prstGeom>
        </p:spPr>
        <p:style>
          <a:lnRef idx="0">
            <a:schemeClr val="lt1">
              <a:alpha val="0"/>
              <a:hueOff val="0"/>
              <a:satOff val="0"/>
              <a:lumOff val="0"/>
              <a:alphaOff val="0"/>
            </a:schemeClr>
          </a:lnRef>
          <a:fillRef idx="1">
            <a:schemeClr val="accent5">
              <a:hueOff val="0"/>
              <a:satOff val="0"/>
              <a:lumOff val="0"/>
              <a:alphaOff val="0"/>
            </a:schemeClr>
          </a:fillRef>
          <a:effectRef idx="2">
            <a:schemeClr val="accent5">
              <a:hueOff val="0"/>
              <a:satOff val="0"/>
              <a:lumOff val="0"/>
              <a:alphaOff val="0"/>
            </a:schemeClr>
          </a:effectRef>
          <a:fontRef idx="minor"/>
        </p:style>
      </p:sp>
      <p:sp>
        <p:nvSpPr>
          <p:cNvPr id="22" name="Hình chữ nhật 21" descr="Thumbs Up Sign">
            <a:extLst>
              <a:ext uri="{FF2B5EF4-FFF2-40B4-BE49-F238E27FC236}">
                <a16:creationId xmlns:a16="http://schemas.microsoft.com/office/drawing/2014/main" id="{A972C029-FDEF-46C1-B537-F751656A6F01}"/>
              </a:ext>
            </a:extLst>
          </p:cNvPr>
          <p:cNvSpPr/>
          <p:nvPr/>
        </p:nvSpPr>
        <p:spPr>
          <a:xfrm>
            <a:off x="4929217" y="4807929"/>
            <a:ext cx="209597" cy="310339"/>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0">
            <a:scrgbClr r="0" g="0" b="0"/>
          </a:lnRef>
          <a:fillRef idx="3">
            <a:scrgbClr r="0" g="0" b="0"/>
          </a:fillRef>
          <a:effectRef idx="2">
            <a:schemeClr val="bg1">
              <a:hueOff val="0"/>
              <a:satOff val="0"/>
              <a:lumOff val="0"/>
              <a:alphaOff val="0"/>
            </a:schemeClr>
          </a:effectRef>
          <a:fontRef idx="minor">
            <a:schemeClr val="dk1">
              <a:hueOff val="0"/>
              <a:satOff val="0"/>
              <a:lumOff val="0"/>
              <a:alphaOff val="0"/>
            </a:schemeClr>
          </a:fontRef>
        </p:style>
      </p:sp>
      <p:grpSp>
        <p:nvGrpSpPr>
          <p:cNvPr id="23" name="Nhóm 22">
            <a:extLst>
              <a:ext uri="{FF2B5EF4-FFF2-40B4-BE49-F238E27FC236}">
                <a16:creationId xmlns:a16="http://schemas.microsoft.com/office/drawing/2014/main" id="{D53E618D-5B90-4017-A175-723E4E6C02B9}"/>
              </a:ext>
            </a:extLst>
          </p:cNvPr>
          <p:cNvGrpSpPr/>
          <p:nvPr/>
        </p:nvGrpSpPr>
        <p:grpSpPr>
          <a:xfrm>
            <a:off x="5410243" y="4680972"/>
            <a:ext cx="6055746" cy="564252"/>
            <a:chOff x="651712" y="2117272"/>
            <a:chExt cx="8966420" cy="564252"/>
          </a:xfrm>
        </p:grpSpPr>
        <p:sp>
          <p:nvSpPr>
            <p:cNvPr id="34" name="Hình chữ nhật 33">
              <a:extLst>
                <a:ext uri="{FF2B5EF4-FFF2-40B4-BE49-F238E27FC236}">
                  <a16:creationId xmlns:a16="http://schemas.microsoft.com/office/drawing/2014/main" id="{40D55594-DC1B-47A8-A18B-80BCC73BE5C4}"/>
                </a:ext>
              </a:extLst>
            </p:cNvPr>
            <p:cNvSpPr/>
            <p:nvPr/>
          </p:nvSpPr>
          <p:spPr>
            <a:xfrm>
              <a:off x="651712" y="2117272"/>
              <a:ext cx="8966420" cy="56425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35" name="Hộp Văn bản 34">
              <a:extLst>
                <a:ext uri="{FF2B5EF4-FFF2-40B4-BE49-F238E27FC236}">
                  <a16:creationId xmlns:a16="http://schemas.microsoft.com/office/drawing/2014/main" id="{4E30A3F4-DC0C-476A-B3A4-3380C38CDF57}"/>
                </a:ext>
              </a:extLst>
            </p:cNvPr>
            <p:cNvSpPr txBox="1"/>
            <p:nvPr/>
          </p:nvSpPr>
          <p:spPr>
            <a:xfrm>
              <a:off x="651712" y="2117272"/>
              <a:ext cx="8966420" cy="564252"/>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59717" tIns="59717" rIns="59717" bIns="59717" numCol="1" spcCol="1270" anchor="ctr" anchorCtr="0">
              <a:noAutofit/>
            </a:bodyPr>
            <a:lstStyle/>
            <a:p>
              <a:pPr lvl="0" defTabSz="844550">
                <a:spcBef>
                  <a:spcPct val="0"/>
                </a:spcBef>
                <a:spcAft>
                  <a:spcPct val="35000"/>
                </a:spcAft>
              </a:pPr>
              <a:r>
                <a:rPr lang="en-US" sz="1900"/>
                <a:t>Contradictory stakeholder requirements need to be satisfed</a:t>
              </a:r>
              <a:endParaRPr lang="en-US" sz="1900" kern="1200"/>
            </a:p>
          </p:txBody>
        </p:sp>
      </p:grpSp>
      <p:sp>
        <p:nvSpPr>
          <p:cNvPr id="30" name="Hình chữ nhật 29">
            <a:extLst>
              <a:ext uri="{FF2B5EF4-FFF2-40B4-BE49-F238E27FC236}">
                <a16:creationId xmlns:a16="http://schemas.microsoft.com/office/drawing/2014/main" id="{FB2C3B70-E4F5-490F-B747-0AC68CC4201F}"/>
              </a:ext>
            </a:extLst>
          </p:cNvPr>
          <p:cNvSpPr/>
          <p:nvPr/>
        </p:nvSpPr>
        <p:spPr>
          <a:xfrm>
            <a:off x="5410243" y="4969175"/>
            <a:ext cx="6055746" cy="56425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Tree>
    <p:extLst>
      <p:ext uri="{BB962C8B-B14F-4D97-AF65-F5344CB8AC3E}">
        <p14:creationId xmlns:p14="http://schemas.microsoft.com/office/powerpoint/2010/main" val="23015277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ABE15C2-FF16-4001-B557-D98F6E03D458}"/>
              </a:ext>
            </a:extLst>
          </p:cNvPr>
          <p:cNvSpPr>
            <a:spLocks noGrp="1"/>
          </p:cNvSpPr>
          <p:nvPr>
            <p:ph type="title"/>
          </p:nvPr>
        </p:nvSpPr>
        <p:spPr>
          <a:xfrm>
            <a:off x="677334" y="609600"/>
            <a:ext cx="8596668" cy="1320800"/>
          </a:xfrm>
        </p:spPr>
        <p:txBody>
          <a:bodyPr>
            <a:normAutofit/>
          </a:bodyPr>
          <a:lstStyle/>
          <a:p>
            <a:pPr algn="ctr"/>
            <a:r>
              <a:rPr lang="en-US" b="1"/>
              <a:t>a checklist for improving the comprehensiveness of requirements</a:t>
            </a:r>
            <a:endParaRPr lang="vi-VN" b="1"/>
          </a:p>
        </p:txBody>
      </p:sp>
      <p:graphicFrame>
        <p:nvGraphicFramePr>
          <p:cNvPr id="30" name="Chỗ dành sẵn cho Nội dung 2">
            <a:extLst>
              <a:ext uri="{FF2B5EF4-FFF2-40B4-BE49-F238E27FC236}">
                <a16:creationId xmlns:a16="http://schemas.microsoft.com/office/drawing/2014/main" id="{8492B2BE-B3C7-4DAB-9A68-19AB0D1DE677}"/>
              </a:ext>
            </a:extLst>
          </p:cNvPr>
          <p:cNvGraphicFramePr>
            <a:graphicFrameLocks noGrp="1"/>
          </p:cNvGraphicFramePr>
          <p:nvPr>
            <p:ph idx="1"/>
            <p:extLst>
              <p:ext uri="{D42A27DB-BD31-4B8C-83A1-F6EECF244321}">
                <p14:modId xmlns:p14="http://schemas.microsoft.com/office/powerpoint/2010/main" val="66661280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079653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8">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êu đề 1">
            <a:extLst>
              <a:ext uri="{FF2B5EF4-FFF2-40B4-BE49-F238E27FC236}">
                <a16:creationId xmlns:a16="http://schemas.microsoft.com/office/drawing/2014/main" id="{500D520C-7D4B-4F27-8802-063D3F897259}"/>
              </a:ext>
            </a:extLst>
          </p:cNvPr>
          <p:cNvSpPr>
            <a:spLocks noGrp="1"/>
          </p:cNvSpPr>
          <p:nvPr>
            <p:ph type="title"/>
          </p:nvPr>
        </p:nvSpPr>
        <p:spPr>
          <a:xfrm>
            <a:off x="1572639" y="4953000"/>
            <a:ext cx="7673801" cy="1087656"/>
          </a:xfrm>
        </p:spPr>
        <p:txBody>
          <a:bodyPr vert="horz" lIns="91440" tIns="45720" rIns="91440" bIns="45720" rtlCol="0" anchor="b">
            <a:normAutofit fontScale="90000"/>
          </a:bodyPr>
          <a:lstStyle/>
          <a:p>
            <a:r>
              <a:rPr lang="en-US" sz="4800"/>
              <a:t>Figure 13.5 Two useful comprehensiveness metrics</a:t>
            </a:r>
          </a:p>
        </p:txBody>
      </p:sp>
      <p:pic>
        <p:nvPicPr>
          <p:cNvPr id="4" name="Hình ảnh 3">
            <a:extLst>
              <a:ext uri="{FF2B5EF4-FFF2-40B4-BE49-F238E27FC236}">
                <a16:creationId xmlns:a16="http://schemas.microsoft.com/office/drawing/2014/main" id="{6645D5E8-21EE-4B91-B8F0-887E7568EEE5}"/>
              </a:ext>
            </a:extLst>
          </p:cNvPr>
          <p:cNvPicPr>
            <a:picLocks noChangeAspect="1"/>
          </p:cNvPicPr>
          <p:nvPr/>
        </p:nvPicPr>
        <p:blipFill>
          <a:blip r:embed="rId3"/>
          <a:stretch>
            <a:fillRect/>
          </a:stretch>
        </p:blipFill>
        <p:spPr>
          <a:xfrm>
            <a:off x="1472066" y="527499"/>
            <a:ext cx="7895772" cy="3947886"/>
          </a:xfrm>
          <a:prstGeom prst="rect">
            <a:avLst/>
          </a:prstGeom>
        </p:spPr>
      </p:pic>
    </p:spTree>
    <p:extLst>
      <p:ext uri="{BB962C8B-B14F-4D97-AF65-F5344CB8AC3E}">
        <p14:creationId xmlns:p14="http://schemas.microsoft.com/office/powerpoint/2010/main" val="262331096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72"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73" name="Straight Connector 72">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1266" name="Picture 2" descr="Káº¿t quáº£ hÃ¬nh áº£nh cho UNDERSTANDABILITY">
            <a:extLst>
              <a:ext uri="{FF2B5EF4-FFF2-40B4-BE49-F238E27FC236}">
                <a16:creationId xmlns:a16="http://schemas.microsoft.com/office/drawing/2014/main" id="{B5781F4F-5957-4AE0-8076-357107C3A0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84" r="4570"/>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2" name="Tiêu đề 1">
            <a:extLst>
              <a:ext uri="{FF2B5EF4-FFF2-40B4-BE49-F238E27FC236}">
                <a16:creationId xmlns:a16="http://schemas.microsoft.com/office/drawing/2014/main" id="{19F6A576-E209-46E5-95D7-ED20592F2A53}"/>
              </a:ext>
            </a:extLst>
          </p:cNvPr>
          <p:cNvSpPr>
            <a:spLocks noGrp="1"/>
          </p:cNvSpPr>
          <p:nvPr>
            <p:ph type="title"/>
          </p:nvPr>
        </p:nvSpPr>
        <p:spPr>
          <a:xfrm>
            <a:off x="4790526" y="2103553"/>
            <a:ext cx="5394940" cy="2146068"/>
          </a:xfrm>
        </p:spPr>
        <p:txBody>
          <a:bodyPr vert="horz" lIns="91440" tIns="45720" rIns="91440" bIns="45720" rtlCol="0" anchor="b">
            <a:normAutofit/>
          </a:bodyPr>
          <a:lstStyle/>
          <a:p>
            <a:pPr algn="ctr"/>
            <a:r>
              <a:rPr lang="en-US" sz="4000" b="1"/>
              <a:t>13.4 UNDERSTANDABILITY OF REQUIREMENTS</a:t>
            </a:r>
          </a:p>
        </p:txBody>
      </p:sp>
    </p:spTree>
    <p:extLst>
      <p:ext uri="{BB962C8B-B14F-4D97-AF65-F5344CB8AC3E}">
        <p14:creationId xmlns:p14="http://schemas.microsoft.com/office/powerpoint/2010/main" val="7916447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6995C75D-A73B-46B5-BEFB-CDFEA1B58616}"/>
              </a:ext>
            </a:extLst>
          </p:cNvPr>
          <p:cNvSpPr>
            <a:spLocks noGrp="1"/>
          </p:cNvSpPr>
          <p:nvPr>
            <p:ph type="title"/>
          </p:nvPr>
        </p:nvSpPr>
        <p:spPr>
          <a:xfrm>
            <a:off x="1286933" y="609600"/>
            <a:ext cx="10197494" cy="1099457"/>
          </a:xfrm>
        </p:spPr>
        <p:txBody>
          <a:bodyPr>
            <a:normAutofit/>
          </a:bodyPr>
          <a:lstStyle/>
          <a:p>
            <a:pPr algn="ctr">
              <a:lnSpc>
                <a:spcPct val="90000"/>
              </a:lnSpc>
            </a:pPr>
            <a:r>
              <a:rPr lang="en-US" b="1"/>
              <a:t>a checklist for improving the comprehensiveness of requirements</a:t>
            </a:r>
            <a:endParaRPr lang="vi-VN" b="1"/>
          </a:p>
        </p:txBody>
      </p:sp>
      <p:sp>
        <p:nvSpPr>
          <p:cNvPr id="30" name="Isosceles Triangle 29">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hỗ dành sẵn cho Nội dung 2">
            <a:extLst>
              <a:ext uri="{FF2B5EF4-FFF2-40B4-BE49-F238E27FC236}">
                <a16:creationId xmlns:a16="http://schemas.microsoft.com/office/drawing/2014/main" id="{93AF44E5-3157-4D63-B121-422FCDBD335F}"/>
              </a:ext>
            </a:extLst>
          </p:cNvPr>
          <p:cNvGraphicFramePr>
            <a:graphicFrameLocks noGrp="1"/>
          </p:cNvGraphicFramePr>
          <p:nvPr>
            <p:ph idx="1"/>
            <p:extLst>
              <p:ext uri="{D42A27DB-BD31-4B8C-83A1-F6EECF244321}">
                <p14:modId xmlns:p14="http://schemas.microsoft.com/office/powerpoint/2010/main" val="382470890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099709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92" name="Group 70">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72"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73" name="Straight Connector 72">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êu đề 1">
            <a:extLst>
              <a:ext uri="{FF2B5EF4-FFF2-40B4-BE49-F238E27FC236}">
                <a16:creationId xmlns:a16="http://schemas.microsoft.com/office/drawing/2014/main" id="{D6570940-102D-44D0-824A-88B9BA80B260}"/>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3700"/>
              <a:t>13.5 UNAMBIGUITY OF REQUIREMENTS</a:t>
            </a:r>
          </a:p>
        </p:txBody>
      </p:sp>
      <p:pic>
        <p:nvPicPr>
          <p:cNvPr id="12290" name="Picture 2" descr="Káº¿t quáº£ hÃ¬nh áº£nh cho unambiguity of requirements">
            <a:extLst>
              <a:ext uri="{FF2B5EF4-FFF2-40B4-BE49-F238E27FC236}">
                <a16:creationId xmlns:a16="http://schemas.microsoft.com/office/drawing/2014/main" id="{3E501C89-A833-408D-A41C-53B3808058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968" y="1084220"/>
            <a:ext cx="8288033" cy="3149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10450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F3BECAA5-5C81-4BF0-B3E3-819EBB2E57B1}"/>
              </a:ext>
            </a:extLst>
          </p:cNvPr>
          <p:cNvSpPr>
            <a:spLocks noGrp="1"/>
          </p:cNvSpPr>
          <p:nvPr>
            <p:ph type="title"/>
          </p:nvPr>
        </p:nvSpPr>
        <p:spPr>
          <a:xfrm>
            <a:off x="1286933" y="609600"/>
            <a:ext cx="10197494" cy="1099457"/>
          </a:xfrm>
        </p:spPr>
        <p:txBody>
          <a:bodyPr>
            <a:normAutofit/>
          </a:bodyPr>
          <a:lstStyle/>
          <a:p>
            <a:pPr algn="ctr">
              <a:lnSpc>
                <a:spcPct val="90000"/>
              </a:lnSpc>
            </a:pPr>
            <a:r>
              <a:rPr lang="en-US" b="1"/>
              <a:t>a checklist for improving the nonambiguity of requirements:</a:t>
            </a:r>
            <a:endParaRPr lang="vi-VN" b="1"/>
          </a:p>
        </p:txBody>
      </p:sp>
      <p:sp>
        <p:nvSpPr>
          <p:cNvPr id="12" name="Isosceles Triangle 11">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hỗ dành sẵn cho Nội dung 2">
            <a:extLst>
              <a:ext uri="{FF2B5EF4-FFF2-40B4-BE49-F238E27FC236}">
                <a16:creationId xmlns:a16="http://schemas.microsoft.com/office/drawing/2014/main" id="{AF636E44-1F30-46C7-8D62-6DD5818A960B}"/>
              </a:ext>
            </a:extLst>
          </p:cNvPr>
          <p:cNvGraphicFramePr>
            <a:graphicFrameLocks noGrp="1"/>
          </p:cNvGraphicFramePr>
          <p:nvPr>
            <p:ph idx="1"/>
            <p:extLst>
              <p:ext uri="{D42A27DB-BD31-4B8C-83A1-F6EECF244321}">
                <p14:modId xmlns:p14="http://schemas.microsoft.com/office/powerpoint/2010/main" val="372602631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882809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Chỗ dành sẵn cho Nội dung 4">
            <a:extLst>
              <a:ext uri="{FF2B5EF4-FFF2-40B4-BE49-F238E27FC236}">
                <a16:creationId xmlns:a16="http://schemas.microsoft.com/office/drawing/2014/main" id="{2DB80E2F-9753-48D8-8C83-9C8AA2994321}"/>
              </a:ext>
            </a:extLst>
          </p:cNvPr>
          <p:cNvSpPr>
            <a:spLocks noGrp="1"/>
          </p:cNvSpPr>
          <p:nvPr>
            <p:ph idx="1"/>
          </p:nvPr>
        </p:nvSpPr>
        <p:spPr>
          <a:xfrm>
            <a:off x="4654295" y="816638"/>
            <a:ext cx="4619706" cy="5224724"/>
          </a:xfrm>
        </p:spPr>
        <p:txBody>
          <a:bodyPr anchor="ctr">
            <a:normAutofit/>
          </a:bodyPr>
          <a:lstStyle/>
          <a:p>
            <a:pPr>
              <a:lnSpc>
                <a:spcPct val="90000"/>
              </a:lnSpc>
            </a:pPr>
            <a:r>
              <a:rPr lang="en-US" sz="1700" b="1"/>
              <a:t>What is meant by the accessibility of requirements?</a:t>
            </a:r>
          </a:p>
          <a:p>
            <a:pPr>
              <a:lnSpc>
                <a:spcPct val="90000"/>
              </a:lnSpc>
            </a:pPr>
            <a:r>
              <a:rPr lang="vi-VN" sz="1700" b="1"/>
              <a:t>Comprehensiveness?</a:t>
            </a:r>
            <a:endParaRPr lang="en-US" sz="1700" b="1"/>
          </a:p>
          <a:p>
            <a:pPr>
              <a:lnSpc>
                <a:spcPct val="90000"/>
              </a:lnSpc>
            </a:pPr>
            <a:r>
              <a:rPr lang="vi-VN" sz="1700" b="1"/>
              <a:t>Understandability?</a:t>
            </a:r>
            <a:endParaRPr lang="en-US" sz="1700" b="1"/>
          </a:p>
          <a:p>
            <a:pPr>
              <a:lnSpc>
                <a:spcPct val="90000"/>
              </a:lnSpc>
            </a:pPr>
            <a:r>
              <a:rPr lang="en-US" sz="1700" b="1"/>
              <a:t>How do you assess the degree of ambiguity of requirements?</a:t>
            </a:r>
          </a:p>
          <a:p>
            <a:pPr>
              <a:lnSpc>
                <a:spcPct val="90000"/>
              </a:lnSpc>
            </a:pPr>
            <a:r>
              <a:rPr lang="vi-VN" sz="1700" b="1"/>
              <a:t>Consistency?</a:t>
            </a:r>
            <a:endParaRPr lang="en-US" sz="1700" b="1"/>
          </a:p>
          <a:p>
            <a:pPr>
              <a:lnSpc>
                <a:spcPct val="90000"/>
              </a:lnSpc>
            </a:pPr>
            <a:r>
              <a:rPr lang="vi-VN" sz="1700" b="1"/>
              <a:t>Prioritization?</a:t>
            </a:r>
          </a:p>
          <a:p>
            <a:pPr>
              <a:lnSpc>
                <a:spcPct val="90000"/>
              </a:lnSpc>
            </a:pPr>
            <a:r>
              <a:rPr lang="en-US" sz="1700" b="1"/>
              <a:t>What is meant by the degree of securityin requirements?</a:t>
            </a:r>
            <a:endParaRPr lang="vi-VN" sz="1700" b="1"/>
          </a:p>
          <a:p>
            <a:pPr>
              <a:lnSpc>
                <a:spcPct val="90000"/>
              </a:lnSpc>
            </a:pPr>
            <a:r>
              <a:rPr lang="en-US" sz="1700" b="1"/>
              <a:t>In what sense can requirements be complete?</a:t>
            </a:r>
            <a:endParaRPr lang="vi-VN" sz="1700" b="1"/>
          </a:p>
          <a:p>
            <a:pPr>
              <a:lnSpc>
                <a:spcPct val="90000"/>
              </a:lnSpc>
            </a:pPr>
            <a:r>
              <a:rPr lang="vi-VN" sz="1700" b="1"/>
              <a:t>Testable?</a:t>
            </a:r>
          </a:p>
          <a:p>
            <a:pPr>
              <a:lnSpc>
                <a:spcPct val="90000"/>
              </a:lnSpc>
            </a:pPr>
            <a:r>
              <a:rPr lang="vi-VN" sz="1700" b="1"/>
              <a:t>Traceable?</a:t>
            </a:r>
          </a:p>
          <a:p>
            <a:pPr>
              <a:lnSpc>
                <a:spcPct val="90000"/>
              </a:lnSpc>
            </a:pPr>
            <a:r>
              <a:rPr lang="en-US" sz="1700" b="1"/>
              <a:t>What metrics are suitable for these qualities?</a:t>
            </a:r>
            <a:endParaRPr lang="vi-VN" sz="1700" b="1"/>
          </a:p>
        </p:txBody>
      </p:sp>
      <p:sp>
        <p:nvSpPr>
          <p:cNvPr id="71" name="Tiêu đề 1">
            <a:extLst>
              <a:ext uri="{FF2B5EF4-FFF2-40B4-BE49-F238E27FC236}">
                <a16:creationId xmlns:a16="http://schemas.microsoft.com/office/drawing/2014/main" id="{B44D8B36-B0C8-4995-8C07-577D97BB05A9}"/>
              </a:ext>
            </a:extLst>
          </p:cNvPr>
          <p:cNvSpPr>
            <a:spLocks noGrp="1"/>
          </p:cNvSpPr>
          <p:nvPr>
            <p:ph type="title"/>
          </p:nvPr>
        </p:nvSpPr>
        <p:spPr>
          <a:xfrm>
            <a:off x="652481" y="1382486"/>
            <a:ext cx="3547581" cy="4093028"/>
          </a:xfrm>
        </p:spPr>
        <p:txBody>
          <a:bodyPr anchor="ctr">
            <a:normAutofit/>
          </a:bodyPr>
          <a:lstStyle/>
          <a:p>
            <a:r>
              <a:rPr lang="en-US" sz="4400" b="1"/>
              <a:t>The context and learning goals</a:t>
            </a:r>
          </a:p>
        </p:txBody>
      </p:sp>
    </p:spTree>
    <p:extLst>
      <p:ext uri="{BB962C8B-B14F-4D97-AF65-F5344CB8AC3E}">
        <p14:creationId xmlns:p14="http://schemas.microsoft.com/office/powerpoint/2010/main" val="12589471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A00959B-D1C0-400A-B822-B5B03AAEDA87}"/>
              </a:ext>
            </a:extLst>
          </p:cNvPr>
          <p:cNvSpPr>
            <a:spLocks noGrp="1"/>
          </p:cNvSpPr>
          <p:nvPr>
            <p:ph type="title"/>
          </p:nvPr>
        </p:nvSpPr>
        <p:spPr/>
        <p:txBody>
          <a:bodyPr/>
          <a:lstStyle/>
          <a:p>
            <a:r>
              <a:rPr lang="it-IT"/>
              <a:t>Figure 13.7 A metric for unambiguity</a:t>
            </a:r>
            <a:endParaRPr lang="vi-VN"/>
          </a:p>
        </p:txBody>
      </p:sp>
      <p:pic>
        <p:nvPicPr>
          <p:cNvPr id="4" name="Hình ảnh 3">
            <a:extLst>
              <a:ext uri="{FF2B5EF4-FFF2-40B4-BE49-F238E27FC236}">
                <a16:creationId xmlns:a16="http://schemas.microsoft.com/office/drawing/2014/main" id="{DF4A6A7D-7527-42E1-8EBF-AB8752138D48}"/>
              </a:ext>
            </a:extLst>
          </p:cNvPr>
          <p:cNvPicPr>
            <a:picLocks noChangeAspect="1"/>
          </p:cNvPicPr>
          <p:nvPr/>
        </p:nvPicPr>
        <p:blipFill>
          <a:blip r:embed="rId3"/>
          <a:stretch>
            <a:fillRect/>
          </a:stretch>
        </p:blipFill>
        <p:spPr>
          <a:xfrm>
            <a:off x="903740" y="2189842"/>
            <a:ext cx="7925444" cy="2478315"/>
          </a:xfrm>
          <a:prstGeom prst="rect">
            <a:avLst/>
          </a:prstGeom>
        </p:spPr>
      </p:pic>
    </p:spTree>
    <p:extLst>
      <p:ext uri="{BB962C8B-B14F-4D97-AF65-F5344CB8AC3E}">
        <p14:creationId xmlns:p14="http://schemas.microsoft.com/office/powerpoint/2010/main" val="118438261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8" name="Isosceles Triangle 7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24F5624C-3DA7-4B0D-9B96-82510B7F6286}"/>
              </a:ext>
            </a:extLst>
          </p:cNvPr>
          <p:cNvSpPr>
            <a:spLocks noGrp="1"/>
          </p:cNvSpPr>
          <p:nvPr>
            <p:ph type="title"/>
          </p:nvPr>
        </p:nvSpPr>
        <p:spPr>
          <a:xfrm>
            <a:off x="646645" y="2228433"/>
            <a:ext cx="4203045" cy="1375608"/>
          </a:xfrm>
        </p:spPr>
        <p:txBody>
          <a:bodyPr anchor="ctr">
            <a:normAutofit/>
          </a:bodyPr>
          <a:lstStyle/>
          <a:p>
            <a:r>
              <a:rPr lang="en-US">
                <a:solidFill>
                  <a:schemeClr val="bg1"/>
                </a:solidFill>
              </a:rPr>
              <a:t>13.6 CONSISTENCY OF REQUIREMENTS</a:t>
            </a:r>
          </a:p>
        </p:txBody>
      </p:sp>
      <p:pic>
        <p:nvPicPr>
          <p:cNvPr id="1029" name="Picture 2" descr="Káº¿t quáº£ hÃ¬nh áº£nh cho consistency">
            <a:extLst>
              <a:ext uri="{FF2B5EF4-FFF2-40B4-BE49-F238E27FC236}">
                <a16:creationId xmlns:a16="http://schemas.microsoft.com/office/drawing/2014/main" id="{E93E5282-94A1-4CD6-891C-3933D7FAFA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231992"/>
            <a:ext cx="5143500" cy="4381500"/>
          </a:xfrm>
          <a:prstGeom prst="rect">
            <a:avLst/>
          </a:prstGeom>
          <a:noFill/>
          <a:extLst>
            <a:ext uri="{909E8E84-426E-40DD-AFC4-6F175D3DCCD1}">
              <a14:hiddenFill xmlns:a14="http://schemas.microsoft.com/office/drawing/2010/main">
                <a:solidFill>
                  <a:srgbClr val="FFFFFF"/>
                </a:solidFill>
              </a14:hiddenFill>
            </a:ext>
          </a:extLst>
        </p:spPr>
      </p:pic>
      <p:sp>
        <p:nvSpPr>
          <p:cNvPr id="80" name="Isosceles Triangle 7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1026" name="Picture 2" descr="Káº¿t quáº£ hÃ¬nh áº£nh cho consistency">
            <a:extLst>
              <a:ext uri="{FF2B5EF4-FFF2-40B4-BE49-F238E27FC236}">
                <a16:creationId xmlns:a16="http://schemas.microsoft.com/office/drawing/2014/main" id="{E93E5282-94A1-4CD6-891C-3933D7FAFA9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0" y="1930400"/>
            <a:ext cx="2314575"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90943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6" name="Picture 2" descr="Káº¿t quáº£ hÃ¬nh áº£nh cho example">
            <a:extLst>
              <a:ext uri="{FF2B5EF4-FFF2-40B4-BE49-F238E27FC236}">
                <a16:creationId xmlns:a16="http://schemas.microsoft.com/office/drawing/2014/main" id="{BFB26974-BDDE-4037-9E61-8BA61CF936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526" r="21047" b="-1"/>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12A404-6F23-4007-9FDD-0A26F2C9C9BA}"/>
              </a:ext>
            </a:extLst>
          </p:cNvPr>
          <p:cNvSpPr txBox="1"/>
          <p:nvPr/>
        </p:nvSpPr>
        <p:spPr>
          <a:xfrm>
            <a:off x="258899" y="419894"/>
            <a:ext cx="7279341" cy="13208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800">
                <a:solidFill>
                  <a:schemeClr val="accent1"/>
                </a:solidFill>
                <a:latin typeface="+mj-lt"/>
                <a:ea typeface="+mj-ea"/>
                <a:cs typeface="+mj-cs"/>
              </a:rPr>
              <a:t>Example of inconsistency in requirements</a:t>
            </a:r>
          </a:p>
        </p:txBody>
      </p:sp>
      <p:sp>
        <p:nvSpPr>
          <p:cNvPr id="2058" name="Content Placeholder 2057">
            <a:extLst>
              <a:ext uri="{FF2B5EF4-FFF2-40B4-BE49-F238E27FC236}">
                <a16:creationId xmlns:a16="http://schemas.microsoft.com/office/drawing/2014/main" id="{FF4F836B-1507-419B-B88A-8420C245F117}"/>
              </a:ext>
            </a:extLst>
          </p:cNvPr>
          <p:cNvSpPr>
            <a:spLocks noGrp="1"/>
          </p:cNvSpPr>
          <p:nvPr>
            <p:ph idx="1"/>
          </p:nvPr>
        </p:nvSpPr>
        <p:spPr>
          <a:xfrm>
            <a:off x="677333" y="1308847"/>
            <a:ext cx="6117913" cy="4732515"/>
          </a:xfrm>
        </p:spPr>
        <p:txBody>
          <a:bodyPr vert="horz" lIns="91440" tIns="45720" rIns="91440" bIns="45720" rtlCol="0">
            <a:normAutofit/>
          </a:bodyPr>
          <a:lstStyle/>
          <a:p>
            <a:r>
              <a:rPr lang="en-US"/>
              <a:t>Requirement 14: Only basic food staples shall be carried by game characters.</a:t>
            </a:r>
          </a:p>
          <a:p>
            <a:r>
              <a:rPr lang="en-US"/>
              <a:t>Requirement 223: Every game character shall carry water.</a:t>
            </a:r>
          </a:p>
          <a:p>
            <a:r>
              <a:rPr lang="en-US"/>
              <a:t>Requirement 449: Flour, butter, milk, and salt shall be considered the only basic food staples.</a:t>
            </a:r>
          </a:p>
        </p:txBody>
      </p:sp>
      <p:cxnSp>
        <p:nvCxnSpPr>
          <p:cNvPr id="2063" name="Straight Connector 7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64" name="Straight Connector 8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6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6"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7"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8"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9"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0"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6279039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12">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13">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16">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20">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TextBox 4">
            <a:extLst>
              <a:ext uri="{FF2B5EF4-FFF2-40B4-BE49-F238E27FC236}">
                <a16:creationId xmlns:a16="http://schemas.microsoft.com/office/drawing/2014/main" id="{1326335E-ABA9-4C6D-A2F2-234E181F42AA}"/>
              </a:ext>
            </a:extLst>
          </p:cNvPr>
          <p:cNvSpPr txBox="1"/>
          <p:nvPr/>
        </p:nvSpPr>
        <p:spPr>
          <a:xfrm>
            <a:off x="1600199" y="4571999"/>
            <a:ext cx="7673801" cy="1087656"/>
          </a:xfrm>
          <a:prstGeom prst="rect">
            <a:avLst/>
          </a:prstGeom>
        </p:spPr>
        <p:txBody>
          <a:bodyPr vert="horz" lIns="91440" tIns="45720" rIns="91440" bIns="45720" rtlCol="0" anchor="b">
            <a:normAutofit fontScale="85000" lnSpcReduction="10000"/>
          </a:bodyPr>
          <a:lstStyle/>
          <a:p>
            <a:pPr algn="ctr">
              <a:spcBef>
                <a:spcPct val="0"/>
              </a:spcBef>
              <a:spcAft>
                <a:spcPts val="600"/>
              </a:spcAft>
            </a:pPr>
            <a:r>
              <a:rPr lang="en-US" sz="4400">
                <a:solidFill>
                  <a:schemeClr val="accent1"/>
                </a:solidFill>
                <a:latin typeface="+mj-lt"/>
                <a:ea typeface="+mj-ea"/>
                <a:cs typeface="+mj-cs"/>
              </a:rPr>
              <a:t>CONSISTENCY OF REQUIREMENTS</a:t>
            </a:r>
          </a:p>
        </p:txBody>
      </p:sp>
      <p:pic>
        <p:nvPicPr>
          <p:cNvPr id="6" name="Picture 5">
            <a:extLst>
              <a:ext uri="{FF2B5EF4-FFF2-40B4-BE49-F238E27FC236}">
                <a16:creationId xmlns:a16="http://schemas.microsoft.com/office/drawing/2014/main" id="{662B8047-FBB3-4011-946A-D0B4AEE7AC09}"/>
              </a:ext>
            </a:extLst>
          </p:cNvPr>
          <p:cNvPicPr>
            <a:picLocks noChangeAspect="1"/>
          </p:cNvPicPr>
          <p:nvPr/>
        </p:nvPicPr>
        <p:blipFill>
          <a:blip r:embed="rId3"/>
          <a:stretch>
            <a:fillRect/>
          </a:stretch>
        </p:blipFill>
        <p:spPr>
          <a:xfrm>
            <a:off x="1600201" y="609600"/>
            <a:ext cx="6745106" cy="3642357"/>
          </a:xfrm>
          <a:prstGeom prst="rect">
            <a:avLst/>
          </a:prstGeom>
        </p:spPr>
      </p:pic>
    </p:spTree>
    <p:extLst>
      <p:ext uri="{BB962C8B-B14F-4D97-AF65-F5344CB8AC3E}">
        <p14:creationId xmlns:p14="http://schemas.microsoft.com/office/powerpoint/2010/main" val="344311790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4"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5" name="Straight Connector 44">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5" name="Rectangle 54">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58" name="Straight Connector 57">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0"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Isosceles Triangle 63">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6C212C6-9FE7-4C74-AAAA-E937996F3464}"/>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5400"/>
              <a:t>Organization of requirements</a:t>
            </a:r>
          </a:p>
        </p:txBody>
      </p:sp>
      <p:sp>
        <p:nvSpPr>
          <p:cNvPr id="66" name="Freeform: Shape 65">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6390683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8" name="Rectangle 77">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4"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Isosceles Triangle 91">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Freeform: Shape 93">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2BF3DA73-3136-4C89-A95E-40FC2D97FC12}"/>
              </a:ext>
            </a:extLst>
          </p:cNvPr>
          <p:cNvSpPr txBox="1"/>
          <p:nvPr/>
        </p:nvSpPr>
        <p:spPr>
          <a:xfrm>
            <a:off x="7217582" y="1391449"/>
            <a:ext cx="4512989" cy="2227730"/>
          </a:xfrm>
          <a:prstGeom prst="rect">
            <a:avLst/>
          </a:prstGeom>
        </p:spPr>
        <p:txBody>
          <a:bodyPr vert="horz" lIns="91440" tIns="45720" rIns="91440" bIns="45720" rtlCol="0" anchor="ctr">
            <a:normAutofit/>
          </a:bodyPr>
          <a:lstStyle/>
          <a:p>
            <a:pPr>
              <a:spcBef>
                <a:spcPct val="0"/>
              </a:spcBef>
              <a:spcAft>
                <a:spcPts val="600"/>
              </a:spcAft>
            </a:pPr>
            <a:r>
              <a:rPr lang="en-US" sz="3600">
                <a:solidFill>
                  <a:srgbClr val="FFFFFF"/>
                </a:solidFill>
                <a:latin typeface="+mj-lt"/>
                <a:ea typeface="+mj-ea"/>
                <a:cs typeface="+mj-cs"/>
              </a:rPr>
              <a:t>Improve the consistency of requirements</a:t>
            </a:r>
          </a:p>
        </p:txBody>
      </p:sp>
      <p:pic>
        <p:nvPicPr>
          <p:cNvPr id="4103" name="Picture 2" descr="Káº¿t quáº£ hÃ¬nh áº£nh cho improve">
            <a:extLst>
              <a:ext uri="{FF2B5EF4-FFF2-40B4-BE49-F238E27FC236}">
                <a16:creationId xmlns:a16="http://schemas.microsoft.com/office/drawing/2014/main" id="{BD4E6FA1-B6CB-4AEC-9B00-1C4BD8737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51" y="1962627"/>
            <a:ext cx="3856774" cy="3021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66553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 name="Isosceles Triangle 7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F177556-E8BD-44FE-BEEA-0620B5CED0BD}"/>
              </a:ext>
            </a:extLst>
          </p:cNvPr>
          <p:cNvSpPr>
            <a:spLocks noGrp="1"/>
          </p:cNvSpPr>
          <p:nvPr>
            <p:ph type="title"/>
          </p:nvPr>
        </p:nvSpPr>
        <p:spPr>
          <a:xfrm>
            <a:off x="646645" y="1593725"/>
            <a:ext cx="4496857" cy="1992157"/>
          </a:xfrm>
        </p:spPr>
        <p:txBody>
          <a:bodyPr anchor="ctr">
            <a:normAutofit/>
          </a:bodyPr>
          <a:lstStyle/>
          <a:p>
            <a:r>
              <a:rPr lang="en-US">
                <a:solidFill>
                  <a:schemeClr val="bg1"/>
                </a:solidFill>
              </a:rPr>
              <a:t>13.7 PRIORITIZATION</a:t>
            </a:r>
            <a:br>
              <a:rPr lang="en-US">
                <a:solidFill>
                  <a:schemeClr val="bg1"/>
                </a:solidFill>
              </a:rPr>
            </a:br>
            <a:r>
              <a:rPr lang="en-US">
                <a:solidFill>
                  <a:schemeClr val="bg1"/>
                </a:solidFill>
              </a:rPr>
              <a:t>OF REQUIREMENTS </a:t>
            </a:r>
          </a:p>
        </p:txBody>
      </p:sp>
      <p:pic>
        <p:nvPicPr>
          <p:cNvPr id="5122" name="Picture 2" descr="Káº¿t quáº£ hÃ¬nh áº£nh cho prioritization">
            <a:extLst>
              <a:ext uri="{FF2B5EF4-FFF2-40B4-BE49-F238E27FC236}">
                <a16:creationId xmlns:a16="http://schemas.microsoft.com/office/drawing/2014/main" id="{2A0AAF82-A1E6-4F87-B211-98DB1850D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982562"/>
            <a:ext cx="5143500" cy="2880360"/>
          </a:xfrm>
          <a:prstGeom prst="rect">
            <a:avLst/>
          </a:prstGeom>
          <a:noFill/>
          <a:extLst>
            <a:ext uri="{909E8E84-426E-40DD-AFC4-6F175D3DCCD1}">
              <a14:hiddenFill xmlns:a14="http://schemas.microsoft.com/office/drawing/2010/main">
                <a:solidFill>
                  <a:srgbClr val="FFFFFF"/>
                </a:solidFill>
              </a14:hiddenFill>
            </a:ext>
          </a:extLst>
        </p:spPr>
      </p:pic>
      <p:sp>
        <p:nvSpPr>
          <p:cNvPr id="77" name="Isosceles Triangle 7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07797145"/>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33"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4" name="Straight Connector 33">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AA9D11B-8380-4013-BE08-6E2749CE4D2B}"/>
              </a:ext>
            </a:extLst>
          </p:cNvPr>
          <p:cNvSpPr>
            <a:spLocks noGrp="1"/>
          </p:cNvSpPr>
          <p:nvPr>
            <p:ph type="title"/>
          </p:nvPr>
        </p:nvSpPr>
        <p:spPr>
          <a:xfrm>
            <a:off x="519954" y="4553712"/>
            <a:ext cx="9287434" cy="1096316"/>
          </a:xfrm>
        </p:spPr>
        <p:txBody>
          <a:bodyPr vert="horz" lIns="91440" tIns="45720" rIns="91440" bIns="45720" rtlCol="0" anchor="b">
            <a:normAutofit/>
          </a:bodyPr>
          <a:lstStyle/>
          <a:p>
            <a:pPr algn="ctr">
              <a:lnSpc>
                <a:spcPct val="90000"/>
              </a:lnSpc>
            </a:pPr>
            <a:r>
              <a:rPr lang="en-US" sz="3400"/>
              <a:t>A metric for measuring the quality of prioritization</a:t>
            </a:r>
          </a:p>
        </p:txBody>
      </p:sp>
      <p:pic>
        <p:nvPicPr>
          <p:cNvPr id="4" name="Picture 3">
            <a:extLst>
              <a:ext uri="{FF2B5EF4-FFF2-40B4-BE49-F238E27FC236}">
                <a16:creationId xmlns:a16="http://schemas.microsoft.com/office/drawing/2014/main" id="{41FE652D-B27E-47E6-BBA2-55D53C6BD99E}"/>
              </a:ext>
            </a:extLst>
          </p:cNvPr>
          <p:cNvPicPr>
            <a:picLocks noChangeAspect="1"/>
          </p:cNvPicPr>
          <p:nvPr/>
        </p:nvPicPr>
        <p:blipFill>
          <a:blip r:embed="rId3"/>
          <a:stretch>
            <a:fillRect/>
          </a:stretch>
        </p:blipFill>
        <p:spPr>
          <a:xfrm>
            <a:off x="985968" y="1001340"/>
            <a:ext cx="8288033" cy="3232331"/>
          </a:xfrm>
          <a:prstGeom prst="rect">
            <a:avLst/>
          </a:prstGeom>
        </p:spPr>
      </p:pic>
    </p:spTree>
    <p:extLst>
      <p:ext uri="{BB962C8B-B14F-4D97-AF65-F5344CB8AC3E}">
        <p14:creationId xmlns:p14="http://schemas.microsoft.com/office/powerpoint/2010/main" val="4824473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2" name="Group 19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9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4" name="Straight Connector 19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9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8" name="Isosceles Triangle 19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2" name="Isosceles Triangle 20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Box 3">
            <a:extLst>
              <a:ext uri="{FF2B5EF4-FFF2-40B4-BE49-F238E27FC236}">
                <a16:creationId xmlns:a16="http://schemas.microsoft.com/office/drawing/2014/main" id="{844190E7-F62C-4CD8-A0E3-ACA4B0FAA8D1}"/>
              </a:ext>
            </a:extLst>
          </p:cNvPr>
          <p:cNvSpPr txBox="1"/>
          <p:nvPr/>
        </p:nvSpPr>
        <p:spPr>
          <a:xfrm>
            <a:off x="10737" y="1422197"/>
            <a:ext cx="5691656" cy="2367559"/>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400">
                <a:solidFill>
                  <a:schemeClr val="accent1"/>
                </a:solidFill>
                <a:latin typeface="+mj-lt"/>
                <a:ea typeface="+mj-ea"/>
                <a:cs typeface="+mj-cs"/>
              </a:rPr>
              <a:t>13.8 SECURITY AND HIGH-LEVEL REQUIREMENTS</a:t>
            </a:r>
          </a:p>
        </p:txBody>
      </p:sp>
      <p:pic>
        <p:nvPicPr>
          <p:cNvPr id="6146" name="Picture 2" descr="Káº¿t quáº£ hÃ¬nh áº£nh cho security">
            <a:extLst>
              <a:ext uri="{FF2B5EF4-FFF2-40B4-BE49-F238E27FC236}">
                <a16:creationId xmlns:a16="http://schemas.microsoft.com/office/drawing/2014/main" id="{A271B8A3-EDFF-49F3-B800-264F1F6EB7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490" r="-2" b="-2"/>
          <a:stretch/>
        </p:blipFill>
        <p:spPr bwMode="auto">
          <a:xfrm>
            <a:off x="5977312" y="1257096"/>
            <a:ext cx="3746710" cy="4335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088334"/>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81" name="Straight Connector 80">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83"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6F6E7D3-4285-49D4-AF66-CCC4161F912E}"/>
              </a:ext>
            </a:extLst>
          </p:cNvPr>
          <p:cNvSpPr>
            <a:spLocks noGrp="1"/>
          </p:cNvSpPr>
          <p:nvPr>
            <p:ph type="title"/>
          </p:nvPr>
        </p:nvSpPr>
        <p:spPr>
          <a:xfrm>
            <a:off x="652481" y="1382486"/>
            <a:ext cx="3547581" cy="4093028"/>
          </a:xfrm>
        </p:spPr>
        <p:txBody>
          <a:bodyPr anchor="ctr">
            <a:normAutofit/>
          </a:bodyPr>
          <a:lstStyle/>
          <a:p>
            <a:pPr>
              <a:lnSpc>
                <a:spcPct val="90000"/>
              </a:lnSpc>
            </a:pPr>
            <a:r>
              <a:rPr lang="en-US" sz="4400">
                <a:solidFill>
                  <a:schemeClr val="tx2">
                    <a:lumMod val="50000"/>
                  </a:schemeClr>
                </a:solidFill>
                <a:latin typeface="Arial" panose="020B0604020202020204" pitchFamily="34" charset="0"/>
                <a:cs typeface="Arial" panose="020B0604020202020204" pitchFamily="34" charset="0"/>
              </a:rPr>
              <a:t>Checklist for improving the security aspects of requirements </a:t>
            </a:r>
            <a:br>
              <a:rPr lang="en-US" sz="4400">
                <a:solidFill>
                  <a:schemeClr val="accent1">
                    <a:lumMod val="75000"/>
                  </a:schemeClr>
                </a:solidFill>
              </a:rPr>
            </a:br>
            <a:endParaRPr lang="en-US" sz="4400">
              <a:solidFill>
                <a:schemeClr val="accent1">
                  <a:lumMod val="75000"/>
                </a:schemeClr>
              </a:solidFill>
            </a:endParaRPr>
          </a:p>
        </p:txBody>
      </p:sp>
      <p:sp>
        <p:nvSpPr>
          <p:cNvPr id="91" name="Rectangle 90">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177" name="Content Placeholder 7174">
            <a:extLst>
              <a:ext uri="{FF2B5EF4-FFF2-40B4-BE49-F238E27FC236}">
                <a16:creationId xmlns:a16="http://schemas.microsoft.com/office/drawing/2014/main" id="{7138C9CE-071F-41E8-8E21-906E1C1337BC}"/>
              </a:ext>
            </a:extLst>
          </p:cNvPr>
          <p:cNvGraphicFramePr>
            <a:graphicFrameLocks noGrp="1"/>
          </p:cNvGraphicFramePr>
          <p:nvPr>
            <p:ph idx="1"/>
            <p:extLst>
              <p:ext uri="{D42A27DB-BD31-4B8C-83A1-F6EECF244321}">
                <p14:modId xmlns:p14="http://schemas.microsoft.com/office/powerpoint/2010/main" val="4040512891"/>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787990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026" name="Picture 2" descr="Káº¿t quáº£ hÃ¬nh áº£nh cho requirement">
            <a:extLst>
              <a:ext uri="{FF2B5EF4-FFF2-40B4-BE49-F238E27FC236}">
                <a16:creationId xmlns:a16="http://schemas.microsoft.com/office/drawing/2014/main" id="{409FCD7F-B5BC-44C7-9F5F-706A587F8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26" y="2084617"/>
            <a:ext cx="7478946" cy="2568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01535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200" name="Group 138">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40"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41" name="Straight Connector 140">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3"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Isosceles Triangle 144">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8"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Isosceles Triangle 148">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DA8E5D1-A43E-45F4-B01B-F3CA1068EFC1}"/>
              </a:ext>
            </a:extLst>
          </p:cNvPr>
          <p:cNvSpPr>
            <a:spLocks noGrp="1"/>
          </p:cNvSpPr>
          <p:nvPr>
            <p:ph type="title"/>
          </p:nvPr>
        </p:nvSpPr>
        <p:spPr>
          <a:xfrm>
            <a:off x="4863951" y="1680201"/>
            <a:ext cx="4763558" cy="2367559"/>
          </a:xfrm>
        </p:spPr>
        <p:txBody>
          <a:bodyPr vert="horz" lIns="91440" tIns="45720" rIns="91440" bIns="45720" rtlCol="0" anchor="b">
            <a:normAutofit/>
          </a:bodyPr>
          <a:lstStyle/>
          <a:p>
            <a:pPr>
              <a:lnSpc>
                <a:spcPct val="90000"/>
              </a:lnSpc>
            </a:pPr>
            <a:r>
              <a:rPr lang="en-US" sz="3800"/>
              <a:t>13.9 SELF-COMPLETENESS OF REQUIREMENTS </a:t>
            </a:r>
            <a:br>
              <a:rPr lang="en-US" sz="3800"/>
            </a:br>
            <a:endParaRPr lang="en-US" sz="3800"/>
          </a:p>
        </p:txBody>
      </p:sp>
      <p:pic>
        <p:nvPicPr>
          <p:cNvPr id="8198" name="Picture 6" descr="Káº¿t quáº£ hÃ¬nh áº£nh cho myself">
            <a:extLst>
              <a:ext uri="{FF2B5EF4-FFF2-40B4-BE49-F238E27FC236}">
                <a16:creationId xmlns:a16="http://schemas.microsoft.com/office/drawing/2014/main" id="{E140D352-C30C-499E-8CEA-F285FA99C8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018" r="31772"/>
          <a:stretch/>
        </p:blipFill>
        <p:spPr bwMode="auto">
          <a:xfrm>
            <a:off x="888604" y="1265315"/>
            <a:ext cx="3746710" cy="4335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3320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8">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BA952B0-AE51-4EF9-B293-22DF177CA0F7}"/>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3200"/>
              <a:t>An example of self-incompleteness in requirements.</a:t>
            </a:r>
          </a:p>
        </p:txBody>
      </p:sp>
      <p:pic>
        <p:nvPicPr>
          <p:cNvPr id="4" name="Picture 3">
            <a:extLst>
              <a:ext uri="{FF2B5EF4-FFF2-40B4-BE49-F238E27FC236}">
                <a16:creationId xmlns:a16="http://schemas.microsoft.com/office/drawing/2014/main" id="{C68E1C02-0096-4FF3-8446-9A0267AA8251}"/>
              </a:ext>
            </a:extLst>
          </p:cNvPr>
          <p:cNvPicPr>
            <a:picLocks noChangeAspect="1"/>
          </p:cNvPicPr>
          <p:nvPr/>
        </p:nvPicPr>
        <p:blipFill>
          <a:blip r:embed="rId3"/>
          <a:stretch>
            <a:fillRect/>
          </a:stretch>
        </p:blipFill>
        <p:spPr>
          <a:xfrm>
            <a:off x="2074938" y="934222"/>
            <a:ext cx="6110093" cy="3299450"/>
          </a:xfrm>
          <a:prstGeom prst="rect">
            <a:avLst/>
          </a:prstGeom>
        </p:spPr>
      </p:pic>
    </p:spTree>
    <p:extLst>
      <p:ext uri="{BB962C8B-B14F-4D97-AF65-F5344CB8AC3E}">
        <p14:creationId xmlns:p14="http://schemas.microsoft.com/office/powerpoint/2010/main" val="3930533001"/>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35">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37"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8" name="Straight Connector 37">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9468CB7-DEF8-44F5-A287-D522027150A2}"/>
              </a:ext>
            </a:extLst>
          </p:cNvPr>
          <p:cNvSpPr>
            <a:spLocks noGrp="1"/>
          </p:cNvSpPr>
          <p:nvPr>
            <p:ph type="title"/>
          </p:nvPr>
        </p:nvSpPr>
        <p:spPr>
          <a:xfrm>
            <a:off x="1600199" y="4571999"/>
            <a:ext cx="8314766" cy="1087656"/>
          </a:xfrm>
        </p:spPr>
        <p:txBody>
          <a:bodyPr vert="horz" lIns="91440" tIns="45720" rIns="91440" bIns="45720" rtlCol="0" anchor="b">
            <a:normAutofit/>
          </a:bodyPr>
          <a:lstStyle/>
          <a:p>
            <a:pPr algn="ctr"/>
            <a:r>
              <a:rPr lang="en-US" sz="4400"/>
              <a:t>A metric for self-completeness</a:t>
            </a:r>
          </a:p>
        </p:txBody>
      </p:sp>
      <p:pic>
        <p:nvPicPr>
          <p:cNvPr id="4" name="Picture 3">
            <a:extLst>
              <a:ext uri="{FF2B5EF4-FFF2-40B4-BE49-F238E27FC236}">
                <a16:creationId xmlns:a16="http://schemas.microsoft.com/office/drawing/2014/main" id="{9D15E771-F1CD-4A7E-8185-CA716344D005}"/>
              </a:ext>
            </a:extLst>
          </p:cNvPr>
          <p:cNvPicPr>
            <a:picLocks noChangeAspect="1"/>
          </p:cNvPicPr>
          <p:nvPr/>
        </p:nvPicPr>
        <p:blipFill>
          <a:blip r:embed="rId3"/>
          <a:stretch>
            <a:fillRect/>
          </a:stretch>
        </p:blipFill>
        <p:spPr>
          <a:xfrm>
            <a:off x="1600201" y="1506900"/>
            <a:ext cx="7625162" cy="2745057"/>
          </a:xfrm>
          <a:prstGeom prst="rect">
            <a:avLst/>
          </a:prstGeom>
        </p:spPr>
      </p:pic>
    </p:spTree>
    <p:extLst>
      <p:ext uri="{BB962C8B-B14F-4D97-AF65-F5344CB8AC3E}">
        <p14:creationId xmlns:p14="http://schemas.microsoft.com/office/powerpoint/2010/main" val="1830948106"/>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 name="Isosceles Triangle 7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A202014-5BC1-4CB4-80A4-6F8555B66644}"/>
              </a:ext>
            </a:extLst>
          </p:cNvPr>
          <p:cNvSpPr>
            <a:spLocks noGrp="1"/>
          </p:cNvSpPr>
          <p:nvPr>
            <p:ph type="title"/>
          </p:nvPr>
        </p:nvSpPr>
        <p:spPr>
          <a:xfrm>
            <a:off x="340659" y="376518"/>
            <a:ext cx="5376213" cy="1642557"/>
          </a:xfrm>
        </p:spPr>
        <p:txBody>
          <a:bodyPr anchor="ctr">
            <a:normAutofit fontScale="90000"/>
          </a:bodyPr>
          <a:lstStyle/>
          <a:p>
            <a:pPr>
              <a:lnSpc>
                <a:spcPct val="90000"/>
              </a:lnSpc>
            </a:pPr>
            <a:r>
              <a:rPr lang="en-US">
                <a:solidFill>
                  <a:schemeClr val="accent1">
                    <a:lumMod val="75000"/>
                  </a:schemeClr>
                </a:solidFill>
              </a:rPr>
              <a:t>Checklist for improving the self-completeness of requirements </a:t>
            </a:r>
            <a:br>
              <a:rPr lang="en-US" sz="2300">
                <a:solidFill>
                  <a:schemeClr val="bg1"/>
                </a:solidFill>
              </a:rPr>
            </a:br>
            <a:endParaRPr lang="en-US" sz="2300">
              <a:solidFill>
                <a:schemeClr val="bg1"/>
              </a:solidFill>
            </a:endParaRPr>
          </a:p>
        </p:txBody>
      </p:sp>
      <p:sp>
        <p:nvSpPr>
          <p:cNvPr id="3" name="Content Placeholder 2">
            <a:extLst>
              <a:ext uri="{FF2B5EF4-FFF2-40B4-BE49-F238E27FC236}">
                <a16:creationId xmlns:a16="http://schemas.microsoft.com/office/drawing/2014/main" id="{45EA9B8D-FDDB-499E-BA1F-A0EA8E58A3B7}"/>
              </a:ext>
            </a:extLst>
          </p:cNvPr>
          <p:cNvSpPr>
            <a:spLocks noGrp="1"/>
          </p:cNvSpPr>
          <p:nvPr>
            <p:ph idx="1"/>
          </p:nvPr>
        </p:nvSpPr>
        <p:spPr>
          <a:xfrm>
            <a:off x="673754" y="2160590"/>
            <a:ext cx="3973943" cy="3440110"/>
          </a:xfrm>
        </p:spPr>
        <p:txBody>
          <a:bodyPr>
            <a:normAutofit lnSpcReduction="10000"/>
          </a:bodyPr>
          <a:lstStyle/>
          <a:p>
            <a:r>
              <a:rPr lang="en-US" sz="2200">
                <a:solidFill>
                  <a:schemeClr val="bg1"/>
                </a:solidFill>
              </a:rPr>
              <a:t>For each requirement stated, are all the requirements present that it refers to? </a:t>
            </a:r>
            <a:br>
              <a:rPr lang="en-US" sz="2200">
                <a:solidFill>
                  <a:schemeClr val="bg1"/>
                </a:solidFill>
              </a:rPr>
            </a:br>
            <a:endParaRPr lang="en-US" sz="2200">
              <a:solidFill>
                <a:schemeClr val="bg1"/>
              </a:solidFill>
            </a:endParaRPr>
          </a:p>
          <a:p>
            <a:r>
              <a:rPr lang="en-US" sz="2200">
                <a:solidFill>
                  <a:schemeClr val="bg1"/>
                </a:solidFill>
              </a:rPr>
              <a:t>For each requirement stated, are all the requirements present that it depends on? </a:t>
            </a:r>
            <a:br>
              <a:rPr lang="en-US">
                <a:solidFill>
                  <a:schemeClr val="bg1"/>
                </a:solidFill>
              </a:rPr>
            </a:br>
            <a:endParaRPr lang="en-US">
              <a:solidFill>
                <a:schemeClr val="bg1"/>
              </a:solidFill>
            </a:endParaRPr>
          </a:p>
        </p:txBody>
      </p:sp>
      <p:pic>
        <p:nvPicPr>
          <p:cNvPr id="9218" name="Picture 2" descr="Káº¿t quáº£ hÃ¬nh áº£nh cho check">
            <a:extLst>
              <a:ext uri="{FF2B5EF4-FFF2-40B4-BE49-F238E27FC236}">
                <a16:creationId xmlns:a16="http://schemas.microsoft.com/office/drawing/2014/main" id="{0B02E465-4A87-470C-8C67-BB297DB15E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616" y="972608"/>
            <a:ext cx="4900269" cy="4900269"/>
          </a:xfrm>
          <a:prstGeom prst="rect">
            <a:avLst/>
          </a:prstGeom>
          <a:noFill/>
          <a:extLst>
            <a:ext uri="{909E8E84-426E-40DD-AFC4-6F175D3DCCD1}">
              <a14:hiddenFill xmlns:a14="http://schemas.microsoft.com/office/drawing/2010/main">
                <a:solidFill>
                  <a:srgbClr val="FFFFFF"/>
                </a:solidFill>
              </a14:hiddenFill>
            </a:ext>
          </a:extLst>
        </p:spPr>
      </p:pic>
      <p:sp>
        <p:nvSpPr>
          <p:cNvPr id="77" name="Isosceles Triangle 7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218187537"/>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9" name="Rectangle 7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0" name="Rectangle 7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251" name="Isosceles Triangle 7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 name="TextBox 3">
            <a:extLst>
              <a:ext uri="{FF2B5EF4-FFF2-40B4-BE49-F238E27FC236}">
                <a16:creationId xmlns:a16="http://schemas.microsoft.com/office/drawing/2014/main" id="{426D5933-9149-4D55-AEF3-E9DD90032E2E}"/>
              </a:ext>
            </a:extLst>
          </p:cNvPr>
          <p:cNvSpPr txBox="1"/>
          <p:nvPr/>
        </p:nvSpPr>
        <p:spPr>
          <a:xfrm>
            <a:off x="646645" y="2400549"/>
            <a:ext cx="4203045" cy="1375608"/>
          </a:xfrm>
          <a:prstGeom prst="rect">
            <a:avLst/>
          </a:prstGeom>
        </p:spPr>
        <p:txBody>
          <a:bodyPr vert="horz" lIns="91440" tIns="45720" rIns="91440" bIns="45720" rtlCol="0" anchor="ctr">
            <a:normAutofit/>
          </a:bodyPr>
          <a:lstStyle/>
          <a:p>
            <a:pPr>
              <a:spcBef>
                <a:spcPct val="0"/>
              </a:spcBef>
              <a:spcAft>
                <a:spcPts val="600"/>
              </a:spcAft>
            </a:pPr>
            <a:r>
              <a:rPr lang="en-US" sz="3600">
                <a:solidFill>
                  <a:schemeClr val="bg1"/>
                </a:solidFill>
                <a:latin typeface="+mj-lt"/>
                <a:ea typeface="+mj-ea"/>
                <a:cs typeface="+mj-cs"/>
              </a:rPr>
              <a:t>13.10 TESTABILITY OF REQUIREMENTS</a:t>
            </a:r>
          </a:p>
        </p:txBody>
      </p:sp>
      <p:pic>
        <p:nvPicPr>
          <p:cNvPr id="10244" name="Picture 4" descr="Káº¿t quáº£ hÃ¬nh áº£nh cho testing">
            <a:extLst>
              <a:ext uri="{FF2B5EF4-FFF2-40B4-BE49-F238E27FC236}">
                <a16:creationId xmlns:a16="http://schemas.microsoft.com/office/drawing/2014/main" id="{0CADEC9C-7CDB-4BF0-988D-48B4FD0F02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977746"/>
            <a:ext cx="5143500" cy="2889993"/>
          </a:xfrm>
          <a:prstGeom prst="rect">
            <a:avLst/>
          </a:prstGeom>
          <a:noFill/>
          <a:extLst>
            <a:ext uri="{909E8E84-426E-40DD-AFC4-6F175D3DCCD1}">
              <a14:hiddenFill xmlns:a14="http://schemas.microsoft.com/office/drawing/2010/main">
                <a:solidFill>
                  <a:srgbClr val="FFFFFF"/>
                </a:solidFill>
              </a14:hiddenFill>
            </a:ext>
          </a:extLst>
        </p:spPr>
      </p:pic>
      <p:sp>
        <p:nvSpPr>
          <p:cNvPr id="82" name="Isosceles Triangle 8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038021691"/>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35">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37"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8" name="Straight Connector 37">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23FC2F7-2BF1-446F-BE24-DC7F07141672}"/>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a:t>An example of testability</a:t>
            </a:r>
          </a:p>
        </p:txBody>
      </p:sp>
      <p:pic>
        <p:nvPicPr>
          <p:cNvPr id="4" name="Picture 3">
            <a:extLst>
              <a:ext uri="{FF2B5EF4-FFF2-40B4-BE49-F238E27FC236}">
                <a16:creationId xmlns:a16="http://schemas.microsoft.com/office/drawing/2014/main" id="{8DA45D72-59DC-4B65-9A1D-707C505D3924}"/>
              </a:ext>
            </a:extLst>
          </p:cNvPr>
          <p:cNvPicPr>
            <a:picLocks noChangeAspect="1"/>
          </p:cNvPicPr>
          <p:nvPr/>
        </p:nvPicPr>
        <p:blipFill>
          <a:blip r:embed="rId3"/>
          <a:stretch>
            <a:fillRect/>
          </a:stretch>
        </p:blipFill>
        <p:spPr>
          <a:xfrm>
            <a:off x="2712805" y="934222"/>
            <a:ext cx="4834359" cy="3299450"/>
          </a:xfrm>
          <a:prstGeom prst="rect">
            <a:avLst/>
          </a:prstGeom>
        </p:spPr>
      </p:pic>
    </p:spTree>
    <p:extLst>
      <p:ext uri="{BB962C8B-B14F-4D97-AF65-F5344CB8AC3E}">
        <p14:creationId xmlns:p14="http://schemas.microsoft.com/office/powerpoint/2010/main" val="2821558615"/>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5" name="Group 94">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6"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97" name="Straight Connector 96">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9"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Isosceles Triangle 100">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69994E7-81A4-444C-8C53-DFDBB1078AEE}"/>
              </a:ext>
            </a:extLst>
          </p:cNvPr>
          <p:cNvSpPr>
            <a:spLocks noGrp="1"/>
          </p:cNvSpPr>
          <p:nvPr>
            <p:ph type="title"/>
          </p:nvPr>
        </p:nvSpPr>
        <p:spPr>
          <a:xfrm>
            <a:off x="822925" y="4725878"/>
            <a:ext cx="8869782" cy="1087656"/>
          </a:xfrm>
        </p:spPr>
        <p:txBody>
          <a:bodyPr vert="horz" lIns="91440" tIns="45720" rIns="91440" bIns="45720" rtlCol="0" anchor="b">
            <a:noAutofit/>
          </a:bodyPr>
          <a:lstStyle/>
          <a:p>
            <a:pPr algn="ctr"/>
            <a:r>
              <a:rPr lang="en-US" sz="4400"/>
              <a:t> Example of a user satisfaction questionnaire</a:t>
            </a:r>
          </a:p>
        </p:txBody>
      </p:sp>
      <p:pic>
        <p:nvPicPr>
          <p:cNvPr id="8" name="Picture 7">
            <a:extLst>
              <a:ext uri="{FF2B5EF4-FFF2-40B4-BE49-F238E27FC236}">
                <a16:creationId xmlns:a16="http://schemas.microsoft.com/office/drawing/2014/main" id="{2423C581-074E-4E03-87A0-0CFF83450FF8}"/>
              </a:ext>
            </a:extLst>
          </p:cNvPr>
          <p:cNvPicPr>
            <a:picLocks noChangeAspect="1"/>
          </p:cNvPicPr>
          <p:nvPr/>
        </p:nvPicPr>
        <p:blipFill>
          <a:blip r:embed="rId3"/>
          <a:stretch>
            <a:fillRect/>
          </a:stretch>
        </p:blipFill>
        <p:spPr>
          <a:xfrm>
            <a:off x="1600201" y="609600"/>
            <a:ext cx="5396084" cy="3642357"/>
          </a:xfrm>
          <a:prstGeom prst="rect">
            <a:avLst/>
          </a:prstGeom>
        </p:spPr>
      </p:pic>
    </p:spTree>
    <p:extLst>
      <p:ext uri="{BB962C8B-B14F-4D97-AF65-F5344CB8AC3E}">
        <p14:creationId xmlns:p14="http://schemas.microsoft.com/office/powerpoint/2010/main" val="587373325"/>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EC49527-EC09-4D02-91D8-35220D58D6A5}"/>
              </a:ext>
            </a:extLst>
          </p:cNvPr>
          <p:cNvSpPr>
            <a:spLocks noGrp="1"/>
          </p:cNvSpPr>
          <p:nvPr>
            <p:ph type="title"/>
          </p:nvPr>
        </p:nvSpPr>
        <p:spPr>
          <a:xfrm>
            <a:off x="652481" y="1382486"/>
            <a:ext cx="3547581" cy="4093028"/>
          </a:xfrm>
        </p:spPr>
        <p:txBody>
          <a:bodyPr anchor="ctr">
            <a:normAutofit/>
          </a:bodyPr>
          <a:lstStyle/>
          <a:p>
            <a:pPr>
              <a:lnSpc>
                <a:spcPct val="90000"/>
              </a:lnSpc>
            </a:pPr>
            <a:r>
              <a:rPr lang="en-US" sz="4400">
                <a:solidFill>
                  <a:schemeClr val="accent1">
                    <a:lumMod val="75000"/>
                  </a:schemeClr>
                </a:solidFill>
              </a:rPr>
              <a:t>Checklist for improving the testability of requirements </a:t>
            </a:r>
            <a:br>
              <a:rPr lang="en-US" sz="4400">
                <a:solidFill>
                  <a:schemeClr val="accent1">
                    <a:lumMod val="75000"/>
                  </a:schemeClr>
                </a:solidFill>
              </a:rPr>
            </a:br>
            <a:endParaRPr lang="en-US" sz="4400">
              <a:solidFill>
                <a:schemeClr val="accent1">
                  <a:lumMod val="75000"/>
                </a:schemeClr>
              </a:solidFill>
            </a:endParaRPr>
          </a:p>
        </p:txBody>
      </p:sp>
      <p:sp>
        <p:nvSpPr>
          <p:cNvPr id="23" name="Rectangle 2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8415DC3-0699-4A76-9156-F203521D0CAF}"/>
              </a:ext>
            </a:extLst>
          </p:cNvPr>
          <p:cNvGraphicFramePr>
            <a:graphicFrameLocks noGrp="1"/>
          </p:cNvGraphicFramePr>
          <p:nvPr>
            <p:ph idx="1"/>
            <p:extLst>
              <p:ext uri="{D42A27DB-BD31-4B8C-83A1-F6EECF244321}">
                <p14:modId xmlns:p14="http://schemas.microsoft.com/office/powerpoint/2010/main" val="3759410748"/>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0180453"/>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98192FA-4213-480F-8AE8-647FA6DD1740}"/>
              </a:ext>
            </a:extLst>
          </p:cNvPr>
          <p:cNvSpPr>
            <a:spLocks noGrp="1"/>
          </p:cNvSpPr>
          <p:nvPr>
            <p:ph type="title"/>
          </p:nvPr>
        </p:nvSpPr>
        <p:spPr>
          <a:xfrm>
            <a:off x="677334" y="609600"/>
            <a:ext cx="9762066" cy="1320800"/>
          </a:xfrm>
        </p:spPr>
        <p:txBody>
          <a:bodyPr/>
          <a:lstStyle/>
          <a:p>
            <a:r>
              <a:rPr lang="en-US" b="1" dirty="0"/>
              <a:t>13.11 TRACEABILITY OF REQUIREMENTS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3208339"/>
                <a:ext cx="10714566" cy="1211261"/>
              </a:xfrm>
            </p:spPr>
            <p:txBody>
              <a:bodyPr>
                <a:noAutofit/>
              </a:bodyPr>
              <a:lstStyle/>
              <a:p>
                <a14:m>
                  <m:oMath xmlns:m="http://schemas.openxmlformats.org/officeDocument/2006/math">
                    <m:f>
                      <m:fPr>
                        <m:ctrlPr>
                          <a:rPr lang="en-US" sz="3600" i="1">
                            <a:latin typeface="Cambria Math" panose="02040503050406030204" pitchFamily="18" charset="0"/>
                          </a:rPr>
                        </m:ctrlPr>
                      </m:fPr>
                      <m:num>
                        <m:r>
                          <a:rPr lang="en-US" sz="3600" i="1">
                            <a:latin typeface="Cambria Math" panose="02040503050406030204" pitchFamily="18" charset="0"/>
                          </a:rPr>
                          <m:t>100∗[</m:t>
                        </m:r>
                        <m:r>
                          <a:rPr lang="en-US" sz="3600" i="1">
                            <a:latin typeface="Cambria Math" panose="02040503050406030204" pitchFamily="18" charset="0"/>
                          </a:rPr>
                          <m:t>𝑘h</m:t>
                        </m:r>
                        <m:r>
                          <a:rPr lang="en-US" sz="3600" i="1">
                            <a:latin typeface="Cambria Math" panose="02040503050406030204" pitchFamily="18" charset="0"/>
                          </a:rPr>
                          <m:t>ả </m:t>
                        </m:r>
                        <m:r>
                          <a:rPr lang="en-US" sz="3600" i="1">
                            <a:latin typeface="Cambria Math" panose="02040503050406030204" pitchFamily="18" charset="0"/>
                          </a:rPr>
                          <m:t>𝑛</m:t>
                        </m:r>
                        <m:r>
                          <a:rPr lang="en-US" sz="3600" i="1">
                            <a:latin typeface="Cambria Math" panose="02040503050406030204" pitchFamily="18" charset="0"/>
                          </a:rPr>
                          <m:t>ă</m:t>
                        </m:r>
                        <m:r>
                          <a:rPr lang="en-US" sz="3600" i="1">
                            <a:latin typeface="Cambria Math" panose="02040503050406030204" pitchFamily="18" charset="0"/>
                          </a:rPr>
                          <m:t>𝑛𝑔</m:t>
                        </m:r>
                        <m:r>
                          <a:rPr lang="en-US" sz="3600" i="1">
                            <a:latin typeface="Cambria Math" panose="02040503050406030204" pitchFamily="18" charset="0"/>
                          </a:rPr>
                          <m:t> </m:t>
                        </m:r>
                        <m:r>
                          <a:rPr lang="en-US" sz="3600" i="1">
                            <a:latin typeface="Cambria Math" panose="02040503050406030204" pitchFamily="18" charset="0"/>
                          </a:rPr>
                          <m:t>𝑡𝑟𝑢𝑦</m:t>
                        </m:r>
                        <m:r>
                          <a:rPr lang="en-US" sz="3600" i="1">
                            <a:latin typeface="Cambria Math" panose="02040503050406030204" pitchFamily="18" charset="0"/>
                          </a:rPr>
                          <m:t> </m:t>
                        </m:r>
                        <m:r>
                          <a:rPr lang="en-US" sz="3600" i="1">
                            <a:latin typeface="Cambria Math" panose="02040503050406030204" pitchFamily="18" charset="0"/>
                          </a:rPr>
                          <m:t>𝑥𝑢</m:t>
                        </m:r>
                        <m:r>
                          <a:rPr lang="en-US" sz="3600" i="1">
                            <a:latin typeface="Cambria Math" panose="02040503050406030204" pitchFamily="18" charset="0"/>
                          </a:rPr>
                          <m:t>ấ</m:t>
                        </m:r>
                        <m:r>
                          <a:rPr lang="en-US" sz="3600" i="1">
                            <a:latin typeface="Cambria Math" panose="02040503050406030204" pitchFamily="18" charset="0"/>
                          </a:rPr>
                          <m:t>𝑡</m:t>
                        </m:r>
                        <m:r>
                          <a:rPr lang="en-US" sz="3600" i="1">
                            <a:latin typeface="Cambria Math" panose="02040503050406030204" pitchFamily="18" charset="0"/>
                          </a:rPr>
                          <m:t> </m:t>
                        </m:r>
                        <m:r>
                          <a:rPr lang="en-US" sz="3600" i="1">
                            <a:latin typeface="Cambria Math" panose="02040503050406030204" pitchFamily="18" charset="0"/>
                          </a:rPr>
                          <m:t>𝑛𝑔𝑢</m:t>
                        </m:r>
                        <m:r>
                          <a:rPr lang="en-US" sz="3600" i="1">
                            <a:latin typeface="Cambria Math" panose="02040503050406030204" pitchFamily="18" charset="0"/>
                          </a:rPr>
                          <m:t>ồ</m:t>
                        </m:r>
                        <m:r>
                          <a:rPr lang="en-US" sz="3600" i="1">
                            <a:latin typeface="Cambria Math" panose="02040503050406030204" pitchFamily="18" charset="0"/>
                          </a:rPr>
                          <m:t>𝑛</m:t>
                        </m:r>
                        <m:r>
                          <a:rPr lang="en-US" sz="3600" i="1">
                            <a:latin typeface="Cambria Math" panose="02040503050406030204" pitchFamily="18" charset="0"/>
                          </a:rPr>
                          <m:t> </m:t>
                        </m:r>
                        <m:r>
                          <a:rPr lang="en-US" sz="3600" i="1">
                            <a:latin typeface="Cambria Math" panose="02040503050406030204" pitchFamily="18" charset="0"/>
                          </a:rPr>
                          <m:t>𝑔</m:t>
                        </m:r>
                        <m:r>
                          <a:rPr lang="en-US" sz="3600" i="1">
                            <a:latin typeface="Cambria Math" panose="02040503050406030204" pitchFamily="18" charset="0"/>
                          </a:rPr>
                          <m:t>ố</m:t>
                        </m:r>
                        <m:r>
                          <a:rPr lang="en-US" sz="3600" i="1">
                            <a:latin typeface="Cambria Math" panose="02040503050406030204" pitchFamily="18" charset="0"/>
                          </a:rPr>
                          <m:t>𝑐</m:t>
                        </m:r>
                        <m:r>
                          <a:rPr lang="en-US" sz="3600" i="1">
                            <a:latin typeface="Cambria Math" panose="02040503050406030204" pitchFamily="18" charset="0"/>
                          </a:rPr>
                          <m:t> </m:t>
                        </m:r>
                        <m:r>
                          <a:rPr lang="en-US" sz="3600" i="1">
                            <a:latin typeface="Cambria Math" panose="02040503050406030204" pitchFamily="18" charset="0"/>
                          </a:rPr>
                          <m:t>𝑐</m:t>
                        </m:r>
                        <m:r>
                          <a:rPr lang="en-US" sz="3600" i="1">
                            <a:latin typeface="Cambria Math" panose="02040503050406030204" pitchFamily="18" charset="0"/>
                          </a:rPr>
                          <m:t>ủ</m:t>
                        </m:r>
                        <m:r>
                          <a:rPr lang="en-US" sz="3600" i="1">
                            <a:latin typeface="Cambria Math" panose="02040503050406030204" pitchFamily="18" charset="0"/>
                          </a:rPr>
                          <m:t>𝑎</m:t>
                        </m:r>
                        <m:r>
                          <a:rPr lang="en-US" sz="3600" i="1">
                            <a:latin typeface="Cambria Math" panose="02040503050406030204" pitchFamily="18" charset="0"/>
                          </a:rPr>
                          <m:t> </m:t>
                        </m:r>
                        <m:r>
                          <a:rPr lang="en-US" sz="3600" i="1">
                            <a:latin typeface="Cambria Math" panose="02040503050406030204" pitchFamily="18" charset="0"/>
                          </a:rPr>
                          <m:t>𝑚</m:t>
                        </m:r>
                        <m:r>
                          <a:rPr lang="en-US" sz="3600" i="1">
                            <a:latin typeface="Cambria Math" panose="02040503050406030204" pitchFamily="18" charset="0"/>
                          </a:rPr>
                          <m:t>ỗ</m:t>
                        </m:r>
                        <m:r>
                          <a:rPr lang="en-US" sz="3600" i="1">
                            <a:latin typeface="Cambria Math" panose="02040503050406030204" pitchFamily="18" charset="0"/>
                          </a:rPr>
                          <m:t>𝑖</m:t>
                        </m:r>
                        <m:r>
                          <a:rPr lang="en-US" sz="3600" i="1">
                            <a:latin typeface="Cambria Math" panose="02040503050406030204" pitchFamily="18" charset="0"/>
                          </a:rPr>
                          <m:t> </m:t>
                        </m:r>
                        <m:r>
                          <a:rPr lang="en-US" sz="3600" i="1">
                            <a:latin typeface="Cambria Math" panose="02040503050406030204" pitchFamily="18" charset="0"/>
                          </a:rPr>
                          <m:t>𝑦</m:t>
                        </m:r>
                        <m:r>
                          <a:rPr lang="en-US" sz="3600" i="1">
                            <a:latin typeface="Cambria Math" panose="02040503050406030204" pitchFamily="18" charset="0"/>
                          </a:rPr>
                          <m:t>ê</m:t>
                        </m:r>
                        <m:r>
                          <a:rPr lang="en-US" sz="3600" i="1">
                            <a:latin typeface="Cambria Math" panose="02040503050406030204" pitchFamily="18" charset="0"/>
                          </a:rPr>
                          <m:t>𝑢</m:t>
                        </m:r>
                        <m:r>
                          <a:rPr lang="en-US" sz="3600" i="1">
                            <a:latin typeface="Cambria Math" panose="02040503050406030204" pitchFamily="18" charset="0"/>
                          </a:rPr>
                          <m:t> </m:t>
                        </m:r>
                        <m:r>
                          <a:rPr lang="en-US" sz="3600" i="1">
                            <a:latin typeface="Cambria Math" panose="02040503050406030204" pitchFamily="18" charset="0"/>
                          </a:rPr>
                          <m:t>𝑐</m:t>
                        </m:r>
                        <m:r>
                          <a:rPr lang="en-US" sz="3600" i="1">
                            <a:latin typeface="Cambria Math" panose="02040503050406030204" pitchFamily="18" charset="0"/>
                          </a:rPr>
                          <m:t>ầ</m:t>
                        </m:r>
                        <m:r>
                          <a:rPr lang="en-US" sz="3600" i="1">
                            <a:latin typeface="Cambria Math" panose="02040503050406030204" pitchFamily="18" charset="0"/>
                          </a:rPr>
                          <m:t>𝑢</m:t>
                        </m:r>
                        <m:r>
                          <a:rPr lang="en-US" sz="3600" i="1">
                            <a:latin typeface="Cambria Math" panose="02040503050406030204" pitchFamily="18" charset="0"/>
                          </a:rPr>
                          <m:t> </m:t>
                        </m:r>
                        <m:r>
                          <a:rPr lang="en-US" sz="3600" i="1">
                            <a:latin typeface="Cambria Math" panose="02040503050406030204" pitchFamily="18" charset="0"/>
                          </a:rPr>
                          <m:t>𝑐h𝑖</m:t>
                        </m:r>
                        <m:r>
                          <a:rPr lang="en-US" sz="3600" i="1">
                            <a:latin typeface="Cambria Math" panose="02040503050406030204" pitchFamily="18" charset="0"/>
                          </a:rPr>
                          <m:t> </m:t>
                        </m:r>
                        <m:r>
                          <a:rPr lang="en-US" sz="3600" i="1">
                            <a:latin typeface="Cambria Math" panose="02040503050406030204" pitchFamily="18" charset="0"/>
                          </a:rPr>
                          <m:t>𝑡𝑖</m:t>
                        </m:r>
                        <m:r>
                          <a:rPr lang="en-US" sz="3600" i="1">
                            <a:latin typeface="Cambria Math" panose="02040503050406030204" pitchFamily="18" charset="0"/>
                          </a:rPr>
                          <m:t>ế</m:t>
                        </m:r>
                        <m:r>
                          <a:rPr lang="en-US" sz="3600" i="1">
                            <a:latin typeface="Cambria Math" panose="02040503050406030204" pitchFamily="18" charset="0"/>
                          </a:rPr>
                          <m:t>𝑡</m:t>
                        </m:r>
                        <m:r>
                          <a:rPr lang="en-US" sz="3600" i="1">
                            <a:latin typeface="Cambria Math" panose="02040503050406030204" pitchFamily="18" charset="0"/>
                          </a:rPr>
                          <m:t> (0−2)]</m:t>
                        </m:r>
                      </m:num>
                      <m:den>
                        <m:r>
                          <a:rPr lang="en-US" sz="3600" i="1">
                            <a:latin typeface="Cambria Math" panose="02040503050406030204" pitchFamily="18" charset="0"/>
                          </a:rPr>
                          <m:t>2∗[</m:t>
                        </m:r>
                        <m:r>
                          <a:rPr lang="en-US" sz="3600" i="1">
                            <a:latin typeface="Cambria Math" panose="02040503050406030204" pitchFamily="18" charset="0"/>
                          </a:rPr>
                          <m:t>𝑠</m:t>
                        </m:r>
                        <m:r>
                          <a:rPr lang="en-US" sz="3600" i="1">
                            <a:latin typeface="Cambria Math" panose="02040503050406030204" pitchFamily="18" charset="0"/>
                          </a:rPr>
                          <m:t>ố </m:t>
                        </m:r>
                        <m:r>
                          <a:rPr lang="en-US" sz="3600" i="1">
                            <a:latin typeface="Cambria Math" panose="02040503050406030204" pitchFamily="18" charset="0"/>
                          </a:rPr>
                          <m:t>𝑦</m:t>
                        </m:r>
                        <m:r>
                          <a:rPr lang="en-US" sz="3600" i="1">
                            <a:latin typeface="Cambria Math" panose="02040503050406030204" pitchFamily="18" charset="0"/>
                          </a:rPr>
                          <m:t>ê</m:t>
                        </m:r>
                        <m:r>
                          <a:rPr lang="en-US" sz="3600" i="1">
                            <a:latin typeface="Cambria Math" panose="02040503050406030204" pitchFamily="18" charset="0"/>
                          </a:rPr>
                          <m:t>𝑢</m:t>
                        </m:r>
                        <m:r>
                          <a:rPr lang="en-US" sz="3600" i="1">
                            <a:latin typeface="Cambria Math" panose="02040503050406030204" pitchFamily="18" charset="0"/>
                          </a:rPr>
                          <m:t> </m:t>
                        </m:r>
                        <m:r>
                          <a:rPr lang="en-US" sz="3600" i="1">
                            <a:latin typeface="Cambria Math" panose="02040503050406030204" pitchFamily="18" charset="0"/>
                          </a:rPr>
                          <m:t>𝑐</m:t>
                        </m:r>
                        <m:r>
                          <a:rPr lang="en-US" sz="3600" i="1">
                            <a:latin typeface="Cambria Math" panose="02040503050406030204" pitchFamily="18" charset="0"/>
                          </a:rPr>
                          <m:t>ầ</m:t>
                        </m:r>
                        <m:r>
                          <a:rPr lang="en-US" sz="3600" i="1">
                            <a:latin typeface="Cambria Math" panose="02040503050406030204" pitchFamily="18" charset="0"/>
                          </a:rPr>
                          <m:t>𝑢</m:t>
                        </m:r>
                        <m:r>
                          <a:rPr lang="en-US" sz="3600" i="1">
                            <a:latin typeface="Cambria Math" panose="02040503050406030204" pitchFamily="18" charset="0"/>
                          </a:rPr>
                          <m:t> </m:t>
                        </m:r>
                        <m:r>
                          <a:rPr lang="en-US" sz="3600" i="1">
                            <a:latin typeface="Cambria Math" panose="02040503050406030204" pitchFamily="18" charset="0"/>
                          </a:rPr>
                          <m:t>𝑐h𝑖</m:t>
                        </m:r>
                        <m:r>
                          <a:rPr lang="en-US" sz="3600" i="1">
                            <a:latin typeface="Cambria Math" panose="02040503050406030204" pitchFamily="18" charset="0"/>
                          </a:rPr>
                          <m:t> </m:t>
                        </m:r>
                        <m:r>
                          <a:rPr lang="en-US" sz="3600" i="1">
                            <a:latin typeface="Cambria Math" panose="02040503050406030204" pitchFamily="18" charset="0"/>
                          </a:rPr>
                          <m:t>𝑡𝑖</m:t>
                        </m:r>
                        <m:r>
                          <a:rPr lang="en-US" sz="3600" i="1">
                            <a:latin typeface="Cambria Math" panose="02040503050406030204" pitchFamily="18" charset="0"/>
                          </a:rPr>
                          <m:t>ế</m:t>
                        </m:r>
                        <m:r>
                          <a:rPr lang="en-US" sz="3600" i="1">
                            <a:latin typeface="Cambria Math" panose="02040503050406030204" pitchFamily="18" charset="0"/>
                          </a:rPr>
                          <m:t>𝑡</m:t>
                        </m:r>
                        <m:r>
                          <a:rPr lang="en-US" sz="3600" i="1">
                            <a:latin typeface="Cambria Math" panose="02040503050406030204" pitchFamily="18" charset="0"/>
                          </a:rPr>
                          <m:t>]</m:t>
                        </m:r>
                      </m:den>
                    </m:f>
                  </m:oMath>
                </a14:m>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3208339"/>
                <a:ext cx="10714566" cy="1211261"/>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783104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96C8E7-064B-486D-9185-A565936612FD}"/>
              </a:ext>
            </a:extLst>
          </p:cNvPr>
          <p:cNvSpPr>
            <a:spLocks noGrp="1"/>
          </p:cNvSpPr>
          <p:nvPr>
            <p:ph type="title"/>
          </p:nvPr>
        </p:nvSpPr>
        <p:spPr>
          <a:xfrm>
            <a:off x="677334" y="609600"/>
            <a:ext cx="10619316" cy="1320800"/>
          </a:xfrm>
        </p:spPr>
        <p:txBody>
          <a:bodyPr>
            <a:normAutofit/>
          </a:bodyPr>
          <a:lstStyle/>
          <a:p>
            <a:r>
              <a:rPr lang="en-US" b="1" dirty="0"/>
              <a:t>13.12 METRICS FOR REQUIREMENTS ANALY</a:t>
            </a:r>
            <a:r>
              <a:rPr lang="en-US" b="1" dirty="0">
                <a:solidFill>
                  <a:schemeClr val="bg1"/>
                </a:solidFill>
              </a:rPr>
              <a:t>SIS</a:t>
            </a:r>
          </a:p>
        </p:txBody>
      </p:sp>
      <p:sp>
        <p:nvSpPr>
          <p:cNvPr id="3" name="Content Placeholder 2"/>
          <p:cNvSpPr>
            <a:spLocks noGrp="1"/>
          </p:cNvSpPr>
          <p:nvPr>
            <p:ph idx="1"/>
          </p:nvPr>
        </p:nvSpPr>
        <p:spPr/>
        <p:txBody>
          <a:bodyPr/>
          <a:lstStyle/>
          <a:p>
            <a:endParaRPr lang="en-US" dirty="0"/>
          </a:p>
        </p:txBody>
      </p:sp>
      <p:sp>
        <p:nvSpPr>
          <p:cNvPr id="40" name="Hình chữ nhật: Góc Tròn 14">
            <a:extLst>
              <a:ext uri="{FF2B5EF4-FFF2-40B4-BE49-F238E27FC236}">
                <a16:creationId xmlns:a16="http://schemas.microsoft.com/office/drawing/2014/main" id="{A31D4ED8-9098-4BF6-AA1A-141CDB7455DE}"/>
              </a:ext>
            </a:extLst>
          </p:cNvPr>
          <p:cNvSpPr/>
          <p:nvPr/>
        </p:nvSpPr>
        <p:spPr>
          <a:xfrm>
            <a:off x="677334" y="2160589"/>
            <a:ext cx="4313766" cy="686394"/>
          </a:xfrm>
          <a:prstGeom prst="roundRect">
            <a:avLst>
              <a:gd name="adj" fmla="val 10000"/>
            </a:avLst>
          </a:prstGeom>
          <a:solidFill>
            <a:schemeClr val="accent1">
              <a:lumMod val="50000"/>
            </a:schemeClr>
          </a:solidFill>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txBody>
          <a:bodyPr/>
          <a:lstStyle/>
          <a:p>
            <a:endParaRPr lang="en-US" dirty="0"/>
          </a:p>
        </p:txBody>
      </p:sp>
      <p:sp>
        <p:nvSpPr>
          <p:cNvPr id="41" name="Hình chữ nhật: Góc Tròn 14">
            <a:extLst>
              <a:ext uri="{FF2B5EF4-FFF2-40B4-BE49-F238E27FC236}">
                <a16:creationId xmlns:a16="http://schemas.microsoft.com/office/drawing/2014/main" id="{A31D4ED8-9098-4BF6-AA1A-141CDB7455DE}"/>
              </a:ext>
            </a:extLst>
          </p:cNvPr>
          <p:cNvSpPr/>
          <p:nvPr/>
        </p:nvSpPr>
        <p:spPr>
          <a:xfrm>
            <a:off x="661902" y="2975242"/>
            <a:ext cx="4313766" cy="686394"/>
          </a:xfrm>
          <a:prstGeom prst="roundRect">
            <a:avLst>
              <a:gd name="adj" fmla="val 10000"/>
            </a:avLst>
          </a:prstGeom>
          <a:solidFill>
            <a:schemeClr val="accent1">
              <a:lumMod val="75000"/>
            </a:schemeClr>
          </a:solidFill>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42" name="Hình chữ nhật: Góc Tròn 14">
            <a:extLst>
              <a:ext uri="{FF2B5EF4-FFF2-40B4-BE49-F238E27FC236}">
                <a16:creationId xmlns:a16="http://schemas.microsoft.com/office/drawing/2014/main" id="{A31D4ED8-9098-4BF6-AA1A-141CDB7455DE}"/>
              </a:ext>
            </a:extLst>
          </p:cNvPr>
          <p:cNvSpPr/>
          <p:nvPr/>
        </p:nvSpPr>
        <p:spPr>
          <a:xfrm>
            <a:off x="677334" y="3810435"/>
            <a:ext cx="4313766" cy="686394"/>
          </a:xfrm>
          <a:prstGeom prst="roundRect">
            <a:avLst>
              <a:gd name="adj" fmla="val 10000"/>
            </a:avLst>
          </a:prstGeom>
          <a:solidFill>
            <a:schemeClr val="accent1">
              <a:lumMod val="60000"/>
              <a:lumOff val="40000"/>
            </a:schemeClr>
          </a:solidFill>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43" name="Hình chữ nhật: Góc Tròn 14">
            <a:extLst>
              <a:ext uri="{FF2B5EF4-FFF2-40B4-BE49-F238E27FC236}">
                <a16:creationId xmlns:a16="http://schemas.microsoft.com/office/drawing/2014/main" id="{A31D4ED8-9098-4BF6-AA1A-141CDB7455DE}"/>
              </a:ext>
            </a:extLst>
          </p:cNvPr>
          <p:cNvSpPr/>
          <p:nvPr/>
        </p:nvSpPr>
        <p:spPr>
          <a:xfrm>
            <a:off x="661902" y="4629356"/>
            <a:ext cx="4313766" cy="686394"/>
          </a:xfrm>
          <a:prstGeom prst="roundRect">
            <a:avLst>
              <a:gd name="adj" fmla="val 10000"/>
            </a:avLst>
          </a:prstGeom>
          <a:solidFill>
            <a:schemeClr val="accent1">
              <a:lumMod val="40000"/>
              <a:lumOff val="60000"/>
            </a:schemeClr>
          </a:solidFill>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44" name="Hình chữ nhật: Góc Tròn 14">
            <a:extLst>
              <a:ext uri="{FF2B5EF4-FFF2-40B4-BE49-F238E27FC236}">
                <a16:creationId xmlns:a16="http://schemas.microsoft.com/office/drawing/2014/main" id="{A31D4ED8-9098-4BF6-AA1A-141CDB7455DE}"/>
              </a:ext>
            </a:extLst>
          </p:cNvPr>
          <p:cNvSpPr/>
          <p:nvPr/>
        </p:nvSpPr>
        <p:spPr>
          <a:xfrm>
            <a:off x="661902" y="5470613"/>
            <a:ext cx="4313766" cy="686394"/>
          </a:xfrm>
          <a:prstGeom prst="roundRect">
            <a:avLst>
              <a:gd name="adj" fmla="val 10000"/>
            </a:avLst>
          </a:prstGeom>
          <a:solidFill>
            <a:schemeClr val="accent1">
              <a:lumMod val="20000"/>
              <a:lumOff val="80000"/>
            </a:schemeClr>
          </a:solidFill>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45" name="Hình chữ nhật: Góc Tròn 14">
            <a:extLst>
              <a:ext uri="{FF2B5EF4-FFF2-40B4-BE49-F238E27FC236}">
                <a16:creationId xmlns:a16="http://schemas.microsoft.com/office/drawing/2014/main" id="{A31D4ED8-9098-4BF6-AA1A-141CDB7455DE}"/>
              </a:ext>
            </a:extLst>
          </p:cNvPr>
          <p:cNvSpPr/>
          <p:nvPr/>
        </p:nvSpPr>
        <p:spPr>
          <a:xfrm>
            <a:off x="5268384" y="2160589"/>
            <a:ext cx="4313766" cy="686394"/>
          </a:xfrm>
          <a:prstGeom prst="roundRect">
            <a:avLst>
              <a:gd name="adj" fmla="val 10000"/>
            </a:avLst>
          </a:prstGeom>
          <a:solidFill>
            <a:schemeClr val="accent1">
              <a:lumMod val="20000"/>
              <a:lumOff val="80000"/>
            </a:schemeClr>
          </a:solidFill>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46" name="Hình chữ nhật: Góc Tròn 14">
            <a:extLst>
              <a:ext uri="{FF2B5EF4-FFF2-40B4-BE49-F238E27FC236}">
                <a16:creationId xmlns:a16="http://schemas.microsoft.com/office/drawing/2014/main" id="{A31D4ED8-9098-4BF6-AA1A-141CDB7455DE}"/>
              </a:ext>
            </a:extLst>
          </p:cNvPr>
          <p:cNvSpPr/>
          <p:nvPr/>
        </p:nvSpPr>
        <p:spPr>
          <a:xfrm>
            <a:off x="5252952" y="2975242"/>
            <a:ext cx="4313766" cy="686394"/>
          </a:xfrm>
          <a:prstGeom prst="roundRect">
            <a:avLst>
              <a:gd name="adj" fmla="val 10000"/>
            </a:avLst>
          </a:prstGeom>
          <a:solidFill>
            <a:schemeClr val="accent1">
              <a:lumMod val="40000"/>
              <a:lumOff val="60000"/>
            </a:schemeClr>
          </a:solidFill>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47" name="Hình chữ nhật: Góc Tròn 14">
            <a:extLst>
              <a:ext uri="{FF2B5EF4-FFF2-40B4-BE49-F238E27FC236}">
                <a16:creationId xmlns:a16="http://schemas.microsoft.com/office/drawing/2014/main" id="{A31D4ED8-9098-4BF6-AA1A-141CDB7455DE}"/>
              </a:ext>
            </a:extLst>
          </p:cNvPr>
          <p:cNvSpPr/>
          <p:nvPr/>
        </p:nvSpPr>
        <p:spPr>
          <a:xfrm>
            <a:off x="5268384" y="3810435"/>
            <a:ext cx="4313766" cy="686394"/>
          </a:xfrm>
          <a:prstGeom prst="roundRect">
            <a:avLst>
              <a:gd name="adj" fmla="val 10000"/>
            </a:avLst>
          </a:prstGeom>
          <a:solidFill>
            <a:schemeClr val="accent1">
              <a:lumMod val="60000"/>
              <a:lumOff val="40000"/>
            </a:schemeClr>
          </a:solidFill>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48" name="Hình chữ nhật: Góc Tròn 14">
            <a:extLst>
              <a:ext uri="{FF2B5EF4-FFF2-40B4-BE49-F238E27FC236}">
                <a16:creationId xmlns:a16="http://schemas.microsoft.com/office/drawing/2014/main" id="{A31D4ED8-9098-4BF6-AA1A-141CDB7455DE}"/>
              </a:ext>
            </a:extLst>
          </p:cNvPr>
          <p:cNvSpPr/>
          <p:nvPr/>
        </p:nvSpPr>
        <p:spPr>
          <a:xfrm>
            <a:off x="5252952" y="4629356"/>
            <a:ext cx="4313766" cy="686394"/>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49" name="Hình chữ nhật: Góc Tròn 14">
            <a:extLst>
              <a:ext uri="{FF2B5EF4-FFF2-40B4-BE49-F238E27FC236}">
                <a16:creationId xmlns:a16="http://schemas.microsoft.com/office/drawing/2014/main" id="{A31D4ED8-9098-4BF6-AA1A-141CDB7455DE}"/>
              </a:ext>
            </a:extLst>
          </p:cNvPr>
          <p:cNvSpPr/>
          <p:nvPr/>
        </p:nvSpPr>
        <p:spPr>
          <a:xfrm>
            <a:off x="5252952" y="5470613"/>
            <a:ext cx="4313766" cy="686394"/>
          </a:xfrm>
          <a:prstGeom prst="roundRect">
            <a:avLst>
              <a:gd name="adj" fmla="val 10000"/>
            </a:avLst>
          </a:prstGeom>
          <a:solidFill>
            <a:schemeClr val="accent1">
              <a:lumMod val="50000"/>
            </a:schemeClr>
          </a:solidFill>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50" name="Hộp Văn bản 50">
            <a:extLst>
              <a:ext uri="{FF2B5EF4-FFF2-40B4-BE49-F238E27FC236}">
                <a16:creationId xmlns:a16="http://schemas.microsoft.com/office/drawing/2014/main" id="{DDBDE64E-29C0-4C82-8D76-3E1C9A4ABEFF}"/>
              </a:ext>
            </a:extLst>
          </p:cNvPr>
          <p:cNvSpPr txBox="1"/>
          <p:nvPr/>
        </p:nvSpPr>
        <p:spPr>
          <a:xfrm>
            <a:off x="749916" y="2133985"/>
            <a:ext cx="4241184"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algn="ctr" defTabSz="844550">
              <a:lnSpc>
                <a:spcPct val="90000"/>
              </a:lnSpc>
              <a:spcBef>
                <a:spcPct val="0"/>
              </a:spcBef>
              <a:spcAft>
                <a:spcPct val="35000"/>
              </a:spcAft>
            </a:pPr>
            <a:r>
              <a:rPr lang="en-US" sz="1900" b="1" dirty="0"/>
              <a:t>Accessibility</a:t>
            </a:r>
            <a:endParaRPr lang="en-US" sz="1900" b="1" kern="1200" dirty="0"/>
          </a:p>
        </p:txBody>
      </p:sp>
      <p:sp>
        <p:nvSpPr>
          <p:cNvPr id="51" name="Hộp Văn bản 50">
            <a:extLst>
              <a:ext uri="{FF2B5EF4-FFF2-40B4-BE49-F238E27FC236}">
                <a16:creationId xmlns:a16="http://schemas.microsoft.com/office/drawing/2014/main" id="{DDBDE64E-29C0-4C82-8D76-3E1C9A4ABEFF}"/>
              </a:ext>
            </a:extLst>
          </p:cNvPr>
          <p:cNvSpPr txBox="1"/>
          <p:nvPr/>
        </p:nvSpPr>
        <p:spPr>
          <a:xfrm>
            <a:off x="734484" y="2957531"/>
            <a:ext cx="4241184"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algn="ctr" defTabSz="844550">
              <a:lnSpc>
                <a:spcPct val="90000"/>
              </a:lnSpc>
              <a:spcBef>
                <a:spcPct val="0"/>
              </a:spcBef>
              <a:spcAft>
                <a:spcPct val="35000"/>
              </a:spcAft>
            </a:pPr>
            <a:r>
              <a:rPr lang="en-US" sz="1900" b="1" dirty="0"/>
              <a:t>Comprehensiveness</a:t>
            </a:r>
            <a:endParaRPr lang="en-US" sz="1900" b="1" kern="1200" dirty="0"/>
          </a:p>
        </p:txBody>
      </p:sp>
      <p:sp>
        <p:nvSpPr>
          <p:cNvPr id="52" name="Hộp Văn bản 50">
            <a:extLst>
              <a:ext uri="{FF2B5EF4-FFF2-40B4-BE49-F238E27FC236}">
                <a16:creationId xmlns:a16="http://schemas.microsoft.com/office/drawing/2014/main" id="{DDBDE64E-29C0-4C82-8D76-3E1C9A4ABEFF}"/>
              </a:ext>
            </a:extLst>
          </p:cNvPr>
          <p:cNvSpPr txBox="1"/>
          <p:nvPr/>
        </p:nvSpPr>
        <p:spPr>
          <a:xfrm>
            <a:off x="749916" y="3840729"/>
            <a:ext cx="4241184"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algn="ctr" defTabSz="844550">
              <a:lnSpc>
                <a:spcPct val="90000"/>
              </a:lnSpc>
              <a:spcBef>
                <a:spcPct val="0"/>
              </a:spcBef>
              <a:spcAft>
                <a:spcPct val="35000"/>
              </a:spcAft>
            </a:pPr>
            <a:r>
              <a:rPr lang="en-US" sz="1900" b="1" dirty="0">
                <a:solidFill>
                  <a:schemeClr val="accent1">
                    <a:lumMod val="50000"/>
                  </a:schemeClr>
                </a:solidFill>
              </a:rPr>
              <a:t>Understandability</a:t>
            </a:r>
            <a:endParaRPr lang="en-US" sz="1900" b="1" kern="1200" dirty="0">
              <a:solidFill>
                <a:schemeClr val="accent1">
                  <a:lumMod val="50000"/>
                </a:schemeClr>
              </a:solidFill>
            </a:endParaRPr>
          </a:p>
        </p:txBody>
      </p:sp>
      <p:sp>
        <p:nvSpPr>
          <p:cNvPr id="53" name="Hộp Văn bản 50">
            <a:extLst>
              <a:ext uri="{FF2B5EF4-FFF2-40B4-BE49-F238E27FC236}">
                <a16:creationId xmlns:a16="http://schemas.microsoft.com/office/drawing/2014/main" id="{DDBDE64E-29C0-4C82-8D76-3E1C9A4ABEFF}"/>
              </a:ext>
            </a:extLst>
          </p:cNvPr>
          <p:cNvSpPr txBox="1"/>
          <p:nvPr/>
        </p:nvSpPr>
        <p:spPr>
          <a:xfrm>
            <a:off x="749916" y="4668574"/>
            <a:ext cx="4241184"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algn="ctr" defTabSz="844550">
              <a:lnSpc>
                <a:spcPct val="90000"/>
              </a:lnSpc>
              <a:spcBef>
                <a:spcPct val="0"/>
              </a:spcBef>
              <a:spcAft>
                <a:spcPct val="35000"/>
              </a:spcAft>
            </a:pPr>
            <a:r>
              <a:rPr lang="en-US" sz="1900" b="1" dirty="0">
                <a:solidFill>
                  <a:schemeClr val="accent1">
                    <a:lumMod val="50000"/>
                  </a:schemeClr>
                </a:solidFill>
              </a:rPr>
              <a:t>Unambiguousness</a:t>
            </a:r>
            <a:endParaRPr lang="en-US" sz="1900" b="1" kern="1200" dirty="0">
              <a:solidFill>
                <a:schemeClr val="accent1">
                  <a:lumMod val="50000"/>
                </a:schemeClr>
              </a:solidFill>
            </a:endParaRPr>
          </a:p>
        </p:txBody>
      </p:sp>
      <p:sp>
        <p:nvSpPr>
          <p:cNvPr id="54" name="Hộp Văn bản 50">
            <a:extLst>
              <a:ext uri="{FF2B5EF4-FFF2-40B4-BE49-F238E27FC236}">
                <a16:creationId xmlns:a16="http://schemas.microsoft.com/office/drawing/2014/main" id="{DDBDE64E-29C0-4C82-8D76-3E1C9A4ABEFF}"/>
              </a:ext>
            </a:extLst>
          </p:cNvPr>
          <p:cNvSpPr txBox="1"/>
          <p:nvPr/>
        </p:nvSpPr>
        <p:spPr>
          <a:xfrm>
            <a:off x="749916" y="5523392"/>
            <a:ext cx="4241184"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algn="ctr" defTabSz="844550">
              <a:lnSpc>
                <a:spcPct val="90000"/>
              </a:lnSpc>
              <a:spcBef>
                <a:spcPct val="0"/>
              </a:spcBef>
              <a:spcAft>
                <a:spcPct val="35000"/>
              </a:spcAft>
            </a:pPr>
            <a:r>
              <a:rPr lang="en-US" sz="1900" b="1" dirty="0">
                <a:solidFill>
                  <a:schemeClr val="accent1">
                    <a:lumMod val="50000"/>
                  </a:schemeClr>
                </a:solidFill>
              </a:rPr>
              <a:t>Consistency</a:t>
            </a:r>
            <a:endParaRPr lang="en-US" sz="1900" b="1" kern="1200" dirty="0">
              <a:solidFill>
                <a:schemeClr val="accent1">
                  <a:lumMod val="50000"/>
                </a:schemeClr>
              </a:solidFill>
            </a:endParaRPr>
          </a:p>
        </p:txBody>
      </p:sp>
      <p:sp>
        <p:nvSpPr>
          <p:cNvPr id="55" name="Hộp Văn bản 50">
            <a:extLst>
              <a:ext uri="{FF2B5EF4-FFF2-40B4-BE49-F238E27FC236}">
                <a16:creationId xmlns:a16="http://schemas.microsoft.com/office/drawing/2014/main" id="{DDBDE64E-29C0-4C82-8D76-3E1C9A4ABEFF}"/>
              </a:ext>
            </a:extLst>
          </p:cNvPr>
          <p:cNvSpPr txBox="1"/>
          <p:nvPr/>
        </p:nvSpPr>
        <p:spPr>
          <a:xfrm>
            <a:off x="5268384" y="2173203"/>
            <a:ext cx="4241184"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algn="ctr" defTabSz="844550">
              <a:lnSpc>
                <a:spcPct val="90000"/>
              </a:lnSpc>
              <a:spcBef>
                <a:spcPct val="0"/>
              </a:spcBef>
              <a:spcAft>
                <a:spcPct val="35000"/>
              </a:spcAft>
            </a:pPr>
            <a:r>
              <a:rPr lang="en-US" sz="1900" b="1" dirty="0">
                <a:solidFill>
                  <a:schemeClr val="accent1">
                    <a:lumMod val="50000"/>
                  </a:schemeClr>
                </a:solidFill>
              </a:rPr>
              <a:t>Degree of prioritization</a:t>
            </a:r>
            <a:endParaRPr lang="en-US" sz="1900" b="1" kern="1200" dirty="0">
              <a:solidFill>
                <a:schemeClr val="accent1">
                  <a:lumMod val="50000"/>
                </a:schemeClr>
              </a:solidFill>
            </a:endParaRPr>
          </a:p>
        </p:txBody>
      </p:sp>
      <p:sp>
        <p:nvSpPr>
          <p:cNvPr id="56" name="Hộp Văn bản 50">
            <a:extLst>
              <a:ext uri="{FF2B5EF4-FFF2-40B4-BE49-F238E27FC236}">
                <a16:creationId xmlns:a16="http://schemas.microsoft.com/office/drawing/2014/main" id="{DDBDE64E-29C0-4C82-8D76-3E1C9A4ABEFF}"/>
              </a:ext>
            </a:extLst>
          </p:cNvPr>
          <p:cNvSpPr txBox="1"/>
          <p:nvPr/>
        </p:nvSpPr>
        <p:spPr>
          <a:xfrm>
            <a:off x="5268384" y="3033065"/>
            <a:ext cx="4241184"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algn="ctr" defTabSz="844550">
              <a:lnSpc>
                <a:spcPct val="90000"/>
              </a:lnSpc>
              <a:spcBef>
                <a:spcPct val="0"/>
              </a:spcBef>
              <a:spcAft>
                <a:spcPct val="35000"/>
              </a:spcAft>
            </a:pPr>
            <a:r>
              <a:rPr lang="en-US" sz="1900" b="1" dirty="0">
                <a:solidFill>
                  <a:schemeClr val="accent1">
                    <a:lumMod val="50000"/>
                  </a:schemeClr>
                </a:solidFill>
              </a:rPr>
              <a:t>Security</a:t>
            </a:r>
            <a:endParaRPr lang="en-US" sz="1900" b="1" kern="1200" dirty="0">
              <a:solidFill>
                <a:schemeClr val="accent1">
                  <a:lumMod val="50000"/>
                </a:schemeClr>
              </a:solidFill>
            </a:endParaRPr>
          </a:p>
        </p:txBody>
      </p:sp>
      <p:sp>
        <p:nvSpPr>
          <p:cNvPr id="57" name="Hộp Văn bản 50">
            <a:extLst>
              <a:ext uri="{FF2B5EF4-FFF2-40B4-BE49-F238E27FC236}">
                <a16:creationId xmlns:a16="http://schemas.microsoft.com/office/drawing/2014/main" id="{DDBDE64E-29C0-4C82-8D76-3E1C9A4ABEFF}"/>
              </a:ext>
            </a:extLst>
          </p:cNvPr>
          <p:cNvSpPr txBox="1"/>
          <p:nvPr/>
        </p:nvSpPr>
        <p:spPr>
          <a:xfrm>
            <a:off x="5289243" y="3887725"/>
            <a:ext cx="4241184"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algn="ctr" defTabSz="844550">
              <a:lnSpc>
                <a:spcPct val="90000"/>
              </a:lnSpc>
              <a:spcBef>
                <a:spcPct val="0"/>
              </a:spcBef>
              <a:spcAft>
                <a:spcPct val="35000"/>
              </a:spcAft>
            </a:pPr>
            <a:r>
              <a:rPr lang="en-US" sz="1900" b="1" dirty="0">
                <a:solidFill>
                  <a:schemeClr val="accent1">
                    <a:lumMod val="50000"/>
                  </a:schemeClr>
                </a:solidFill>
              </a:rPr>
              <a:t>Self-completeness</a:t>
            </a:r>
            <a:endParaRPr lang="en-US" sz="1900" b="1" kern="1200" dirty="0">
              <a:solidFill>
                <a:schemeClr val="accent1">
                  <a:lumMod val="50000"/>
                </a:schemeClr>
              </a:solidFill>
            </a:endParaRPr>
          </a:p>
        </p:txBody>
      </p:sp>
      <p:sp>
        <p:nvSpPr>
          <p:cNvPr id="58" name="Hộp Văn bản 50">
            <a:extLst>
              <a:ext uri="{FF2B5EF4-FFF2-40B4-BE49-F238E27FC236}">
                <a16:creationId xmlns:a16="http://schemas.microsoft.com/office/drawing/2014/main" id="{DDBDE64E-29C0-4C82-8D76-3E1C9A4ABEFF}"/>
              </a:ext>
            </a:extLst>
          </p:cNvPr>
          <p:cNvSpPr txBox="1"/>
          <p:nvPr/>
        </p:nvSpPr>
        <p:spPr>
          <a:xfrm>
            <a:off x="5304675" y="4706646"/>
            <a:ext cx="4241184"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algn="ctr" defTabSz="844550">
              <a:lnSpc>
                <a:spcPct val="90000"/>
              </a:lnSpc>
              <a:spcBef>
                <a:spcPct val="0"/>
              </a:spcBef>
              <a:spcAft>
                <a:spcPct val="35000"/>
              </a:spcAft>
            </a:pPr>
            <a:r>
              <a:rPr lang="en-US" sz="1900" b="1" dirty="0"/>
              <a:t>Testability</a:t>
            </a:r>
            <a:endParaRPr lang="en-US" sz="1900" b="1" kern="1200" dirty="0"/>
          </a:p>
        </p:txBody>
      </p:sp>
      <p:sp>
        <p:nvSpPr>
          <p:cNvPr id="59" name="Hộp Văn bản 50">
            <a:extLst>
              <a:ext uri="{FF2B5EF4-FFF2-40B4-BE49-F238E27FC236}">
                <a16:creationId xmlns:a16="http://schemas.microsoft.com/office/drawing/2014/main" id="{DDBDE64E-29C0-4C82-8D76-3E1C9A4ABEFF}"/>
              </a:ext>
            </a:extLst>
          </p:cNvPr>
          <p:cNvSpPr txBox="1"/>
          <p:nvPr/>
        </p:nvSpPr>
        <p:spPr>
          <a:xfrm>
            <a:off x="5340966" y="5505620"/>
            <a:ext cx="4241184"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algn="ctr" defTabSz="844550">
              <a:lnSpc>
                <a:spcPct val="90000"/>
              </a:lnSpc>
              <a:spcBef>
                <a:spcPct val="0"/>
              </a:spcBef>
              <a:spcAft>
                <a:spcPct val="35000"/>
              </a:spcAft>
            </a:pPr>
            <a:r>
              <a:rPr lang="en-US" sz="1900" b="1" dirty="0"/>
              <a:t>Traceability</a:t>
            </a:r>
            <a:endParaRPr lang="en-US" sz="1900" b="1" kern="1200" dirty="0"/>
          </a:p>
        </p:txBody>
      </p:sp>
    </p:spTree>
    <p:extLst>
      <p:ext uri="{BB962C8B-B14F-4D97-AF65-F5344CB8AC3E}">
        <p14:creationId xmlns:p14="http://schemas.microsoft.com/office/powerpoint/2010/main" val="25314985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6" name="Group 7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074" name="Picture 2" descr="Káº¿t quáº£ hÃ¬nh áº£nh cho qa">
            <a:extLst>
              <a:ext uri="{FF2B5EF4-FFF2-40B4-BE49-F238E27FC236}">
                <a16:creationId xmlns:a16="http://schemas.microsoft.com/office/drawing/2014/main" id="{14DCCCD8-E201-424B-993B-92D366726F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26" y="1508389"/>
            <a:ext cx="7478946" cy="372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551042"/>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294C598-5DDC-44D3-9055-64F5F42A5D6E}"/>
              </a:ext>
            </a:extLst>
          </p:cNvPr>
          <p:cNvSpPr>
            <a:spLocks noGrp="1"/>
          </p:cNvSpPr>
          <p:nvPr>
            <p:ph type="title"/>
          </p:nvPr>
        </p:nvSpPr>
        <p:spPr>
          <a:xfrm>
            <a:off x="677333" y="609600"/>
            <a:ext cx="9912879" cy="1320800"/>
          </a:xfrm>
        </p:spPr>
        <p:txBody>
          <a:bodyPr>
            <a:noAutofit/>
          </a:bodyPr>
          <a:lstStyle/>
          <a:p>
            <a:pPr>
              <a:lnSpc>
                <a:spcPct val="90000"/>
              </a:lnSpc>
            </a:pPr>
            <a:r>
              <a:rPr lang="en-US" b="1" dirty="0"/>
              <a:t>13.13 INSPECTING DETAILED REQUIREMEN</a:t>
            </a:r>
            <a:r>
              <a:rPr lang="en-US" b="1" dirty="0">
                <a:solidFill>
                  <a:schemeClr val="bg1"/>
                </a:solidFill>
              </a:rPr>
              <a:t>TS</a:t>
            </a:r>
            <a:br>
              <a:rPr lang="en-US" b="1" dirty="0"/>
            </a:br>
            <a:endParaRPr lang="en-US" b="1" dirty="0"/>
          </a:p>
        </p:txBody>
      </p:sp>
      <p:graphicFrame>
        <p:nvGraphicFramePr>
          <p:cNvPr id="4" name="Table 3"/>
          <p:cNvGraphicFramePr>
            <a:graphicFrameLocks noGrp="1"/>
          </p:cNvGraphicFramePr>
          <p:nvPr>
            <p:extLst/>
          </p:nvPr>
        </p:nvGraphicFramePr>
        <p:xfrm>
          <a:off x="2" y="1409702"/>
          <a:ext cx="12191996" cy="5067296"/>
        </p:xfrm>
        <a:graphic>
          <a:graphicData uri="http://schemas.openxmlformats.org/drawingml/2006/table">
            <a:tbl>
              <a:tblPr firstRow="1" firstCol="1" bandRow="1">
                <a:tableStyleId>{5C22544A-7EE6-4342-B048-85BDC9FD1C3A}</a:tableStyleId>
              </a:tblPr>
              <a:tblGrid>
                <a:gridCol w="825022">
                  <a:extLst>
                    <a:ext uri="{9D8B030D-6E8A-4147-A177-3AD203B41FA5}">
                      <a16:colId xmlns:a16="http://schemas.microsoft.com/office/drawing/2014/main" val="1618454538"/>
                    </a:ext>
                  </a:extLst>
                </a:gridCol>
                <a:gridCol w="2200060">
                  <a:extLst>
                    <a:ext uri="{9D8B030D-6E8A-4147-A177-3AD203B41FA5}">
                      <a16:colId xmlns:a16="http://schemas.microsoft.com/office/drawing/2014/main" val="3515639301"/>
                    </a:ext>
                  </a:extLst>
                </a:gridCol>
                <a:gridCol w="1008360">
                  <a:extLst>
                    <a:ext uri="{9D8B030D-6E8A-4147-A177-3AD203B41FA5}">
                      <a16:colId xmlns:a16="http://schemas.microsoft.com/office/drawing/2014/main" val="420018213"/>
                    </a:ext>
                  </a:extLst>
                </a:gridCol>
                <a:gridCol w="846411">
                  <a:extLst>
                    <a:ext uri="{9D8B030D-6E8A-4147-A177-3AD203B41FA5}">
                      <a16:colId xmlns:a16="http://schemas.microsoft.com/office/drawing/2014/main" val="308425390"/>
                    </a:ext>
                  </a:extLst>
                </a:gridCol>
                <a:gridCol w="982897">
                  <a:extLst>
                    <a:ext uri="{9D8B030D-6E8A-4147-A177-3AD203B41FA5}">
                      <a16:colId xmlns:a16="http://schemas.microsoft.com/office/drawing/2014/main" val="2643154839"/>
                    </a:ext>
                  </a:extLst>
                </a:gridCol>
                <a:gridCol w="705853">
                  <a:extLst>
                    <a:ext uri="{9D8B030D-6E8A-4147-A177-3AD203B41FA5}">
                      <a16:colId xmlns:a16="http://schemas.microsoft.com/office/drawing/2014/main" val="3561093170"/>
                    </a:ext>
                  </a:extLst>
                </a:gridCol>
                <a:gridCol w="838264">
                  <a:extLst>
                    <a:ext uri="{9D8B030D-6E8A-4147-A177-3AD203B41FA5}">
                      <a16:colId xmlns:a16="http://schemas.microsoft.com/office/drawing/2014/main" val="1432391504"/>
                    </a:ext>
                  </a:extLst>
                </a:gridCol>
                <a:gridCol w="843357">
                  <a:extLst>
                    <a:ext uri="{9D8B030D-6E8A-4147-A177-3AD203B41FA5}">
                      <a16:colId xmlns:a16="http://schemas.microsoft.com/office/drawing/2014/main" val="455699581"/>
                    </a:ext>
                  </a:extLst>
                </a:gridCol>
                <a:gridCol w="916692">
                  <a:extLst>
                    <a:ext uri="{9D8B030D-6E8A-4147-A177-3AD203B41FA5}">
                      <a16:colId xmlns:a16="http://schemas.microsoft.com/office/drawing/2014/main" val="1429864093"/>
                    </a:ext>
                  </a:extLst>
                </a:gridCol>
                <a:gridCol w="1008360">
                  <a:extLst>
                    <a:ext uri="{9D8B030D-6E8A-4147-A177-3AD203B41FA5}">
                      <a16:colId xmlns:a16="http://schemas.microsoft.com/office/drawing/2014/main" val="2847123351"/>
                    </a:ext>
                  </a:extLst>
                </a:gridCol>
                <a:gridCol w="1008360">
                  <a:extLst>
                    <a:ext uri="{9D8B030D-6E8A-4147-A177-3AD203B41FA5}">
                      <a16:colId xmlns:a16="http://schemas.microsoft.com/office/drawing/2014/main" val="2235617022"/>
                    </a:ext>
                  </a:extLst>
                </a:gridCol>
                <a:gridCol w="1008360">
                  <a:extLst>
                    <a:ext uri="{9D8B030D-6E8A-4147-A177-3AD203B41FA5}">
                      <a16:colId xmlns:a16="http://schemas.microsoft.com/office/drawing/2014/main" val="4095025231"/>
                    </a:ext>
                  </a:extLst>
                </a:gridCol>
              </a:tblGrid>
              <a:tr h="1177056">
                <a:tc>
                  <a:txBody>
                    <a:bodyPr/>
                    <a:lstStyle/>
                    <a:p>
                      <a:pPr marL="0" marR="0" algn="ctr">
                        <a:lnSpc>
                          <a:spcPct val="107000"/>
                        </a:lnSpc>
                        <a:spcBef>
                          <a:spcPts val="0"/>
                        </a:spcBef>
                        <a:spcAft>
                          <a:spcPts val="0"/>
                        </a:spcAft>
                      </a:pPr>
                      <a:r>
                        <a:rPr lang="en-US" sz="2000" dirty="0">
                          <a:effectLst/>
                        </a:rPr>
                        <a:t>STT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Mô tả</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err="1">
                          <a:effectLst/>
                        </a:rPr>
                        <a:t>Truy</a:t>
                      </a:r>
                      <a:r>
                        <a:rPr lang="en-US" sz="2000" dirty="0">
                          <a:effectLst/>
                        </a:rPr>
                        <a:t> </a:t>
                      </a:r>
                      <a:r>
                        <a:rPr lang="en-US" sz="2000" dirty="0" err="1">
                          <a:effectLst/>
                        </a:rPr>
                        <a:t>xuất</a:t>
                      </a:r>
                      <a:r>
                        <a:rPr lang="en-US" sz="2000" dirty="0">
                          <a:effectLst/>
                        </a:rPr>
                        <a:t> </a:t>
                      </a:r>
                      <a:r>
                        <a:rPr lang="en-US" sz="2000" dirty="0" err="1">
                          <a:effectLst/>
                        </a:rPr>
                        <a:t>ngược</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Hoàn thiện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Tương tích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Khả thi</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Minh bạch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Rõ ràng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Ngắn gọn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Dễ hiệu chỉnh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Dễ kiểm thử</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Note 14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6738918"/>
                  </a:ext>
                </a:extLst>
              </a:tr>
              <a:tr h="778048">
                <a:tc>
                  <a:txBody>
                    <a:bodyPr/>
                    <a:lstStyle/>
                    <a:p>
                      <a:pPr marL="0" marR="0">
                        <a:lnSpc>
                          <a:spcPct val="107000"/>
                        </a:lnSpc>
                        <a:spcBef>
                          <a:spcPts val="0"/>
                        </a:spcBef>
                        <a:spcAft>
                          <a:spcPts val="0"/>
                        </a:spcAft>
                      </a:pPr>
                      <a:r>
                        <a:rPr lang="en-US" sz="2000">
                          <a:effectLst/>
                        </a:rPr>
                        <a:t>1001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000" dirty="0" err="1">
                          <a:effectLst/>
                        </a:rPr>
                        <a:t>Yêu</a:t>
                      </a:r>
                      <a:r>
                        <a:rPr lang="en-US" sz="2000" baseline="0" dirty="0">
                          <a:effectLst/>
                        </a:rPr>
                        <a:t> </a:t>
                      </a:r>
                      <a:r>
                        <a:rPr lang="en-US" sz="2000" baseline="0" dirty="0" err="1">
                          <a:effectLst/>
                        </a:rPr>
                        <a:t>cầu</a:t>
                      </a:r>
                      <a:r>
                        <a:rPr lang="en-US" sz="2000" dirty="0">
                          <a:effectLst/>
                        </a:rPr>
                        <a:t> </a:t>
                      </a:r>
                      <a:r>
                        <a:rPr lang="en-US" sz="2000" dirty="0" err="1">
                          <a:effectLst/>
                        </a:rPr>
                        <a:t>khu</a:t>
                      </a:r>
                      <a:r>
                        <a:rPr lang="en-US" sz="2000" dirty="0">
                          <a:effectLst/>
                        </a:rPr>
                        <a:t> </a:t>
                      </a:r>
                      <a:r>
                        <a:rPr lang="en-US" sz="2000" dirty="0" err="1">
                          <a:effectLst/>
                        </a:rPr>
                        <a:t>vực</a:t>
                      </a:r>
                      <a:r>
                        <a:rPr lang="en-US" sz="2000" dirty="0">
                          <a:effectLst/>
                        </a:rPr>
                        <a:t> 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Note 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Note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No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No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No 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No 1, 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8908466"/>
                  </a:ext>
                </a:extLst>
              </a:tr>
              <a:tr h="778048">
                <a:tc>
                  <a:txBody>
                    <a:bodyPr/>
                    <a:lstStyle/>
                    <a:p>
                      <a:pPr marL="0" marR="0">
                        <a:lnSpc>
                          <a:spcPct val="107000"/>
                        </a:lnSpc>
                        <a:spcBef>
                          <a:spcPts val="0"/>
                        </a:spcBef>
                        <a:spcAft>
                          <a:spcPts val="0"/>
                        </a:spcAft>
                      </a:pPr>
                      <a:r>
                        <a:rPr lang="en-US" sz="2000">
                          <a:effectLst/>
                        </a:rPr>
                        <a:t>1002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000" dirty="0" err="1">
                          <a:effectLst/>
                        </a:rPr>
                        <a:t>Yêu</a:t>
                      </a:r>
                      <a:r>
                        <a:rPr lang="en-US" sz="2000" baseline="0" dirty="0">
                          <a:effectLst/>
                        </a:rPr>
                        <a:t> </a:t>
                      </a:r>
                      <a:r>
                        <a:rPr lang="en-US" sz="2000" baseline="0" dirty="0" err="1">
                          <a:effectLst/>
                        </a:rPr>
                        <a:t>cầu</a:t>
                      </a:r>
                      <a:r>
                        <a:rPr lang="en-US" sz="2000" dirty="0">
                          <a:effectLst/>
                        </a:rPr>
                        <a:t> </a:t>
                      </a:r>
                      <a:r>
                        <a:rPr lang="en-US" sz="2000" dirty="0" err="1">
                          <a:effectLst/>
                        </a:rPr>
                        <a:t>khu</a:t>
                      </a:r>
                      <a:r>
                        <a:rPr lang="en-US" sz="2000" dirty="0">
                          <a:effectLst/>
                        </a:rPr>
                        <a:t> </a:t>
                      </a:r>
                      <a:r>
                        <a:rPr lang="en-US" sz="2000" dirty="0" err="1">
                          <a:effectLst/>
                        </a:rPr>
                        <a:t>vực</a:t>
                      </a:r>
                      <a:r>
                        <a:rPr lang="en-US" sz="2000" dirty="0">
                          <a:effectLst/>
                        </a:rPr>
                        <a:t> 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No 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No 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Note 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85598021"/>
                  </a:ext>
                </a:extLst>
              </a:tr>
              <a:tr h="778048">
                <a:tc>
                  <a:txBody>
                    <a:bodyPr/>
                    <a:lstStyle/>
                    <a:p>
                      <a:pPr marL="0" marR="0">
                        <a:lnSpc>
                          <a:spcPct val="107000"/>
                        </a:lnSpc>
                        <a:spcBef>
                          <a:spcPts val="0"/>
                        </a:spcBef>
                        <a:spcAft>
                          <a:spcPts val="0"/>
                        </a:spcAft>
                      </a:pPr>
                      <a:r>
                        <a:rPr lang="en-US" sz="2000">
                          <a:effectLst/>
                        </a:rPr>
                        <a:t>1003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000" dirty="0" err="1">
                          <a:effectLst/>
                        </a:rPr>
                        <a:t>Yêu</a:t>
                      </a:r>
                      <a:r>
                        <a:rPr lang="en-US" sz="2000" baseline="0" dirty="0">
                          <a:effectLst/>
                        </a:rPr>
                        <a:t> </a:t>
                      </a:r>
                      <a:r>
                        <a:rPr lang="en-US" sz="2000" baseline="0" dirty="0" err="1">
                          <a:effectLst/>
                        </a:rPr>
                        <a:t>cầu</a:t>
                      </a:r>
                      <a:r>
                        <a:rPr lang="en-US" sz="2000" baseline="0" dirty="0">
                          <a:effectLst/>
                        </a:rPr>
                        <a:t> </a:t>
                      </a:r>
                      <a:r>
                        <a:rPr lang="en-US" sz="2000" dirty="0" err="1">
                          <a:effectLst/>
                        </a:rPr>
                        <a:t>khu</a:t>
                      </a:r>
                      <a:r>
                        <a:rPr lang="en-US" sz="2000" dirty="0">
                          <a:effectLst/>
                        </a:rPr>
                        <a:t> </a:t>
                      </a:r>
                      <a:r>
                        <a:rPr lang="en-US" sz="2000" dirty="0" err="1">
                          <a:effectLst/>
                        </a:rPr>
                        <a:t>vực</a:t>
                      </a:r>
                      <a:r>
                        <a:rPr lang="en-US" sz="2000" dirty="0">
                          <a:effectLst/>
                        </a:rPr>
                        <a:t> 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Note 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Note 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No 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No 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No 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75773013"/>
                  </a:ext>
                </a:extLst>
              </a:tr>
              <a:tr h="778048">
                <a:tc>
                  <a:txBody>
                    <a:bodyPr/>
                    <a:lstStyle/>
                    <a:p>
                      <a:pPr marL="0" marR="0">
                        <a:lnSpc>
                          <a:spcPct val="107000"/>
                        </a:lnSpc>
                        <a:spcBef>
                          <a:spcPts val="0"/>
                        </a:spcBef>
                        <a:spcAft>
                          <a:spcPts val="0"/>
                        </a:spcAft>
                      </a:pPr>
                      <a:r>
                        <a:rPr lang="en-US" sz="2000">
                          <a:effectLst/>
                        </a:rPr>
                        <a:t>1004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000" dirty="0" err="1">
                          <a:effectLst/>
                        </a:rPr>
                        <a:t>Yêu</a:t>
                      </a:r>
                      <a:r>
                        <a:rPr lang="en-US" sz="2000" baseline="0" dirty="0">
                          <a:effectLst/>
                        </a:rPr>
                        <a:t> </a:t>
                      </a:r>
                      <a:r>
                        <a:rPr lang="en-US" sz="2000" baseline="0" dirty="0" err="1">
                          <a:effectLst/>
                        </a:rPr>
                        <a:t>cầu</a:t>
                      </a:r>
                      <a:r>
                        <a:rPr lang="en-US" sz="2000" dirty="0">
                          <a:effectLst/>
                        </a:rPr>
                        <a:t> </a:t>
                      </a:r>
                      <a:r>
                        <a:rPr lang="en-US" sz="2000" dirty="0" err="1">
                          <a:effectLst/>
                        </a:rPr>
                        <a:t>khu</a:t>
                      </a:r>
                      <a:r>
                        <a:rPr lang="en-US" sz="2000" dirty="0">
                          <a:effectLst/>
                        </a:rPr>
                        <a:t> </a:t>
                      </a:r>
                      <a:r>
                        <a:rPr lang="en-US" sz="2000" dirty="0" err="1">
                          <a:effectLst/>
                        </a:rPr>
                        <a:t>vực</a:t>
                      </a:r>
                      <a:r>
                        <a:rPr lang="en-US" sz="2000" dirty="0">
                          <a:effectLst/>
                        </a:rPr>
                        <a:t> 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No 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Note 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67598347"/>
                  </a:ext>
                </a:extLst>
              </a:tr>
              <a:tr h="778048">
                <a:tc>
                  <a:txBody>
                    <a:bodyPr/>
                    <a:lstStyle/>
                    <a:p>
                      <a:pPr marL="0" marR="0">
                        <a:lnSpc>
                          <a:spcPct val="107000"/>
                        </a:lnSpc>
                        <a:spcBef>
                          <a:spcPts val="0"/>
                        </a:spcBef>
                        <a:spcAft>
                          <a:spcPts val="0"/>
                        </a:spcAft>
                      </a:pPr>
                      <a:r>
                        <a:rPr lang="en-US" sz="2000">
                          <a:effectLst/>
                        </a:rPr>
                        <a:t>1005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000" dirty="0" err="1">
                          <a:effectLst/>
                        </a:rPr>
                        <a:t>Yêu</a:t>
                      </a:r>
                      <a:r>
                        <a:rPr lang="en-US" sz="2000" baseline="0" dirty="0">
                          <a:effectLst/>
                        </a:rPr>
                        <a:t> </a:t>
                      </a:r>
                      <a:r>
                        <a:rPr lang="en-US" sz="2000" baseline="0" dirty="0" err="1">
                          <a:effectLst/>
                        </a:rPr>
                        <a:t>cầu</a:t>
                      </a:r>
                      <a:r>
                        <a:rPr lang="en-US" sz="2000" dirty="0">
                          <a:effectLst/>
                        </a:rPr>
                        <a:t> </a:t>
                      </a:r>
                      <a:r>
                        <a:rPr lang="en-US" sz="2000" dirty="0" err="1">
                          <a:effectLst/>
                        </a:rPr>
                        <a:t>khu</a:t>
                      </a:r>
                      <a:r>
                        <a:rPr lang="en-US" sz="2000" dirty="0">
                          <a:effectLst/>
                        </a:rPr>
                        <a:t> </a:t>
                      </a:r>
                      <a:r>
                        <a:rPr lang="en-US" sz="2000" dirty="0" err="1">
                          <a:effectLst/>
                        </a:rPr>
                        <a:t>vực</a:t>
                      </a:r>
                      <a:r>
                        <a:rPr lang="en-US" sz="2000" dirty="0">
                          <a:effectLst/>
                        </a:rPr>
                        <a:t> 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Note 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Có</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err="1">
                          <a:effectLst/>
                        </a:rPr>
                        <a:t>Có</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85667236"/>
                  </a:ext>
                </a:extLst>
              </a:tr>
            </a:tbl>
          </a:graphicData>
        </a:graphic>
      </p:graphicFrame>
    </p:spTree>
    <p:extLst>
      <p:ext uri="{BB962C8B-B14F-4D97-AF65-F5344CB8AC3E}">
        <p14:creationId xmlns:p14="http://schemas.microsoft.com/office/powerpoint/2010/main" val="38286192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294C598-5DDC-44D3-9055-64F5F42A5D6E}"/>
              </a:ext>
            </a:extLst>
          </p:cNvPr>
          <p:cNvSpPr>
            <a:spLocks noGrp="1"/>
          </p:cNvSpPr>
          <p:nvPr>
            <p:ph type="title"/>
          </p:nvPr>
        </p:nvSpPr>
        <p:spPr>
          <a:xfrm>
            <a:off x="677333" y="609600"/>
            <a:ext cx="9912879" cy="1320800"/>
          </a:xfrm>
        </p:spPr>
        <p:txBody>
          <a:bodyPr>
            <a:noAutofit/>
          </a:bodyPr>
          <a:lstStyle/>
          <a:p>
            <a:pPr>
              <a:lnSpc>
                <a:spcPct val="90000"/>
              </a:lnSpc>
            </a:pPr>
            <a:r>
              <a:rPr lang="en-US" b="1" dirty="0"/>
              <a:t>13.13 INSPECTING DETAILED REQUIREMEN</a:t>
            </a:r>
            <a:r>
              <a:rPr lang="en-US" b="1" dirty="0">
                <a:solidFill>
                  <a:schemeClr val="bg1"/>
                </a:solidFill>
              </a:rPr>
              <a:t>TS</a:t>
            </a:r>
            <a:br>
              <a:rPr lang="en-US" b="1" dirty="0"/>
            </a:br>
            <a:endParaRPr lang="en-US" b="1" dirty="0"/>
          </a:p>
        </p:txBody>
      </p:sp>
      <p:graphicFrame>
        <p:nvGraphicFramePr>
          <p:cNvPr id="4" name="Table 3"/>
          <p:cNvGraphicFramePr>
            <a:graphicFrameLocks noGrp="1"/>
          </p:cNvGraphicFramePr>
          <p:nvPr>
            <p:extLst/>
          </p:nvPr>
        </p:nvGraphicFramePr>
        <p:xfrm>
          <a:off x="2" y="1409702"/>
          <a:ext cx="12191996" cy="5067296"/>
        </p:xfrm>
        <a:graphic>
          <a:graphicData uri="http://schemas.openxmlformats.org/drawingml/2006/table">
            <a:tbl>
              <a:tblPr firstRow="1" firstCol="1" bandRow="1">
                <a:tableStyleId>{5C22544A-7EE6-4342-B048-85BDC9FD1C3A}</a:tableStyleId>
              </a:tblPr>
              <a:tblGrid>
                <a:gridCol w="825022">
                  <a:extLst>
                    <a:ext uri="{9D8B030D-6E8A-4147-A177-3AD203B41FA5}">
                      <a16:colId xmlns:a16="http://schemas.microsoft.com/office/drawing/2014/main" val="1618454538"/>
                    </a:ext>
                  </a:extLst>
                </a:gridCol>
                <a:gridCol w="2200060">
                  <a:extLst>
                    <a:ext uri="{9D8B030D-6E8A-4147-A177-3AD203B41FA5}">
                      <a16:colId xmlns:a16="http://schemas.microsoft.com/office/drawing/2014/main" val="3515639301"/>
                    </a:ext>
                  </a:extLst>
                </a:gridCol>
                <a:gridCol w="1008360">
                  <a:extLst>
                    <a:ext uri="{9D8B030D-6E8A-4147-A177-3AD203B41FA5}">
                      <a16:colId xmlns:a16="http://schemas.microsoft.com/office/drawing/2014/main" val="420018213"/>
                    </a:ext>
                  </a:extLst>
                </a:gridCol>
                <a:gridCol w="846411">
                  <a:extLst>
                    <a:ext uri="{9D8B030D-6E8A-4147-A177-3AD203B41FA5}">
                      <a16:colId xmlns:a16="http://schemas.microsoft.com/office/drawing/2014/main" val="308425390"/>
                    </a:ext>
                  </a:extLst>
                </a:gridCol>
                <a:gridCol w="982897">
                  <a:extLst>
                    <a:ext uri="{9D8B030D-6E8A-4147-A177-3AD203B41FA5}">
                      <a16:colId xmlns:a16="http://schemas.microsoft.com/office/drawing/2014/main" val="2643154839"/>
                    </a:ext>
                  </a:extLst>
                </a:gridCol>
                <a:gridCol w="705853">
                  <a:extLst>
                    <a:ext uri="{9D8B030D-6E8A-4147-A177-3AD203B41FA5}">
                      <a16:colId xmlns:a16="http://schemas.microsoft.com/office/drawing/2014/main" val="3561093170"/>
                    </a:ext>
                  </a:extLst>
                </a:gridCol>
                <a:gridCol w="838264">
                  <a:extLst>
                    <a:ext uri="{9D8B030D-6E8A-4147-A177-3AD203B41FA5}">
                      <a16:colId xmlns:a16="http://schemas.microsoft.com/office/drawing/2014/main" val="1432391504"/>
                    </a:ext>
                  </a:extLst>
                </a:gridCol>
                <a:gridCol w="843357">
                  <a:extLst>
                    <a:ext uri="{9D8B030D-6E8A-4147-A177-3AD203B41FA5}">
                      <a16:colId xmlns:a16="http://schemas.microsoft.com/office/drawing/2014/main" val="455699581"/>
                    </a:ext>
                  </a:extLst>
                </a:gridCol>
                <a:gridCol w="916692">
                  <a:extLst>
                    <a:ext uri="{9D8B030D-6E8A-4147-A177-3AD203B41FA5}">
                      <a16:colId xmlns:a16="http://schemas.microsoft.com/office/drawing/2014/main" val="1429864093"/>
                    </a:ext>
                  </a:extLst>
                </a:gridCol>
                <a:gridCol w="1008360">
                  <a:extLst>
                    <a:ext uri="{9D8B030D-6E8A-4147-A177-3AD203B41FA5}">
                      <a16:colId xmlns:a16="http://schemas.microsoft.com/office/drawing/2014/main" val="2847123351"/>
                    </a:ext>
                  </a:extLst>
                </a:gridCol>
                <a:gridCol w="1008360">
                  <a:extLst>
                    <a:ext uri="{9D8B030D-6E8A-4147-A177-3AD203B41FA5}">
                      <a16:colId xmlns:a16="http://schemas.microsoft.com/office/drawing/2014/main" val="2235617022"/>
                    </a:ext>
                  </a:extLst>
                </a:gridCol>
                <a:gridCol w="1008360">
                  <a:extLst>
                    <a:ext uri="{9D8B030D-6E8A-4147-A177-3AD203B41FA5}">
                      <a16:colId xmlns:a16="http://schemas.microsoft.com/office/drawing/2014/main" val="4095025231"/>
                    </a:ext>
                  </a:extLst>
                </a:gridCol>
              </a:tblGrid>
              <a:tr h="1177056">
                <a:tc>
                  <a:txBody>
                    <a:bodyPr/>
                    <a:lstStyle/>
                    <a:p>
                      <a:pPr marL="0" marR="0" algn="ctr">
                        <a:lnSpc>
                          <a:spcPct val="107000"/>
                        </a:lnSpc>
                        <a:spcBef>
                          <a:spcPts val="0"/>
                        </a:spcBef>
                        <a:spcAft>
                          <a:spcPts val="0"/>
                        </a:spcAft>
                      </a:pPr>
                      <a:r>
                        <a:rPr lang="en-US" sz="2000" dirty="0">
                          <a:effectLst/>
                        </a:rPr>
                        <a:t>STT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Mô tả</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err="1">
                          <a:effectLst/>
                        </a:rPr>
                        <a:t>Truy</a:t>
                      </a:r>
                      <a:r>
                        <a:rPr lang="en-US" sz="2000" dirty="0">
                          <a:effectLst/>
                        </a:rPr>
                        <a:t> </a:t>
                      </a:r>
                      <a:r>
                        <a:rPr lang="en-US" sz="2000" dirty="0" err="1">
                          <a:effectLst/>
                        </a:rPr>
                        <a:t>xuất</a:t>
                      </a:r>
                      <a:r>
                        <a:rPr lang="en-US" sz="2000" dirty="0">
                          <a:effectLst/>
                        </a:rPr>
                        <a:t> </a:t>
                      </a:r>
                      <a:r>
                        <a:rPr lang="en-US" sz="2000" dirty="0" err="1">
                          <a:effectLst/>
                        </a:rPr>
                        <a:t>ngược</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Hoàn thiện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Tương tích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Khả thi</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Minh bạch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Rõ ràng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Ngắn gọn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Dễ hiệu chỉnh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Dễ kiểm thử</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Note 14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6738918"/>
                  </a:ext>
                </a:extLst>
              </a:tr>
              <a:tr h="778048">
                <a:tc>
                  <a:txBody>
                    <a:bodyPr/>
                    <a:lstStyle/>
                    <a:p>
                      <a:pPr marL="0" marR="0">
                        <a:lnSpc>
                          <a:spcPct val="107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1006</a:t>
                      </a:r>
                    </a:p>
                  </a:txBody>
                  <a:tcPr marL="68580" marR="68580" marT="0" marB="0" anchor="ctr"/>
                </a:tc>
                <a:tc>
                  <a:txBody>
                    <a:bodyPr/>
                    <a:lstStyle/>
                    <a:p>
                      <a:pPr marL="0" marR="0">
                        <a:lnSpc>
                          <a:spcPct val="107000"/>
                        </a:lnSpc>
                        <a:spcBef>
                          <a:spcPts val="0"/>
                        </a:spcBef>
                        <a:spcAft>
                          <a:spcPts val="0"/>
                        </a:spcAft>
                      </a:pPr>
                      <a:r>
                        <a:rPr lang="en-US" sz="2000" dirty="0" err="1">
                          <a:effectLst/>
                          <a:latin typeface="+mn-lt"/>
                          <a:ea typeface="Calibri" panose="020F0502020204030204" pitchFamily="34" charset="0"/>
                          <a:cs typeface="Times New Roman" panose="02020603050405020304" pitchFamily="18" charset="0"/>
                        </a:rPr>
                        <a:t>Yêu</a:t>
                      </a:r>
                      <a:r>
                        <a:rPr lang="en-US" sz="2000" baseline="0" dirty="0">
                          <a:effectLst/>
                          <a:latin typeface="+mn-lt"/>
                          <a:ea typeface="Calibri" panose="020F0502020204030204" pitchFamily="34" charset="0"/>
                          <a:cs typeface="Times New Roman" panose="02020603050405020304" pitchFamily="18" charset="0"/>
                        </a:rPr>
                        <a:t> </a:t>
                      </a:r>
                      <a:r>
                        <a:rPr lang="en-US" sz="2000" baseline="0" dirty="0" err="1">
                          <a:effectLst/>
                          <a:latin typeface="+mn-lt"/>
                          <a:ea typeface="Calibri" panose="020F0502020204030204" pitchFamily="34" charset="0"/>
                          <a:cs typeface="Times New Roman" panose="02020603050405020304" pitchFamily="18" charset="0"/>
                        </a:rPr>
                        <a:t>cầu</a:t>
                      </a:r>
                      <a:r>
                        <a:rPr lang="en-US" sz="2000" dirty="0">
                          <a:effectLst/>
                          <a:latin typeface="+mn-lt"/>
                          <a:ea typeface="Calibri" panose="020F0502020204030204" pitchFamily="34" charset="0"/>
                          <a:cs typeface="Times New Roman" panose="02020603050405020304" pitchFamily="18" charset="0"/>
                        </a:rPr>
                        <a:t> </a:t>
                      </a:r>
                      <a:r>
                        <a:rPr lang="en-US" sz="2000" dirty="0" err="1">
                          <a:effectLst/>
                          <a:latin typeface="+mn-lt"/>
                          <a:ea typeface="Calibri" panose="020F0502020204030204" pitchFamily="34" charset="0"/>
                          <a:cs typeface="Times New Roman" panose="02020603050405020304" pitchFamily="18" charset="0"/>
                        </a:rPr>
                        <a:t>chiến</a:t>
                      </a:r>
                      <a:r>
                        <a:rPr lang="en-US" sz="2000" dirty="0">
                          <a:effectLst/>
                          <a:latin typeface="+mn-lt"/>
                          <a:ea typeface="Calibri" panose="020F0502020204030204" pitchFamily="34" charset="0"/>
                          <a:cs typeface="Times New Roman" panose="02020603050405020304" pitchFamily="18" charset="0"/>
                        </a:rPr>
                        <a:t> </a:t>
                      </a:r>
                      <a:r>
                        <a:rPr lang="en-US" sz="2000" dirty="0" err="1">
                          <a:effectLst/>
                          <a:latin typeface="+mn-lt"/>
                          <a:ea typeface="Calibri" panose="020F0502020204030204" pitchFamily="34" charset="0"/>
                          <a:cs typeface="Times New Roman" panose="02020603050405020304" pitchFamily="18" charset="0"/>
                        </a:rPr>
                        <a:t>đấu</a:t>
                      </a:r>
                      <a:r>
                        <a:rPr lang="en-US" sz="2000" dirty="0">
                          <a:effectLst/>
                          <a:latin typeface="+mn-lt"/>
                          <a:ea typeface="Calibri" panose="020F0502020204030204" pitchFamily="34" charset="0"/>
                          <a:cs typeface="Times New Roman" panose="02020603050405020304" pitchFamily="18" charset="0"/>
                        </a:rPr>
                        <a:t> 1</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Note 2</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Note 3</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extLst>
                  <a:ext uri="{0D108BD9-81ED-4DB2-BD59-A6C34878D82A}">
                    <a16:rowId xmlns:a16="http://schemas.microsoft.com/office/drawing/2014/main" val="1828908466"/>
                  </a:ext>
                </a:extLst>
              </a:tr>
              <a:tr h="778048">
                <a:tc>
                  <a:txBody>
                    <a:bodyPr/>
                    <a:lstStyle/>
                    <a:p>
                      <a:pPr marL="0" marR="0">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1007</a:t>
                      </a:r>
                    </a:p>
                  </a:txBody>
                  <a:tcPr marL="68580" marR="68580" marT="0" marB="0" anchor="ctr"/>
                </a:tc>
                <a:tc>
                  <a:txBody>
                    <a:bodyPr/>
                    <a:lstStyle/>
                    <a:p>
                      <a:pPr marL="0" marR="0">
                        <a:lnSpc>
                          <a:spcPct val="107000"/>
                        </a:lnSpc>
                        <a:spcBef>
                          <a:spcPts val="0"/>
                        </a:spcBef>
                        <a:spcAft>
                          <a:spcPts val="0"/>
                        </a:spcAft>
                      </a:pPr>
                      <a:r>
                        <a:rPr lang="en-US" sz="2000" dirty="0" err="1">
                          <a:effectLst/>
                          <a:latin typeface="+mn-lt"/>
                          <a:ea typeface="Calibri" panose="020F0502020204030204" pitchFamily="34" charset="0"/>
                          <a:cs typeface="Times New Roman" panose="02020603050405020304" pitchFamily="18" charset="0"/>
                        </a:rPr>
                        <a:t>Yêu</a:t>
                      </a:r>
                      <a:r>
                        <a:rPr lang="en-US" sz="2000" baseline="0" dirty="0">
                          <a:effectLst/>
                          <a:latin typeface="+mn-lt"/>
                          <a:ea typeface="Calibri" panose="020F0502020204030204" pitchFamily="34" charset="0"/>
                          <a:cs typeface="Times New Roman" panose="02020603050405020304" pitchFamily="18" charset="0"/>
                        </a:rPr>
                        <a:t> </a:t>
                      </a:r>
                      <a:r>
                        <a:rPr lang="en-US" sz="2000" baseline="0" dirty="0" err="1">
                          <a:effectLst/>
                          <a:latin typeface="+mn-lt"/>
                          <a:ea typeface="Calibri" panose="020F0502020204030204" pitchFamily="34" charset="0"/>
                          <a:cs typeface="Times New Roman" panose="02020603050405020304" pitchFamily="18" charset="0"/>
                        </a:rPr>
                        <a:t>cầu</a:t>
                      </a:r>
                      <a:r>
                        <a:rPr lang="en-US" sz="2000" dirty="0">
                          <a:effectLst/>
                          <a:latin typeface="+mn-lt"/>
                          <a:ea typeface="Calibri" panose="020F0502020204030204" pitchFamily="34" charset="0"/>
                          <a:cs typeface="Times New Roman" panose="02020603050405020304" pitchFamily="18" charset="0"/>
                        </a:rPr>
                        <a:t> </a:t>
                      </a:r>
                      <a:r>
                        <a:rPr lang="en-US" sz="2000" dirty="0" err="1">
                          <a:effectLst/>
                          <a:latin typeface="+mn-lt"/>
                          <a:ea typeface="Calibri" panose="020F0502020204030204" pitchFamily="34" charset="0"/>
                          <a:cs typeface="Times New Roman" panose="02020603050405020304" pitchFamily="18" charset="0"/>
                        </a:rPr>
                        <a:t>nhân</a:t>
                      </a:r>
                      <a:r>
                        <a:rPr lang="en-US" sz="2000" dirty="0">
                          <a:effectLst/>
                          <a:latin typeface="+mn-lt"/>
                          <a:ea typeface="Calibri" panose="020F0502020204030204" pitchFamily="34" charset="0"/>
                          <a:cs typeface="Times New Roman" panose="02020603050405020304" pitchFamily="18" charset="0"/>
                        </a:rPr>
                        <a:t> </a:t>
                      </a:r>
                      <a:r>
                        <a:rPr lang="en-US" sz="2000" dirty="0" err="1">
                          <a:effectLst/>
                          <a:latin typeface="+mn-lt"/>
                          <a:ea typeface="Calibri" panose="020F0502020204030204" pitchFamily="34" charset="0"/>
                          <a:cs typeface="Times New Roman" panose="02020603050405020304" pitchFamily="18" charset="0"/>
                        </a:rPr>
                        <a:t>vật</a:t>
                      </a:r>
                      <a:r>
                        <a:rPr lang="en-US" sz="2000" dirty="0">
                          <a:effectLst/>
                          <a:latin typeface="+mn-lt"/>
                          <a:ea typeface="Calibri" panose="020F0502020204030204" pitchFamily="34" charset="0"/>
                          <a:cs typeface="Times New Roman" panose="02020603050405020304" pitchFamily="18" charset="0"/>
                        </a:rPr>
                        <a:t> 1</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Note 1</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 1</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 1</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 2</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 1, 2</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extLst>
                  <a:ext uri="{0D108BD9-81ED-4DB2-BD59-A6C34878D82A}">
                    <a16:rowId xmlns:a16="http://schemas.microsoft.com/office/drawing/2014/main" val="2585598021"/>
                  </a:ext>
                </a:extLst>
              </a:tr>
              <a:tr h="778048">
                <a:tc>
                  <a:txBody>
                    <a:bodyPr/>
                    <a:lstStyle/>
                    <a:p>
                      <a:pPr marL="0" marR="0">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1008</a:t>
                      </a:r>
                    </a:p>
                  </a:txBody>
                  <a:tcPr marL="68580" marR="68580" marT="0" marB="0" anchor="ctr"/>
                </a:tc>
                <a:tc>
                  <a:txBody>
                    <a:bodyPr/>
                    <a:lstStyle/>
                    <a:p>
                      <a:pPr marL="0" marR="0">
                        <a:lnSpc>
                          <a:spcPct val="107000"/>
                        </a:lnSpc>
                        <a:spcBef>
                          <a:spcPts val="0"/>
                        </a:spcBef>
                        <a:spcAft>
                          <a:spcPts val="0"/>
                        </a:spcAft>
                      </a:pPr>
                      <a:r>
                        <a:rPr lang="en-US" sz="2000" dirty="0" err="1">
                          <a:effectLst/>
                          <a:latin typeface="+mn-lt"/>
                          <a:ea typeface="Calibri" panose="020F0502020204030204" pitchFamily="34" charset="0"/>
                          <a:cs typeface="Times New Roman" panose="02020603050405020304" pitchFamily="18" charset="0"/>
                        </a:rPr>
                        <a:t>Yêu</a:t>
                      </a:r>
                      <a:r>
                        <a:rPr lang="en-US" sz="2000" baseline="0" dirty="0">
                          <a:effectLst/>
                          <a:latin typeface="+mn-lt"/>
                          <a:ea typeface="Calibri" panose="020F0502020204030204" pitchFamily="34" charset="0"/>
                          <a:cs typeface="Times New Roman" panose="02020603050405020304" pitchFamily="18" charset="0"/>
                        </a:rPr>
                        <a:t> </a:t>
                      </a:r>
                      <a:r>
                        <a:rPr lang="en-US" sz="2000" baseline="0" dirty="0" err="1">
                          <a:effectLst/>
                          <a:latin typeface="+mn-lt"/>
                          <a:ea typeface="Calibri" panose="020F0502020204030204" pitchFamily="34" charset="0"/>
                          <a:cs typeface="Times New Roman" panose="02020603050405020304" pitchFamily="18" charset="0"/>
                        </a:rPr>
                        <a:t>cầu</a:t>
                      </a:r>
                      <a:r>
                        <a:rPr lang="en-US" sz="2000" dirty="0">
                          <a:effectLst/>
                          <a:latin typeface="+mn-lt"/>
                          <a:ea typeface="Calibri" panose="020F0502020204030204" pitchFamily="34" charset="0"/>
                          <a:cs typeface="Times New Roman" panose="02020603050405020304" pitchFamily="18" charset="0"/>
                        </a:rPr>
                        <a:t> </a:t>
                      </a:r>
                      <a:r>
                        <a:rPr lang="en-US" sz="2000" dirty="0" err="1">
                          <a:effectLst/>
                          <a:latin typeface="+mn-lt"/>
                          <a:ea typeface="Calibri" panose="020F0502020204030204" pitchFamily="34" charset="0"/>
                          <a:cs typeface="Times New Roman" panose="02020603050405020304" pitchFamily="18" charset="0"/>
                        </a:rPr>
                        <a:t>nhân</a:t>
                      </a:r>
                      <a:r>
                        <a:rPr lang="en-US" sz="2000" dirty="0">
                          <a:effectLst/>
                          <a:latin typeface="+mn-lt"/>
                          <a:ea typeface="Calibri" panose="020F0502020204030204" pitchFamily="34" charset="0"/>
                          <a:cs typeface="Times New Roman" panose="02020603050405020304" pitchFamily="18" charset="0"/>
                        </a:rPr>
                        <a:t> </a:t>
                      </a:r>
                      <a:r>
                        <a:rPr lang="en-US" sz="2000" dirty="0" err="1">
                          <a:effectLst/>
                          <a:latin typeface="+mn-lt"/>
                          <a:ea typeface="Calibri" panose="020F0502020204030204" pitchFamily="34" charset="0"/>
                          <a:cs typeface="Times New Roman" panose="02020603050405020304" pitchFamily="18" charset="0"/>
                        </a:rPr>
                        <a:t>vật</a:t>
                      </a:r>
                      <a:r>
                        <a:rPr lang="en-US" sz="2000" dirty="0">
                          <a:effectLst/>
                          <a:latin typeface="+mn-lt"/>
                          <a:ea typeface="Calibri" panose="020F0502020204030204" pitchFamily="34" charset="0"/>
                          <a:cs typeface="Times New Roman" panose="02020603050405020304" pitchFamily="18" charset="0"/>
                        </a:rPr>
                        <a:t> 2</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Note 11</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Note 8</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 6</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Note 9</a:t>
                      </a:r>
                    </a:p>
                  </a:txBody>
                  <a:tcPr marL="68580" marR="68580" marT="0" marB="0" anchor="ctr"/>
                </a:tc>
                <a:extLst>
                  <a:ext uri="{0D108BD9-81ED-4DB2-BD59-A6C34878D82A}">
                    <a16:rowId xmlns:a16="http://schemas.microsoft.com/office/drawing/2014/main" val="2375773013"/>
                  </a:ext>
                </a:extLst>
              </a:tr>
              <a:tr h="778048">
                <a:tc>
                  <a:txBody>
                    <a:bodyPr/>
                    <a:lstStyle/>
                    <a:p>
                      <a:pPr marL="0" marR="0">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1009</a:t>
                      </a:r>
                    </a:p>
                  </a:txBody>
                  <a:tcPr marL="68580" marR="68580" marT="0" marB="0" anchor="ctr"/>
                </a:tc>
                <a:tc>
                  <a:txBody>
                    <a:bodyPr/>
                    <a:lstStyle/>
                    <a:p>
                      <a:pPr marL="0" marR="0">
                        <a:lnSpc>
                          <a:spcPct val="107000"/>
                        </a:lnSpc>
                        <a:spcBef>
                          <a:spcPts val="0"/>
                        </a:spcBef>
                        <a:spcAft>
                          <a:spcPts val="0"/>
                        </a:spcAft>
                      </a:pPr>
                      <a:r>
                        <a:rPr lang="en-US" sz="2000" dirty="0" err="1">
                          <a:effectLst/>
                          <a:latin typeface="+mn-lt"/>
                          <a:ea typeface="Calibri" panose="020F0502020204030204" pitchFamily="34" charset="0"/>
                          <a:cs typeface="Times New Roman" panose="02020603050405020304" pitchFamily="18" charset="0"/>
                        </a:rPr>
                        <a:t>Yêu</a:t>
                      </a:r>
                      <a:r>
                        <a:rPr lang="en-US" sz="2000" baseline="0" dirty="0">
                          <a:effectLst/>
                          <a:latin typeface="+mn-lt"/>
                          <a:ea typeface="Calibri" panose="020F0502020204030204" pitchFamily="34" charset="0"/>
                          <a:cs typeface="Times New Roman" panose="02020603050405020304" pitchFamily="18" charset="0"/>
                        </a:rPr>
                        <a:t> </a:t>
                      </a:r>
                      <a:r>
                        <a:rPr lang="en-US" sz="2000" baseline="0" dirty="0" err="1">
                          <a:effectLst/>
                          <a:latin typeface="+mn-lt"/>
                          <a:ea typeface="Calibri" panose="020F0502020204030204" pitchFamily="34" charset="0"/>
                          <a:cs typeface="Times New Roman" panose="02020603050405020304" pitchFamily="18" charset="0"/>
                        </a:rPr>
                        <a:t>cầu</a:t>
                      </a:r>
                      <a:r>
                        <a:rPr lang="en-US" sz="2000" dirty="0">
                          <a:effectLst/>
                          <a:latin typeface="+mn-lt"/>
                          <a:ea typeface="Calibri" panose="020F0502020204030204" pitchFamily="34" charset="0"/>
                          <a:cs typeface="Times New Roman" panose="02020603050405020304" pitchFamily="18" charset="0"/>
                        </a:rPr>
                        <a:t> </a:t>
                      </a:r>
                      <a:r>
                        <a:rPr lang="en-US" sz="2000" dirty="0" err="1">
                          <a:effectLst/>
                          <a:latin typeface="+mn-lt"/>
                          <a:ea typeface="Calibri" panose="020F0502020204030204" pitchFamily="34" charset="0"/>
                          <a:cs typeface="Times New Roman" panose="02020603050405020304" pitchFamily="18" charset="0"/>
                        </a:rPr>
                        <a:t>nhân</a:t>
                      </a:r>
                      <a:r>
                        <a:rPr lang="en-US" sz="2000" dirty="0">
                          <a:effectLst/>
                          <a:latin typeface="+mn-lt"/>
                          <a:ea typeface="Calibri" panose="020F0502020204030204" pitchFamily="34" charset="0"/>
                          <a:cs typeface="Times New Roman" panose="02020603050405020304" pitchFamily="18" charset="0"/>
                        </a:rPr>
                        <a:t> </a:t>
                      </a:r>
                      <a:r>
                        <a:rPr lang="en-US" sz="2000" dirty="0" err="1">
                          <a:effectLst/>
                          <a:latin typeface="+mn-lt"/>
                          <a:ea typeface="Calibri" panose="020F0502020204030204" pitchFamily="34" charset="0"/>
                          <a:cs typeface="Times New Roman" panose="02020603050405020304" pitchFamily="18" charset="0"/>
                        </a:rPr>
                        <a:t>vật</a:t>
                      </a:r>
                      <a:r>
                        <a:rPr lang="en-US" sz="2000" dirty="0">
                          <a:effectLst/>
                          <a:latin typeface="+mn-lt"/>
                          <a:ea typeface="Calibri" panose="020F0502020204030204" pitchFamily="34" charset="0"/>
                          <a:cs typeface="Times New Roman" panose="02020603050405020304" pitchFamily="18" charset="0"/>
                        </a:rPr>
                        <a:t> 3</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Note 3</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extLst>
                  <a:ext uri="{0D108BD9-81ED-4DB2-BD59-A6C34878D82A}">
                    <a16:rowId xmlns:a16="http://schemas.microsoft.com/office/drawing/2014/main" val="3967598347"/>
                  </a:ext>
                </a:extLst>
              </a:tr>
              <a:tr h="778048">
                <a:tc>
                  <a:txBody>
                    <a:bodyPr/>
                    <a:lstStyle/>
                    <a:p>
                      <a:pPr marL="0" marR="0">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1010</a:t>
                      </a:r>
                    </a:p>
                  </a:txBody>
                  <a:tcPr marL="68580" marR="68580" marT="0" marB="0" anchor="ctr"/>
                </a:tc>
                <a:tc>
                  <a:txBody>
                    <a:bodyPr/>
                    <a:lstStyle/>
                    <a:p>
                      <a:pPr marL="0" marR="0">
                        <a:lnSpc>
                          <a:spcPct val="107000"/>
                        </a:lnSpc>
                        <a:spcBef>
                          <a:spcPts val="0"/>
                        </a:spcBef>
                        <a:spcAft>
                          <a:spcPts val="0"/>
                        </a:spcAft>
                      </a:pPr>
                      <a:r>
                        <a:rPr lang="en-US" sz="2000" dirty="0" err="1">
                          <a:effectLst/>
                          <a:latin typeface="+mn-lt"/>
                          <a:ea typeface="Calibri" panose="020F0502020204030204" pitchFamily="34" charset="0"/>
                          <a:cs typeface="Times New Roman" panose="02020603050405020304" pitchFamily="18" charset="0"/>
                        </a:rPr>
                        <a:t>Yêu</a:t>
                      </a:r>
                      <a:r>
                        <a:rPr lang="en-US" sz="2000" baseline="0" dirty="0">
                          <a:effectLst/>
                          <a:latin typeface="+mn-lt"/>
                          <a:ea typeface="Calibri" panose="020F0502020204030204" pitchFamily="34" charset="0"/>
                          <a:cs typeface="Times New Roman" panose="02020603050405020304" pitchFamily="18" charset="0"/>
                        </a:rPr>
                        <a:t> </a:t>
                      </a:r>
                      <a:r>
                        <a:rPr lang="en-US" sz="2000" baseline="0" dirty="0" err="1">
                          <a:effectLst/>
                          <a:latin typeface="+mn-lt"/>
                          <a:ea typeface="Calibri" panose="020F0502020204030204" pitchFamily="34" charset="0"/>
                          <a:cs typeface="Times New Roman" panose="02020603050405020304" pitchFamily="18" charset="0"/>
                        </a:rPr>
                        <a:t>cầu</a:t>
                      </a:r>
                      <a:r>
                        <a:rPr lang="en-US" sz="2000" dirty="0">
                          <a:effectLst/>
                          <a:latin typeface="+mn-lt"/>
                          <a:ea typeface="Calibri" panose="020F0502020204030204" pitchFamily="34" charset="0"/>
                          <a:cs typeface="Times New Roman" panose="02020603050405020304" pitchFamily="18" charset="0"/>
                        </a:rPr>
                        <a:t> </a:t>
                      </a:r>
                      <a:r>
                        <a:rPr lang="en-US" sz="2000" dirty="0" err="1">
                          <a:effectLst/>
                          <a:latin typeface="+mn-lt"/>
                          <a:ea typeface="Calibri" panose="020F0502020204030204" pitchFamily="34" charset="0"/>
                          <a:cs typeface="Times New Roman" panose="02020603050405020304" pitchFamily="18" charset="0"/>
                        </a:rPr>
                        <a:t>nhân</a:t>
                      </a:r>
                      <a:r>
                        <a:rPr lang="en-US" sz="2000" dirty="0">
                          <a:effectLst/>
                          <a:latin typeface="+mn-lt"/>
                          <a:ea typeface="Calibri" panose="020F0502020204030204" pitchFamily="34" charset="0"/>
                          <a:cs typeface="Times New Roman" panose="02020603050405020304" pitchFamily="18" charset="0"/>
                        </a:rPr>
                        <a:t> </a:t>
                      </a:r>
                      <a:r>
                        <a:rPr lang="en-US" sz="2000" dirty="0" err="1">
                          <a:effectLst/>
                          <a:latin typeface="+mn-lt"/>
                          <a:ea typeface="Calibri" panose="020F0502020204030204" pitchFamily="34" charset="0"/>
                          <a:cs typeface="Times New Roman" panose="02020603050405020304" pitchFamily="18" charset="0"/>
                        </a:rPr>
                        <a:t>vật</a:t>
                      </a:r>
                      <a:r>
                        <a:rPr lang="en-US" sz="2000" dirty="0">
                          <a:effectLst/>
                          <a:latin typeface="+mn-lt"/>
                          <a:ea typeface="Calibri" panose="020F0502020204030204" pitchFamily="34" charset="0"/>
                          <a:cs typeface="Times New Roman" panose="02020603050405020304" pitchFamily="18" charset="0"/>
                        </a:rPr>
                        <a:t> 4</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Note 11</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Note 12</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Note 12</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 7</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dirty="0" err="1">
                          <a:effectLst/>
                          <a:latin typeface="+mn-lt"/>
                          <a:ea typeface="Calibri" panose="020F0502020204030204" pitchFamily="34" charset="0"/>
                          <a:cs typeface="Times New Roman" panose="02020603050405020304" pitchFamily="18" charset="0"/>
                        </a:rPr>
                        <a:t>Có</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85667236"/>
                  </a:ext>
                </a:extLst>
              </a:tr>
            </a:tbl>
          </a:graphicData>
        </a:graphic>
      </p:graphicFrame>
    </p:spTree>
    <p:extLst>
      <p:ext uri="{BB962C8B-B14F-4D97-AF65-F5344CB8AC3E}">
        <p14:creationId xmlns:p14="http://schemas.microsoft.com/office/powerpoint/2010/main" val="41094826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294C598-5DDC-44D3-9055-64F5F42A5D6E}"/>
              </a:ext>
            </a:extLst>
          </p:cNvPr>
          <p:cNvSpPr>
            <a:spLocks noGrp="1"/>
          </p:cNvSpPr>
          <p:nvPr>
            <p:ph type="title"/>
          </p:nvPr>
        </p:nvSpPr>
        <p:spPr>
          <a:xfrm>
            <a:off x="677333" y="609600"/>
            <a:ext cx="9912879" cy="1320800"/>
          </a:xfrm>
        </p:spPr>
        <p:txBody>
          <a:bodyPr>
            <a:noAutofit/>
          </a:bodyPr>
          <a:lstStyle/>
          <a:p>
            <a:pPr>
              <a:lnSpc>
                <a:spcPct val="90000"/>
              </a:lnSpc>
            </a:pPr>
            <a:r>
              <a:rPr lang="en-US" b="1" dirty="0"/>
              <a:t>13.13 INSPECTING DETAILED REQUIREMEN</a:t>
            </a:r>
            <a:r>
              <a:rPr lang="en-US" b="1" dirty="0">
                <a:solidFill>
                  <a:schemeClr val="bg1"/>
                </a:solidFill>
              </a:rPr>
              <a:t>TS</a:t>
            </a:r>
            <a:br>
              <a:rPr lang="en-US" b="1" dirty="0"/>
            </a:br>
            <a:endParaRPr lang="en-US" b="1" dirty="0"/>
          </a:p>
        </p:txBody>
      </p:sp>
      <p:graphicFrame>
        <p:nvGraphicFramePr>
          <p:cNvPr id="4" name="Table 3"/>
          <p:cNvGraphicFramePr>
            <a:graphicFrameLocks noGrp="1"/>
          </p:cNvGraphicFramePr>
          <p:nvPr>
            <p:extLst/>
          </p:nvPr>
        </p:nvGraphicFramePr>
        <p:xfrm>
          <a:off x="2" y="1409702"/>
          <a:ext cx="12191996" cy="5067296"/>
        </p:xfrm>
        <a:graphic>
          <a:graphicData uri="http://schemas.openxmlformats.org/drawingml/2006/table">
            <a:tbl>
              <a:tblPr firstRow="1" firstCol="1" bandRow="1">
                <a:tableStyleId>{5C22544A-7EE6-4342-B048-85BDC9FD1C3A}</a:tableStyleId>
              </a:tblPr>
              <a:tblGrid>
                <a:gridCol w="825022">
                  <a:extLst>
                    <a:ext uri="{9D8B030D-6E8A-4147-A177-3AD203B41FA5}">
                      <a16:colId xmlns:a16="http://schemas.microsoft.com/office/drawing/2014/main" val="1618454538"/>
                    </a:ext>
                  </a:extLst>
                </a:gridCol>
                <a:gridCol w="2200060">
                  <a:extLst>
                    <a:ext uri="{9D8B030D-6E8A-4147-A177-3AD203B41FA5}">
                      <a16:colId xmlns:a16="http://schemas.microsoft.com/office/drawing/2014/main" val="3515639301"/>
                    </a:ext>
                  </a:extLst>
                </a:gridCol>
                <a:gridCol w="1008360">
                  <a:extLst>
                    <a:ext uri="{9D8B030D-6E8A-4147-A177-3AD203B41FA5}">
                      <a16:colId xmlns:a16="http://schemas.microsoft.com/office/drawing/2014/main" val="420018213"/>
                    </a:ext>
                  </a:extLst>
                </a:gridCol>
                <a:gridCol w="846411">
                  <a:extLst>
                    <a:ext uri="{9D8B030D-6E8A-4147-A177-3AD203B41FA5}">
                      <a16:colId xmlns:a16="http://schemas.microsoft.com/office/drawing/2014/main" val="308425390"/>
                    </a:ext>
                  </a:extLst>
                </a:gridCol>
                <a:gridCol w="982897">
                  <a:extLst>
                    <a:ext uri="{9D8B030D-6E8A-4147-A177-3AD203B41FA5}">
                      <a16:colId xmlns:a16="http://schemas.microsoft.com/office/drawing/2014/main" val="2643154839"/>
                    </a:ext>
                  </a:extLst>
                </a:gridCol>
                <a:gridCol w="705853">
                  <a:extLst>
                    <a:ext uri="{9D8B030D-6E8A-4147-A177-3AD203B41FA5}">
                      <a16:colId xmlns:a16="http://schemas.microsoft.com/office/drawing/2014/main" val="3561093170"/>
                    </a:ext>
                  </a:extLst>
                </a:gridCol>
                <a:gridCol w="838264">
                  <a:extLst>
                    <a:ext uri="{9D8B030D-6E8A-4147-A177-3AD203B41FA5}">
                      <a16:colId xmlns:a16="http://schemas.microsoft.com/office/drawing/2014/main" val="1432391504"/>
                    </a:ext>
                  </a:extLst>
                </a:gridCol>
                <a:gridCol w="843357">
                  <a:extLst>
                    <a:ext uri="{9D8B030D-6E8A-4147-A177-3AD203B41FA5}">
                      <a16:colId xmlns:a16="http://schemas.microsoft.com/office/drawing/2014/main" val="455699581"/>
                    </a:ext>
                  </a:extLst>
                </a:gridCol>
                <a:gridCol w="916692">
                  <a:extLst>
                    <a:ext uri="{9D8B030D-6E8A-4147-A177-3AD203B41FA5}">
                      <a16:colId xmlns:a16="http://schemas.microsoft.com/office/drawing/2014/main" val="1429864093"/>
                    </a:ext>
                  </a:extLst>
                </a:gridCol>
                <a:gridCol w="1008360">
                  <a:extLst>
                    <a:ext uri="{9D8B030D-6E8A-4147-A177-3AD203B41FA5}">
                      <a16:colId xmlns:a16="http://schemas.microsoft.com/office/drawing/2014/main" val="2847123351"/>
                    </a:ext>
                  </a:extLst>
                </a:gridCol>
                <a:gridCol w="1008360">
                  <a:extLst>
                    <a:ext uri="{9D8B030D-6E8A-4147-A177-3AD203B41FA5}">
                      <a16:colId xmlns:a16="http://schemas.microsoft.com/office/drawing/2014/main" val="2235617022"/>
                    </a:ext>
                  </a:extLst>
                </a:gridCol>
                <a:gridCol w="1008360">
                  <a:extLst>
                    <a:ext uri="{9D8B030D-6E8A-4147-A177-3AD203B41FA5}">
                      <a16:colId xmlns:a16="http://schemas.microsoft.com/office/drawing/2014/main" val="4095025231"/>
                    </a:ext>
                  </a:extLst>
                </a:gridCol>
              </a:tblGrid>
              <a:tr h="1177056">
                <a:tc>
                  <a:txBody>
                    <a:bodyPr/>
                    <a:lstStyle/>
                    <a:p>
                      <a:pPr marL="0" marR="0" algn="ctr">
                        <a:lnSpc>
                          <a:spcPct val="107000"/>
                        </a:lnSpc>
                        <a:spcBef>
                          <a:spcPts val="0"/>
                        </a:spcBef>
                        <a:spcAft>
                          <a:spcPts val="0"/>
                        </a:spcAft>
                      </a:pPr>
                      <a:r>
                        <a:rPr lang="en-US" sz="2000" dirty="0">
                          <a:effectLst/>
                        </a:rPr>
                        <a:t>STT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Mô tả</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err="1">
                          <a:effectLst/>
                        </a:rPr>
                        <a:t>Truy</a:t>
                      </a:r>
                      <a:r>
                        <a:rPr lang="en-US" sz="2000" dirty="0">
                          <a:effectLst/>
                        </a:rPr>
                        <a:t> </a:t>
                      </a:r>
                      <a:r>
                        <a:rPr lang="en-US" sz="2000" dirty="0" err="1">
                          <a:effectLst/>
                        </a:rPr>
                        <a:t>xuất</a:t>
                      </a:r>
                      <a:r>
                        <a:rPr lang="en-US" sz="2000" dirty="0">
                          <a:effectLst/>
                        </a:rPr>
                        <a:t> </a:t>
                      </a:r>
                      <a:r>
                        <a:rPr lang="en-US" sz="2000" dirty="0" err="1">
                          <a:effectLst/>
                        </a:rPr>
                        <a:t>ngược</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Hoàn thiện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Tương tích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Khả thi</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Minh bạch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Rõ ràng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Ngắn gọn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Dễ hiệu chỉnh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Dễ kiểm thử</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rPr>
                        <a:t>Note 14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6738918"/>
                  </a:ext>
                </a:extLst>
              </a:tr>
              <a:tr h="778048">
                <a:tc>
                  <a:txBody>
                    <a:bodyPr/>
                    <a:lstStyle/>
                    <a:p>
                      <a:pPr marL="0" marR="0">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1011</a:t>
                      </a:r>
                    </a:p>
                  </a:txBody>
                  <a:tcPr marL="68580" marR="68580" marT="0" marB="0" anchor="ctr"/>
                </a:tc>
                <a:tc>
                  <a:txBody>
                    <a:bodyPr/>
                    <a:lstStyle/>
                    <a:p>
                      <a:pPr marL="0" marR="0">
                        <a:lnSpc>
                          <a:spcPct val="107000"/>
                        </a:lnSpc>
                        <a:spcBef>
                          <a:spcPts val="0"/>
                        </a:spcBef>
                        <a:spcAft>
                          <a:spcPts val="0"/>
                        </a:spcAft>
                      </a:pPr>
                      <a:r>
                        <a:rPr lang="en-US" sz="2000" dirty="0" err="1">
                          <a:effectLst/>
                          <a:latin typeface="+mn-lt"/>
                          <a:ea typeface="Calibri" panose="020F0502020204030204" pitchFamily="34" charset="0"/>
                          <a:cs typeface="Times New Roman" panose="02020603050405020304" pitchFamily="18" charset="0"/>
                        </a:rPr>
                        <a:t>Yêu</a:t>
                      </a:r>
                      <a:r>
                        <a:rPr lang="en-US" sz="2000" baseline="0" dirty="0">
                          <a:effectLst/>
                          <a:latin typeface="+mn-lt"/>
                          <a:ea typeface="Calibri" panose="020F0502020204030204" pitchFamily="34" charset="0"/>
                          <a:cs typeface="Times New Roman" panose="02020603050405020304" pitchFamily="18" charset="0"/>
                        </a:rPr>
                        <a:t> </a:t>
                      </a:r>
                      <a:r>
                        <a:rPr lang="en-US" sz="2000" baseline="0" dirty="0" err="1">
                          <a:effectLst/>
                          <a:latin typeface="+mn-lt"/>
                          <a:ea typeface="Calibri" panose="020F0502020204030204" pitchFamily="34" charset="0"/>
                          <a:cs typeface="Times New Roman" panose="02020603050405020304" pitchFamily="18" charset="0"/>
                        </a:rPr>
                        <a:t>cầu</a:t>
                      </a:r>
                      <a:r>
                        <a:rPr lang="en-US" sz="2000" dirty="0">
                          <a:effectLst/>
                          <a:latin typeface="+mn-lt"/>
                          <a:ea typeface="Calibri" panose="020F0502020204030204" pitchFamily="34" charset="0"/>
                          <a:cs typeface="Times New Roman" panose="02020603050405020304" pitchFamily="18" charset="0"/>
                        </a:rPr>
                        <a:t> </a:t>
                      </a:r>
                      <a:r>
                        <a:rPr lang="en-US" sz="2000" dirty="0" err="1">
                          <a:effectLst/>
                          <a:latin typeface="+mn-lt"/>
                          <a:ea typeface="Calibri" panose="020F0502020204030204" pitchFamily="34" charset="0"/>
                          <a:cs typeface="Times New Roman" panose="02020603050405020304" pitchFamily="18" charset="0"/>
                        </a:rPr>
                        <a:t>trò</a:t>
                      </a:r>
                      <a:r>
                        <a:rPr lang="en-US" sz="2000" dirty="0">
                          <a:effectLst/>
                          <a:latin typeface="+mn-lt"/>
                          <a:ea typeface="Calibri" panose="020F0502020204030204" pitchFamily="34" charset="0"/>
                          <a:cs typeface="Times New Roman" panose="02020603050405020304" pitchFamily="18" charset="0"/>
                        </a:rPr>
                        <a:t> </a:t>
                      </a:r>
                      <a:r>
                        <a:rPr lang="en-US" sz="2000" dirty="0" err="1">
                          <a:effectLst/>
                          <a:latin typeface="+mn-lt"/>
                          <a:ea typeface="Calibri" panose="020F0502020204030204" pitchFamily="34" charset="0"/>
                          <a:cs typeface="Times New Roman" panose="02020603050405020304" pitchFamily="18" charset="0"/>
                        </a:rPr>
                        <a:t>chơi</a:t>
                      </a:r>
                      <a:r>
                        <a:rPr lang="en-US" sz="2000" dirty="0">
                          <a:effectLst/>
                          <a:latin typeface="+mn-lt"/>
                          <a:ea typeface="Calibri" panose="020F0502020204030204" pitchFamily="34" charset="0"/>
                          <a:cs typeface="Times New Roman" panose="02020603050405020304" pitchFamily="18" charset="0"/>
                        </a:rPr>
                        <a:t> 1</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Note 13</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extLst>
                  <a:ext uri="{0D108BD9-81ED-4DB2-BD59-A6C34878D82A}">
                    <a16:rowId xmlns:a16="http://schemas.microsoft.com/office/drawing/2014/main" val="1828908466"/>
                  </a:ext>
                </a:extLst>
              </a:tr>
              <a:tr h="778048">
                <a:tc>
                  <a:txBody>
                    <a:bodyPr/>
                    <a:lstStyle/>
                    <a:p>
                      <a:pPr marL="0" marR="0">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1012</a:t>
                      </a:r>
                    </a:p>
                  </a:txBody>
                  <a:tcPr marL="68580" marR="68580" marT="0" marB="0" anchor="ctr"/>
                </a:tc>
                <a:tc>
                  <a:txBody>
                    <a:bodyPr/>
                    <a:lstStyle/>
                    <a:p>
                      <a:pPr marL="0" marR="0">
                        <a:lnSpc>
                          <a:spcPct val="107000"/>
                        </a:lnSpc>
                        <a:spcBef>
                          <a:spcPts val="0"/>
                        </a:spcBef>
                        <a:spcAft>
                          <a:spcPts val="0"/>
                        </a:spcAft>
                      </a:pPr>
                      <a:r>
                        <a:rPr lang="en-US" sz="2000" dirty="0" err="1">
                          <a:effectLst/>
                          <a:latin typeface="+mn-lt"/>
                          <a:ea typeface="Calibri" panose="020F0502020204030204" pitchFamily="34" charset="0"/>
                          <a:cs typeface="Times New Roman" panose="02020603050405020304" pitchFamily="18" charset="0"/>
                        </a:rPr>
                        <a:t>Yêu</a:t>
                      </a:r>
                      <a:r>
                        <a:rPr lang="en-US" sz="2000" baseline="0" dirty="0">
                          <a:effectLst/>
                          <a:latin typeface="+mn-lt"/>
                          <a:ea typeface="Calibri" panose="020F0502020204030204" pitchFamily="34" charset="0"/>
                          <a:cs typeface="Times New Roman" panose="02020603050405020304" pitchFamily="18" charset="0"/>
                        </a:rPr>
                        <a:t> </a:t>
                      </a:r>
                      <a:r>
                        <a:rPr lang="en-US" sz="2000" baseline="0" dirty="0" err="1">
                          <a:effectLst/>
                          <a:latin typeface="+mn-lt"/>
                          <a:ea typeface="Calibri" panose="020F0502020204030204" pitchFamily="34" charset="0"/>
                          <a:cs typeface="Times New Roman" panose="02020603050405020304" pitchFamily="18" charset="0"/>
                        </a:rPr>
                        <a:t>cầu</a:t>
                      </a:r>
                      <a:r>
                        <a:rPr lang="en-US" sz="2000" dirty="0">
                          <a:effectLst/>
                          <a:latin typeface="+mn-lt"/>
                          <a:ea typeface="Calibri" panose="020F0502020204030204" pitchFamily="34" charset="0"/>
                          <a:cs typeface="Times New Roman" panose="02020603050405020304" pitchFamily="18" charset="0"/>
                        </a:rPr>
                        <a:t> </a:t>
                      </a:r>
                      <a:r>
                        <a:rPr lang="en-US" sz="2000" dirty="0" err="1">
                          <a:effectLst/>
                          <a:latin typeface="+mn-lt"/>
                          <a:ea typeface="Calibri" panose="020F0502020204030204" pitchFamily="34" charset="0"/>
                          <a:cs typeface="Times New Roman" panose="02020603050405020304" pitchFamily="18" charset="0"/>
                        </a:rPr>
                        <a:t>nhân</a:t>
                      </a:r>
                      <a:r>
                        <a:rPr lang="en-US" sz="2000" dirty="0">
                          <a:effectLst/>
                          <a:latin typeface="+mn-lt"/>
                          <a:ea typeface="Calibri" panose="020F0502020204030204" pitchFamily="34" charset="0"/>
                          <a:cs typeface="Times New Roman" panose="02020603050405020304" pitchFamily="18" charset="0"/>
                        </a:rPr>
                        <a:t> </a:t>
                      </a:r>
                      <a:r>
                        <a:rPr lang="en-US" sz="2000" dirty="0" err="1">
                          <a:effectLst/>
                          <a:latin typeface="+mn-lt"/>
                          <a:ea typeface="Calibri" panose="020F0502020204030204" pitchFamily="34" charset="0"/>
                          <a:cs typeface="Times New Roman" panose="02020603050405020304" pitchFamily="18" charset="0"/>
                        </a:rPr>
                        <a:t>vật</a:t>
                      </a:r>
                      <a:r>
                        <a:rPr lang="en-US" sz="2000" dirty="0">
                          <a:effectLst/>
                          <a:latin typeface="+mn-lt"/>
                          <a:ea typeface="Calibri" panose="020F0502020204030204" pitchFamily="34" charset="0"/>
                          <a:cs typeface="Times New Roman" panose="02020603050405020304" pitchFamily="18" charset="0"/>
                        </a:rPr>
                        <a:t> </a:t>
                      </a:r>
                      <a:r>
                        <a:rPr lang="en-US" sz="2000" dirty="0" err="1">
                          <a:effectLst/>
                          <a:latin typeface="+mn-lt"/>
                          <a:ea typeface="Calibri" panose="020F0502020204030204" pitchFamily="34" charset="0"/>
                          <a:cs typeface="Times New Roman" panose="02020603050405020304" pitchFamily="18" charset="0"/>
                        </a:rPr>
                        <a:t>bên</a:t>
                      </a:r>
                      <a:r>
                        <a:rPr lang="en-US" sz="2000" dirty="0">
                          <a:effectLst/>
                          <a:latin typeface="+mn-lt"/>
                          <a:ea typeface="Calibri" panose="020F0502020204030204" pitchFamily="34" charset="0"/>
                          <a:cs typeface="Times New Roman" panose="02020603050405020304" pitchFamily="18" charset="0"/>
                        </a:rPr>
                        <a:t> </a:t>
                      </a:r>
                      <a:r>
                        <a:rPr lang="en-US" sz="2000" dirty="0" err="1">
                          <a:effectLst/>
                          <a:latin typeface="+mn-lt"/>
                          <a:ea typeface="Calibri" panose="020F0502020204030204" pitchFamily="34" charset="0"/>
                          <a:cs typeface="Times New Roman" panose="02020603050405020304" pitchFamily="18" charset="0"/>
                        </a:rPr>
                        <a:t>ngoài</a:t>
                      </a:r>
                      <a:r>
                        <a:rPr lang="en-US" sz="2000" dirty="0">
                          <a:effectLst/>
                          <a:latin typeface="+mn-lt"/>
                          <a:ea typeface="Calibri" panose="020F0502020204030204" pitchFamily="34" charset="0"/>
                          <a:cs typeface="Times New Roman" panose="02020603050405020304" pitchFamily="18" charset="0"/>
                        </a:rPr>
                        <a:t> 1</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Note 11</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 8, 9</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extLst>
                  <a:ext uri="{0D108BD9-81ED-4DB2-BD59-A6C34878D82A}">
                    <a16:rowId xmlns:a16="http://schemas.microsoft.com/office/drawing/2014/main" val="2585598021"/>
                  </a:ext>
                </a:extLst>
              </a:tr>
              <a:tr h="778048">
                <a:tc>
                  <a:txBody>
                    <a:bodyPr/>
                    <a:lstStyle/>
                    <a:p>
                      <a:pPr marL="0" marR="0">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1013</a:t>
                      </a:r>
                    </a:p>
                  </a:txBody>
                  <a:tcPr marL="68580" marR="68580" marT="0" marB="0" anchor="ctr"/>
                </a:tc>
                <a:tc>
                  <a:txBody>
                    <a:bodyPr/>
                    <a:lstStyle/>
                    <a:p>
                      <a:pPr marL="0" marR="0">
                        <a:lnSpc>
                          <a:spcPct val="107000"/>
                        </a:lnSpc>
                        <a:spcBef>
                          <a:spcPts val="0"/>
                        </a:spcBef>
                        <a:spcAft>
                          <a:spcPts val="0"/>
                        </a:spcAft>
                      </a:pPr>
                      <a:r>
                        <a:rPr lang="en-US" sz="2000" dirty="0" err="1">
                          <a:effectLst/>
                          <a:latin typeface="+mn-lt"/>
                          <a:ea typeface="Calibri" panose="020F0502020204030204" pitchFamily="34" charset="0"/>
                          <a:cs typeface="Times New Roman" panose="02020603050405020304" pitchFamily="18" charset="0"/>
                        </a:rPr>
                        <a:t>Yêu</a:t>
                      </a:r>
                      <a:r>
                        <a:rPr lang="en-US" sz="2000" baseline="0" dirty="0">
                          <a:effectLst/>
                          <a:latin typeface="+mn-lt"/>
                          <a:ea typeface="Calibri" panose="020F0502020204030204" pitchFamily="34" charset="0"/>
                          <a:cs typeface="Times New Roman" panose="02020603050405020304" pitchFamily="18" charset="0"/>
                        </a:rPr>
                        <a:t> </a:t>
                      </a:r>
                      <a:r>
                        <a:rPr lang="en-US" sz="2000" baseline="0" dirty="0" err="1">
                          <a:effectLst/>
                          <a:latin typeface="+mn-lt"/>
                          <a:ea typeface="Calibri" panose="020F0502020204030204" pitchFamily="34" charset="0"/>
                          <a:cs typeface="Times New Roman" panose="02020603050405020304" pitchFamily="18" charset="0"/>
                        </a:rPr>
                        <a:t>cầu</a:t>
                      </a:r>
                      <a:r>
                        <a:rPr lang="en-US" sz="2000" dirty="0">
                          <a:effectLst/>
                          <a:latin typeface="+mn-lt"/>
                          <a:ea typeface="Calibri" panose="020F0502020204030204" pitchFamily="34" charset="0"/>
                          <a:cs typeface="Times New Roman" panose="02020603050405020304" pitchFamily="18" charset="0"/>
                        </a:rPr>
                        <a:t> </a:t>
                      </a:r>
                      <a:r>
                        <a:rPr lang="en-US" sz="2000" dirty="0" err="1">
                          <a:effectLst/>
                          <a:latin typeface="+mn-lt"/>
                          <a:ea typeface="Calibri" panose="020F0502020204030204" pitchFamily="34" charset="0"/>
                          <a:cs typeface="Times New Roman" panose="02020603050405020304" pitchFamily="18" charset="0"/>
                        </a:rPr>
                        <a:t>người</a:t>
                      </a:r>
                      <a:r>
                        <a:rPr lang="en-US" sz="2000" dirty="0">
                          <a:effectLst/>
                          <a:latin typeface="+mn-lt"/>
                          <a:ea typeface="Calibri" panose="020F0502020204030204" pitchFamily="34" charset="0"/>
                          <a:cs typeface="Times New Roman" panose="02020603050405020304" pitchFamily="18" charset="0"/>
                        </a:rPr>
                        <a:t> </a:t>
                      </a:r>
                      <a:r>
                        <a:rPr lang="en-US" sz="2000" dirty="0" err="1">
                          <a:effectLst/>
                          <a:latin typeface="+mn-lt"/>
                          <a:ea typeface="Calibri" panose="020F0502020204030204" pitchFamily="34" charset="0"/>
                          <a:cs typeface="Times New Roman" panose="02020603050405020304" pitchFamily="18" charset="0"/>
                        </a:rPr>
                        <a:t>chơi</a:t>
                      </a:r>
                      <a:r>
                        <a:rPr lang="en-US" sz="2000" dirty="0">
                          <a:effectLst/>
                          <a:latin typeface="+mn-lt"/>
                          <a:ea typeface="Calibri" panose="020F0502020204030204" pitchFamily="34" charset="0"/>
                          <a:cs typeface="Times New Roman" panose="02020603050405020304" pitchFamily="18" charset="0"/>
                        </a:rPr>
                        <a:t> 1</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 10</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Note 15</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extLst>
                  <a:ext uri="{0D108BD9-81ED-4DB2-BD59-A6C34878D82A}">
                    <a16:rowId xmlns:a16="http://schemas.microsoft.com/office/drawing/2014/main" val="2375773013"/>
                  </a:ext>
                </a:extLst>
              </a:tr>
              <a:tr h="778048">
                <a:tc>
                  <a:txBody>
                    <a:bodyPr/>
                    <a:lstStyle/>
                    <a:p>
                      <a:pPr marL="0" marR="0">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1014</a:t>
                      </a:r>
                    </a:p>
                  </a:txBody>
                  <a:tcPr marL="68580" marR="68580" marT="0" marB="0" anchor="ctr"/>
                </a:tc>
                <a:tc>
                  <a:txBody>
                    <a:bodyPr/>
                    <a:lstStyle/>
                    <a:p>
                      <a:pPr marL="0" marR="0">
                        <a:lnSpc>
                          <a:spcPct val="107000"/>
                        </a:lnSpc>
                        <a:spcBef>
                          <a:spcPts val="0"/>
                        </a:spcBef>
                        <a:spcAft>
                          <a:spcPts val="0"/>
                        </a:spcAft>
                      </a:pPr>
                      <a:r>
                        <a:rPr lang="en-US" sz="2000" dirty="0" err="1">
                          <a:effectLst/>
                          <a:latin typeface="+mn-lt"/>
                          <a:ea typeface="Calibri" panose="020F0502020204030204" pitchFamily="34" charset="0"/>
                          <a:cs typeface="Times New Roman" panose="02020603050405020304" pitchFamily="18" charset="0"/>
                        </a:rPr>
                        <a:t>Yêu</a:t>
                      </a:r>
                      <a:r>
                        <a:rPr lang="en-US" sz="2000" baseline="0" dirty="0">
                          <a:effectLst/>
                          <a:latin typeface="+mn-lt"/>
                          <a:ea typeface="Calibri" panose="020F0502020204030204" pitchFamily="34" charset="0"/>
                          <a:cs typeface="Times New Roman" panose="02020603050405020304" pitchFamily="18" charset="0"/>
                        </a:rPr>
                        <a:t> </a:t>
                      </a:r>
                      <a:r>
                        <a:rPr lang="en-US" sz="2000" baseline="0" dirty="0" err="1">
                          <a:effectLst/>
                          <a:latin typeface="+mn-lt"/>
                          <a:ea typeface="Calibri" panose="020F0502020204030204" pitchFamily="34" charset="0"/>
                          <a:cs typeface="Times New Roman" panose="02020603050405020304" pitchFamily="18" charset="0"/>
                        </a:rPr>
                        <a:t>cầu</a:t>
                      </a:r>
                      <a:r>
                        <a:rPr lang="en-US" sz="2000" dirty="0">
                          <a:effectLst/>
                          <a:latin typeface="+mn-lt"/>
                          <a:ea typeface="Calibri" panose="020F0502020204030204" pitchFamily="34" charset="0"/>
                          <a:cs typeface="Times New Roman" panose="02020603050405020304" pitchFamily="18" charset="0"/>
                        </a:rPr>
                        <a:t> </a:t>
                      </a:r>
                      <a:r>
                        <a:rPr lang="en-US" sz="2000" dirty="0" err="1">
                          <a:effectLst/>
                          <a:latin typeface="+mn-lt"/>
                          <a:ea typeface="Calibri" panose="020F0502020204030204" pitchFamily="34" charset="0"/>
                          <a:cs typeface="Times New Roman" panose="02020603050405020304" pitchFamily="18" charset="0"/>
                        </a:rPr>
                        <a:t>người</a:t>
                      </a:r>
                      <a:r>
                        <a:rPr lang="en-US" sz="2000" dirty="0">
                          <a:effectLst/>
                          <a:latin typeface="+mn-lt"/>
                          <a:ea typeface="Calibri" panose="020F0502020204030204" pitchFamily="34" charset="0"/>
                          <a:cs typeface="Times New Roman" panose="02020603050405020304" pitchFamily="18" charset="0"/>
                        </a:rPr>
                        <a:t> </a:t>
                      </a:r>
                      <a:r>
                        <a:rPr lang="en-US" sz="2000" dirty="0" err="1">
                          <a:effectLst/>
                          <a:latin typeface="+mn-lt"/>
                          <a:ea typeface="Calibri" panose="020F0502020204030204" pitchFamily="34" charset="0"/>
                          <a:cs typeface="Times New Roman" panose="02020603050405020304" pitchFamily="18" charset="0"/>
                        </a:rPr>
                        <a:t>chơi</a:t>
                      </a:r>
                      <a:r>
                        <a:rPr lang="en-US" sz="2000" dirty="0">
                          <a:effectLst/>
                          <a:latin typeface="+mn-lt"/>
                          <a:ea typeface="Calibri" panose="020F0502020204030204" pitchFamily="34" charset="0"/>
                          <a:cs typeface="Times New Roman" panose="02020603050405020304" pitchFamily="18" charset="0"/>
                        </a:rPr>
                        <a:t> 2</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 12</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 12</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 12</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Note 3</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 12</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extLst>
                  <a:ext uri="{0D108BD9-81ED-4DB2-BD59-A6C34878D82A}">
                    <a16:rowId xmlns:a16="http://schemas.microsoft.com/office/drawing/2014/main" val="3967598347"/>
                  </a:ext>
                </a:extLst>
              </a:tr>
              <a:tr h="778048">
                <a:tc>
                  <a:txBody>
                    <a:bodyPr/>
                    <a:lstStyle/>
                    <a:p>
                      <a:pPr marL="0" marR="0">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1015</a:t>
                      </a:r>
                    </a:p>
                  </a:txBody>
                  <a:tcPr marL="68580" marR="68580" marT="0" marB="0" anchor="ctr"/>
                </a:tc>
                <a:tc>
                  <a:txBody>
                    <a:bodyPr/>
                    <a:lstStyle/>
                    <a:p>
                      <a:pPr marL="0" marR="0">
                        <a:lnSpc>
                          <a:spcPct val="107000"/>
                        </a:lnSpc>
                        <a:spcBef>
                          <a:spcPts val="0"/>
                        </a:spcBef>
                        <a:spcAft>
                          <a:spcPts val="0"/>
                        </a:spcAft>
                      </a:pPr>
                      <a:r>
                        <a:rPr lang="en-US" sz="2000" dirty="0" err="1">
                          <a:effectLst/>
                          <a:latin typeface="+mn-lt"/>
                          <a:ea typeface="Calibri" panose="020F0502020204030204" pitchFamily="34" charset="0"/>
                          <a:cs typeface="Times New Roman" panose="02020603050405020304" pitchFamily="18" charset="0"/>
                        </a:rPr>
                        <a:t>Yêu</a:t>
                      </a:r>
                      <a:r>
                        <a:rPr lang="en-US" sz="2000" baseline="0" dirty="0">
                          <a:effectLst/>
                          <a:latin typeface="+mn-lt"/>
                          <a:ea typeface="Calibri" panose="020F0502020204030204" pitchFamily="34" charset="0"/>
                          <a:cs typeface="Times New Roman" panose="02020603050405020304" pitchFamily="18" charset="0"/>
                        </a:rPr>
                        <a:t> </a:t>
                      </a:r>
                      <a:r>
                        <a:rPr lang="en-US" sz="2000" baseline="0" dirty="0" err="1">
                          <a:effectLst/>
                          <a:latin typeface="+mn-lt"/>
                          <a:ea typeface="Calibri" panose="020F0502020204030204" pitchFamily="34" charset="0"/>
                          <a:cs typeface="Times New Roman" panose="02020603050405020304" pitchFamily="18" charset="0"/>
                        </a:rPr>
                        <a:t>cầu</a:t>
                      </a:r>
                      <a:r>
                        <a:rPr lang="en-US" sz="2000" dirty="0">
                          <a:effectLst/>
                          <a:latin typeface="+mn-lt"/>
                          <a:ea typeface="Calibri" panose="020F0502020204030204" pitchFamily="34" charset="0"/>
                          <a:cs typeface="Times New Roman" panose="02020603050405020304" pitchFamily="18" charset="0"/>
                        </a:rPr>
                        <a:t> </a:t>
                      </a:r>
                      <a:r>
                        <a:rPr lang="en-US" sz="2000" dirty="0" err="1">
                          <a:effectLst/>
                          <a:latin typeface="+mn-lt"/>
                          <a:ea typeface="Calibri" panose="020F0502020204030204" pitchFamily="34" charset="0"/>
                          <a:cs typeface="Times New Roman" panose="02020603050405020304" pitchFamily="18" charset="0"/>
                        </a:rPr>
                        <a:t>người</a:t>
                      </a:r>
                      <a:r>
                        <a:rPr lang="en-US" sz="2000" dirty="0">
                          <a:effectLst/>
                          <a:latin typeface="+mn-lt"/>
                          <a:ea typeface="Calibri" panose="020F0502020204030204" pitchFamily="34" charset="0"/>
                          <a:cs typeface="Times New Roman" panose="02020603050405020304" pitchFamily="18" charset="0"/>
                        </a:rPr>
                        <a:t> </a:t>
                      </a:r>
                      <a:r>
                        <a:rPr lang="en-US" sz="2000" dirty="0" err="1">
                          <a:effectLst/>
                          <a:latin typeface="+mn-lt"/>
                          <a:ea typeface="Calibri" panose="020F0502020204030204" pitchFamily="34" charset="0"/>
                          <a:cs typeface="Times New Roman" panose="02020603050405020304" pitchFamily="18" charset="0"/>
                        </a:rPr>
                        <a:t>chơi</a:t>
                      </a:r>
                      <a:r>
                        <a:rPr lang="en-US" sz="2000" dirty="0">
                          <a:effectLst/>
                          <a:latin typeface="+mn-lt"/>
                          <a:ea typeface="Calibri" panose="020F0502020204030204" pitchFamily="34" charset="0"/>
                          <a:cs typeface="Times New Roman" panose="02020603050405020304" pitchFamily="18" charset="0"/>
                        </a:rPr>
                        <a:t> 3</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Note 10</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No 10</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Có</a:t>
                      </a:r>
                    </a:p>
                  </a:txBody>
                  <a:tcPr marL="68580" marR="68580" marT="0" marB="0" anchor="ctr"/>
                </a:tc>
                <a:tc>
                  <a:txBody>
                    <a:bodyPr/>
                    <a:lstStyle/>
                    <a:p>
                      <a:pPr marL="0" marR="0" algn="ctr">
                        <a:lnSpc>
                          <a:spcPct val="107000"/>
                        </a:lnSpc>
                        <a:spcBef>
                          <a:spcPts val="0"/>
                        </a:spcBef>
                        <a:spcAft>
                          <a:spcPts val="0"/>
                        </a:spcAft>
                      </a:pPr>
                      <a:r>
                        <a:rPr lang="en-US" sz="2000" dirty="0" err="1">
                          <a:effectLst/>
                          <a:latin typeface="+mn-lt"/>
                          <a:ea typeface="Calibri" panose="020F0502020204030204" pitchFamily="34" charset="0"/>
                          <a:cs typeface="Times New Roman" panose="02020603050405020304" pitchFamily="18" charset="0"/>
                        </a:rPr>
                        <a:t>Có</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85667236"/>
                  </a:ext>
                </a:extLst>
              </a:tr>
            </a:tbl>
          </a:graphicData>
        </a:graphic>
      </p:graphicFrame>
    </p:spTree>
    <p:extLst>
      <p:ext uri="{BB962C8B-B14F-4D97-AF65-F5344CB8AC3E}">
        <p14:creationId xmlns:p14="http://schemas.microsoft.com/office/powerpoint/2010/main" val="6026387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CDDDFD1-9464-4197-A048-38C77DFD47FC}"/>
              </a:ext>
            </a:extLst>
          </p:cNvPr>
          <p:cNvSpPr>
            <a:spLocks noGrp="1"/>
          </p:cNvSpPr>
          <p:nvPr>
            <p:ph type="title"/>
          </p:nvPr>
        </p:nvSpPr>
        <p:spPr>
          <a:xfrm>
            <a:off x="677333" y="609600"/>
            <a:ext cx="3851123" cy="742950"/>
          </a:xfrm>
        </p:spPr>
        <p:txBody>
          <a:bodyPr>
            <a:normAutofit/>
          </a:bodyPr>
          <a:lstStyle/>
          <a:p>
            <a:r>
              <a:rPr lang="en-US" b="1" dirty="0"/>
              <a:t>13.14 SUMMARY </a:t>
            </a:r>
          </a:p>
        </p:txBody>
      </p:sp>
      <p:sp>
        <p:nvSpPr>
          <p:cNvPr id="30" name="Hộp Văn bản 50">
            <a:extLst>
              <a:ext uri="{FF2B5EF4-FFF2-40B4-BE49-F238E27FC236}">
                <a16:creationId xmlns:a16="http://schemas.microsoft.com/office/drawing/2014/main" id="{DDBDE64E-29C0-4C82-8D76-3E1C9A4ABEFF}"/>
              </a:ext>
            </a:extLst>
          </p:cNvPr>
          <p:cNvSpPr txBox="1"/>
          <p:nvPr/>
        </p:nvSpPr>
        <p:spPr>
          <a:xfrm>
            <a:off x="5340966" y="5505620"/>
            <a:ext cx="4241184"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algn="ctr" defTabSz="844550">
              <a:lnSpc>
                <a:spcPct val="90000"/>
              </a:lnSpc>
              <a:spcBef>
                <a:spcPct val="0"/>
              </a:spcBef>
              <a:spcAft>
                <a:spcPct val="35000"/>
              </a:spcAft>
            </a:pPr>
            <a:r>
              <a:rPr lang="en-US" sz="1900" b="1" dirty="0"/>
              <a:t>Traceability</a:t>
            </a:r>
            <a:endParaRPr lang="en-US" sz="1900" b="1" kern="1200" dirty="0"/>
          </a:p>
        </p:txBody>
      </p:sp>
      <p:sp>
        <p:nvSpPr>
          <p:cNvPr id="33" name="Hình chữ nhật: Góc Tròn 14">
            <a:extLst>
              <a:ext uri="{FF2B5EF4-FFF2-40B4-BE49-F238E27FC236}">
                <a16:creationId xmlns:a16="http://schemas.microsoft.com/office/drawing/2014/main" id="{A31D4ED8-9098-4BF6-AA1A-141CDB7455DE}"/>
              </a:ext>
            </a:extLst>
          </p:cNvPr>
          <p:cNvSpPr/>
          <p:nvPr/>
        </p:nvSpPr>
        <p:spPr>
          <a:xfrm>
            <a:off x="677333" y="1870163"/>
            <a:ext cx="4313766" cy="686394"/>
          </a:xfrm>
          <a:prstGeom prst="roundRect">
            <a:avLst>
              <a:gd name="adj" fmla="val 10000"/>
            </a:avLst>
          </a:prstGeom>
          <a:solidFill>
            <a:schemeClr val="accent1">
              <a:lumMod val="20000"/>
              <a:lumOff val="80000"/>
            </a:schemeClr>
          </a:solidFill>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34" name="Hình chữ nhật: Góc Tròn 14">
            <a:extLst>
              <a:ext uri="{FF2B5EF4-FFF2-40B4-BE49-F238E27FC236}">
                <a16:creationId xmlns:a16="http://schemas.microsoft.com/office/drawing/2014/main" id="{A31D4ED8-9098-4BF6-AA1A-141CDB7455DE}"/>
              </a:ext>
            </a:extLst>
          </p:cNvPr>
          <p:cNvSpPr/>
          <p:nvPr/>
        </p:nvSpPr>
        <p:spPr>
          <a:xfrm>
            <a:off x="677333" y="2795989"/>
            <a:ext cx="4313766" cy="686394"/>
          </a:xfrm>
          <a:prstGeom prst="roundRect">
            <a:avLst>
              <a:gd name="adj" fmla="val 10000"/>
            </a:avLst>
          </a:prstGeom>
          <a:solidFill>
            <a:schemeClr val="accent1">
              <a:lumMod val="40000"/>
              <a:lumOff val="60000"/>
            </a:schemeClr>
          </a:solidFill>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35" name="Hình chữ nhật: Góc Tròn 14">
            <a:extLst>
              <a:ext uri="{FF2B5EF4-FFF2-40B4-BE49-F238E27FC236}">
                <a16:creationId xmlns:a16="http://schemas.microsoft.com/office/drawing/2014/main" id="{A31D4ED8-9098-4BF6-AA1A-141CDB7455DE}"/>
              </a:ext>
            </a:extLst>
          </p:cNvPr>
          <p:cNvSpPr/>
          <p:nvPr/>
        </p:nvSpPr>
        <p:spPr>
          <a:xfrm>
            <a:off x="681940" y="3700930"/>
            <a:ext cx="4313766" cy="686394"/>
          </a:xfrm>
          <a:prstGeom prst="roundRect">
            <a:avLst>
              <a:gd name="adj" fmla="val 10000"/>
            </a:avLst>
          </a:prstGeom>
          <a:solidFill>
            <a:schemeClr val="accent1">
              <a:lumMod val="60000"/>
              <a:lumOff val="40000"/>
            </a:schemeClr>
          </a:solidFill>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36" name="Hình chữ nhật: Góc Tròn 14">
            <a:extLst>
              <a:ext uri="{FF2B5EF4-FFF2-40B4-BE49-F238E27FC236}">
                <a16:creationId xmlns:a16="http://schemas.microsoft.com/office/drawing/2014/main" id="{A31D4ED8-9098-4BF6-AA1A-141CDB7455DE}"/>
              </a:ext>
            </a:extLst>
          </p:cNvPr>
          <p:cNvSpPr/>
          <p:nvPr/>
        </p:nvSpPr>
        <p:spPr>
          <a:xfrm>
            <a:off x="677333" y="4626756"/>
            <a:ext cx="4313766" cy="686394"/>
          </a:xfrm>
          <a:prstGeom prst="roundRect">
            <a:avLst>
              <a:gd name="adj" fmla="val 10000"/>
            </a:avLst>
          </a:prstGeom>
          <a:solidFill>
            <a:schemeClr val="accent1">
              <a:lumMod val="75000"/>
            </a:schemeClr>
          </a:solidFill>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37" name="Hình chữ nhật: Góc Tròn 14">
            <a:extLst>
              <a:ext uri="{FF2B5EF4-FFF2-40B4-BE49-F238E27FC236}">
                <a16:creationId xmlns:a16="http://schemas.microsoft.com/office/drawing/2014/main" id="{A31D4ED8-9098-4BF6-AA1A-141CDB7455DE}"/>
              </a:ext>
            </a:extLst>
          </p:cNvPr>
          <p:cNvSpPr/>
          <p:nvPr/>
        </p:nvSpPr>
        <p:spPr>
          <a:xfrm>
            <a:off x="655182" y="5552582"/>
            <a:ext cx="4313766" cy="686394"/>
          </a:xfrm>
          <a:prstGeom prst="roundRect">
            <a:avLst>
              <a:gd name="adj" fmla="val 10000"/>
            </a:avLst>
          </a:prstGeom>
          <a:solidFill>
            <a:schemeClr val="accent1">
              <a:lumMod val="50000"/>
            </a:schemeClr>
          </a:solidFill>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38" name="Hình chữ nhật: Góc Tròn 14">
            <a:extLst>
              <a:ext uri="{FF2B5EF4-FFF2-40B4-BE49-F238E27FC236}">
                <a16:creationId xmlns:a16="http://schemas.microsoft.com/office/drawing/2014/main" id="{A31D4ED8-9098-4BF6-AA1A-141CDB7455DE}"/>
              </a:ext>
            </a:extLst>
          </p:cNvPr>
          <p:cNvSpPr/>
          <p:nvPr/>
        </p:nvSpPr>
        <p:spPr>
          <a:xfrm>
            <a:off x="5330353" y="1870163"/>
            <a:ext cx="4313766" cy="686394"/>
          </a:xfrm>
          <a:prstGeom prst="roundRect">
            <a:avLst>
              <a:gd name="adj" fmla="val 10000"/>
            </a:avLst>
          </a:prstGeom>
          <a:solidFill>
            <a:schemeClr val="accent1">
              <a:lumMod val="50000"/>
            </a:schemeClr>
          </a:solidFill>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39" name="Hình chữ nhật: Góc Tròn 14">
            <a:extLst>
              <a:ext uri="{FF2B5EF4-FFF2-40B4-BE49-F238E27FC236}">
                <a16:creationId xmlns:a16="http://schemas.microsoft.com/office/drawing/2014/main" id="{A31D4ED8-9098-4BF6-AA1A-141CDB7455DE}"/>
              </a:ext>
            </a:extLst>
          </p:cNvPr>
          <p:cNvSpPr/>
          <p:nvPr/>
        </p:nvSpPr>
        <p:spPr>
          <a:xfrm>
            <a:off x="5340966" y="2846773"/>
            <a:ext cx="4313766" cy="686394"/>
          </a:xfrm>
          <a:prstGeom prst="roundRect">
            <a:avLst>
              <a:gd name="adj" fmla="val 10000"/>
            </a:avLst>
          </a:prstGeom>
          <a:solidFill>
            <a:schemeClr val="accent1">
              <a:lumMod val="75000"/>
            </a:schemeClr>
          </a:solidFill>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40" name="Hình chữ nhật: Góc Tròn 14">
            <a:extLst>
              <a:ext uri="{FF2B5EF4-FFF2-40B4-BE49-F238E27FC236}">
                <a16:creationId xmlns:a16="http://schemas.microsoft.com/office/drawing/2014/main" id="{A31D4ED8-9098-4BF6-AA1A-141CDB7455DE}"/>
              </a:ext>
            </a:extLst>
          </p:cNvPr>
          <p:cNvSpPr/>
          <p:nvPr/>
        </p:nvSpPr>
        <p:spPr>
          <a:xfrm>
            <a:off x="5340966" y="3734394"/>
            <a:ext cx="4313766" cy="686394"/>
          </a:xfrm>
          <a:prstGeom prst="roundRect">
            <a:avLst>
              <a:gd name="adj" fmla="val 10000"/>
            </a:avLst>
          </a:prstGeom>
          <a:solidFill>
            <a:schemeClr val="accent1">
              <a:lumMod val="60000"/>
              <a:lumOff val="40000"/>
            </a:schemeClr>
          </a:solidFill>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41" name="Hình chữ nhật: Góc Tròn 14">
            <a:extLst>
              <a:ext uri="{FF2B5EF4-FFF2-40B4-BE49-F238E27FC236}">
                <a16:creationId xmlns:a16="http://schemas.microsoft.com/office/drawing/2014/main" id="{A31D4ED8-9098-4BF6-AA1A-141CDB7455DE}"/>
              </a:ext>
            </a:extLst>
          </p:cNvPr>
          <p:cNvSpPr/>
          <p:nvPr/>
        </p:nvSpPr>
        <p:spPr>
          <a:xfrm>
            <a:off x="5304367" y="4630718"/>
            <a:ext cx="4313766" cy="686394"/>
          </a:xfrm>
          <a:prstGeom prst="roundRect">
            <a:avLst>
              <a:gd name="adj" fmla="val 10000"/>
            </a:avLst>
          </a:prstGeom>
          <a:solidFill>
            <a:schemeClr val="accent1">
              <a:lumMod val="40000"/>
              <a:lumOff val="60000"/>
            </a:schemeClr>
          </a:solidFill>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42" name="Hình chữ nhật: Góc Tròn 14">
            <a:extLst>
              <a:ext uri="{FF2B5EF4-FFF2-40B4-BE49-F238E27FC236}">
                <a16:creationId xmlns:a16="http://schemas.microsoft.com/office/drawing/2014/main" id="{A31D4ED8-9098-4BF6-AA1A-141CDB7455DE}"/>
              </a:ext>
            </a:extLst>
          </p:cNvPr>
          <p:cNvSpPr/>
          <p:nvPr/>
        </p:nvSpPr>
        <p:spPr>
          <a:xfrm>
            <a:off x="5304367" y="5527042"/>
            <a:ext cx="4313766" cy="686394"/>
          </a:xfrm>
          <a:prstGeom prst="roundRect">
            <a:avLst>
              <a:gd name="adj" fmla="val 10000"/>
            </a:avLst>
          </a:prstGeom>
          <a:solidFill>
            <a:schemeClr val="accent1">
              <a:lumMod val="20000"/>
              <a:lumOff val="80000"/>
            </a:schemeClr>
          </a:solidFill>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43" name="Hộp Văn bản 50">
            <a:extLst>
              <a:ext uri="{FF2B5EF4-FFF2-40B4-BE49-F238E27FC236}">
                <a16:creationId xmlns:a16="http://schemas.microsoft.com/office/drawing/2014/main" id="{DDBDE64E-29C0-4C82-8D76-3E1C9A4ABEFF}"/>
              </a:ext>
            </a:extLst>
          </p:cNvPr>
          <p:cNvSpPr txBox="1"/>
          <p:nvPr/>
        </p:nvSpPr>
        <p:spPr>
          <a:xfrm>
            <a:off x="731399" y="1891585"/>
            <a:ext cx="4241184"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algn="ctr" defTabSz="844550">
              <a:lnSpc>
                <a:spcPct val="90000"/>
              </a:lnSpc>
              <a:spcBef>
                <a:spcPct val="0"/>
              </a:spcBef>
              <a:spcAft>
                <a:spcPct val="35000"/>
              </a:spcAft>
            </a:pPr>
            <a:r>
              <a:rPr lang="en-US" sz="1900" b="1" dirty="0">
                <a:solidFill>
                  <a:schemeClr val="accent1">
                    <a:lumMod val="50000"/>
                  </a:schemeClr>
                </a:solidFill>
              </a:rPr>
              <a:t>Accessibility</a:t>
            </a:r>
            <a:endParaRPr lang="en-US" sz="1900" b="1" kern="1200" dirty="0">
              <a:solidFill>
                <a:schemeClr val="accent1">
                  <a:lumMod val="50000"/>
                </a:schemeClr>
              </a:solidFill>
            </a:endParaRPr>
          </a:p>
        </p:txBody>
      </p:sp>
      <p:sp>
        <p:nvSpPr>
          <p:cNvPr id="44" name="Hộp Văn bản 50">
            <a:extLst>
              <a:ext uri="{FF2B5EF4-FFF2-40B4-BE49-F238E27FC236}">
                <a16:creationId xmlns:a16="http://schemas.microsoft.com/office/drawing/2014/main" id="{DDBDE64E-29C0-4C82-8D76-3E1C9A4ABEFF}"/>
              </a:ext>
            </a:extLst>
          </p:cNvPr>
          <p:cNvSpPr txBox="1"/>
          <p:nvPr/>
        </p:nvSpPr>
        <p:spPr>
          <a:xfrm>
            <a:off x="735262" y="2790665"/>
            <a:ext cx="4241184"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algn="ctr" defTabSz="844550">
              <a:lnSpc>
                <a:spcPct val="90000"/>
              </a:lnSpc>
              <a:spcBef>
                <a:spcPct val="0"/>
              </a:spcBef>
              <a:spcAft>
                <a:spcPct val="35000"/>
              </a:spcAft>
            </a:pPr>
            <a:r>
              <a:rPr lang="en-US" sz="1900" b="1" dirty="0">
                <a:solidFill>
                  <a:schemeClr val="accent1">
                    <a:lumMod val="50000"/>
                  </a:schemeClr>
                </a:solidFill>
              </a:rPr>
              <a:t>Comprehensiveness</a:t>
            </a:r>
            <a:endParaRPr lang="en-US" sz="1900" b="1" kern="1200" dirty="0">
              <a:solidFill>
                <a:schemeClr val="accent1">
                  <a:lumMod val="50000"/>
                </a:schemeClr>
              </a:solidFill>
            </a:endParaRPr>
          </a:p>
        </p:txBody>
      </p:sp>
      <p:sp>
        <p:nvSpPr>
          <p:cNvPr id="45" name="Hộp Văn bản 50">
            <a:extLst>
              <a:ext uri="{FF2B5EF4-FFF2-40B4-BE49-F238E27FC236}">
                <a16:creationId xmlns:a16="http://schemas.microsoft.com/office/drawing/2014/main" id="{DDBDE64E-29C0-4C82-8D76-3E1C9A4ABEFF}"/>
              </a:ext>
            </a:extLst>
          </p:cNvPr>
          <p:cNvSpPr txBox="1"/>
          <p:nvPr/>
        </p:nvSpPr>
        <p:spPr>
          <a:xfrm>
            <a:off x="731399" y="3690736"/>
            <a:ext cx="4241184"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algn="ctr" defTabSz="844550">
              <a:lnSpc>
                <a:spcPct val="90000"/>
              </a:lnSpc>
              <a:spcBef>
                <a:spcPct val="0"/>
              </a:spcBef>
              <a:spcAft>
                <a:spcPct val="35000"/>
              </a:spcAft>
            </a:pPr>
            <a:r>
              <a:rPr lang="en-US" sz="1900" b="1" dirty="0">
                <a:solidFill>
                  <a:schemeClr val="accent1">
                    <a:lumMod val="50000"/>
                  </a:schemeClr>
                </a:solidFill>
              </a:rPr>
              <a:t>Understandability</a:t>
            </a:r>
            <a:endParaRPr lang="en-US" sz="1900" b="1" kern="1200" dirty="0">
              <a:solidFill>
                <a:schemeClr val="accent1">
                  <a:lumMod val="50000"/>
                </a:schemeClr>
              </a:solidFill>
            </a:endParaRPr>
          </a:p>
        </p:txBody>
      </p:sp>
      <p:sp>
        <p:nvSpPr>
          <p:cNvPr id="46" name="Hộp Văn bản 50">
            <a:extLst>
              <a:ext uri="{FF2B5EF4-FFF2-40B4-BE49-F238E27FC236}">
                <a16:creationId xmlns:a16="http://schemas.microsoft.com/office/drawing/2014/main" id="{DDBDE64E-29C0-4C82-8D76-3E1C9A4ABEFF}"/>
              </a:ext>
            </a:extLst>
          </p:cNvPr>
          <p:cNvSpPr txBox="1"/>
          <p:nvPr/>
        </p:nvSpPr>
        <p:spPr>
          <a:xfrm>
            <a:off x="749989" y="4638404"/>
            <a:ext cx="4241184"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algn="ctr" defTabSz="844550">
              <a:lnSpc>
                <a:spcPct val="90000"/>
              </a:lnSpc>
              <a:spcBef>
                <a:spcPct val="0"/>
              </a:spcBef>
              <a:spcAft>
                <a:spcPct val="35000"/>
              </a:spcAft>
            </a:pPr>
            <a:r>
              <a:rPr lang="en-US" sz="1900" b="1" dirty="0">
                <a:solidFill>
                  <a:schemeClr val="bg1"/>
                </a:solidFill>
              </a:rPr>
              <a:t>Unambiguousness</a:t>
            </a:r>
            <a:endParaRPr lang="en-US" sz="1900" b="1" kern="1200" dirty="0">
              <a:solidFill>
                <a:schemeClr val="bg1"/>
              </a:solidFill>
            </a:endParaRPr>
          </a:p>
        </p:txBody>
      </p:sp>
      <p:sp>
        <p:nvSpPr>
          <p:cNvPr id="47" name="Hộp Văn bản 50">
            <a:extLst>
              <a:ext uri="{FF2B5EF4-FFF2-40B4-BE49-F238E27FC236}">
                <a16:creationId xmlns:a16="http://schemas.microsoft.com/office/drawing/2014/main" id="{DDBDE64E-29C0-4C82-8D76-3E1C9A4ABEFF}"/>
              </a:ext>
            </a:extLst>
          </p:cNvPr>
          <p:cNvSpPr txBox="1"/>
          <p:nvPr/>
        </p:nvSpPr>
        <p:spPr>
          <a:xfrm>
            <a:off x="749989" y="5606417"/>
            <a:ext cx="4241184"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algn="ctr" defTabSz="844550">
              <a:lnSpc>
                <a:spcPct val="90000"/>
              </a:lnSpc>
              <a:spcBef>
                <a:spcPct val="0"/>
              </a:spcBef>
              <a:spcAft>
                <a:spcPct val="35000"/>
              </a:spcAft>
            </a:pPr>
            <a:r>
              <a:rPr lang="en-US" sz="1900" b="1" dirty="0">
                <a:solidFill>
                  <a:schemeClr val="bg1"/>
                </a:solidFill>
              </a:rPr>
              <a:t>Consistency</a:t>
            </a:r>
            <a:endParaRPr lang="en-US" sz="1900" b="1" kern="1200" dirty="0">
              <a:solidFill>
                <a:schemeClr val="bg1"/>
              </a:solidFill>
            </a:endParaRPr>
          </a:p>
        </p:txBody>
      </p:sp>
      <p:sp>
        <p:nvSpPr>
          <p:cNvPr id="48" name="Hộp Văn bản 50">
            <a:extLst>
              <a:ext uri="{FF2B5EF4-FFF2-40B4-BE49-F238E27FC236}">
                <a16:creationId xmlns:a16="http://schemas.microsoft.com/office/drawing/2014/main" id="{DDBDE64E-29C0-4C82-8D76-3E1C9A4ABEFF}"/>
              </a:ext>
            </a:extLst>
          </p:cNvPr>
          <p:cNvSpPr txBox="1"/>
          <p:nvPr/>
        </p:nvSpPr>
        <p:spPr>
          <a:xfrm>
            <a:off x="5384419" y="1913444"/>
            <a:ext cx="4241184"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algn="ctr" defTabSz="844550">
              <a:lnSpc>
                <a:spcPct val="90000"/>
              </a:lnSpc>
              <a:spcBef>
                <a:spcPct val="0"/>
              </a:spcBef>
              <a:spcAft>
                <a:spcPct val="35000"/>
              </a:spcAft>
            </a:pPr>
            <a:r>
              <a:rPr lang="en-US" sz="1900" b="1" dirty="0">
                <a:solidFill>
                  <a:schemeClr val="bg1"/>
                </a:solidFill>
              </a:rPr>
              <a:t>Degree of prioritization</a:t>
            </a:r>
            <a:endParaRPr lang="en-US" sz="1900" b="1" kern="1200" dirty="0">
              <a:solidFill>
                <a:schemeClr val="bg1"/>
              </a:solidFill>
            </a:endParaRPr>
          </a:p>
        </p:txBody>
      </p:sp>
      <p:sp>
        <p:nvSpPr>
          <p:cNvPr id="49" name="Hộp Văn bản 50">
            <a:extLst>
              <a:ext uri="{FF2B5EF4-FFF2-40B4-BE49-F238E27FC236}">
                <a16:creationId xmlns:a16="http://schemas.microsoft.com/office/drawing/2014/main" id="{DDBDE64E-29C0-4C82-8D76-3E1C9A4ABEFF}"/>
              </a:ext>
            </a:extLst>
          </p:cNvPr>
          <p:cNvSpPr txBox="1"/>
          <p:nvPr/>
        </p:nvSpPr>
        <p:spPr>
          <a:xfrm>
            <a:off x="5304675" y="2884808"/>
            <a:ext cx="4241184"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algn="ctr" defTabSz="844550">
              <a:lnSpc>
                <a:spcPct val="90000"/>
              </a:lnSpc>
              <a:spcBef>
                <a:spcPct val="0"/>
              </a:spcBef>
              <a:spcAft>
                <a:spcPct val="35000"/>
              </a:spcAft>
            </a:pPr>
            <a:r>
              <a:rPr lang="en-US" sz="1900" b="1" dirty="0">
                <a:solidFill>
                  <a:schemeClr val="bg1"/>
                </a:solidFill>
              </a:rPr>
              <a:t>Security</a:t>
            </a:r>
            <a:endParaRPr lang="en-US" sz="1900" b="1" kern="1200" dirty="0">
              <a:solidFill>
                <a:schemeClr val="bg1"/>
              </a:solidFill>
            </a:endParaRPr>
          </a:p>
        </p:txBody>
      </p:sp>
      <p:sp>
        <p:nvSpPr>
          <p:cNvPr id="50" name="Hộp Văn bản 50">
            <a:extLst>
              <a:ext uri="{FF2B5EF4-FFF2-40B4-BE49-F238E27FC236}">
                <a16:creationId xmlns:a16="http://schemas.microsoft.com/office/drawing/2014/main" id="{DDBDE64E-29C0-4C82-8D76-3E1C9A4ABEFF}"/>
              </a:ext>
            </a:extLst>
          </p:cNvPr>
          <p:cNvSpPr txBox="1"/>
          <p:nvPr/>
        </p:nvSpPr>
        <p:spPr>
          <a:xfrm>
            <a:off x="5272031" y="3738333"/>
            <a:ext cx="4241184"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algn="ctr" defTabSz="844550">
              <a:lnSpc>
                <a:spcPct val="90000"/>
              </a:lnSpc>
              <a:spcBef>
                <a:spcPct val="0"/>
              </a:spcBef>
              <a:spcAft>
                <a:spcPct val="35000"/>
              </a:spcAft>
            </a:pPr>
            <a:r>
              <a:rPr lang="en-US" sz="1900" b="1" dirty="0">
                <a:solidFill>
                  <a:schemeClr val="accent1">
                    <a:lumMod val="50000"/>
                  </a:schemeClr>
                </a:solidFill>
              </a:rPr>
              <a:t>Self-completeness</a:t>
            </a:r>
            <a:endParaRPr lang="en-US" sz="1900" b="1" kern="1200" dirty="0">
              <a:solidFill>
                <a:schemeClr val="accent1">
                  <a:lumMod val="50000"/>
                </a:schemeClr>
              </a:solidFill>
            </a:endParaRPr>
          </a:p>
        </p:txBody>
      </p:sp>
      <p:sp>
        <p:nvSpPr>
          <p:cNvPr id="51" name="Hộp Văn bản 50">
            <a:extLst>
              <a:ext uri="{FF2B5EF4-FFF2-40B4-BE49-F238E27FC236}">
                <a16:creationId xmlns:a16="http://schemas.microsoft.com/office/drawing/2014/main" id="{DDBDE64E-29C0-4C82-8D76-3E1C9A4ABEFF}"/>
              </a:ext>
            </a:extLst>
          </p:cNvPr>
          <p:cNvSpPr txBox="1"/>
          <p:nvPr/>
        </p:nvSpPr>
        <p:spPr>
          <a:xfrm>
            <a:off x="5285746" y="4591858"/>
            <a:ext cx="4241184"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algn="ctr" defTabSz="844550">
              <a:lnSpc>
                <a:spcPct val="90000"/>
              </a:lnSpc>
              <a:spcBef>
                <a:spcPct val="0"/>
              </a:spcBef>
              <a:spcAft>
                <a:spcPct val="35000"/>
              </a:spcAft>
            </a:pPr>
            <a:r>
              <a:rPr lang="en-US" sz="1900" b="1" dirty="0">
                <a:solidFill>
                  <a:schemeClr val="accent1">
                    <a:lumMod val="50000"/>
                  </a:schemeClr>
                </a:solidFill>
              </a:rPr>
              <a:t>Testability</a:t>
            </a:r>
            <a:endParaRPr lang="en-US" sz="1900" b="1" kern="1200" dirty="0">
              <a:solidFill>
                <a:schemeClr val="accent1">
                  <a:lumMod val="50000"/>
                </a:schemeClr>
              </a:solidFill>
            </a:endParaRPr>
          </a:p>
        </p:txBody>
      </p:sp>
      <p:sp>
        <p:nvSpPr>
          <p:cNvPr id="52" name="Hộp Văn bản 50">
            <a:extLst>
              <a:ext uri="{FF2B5EF4-FFF2-40B4-BE49-F238E27FC236}">
                <a16:creationId xmlns:a16="http://schemas.microsoft.com/office/drawing/2014/main" id="{DDBDE64E-29C0-4C82-8D76-3E1C9A4ABEFF}"/>
              </a:ext>
            </a:extLst>
          </p:cNvPr>
          <p:cNvSpPr txBox="1"/>
          <p:nvPr/>
        </p:nvSpPr>
        <p:spPr>
          <a:xfrm>
            <a:off x="5324002" y="5488182"/>
            <a:ext cx="4241184" cy="686394"/>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72643" tIns="72643" rIns="72643" bIns="72643" numCol="1" spcCol="1270" anchor="ctr" anchorCtr="0">
            <a:noAutofit/>
          </a:bodyPr>
          <a:lstStyle/>
          <a:p>
            <a:pPr lvl="0" algn="ctr" defTabSz="844550">
              <a:lnSpc>
                <a:spcPct val="90000"/>
              </a:lnSpc>
              <a:spcBef>
                <a:spcPct val="0"/>
              </a:spcBef>
              <a:spcAft>
                <a:spcPct val="35000"/>
              </a:spcAft>
            </a:pPr>
            <a:r>
              <a:rPr lang="en-US" sz="1900" b="1" dirty="0">
                <a:solidFill>
                  <a:schemeClr val="accent1">
                    <a:lumMod val="50000"/>
                  </a:schemeClr>
                </a:solidFill>
              </a:rPr>
              <a:t>Traceability</a:t>
            </a:r>
            <a:endParaRPr lang="en-US" sz="1900" b="1" kern="1200" dirty="0">
              <a:solidFill>
                <a:schemeClr val="accent1">
                  <a:lumMod val="50000"/>
                </a:schemeClr>
              </a:solidFill>
            </a:endParaRPr>
          </a:p>
        </p:txBody>
      </p:sp>
    </p:spTree>
    <p:extLst>
      <p:ext uri="{BB962C8B-B14F-4D97-AF65-F5344CB8AC3E}">
        <p14:creationId xmlns:p14="http://schemas.microsoft.com/office/powerpoint/2010/main" val="31897032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EEBC6FB-E136-4A65-9552-82132FA67F91}"/>
              </a:ext>
            </a:extLst>
          </p:cNvPr>
          <p:cNvSpPr>
            <a:spLocks noGrp="1"/>
          </p:cNvSpPr>
          <p:nvPr>
            <p:ph type="title"/>
          </p:nvPr>
        </p:nvSpPr>
        <p:spPr/>
        <p:txBody>
          <a:bodyPr vert="horz" lIns="91440" tIns="45720" rIns="91440" bIns="45720" rtlCol="0" anchor="b">
            <a:normAutofit fontScale="90000"/>
          </a:bodyPr>
          <a:lstStyle/>
          <a:p>
            <a:pPr algn="ctr"/>
            <a:r>
              <a:rPr lang="en-US" sz="4800" kern="1200">
                <a:solidFill>
                  <a:schemeClr val="accent1"/>
                </a:solidFill>
                <a:latin typeface="+mj-lt"/>
                <a:ea typeface="+mj-ea"/>
                <a:cs typeface="+mj-cs"/>
              </a:rPr>
              <a:t>THANK YOU FOR LISTENING</a:t>
            </a:r>
          </a:p>
        </p:txBody>
      </p:sp>
      <p:pic>
        <p:nvPicPr>
          <p:cNvPr id="5" name="Chỗ dành sẵn cho Nội dung 4">
            <a:extLst>
              <a:ext uri="{FF2B5EF4-FFF2-40B4-BE49-F238E27FC236}">
                <a16:creationId xmlns:a16="http://schemas.microsoft.com/office/drawing/2014/main" id="{150D7405-C22A-4D25-B7B2-E4983D5E9A4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811" b="3811"/>
          <a:stretch>
            <a:fillRect/>
          </a:stretch>
        </p:blipFill>
        <p:spPr>
          <a:prstGeom prst="rect">
            <a:avLst/>
          </a:prstGeom>
        </p:spPr>
      </p:pic>
    </p:spTree>
    <p:extLst>
      <p:ext uri="{BB962C8B-B14F-4D97-AF65-F5344CB8AC3E}">
        <p14:creationId xmlns:p14="http://schemas.microsoft.com/office/powerpoint/2010/main" val="369762891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7985731-D405-4BF9-8B18-D3BA66646E5B}"/>
              </a:ext>
            </a:extLst>
          </p:cNvPr>
          <p:cNvSpPr>
            <a:spLocks noGrp="1"/>
          </p:cNvSpPr>
          <p:nvPr>
            <p:ph type="title"/>
          </p:nvPr>
        </p:nvSpPr>
        <p:spPr>
          <a:xfrm>
            <a:off x="677334" y="156238"/>
            <a:ext cx="8596668" cy="1320800"/>
          </a:xfrm>
        </p:spPr>
        <p:txBody>
          <a:bodyPr/>
          <a:lstStyle/>
          <a:p>
            <a:pPr algn="ctr"/>
            <a:r>
              <a:rPr lang="en-US"/>
              <a:t>Software Disaster</a:t>
            </a:r>
            <a:endParaRPr lang="vi-VN"/>
          </a:p>
        </p:txBody>
      </p:sp>
      <p:pic>
        <p:nvPicPr>
          <p:cNvPr id="2050" name="Picture 2" descr="Káº¿t quáº£ hÃ¬nh áº£nh cho Mars Climate Orbiter">
            <a:extLst>
              <a:ext uri="{FF2B5EF4-FFF2-40B4-BE49-F238E27FC236}">
                <a16:creationId xmlns:a16="http://schemas.microsoft.com/office/drawing/2014/main" id="{FED87581-229E-4A04-AE9B-33635A5607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8462" y="1047750"/>
            <a:ext cx="5784396" cy="4762500"/>
          </a:xfrm>
          <a:prstGeom prst="rect">
            <a:avLst/>
          </a:prstGeom>
          <a:noFill/>
          <a:extLst>
            <a:ext uri="{909E8E84-426E-40DD-AFC4-6F175D3DCCD1}">
              <a14:hiddenFill xmlns:a14="http://schemas.microsoft.com/office/drawing/2010/main">
                <a:solidFill>
                  <a:srgbClr val="FFFFFF"/>
                </a:solidFill>
              </a14:hiddenFill>
            </a:ext>
          </a:extLst>
        </p:spPr>
      </p:pic>
      <p:sp>
        <p:nvSpPr>
          <p:cNvPr id="4" name="Hộp Văn bản 3">
            <a:extLst>
              <a:ext uri="{FF2B5EF4-FFF2-40B4-BE49-F238E27FC236}">
                <a16:creationId xmlns:a16="http://schemas.microsoft.com/office/drawing/2014/main" id="{75869922-C717-43E2-8A28-4BBD498B2AD6}"/>
              </a:ext>
            </a:extLst>
          </p:cNvPr>
          <p:cNvSpPr txBox="1"/>
          <p:nvPr/>
        </p:nvSpPr>
        <p:spPr>
          <a:xfrm>
            <a:off x="4830385" y="5708650"/>
            <a:ext cx="4673601" cy="430887"/>
          </a:xfrm>
          <a:prstGeom prst="rect">
            <a:avLst/>
          </a:prstGeom>
          <a:noFill/>
        </p:spPr>
        <p:txBody>
          <a:bodyPr wrap="square" rtlCol="0">
            <a:spAutoFit/>
          </a:bodyPr>
          <a:lstStyle/>
          <a:p>
            <a:r>
              <a:rPr lang="en-US" sz="2200" b="1">
                <a:latin typeface="Times New Roman" panose="02020603050405020304" pitchFamily="18" charset="0"/>
                <a:cs typeface="Times New Roman" panose="02020603050405020304" pitchFamily="18" charset="0"/>
              </a:rPr>
              <a:t> Mars Climate Orbiter</a:t>
            </a:r>
            <a:endParaRPr lang="vi-VN" sz="22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94967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1" name="Picture 2" descr="Káº¿t quáº£ hÃ¬nh áº£nh cho agile">
            <a:extLst>
              <a:ext uri="{FF2B5EF4-FFF2-40B4-BE49-F238E27FC236}">
                <a16:creationId xmlns:a16="http://schemas.microsoft.com/office/drawing/2014/main" id="{4F16948F-85E2-42A4-8759-CDB2730900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69" r="17853"/>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êu đề 1">
            <a:extLst>
              <a:ext uri="{FF2B5EF4-FFF2-40B4-BE49-F238E27FC236}">
                <a16:creationId xmlns:a16="http://schemas.microsoft.com/office/drawing/2014/main" id="{ECADDB23-4D2B-4283-8C6F-5FE498144C93}"/>
              </a:ext>
            </a:extLst>
          </p:cNvPr>
          <p:cNvSpPr>
            <a:spLocks noGrp="1"/>
          </p:cNvSpPr>
          <p:nvPr>
            <p:ph type="title"/>
          </p:nvPr>
        </p:nvSpPr>
        <p:spPr>
          <a:xfrm>
            <a:off x="699838" y="2574396"/>
            <a:ext cx="4763558" cy="1852462"/>
          </a:xfrm>
        </p:spPr>
        <p:txBody>
          <a:bodyPr>
            <a:noAutofit/>
          </a:bodyPr>
          <a:lstStyle/>
          <a:p>
            <a:pPr>
              <a:lnSpc>
                <a:spcPct val="90000"/>
              </a:lnSpc>
            </a:pPr>
            <a:r>
              <a:rPr lang="en-US" sz="4000"/>
              <a:t>13.1 QUALITY OF REQUIREMENTS FOR AGILE PROJECTS</a:t>
            </a:r>
            <a:endParaRPr lang="vi-VN" sz="4000"/>
          </a:p>
        </p:txBody>
      </p:sp>
      <p:cxnSp>
        <p:nvCxnSpPr>
          <p:cNvPr id="74" name="Straight Connector 73">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8"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7510048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3" name="Rectangle 82">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6" name="Straight Connector 85">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7"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6" name="Rectangle 95">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Káº¿t quáº£ hÃ¬nh áº£nh cho customer satisfaction">
            <a:extLst>
              <a:ext uri="{FF2B5EF4-FFF2-40B4-BE49-F238E27FC236}">
                <a16:creationId xmlns:a16="http://schemas.microsoft.com/office/drawing/2014/main" id="{DEAC2FDB-A77E-4F24-AF67-48B60BFC65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22554"/>
          <a:stretch/>
        </p:blipFill>
        <p:spPr bwMode="auto">
          <a:xfrm>
            <a:off x="568452" y="571500"/>
            <a:ext cx="11055096"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45316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 name="Isosceles Triangle 7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êu đề 1">
            <a:extLst>
              <a:ext uri="{FF2B5EF4-FFF2-40B4-BE49-F238E27FC236}">
                <a16:creationId xmlns:a16="http://schemas.microsoft.com/office/drawing/2014/main" id="{242918E4-AC3B-4D6F-9880-EFC6EFF93C4B}"/>
              </a:ext>
            </a:extLst>
          </p:cNvPr>
          <p:cNvSpPr>
            <a:spLocks noGrp="1"/>
          </p:cNvSpPr>
          <p:nvPr>
            <p:ph type="title"/>
          </p:nvPr>
        </p:nvSpPr>
        <p:spPr>
          <a:xfrm>
            <a:off x="457081" y="1378855"/>
            <a:ext cx="3418233" cy="3652762"/>
          </a:xfrm>
        </p:spPr>
        <p:txBody>
          <a:bodyPr anchor="ctr">
            <a:normAutofit/>
          </a:bodyPr>
          <a:lstStyle/>
          <a:p>
            <a:pPr algn="ctr"/>
            <a:r>
              <a:rPr lang="vi-VN" sz="3300">
                <a:solidFill>
                  <a:schemeClr val="bg1"/>
                </a:solidFill>
              </a:rPr>
              <a:t>13.2 ACCESSIBILITY OF REQUIREMENTS</a:t>
            </a:r>
          </a:p>
        </p:txBody>
      </p:sp>
      <p:pic>
        <p:nvPicPr>
          <p:cNvPr id="6148" name="Picture 4" descr="Káº¿t quáº£ hÃ¬nh áº£nh cho accessibility logo">
            <a:extLst>
              <a:ext uri="{FF2B5EF4-FFF2-40B4-BE49-F238E27FC236}">
                <a16:creationId xmlns:a16="http://schemas.microsoft.com/office/drawing/2014/main" id="{B140B41C-0ED9-4959-99FC-F603B5236E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616" y="972608"/>
            <a:ext cx="4900269" cy="4900269"/>
          </a:xfrm>
          <a:prstGeom prst="rect">
            <a:avLst/>
          </a:prstGeom>
          <a:noFill/>
          <a:extLst>
            <a:ext uri="{909E8E84-426E-40DD-AFC4-6F175D3DCCD1}">
              <a14:hiddenFill xmlns:a14="http://schemas.microsoft.com/office/drawing/2010/main">
                <a:solidFill>
                  <a:srgbClr val="FFFFFF"/>
                </a:solidFill>
              </a14:hiddenFill>
            </a:ext>
          </a:extLst>
        </p:spPr>
      </p:pic>
      <p:sp>
        <p:nvSpPr>
          <p:cNvPr id="79" name="Isosceles Triangle 7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3816420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7182" name="Rectangle 8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6" name="Straight Connector 8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6" name="Rectangle 9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Káº¿t quáº£ hÃ¬nh áº£nh cho video store logos">
            <a:extLst>
              <a:ext uri="{FF2B5EF4-FFF2-40B4-BE49-F238E27FC236}">
                <a16:creationId xmlns:a16="http://schemas.microsoft.com/office/drawing/2014/main" id="{9E7D091F-7526-407C-9EF6-359F05D4B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898" y="1131994"/>
            <a:ext cx="4590386" cy="45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921028"/>
      </p:ext>
    </p:extLst>
  </p:cSld>
  <p:clrMapOvr>
    <a:masterClrMapping/>
  </p:clrMapOvr>
  <p:transition spd="slow">
    <p:push dir="u"/>
  </p:transition>
</p:sld>
</file>

<file path=ppt/theme/theme1.xml><?xml version="1.0" encoding="utf-8"?>
<a:theme xmlns:a="http://schemas.openxmlformats.org/drawingml/2006/main" name="Mặt kim cương">
  <a:themeElements>
    <a:clrScheme name="Mặt kim cương">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Mặt kim cương">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ặt kim cương">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1_Mặt kim cương">
  <a:themeElements>
    <a:clrScheme name="Mặt kim cương">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Mặt kim cương">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ặt kim cương">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7530</Words>
  <Application>Microsoft Office PowerPoint</Application>
  <PresentationFormat>Màn hình rộng</PresentationFormat>
  <Paragraphs>630</Paragraphs>
  <Slides>44</Slides>
  <Notes>42</Notes>
  <HiddenSlides>0</HiddenSlides>
  <MMClips>0</MMClips>
  <ScaleCrop>false</ScaleCrop>
  <HeadingPairs>
    <vt:vector size="6" baseType="variant">
      <vt:variant>
        <vt:lpstr>Phông được Dùng</vt:lpstr>
      </vt:variant>
      <vt:variant>
        <vt:i4>8</vt:i4>
      </vt:variant>
      <vt:variant>
        <vt:lpstr>Chủ đề</vt:lpstr>
      </vt:variant>
      <vt:variant>
        <vt:i4>2</vt:i4>
      </vt:variant>
      <vt:variant>
        <vt:lpstr>Tiêu đề Bản chiếu</vt:lpstr>
      </vt:variant>
      <vt:variant>
        <vt:i4>44</vt:i4>
      </vt:variant>
    </vt:vector>
  </HeadingPairs>
  <TitlesOfParts>
    <vt:vector size="54" baseType="lpstr">
      <vt:lpstr>Arial</vt:lpstr>
      <vt:lpstr>Calibri</vt:lpstr>
      <vt:lpstr>Cambria Math</vt:lpstr>
      <vt:lpstr>Symbol</vt:lpstr>
      <vt:lpstr>Tahoma</vt:lpstr>
      <vt:lpstr>Times New Roman</vt:lpstr>
      <vt:lpstr>Trebuchet MS</vt:lpstr>
      <vt:lpstr>Wingdings 3</vt:lpstr>
      <vt:lpstr>Mặt kim cương</vt:lpstr>
      <vt:lpstr>1_Mặt kim cương</vt:lpstr>
      <vt:lpstr>Quality and Metrics in Requirements Analysis</vt:lpstr>
      <vt:lpstr>The context and learning goals</vt:lpstr>
      <vt:lpstr>Bản trình bày PowerPoint</vt:lpstr>
      <vt:lpstr>Bản trình bày PowerPoint</vt:lpstr>
      <vt:lpstr>Software Disaster</vt:lpstr>
      <vt:lpstr>13.1 QUALITY OF REQUIREMENTS FOR AGILE PROJECTS</vt:lpstr>
      <vt:lpstr>Bản trình bày PowerPoint</vt:lpstr>
      <vt:lpstr>13.2 ACCESSIBILITY OF REQUIREMENTS</vt:lpstr>
      <vt:lpstr>Bản trình bày PowerPoint</vt:lpstr>
      <vt:lpstr>A checklist for improving the accessibility of requirements</vt:lpstr>
      <vt:lpstr>13.3 COMPREHENSIVENESS OF REQUIREMENTS</vt:lpstr>
      <vt:lpstr>Bản trình bày PowerPoint</vt:lpstr>
      <vt:lpstr>Figure 13.4 Issues in attaining comprehensive requirements</vt:lpstr>
      <vt:lpstr>a checklist for improving the comprehensiveness of requirements</vt:lpstr>
      <vt:lpstr>Figure 13.5 Two useful comprehensiveness metrics</vt:lpstr>
      <vt:lpstr>13.4 UNDERSTANDABILITY OF REQUIREMENTS</vt:lpstr>
      <vt:lpstr>a checklist for improving the comprehensiveness of requirements</vt:lpstr>
      <vt:lpstr>13.5 UNAMBIGUITY OF REQUIREMENTS</vt:lpstr>
      <vt:lpstr>a checklist for improving the nonambiguity of requirements:</vt:lpstr>
      <vt:lpstr>Figure 13.7 A metric for unambiguity</vt:lpstr>
      <vt:lpstr>13.6 CONSISTENCY OF REQUIREMENTS</vt:lpstr>
      <vt:lpstr>Bản trình bày PowerPoint</vt:lpstr>
      <vt:lpstr>Bản trình bày PowerPoint</vt:lpstr>
      <vt:lpstr>Organization of requirements</vt:lpstr>
      <vt:lpstr>Bản trình bày PowerPoint</vt:lpstr>
      <vt:lpstr>13.7 PRIORITIZATION OF REQUIREMENTS </vt:lpstr>
      <vt:lpstr>A metric for measuring the quality of prioritization</vt:lpstr>
      <vt:lpstr>Bản trình bày PowerPoint</vt:lpstr>
      <vt:lpstr>Checklist for improving the security aspects of requirements  </vt:lpstr>
      <vt:lpstr>13.9 SELF-COMPLETENESS OF REQUIREMENTS  </vt:lpstr>
      <vt:lpstr>An example of self-incompleteness in requirements.</vt:lpstr>
      <vt:lpstr>A metric for self-completeness</vt:lpstr>
      <vt:lpstr>Checklist for improving the self-completeness of requirements  </vt:lpstr>
      <vt:lpstr>Bản trình bày PowerPoint</vt:lpstr>
      <vt:lpstr>An example of testability</vt:lpstr>
      <vt:lpstr> Example of a user satisfaction questionnaire</vt:lpstr>
      <vt:lpstr>Checklist for improving the testability of requirements  </vt:lpstr>
      <vt:lpstr>13.11 TRACEABILITY OF REQUIREMENTS</vt:lpstr>
      <vt:lpstr>13.12 METRICS FOR REQUIREMENTS ANALYSIS</vt:lpstr>
      <vt:lpstr>13.13 INSPECTING DETAILED REQUIREMENTS </vt:lpstr>
      <vt:lpstr>13.13 INSPECTING DETAILED REQUIREMENTS </vt:lpstr>
      <vt:lpstr>13.13 INSPECTING DETAILED REQUIREMENTS </vt:lpstr>
      <vt:lpstr>13.14 SUMMARY </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and Metrics in Requirements Analysis</dc:title>
  <dc:creator>TÔ CÔNG HẬU</dc:creator>
  <cp:lastModifiedBy>Toan Tran</cp:lastModifiedBy>
  <cp:revision>2</cp:revision>
  <dcterms:created xsi:type="dcterms:W3CDTF">2019-03-28T17:29:00Z</dcterms:created>
  <dcterms:modified xsi:type="dcterms:W3CDTF">2019-03-30T03:25:50Z</dcterms:modified>
</cp:coreProperties>
</file>