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769" r:id="rId2"/>
  </p:sldMasterIdLst>
  <p:notesMasterIdLst>
    <p:notesMasterId r:id="rId28"/>
  </p:notesMasterIdLst>
  <p:sldIdLst>
    <p:sldId id="335" r:id="rId3"/>
    <p:sldId id="291" r:id="rId4"/>
    <p:sldId id="292" r:id="rId5"/>
    <p:sldId id="317" r:id="rId6"/>
    <p:sldId id="320" r:id="rId7"/>
    <p:sldId id="293" r:id="rId8"/>
    <p:sldId id="294" r:id="rId9"/>
    <p:sldId id="295" r:id="rId10"/>
    <p:sldId id="296" r:id="rId11"/>
    <p:sldId id="297" r:id="rId12"/>
    <p:sldId id="323" r:id="rId13"/>
    <p:sldId id="298" r:id="rId14"/>
    <p:sldId id="332" r:id="rId15"/>
    <p:sldId id="333" r:id="rId16"/>
    <p:sldId id="325" r:id="rId17"/>
    <p:sldId id="313" r:id="rId18"/>
    <p:sldId id="322" r:id="rId19"/>
    <p:sldId id="319" r:id="rId20"/>
    <p:sldId id="321" r:id="rId21"/>
    <p:sldId id="309" r:id="rId22"/>
    <p:sldId id="331" r:id="rId23"/>
    <p:sldId id="308" r:id="rId24"/>
    <p:sldId id="334" r:id="rId25"/>
    <p:sldId id="336" r:id="rId26"/>
    <p:sldId id="337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21">
          <p15:clr>
            <a:srgbClr val="A4A3A4"/>
          </p15:clr>
        </p15:guide>
        <p15:guide id="4" pos="55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A18C"/>
    <a:srgbClr val="409E99"/>
    <a:srgbClr val="0C3064"/>
    <a:srgbClr val="9AC579"/>
    <a:srgbClr val="33348D"/>
    <a:srgbClr val="00AE9E"/>
    <a:srgbClr val="008774"/>
    <a:srgbClr val="3361AA"/>
    <a:srgbClr val="392E83"/>
    <a:srgbClr val="1818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15" autoAdjust="0"/>
    <p:restoredTop sz="84290" autoAdjust="0"/>
  </p:normalViewPr>
  <p:slideViewPr>
    <p:cSldViewPr>
      <p:cViewPr>
        <p:scale>
          <a:sx n="112" d="100"/>
          <a:sy n="112" d="100"/>
        </p:scale>
        <p:origin x="1456" y="432"/>
      </p:cViewPr>
      <p:guideLst>
        <p:guide orient="horz" pos="1620"/>
        <p:guide pos="2880"/>
        <p:guide pos="221"/>
        <p:guide pos="5546"/>
      </p:guideLst>
    </p:cSldViewPr>
  </p:slideViewPr>
  <p:outlineViewPr>
    <p:cViewPr>
      <p:scale>
        <a:sx n="33" d="100"/>
        <a:sy n="33" d="100"/>
      </p:scale>
      <p:origin x="0" y="342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2511A-3DBA-42E8-9A10-93851B7EDF84}" type="datetimeFigureOut">
              <a:rPr lang="en-US" smtClean="0"/>
              <a:t>11/26/16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7F698-0B6F-4940-9DCA-2675BCEFC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94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</a:t>
            </a:r>
            <a:r>
              <a:rPr lang="en-US" baseline="0" dirty="0" smtClean="0"/>
              <a:t> development has become more complex as we have new requirements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37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@Component</a:t>
            </a:r>
            <a:r>
              <a:rPr lang="en-US" baseline="0" dirty="0" smtClean="0"/>
              <a:t> decorator, configures your component</a:t>
            </a:r>
            <a:endParaRPr lang="en-US" dirty="0" smtClean="0"/>
          </a:p>
          <a:p>
            <a:r>
              <a:rPr lang="en-US" dirty="0" smtClean="0"/>
              <a:t>selector: defines</a:t>
            </a:r>
            <a:r>
              <a:rPr lang="en-US" baseline="0" dirty="0" smtClean="0"/>
              <a:t> how the component will be recognized when rendering HTML</a:t>
            </a:r>
          </a:p>
          <a:p>
            <a:r>
              <a:rPr lang="en-US" baseline="0" dirty="0" smtClean="0"/>
              <a:t>Template: this is the view of the component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16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16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31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project from scratch</a:t>
            </a:r>
            <a:r>
              <a:rPr lang="en-US" baseline="0" dirty="0" smtClean="0"/>
              <a:t> </a:t>
            </a:r>
            <a:r>
              <a:rPr lang="en-US" baseline="0" smtClean="0"/>
              <a:t>is difficult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84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project from scratch</a:t>
            </a:r>
            <a:r>
              <a:rPr lang="en-US" baseline="0" dirty="0" smtClean="0"/>
              <a:t> is difficult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84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project from scratch</a:t>
            </a:r>
            <a:r>
              <a:rPr lang="en-US" baseline="0" dirty="0" smtClean="0"/>
              <a:t> </a:t>
            </a:r>
            <a:r>
              <a:rPr lang="en-US" baseline="0" smtClean="0"/>
              <a:t>is difficult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84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project from scratch</a:t>
            </a:r>
            <a:r>
              <a:rPr lang="en-US" baseline="0" dirty="0" smtClean="0"/>
              <a:t> </a:t>
            </a:r>
            <a:r>
              <a:rPr lang="en-US" baseline="0" smtClean="0"/>
              <a:t>is difficult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84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project from scratch</a:t>
            </a:r>
            <a:r>
              <a:rPr lang="en-US" baseline="0" dirty="0" smtClean="0"/>
              <a:t> is difficult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84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project from scratch</a:t>
            </a:r>
            <a:r>
              <a:rPr lang="en-US" baseline="0" dirty="0" smtClean="0"/>
              <a:t> is difficult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849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84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the UI in</a:t>
            </a:r>
            <a:r>
              <a:rPr lang="en-US" baseline="0" dirty="0" smtClean="0"/>
              <a:t>to small, maintainable and reusable building blocks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849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47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Angular</a:t>
            </a:r>
            <a:r>
              <a:rPr lang="en-US" baseline="0" dirty="0" smtClean="0"/>
              <a:t>2 fi</a:t>
            </a:r>
          </a:p>
          <a:p>
            <a:r>
              <a:rPr lang="en-US" baseline="0" dirty="0" err="1" smtClean="0"/>
              <a:t>Styleguide</a:t>
            </a:r>
            <a:endParaRPr lang="en-US" baseline="0" dirty="0" smtClean="0"/>
          </a:p>
          <a:p>
            <a:r>
              <a:rPr lang="en-US" baseline="0" dirty="0" smtClean="0"/>
              <a:t>Angular 2 community is one of it’s best assets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75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 have proven ability to enhance code quality and understandability.</a:t>
            </a:r>
          </a:p>
          <a:p>
            <a:endParaRPr lang="en-US" dirty="0" smtClean="0"/>
          </a:p>
          <a:p>
            <a:r>
              <a:rPr lang="en-US" dirty="0" smtClean="0"/>
              <a:t>Type can be implicit</a:t>
            </a:r>
            <a:r>
              <a:rPr lang="en-US" baseline="0" dirty="0" smtClean="0"/>
              <a:t> or explicit.</a:t>
            </a:r>
          </a:p>
          <a:p>
            <a:endParaRPr lang="en-US" dirty="0" smtClean="0"/>
          </a:p>
          <a:p>
            <a:r>
              <a:rPr lang="en-US" dirty="0" smtClean="0"/>
              <a:t>Code completion, refactoring,</a:t>
            </a:r>
            <a:r>
              <a:rPr lang="en-US" baseline="0" dirty="0" smtClean="0"/>
              <a:t> find references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Transpilation</a:t>
            </a:r>
            <a:r>
              <a:rPr lang="en-US" baseline="0" dirty="0" smtClean="0"/>
              <a:t>: taking source code written in one language and transforming into another language that has a similar level of abstraction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84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84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84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84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the UI in</a:t>
            </a:r>
            <a:r>
              <a:rPr lang="en-US" baseline="0" dirty="0" smtClean="0"/>
              <a:t>to small, maintainable and reusable building blocks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84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the UI in</a:t>
            </a:r>
            <a:r>
              <a:rPr lang="en-US" baseline="0" dirty="0" smtClean="0"/>
              <a:t>to small, maintainable and reusable building blocks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84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10915"/>
            <a:ext cx="7772400" cy="1102519"/>
          </a:xfrm>
        </p:spPr>
        <p:txBody>
          <a:bodyPr lIns="0" tIns="0" rIns="0" bIns="0" anchor="b" anchorCtr="0">
            <a:normAutofit/>
          </a:bodyPr>
          <a:lstStyle>
            <a:lvl1pPr algn="ctr">
              <a:defRPr sz="4200" b="1">
                <a:solidFill>
                  <a:schemeClr val="bg1"/>
                </a:solidFill>
                <a:latin typeface="Proxima Nova Rg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20008"/>
            <a:ext cx="6400800" cy="58816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9AC579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465" y="4324350"/>
            <a:ext cx="1223071" cy="5060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285750"/>
            <a:ext cx="3429000" cy="965835"/>
          </a:xfrm>
          <a:prstGeom prst="rect">
            <a:avLst/>
          </a:prstGeom>
        </p:spPr>
      </p:pic>
      <p:sp>
        <p:nvSpPr>
          <p:cNvPr id="7" name="Footer Placeholder 1"/>
          <p:cNvSpPr txBox="1">
            <a:spLocks/>
          </p:cNvSpPr>
          <p:nvPr userDrawn="1"/>
        </p:nvSpPr>
        <p:spPr bwMode="auto">
          <a:xfrm>
            <a:off x="2590800" y="4851487"/>
            <a:ext cx="3810000" cy="20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sz="500" kern="0" spc="60" baseline="0" dirty="0" smtClean="0">
                <a:solidFill>
                  <a:schemeClr val="bg1">
                    <a:alpha val="90000"/>
                  </a:schemeClr>
                </a:solidFill>
                <a:latin typeface="Proxima Nova Rg" pitchFamily="50" charset="0"/>
              </a:rPr>
              <a:t>Unless otherwise indicated, these slides are © 2013-2016 Pivotal Software, Inc. and licensed under a Creative Commons Attribution-</a:t>
            </a:r>
            <a:r>
              <a:rPr lang="en-US" sz="500" kern="0" spc="60" baseline="0" dirty="0" err="1" smtClean="0">
                <a:solidFill>
                  <a:schemeClr val="bg1">
                    <a:alpha val="90000"/>
                  </a:schemeClr>
                </a:solidFill>
                <a:latin typeface="Proxima Nova Rg" pitchFamily="50" charset="0"/>
              </a:rPr>
              <a:t>NonCommercial</a:t>
            </a:r>
            <a:r>
              <a:rPr lang="en-US" sz="500" kern="0" spc="60" baseline="0" dirty="0" smtClean="0">
                <a:solidFill>
                  <a:schemeClr val="bg1">
                    <a:alpha val="90000"/>
                  </a:schemeClr>
                </a:solidFill>
                <a:latin typeface="Proxima Nova Rg" pitchFamily="50" charset="0"/>
              </a:rPr>
              <a:t> license: http://creativecommons.org/licenses/by-nc/3.0/</a:t>
            </a:r>
          </a:p>
        </p:txBody>
      </p:sp>
    </p:spTree>
    <p:extLst>
      <p:ext uri="{BB962C8B-B14F-4D97-AF65-F5344CB8AC3E}">
        <p14:creationId xmlns:p14="http://schemas.microsoft.com/office/powerpoint/2010/main" val="235237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0" y="1752655"/>
            <a:ext cx="3523769" cy="2699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2" y="1752655"/>
            <a:ext cx="3525044" cy="2699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11/26/16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564922"/>
            <a:ext cx="7210397" cy="8107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3" y="1752655"/>
            <a:ext cx="3354245" cy="51985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2" y="2272507"/>
            <a:ext cx="3523766" cy="21796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1752655"/>
            <a:ext cx="3355521" cy="51905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3" y="2272507"/>
            <a:ext cx="3525044" cy="21796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11/26/16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11/26/16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11/26/16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564920"/>
            <a:ext cx="7210394" cy="810705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1752655"/>
            <a:ext cx="4206252" cy="26994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1" y="1752654"/>
            <a:ext cx="2842559" cy="2699488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11/26/16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3" y="564921"/>
            <a:ext cx="7210393" cy="810704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0" y="1752656"/>
            <a:ext cx="4069387" cy="2699484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1752655"/>
            <a:ext cx="2907192" cy="269948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11/26/16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3533713"/>
            <a:ext cx="7210394" cy="339788"/>
          </a:xfrm>
        </p:spPr>
        <p:txBody>
          <a:bodyPr anchor="b">
            <a:normAutofit/>
          </a:bodyPr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2" y="457198"/>
            <a:ext cx="7210394" cy="2692181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39" y="3877188"/>
            <a:ext cx="7210397" cy="4672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3482"/>
            <a:ext cx="865613" cy="818092"/>
          </a:xfrm>
        </p:spPr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457198"/>
            <a:ext cx="7210394" cy="2694563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3533712"/>
            <a:ext cx="7210394" cy="818092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3712"/>
            <a:ext cx="865613" cy="818092"/>
          </a:xfrm>
        </p:spPr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457199"/>
            <a:ext cx="6539158" cy="2277046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2740034"/>
            <a:ext cx="611743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3533712"/>
            <a:ext cx="7210394" cy="818092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2444"/>
            <a:ext cx="865613" cy="818092"/>
          </a:xfrm>
        </p:spPr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7679" y="56108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5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227514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5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39" y="3533712"/>
            <a:ext cx="7210397" cy="44140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3975112"/>
            <a:ext cx="7210397" cy="376691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2444"/>
            <a:ext cx="865613" cy="818092"/>
          </a:xfrm>
        </p:spPr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18289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7" y="564921"/>
            <a:ext cx="7218720" cy="81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1752655"/>
            <a:ext cx="2302526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1" y="2267005"/>
            <a:ext cx="2287277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1752655"/>
            <a:ext cx="229743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2267005"/>
            <a:ext cx="2297430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17" y="1752655"/>
            <a:ext cx="230251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17" y="2267005"/>
            <a:ext cx="2302519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2" y="564921"/>
            <a:ext cx="7210395" cy="81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39" y="3223127"/>
            <a:ext cx="228727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39" y="1752655"/>
            <a:ext cx="228727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39" y="3655324"/>
            <a:ext cx="2287279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3223127"/>
            <a:ext cx="229743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1752655"/>
            <a:ext cx="2297430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88" y="3655323"/>
            <a:ext cx="2300473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09" y="3223127"/>
            <a:ext cx="22976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08" y="1752655"/>
            <a:ext cx="229762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3655321"/>
            <a:ext cx="2300672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6087155" y="1402046"/>
            <a:ext cx="3830241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401152" y="4029302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3" y="457198"/>
            <a:ext cx="805352" cy="3265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457198"/>
            <a:ext cx="6652503" cy="39949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4452141"/>
            <a:ext cx="2057400" cy="273844"/>
          </a:xfrm>
        </p:spPr>
        <p:txBody>
          <a:bodyPr/>
          <a:lstStyle/>
          <a:p>
            <a:fld id="{67C6F52A-A82B-47A2-A83A-8C4C91F2D59F}" type="datetimeFigureOut">
              <a:rPr lang="en-US" smtClean="0"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4452141"/>
            <a:ext cx="4595104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3" y="4048975"/>
            <a:ext cx="865613" cy="818092"/>
          </a:xfrm>
        </p:spPr>
        <p:txBody>
          <a:bodyPr anchor="t"/>
          <a:lstStyle>
            <a:lvl1pPr algn="ctr">
              <a:defRPr/>
            </a:lvl1pPr>
          </a:lstStyle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35E4E72-2A9C-B642-8746-DFF9595B498F}" type="datetimeFigureOut">
              <a:rPr lang="en-US" smtClean="0"/>
              <a:t>11/26/16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38956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C306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 flipH="1">
            <a:off x="8795588" y="4821460"/>
            <a:ext cx="260609" cy="2630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0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895350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472" y="1375170"/>
            <a:ext cx="4040188" cy="31777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2500" y="895350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2500" y="1375170"/>
            <a:ext cx="4041775" cy="31777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47471" y="155448"/>
            <a:ext cx="8456803" cy="512323"/>
          </a:xfrm>
        </p:spPr>
        <p:txBody>
          <a:bodyPr/>
          <a:lstStyle>
            <a:lvl1pPr>
              <a:defRPr>
                <a:solidFill>
                  <a:srgbClr val="0C306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 flipH="1">
            <a:off x="8795588" y="4821460"/>
            <a:ext cx="260609" cy="2630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fld id="{3CA7D8A6-1136-4C38-ADB5-83A54ED516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36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 flipH="1">
            <a:off x="8795588" y="4821460"/>
            <a:ext cx="260609" cy="2630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fld id="{3CA7D8A6-1136-4C38-ADB5-83A54ED516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46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82138"/>
            <a:ext cx="6726063" cy="206957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3182884"/>
            <a:ext cx="2307831" cy="2077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1942559"/>
            <a:ext cx="6726064" cy="12452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1942559"/>
            <a:ext cx="2307832" cy="12452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1" y="2050282"/>
            <a:ext cx="6108101" cy="1029803"/>
          </a:xfrm>
        </p:spPr>
        <p:txBody>
          <a:bodyPr anchor="b">
            <a:noAutofit/>
          </a:bodyPr>
          <a:lstStyle>
            <a:lvl1pPr algn="r"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3295530"/>
            <a:ext cx="6108101" cy="838265"/>
          </a:xfrm>
        </p:spPr>
        <p:txBody>
          <a:bodyPr>
            <a:normAutofit/>
          </a:bodyPr>
          <a:lstStyle>
            <a:lvl1pPr marL="0" indent="0" algn="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062753"/>
            <a:ext cx="878916" cy="1017332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465" y="4324350"/>
            <a:ext cx="1223071" cy="5060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285750"/>
            <a:ext cx="3429000" cy="965835"/>
          </a:xfrm>
          <a:prstGeom prst="rect">
            <a:avLst/>
          </a:prstGeom>
        </p:spPr>
      </p:pic>
      <p:sp>
        <p:nvSpPr>
          <p:cNvPr id="13" name="Footer Placeholder 1"/>
          <p:cNvSpPr txBox="1">
            <a:spLocks/>
          </p:cNvSpPr>
          <p:nvPr userDrawn="1"/>
        </p:nvSpPr>
        <p:spPr bwMode="auto">
          <a:xfrm>
            <a:off x="2590800" y="4851487"/>
            <a:ext cx="3810000" cy="20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sz="500" kern="0" spc="60" baseline="0" dirty="0" smtClean="0">
                <a:solidFill>
                  <a:schemeClr val="bg1">
                    <a:alpha val="90000"/>
                  </a:schemeClr>
                </a:solidFill>
                <a:latin typeface="Proxima Nova Rg" pitchFamily="50" charset="0"/>
              </a:rPr>
              <a:t>Unless otherwise indicated, these slides are © 2013-2016 Pivotal Software, Inc. and licensed under a Creative Commons Attribution-</a:t>
            </a:r>
            <a:r>
              <a:rPr lang="en-US" sz="500" kern="0" spc="60" baseline="0" dirty="0" err="1" smtClean="0">
                <a:solidFill>
                  <a:schemeClr val="bg1">
                    <a:alpha val="90000"/>
                  </a:schemeClr>
                </a:solidFill>
                <a:latin typeface="Proxima Nova Rg" pitchFamily="50" charset="0"/>
              </a:rPr>
              <a:t>NonCommercial</a:t>
            </a:r>
            <a:r>
              <a:rPr lang="en-US" sz="500" kern="0" spc="60" baseline="0" dirty="0" smtClean="0">
                <a:solidFill>
                  <a:schemeClr val="bg1">
                    <a:alpha val="90000"/>
                  </a:schemeClr>
                </a:solidFill>
                <a:latin typeface="Proxima Nova Rg" pitchFamily="50" charset="0"/>
              </a:rPr>
              <a:t> license: http://creativecommons.org/licenses/by-nc/3.0/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E4E72-2A9C-B642-8746-DFF9595B498F}" type="datetimeFigureOut">
              <a:rPr lang="en-US" smtClean="0"/>
              <a:t>11/26/16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65180"/>
            <a:ext cx="7828359" cy="240873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3065926"/>
            <a:ext cx="1202248" cy="1082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0447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69" y="20447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2152421"/>
            <a:ext cx="7210395" cy="818091"/>
          </a:xfrm>
        </p:spPr>
        <p:txBody>
          <a:bodyPr anchor="ctr">
            <a:normAutofit/>
          </a:bodyPr>
          <a:lstStyle>
            <a:lvl1pPr algn="r"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3174129"/>
            <a:ext cx="7210395" cy="1278013"/>
          </a:xfrm>
        </p:spPr>
        <p:txBody>
          <a:bodyPr>
            <a:normAutofit/>
          </a:bodyPr>
          <a:lstStyle>
            <a:lvl1pPr marL="0" indent="0" algn="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2" y="2152422"/>
            <a:ext cx="865613" cy="818092"/>
          </a:xfrm>
        </p:spPr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3.xml"/><Relationship Id="rId18" Type="http://schemas.openxmlformats.org/officeDocument/2006/relationships/theme" Target="../theme/theme2.xml"/><Relationship Id="rId19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472" y="152401"/>
            <a:ext cx="7577328" cy="51434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281" y="914400"/>
            <a:ext cx="8453439" cy="37909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4825243"/>
            <a:ext cx="4998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rgbClr val="333333"/>
                </a:solidFill>
              </a:defRPr>
            </a:lvl1pPr>
          </a:lstStyle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8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702" r:id="rId3"/>
    <p:sldLayoutId id="2147483664" r:id="rId4"/>
    <p:sldLayoutId id="2147483653" r:id="rId5"/>
    <p:sldLayoutId id="2147483677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1" y="564921"/>
            <a:ext cx="7210396" cy="810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1752655"/>
            <a:ext cx="7210396" cy="2699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2" y="564921"/>
            <a:ext cx="865613" cy="8180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8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Angular2 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038350"/>
            <a:ext cx="647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About me:</a:t>
            </a:r>
          </a:p>
          <a:p>
            <a:r>
              <a:rPr lang="en-US" dirty="0" smtClean="0"/>
              <a:t>-   Solution architect and technical training head at </a:t>
            </a:r>
            <a:r>
              <a:rPr lang="en-US" dirty="0" err="1" smtClean="0"/>
              <a:t>Niteco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18 years experience in software production.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Work with many technologies: PHP, Java, Ruby </a:t>
            </a:r>
            <a:r>
              <a:rPr lang="mr-IN" dirty="0" smtClean="0"/>
              <a:t>…</a:t>
            </a:r>
            <a:r>
              <a:rPr lang="en-US" dirty="0" smtClean="0"/>
              <a:t> (backend), angular, react, </a:t>
            </a:r>
            <a:r>
              <a:rPr lang="mr-IN" dirty="0" smtClean="0"/>
              <a:t>…</a:t>
            </a:r>
            <a:r>
              <a:rPr lang="en-US" dirty="0" smtClean="0"/>
              <a:t> (frontend)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 smtClean="0"/>
              <a:t>Skype: </a:t>
            </a:r>
            <a:r>
              <a:rPr lang="en-US" dirty="0" err="1" smtClean="0"/>
              <a:t>phantichhoang</a:t>
            </a:r>
            <a:endParaRPr lang="en-US" dirty="0" smtClean="0"/>
          </a:p>
          <a:p>
            <a:r>
              <a:rPr lang="en-US" dirty="0" smtClean="0"/>
              <a:t>Mail: </a:t>
            </a:r>
            <a:r>
              <a:rPr lang="en-US" dirty="0" err="1" smtClean="0"/>
              <a:t>phantichhoang@gmail.com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330" y="1512218"/>
            <a:ext cx="2413000" cy="361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68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Proxima Nova Bold"/>
                <a:cs typeface="Proxima Nova Bold"/>
              </a:rPr>
              <a:t>Angular2 Components</a:t>
            </a:r>
            <a:endParaRPr lang="en-US" b="0" dirty="0">
              <a:latin typeface="Proxima Nova Bold"/>
              <a:cs typeface="Proxima Nova Bold"/>
            </a:endParaRPr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</a:t>
            </a:r>
            <a:r>
              <a:rPr lang="en-US" dirty="0" err="1"/>
              <a:t>Angular’s</a:t>
            </a:r>
            <a:r>
              <a:rPr lang="en-US" dirty="0"/>
              <a:t> building blocks</a:t>
            </a:r>
          </a:p>
          <a:p>
            <a:r>
              <a:rPr lang="en-US" dirty="0"/>
              <a:t>Enables having reusable UI</a:t>
            </a:r>
          </a:p>
          <a:p>
            <a:r>
              <a:rPr lang="en-US" dirty="0"/>
              <a:t>Tree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276350"/>
            <a:ext cx="4615089" cy="335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3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Proxima Nova Bold"/>
                <a:cs typeface="Proxima Nova Bold"/>
              </a:rPr>
              <a:t>Angular2 Components</a:t>
            </a:r>
            <a:endParaRPr lang="en-US" b="0" dirty="0">
              <a:latin typeface="Proxima Nova Bold"/>
              <a:cs typeface="Proxima Nova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2465" y="1200150"/>
            <a:ext cx="7391400" cy="762000"/>
          </a:xfrm>
          <a:prstGeom prst="rect">
            <a:avLst/>
          </a:prstGeom>
          <a:solidFill>
            <a:srgbClr val="392E83"/>
          </a:solidFill>
          <a:ln>
            <a:noFill/>
          </a:ln>
        </p:spPr>
        <p:txBody>
          <a:bodyPr rtlCol="0" anchor="ctr" anchorCtr="1"/>
          <a:lstStyle/>
          <a:p>
            <a:pPr marL="171450" indent="-171450" algn="ctr">
              <a:lnSpc>
                <a:spcPct val="90000"/>
              </a:lnSpc>
              <a:buSzPct val="65000"/>
            </a:pPr>
            <a:r>
              <a:rPr lang="en-US" sz="3000" dirty="0" smtClean="0">
                <a:solidFill>
                  <a:schemeClr val="bg1"/>
                </a:solidFill>
              </a:rPr>
              <a:t>Header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2465" y="4171950"/>
            <a:ext cx="7391400" cy="762000"/>
          </a:xfrm>
          <a:prstGeom prst="rect">
            <a:avLst/>
          </a:prstGeom>
          <a:solidFill>
            <a:srgbClr val="392E83"/>
          </a:solidFill>
          <a:ln>
            <a:noFill/>
          </a:ln>
        </p:spPr>
        <p:txBody>
          <a:bodyPr rtlCol="0" anchor="ctr" anchorCtr="1"/>
          <a:lstStyle/>
          <a:p>
            <a:pPr marL="171450" indent="-171450" algn="ctr">
              <a:lnSpc>
                <a:spcPct val="90000"/>
              </a:lnSpc>
              <a:buSzPct val="65000"/>
            </a:pPr>
            <a:r>
              <a:rPr lang="en-US" sz="3000" dirty="0" smtClean="0">
                <a:solidFill>
                  <a:schemeClr val="bg1"/>
                </a:solidFill>
              </a:rPr>
              <a:t>Footer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2465" y="2038350"/>
            <a:ext cx="2133600" cy="2057400"/>
          </a:xfrm>
          <a:prstGeom prst="rect">
            <a:avLst/>
          </a:prstGeom>
          <a:solidFill>
            <a:srgbClr val="392E83"/>
          </a:solidFill>
          <a:ln>
            <a:noFill/>
          </a:ln>
        </p:spPr>
        <p:txBody>
          <a:bodyPr rtlCol="0" anchor="ctr" anchorCtr="1"/>
          <a:lstStyle/>
          <a:p>
            <a:pPr marL="171450" indent="-171450" algn="ctr">
              <a:lnSpc>
                <a:spcPct val="90000"/>
              </a:lnSpc>
              <a:buSzPct val="65000"/>
            </a:pPr>
            <a:r>
              <a:rPr lang="en-US" sz="3000" dirty="0" err="1" smtClean="0">
                <a:solidFill>
                  <a:schemeClr val="bg1"/>
                </a:solidFill>
              </a:rPr>
              <a:t>Nav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02265" y="2038350"/>
            <a:ext cx="5181600" cy="2057400"/>
          </a:xfrm>
          <a:prstGeom prst="rect">
            <a:avLst/>
          </a:prstGeom>
          <a:solidFill>
            <a:srgbClr val="392E83"/>
          </a:solidFill>
          <a:ln>
            <a:noFill/>
          </a:ln>
        </p:spPr>
        <p:txBody>
          <a:bodyPr rtlCol="0" anchor="ctr" anchorCtr="1"/>
          <a:lstStyle/>
          <a:p>
            <a:pPr marL="171450" indent="-171450" algn="ctr">
              <a:lnSpc>
                <a:spcPct val="90000"/>
              </a:lnSpc>
              <a:buSzPct val="65000"/>
            </a:pP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30865" y="2190750"/>
            <a:ext cx="4800600" cy="304800"/>
          </a:xfrm>
          <a:prstGeom prst="roundRect">
            <a:avLst/>
          </a:prstGeom>
          <a:solidFill>
            <a:srgbClr val="4DACA9"/>
          </a:solidFill>
          <a:ln>
            <a:noFill/>
          </a:ln>
        </p:spPr>
        <p:txBody>
          <a:bodyPr rtlCol="0" anchor="ctr" anchorCtr="1"/>
          <a:lstStyle/>
          <a:p>
            <a:pPr marL="171450" indent="-171450" algn="ctr">
              <a:lnSpc>
                <a:spcPct val="90000"/>
              </a:lnSpc>
              <a:buSzPct val="65000"/>
            </a:pPr>
            <a:r>
              <a:rPr lang="en-US" sz="1000" dirty="0" smtClean="0">
                <a:solidFill>
                  <a:schemeClr val="bg1"/>
                </a:solidFill>
              </a:rPr>
              <a:t>Search Input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930865" y="2571750"/>
            <a:ext cx="4800600" cy="1447800"/>
          </a:xfrm>
          <a:prstGeom prst="roundRect">
            <a:avLst/>
          </a:prstGeom>
          <a:solidFill>
            <a:srgbClr val="4DACA9"/>
          </a:solidFill>
          <a:ln>
            <a:noFill/>
          </a:ln>
        </p:spPr>
        <p:txBody>
          <a:bodyPr rtlCol="0" anchor="ctr" anchorCtr="1"/>
          <a:lstStyle/>
          <a:p>
            <a:pPr marL="171450" indent="-171450" algn="ctr">
              <a:lnSpc>
                <a:spcPct val="90000"/>
              </a:lnSpc>
              <a:buSzPct val="65000"/>
            </a:pPr>
            <a:r>
              <a:rPr lang="en-US" sz="1000" dirty="0" smtClean="0">
                <a:solidFill>
                  <a:schemeClr val="bg1"/>
                </a:solidFill>
              </a:rPr>
              <a:t>Result List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18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Proxima Nova Bold"/>
                <a:cs typeface="Proxima Nova Bold"/>
              </a:rPr>
              <a:t>Components</a:t>
            </a:r>
            <a:endParaRPr lang="en-US" b="0" dirty="0">
              <a:latin typeface="Proxima Nova Bold"/>
              <a:cs typeface="Proxima Nova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885950"/>
            <a:ext cx="8415337" cy="2420937"/>
          </a:xfrm>
          <a:prstGeom prst="rect">
            <a:avLst/>
          </a:prstGeom>
          <a:solidFill>
            <a:schemeClr val="accent4">
              <a:alpha val="14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274320" tIns="228600" rIns="274320" bIns="228600"/>
          <a:lstStyle/>
          <a:p>
            <a:r>
              <a:rPr lang="en-US" dirty="0" smtClean="0">
                <a:solidFill>
                  <a:srgbClr val="660066"/>
                </a:solidFill>
                <a:latin typeface="Arial"/>
                <a:cs typeface="Arial"/>
              </a:rPr>
              <a:t>@</a:t>
            </a:r>
            <a:r>
              <a:rPr lang="en-US" dirty="0">
                <a:solidFill>
                  <a:srgbClr val="660066"/>
                </a:solidFill>
                <a:latin typeface="Arial"/>
                <a:cs typeface="Arial"/>
              </a:rPr>
              <a:t>Component</a:t>
            </a:r>
            <a:r>
              <a:rPr lang="en-US" dirty="0">
                <a:latin typeface="Arial"/>
                <a:cs typeface="Arial"/>
              </a:rPr>
              <a:t>({</a:t>
            </a:r>
          </a:p>
          <a:p>
            <a:r>
              <a:rPr lang="en-US" dirty="0">
                <a:latin typeface="Arial"/>
                <a:cs typeface="Arial"/>
              </a:rPr>
              <a:t>  </a:t>
            </a:r>
            <a:r>
              <a:rPr lang="en-US" dirty="0">
                <a:solidFill>
                  <a:srgbClr val="660066"/>
                </a:solidFill>
                <a:latin typeface="Arial"/>
                <a:cs typeface="Arial"/>
              </a:rPr>
              <a:t>selector: </a:t>
            </a:r>
            <a:r>
              <a:rPr lang="en-US" dirty="0">
                <a:latin typeface="Arial"/>
                <a:cs typeface="Arial"/>
              </a:rPr>
              <a:t>'</a:t>
            </a:r>
            <a:r>
              <a:rPr lang="en-US" dirty="0" err="1" smtClean="0">
                <a:latin typeface="Arial"/>
                <a:cs typeface="Arial"/>
              </a:rPr>
              <a:t>springone</a:t>
            </a:r>
            <a:r>
              <a:rPr lang="en-US" dirty="0" smtClean="0">
                <a:latin typeface="Arial"/>
                <a:cs typeface="Arial"/>
              </a:rPr>
              <a:t>-</a:t>
            </a:r>
            <a:r>
              <a:rPr lang="en-US" dirty="0">
                <a:latin typeface="Arial"/>
                <a:cs typeface="Arial"/>
              </a:rPr>
              <a:t>app',</a:t>
            </a:r>
          </a:p>
          <a:p>
            <a:r>
              <a:rPr lang="en-US" dirty="0">
                <a:latin typeface="Arial"/>
                <a:cs typeface="Arial"/>
              </a:rPr>
              <a:t>  </a:t>
            </a:r>
            <a:r>
              <a:rPr lang="en-US" dirty="0">
                <a:solidFill>
                  <a:srgbClr val="660066"/>
                </a:solidFill>
                <a:latin typeface="Arial"/>
                <a:cs typeface="Arial"/>
              </a:rPr>
              <a:t>template: </a:t>
            </a:r>
            <a:r>
              <a:rPr lang="en-US" dirty="0">
                <a:latin typeface="Arial"/>
                <a:cs typeface="Arial"/>
              </a:rPr>
              <a:t>`</a:t>
            </a:r>
            <a:r>
              <a:rPr lang="en-US" dirty="0">
                <a:solidFill>
                  <a:srgbClr val="535353"/>
                </a:solidFill>
                <a:latin typeface="Arial"/>
                <a:cs typeface="Arial"/>
              </a:rPr>
              <a:t>&lt;h1</a:t>
            </a:r>
            <a:r>
              <a:rPr lang="en-US" dirty="0" smtClean="0">
                <a:solidFill>
                  <a:srgbClr val="535353"/>
                </a:solidFill>
                <a:latin typeface="Arial"/>
                <a:cs typeface="Arial"/>
              </a:rPr>
              <a:t>&gt;Welcome to </a:t>
            </a:r>
            <a:r>
              <a:rPr lang="en-US" dirty="0" err="1" smtClean="0">
                <a:solidFill>
                  <a:srgbClr val="535353"/>
                </a:solidFill>
                <a:latin typeface="Arial"/>
                <a:cs typeface="Arial"/>
              </a:rPr>
              <a:t>SpringOne</a:t>
            </a:r>
            <a:r>
              <a:rPr lang="en-US" dirty="0" smtClean="0">
                <a:solidFill>
                  <a:srgbClr val="535353"/>
                </a:solidFill>
                <a:latin typeface="Arial"/>
                <a:cs typeface="Arial"/>
              </a:rPr>
              <a:t> Platform 2016&lt;</a:t>
            </a:r>
            <a:r>
              <a:rPr lang="en-US" dirty="0">
                <a:solidFill>
                  <a:srgbClr val="535353"/>
                </a:solidFill>
                <a:latin typeface="Arial"/>
                <a:cs typeface="Arial"/>
              </a:rPr>
              <a:t>/h1&gt;</a:t>
            </a:r>
            <a:r>
              <a:rPr lang="en-US" dirty="0">
                <a:latin typeface="Arial"/>
                <a:cs typeface="Arial"/>
              </a:rPr>
              <a:t>`</a:t>
            </a:r>
          </a:p>
          <a:p>
            <a:r>
              <a:rPr lang="en-US" dirty="0">
                <a:latin typeface="Arial"/>
                <a:cs typeface="Arial"/>
              </a:rPr>
              <a:t>})</a:t>
            </a:r>
          </a:p>
          <a:p>
            <a:r>
              <a:rPr lang="en-US" dirty="0">
                <a:solidFill>
                  <a:srgbClr val="000090"/>
                </a:solidFill>
                <a:latin typeface="Arial"/>
                <a:cs typeface="Arial"/>
              </a:rPr>
              <a:t>export class </a:t>
            </a:r>
            <a:r>
              <a:rPr lang="en-US" dirty="0" err="1" smtClean="0">
                <a:latin typeface="Arial"/>
                <a:cs typeface="Arial"/>
              </a:rPr>
              <a:t>WelcomeComponent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{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00400" y="666750"/>
            <a:ext cx="4495799" cy="1676400"/>
            <a:chOff x="3200400" y="666750"/>
            <a:chExt cx="4495799" cy="167640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429000" y="666750"/>
              <a:ext cx="4267199" cy="761999"/>
            </a:xfrm>
            <a:prstGeom prst="rect">
              <a:avLst/>
            </a:prstGeom>
            <a:solidFill>
              <a:schemeClr val="accent4">
                <a:alpha val="14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lIns="274320" tIns="228600" rIns="274320" bIns="228600"/>
            <a:lstStyle/>
            <a:p>
              <a:r>
                <a:rPr lang="en-US" dirty="0" smtClean="0">
                  <a:solidFill>
                    <a:srgbClr val="660066"/>
                  </a:solidFill>
                  <a:latin typeface="Arial"/>
                  <a:cs typeface="Arial"/>
                </a:rPr>
                <a:t>&lt;</a:t>
              </a:r>
              <a:r>
                <a:rPr lang="en-US" dirty="0" err="1" smtClean="0">
                  <a:solidFill>
                    <a:srgbClr val="660066"/>
                  </a:solidFill>
                  <a:latin typeface="Arial"/>
                  <a:cs typeface="Arial"/>
                </a:rPr>
                <a:t>springone</a:t>
              </a:r>
              <a:r>
                <a:rPr lang="en-US" dirty="0" smtClean="0">
                  <a:solidFill>
                    <a:srgbClr val="660066"/>
                  </a:solidFill>
                  <a:latin typeface="Arial"/>
                  <a:cs typeface="Arial"/>
                </a:rPr>
                <a:t>-app&gt;&lt;/</a:t>
              </a:r>
              <a:r>
                <a:rPr lang="en-US" dirty="0" err="1" smtClean="0">
                  <a:solidFill>
                    <a:srgbClr val="660066"/>
                  </a:solidFill>
                  <a:latin typeface="Arial"/>
                  <a:cs typeface="Arial"/>
                </a:rPr>
                <a:t>springone</a:t>
              </a:r>
              <a:r>
                <a:rPr lang="en-US" dirty="0" smtClean="0">
                  <a:solidFill>
                    <a:srgbClr val="660066"/>
                  </a:solidFill>
                  <a:latin typeface="Arial"/>
                  <a:cs typeface="Arial"/>
                </a:rPr>
                <a:t>-app&gt;</a:t>
              </a:r>
              <a:endParaRPr lang="en-US" dirty="0">
                <a:latin typeface="Arial"/>
                <a:cs typeface="Arial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200400" y="1276350"/>
              <a:ext cx="1295400" cy="1066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776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454391011angular2-components-inputs-and-outputs02-one-way-data-flow-down-hierarch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388" y="1766077"/>
            <a:ext cx="4648504" cy="27868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Proxima Nova Bold"/>
                <a:cs typeface="Proxima Nova Bold"/>
              </a:rPr>
              <a:t>Interaction between components</a:t>
            </a:r>
            <a:endParaRPr lang="en-US" b="0" dirty="0">
              <a:latin typeface="Proxima Nova Bold"/>
              <a:cs typeface="Proxima Nova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 flipH="1">
            <a:off x="8054340" y="666750"/>
            <a:ext cx="848692" cy="536892"/>
          </a:xfrm>
          <a:prstGeom prst="rect">
            <a:avLst/>
          </a:prstGeom>
        </p:spPr>
        <p:txBody>
          <a:bodyPr/>
          <a:lstStyle/>
          <a:p>
            <a:fld id="{3CA7D8A6-1136-4C38-ADB5-83A54ED516A9}" type="slidenum">
              <a:rPr lang="en-US" sz="2700" smtClean="0"/>
              <a:pPr/>
              <a:t>13</a:t>
            </a:fld>
            <a:endParaRPr lang="en-US" sz="2700" dirty="0"/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228601" y="1766077"/>
            <a:ext cx="3809999" cy="2710673"/>
          </a:xfrm>
        </p:spPr>
        <p:txBody>
          <a:bodyPr/>
          <a:lstStyle/>
          <a:p>
            <a:r>
              <a:rPr lang="en-US" dirty="0" smtClean="0"/>
              <a:t>Data to child, events to parent</a:t>
            </a:r>
          </a:p>
          <a:p>
            <a:r>
              <a:rPr lang="en-US" b="1" dirty="0" smtClean="0"/>
              <a:t>@</a:t>
            </a:r>
            <a:r>
              <a:rPr lang="en-US" b="1" dirty="0"/>
              <a:t>Input()</a:t>
            </a:r>
          </a:p>
          <a:p>
            <a:pPr lvl="1"/>
            <a:r>
              <a:rPr lang="en-US" dirty="0" smtClean="0"/>
              <a:t>Fetch </a:t>
            </a:r>
            <a:r>
              <a:rPr lang="en-US" dirty="0"/>
              <a:t>data from the parent component</a:t>
            </a:r>
          </a:p>
          <a:p>
            <a:r>
              <a:rPr lang="en-US" b="1" dirty="0"/>
              <a:t>@Output()</a:t>
            </a:r>
          </a:p>
          <a:p>
            <a:pPr lvl="1"/>
            <a:r>
              <a:rPr lang="en-US" dirty="0"/>
              <a:t>Send custom events to outside components</a:t>
            </a:r>
          </a:p>
        </p:txBody>
      </p:sp>
    </p:spTree>
    <p:extLst>
      <p:ext uri="{BB962C8B-B14F-4D97-AF65-F5344CB8AC3E}">
        <p14:creationId xmlns:p14="http://schemas.microsoft.com/office/powerpoint/2010/main" val="26967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Hierarchical Injectors</a:t>
            </a:r>
            <a:endParaRPr lang="en-US" b="0" dirty="0">
              <a:cs typeface="Proxima Nova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 flipH="1">
            <a:off x="8077199" y="564920"/>
            <a:ext cx="776248" cy="635229"/>
          </a:xfrm>
          <a:prstGeom prst="rect">
            <a:avLst/>
          </a:prstGeom>
        </p:spPr>
        <p:txBody>
          <a:bodyPr/>
          <a:lstStyle/>
          <a:p>
            <a:fld id="{3CA7D8A6-1136-4C38-ADB5-83A54ED516A9}" type="slidenum">
              <a:rPr lang="en-US" sz="2700" smtClean="0"/>
              <a:pPr/>
              <a:t>14</a:t>
            </a:fld>
            <a:endParaRPr lang="en-US" sz="2700" dirty="0"/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162261" y="1733550"/>
            <a:ext cx="3750430" cy="2819400"/>
          </a:xfrm>
        </p:spPr>
        <p:txBody>
          <a:bodyPr/>
          <a:lstStyle/>
          <a:p>
            <a:r>
              <a:rPr lang="en-US" dirty="0"/>
              <a:t>Dependencies are singletons within the scope of an injector</a:t>
            </a:r>
          </a:p>
        </p:txBody>
      </p:sp>
      <p:pic>
        <p:nvPicPr>
          <p:cNvPr id="5" name="Picture 4" descr="1454398078angular2-components-and-providers-classes-factories-and-values01-component-hierarchy-with-injectors-resourc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439" y="1450111"/>
            <a:ext cx="4738009" cy="345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7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190750"/>
            <a:ext cx="8456803" cy="5143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65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Proxima Nova Bold"/>
                <a:cs typeface="Proxima Nova Bold"/>
              </a:rPr>
              <a:t>Angular CLI</a:t>
            </a:r>
            <a:endParaRPr lang="en-US" b="0" dirty="0">
              <a:latin typeface="Proxima Nova Bold"/>
              <a:cs typeface="Proxima Nova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 descr="Screen Shot 2016-05-15 at 09.35.4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61950"/>
            <a:ext cx="5837292" cy="500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3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Proxima Nova Bold"/>
                <a:cs typeface="Proxima Nova Bold"/>
              </a:rPr>
              <a:t>SEO?</a:t>
            </a:r>
            <a:endParaRPr lang="en-US" b="0" dirty="0">
              <a:latin typeface="Proxima Nova Bold"/>
              <a:cs typeface="Proxima Nova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85800" y="1617436"/>
            <a:ext cx="1923143" cy="72571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Crawler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743200" y="1769836"/>
            <a:ext cx="3532654" cy="457200"/>
            <a:chOff x="2743200" y="1769836"/>
            <a:chExt cx="3532654" cy="457200"/>
          </a:xfrm>
        </p:grpSpPr>
        <p:sp>
          <p:nvSpPr>
            <p:cNvPr id="3" name="Right Arrow 2"/>
            <p:cNvSpPr/>
            <p:nvPr/>
          </p:nvSpPr>
          <p:spPr>
            <a:xfrm>
              <a:off x="2743200" y="1769836"/>
              <a:ext cx="914400" cy="457200"/>
            </a:xfrm>
            <a:prstGeom prst="rightArrow">
              <a:avLst/>
            </a:prstGeom>
            <a:solidFill>
              <a:srgbClr val="392E83"/>
            </a:solidFill>
            <a:ln>
              <a:noFill/>
            </a:ln>
          </p:spPr>
          <p:txBody>
            <a:bodyPr rtlCol="0" anchor="ctr" anchorCtr="1"/>
            <a:lstStyle/>
            <a:p>
              <a:pPr marL="171450" indent="-171450" algn="ctr">
                <a:lnSpc>
                  <a:spcPct val="90000"/>
                </a:lnSpc>
                <a:buSzPct val="65000"/>
              </a:pPr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62400" y="1809750"/>
              <a:ext cx="2313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http://</a:t>
              </a:r>
              <a:r>
                <a:rPr lang="en-US" dirty="0" err="1" smtClean="0"/>
                <a:t>my.angular.site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115439" y="2400300"/>
            <a:ext cx="2895600" cy="1371600"/>
            <a:chOff x="4191000" y="2266950"/>
            <a:chExt cx="2133600" cy="137160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91000" y="3028950"/>
              <a:ext cx="2133600" cy="609600"/>
            </a:xfrm>
            <a:prstGeom prst="rect">
              <a:avLst/>
            </a:prstGeom>
            <a:solidFill>
              <a:schemeClr val="accent4">
                <a:alpha val="14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lIns="274320" tIns="228600" rIns="274320" bIns="228600"/>
            <a:lstStyle/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dirty="0" smtClean="0">
                  <a:solidFill>
                    <a:srgbClr val="000090"/>
                  </a:solidFill>
                </a:rPr>
                <a:t>&lt;</a:t>
              </a:r>
              <a:r>
                <a:rPr lang="en-US" b="1" dirty="0" smtClean="0">
                  <a:solidFill>
                    <a:srgbClr val="000090"/>
                  </a:solidFill>
                </a:rPr>
                <a:t>h1</a:t>
              </a:r>
              <a:r>
                <a:rPr lang="en-US" dirty="0" smtClean="0">
                  <a:solidFill>
                    <a:srgbClr val="000090"/>
                  </a:solidFill>
                </a:rPr>
                <a:t>&gt;{{title}}&lt;/</a:t>
              </a:r>
              <a:r>
                <a:rPr lang="en-US" b="1" dirty="0" smtClean="0">
                  <a:solidFill>
                    <a:srgbClr val="000090"/>
                  </a:solidFill>
                </a:rPr>
                <a:t>h1</a:t>
              </a:r>
              <a:r>
                <a:rPr lang="en-US" dirty="0" smtClean="0">
                  <a:solidFill>
                    <a:srgbClr val="000090"/>
                  </a:solidFill>
                </a:rPr>
                <a:t>&gt;</a:t>
              </a:r>
              <a:r>
                <a:rPr lang="en-US" dirty="0">
                  <a:solidFill>
                    <a:srgbClr val="000090"/>
                  </a:solidFill>
                </a:rPr>
                <a:t/>
              </a:r>
              <a:br>
                <a:rPr lang="en-US" dirty="0">
                  <a:solidFill>
                    <a:srgbClr val="000090"/>
                  </a:solidFill>
                </a:rPr>
              </a:br>
              <a:endParaRPr lang="en-US" dirty="0">
                <a:solidFill>
                  <a:srgbClr val="000090"/>
                </a:solidFill>
                <a:latin typeface="Arial"/>
                <a:cs typeface="Arial"/>
              </a:endParaRPr>
            </a:p>
          </p:txBody>
        </p:sp>
        <p:sp>
          <p:nvSpPr>
            <p:cNvPr id="9" name="Down Arrow 8"/>
            <p:cNvSpPr/>
            <p:nvPr/>
          </p:nvSpPr>
          <p:spPr>
            <a:xfrm>
              <a:off x="5029200" y="2266950"/>
              <a:ext cx="457200" cy="685800"/>
            </a:xfrm>
            <a:prstGeom prst="downArrow">
              <a:avLst/>
            </a:prstGeom>
            <a:solidFill>
              <a:srgbClr val="392E83"/>
            </a:solidFill>
            <a:ln>
              <a:noFill/>
            </a:ln>
          </p:spPr>
          <p:txBody>
            <a:bodyPr rtlCol="0" anchor="ctr" anchorCtr="1"/>
            <a:lstStyle/>
            <a:p>
              <a:pPr marL="171450" indent="-171450" algn="ctr">
                <a:lnSpc>
                  <a:spcPct val="90000"/>
                </a:lnSpc>
                <a:buSzPct val="65000"/>
              </a:pPr>
              <a:endParaRPr lang="en-US" sz="10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35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Proxima Nova Bold"/>
                <a:cs typeface="Proxima Nova Bold"/>
              </a:rPr>
              <a:t>Angular Universal</a:t>
            </a:r>
            <a:endParaRPr lang="en-US" b="0" dirty="0">
              <a:latin typeface="Proxima Nova Bold"/>
              <a:cs typeface="Proxima Nova Bold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1" y="1752655"/>
            <a:ext cx="3581400" cy="26994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Should we care about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erver side rendering?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Perceived load time</a:t>
            </a:r>
          </a:p>
          <a:p>
            <a:r>
              <a:rPr lang="en-US" dirty="0" smtClean="0"/>
              <a:t>Actual load time</a:t>
            </a:r>
          </a:p>
          <a:p>
            <a:r>
              <a:rPr lang="en-US" dirty="0" smtClean="0"/>
              <a:t>SEO</a:t>
            </a:r>
          </a:p>
          <a:p>
            <a:r>
              <a:rPr lang="en-US" dirty="0" smtClean="0"/>
              <a:t>Link preview</a:t>
            </a:r>
          </a:p>
          <a:p>
            <a:r>
              <a:rPr lang="en-US" dirty="0" smtClean="0"/>
              <a:t>Client side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" name="Picture 2" descr="Screen Shot 2016-08-03 at 16.12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970273"/>
            <a:ext cx="6056278" cy="448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9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roxima Nova Bold"/>
                <a:cs typeface="Proxima Nova Bold"/>
              </a:rPr>
              <a:t>Angular2 Universal love Java, PHP, </a:t>
            </a:r>
            <a:r>
              <a:rPr lang="mr-IN" dirty="0" smtClean="0">
                <a:latin typeface="Proxima Nova Bold"/>
                <a:cs typeface="Proxima Nova Bold"/>
              </a:rPr>
              <a:t>…</a:t>
            </a:r>
            <a:endParaRPr lang="en-US" b="0" dirty="0">
              <a:latin typeface="Proxima Nova Bold"/>
              <a:cs typeface="Proxima Nova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 descr="Screen Shot 2016-08-03 at 17.47.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200150"/>
            <a:ext cx="6446892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67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b="0" smtClean="0">
                <a:solidFill>
                  <a:schemeClr val="tx1"/>
                </a:solidFill>
              </a:rPr>
              <a:pPr/>
              <a:t>2</a:t>
            </a:fld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3866" y="6268682"/>
            <a:ext cx="6211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Exo 2"/>
                <a:cs typeface="Exo 2"/>
              </a:rPr>
              <a:t>https://</a:t>
            </a:r>
            <a:r>
              <a:rPr lang="en-US" sz="1400" dirty="0" err="1">
                <a:latin typeface="Exo 2"/>
                <a:cs typeface="Exo 2"/>
              </a:rPr>
              <a:t>stackoverflow.com</a:t>
            </a:r>
            <a:r>
              <a:rPr lang="en-US" sz="1400" dirty="0">
                <a:latin typeface="Exo 2"/>
                <a:cs typeface="Exo 2"/>
              </a:rPr>
              <a:t>/research/developer-survey-2016#technology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61950"/>
            <a:ext cx="63500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6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Proxima Nova Bold"/>
                <a:cs typeface="Proxima Nova Bold"/>
              </a:rPr>
              <a:t>Angular Style Guide</a:t>
            </a:r>
            <a:endParaRPr lang="en-US" b="0" dirty="0">
              <a:latin typeface="Proxima Nova Bold"/>
              <a:cs typeface="Proxima Nova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 descr="Screen Shot 2016-05-15 at 09.35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08373"/>
            <a:ext cx="6561045" cy="430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0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Proxima Nova Bold"/>
                <a:cs typeface="Proxima Nova Bold"/>
              </a:rPr>
              <a:t>Angular Augury</a:t>
            </a:r>
            <a:endParaRPr lang="en-US" b="0" dirty="0">
              <a:latin typeface="Proxima Nova Bold"/>
              <a:cs typeface="Proxima Nova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 descr="Screen Shot 2016-05-15 at 21.27.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23950"/>
            <a:ext cx="6193055" cy="419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30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Proxima Nova Bold"/>
                <a:cs typeface="Proxima Nova Bold"/>
              </a:rPr>
              <a:t>Angular2 Final</a:t>
            </a:r>
            <a:endParaRPr lang="en-US" b="0" dirty="0">
              <a:latin typeface="Proxima Nova Bold"/>
              <a:cs typeface="Proxima Nova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240886"/>
            <a:ext cx="6120437" cy="387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6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Proxima Nova Bold"/>
                <a:cs typeface="Proxima Nova Bold"/>
              </a:rPr>
              <a:t>Angular2 Journey</a:t>
            </a:r>
            <a:endParaRPr lang="en-US" b="0" dirty="0">
              <a:latin typeface="Proxima Nova Bold"/>
              <a:cs typeface="Proxima Nova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39" y="1188720"/>
            <a:ext cx="6858000" cy="39433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" y="4608850"/>
            <a:ext cx="872546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github.com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AngularClass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/awesome-angular2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199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81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600" y="1612900"/>
            <a:ext cx="3599688" cy="189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b="0" smtClean="0">
                <a:solidFill>
                  <a:schemeClr val="tx1"/>
                </a:solidFill>
              </a:rPr>
              <a:pPr/>
              <a:t>3</a:t>
            </a:fld>
            <a:endParaRPr lang="en-US" b="0" dirty="0">
              <a:solidFill>
                <a:schemeClr val="tx1"/>
              </a:solidFill>
            </a:endParaRPr>
          </a:p>
        </p:txBody>
      </p:sp>
      <p:pic>
        <p:nvPicPr>
          <p:cNvPr id="7" name="Picture 6" descr="Screen Shot 2016-05-17 at 23.23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09550"/>
            <a:ext cx="4770357" cy="419553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48000" y="1190894"/>
            <a:ext cx="3585117" cy="237856"/>
          </a:xfrm>
          <a:prstGeom prst="rect">
            <a:avLst/>
          </a:prstGeom>
          <a:noFill/>
          <a:ln>
            <a:solidFill>
              <a:srgbClr val="14A18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24200" y="3257550"/>
            <a:ext cx="1961770" cy="23785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3866" y="6268682"/>
            <a:ext cx="6211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Exo 2"/>
                <a:cs typeface="Exo 2"/>
              </a:rPr>
              <a:t>https://</a:t>
            </a:r>
            <a:r>
              <a:rPr lang="en-US" sz="1400" dirty="0" err="1">
                <a:latin typeface="Exo 2"/>
                <a:cs typeface="Exo 2"/>
              </a:rPr>
              <a:t>stackoverflow.com</a:t>
            </a:r>
            <a:r>
              <a:rPr lang="en-US" sz="1400" dirty="0">
                <a:latin typeface="Exo 2"/>
                <a:cs typeface="Exo 2"/>
              </a:rPr>
              <a:t>/research/developer-survey-2016#technology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428761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Exo 2"/>
              </a:rPr>
              <a:t>https://</a:t>
            </a:r>
            <a:r>
              <a:rPr lang="en-US" dirty="0" err="1">
                <a:cs typeface="Exo 2"/>
              </a:rPr>
              <a:t>stackoverflow.com</a:t>
            </a:r>
            <a:r>
              <a:rPr lang="en-US" dirty="0">
                <a:cs typeface="Exo 2"/>
              </a:rPr>
              <a:t>/research/developer-survey-2016#technology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2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564921"/>
            <a:ext cx="7210396" cy="349086"/>
          </a:xfrm>
        </p:spPr>
        <p:txBody>
          <a:bodyPr>
            <a:normAutofit fontScale="90000"/>
          </a:bodyPr>
          <a:lstStyle/>
          <a:p>
            <a:r>
              <a:rPr lang="en-US" b="0" dirty="0" smtClean="0">
                <a:latin typeface="Proxima Nova Bold"/>
                <a:cs typeface="Proxima Nova Bold"/>
              </a:rPr>
              <a:t>Angular2</a:t>
            </a:r>
            <a:endParaRPr lang="en-US" b="0" dirty="0">
              <a:latin typeface="Proxima Nova Bold"/>
              <a:cs typeface="Proxima Nova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AngularJ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32" y="954999"/>
            <a:ext cx="2941382" cy="1654527"/>
          </a:xfrm>
          <a:prstGeom prst="rect">
            <a:avLst/>
          </a:prstGeom>
        </p:spPr>
      </p:pic>
      <p:pic>
        <p:nvPicPr>
          <p:cNvPr id="6" name="Picture 5" descr="500628_a96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827" y="905089"/>
            <a:ext cx="2841551" cy="159884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985417" y="1260583"/>
            <a:ext cx="691181" cy="780143"/>
            <a:chOff x="2836712" y="1995714"/>
            <a:chExt cx="691181" cy="780143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836712" y="1995714"/>
              <a:ext cx="691181" cy="780143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2836712" y="1995714"/>
              <a:ext cx="691181" cy="780143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0" name="Right Arrow 9"/>
          <p:cNvSpPr/>
          <p:nvPr/>
        </p:nvSpPr>
        <p:spPr>
          <a:xfrm>
            <a:off x="4049419" y="1556094"/>
            <a:ext cx="978408" cy="48463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85800" y="2800350"/>
            <a:ext cx="7647164" cy="1932829"/>
            <a:chOff x="586511" y="4336144"/>
            <a:chExt cx="7647164" cy="193282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82827" y="4693599"/>
              <a:ext cx="2018594" cy="49253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82248" y="4336144"/>
              <a:ext cx="1451427" cy="108857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058544" y="4620470"/>
              <a:ext cx="99547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 smtClean="0">
                  <a:latin typeface="Exo 2"/>
                  <a:cs typeface="Exo 2"/>
                </a:rPr>
                <a:t>ES5</a:t>
              </a:r>
              <a:endParaRPr lang="en-US" sz="3000" b="1" dirty="0">
                <a:latin typeface="Exo 2"/>
                <a:cs typeface="Exo 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18741" y="4632138"/>
              <a:ext cx="130915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 smtClean="0">
                  <a:latin typeface="Exo 2"/>
                  <a:cs typeface="Exo 2"/>
                </a:rPr>
                <a:t>ES6</a:t>
              </a:r>
              <a:endParaRPr lang="en-US" sz="3000" b="1" dirty="0">
                <a:latin typeface="Exo 2"/>
                <a:cs typeface="Exo 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586511" y="5606144"/>
              <a:ext cx="7647164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001311" y="5899641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Exo 2"/>
                  <a:cs typeface="Exo 2"/>
                </a:rPr>
                <a:t>Types</a:t>
              </a:r>
              <a:endParaRPr lang="en-US" dirty="0">
                <a:latin typeface="Exo 2"/>
                <a:cs typeface="Exo 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18631" y="5867375"/>
              <a:ext cx="1139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Exo 2"/>
                  <a:cs typeface="Exo 2"/>
                </a:rPr>
                <a:t>No Types</a:t>
              </a:r>
              <a:endParaRPr lang="en-US" dirty="0">
                <a:latin typeface="Exo 2"/>
                <a:cs typeface="Exo 2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828143" y="4336144"/>
              <a:ext cx="0" cy="127000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140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Why Angular2?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Simplicity</a:t>
            </a:r>
          </a:p>
          <a:p>
            <a:r>
              <a:rPr lang="en-US" dirty="0" smtClean="0"/>
              <a:t>Productivity</a:t>
            </a:r>
          </a:p>
          <a:p>
            <a:r>
              <a:rPr lang="en-US" dirty="0" smtClean="0"/>
              <a:t>Separation of concerns</a:t>
            </a:r>
          </a:p>
          <a:p>
            <a:r>
              <a:rPr lang="en-US" dirty="0" smtClean="0"/>
              <a:t>Use of </a:t>
            </a:r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DI</a:t>
            </a:r>
          </a:p>
          <a:p>
            <a:r>
              <a:rPr lang="en-US" dirty="0" smtClean="0"/>
              <a:t>Reactive programming style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Community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07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>
                <a:latin typeface="Proxima Nova Bold"/>
                <a:cs typeface="Proxima Nova Bold"/>
              </a:rPr>
              <a:t>TypeScript</a:t>
            </a:r>
            <a:endParaRPr lang="en-US" b="0" dirty="0">
              <a:latin typeface="Proxima Nova Bold"/>
              <a:cs typeface="Proxima Nova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Superset of JavaScript</a:t>
            </a:r>
          </a:p>
          <a:p>
            <a:r>
              <a:rPr lang="en-US" dirty="0"/>
              <a:t>With optional typing and class-based OOP</a:t>
            </a:r>
          </a:p>
          <a:p>
            <a:pPr lvl="1"/>
            <a:r>
              <a:rPr lang="en-US" dirty="0"/>
              <a:t>Errors at compile time</a:t>
            </a:r>
          </a:p>
          <a:p>
            <a:pPr lvl="1"/>
            <a:r>
              <a:rPr lang="en-US" dirty="0"/>
              <a:t>Better tooling (autocomplete, refactoring…) </a:t>
            </a:r>
          </a:p>
          <a:p>
            <a:pPr lvl="1"/>
            <a:r>
              <a:rPr lang="en-US" dirty="0"/>
              <a:t>Explicitly express </a:t>
            </a:r>
            <a:r>
              <a:rPr lang="en-US" dirty="0" smtClean="0"/>
              <a:t>intent</a:t>
            </a:r>
          </a:p>
          <a:p>
            <a:r>
              <a:rPr lang="en-US" dirty="0" smtClean="0"/>
              <a:t>Provides features from future JS to current JS engines</a:t>
            </a:r>
            <a:endParaRPr lang="en-US" dirty="0"/>
          </a:p>
          <a:p>
            <a:r>
              <a:rPr lang="en-US" dirty="0"/>
              <a:t>Typescript </a:t>
            </a:r>
            <a:r>
              <a:rPr lang="en-US" dirty="0" err="1"/>
              <a:t>transpiles</a:t>
            </a:r>
            <a:r>
              <a:rPr lang="en-US" dirty="0"/>
              <a:t> to pure JavaScript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 descr="Screen Shot 2016-05-15 at 12.08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952750"/>
            <a:ext cx="3229428" cy="1730603"/>
          </a:xfrm>
          <a:prstGeom prst="rect">
            <a:avLst/>
          </a:prstGeom>
        </p:spPr>
      </p:pic>
      <p:pic>
        <p:nvPicPr>
          <p:cNvPr id="10" name="Picture 9" descr="Screen Shot 2016-05-15 at 12.08.3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266950"/>
            <a:ext cx="1434009" cy="55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4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>
                <a:latin typeface="Proxima Nova Bold"/>
                <a:cs typeface="Proxima Nova Bold"/>
              </a:rPr>
              <a:t>TypeScript</a:t>
            </a:r>
            <a:endParaRPr lang="en-US" b="0" dirty="0">
              <a:latin typeface="Proxima Nova Bold"/>
              <a:cs typeface="Proxima Nova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28800" y="971550"/>
            <a:ext cx="3570513" cy="3661227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600" dirty="0" err="1" smtClean="0"/>
              <a:t>TypeScript</a:t>
            </a:r>
            <a:endParaRPr lang="en-US" sz="2600" dirty="0"/>
          </a:p>
        </p:txBody>
      </p:sp>
      <p:sp>
        <p:nvSpPr>
          <p:cNvPr id="12" name="Oval 11"/>
          <p:cNvSpPr/>
          <p:nvPr/>
        </p:nvSpPr>
        <p:spPr>
          <a:xfrm>
            <a:off x="2563044" y="1991807"/>
            <a:ext cx="2600415" cy="2651857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600" dirty="0" smtClean="0"/>
              <a:t>ES7</a:t>
            </a:r>
            <a:endParaRPr lang="en-US" sz="2600" dirty="0"/>
          </a:p>
        </p:txBody>
      </p:sp>
      <p:sp>
        <p:nvSpPr>
          <p:cNvPr id="13" name="Oval 12"/>
          <p:cNvSpPr/>
          <p:nvPr/>
        </p:nvSpPr>
        <p:spPr>
          <a:xfrm>
            <a:off x="3276600" y="2659736"/>
            <a:ext cx="1766213" cy="1766213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600" dirty="0" smtClean="0"/>
              <a:t>ES6</a:t>
            </a:r>
            <a:endParaRPr lang="en-US" sz="2600" dirty="0"/>
          </a:p>
        </p:txBody>
      </p:sp>
      <p:sp>
        <p:nvSpPr>
          <p:cNvPr id="14" name="Oval 13"/>
          <p:cNvSpPr/>
          <p:nvPr/>
        </p:nvSpPr>
        <p:spPr>
          <a:xfrm>
            <a:off x="3810000" y="3341000"/>
            <a:ext cx="1084949" cy="108494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ES5</a:t>
            </a:r>
            <a:endParaRPr lang="en-US" sz="2500" dirty="0"/>
          </a:p>
        </p:txBody>
      </p:sp>
      <p:sp>
        <p:nvSpPr>
          <p:cNvPr id="15" name="TextBox 14"/>
          <p:cNvSpPr txBox="1"/>
          <p:nvPr/>
        </p:nvSpPr>
        <p:spPr>
          <a:xfrm>
            <a:off x="5128225" y="2908315"/>
            <a:ext cx="2044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Classes</a:t>
            </a:r>
          </a:p>
          <a:p>
            <a:r>
              <a:rPr lang="en-US" dirty="0" smtClean="0"/>
              <a:t>- Modules</a:t>
            </a:r>
          </a:p>
          <a:p>
            <a:r>
              <a:rPr lang="en-US" dirty="0" smtClean="0"/>
              <a:t>- Arrow expressions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00704" y="199180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Decorators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Async</a:t>
            </a:r>
            <a:r>
              <a:rPr lang="en-US" dirty="0" smtClean="0"/>
              <a:t> / await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73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564921"/>
            <a:ext cx="7210396" cy="330429"/>
          </a:xfrm>
        </p:spPr>
        <p:txBody>
          <a:bodyPr>
            <a:normAutofit fontScale="90000"/>
          </a:bodyPr>
          <a:lstStyle/>
          <a:p>
            <a:r>
              <a:rPr lang="en-US" b="0" dirty="0" err="1" smtClean="0">
                <a:latin typeface="Proxima Nova Bold"/>
                <a:cs typeface="Proxima Nova Bold"/>
              </a:rPr>
              <a:t>TypeScript</a:t>
            </a:r>
            <a:r>
              <a:rPr lang="en-US" b="0" dirty="0" smtClean="0">
                <a:latin typeface="Proxima Nova Bold"/>
                <a:cs typeface="Proxima Nova Bold"/>
              </a:rPr>
              <a:t> Playground</a:t>
            </a:r>
            <a:endParaRPr lang="en-US" b="0" dirty="0">
              <a:latin typeface="Proxima Nova Bold"/>
              <a:cs typeface="Proxima Nova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 descr="Screen Shot 2016-05-17 at 23.30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86" y="775403"/>
            <a:ext cx="7863306" cy="476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8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Proxima Nova Bold"/>
                <a:cs typeface="Proxima Nova Bold"/>
              </a:rPr>
              <a:t>Angular2 Architecture</a:t>
            </a:r>
            <a:endParaRPr lang="en-US" b="0" dirty="0">
              <a:latin typeface="Proxima Nova Bold"/>
              <a:cs typeface="Proxima Nova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886200" y="2999921"/>
            <a:ext cx="1923143" cy="72571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886200" y="1047750"/>
            <a:ext cx="1923143" cy="72571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18" name="Round Single Corner Rectangle 17"/>
          <p:cNvSpPr/>
          <p:nvPr/>
        </p:nvSpPr>
        <p:spPr>
          <a:xfrm>
            <a:off x="4230915" y="2121413"/>
            <a:ext cx="1251857" cy="471715"/>
          </a:xfrm>
          <a:prstGeom prst="round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804889" y="1773464"/>
            <a:ext cx="1244598" cy="1226457"/>
            <a:chOff x="2547260" y="3280230"/>
            <a:chExt cx="1244598" cy="1226457"/>
          </a:xfrm>
        </p:grpSpPr>
        <p:sp>
          <p:nvSpPr>
            <p:cNvPr id="20" name="TextBox 19"/>
            <p:cNvSpPr txBox="1"/>
            <p:nvPr/>
          </p:nvSpPr>
          <p:spPr>
            <a:xfrm>
              <a:off x="2547260" y="3517738"/>
              <a:ext cx="888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Event </a:t>
              </a:r>
            </a:p>
            <a:p>
              <a:r>
                <a:rPr lang="en-US" dirty="0" smtClean="0"/>
                <a:t>Binding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791858" y="3280230"/>
              <a:ext cx="0" cy="12264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91629" y="1773464"/>
            <a:ext cx="1023546" cy="1226457"/>
            <a:chOff x="5334000" y="3280230"/>
            <a:chExt cx="1023546" cy="1226457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5334000" y="3280230"/>
              <a:ext cx="18143" cy="12264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352143" y="3604903"/>
              <a:ext cx="10054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Property</a:t>
              </a:r>
            </a:p>
            <a:p>
              <a:r>
                <a:rPr lang="en-US" dirty="0" smtClean="0"/>
                <a:t> Binding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84944" y="2341398"/>
            <a:ext cx="1410187" cy="1982952"/>
            <a:chOff x="627315" y="3840904"/>
            <a:chExt cx="1410187" cy="1982952"/>
          </a:xfrm>
        </p:grpSpPr>
        <p:sp>
          <p:nvSpPr>
            <p:cNvPr id="26" name="Rectangle 25"/>
            <p:cNvSpPr/>
            <p:nvPr/>
          </p:nvSpPr>
          <p:spPr>
            <a:xfrm>
              <a:off x="627315" y="3840904"/>
              <a:ext cx="1410187" cy="198295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Injector</a:t>
              </a:r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27" name="Round Diagonal Corner Rectangle 26"/>
            <p:cNvSpPr/>
            <p:nvPr/>
          </p:nvSpPr>
          <p:spPr>
            <a:xfrm>
              <a:off x="822233" y="4251234"/>
              <a:ext cx="1045632" cy="393337"/>
            </a:xfrm>
            <a:prstGeom prst="round2Diag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Service</a:t>
              </a:r>
              <a:endParaRPr lang="en-US" dirty="0"/>
            </a:p>
          </p:txBody>
        </p:sp>
        <p:sp>
          <p:nvSpPr>
            <p:cNvPr id="28" name="Round Diagonal Corner Rectangle 27"/>
            <p:cNvSpPr/>
            <p:nvPr/>
          </p:nvSpPr>
          <p:spPr>
            <a:xfrm>
              <a:off x="828584" y="4760685"/>
              <a:ext cx="1045632" cy="393337"/>
            </a:xfrm>
            <a:prstGeom prst="round2Diag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Service</a:t>
              </a:r>
              <a:endParaRPr lang="en-US" dirty="0"/>
            </a:p>
          </p:txBody>
        </p:sp>
        <p:sp>
          <p:nvSpPr>
            <p:cNvPr id="29" name="Round Diagonal Corner Rectangle 28"/>
            <p:cNvSpPr/>
            <p:nvPr/>
          </p:nvSpPr>
          <p:spPr>
            <a:xfrm>
              <a:off x="821384" y="5289006"/>
              <a:ext cx="1045632" cy="393337"/>
            </a:xfrm>
            <a:prstGeom prst="round2Diag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Service</a:t>
              </a:r>
              <a:endParaRPr lang="en-US" dirty="0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 flipV="1">
            <a:off x="2295131" y="3402695"/>
            <a:ext cx="1935784" cy="18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79057" y="3028950"/>
            <a:ext cx="384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4953000" y="1220506"/>
            <a:ext cx="2767637" cy="429622"/>
            <a:chOff x="5352143" y="2751909"/>
            <a:chExt cx="2630714" cy="429622"/>
          </a:xfrm>
        </p:grpSpPr>
        <p:sp>
          <p:nvSpPr>
            <p:cNvPr id="33" name="Rounded Rectangle 32"/>
            <p:cNvSpPr/>
            <p:nvPr/>
          </p:nvSpPr>
          <p:spPr>
            <a:xfrm>
              <a:off x="6700519" y="2751909"/>
              <a:ext cx="1282338" cy="429622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Directives</a:t>
              </a:r>
              <a:endParaRPr lang="en-US" dirty="0"/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5352143" y="2921000"/>
              <a:ext cx="1348376" cy="457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684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31" grpId="0"/>
    </p:bldLst>
  </p:timing>
</p:sld>
</file>

<file path=ppt/theme/theme1.xml><?xml version="1.0" encoding="utf-8"?>
<a:theme xmlns:a="http://schemas.openxmlformats.org/drawingml/2006/main" name="SpringOne2015-Blanks">
  <a:themeElements>
    <a:clrScheme name="S2GX - 2015">
      <a:dk1>
        <a:srgbClr val="333333"/>
      </a:dk1>
      <a:lt1>
        <a:sysClr val="window" lastClr="FFFFFF"/>
      </a:lt1>
      <a:dk2>
        <a:srgbClr val="6DB33F"/>
      </a:dk2>
      <a:lt2>
        <a:srgbClr val="EEEEEE"/>
      </a:lt2>
      <a:accent1>
        <a:srgbClr val="40AD64"/>
      </a:accent1>
      <a:accent2>
        <a:srgbClr val="4DACA9"/>
      </a:accent2>
      <a:accent3>
        <a:srgbClr val="3F81B3"/>
      </a:accent3>
      <a:accent4>
        <a:srgbClr val="7D4E80"/>
      </a:accent4>
      <a:accent5>
        <a:srgbClr val="DA6666"/>
      </a:accent5>
      <a:accent6>
        <a:srgbClr val="E2A12F"/>
      </a:accent6>
      <a:hlink>
        <a:srgbClr val="3F81B3"/>
      </a:hlink>
      <a:folHlink>
        <a:srgbClr val="3F81B3"/>
      </a:folHlink>
    </a:clrScheme>
    <a:fontScheme name="Custom 1">
      <a:majorFont>
        <a:latin typeface="Proxima Nova Rg"/>
        <a:ea typeface=""/>
        <a:cs typeface=""/>
      </a:majorFont>
      <a:minorFont>
        <a:latin typeface="Proxima Nova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8664</TotalTime>
  <Words>528</Words>
  <Application>Microsoft Macintosh PowerPoint</Application>
  <PresentationFormat>On-screen Show (16:9)</PresentationFormat>
  <Paragraphs>179</Paragraphs>
  <Slides>25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Calibri</vt:lpstr>
      <vt:lpstr>Exo 2</vt:lpstr>
      <vt:lpstr>Mangal</vt:lpstr>
      <vt:lpstr>ＭＳ Ｐゴシック</vt:lpstr>
      <vt:lpstr>Proxima Nova Bold</vt:lpstr>
      <vt:lpstr>Proxima Nova Rg</vt:lpstr>
      <vt:lpstr>Trebuchet MS</vt:lpstr>
      <vt:lpstr>Arial</vt:lpstr>
      <vt:lpstr>SpringOne2015-Blanks</vt:lpstr>
      <vt:lpstr>Berlin</vt:lpstr>
      <vt:lpstr>Angular2 Introduction</vt:lpstr>
      <vt:lpstr>PowerPoint Presentation</vt:lpstr>
      <vt:lpstr>PowerPoint Presentation</vt:lpstr>
      <vt:lpstr>Angular2</vt:lpstr>
      <vt:lpstr>Why Angular2?</vt:lpstr>
      <vt:lpstr>TypeScript</vt:lpstr>
      <vt:lpstr>TypeScript</vt:lpstr>
      <vt:lpstr>TypeScript Playground</vt:lpstr>
      <vt:lpstr>Angular2 Architecture</vt:lpstr>
      <vt:lpstr>Angular2 Components</vt:lpstr>
      <vt:lpstr>Angular2 Components</vt:lpstr>
      <vt:lpstr>Components</vt:lpstr>
      <vt:lpstr>Interaction between components</vt:lpstr>
      <vt:lpstr>Hierarchical Injectors</vt:lpstr>
      <vt:lpstr>DEMO</vt:lpstr>
      <vt:lpstr>Angular CLI</vt:lpstr>
      <vt:lpstr>SEO?</vt:lpstr>
      <vt:lpstr>Angular Universal</vt:lpstr>
      <vt:lpstr>Angular2 Universal love Java, PHP, …</vt:lpstr>
      <vt:lpstr>Angular Style Guide</vt:lpstr>
      <vt:lpstr>Angular Augury</vt:lpstr>
      <vt:lpstr>Angular2 Final</vt:lpstr>
      <vt:lpstr>Angular2 Journey</vt:lpstr>
      <vt:lpstr>Q &amp; A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sdunn</dc:creator>
  <cp:lastModifiedBy>Phan Hoang</cp:lastModifiedBy>
  <cp:revision>295</cp:revision>
  <dcterms:created xsi:type="dcterms:W3CDTF">2013-07-31T23:25:28Z</dcterms:created>
  <dcterms:modified xsi:type="dcterms:W3CDTF">2016-11-26T05:11:14Z</dcterms:modified>
</cp:coreProperties>
</file>