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comments+xml" PartName="/ppt/comments/comment2.xml"/>
  <Override ContentType="application/vnd.openxmlformats-officedocument.presentationml.comments+xml" PartName="/ppt/comments/comment8.xml"/>
  <Override ContentType="application/vnd.openxmlformats-officedocument.presentationml.comments+xml" PartName="/ppt/comments/comment5.xml"/>
  <Override ContentType="application/vnd.openxmlformats-officedocument.presentationml.comments+xml" PartName="/ppt/comments/comment6.xml"/>
  <Override ContentType="application/vnd.openxmlformats-officedocument.presentationml.comments+xml" PartName="/ppt/comments/comment7.xml"/>
  <Override ContentType="application/vnd.openxmlformats-officedocument.presentationml.comments+xml" PartName="/ppt/comments/comment4.xml"/>
  <Override ContentType="application/vnd.openxmlformats-officedocument.presentationml.comments+xml" PartName="/ppt/comments/comment9.xml"/>
  <Override ContentType="application/vnd.openxmlformats-officedocument.presentationml.comments+xml" PartName="/ppt/comments/comment3.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Lst>
  <p:sldSz cy="5143500" cx="9144000"/>
  <p:notesSz cx="6858000" cy="9144000"/>
  <p:embeddedFontLst>
    <p:embeddedFont>
      <p:font typeface="Raleway"/>
      <p:regular r:id="rId64"/>
      <p:bold r:id="rId65"/>
      <p:italic r:id="rId66"/>
      <p:boldItalic r:id="rId6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mAuthor clrIdx="0" id="0" initials="" lastIdx="12" name="Stephane Zerbib"/>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font" Target="fonts/Raleway-regular.fntdata"/><Relationship Id="rId63" Type="http://schemas.openxmlformats.org/officeDocument/2006/relationships/slide" Target="slides/slide58.xml"/><Relationship Id="rId22" Type="http://schemas.openxmlformats.org/officeDocument/2006/relationships/slide" Target="slides/slide17.xml"/><Relationship Id="rId66" Type="http://schemas.openxmlformats.org/officeDocument/2006/relationships/font" Target="fonts/Raleway-italic.fntdata"/><Relationship Id="rId21" Type="http://schemas.openxmlformats.org/officeDocument/2006/relationships/slide" Target="slides/slide16.xml"/><Relationship Id="rId65" Type="http://schemas.openxmlformats.org/officeDocument/2006/relationships/font" Target="fonts/Raleway-bold.fntdata"/><Relationship Id="rId24" Type="http://schemas.openxmlformats.org/officeDocument/2006/relationships/slide" Target="slides/slide19.xml"/><Relationship Id="rId23" Type="http://schemas.openxmlformats.org/officeDocument/2006/relationships/slide" Target="slides/slide18.xml"/><Relationship Id="rId67" Type="http://schemas.openxmlformats.org/officeDocument/2006/relationships/font" Target="fonts/Raleway-boldItalic.fntdata"/><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m authorId="0" idx="1">
    <p:pos x="6000" y="0"/>
    <p:text>there are a lot of common elements between templates, let;s see about reusing templates rather that considering each page is a template.
design driven templates will be custom, while what relates to the commerce engine will have limited customisation</p:text>
  </p:cm>
</p:cmLst>
</file>

<file path=ppt/comments/comment2.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m authorId="0" idx="2">
    <p:pos x="6000" y="0"/>
    <p:text>appears if there is a product on sale, if no sale, options not available</p:text>
  </p:cm>
  <p:cm authorId="0" idx="3">
    <p:pos x="6000" y="100"/>
    <p:text>do not estimate magazine landing at this point</p:text>
  </p:cm>
</p:cmLst>
</file>

<file path=ppt/comments/comment3.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m authorId="0" idx="4">
    <p:pos x="6000" y="0"/>
    <p:text>menu stays docked on top of page at all times</p:text>
  </p:cm>
</p:cmLst>
</file>

<file path=ppt/comments/comment4.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m authorId="0" idx="5">
    <p:pos x="6000" y="0"/>
    <p:text>product will be png image. CMS to allow to use a hex colour for prodcut BG. This is a global value, not a per product value</p:text>
  </p:cm>
  <p:cm authorId="0" idx="6">
    <p:pos x="6000" y="100"/>
    <p:text>this is the hover state</p:text>
  </p:cm>
</p:cmLst>
</file>

<file path=ppt/comments/comment5.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m authorId="0" idx="7">
    <p:pos x="6000" y="0"/>
    <p:text>image on right is a zoomed in product mage</p:text>
  </p:cm>
</p:cmLst>
</file>

<file path=ppt/comments/comment6.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m authorId="0" idx="8">
    <p:pos x="6000" y="0"/>
    <p:text>no hyperlinking in hero image</p:text>
  </p:cm>
</p:cmLst>
</file>

<file path=ppt/comments/comment7.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m authorId="0" idx="9">
    <p:pos x="6000" y="0"/>
    <p:text>populate using metatags, no "smart" recommendation</p:text>
  </p:cm>
</p:cmLst>
</file>

<file path=ppt/comments/comment8.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m authorId="0" idx="10">
    <p:pos x="6000" y="0"/>
    <p:text>need tool to attach an Instagram image to a product</p:text>
  </p:cm>
  <p:cm authorId="0" idx="11">
    <p:pos x="6000" y="100"/>
    <p:text>instagram feed</p:text>
  </p:cm>
</p:cmLst>
</file>

<file path=ppt/comments/comment9.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m authorId="0" idx="12">
    <p:pos x="6000" y="0"/>
    <p:text>next/previous image/product in insta feed</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3" name="Shape 173"/>
        <p:cNvGrpSpPr/>
        <p:nvPr/>
      </p:nvGrpSpPr>
      <p:grpSpPr>
        <a:xfrm>
          <a:off x="0" y="0"/>
          <a:ext cx="0" cy="0"/>
          <a:chOff x="0" y="0"/>
          <a:chExt cx="0" cy="0"/>
        </a:xfrm>
      </p:grpSpPr>
      <p:sp>
        <p:nvSpPr>
          <p:cNvPr id="174" name="Shape 17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5" name="Shape 17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2" name="Shape 182"/>
        <p:cNvGrpSpPr/>
        <p:nvPr/>
      </p:nvGrpSpPr>
      <p:grpSpPr>
        <a:xfrm>
          <a:off x="0" y="0"/>
          <a:ext cx="0" cy="0"/>
          <a:chOff x="0" y="0"/>
          <a:chExt cx="0" cy="0"/>
        </a:xfrm>
      </p:grpSpPr>
      <p:sp>
        <p:nvSpPr>
          <p:cNvPr id="183" name="Shape 18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4" name="Shape 18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0" name="Shape 190"/>
        <p:cNvGrpSpPr/>
        <p:nvPr/>
      </p:nvGrpSpPr>
      <p:grpSpPr>
        <a:xfrm>
          <a:off x="0" y="0"/>
          <a:ext cx="0" cy="0"/>
          <a:chOff x="0" y="0"/>
          <a:chExt cx="0" cy="0"/>
        </a:xfrm>
      </p:grpSpPr>
      <p:sp>
        <p:nvSpPr>
          <p:cNvPr id="191" name="Shape 19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2" name="Shape 19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6" name="Shape 196"/>
        <p:cNvGrpSpPr/>
        <p:nvPr/>
      </p:nvGrpSpPr>
      <p:grpSpPr>
        <a:xfrm>
          <a:off x="0" y="0"/>
          <a:ext cx="0" cy="0"/>
          <a:chOff x="0" y="0"/>
          <a:chExt cx="0" cy="0"/>
        </a:xfrm>
      </p:grpSpPr>
      <p:sp>
        <p:nvSpPr>
          <p:cNvPr id="197" name="Shape 19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8" name="Shape 19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4" name="Shape 204"/>
        <p:cNvGrpSpPr/>
        <p:nvPr/>
      </p:nvGrpSpPr>
      <p:grpSpPr>
        <a:xfrm>
          <a:off x="0" y="0"/>
          <a:ext cx="0" cy="0"/>
          <a:chOff x="0" y="0"/>
          <a:chExt cx="0" cy="0"/>
        </a:xfrm>
      </p:grpSpPr>
      <p:sp>
        <p:nvSpPr>
          <p:cNvPr id="205" name="Shape 20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6" name="Shape 20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2" name="Shape 212"/>
        <p:cNvGrpSpPr/>
        <p:nvPr/>
      </p:nvGrpSpPr>
      <p:grpSpPr>
        <a:xfrm>
          <a:off x="0" y="0"/>
          <a:ext cx="0" cy="0"/>
          <a:chOff x="0" y="0"/>
          <a:chExt cx="0" cy="0"/>
        </a:xfrm>
      </p:grpSpPr>
      <p:sp>
        <p:nvSpPr>
          <p:cNvPr id="213" name="Shape 21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4" name="Shape 21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0" name="Shape 220"/>
        <p:cNvGrpSpPr/>
        <p:nvPr/>
      </p:nvGrpSpPr>
      <p:grpSpPr>
        <a:xfrm>
          <a:off x="0" y="0"/>
          <a:ext cx="0" cy="0"/>
          <a:chOff x="0" y="0"/>
          <a:chExt cx="0" cy="0"/>
        </a:xfrm>
      </p:grpSpPr>
      <p:sp>
        <p:nvSpPr>
          <p:cNvPr id="221" name="Shape 22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2" name="Shape 22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8" name="Shape 228"/>
        <p:cNvGrpSpPr/>
        <p:nvPr/>
      </p:nvGrpSpPr>
      <p:grpSpPr>
        <a:xfrm>
          <a:off x="0" y="0"/>
          <a:ext cx="0" cy="0"/>
          <a:chOff x="0" y="0"/>
          <a:chExt cx="0" cy="0"/>
        </a:xfrm>
      </p:grpSpPr>
      <p:sp>
        <p:nvSpPr>
          <p:cNvPr id="229" name="Shape 22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0" name="Shape 23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7" name="Shape 237"/>
        <p:cNvGrpSpPr/>
        <p:nvPr/>
      </p:nvGrpSpPr>
      <p:grpSpPr>
        <a:xfrm>
          <a:off x="0" y="0"/>
          <a:ext cx="0" cy="0"/>
          <a:chOff x="0" y="0"/>
          <a:chExt cx="0" cy="0"/>
        </a:xfrm>
      </p:grpSpPr>
      <p:sp>
        <p:nvSpPr>
          <p:cNvPr id="238" name="Shape 23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9" name="Shape 23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6" name="Shape 246"/>
        <p:cNvGrpSpPr/>
        <p:nvPr/>
      </p:nvGrpSpPr>
      <p:grpSpPr>
        <a:xfrm>
          <a:off x="0" y="0"/>
          <a:ext cx="0" cy="0"/>
          <a:chOff x="0" y="0"/>
          <a:chExt cx="0" cy="0"/>
        </a:xfrm>
      </p:grpSpPr>
      <p:sp>
        <p:nvSpPr>
          <p:cNvPr id="247" name="Shape 24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8" name="Shape 24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7" name="Shape 57"/>
        <p:cNvGrpSpPr/>
        <p:nvPr/>
      </p:nvGrpSpPr>
      <p:grpSpPr>
        <a:xfrm>
          <a:off x="0" y="0"/>
          <a:ext cx="0" cy="0"/>
          <a:chOff x="0" y="0"/>
          <a:chExt cx="0" cy="0"/>
        </a:xfrm>
      </p:grpSpPr>
      <p:sp>
        <p:nvSpPr>
          <p:cNvPr id="58" name="Shape 5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9" name="Shape 5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3" name="Shape 253"/>
        <p:cNvGrpSpPr/>
        <p:nvPr/>
      </p:nvGrpSpPr>
      <p:grpSpPr>
        <a:xfrm>
          <a:off x="0" y="0"/>
          <a:ext cx="0" cy="0"/>
          <a:chOff x="0" y="0"/>
          <a:chExt cx="0" cy="0"/>
        </a:xfrm>
      </p:grpSpPr>
      <p:sp>
        <p:nvSpPr>
          <p:cNvPr id="254" name="Shape 25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5" name="Shape 25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1" name="Shape 261"/>
        <p:cNvGrpSpPr/>
        <p:nvPr/>
      </p:nvGrpSpPr>
      <p:grpSpPr>
        <a:xfrm>
          <a:off x="0" y="0"/>
          <a:ext cx="0" cy="0"/>
          <a:chOff x="0" y="0"/>
          <a:chExt cx="0" cy="0"/>
        </a:xfrm>
      </p:grpSpPr>
      <p:sp>
        <p:nvSpPr>
          <p:cNvPr id="262" name="Shape 26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63" name="Shape 26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1" name="Shape 271"/>
        <p:cNvGrpSpPr/>
        <p:nvPr/>
      </p:nvGrpSpPr>
      <p:grpSpPr>
        <a:xfrm>
          <a:off x="0" y="0"/>
          <a:ext cx="0" cy="0"/>
          <a:chOff x="0" y="0"/>
          <a:chExt cx="0" cy="0"/>
        </a:xfrm>
      </p:grpSpPr>
      <p:sp>
        <p:nvSpPr>
          <p:cNvPr id="272" name="Shape 27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73" name="Shape 27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0" name="Shape 280"/>
        <p:cNvGrpSpPr/>
        <p:nvPr/>
      </p:nvGrpSpPr>
      <p:grpSpPr>
        <a:xfrm>
          <a:off x="0" y="0"/>
          <a:ext cx="0" cy="0"/>
          <a:chOff x="0" y="0"/>
          <a:chExt cx="0" cy="0"/>
        </a:xfrm>
      </p:grpSpPr>
      <p:sp>
        <p:nvSpPr>
          <p:cNvPr id="281" name="Shape 28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2" name="Shape 28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8" name="Shape 288"/>
        <p:cNvGrpSpPr/>
        <p:nvPr/>
      </p:nvGrpSpPr>
      <p:grpSpPr>
        <a:xfrm>
          <a:off x="0" y="0"/>
          <a:ext cx="0" cy="0"/>
          <a:chOff x="0" y="0"/>
          <a:chExt cx="0" cy="0"/>
        </a:xfrm>
      </p:grpSpPr>
      <p:sp>
        <p:nvSpPr>
          <p:cNvPr id="289" name="Shape 28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90" name="Shape 29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5" name="Shape 295"/>
        <p:cNvGrpSpPr/>
        <p:nvPr/>
      </p:nvGrpSpPr>
      <p:grpSpPr>
        <a:xfrm>
          <a:off x="0" y="0"/>
          <a:ext cx="0" cy="0"/>
          <a:chOff x="0" y="0"/>
          <a:chExt cx="0" cy="0"/>
        </a:xfrm>
      </p:grpSpPr>
      <p:sp>
        <p:nvSpPr>
          <p:cNvPr id="296" name="Shape 29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97" name="Shape 29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02" name="Shape 302"/>
        <p:cNvGrpSpPr/>
        <p:nvPr/>
      </p:nvGrpSpPr>
      <p:grpSpPr>
        <a:xfrm>
          <a:off x="0" y="0"/>
          <a:ext cx="0" cy="0"/>
          <a:chOff x="0" y="0"/>
          <a:chExt cx="0" cy="0"/>
        </a:xfrm>
      </p:grpSpPr>
      <p:sp>
        <p:nvSpPr>
          <p:cNvPr id="303" name="Shape 30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04" name="Shape 30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10" name="Shape 310"/>
        <p:cNvGrpSpPr/>
        <p:nvPr/>
      </p:nvGrpSpPr>
      <p:grpSpPr>
        <a:xfrm>
          <a:off x="0" y="0"/>
          <a:ext cx="0" cy="0"/>
          <a:chOff x="0" y="0"/>
          <a:chExt cx="0" cy="0"/>
        </a:xfrm>
      </p:grpSpPr>
      <p:sp>
        <p:nvSpPr>
          <p:cNvPr id="311" name="Shape 31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12" name="Shape 31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19" name="Shape 319"/>
        <p:cNvGrpSpPr/>
        <p:nvPr/>
      </p:nvGrpSpPr>
      <p:grpSpPr>
        <a:xfrm>
          <a:off x="0" y="0"/>
          <a:ext cx="0" cy="0"/>
          <a:chOff x="0" y="0"/>
          <a:chExt cx="0" cy="0"/>
        </a:xfrm>
      </p:grpSpPr>
      <p:sp>
        <p:nvSpPr>
          <p:cNvPr id="320" name="Shape 32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21" name="Shape 32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27" name="Shape 327"/>
        <p:cNvGrpSpPr/>
        <p:nvPr/>
      </p:nvGrpSpPr>
      <p:grpSpPr>
        <a:xfrm>
          <a:off x="0" y="0"/>
          <a:ext cx="0" cy="0"/>
          <a:chOff x="0" y="0"/>
          <a:chExt cx="0" cy="0"/>
        </a:xfrm>
      </p:grpSpPr>
      <p:sp>
        <p:nvSpPr>
          <p:cNvPr id="328" name="Shape 32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29" name="Shape 32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4" name="Shape 64"/>
        <p:cNvGrpSpPr/>
        <p:nvPr/>
      </p:nvGrpSpPr>
      <p:grpSpPr>
        <a:xfrm>
          <a:off x="0" y="0"/>
          <a:ext cx="0" cy="0"/>
          <a:chOff x="0" y="0"/>
          <a:chExt cx="0" cy="0"/>
        </a:xfrm>
      </p:grpSpPr>
      <p:sp>
        <p:nvSpPr>
          <p:cNvPr id="65" name="Shape 6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6" name="Shape 6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35" name="Shape 335"/>
        <p:cNvGrpSpPr/>
        <p:nvPr/>
      </p:nvGrpSpPr>
      <p:grpSpPr>
        <a:xfrm>
          <a:off x="0" y="0"/>
          <a:ext cx="0" cy="0"/>
          <a:chOff x="0" y="0"/>
          <a:chExt cx="0" cy="0"/>
        </a:xfrm>
      </p:grpSpPr>
      <p:sp>
        <p:nvSpPr>
          <p:cNvPr id="336" name="Shape 33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37" name="Shape 33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44" name="Shape 344"/>
        <p:cNvGrpSpPr/>
        <p:nvPr/>
      </p:nvGrpSpPr>
      <p:grpSpPr>
        <a:xfrm>
          <a:off x="0" y="0"/>
          <a:ext cx="0" cy="0"/>
          <a:chOff x="0" y="0"/>
          <a:chExt cx="0" cy="0"/>
        </a:xfrm>
      </p:grpSpPr>
      <p:sp>
        <p:nvSpPr>
          <p:cNvPr id="345" name="Shape 34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46" name="Shape 34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52" name="Shape 352"/>
        <p:cNvGrpSpPr/>
        <p:nvPr/>
      </p:nvGrpSpPr>
      <p:grpSpPr>
        <a:xfrm>
          <a:off x="0" y="0"/>
          <a:ext cx="0" cy="0"/>
          <a:chOff x="0" y="0"/>
          <a:chExt cx="0" cy="0"/>
        </a:xfrm>
      </p:grpSpPr>
      <p:sp>
        <p:nvSpPr>
          <p:cNvPr id="353" name="Shape 35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54" name="Shape 35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60" name="Shape 360"/>
        <p:cNvGrpSpPr/>
        <p:nvPr/>
      </p:nvGrpSpPr>
      <p:grpSpPr>
        <a:xfrm>
          <a:off x="0" y="0"/>
          <a:ext cx="0" cy="0"/>
          <a:chOff x="0" y="0"/>
          <a:chExt cx="0" cy="0"/>
        </a:xfrm>
      </p:grpSpPr>
      <p:sp>
        <p:nvSpPr>
          <p:cNvPr id="361" name="Shape 36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62" name="Shape 36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68" name="Shape 368"/>
        <p:cNvGrpSpPr/>
        <p:nvPr/>
      </p:nvGrpSpPr>
      <p:grpSpPr>
        <a:xfrm>
          <a:off x="0" y="0"/>
          <a:ext cx="0" cy="0"/>
          <a:chOff x="0" y="0"/>
          <a:chExt cx="0" cy="0"/>
        </a:xfrm>
      </p:grpSpPr>
      <p:sp>
        <p:nvSpPr>
          <p:cNvPr id="369" name="Shape 3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70" name="Shape 37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77" name="Shape 377"/>
        <p:cNvGrpSpPr/>
        <p:nvPr/>
      </p:nvGrpSpPr>
      <p:grpSpPr>
        <a:xfrm>
          <a:off x="0" y="0"/>
          <a:ext cx="0" cy="0"/>
          <a:chOff x="0" y="0"/>
          <a:chExt cx="0" cy="0"/>
        </a:xfrm>
      </p:grpSpPr>
      <p:sp>
        <p:nvSpPr>
          <p:cNvPr id="378" name="Shape 37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79" name="Shape 37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84" name="Shape 384"/>
        <p:cNvGrpSpPr/>
        <p:nvPr/>
      </p:nvGrpSpPr>
      <p:grpSpPr>
        <a:xfrm>
          <a:off x="0" y="0"/>
          <a:ext cx="0" cy="0"/>
          <a:chOff x="0" y="0"/>
          <a:chExt cx="0" cy="0"/>
        </a:xfrm>
      </p:grpSpPr>
      <p:sp>
        <p:nvSpPr>
          <p:cNvPr id="385" name="Shape 38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86" name="Shape 38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91" name="Shape 391"/>
        <p:cNvGrpSpPr/>
        <p:nvPr/>
      </p:nvGrpSpPr>
      <p:grpSpPr>
        <a:xfrm>
          <a:off x="0" y="0"/>
          <a:ext cx="0" cy="0"/>
          <a:chOff x="0" y="0"/>
          <a:chExt cx="0" cy="0"/>
        </a:xfrm>
      </p:grpSpPr>
      <p:sp>
        <p:nvSpPr>
          <p:cNvPr id="392" name="Shape 39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93" name="Shape 39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98" name="Shape 398"/>
        <p:cNvGrpSpPr/>
        <p:nvPr/>
      </p:nvGrpSpPr>
      <p:grpSpPr>
        <a:xfrm>
          <a:off x="0" y="0"/>
          <a:ext cx="0" cy="0"/>
          <a:chOff x="0" y="0"/>
          <a:chExt cx="0" cy="0"/>
        </a:xfrm>
      </p:grpSpPr>
      <p:sp>
        <p:nvSpPr>
          <p:cNvPr id="399" name="Shape 39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00" name="Shape 40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06" name="Shape 406"/>
        <p:cNvGrpSpPr/>
        <p:nvPr/>
      </p:nvGrpSpPr>
      <p:grpSpPr>
        <a:xfrm>
          <a:off x="0" y="0"/>
          <a:ext cx="0" cy="0"/>
          <a:chOff x="0" y="0"/>
          <a:chExt cx="0" cy="0"/>
        </a:xfrm>
      </p:grpSpPr>
      <p:sp>
        <p:nvSpPr>
          <p:cNvPr id="407" name="Shape 40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08" name="Shape 40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2" name="Shape 72"/>
        <p:cNvGrpSpPr/>
        <p:nvPr/>
      </p:nvGrpSpPr>
      <p:grpSpPr>
        <a:xfrm>
          <a:off x="0" y="0"/>
          <a:ext cx="0" cy="0"/>
          <a:chOff x="0" y="0"/>
          <a:chExt cx="0" cy="0"/>
        </a:xfrm>
      </p:grpSpPr>
      <p:sp>
        <p:nvSpPr>
          <p:cNvPr id="73" name="Shape 7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4" name="Shape 7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16" name="Shape 416"/>
        <p:cNvGrpSpPr/>
        <p:nvPr/>
      </p:nvGrpSpPr>
      <p:grpSpPr>
        <a:xfrm>
          <a:off x="0" y="0"/>
          <a:ext cx="0" cy="0"/>
          <a:chOff x="0" y="0"/>
          <a:chExt cx="0" cy="0"/>
        </a:xfrm>
      </p:grpSpPr>
      <p:sp>
        <p:nvSpPr>
          <p:cNvPr id="417" name="Shape 41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18" name="Shape 41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27" name="Shape 427"/>
        <p:cNvGrpSpPr/>
        <p:nvPr/>
      </p:nvGrpSpPr>
      <p:grpSpPr>
        <a:xfrm>
          <a:off x="0" y="0"/>
          <a:ext cx="0" cy="0"/>
          <a:chOff x="0" y="0"/>
          <a:chExt cx="0" cy="0"/>
        </a:xfrm>
      </p:grpSpPr>
      <p:sp>
        <p:nvSpPr>
          <p:cNvPr id="428" name="Shape 42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29" name="Shape 42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37" name="Shape 437"/>
        <p:cNvGrpSpPr/>
        <p:nvPr/>
      </p:nvGrpSpPr>
      <p:grpSpPr>
        <a:xfrm>
          <a:off x="0" y="0"/>
          <a:ext cx="0" cy="0"/>
          <a:chOff x="0" y="0"/>
          <a:chExt cx="0" cy="0"/>
        </a:xfrm>
      </p:grpSpPr>
      <p:sp>
        <p:nvSpPr>
          <p:cNvPr id="438" name="Shape 43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39" name="Shape 43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45" name="Shape 445"/>
        <p:cNvGrpSpPr/>
        <p:nvPr/>
      </p:nvGrpSpPr>
      <p:grpSpPr>
        <a:xfrm>
          <a:off x="0" y="0"/>
          <a:ext cx="0" cy="0"/>
          <a:chOff x="0" y="0"/>
          <a:chExt cx="0" cy="0"/>
        </a:xfrm>
      </p:grpSpPr>
      <p:sp>
        <p:nvSpPr>
          <p:cNvPr id="446" name="Shape 44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47" name="Shape 44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51" name="Shape 451"/>
        <p:cNvGrpSpPr/>
        <p:nvPr/>
      </p:nvGrpSpPr>
      <p:grpSpPr>
        <a:xfrm>
          <a:off x="0" y="0"/>
          <a:ext cx="0" cy="0"/>
          <a:chOff x="0" y="0"/>
          <a:chExt cx="0" cy="0"/>
        </a:xfrm>
      </p:grpSpPr>
      <p:sp>
        <p:nvSpPr>
          <p:cNvPr id="452" name="Shape 45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53" name="Shape 45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57" name="Shape 457"/>
        <p:cNvGrpSpPr/>
        <p:nvPr/>
      </p:nvGrpSpPr>
      <p:grpSpPr>
        <a:xfrm>
          <a:off x="0" y="0"/>
          <a:ext cx="0" cy="0"/>
          <a:chOff x="0" y="0"/>
          <a:chExt cx="0" cy="0"/>
        </a:xfrm>
      </p:grpSpPr>
      <p:sp>
        <p:nvSpPr>
          <p:cNvPr id="458" name="Shape 45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59" name="Shape 45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65" name="Shape 465"/>
        <p:cNvGrpSpPr/>
        <p:nvPr/>
      </p:nvGrpSpPr>
      <p:grpSpPr>
        <a:xfrm>
          <a:off x="0" y="0"/>
          <a:ext cx="0" cy="0"/>
          <a:chOff x="0" y="0"/>
          <a:chExt cx="0" cy="0"/>
        </a:xfrm>
      </p:grpSpPr>
      <p:sp>
        <p:nvSpPr>
          <p:cNvPr id="466" name="Shape 46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67" name="Shape 46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76" name="Shape 476"/>
        <p:cNvGrpSpPr/>
        <p:nvPr/>
      </p:nvGrpSpPr>
      <p:grpSpPr>
        <a:xfrm>
          <a:off x="0" y="0"/>
          <a:ext cx="0" cy="0"/>
          <a:chOff x="0" y="0"/>
          <a:chExt cx="0" cy="0"/>
        </a:xfrm>
      </p:grpSpPr>
      <p:sp>
        <p:nvSpPr>
          <p:cNvPr id="477" name="Shape 47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78" name="Shape 47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84" name="Shape 484"/>
        <p:cNvGrpSpPr/>
        <p:nvPr/>
      </p:nvGrpSpPr>
      <p:grpSpPr>
        <a:xfrm>
          <a:off x="0" y="0"/>
          <a:ext cx="0" cy="0"/>
          <a:chOff x="0" y="0"/>
          <a:chExt cx="0" cy="0"/>
        </a:xfrm>
      </p:grpSpPr>
      <p:sp>
        <p:nvSpPr>
          <p:cNvPr id="485" name="Shape 48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86" name="Shape 48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92" name="Shape 492"/>
        <p:cNvGrpSpPr/>
        <p:nvPr/>
      </p:nvGrpSpPr>
      <p:grpSpPr>
        <a:xfrm>
          <a:off x="0" y="0"/>
          <a:ext cx="0" cy="0"/>
          <a:chOff x="0" y="0"/>
          <a:chExt cx="0" cy="0"/>
        </a:xfrm>
      </p:grpSpPr>
      <p:sp>
        <p:nvSpPr>
          <p:cNvPr id="493" name="Shape 49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94" name="Shape 49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1" name="Shape 131"/>
        <p:cNvGrpSpPr/>
        <p:nvPr/>
      </p:nvGrpSpPr>
      <p:grpSpPr>
        <a:xfrm>
          <a:off x="0" y="0"/>
          <a:ext cx="0" cy="0"/>
          <a:chOff x="0" y="0"/>
          <a:chExt cx="0" cy="0"/>
        </a:xfrm>
      </p:grpSpPr>
      <p:sp>
        <p:nvSpPr>
          <p:cNvPr id="132" name="Shape 13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3" name="Shape 13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00" name="Shape 500"/>
        <p:cNvGrpSpPr/>
        <p:nvPr/>
      </p:nvGrpSpPr>
      <p:grpSpPr>
        <a:xfrm>
          <a:off x="0" y="0"/>
          <a:ext cx="0" cy="0"/>
          <a:chOff x="0" y="0"/>
          <a:chExt cx="0" cy="0"/>
        </a:xfrm>
      </p:grpSpPr>
      <p:sp>
        <p:nvSpPr>
          <p:cNvPr id="501" name="Shape 50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02" name="Shape 50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08" name="Shape 508"/>
        <p:cNvGrpSpPr/>
        <p:nvPr/>
      </p:nvGrpSpPr>
      <p:grpSpPr>
        <a:xfrm>
          <a:off x="0" y="0"/>
          <a:ext cx="0" cy="0"/>
          <a:chOff x="0" y="0"/>
          <a:chExt cx="0" cy="0"/>
        </a:xfrm>
      </p:grpSpPr>
      <p:sp>
        <p:nvSpPr>
          <p:cNvPr id="509" name="Shape 50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10" name="Shape 51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16" name="Shape 516"/>
        <p:cNvGrpSpPr/>
        <p:nvPr/>
      </p:nvGrpSpPr>
      <p:grpSpPr>
        <a:xfrm>
          <a:off x="0" y="0"/>
          <a:ext cx="0" cy="0"/>
          <a:chOff x="0" y="0"/>
          <a:chExt cx="0" cy="0"/>
        </a:xfrm>
      </p:grpSpPr>
      <p:sp>
        <p:nvSpPr>
          <p:cNvPr id="517" name="Shape 51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18" name="Shape 51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24" name="Shape 524"/>
        <p:cNvGrpSpPr/>
        <p:nvPr/>
      </p:nvGrpSpPr>
      <p:grpSpPr>
        <a:xfrm>
          <a:off x="0" y="0"/>
          <a:ext cx="0" cy="0"/>
          <a:chOff x="0" y="0"/>
          <a:chExt cx="0" cy="0"/>
        </a:xfrm>
      </p:grpSpPr>
      <p:sp>
        <p:nvSpPr>
          <p:cNvPr id="525" name="Shape 52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26" name="Shape 52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32" name="Shape 532"/>
        <p:cNvGrpSpPr/>
        <p:nvPr/>
      </p:nvGrpSpPr>
      <p:grpSpPr>
        <a:xfrm>
          <a:off x="0" y="0"/>
          <a:ext cx="0" cy="0"/>
          <a:chOff x="0" y="0"/>
          <a:chExt cx="0" cy="0"/>
        </a:xfrm>
      </p:grpSpPr>
      <p:sp>
        <p:nvSpPr>
          <p:cNvPr id="533" name="Shape 53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34" name="Shape 53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40" name="Shape 540"/>
        <p:cNvGrpSpPr/>
        <p:nvPr/>
      </p:nvGrpSpPr>
      <p:grpSpPr>
        <a:xfrm>
          <a:off x="0" y="0"/>
          <a:ext cx="0" cy="0"/>
          <a:chOff x="0" y="0"/>
          <a:chExt cx="0" cy="0"/>
        </a:xfrm>
      </p:grpSpPr>
      <p:sp>
        <p:nvSpPr>
          <p:cNvPr id="541" name="Shape 54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42" name="Shape 54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47" name="Shape 547"/>
        <p:cNvGrpSpPr/>
        <p:nvPr/>
      </p:nvGrpSpPr>
      <p:grpSpPr>
        <a:xfrm>
          <a:off x="0" y="0"/>
          <a:ext cx="0" cy="0"/>
          <a:chOff x="0" y="0"/>
          <a:chExt cx="0" cy="0"/>
        </a:xfrm>
      </p:grpSpPr>
      <p:sp>
        <p:nvSpPr>
          <p:cNvPr id="548" name="Shape 54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49" name="Shape 54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55" name="Shape 555"/>
        <p:cNvGrpSpPr/>
        <p:nvPr/>
      </p:nvGrpSpPr>
      <p:grpSpPr>
        <a:xfrm>
          <a:off x="0" y="0"/>
          <a:ext cx="0" cy="0"/>
          <a:chOff x="0" y="0"/>
          <a:chExt cx="0" cy="0"/>
        </a:xfrm>
      </p:grpSpPr>
      <p:sp>
        <p:nvSpPr>
          <p:cNvPr id="556" name="Shape 55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57" name="Shape 55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64" name="Shape 564"/>
        <p:cNvGrpSpPr/>
        <p:nvPr/>
      </p:nvGrpSpPr>
      <p:grpSpPr>
        <a:xfrm>
          <a:off x="0" y="0"/>
          <a:ext cx="0" cy="0"/>
          <a:chOff x="0" y="0"/>
          <a:chExt cx="0" cy="0"/>
        </a:xfrm>
      </p:grpSpPr>
      <p:sp>
        <p:nvSpPr>
          <p:cNvPr id="565" name="Shape 56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66" name="Shape 56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9" name="Shape 139"/>
        <p:cNvGrpSpPr/>
        <p:nvPr/>
      </p:nvGrpSpPr>
      <p:grpSpPr>
        <a:xfrm>
          <a:off x="0" y="0"/>
          <a:ext cx="0" cy="0"/>
          <a:chOff x="0" y="0"/>
          <a:chExt cx="0" cy="0"/>
        </a:xfrm>
      </p:grpSpPr>
      <p:sp>
        <p:nvSpPr>
          <p:cNvPr id="140" name="Shape 14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1" name="Shape 14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7" name="Shape 147"/>
        <p:cNvGrpSpPr/>
        <p:nvPr/>
      </p:nvGrpSpPr>
      <p:grpSpPr>
        <a:xfrm>
          <a:off x="0" y="0"/>
          <a:ext cx="0" cy="0"/>
          <a:chOff x="0" y="0"/>
          <a:chExt cx="0" cy="0"/>
        </a:xfrm>
      </p:grpSpPr>
      <p:sp>
        <p:nvSpPr>
          <p:cNvPr id="148" name="Shape 14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9" name="Shape 14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6" name="Shape 156"/>
        <p:cNvGrpSpPr/>
        <p:nvPr/>
      </p:nvGrpSpPr>
      <p:grpSpPr>
        <a:xfrm>
          <a:off x="0" y="0"/>
          <a:ext cx="0" cy="0"/>
          <a:chOff x="0" y="0"/>
          <a:chExt cx="0" cy="0"/>
        </a:xfrm>
      </p:grpSpPr>
      <p:sp>
        <p:nvSpPr>
          <p:cNvPr id="157" name="Shape 1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8" name="Shape 15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5" name="Shape 165"/>
        <p:cNvGrpSpPr/>
        <p:nvPr/>
      </p:nvGrpSpPr>
      <p:grpSpPr>
        <a:xfrm>
          <a:off x="0" y="0"/>
          <a:ext cx="0" cy="0"/>
          <a:chOff x="0" y="0"/>
          <a:chExt cx="0" cy="0"/>
        </a:xfrm>
      </p:grpSpPr>
      <p:sp>
        <p:nvSpPr>
          <p:cNvPr id="166" name="Shape 16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7" name="Shape 16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rIns="91425" tIns="91425"/>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p:txBody>
      </p:sp>
      <p:sp>
        <p:nvSpPr>
          <p:cNvPr id="12" name="Shape 1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600" cy="1963500"/>
          </a:xfrm>
          <a:prstGeom prst="rect">
            <a:avLst/>
          </a:prstGeom>
        </p:spPr>
        <p:txBody>
          <a:bodyPr anchorCtr="0" anchor="b" bIns="91425" lIns="91425" rIns="91425" tIns="91425"/>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p:txBody>
      </p:sp>
      <p:sp>
        <p:nvSpPr>
          <p:cNvPr id="46" name="Shape 46"/>
          <p:cNvSpPr txBox="1"/>
          <p:nvPr>
            <p:ph idx="1" type="body"/>
          </p:nvPr>
        </p:nvSpPr>
        <p:spPr>
          <a:xfrm>
            <a:off x="311700" y="3152225"/>
            <a:ext cx="8520600" cy="13008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47" name="Shape 4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rIns="91425" tIns="91425"/>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p:txBody>
      </p:sp>
      <p:sp>
        <p:nvSpPr>
          <p:cNvPr id="15" name="Shape 1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4" name="Shape 2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7" name="Shape 2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1" name="Shape 3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rIns="91425"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34" name="Shape 3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rIns="91425"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0" name="Shape 4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rIns="91425" tIns="91425"/>
          <a:lstStyle>
            <a:lvl1pPr lvl="0">
              <a:lnSpc>
                <a:spcPct val="100000"/>
              </a:lnSpc>
              <a:spcBef>
                <a:spcPts val="0"/>
              </a:spcBef>
              <a:spcAft>
                <a:spcPts val="0"/>
              </a:spcAft>
              <a:buNone/>
              <a:defRPr/>
            </a:lvl1pPr>
          </a:lstStyle>
          <a:p/>
        </p:txBody>
      </p:sp>
      <p:sp>
        <p:nvSpPr>
          <p:cNvPr id="43" name="Shape 43"/>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GB"/>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tIns="91425"/>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dk2"/>
              </a:buClr>
              <a:buSzPct val="100000"/>
              <a:defRPr sz="1800">
                <a:solidFill>
                  <a:schemeClr val="dk2"/>
                </a:solidFill>
              </a:defRPr>
            </a:lvl1pPr>
            <a:lvl2pPr lvl="1">
              <a:lnSpc>
                <a:spcPct val="115000"/>
              </a:lnSpc>
              <a:spcBef>
                <a:spcPts val="0"/>
              </a:spcBef>
              <a:spcAft>
                <a:spcPts val="1600"/>
              </a:spcAft>
              <a:buClr>
                <a:schemeClr val="dk2"/>
              </a:buClr>
              <a:defRPr>
                <a:solidFill>
                  <a:schemeClr val="dk2"/>
                </a:solidFill>
              </a:defRPr>
            </a:lvl2pPr>
            <a:lvl3pPr lvl="2">
              <a:lnSpc>
                <a:spcPct val="115000"/>
              </a:lnSpc>
              <a:spcBef>
                <a:spcPts val="0"/>
              </a:spcBef>
              <a:spcAft>
                <a:spcPts val="1600"/>
              </a:spcAft>
              <a:buClr>
                <a:schemeClr val="dk2"/>
              </a:buClr>
              <a:defRPr>
                <a:solidFill>
                  <a:schemeClr val="dk2"/>
                </a:solidFill>
              </a:defRPr>
            </a:lvl3pPr>
            <a:lvl4pPr lvl="3">
              <a:lnSpc>
                <a:spcPct val="115000"/>
              </a:lnSpc>
              <a:spcBef>
                <a:spcPts val="0"/>
              </a:spcBef>
              <a:spcAft>
                <a:spcPts val="1600"/>
              </a:spcAft>
              <a:buClr>
                <a:schemeClr val="dk2"/>
              </a:buClr>
              <a:defRPr>
                <a:solidFill>
                  <a:schemeClr val="dk2"/>
                </a:solidFill>
              </a:defRPr>
            </a:lvl4pPr>
            <a:lvl5pPr lvl="4">
              <a:lnSpc>
                <a:spcPct val="115000"/>
              </a:lnSpc>
              <a:spcBef>
                <a:spcPts val="0"/>
              </a:spcBef>
              <a:spcAft>
                <a:spcPts val="1600"/>
              </a:spcAft>
              <a:buClr>
                <a:schemeClr val="dk2"/>
              </a:buClr>
              <a:defRPr>
                <a:solidFill>
                  <a:schemeClr val="dk2"/>
                </a:solidFill>
              </a:defRPr>
            </a:lvl5pPr>
            <a:lvl6pPr lvl="5">
              <a:lnSpc>
                <a:spcPct val="115000"/>
              </a:lnSpc>
              <a:spcBef>
                <a:spcPts val="0"/>
              </a:spcBef>
              <a:spcAft>
                <a:spcPts val="1600"/>
              </a:spcAft>
              <a:buClr>
                <a:schemeClr val="dk2"/>
              </a:buClr>
              <a:defRPr>
                <a:solidFill>
                  <a:schemeClr val="dk2"/>
                </a:solidFill>
              </a:defRPr>
            </a:lvl6pPr>
            <a:lvl7pPr lvl="6">
              <a:lnSpc>
                <a:spcPct val="115000"/>
              </a:lnSpc>
              <a:spcBef>
                <a:spcPts val="0"/>
              </a:spcBef>
              <a:spcAft>
                <a:spcPts val="1600"/>
              </a:spcAft>
              <a:buClr>
                <a:schemeClr val="dk2"/>
              </a:buClr>
              <a:defRPr>
                <a:solidFill>
                  <a:schemeClr val="dk2"/>
                </a:solidFill>
              </a:defRPr>
            </a:lvl7pPr>
            <a:lvl8pPr lvl="7">
              <a:lnSpc>
                <a:spcPct val="115000"/>
              </a:lnSpc>
              <a:spcBef>
                <a:spcPts val="0"/>
              </a:spcBef>
              <a:spcAft>
                <a:spcPts val="1600"/>
              </a:spcAft>
              <a:buClr>
                <a:schemeClr val="dk2"/>
              </a:buClr>
              <a:defRPr>
                <a:solidFill>
                  <a:schemeClr val="dk2"/>
                </a:solidFill>
              </a:defRPr>
            </a:lvl8pPr>
            <a:lvl9pPr lvl="8">
              <a:lnSpc>
                <a:spcPct val="115000"/>
              </a:lnSpc>
              <a:spcBef>
                <a:spcPts val="0"/>
              </a:spcBef>
              <a:spcAft>
                <a:spcPts val="1600"/>
              </a:spcAft>
              <a:buClr>
                <a:schemeClr val="dk2"/>
              </a:buClr>
              <a:defRPr>
                <a:solidFill>
                  <a:schemeClr val="dk2"/>
                </a:solidFill>
              </a:defRPr>
            </a:lvl9pPr>
          </a:lstStyle>
          <a:p/>
        </p:txBody>
      </p:sp>
      <p:sp>
        <p:nvSpPr>
          <p:cNvPr id="8" name="Shape 8"/>
          <p:cNvSpPr txBox="1"/>
          <p:nvPr>
            <p:ph idx="12" type="sldNum"/>
          </p:nvPr>
        </p:nvSpPr>
        <p:spPr>
          <a:xfrm>
            <a:off x="8472457" y="4663216"/>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GB" sz="10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06.jpg"/><Relationship Id="rId4" Type="http://schemas.openxmlformats.org/officeDocument/2006/relationships/image" Target="../media/image0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03.png"/><Relationship Id="rId4" Type="http://schemas.openxmlformats.org/officeDocument/2006/relationships/image" Target="../media/image12.png"/><Relationship Id="rId5" Type="http://schemas.openxmlformats.org/officeDocument/2006/relationships/image" Target="../media/image14.png"/><Relationship Id="rId6" Type="http://schemas.openxmlformats.org/officeDocument/2006/relationships/hyperlink" Target="http://uxcode.net/themes/novu/"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03.png"/><Relationship Id="rId4" Type="http://schemas.openxmlformats.org/officeDocument/2006/relationships/image" Target="../media/image0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0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01.png"/><Relationship Id="rId4" Type="http://schemas.openxmlformats.org/officeDocument/2006/relationships/image" Target="../media/image00.jpg"/><Relationship Id="rId5" Type="http://schemas.openxmlformats.org/officeDocument/2006/relationships/image" Target="../media/image0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03.png"/><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comments" Target="../comments/comment3.xml"/><Relationship Id="rId4" Type="http://schemas.openxmlformats.org/officeDocument/2006/relationships/image" Target="../media/image03.png"/><Relationship Id="rId5" Type="http://schemas.openxmlformats.org/officeDocument/2006/relationships/image" Target="../media/image1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03.png"/><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comments" Target="../comments/comment4.xml"/><Relationship Id="rId4" Type="http://schemas.openxmlformats.org/officeDocument/2006/relationships/image" Target="../media/image03.png"/><Relationship Id="rId5" Type="http://schemas.openxmlformats.org/officeDocument/2006/relationships/image" Target="../media/image1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comments" Target="../comments/comment5.xml"/><Relationship Id="rId4" Type="http://schemas.openxmlformats.org/officeDocument/2006/relationships/image" Target="../media/image03.png"/><Relationship Id="rId5" Type="http://schemas.openxmlformats.org/officeDocument/2006/relationships/image" Target="../media/image2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03.png"/><Relationship Id="rId4" Type="http://schemas.openxmlformats.org/officeDocument/2006/relationships/image" Target="../media/image2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0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01.png"/><Relationship Id="rId4" Type="http://schemas.openxmlformats.org/officeDocument/2006/relationships/image" Target="../media/image00.jpg"/><Relationship Id="rId5" Type="http://schemas.openxmlformats.org/officeDocument/2006/relationships/image" Target="../media/image0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comments" Target="../comments/comment6.xml"/><Relationship Id="rId4" Type="http://schemas.openxmlformats.org/officeDocument/2006/relationships/image" Target="../media/image03.png"/><Relationship Id="rId5" Type="http://schemas.openxmlformats.org/officeDocument/2006/relationships/image" Target="../media/image1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03.png"/><Relationship Id="rId4" Type="http://schemas.openxmlformats.org/officeDocument/2006/relationships/image" Target="../media/image2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03.png"/><Relationship Id="rId4" Type="http://schemas.openxmlformats.org/officeDocument/2006/relationships/image" Target="../media/image2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03.png"/><Relationship Id="rId4" Type="http://schemas.openxmlformats.org/officeDocument/2006/relationships/image" Target="../media/image1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03.png"/><Relationship Id="rId4" Type="http://schemas.openxmlformats.org/officeDocument/2006/relationships/image" Target="../media/image2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01.png"/><Relationship Id="rId4" Type="http://schemas.openxmlformats.org/officeDocument/2006/relationships/image" Target="../media/image00.jpg"/><Relationship Id="rId5" Type="http://schemas.openxmlformats.org/officeDocument/2006/relationships/image" Target="../media/image0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03.png"/><Relationship Id="rId4" Type="http://schemas.openxmlformats.org/officeDocument/2006/relationships/image" Target="../media/image2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01.png"/><Relationship Id="rId4" Type="http://schemas.openxmlformats.org/officeDocument/2006/relationships/image" Target="../media/image00.jpg"/><Relationship Id="rId5" Type="http://schemas.openxmlformats.org/officeDocument/2006/relationships/image" Target="../media/image0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 Id="rId3" Type="http://schemas.openxmlformats.org/officeDocument/2006/relationships/image" Target="../media/image03.png"/><Relationship Id="rId4" Type="http://schemas.openxmlformats.org/officeDocument/2006/relationships/image" Target="../media/image3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comments" Target="../comments/comment1.xml"/><Relationship Id="rId4" Type="http://schemas.openxmlformats.org/officeDocument/2006/relationships/image" Target="../media/image0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 Id="rId3" Type="http://schemas.openxmlformats.org/officeDocument/2006/relationships/image" Target="../media/image03.png"/><Relationship Id="rId4" Type="http://schemas.openxmlformats.org/officeDocument/2006/relationships/image" Target="../media/image29.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 Id="rId3" Type="http://schemas.openxmlformats.org/officeDocument/2006/relationships/image" Target="../media/image03.png"/><Relationship Id="rId4" Type="http://schemas.openxmlformats.org/officeDocument/2006/relationships/image" Target="../media/image27.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 Id="rId3" Type="http://schemas.openxmlformats.org/officeDocument/2006/relationships/image" Target="../media/image03.png"/><Relationship Id="rId4" Type="http://schemas.openxmlformats.org/officeDocument/2006/relationships/image" Target="../media/image25.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 Id="rId3" Type="http://schemas.openxmlformats.org/officeDocument/2006/relationships/image" Target="../media/image03.png"/><Relationship Id="rId4" Type="http://schemas.openxmlformats.org/officeDocument/2006/relationships/image" Target="../media/image28.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 Id="rId3" Type="http://schemas.openxmlformats.org/officeDocument/2006/relationships/comments" Target="../comments/comment7.xml"/><Relationship Id="rId4" Type="http://schemas.openxmlformats.org/officeDocument/2006/relationships/image" Target="../media/image03.png"/><Relationship Id="rId5" Type="http://schemas.openxmlformats.org/officeDocument/2006/relationships/image" Target="../media/image3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 Id="rId3" Type="http://schemas.openxmlformats.org/officeDocument/2006/relationships/image" Target="../media/image03.png"/><Relationship Id="rId4" Type="http://schemas.openxmlformats.org/officeDocument/2006/relationships/image" Target="../media/image32.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 Id="rId3" Type="http://schemas.openxmlformats.org/officeDocument/2006/relationships/image" Target="../media/image03.png"/><Relationship Id="rId4" Type="http://schemas.openxmlformats.org/officeDocument/2006/relationships/image" Target="../media/image37.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 Id="rId3" Type="http://schemas.openxmlformats.org/officeDocument/2006/relationships/image" Target="../media/image03.png"/><Relationship Id="rId4" Type="http://schemas.openxmlformats.org/officeDocument/2006/relationships/image" Target="../media/image42.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 Id="rId3" Type="http://schemas.openxmlformats.org/officeDocument/2006/relationships/image" Target="../media/image01.png"/><Relationship Id="rId4" Type="http://schemas.openxmlformats.org/officeDocument/2006/relationships/image" Target="../media/image00.jpg"/><Relationship Id="rId5" Type="http://schemas.openxmlformats.org/officeDocument/2006/relationships/image" Target="../media/image04.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Relationship Id="rId3" Type="http://schemas.openxmlformats.org/officeDocument/2006/relationships/comments" Target="../comments/comment8.xml"/><Relationship Id="rId4" Type="http://schemas.openxmlformats.org/officeDocument/2006/relationships/image" Target="../media/image03.png"/><Relationship Id="rId5" Type="http://schemas.openxmlformats.org/officeDocument/2006/relationships/image" Target="../media/image41.png"/></Relationships>
</file>

<file path=ppt/slides/_rels/slide4.xml.rels><?xml version="1.0" encoding="UTF-8" standalone="yes"?><Relationships xmlns="http://schemas.openxmlformats.org/package/2006/relationships"><Relationship Id="rId11" Type="http://schemas.openxmlformats.org/officeDocument/2006/relationships/hyperlink" Target="#slide=id.g16530ef458_0_311" TargetMode="External"/><Relationship Id="rId10" Type="http://schemas.openxmlformats.org/officeDocument/2006/relationships/hyperlink" Target="#slide=id.g16530ef458_0_310" TargetMode="External"/><Relationship Id="rId13" Type="http://schemas.openxmlformats.org/officeDocument/2006/relationships/hyperlink" Target="#slide=id.g16530ef458_0_314" TargetMode="External"/><Relationship Id="rId12" Type="http://schemas.openxmlformats.org/officeDocument/2006/relationships/hyperlink" Target="#slide=id.g16530ef458_0_313" TargetMode="External"/><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comments" Target="../comments/comment2.xml"/><Relationship Id="rId4" Type="http://schemas.openxmlformats.org/officeDocument/2006/relationships/hyperlink" Target="#slide=id.g16530ef458_0_304" TargetMode="External"/><Relationship Id="rId9" Type="http://schemas.openxmlformats.org/officeDocument/2006/relationships/hyperlink" Target="#slide=id.g16530ef458_0_309" TargetMode="External"/><Relationship Id="rId14" Type="http://schemas.openxmlformats.org/officeDocument/2006/relationships/hyperlink" Target="#slide=id.g16530ef458_0_314" TargetMode="External"/><Relationship Id="rId5" Type="http://schemas.openxmlformats.org/officeDocument/2006/relationships/image" Target="../media/image02.png"/><Relationship Id="rId6" Type="http://schemas.openxmlformats.org/officeDocument/2006/relationships/hyperlink" Target="#slide=id.g16530ef458_0_305" TargetMode="External"/><Relationship Id="rId7" Type="http://schemas.openxmlformats.org/officeDocument/2006/relationships/hyperlink" Target="#slide=id.g16530ef458_0_306" TargetMode="External"/><Relationship Id="rId8" Type="http://schemas.openxmlformats.org/officeDocument/2006/relationships/hyperlink" Target="#slide=id.g16530ef458_0_308" TargetMode="Externa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0.xml"/><Relationship Id="rId3" Type="http://schemas.openxmlformats.org/officeDocument/2006/relationships/comments" Target="../comments/comment9.xml"/><Relationship Id="rId4" Type="http://schemas.openxmlformats.org/officeDocument/2006/relationships/image" Target="../media/image03.png"/><Relationship Id="rId5" Type="http://schemas.openxmlformats.org/officeDocument/2006/relationships/image" Target="../media/image38.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1.xml"/><Relationship Id="rId3" Type="http://schemas.openxmlformats.org/officeDocument/2006/relationships/image" Target="../media/image03.png"/><Relationship Id="rId4" Type="http://schemas.openxmlformats.org/officeDocument/2006/relationships/image" Target="../media/image36.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2.xml"/><Relationship Id="rId3" Type="http://schemas.openxmlformats.org/officeDocument/2006/relationships/image" Target="../media/image01.png"/><Relationship Id="rId4" Type="http://schemas.openxmlformats.org/officeDocument/2006/relationships/image" Target="../media/image00.jpg"/><Relationship Id="rId5" Type="http://schemas.openxmlformats.org/officeDocument/2006/relationships/image" Target="../media/image04.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3.xml"/><Relationship Id="rId3" Type="http://schemas.openxmlformats.org/officeDocument/2006/relationships/image" Target="../media/image34.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4.xml"/><Relationship Id="rId3" Type="http://schemas.openxmlformats.org/officeDocument/2006/relationships/image" Target="../media/image45.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5.xml"/><Relationship Id="rId3" Type="http://schemas.openxmlformats.org/officeDocument/2006/relationships/image" Target="../media/image01.png"/><Relationship Id="rId4" Type="http://schemas.openxmlformats.org/officeDocument/2006/relationships/image" Target="../media/image00.jpg"/><Relationship Id="rId5" Type="http://schemas.openxmlformats.org/officeDocument/2006/relationships/image" Target="../media/image04.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6.xml"/><Relationship Id="rId3" Type="http://schemas.openxmlformats.org/officeDocument/2006/relationships/image" Target="../media/image03.png"/><Relationship Id="rId4" Type="http://schemas.openxmlformats.org/officeDocument/2006/relationships/image" Target="../media/image39.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7.xml"/><Relationship Id="rId3" Type="http://schemas.openxmlformats.org/officeDocument/2006/relationships/image" Target="../media/image03.png"/><Relationship Id="rId4" Type="http://schemas.openxmlformats.org/officeDocument/2006/relationships/image" Target="../media/image40.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8.xml"/><Relationship Id="rId3" Type="http://schemas.openxmlformats.org/officeDocument/2006/relationships/image" Target="../media/image03.png"/><Relationship Id="rId4" Type="http://schemas.openxmlformats.org/officeDocument/2006/relationships/image" Target="../media/image33.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9.xml"/><Relationship Id="rId3" Type="http://schemas.openxmlformats.org/officeDocument/2006/relationships/image" Target="../media/image03.png"/><Relationship Id="rId4" Type="http://schemas.openxmlformats.org/officeDocument/2006/relationships/image" Target="../media/image3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01.png"/><Relationship Id="rId4" Type="http://schemas.openxmlformats.org/officeDocument/2006/relationships/image" Target="../media/image00.jpg"/><Relationship Id="rId5" Type="http://schemas.openxmlformats.org/officeDocument/2006/relationships/image" Target="../media/image04.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0.xml"/><Relationship Id="rId3" Type="http://schemas.openxmlformats.org/officeDocument/2006/relationships/image" Target="../media/image03.png"/><Relationship Id="rId4" Type="http://schemas.openxmlformats.org/officeDocument/2006/relationships/image" Target="../media/image44.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1.xml"/><Relationship Id="rId3" Type="http://schemas.openxmlformats.org/officeDocument/2006/relationships/image" Target="../media/image01.png"/><Relationship Id="rId4" Type="http://schemas.openxmlformats.org/officeDocument/2006/relationships/image" Target="../media/image00.jpg"/><Relationship Id="rId5" Type="http://schemas.openxmlformats.org/officeDocument/2006/relationships/image" Target="../media/image04.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2.xml"/><Relationship Id="rId3" Type="http://schemas.openxmlformats.org/officeDocument/2006/relationships/image" Target="../media/image03.png"/><Relationship Id="rId4" Type="http://schemas.openxmlformats.org/officeDocument/2006/relationships/image" Target="../media/image47.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3.xml"/><Relationship Id="rId3" Type="http://schemas.openxmlformats.org/officeDocument/2006/relationships/image" Target="../media/image03.png"/><Relationship Id="rId4" Type="http://schemas.openxmlformats.org/officeDocument/2006/relationships/image" Target="../media/image46.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4.xml"/><Relationship Id="rId3" Type="http://schemas.openxmlformats.org/officeDocument/2006/relationships/image" Target="../media/image03.png"/><Relationship Id="rId4" Type="http://schemas.openxmlformats.org/officeDocument/2006/relationships/image" Target="../media/image43.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5.xml"/><Relationship Id="rId3" Type="http://schemas.openxmlformats.org/officeDocument/2006/relationships/image" Target="../media/image03.png"/><Relationship Id="rId4" Type="http://schemas.openxmlformats.org/officeDocument/2006/relationships/image" Target="../media/image49.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6.xml"/><Relationship Id="rId3" Type="http://schemas.openxmlformats.org/officeDocument/2006/relationships/image" Target="../media/image01.png"/><Relationship Id="rId4" Type="http://schemas.openxmlformats.org/officeDocument/2006/relationships/image" Target="../media/image00.jpg"/><Relationship Id="rId5" Type="http://schemas.openxmlformats.org/officeDocument/2006/relationships/image" Target="../media/image04.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7.xml"/><Relationship Id="rId3" Type="http://schemas.openxmlformats.org/officeDocument/2006/relationships/image" Target="../media/image03.png"/><Relationship Id="rId4" Type="http://schemas.openxmlformats.org/officeDocument/2006/relationships/image" Target="../media/image48.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8.xml"/><Relationship Id="rId3" Type="http://schemas.openxmlformats.org/officeDocument/2006/relationships/image" Target="../media/image01.png"/><Relationship Id="rId4" Type="http://schemas.openxmlformats.org/officeDocument/2006/relationships/image" Target="../media/image00.jpg"/><Relationship Id="rId5" Type="http://schemas.openxmlformats.org/officeDocument/2006/relationships/image" Target="../media/image0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03.png"/><Relationship Id="rId4" Type="http://schemas.openxmlformats.org/officeDocument/2006/relationships/image" Target="../media/image0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03.png"/><Relationship Id="rId4" Type="http://schemas.openxmlformats.org/officeDocument/2006/relationships/image" Target="../media/image10.png"/><Relationship Id="rId5" Type="http://schemas.openxmlformats.org/officeDocument/2006/relationships/hyperlink" Target="http://callmenick.com/_development/slide-push-menus/" TargetMode="External"/><Relationship Id="rId6" Type="http://schemas.openxmlformats.org/officeDocument/2006/relationships/hyperlink" Target="http://bootsnipp.com/snippets/featured/fancy-sidebar-navigation"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03.png"/><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01.png"/><Relationship Id="rId4" Type="http://schemas.openxmlformats.org/officeDocument/2006/relationships/image" Target="../media/image00.jpg"/><Relationship Id="rId5" Type="http://schemas.openxmlformats.org/officeDocument/2006/relationships/image" Target="../media/image0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noFill/>
      </p:bgPr>
    </p:bg>
    <p:spTree>
      <p:nvGrpSpPr>
        <p:cNvPr id="53" name="Shape 53"/>
        <p:cNvGrpSpPr/>
        <p:nvPr/>
      </p:nvGrpSpPr>
      <p:grpSpPr>
        <a:xfrm>
          <a:off x="0" y="0"/>
          <a:ext cx="0" cy="0"/>
          <a:chOff x="0" y="0"/>
          <a:chExt cx="0" cy="0"/>
        </a:xfrm>
      </p:grpSpPr>
      <p:pic>
        <p:nvPicPr>
          <p:cNvPr id="54" name="Shape 54"/>
          <p:cNvPicPr preferRelativeResize="0"/>
          <p:nvPr/>
        </p:nvPicPr>
        <p:blipFill>
          <a:blip r:embed="rId3">
            <a:alphaModFix/>
          </a:blip>
          <a:stretch>
            <a:fillRect/>
          </a:stretch>
        </p:blipFill>
        <p:spPr>
          <a:xfrm>
            <a:off x="0" y="0"/>
            <a:ext cx="9144000" cy="5143500"/>
          </a:xfrm>
          <a:prstGeom prst="rect">
            <a:avLst/>
          </a:prstGeom>
          <a:noFill/>
          <a:ln>
            <a:noFill/>
          </a:ln>
        </p:spPr>
      </p:pic>
      <p:pic>
        <p:nvPicPr>
          <p:cNvPr id="55" name="Shape 55"/>
          <p:cNvPicPr preferRelativeResize="0"/>
          <p:nvPr/>
        </p:nvPicPr>
        <p:blipFill>
          <a:blip r:embed="rId4">
            <a:alphaModFix/>
          </a:blip>
          <a:stretch>
            <a:fillRect/>
          </a:stretch>
        </p:blipFill>
        <p:spPr>
          <a:xfrm>
            <a:off x="3058025" y="2425162"/>
            <a:ext cx="3027949" cy="293174"/>
          </a:xfrm>
          <a:prstGeom prst="rect">
            <a:avLst/>
          </a:prstGeom>
          <a:noFill/>
          <a:ln>
            <a:noFill/>
          </a:ln>
        </p:spPr>
      </p:pic>
      <p:sp>
        <p:nvSpPr>
          <p:cNvPr id="56" name="Shape 56"/>
          <p:cNvSpPr txBox="1"/>
          <p:nvPr/>
        </p:nvSpPr>
        <p:spPr>
          <a:xfrm>
            <a:off x="5527425" y="4569350"/>
            <a:ext cx="3318300" cy="398700"/>
          </a:xfrm>
          <a:prstGeom prst="rect">
            <a:avLst/>
          </a:prstGeom>
          <a:noFill/>
          <a:ln>
            <a:noFill/>
          </a:ln>
        </p:spPr>
        <p:txBody>
          <a:bodyPr anchorCtr="0" anchor="ctr" bIns="91425" lIns="91425" rIns="91425" tIns="91425">
            <a:noAutofit/>
          </a:bodyPr>
          <a:lstStyle/>
          <a:p>
            <a:pPr lvl="0" rtl="0" algn="r">
              <a:lnSpc>
                <a:spcPct val="115000"/>
              </a:lnSpc>
              <a:spcBef>
                <a:spcPts val="0"/>
              </a:spcBef>
              <a:buNone/>
            </a:pPr>
            <a:r>
              <a:rPr lang="en-GB" sz="700">
                <a:solidFill>
                  <a:srgbClr val="FFFFFF"/>
                </a:solidFill>
                <a:latin typeface="Raleway"/>
                <a:ea typeface="Raleway"/>
                <a:cs typeface="Raleway"/>
                <a:sym typeface="Raleway"/>
              </a:rPr>
              <a:t>OJAY WEBSITE USER EXPERIENCE &amp; PROTOTYPE - VERSION 1</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6" name="Shape 176"/>
        <p:cNvGrpSpPr/>
        <p:nvPr/>
      </p:nvGrpSpPr>
      <p:grpSpPr>
        <a:xfrm>
          <a:off x="0" y="0"/>
          <a:ext cx="0" cy="0"/>
          <a:chOff x="0" y="0"/>
          <a:chExt cx="0" cy="0"/>
        </a:xfrm>
      </p:grpSpPr>
      <p:pic>
        <p:nvPicPr>
          <p:cNvPr descr="6.png" id="177" name="Shape 177"/>
          <p:cNvPicPr preferRelativeResize="0"/>
          <p:nvPr/>
        </p:nvPicPr>
        <p:blipFill>
          <a:blip r:embed="rId3">
            <a:alphaModFix/>
          </a:blip>
          <a:stretch>
            <a:fillRect/>
          </a:stretch>
        </p:blipFill>
        <p:spPr>
          <a:xfrm>
            <a:off x="175724" y="4793872"/>
            <a:ext cx="8792556" cy="225102"/>
          </a:xfrm>
          <a:prstGeom prst="rect">
            <a:avLst/>
          </a:prstGeom>
          <a:noFill/>
          <a:ln>
            <a:noFill/>
          </a:ln>
        </p:spPr>
      </p:pic>
      <p:sp>
        <p:nvSpPr>
          <p:cNvPr id="178" name="Shape 178"/>
          <p:cNvSpPr txBox="1"/>
          <p:nvPr/>
        </p:nvSpPr>
        <p:spPr>
          <a:xfrm>
            <a:off x="128100" y="4793872"/>
            <a:ext cx="2473200" cy="279000"/>
          </a:xfrm>
          <a:prstGeom prst="rect">
            <a:avLst/>
          </a:prstGeom>
          <a:noFill/>
          <a:ln>
            <a:noFill/>
          </a:ln>
        </p:spPr>
        <p:txBody>
          <a:bodyPr anchorCtr="0" anchor="ctr" bIns="91425" lIns="91425" rIns="91425" tIns="91425">
            <a:noAutofit/>
          </a:bodyPr>
          <a:lstStyle/>
          <a:p>
            <a:pPr lvl="0" rtl="0">
              <a:lnSpc>
                <a:spcPct val="115000"/>
              </a:lnSpc>
              <a:spcBef>
                <a:spcPts val="0"/>
              </a:spcBef>
              <a:buClr>
                <a:schemeClr val="dk1"/>
              </a:buClr>
              <a:buSzPct val="157142"/>
              <a:buFont typeface="Arial"/>
              <a:buNone/>
            </a:pPr>
            <a:r>
              <a:rPr lang="en-GB" sz="700">
                <a:solidFill>
                  <a:srgbClr val="434343"/>
                </a:solidFill>
                <a:latin typeface="Raleway"/>
                <a:ea typeface="Raleway"/>
                <a:cs typeface="Raleway"/>
                <a:sym typeface="Raleway"/>
              </a:rPr>
              <a:t>OJAY WEBSITE INFORMATION ARCHITECTURE</a:t>
            </a:r>
          </a:p>
        </p:txBody>
      </p:sp>
      <p:pic>
        <p:nvPicPr>
          <p:cNvPr descr="OJAY_SHOP_UX_3-13.png" id="179" name="Shape 179"/>
          <p:cNvPicPr preferRelativeResize="0"/>
          <p:nvPr/>
        </p:nvPicPr>
        <p:blipFill rotWithShape="1">
          <a:blip r:embed="rId4">
            <a:alphaModFix/>
          </a:blip>
          <a:srcRect b="0" l="0" r="0" t="0"/>
          <a:stretch/>
        </p:blipFill>
        <p:spPr>
          <a:xfrm>
            <a:off x="0" y="0"/>
            <a:ext cx="9144000" cy="5143500"/>
          </a:xfrm>
          <a:prstGeom prst="rect">
            <a:avLst/>
          </a:prstGeom>
          <a:noFill/>
          <a:ln>
            <a:noFill/>
          </a:ln>
        </p:spPr>
      </p:pic>
      <p:pic>
        <p:nvPicPr>
          <p:cNvPr descr="OJAY_SHOP_UX_1-11.png" id="180" name="Shape 180"/>
          <p:cNvPicPr preferRelativeResize="0"/>
          <p:nvPr/>
        </p:nvPicPr>
        <p:blipFill rotWithShape="1">
          <a:blip r:embed="rId5">
            <a:alphaModFix/>
          </a:blip>
          <a:srcRect b="46666" l="18646" r="79489" t="47908"/>
          <a:stretch/>
        </p:blipFill>
        <p:spPr>
          <a:xfrm>
            <a:off x="1704825" y="2464225"/>
            <a:ext cx="170476" cy="278999"/>
          </a:xfrm>
          <a:prstGeom prst="rect">
            <a:avLst/>
          </a:prstGeom>
          <a:noFill/>
          <a:ln>
            <a:noFill/>
          </a:ln>
        </p:spPr>
      </p:pic>
      <p:sp>
        <p:nvSpPr>
          <p:cNvPr id="181" name="Shape 181"/>
          <p:cNvSpPr txBox="1"/>
          <p:nvPr/>
        </p:nvSpPr>
        <p:spPr>
          <a:xfrm>
            <a:off x="78081" y="400875"/>
            <a:ext cx="1446600" cy="4455900"/>
          </a:xfrm>
          <a:prstGeom prst="rect">
            <a:avLst/>
          </a:prstGeom>
          <a:noFill/>
          <a:ln>
            <a:noFill/>
          </a:ln>
        </p:spPr>
        <p:txBody>
          <a:bodyPr anchorCtr="0" anchor="t" bIns="91425" lIns="91425" rIns="91425" tIns="91425">
            <a:noAutofit/>
          </a:bodyPr>
          <a:lstStyle/>
          <a:p>
            <a:pPr lvl="0" rtl="0">
              <a:lnSpc>
                <a:spcPct val="115000"/>
              </a:lnSpc>
              <a:spcBef>
                <a:spcPts val="0"/>
              </a:spcBef>
              <a:buClr>
                <a:schemeClr val="dk1"/>
              </a:buClr>
              <a:buSzPct val="157142"/>
              <a:buFont typeface="Arial"/>
              <a:buNone/>
            </a:pPr>
            <a:r>
              <a:rPr lang="en-GB" sz="700">
                <a:solidFill>
                  <a:srgbClr val="444444"/>
                </a:solidFill>
                <a:latin typeface="Raleway"/>
                <a:ea typeface="Raleway"/>
                <a:cs typeface="Raleway"/>
                <a:sym typeface="Raleway"/>
              </a:rPr>
              <a:t>Hover effect references </a:t>
            </a:r>
          </a:p>
          <a:p>
            <a:pPr lvl="0" rtl="0">
              <a:lnSpc>
                <a:spcPct val="115000"/>
              </a:lnSpc>
              <a:spcBef>
                <a:spcPts val="0"/>
              </a:spcBef>
              <a:buClr>
                <a:schemeClr val="dk1"/>
              </a:buClr>
              <a:buSzPct val="157142"/>
              <a:buFont typeface="Arial"/>
              <a:buNone/>
            </a:pPr>
            <a:r>
              <a:rPr lang="en-GB" sz="700" u="sng">
                <a:solidFill>
                  <a:schemeClr val="hlink"/>
                </a:solidFill>
                <a:latin typeface="Raleway"/>
                <a:ea typeface="Raleway"/>
                <a:cs typeface="Raleway"/>
                <a:sym typeface="Raleway"/>
                <a:hlinkClick r:id="rId6"/>
              </a:rPr>
              <a:t>http://uxcode.net/themes/novu/</a:t>
            </a:r>
          </a:p>
          <a:p>
            <a:pPr lvl="0" rtl="0">
              <a:lnSpc>
                <a:spcPct val="115000"/>
              </a:lnSpc>
              <a:spcBef>
                <a:spcPts val="0"/>
              </a:spcBef>
              <a:buClr>
                <a:schemeClr val="dk1"/>
              </a:buClr>
              <a:buFont typeface="Arial"/>
              <a:buNone/>
            </a:pPr>
            <a:r>
              <a:t/>
            </a:r>
            <a:endParaRPr sz="700">
              <a:solidFill>
                <a:srgbClr val="444444"/>
              </a:solidFill>
              <a:latin typeface="Raleway"/>
              <a:ea typeface="Raleway"/>
              <a:cs typeface="Raleway"/>
              <a:sym typeface="Raleway"/>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5" name="Shape 185"/>
        <p:cNvGrpSpPr/>
        <p:nvPr/>
      </p:nvGrpSpPr>
      <p:grpSpPr>
        <a:xfrm>
          <a:off x="0" y="0"/>
          <a:ext cx="0" cy="0"/>
          <a:chOff x="0" y="0"/>
          <a:chExt cx="0" cy="0"/>
        </a:xfrm>
      </p:grpSpPr>
      <p:pic>
        <p:nvPicPr>
          <p:cNvPr descr="6.png" id="186" name="Shape 186"/>
          <p:cNvPicPr preferRelativeResize="0"/>
          <p:nvPr/>
        </p:nvPicPr>
        <p:blipFill>
          <a:blip r:embed="rId3">
            <a:alphaModFix/>
          </a:blip>
          <a:stretch>
            <a:fillRect/>
          </a:stretch>
        </p:blipFill>
        <p:spPr>
          <a:xfrm>
            <a:off x="175724" y="4793872"/>
            <a:ext cx="8792556" cy="225102"/>
          </a:xfrm>
          <a:prstGeom prst="rect">
            <a:avLst/>
          </a:prstGeom>
          <a:noFill/>
          <a:ln>
            <a:noFill/>
          </a:ln>
        </p:spPr>
      </p:pic>
      <p:sp>
        <p:nvSpPr>
          <p:cNvPr id="187" name="Shape 187"/>
          <p:cNvSpPr txBox="1"/>
          <p:nvPr/>
        </p:nvSpPr>
        <p:spPr>
          <a:xfrm>
            <a:off x="128100" y="4793872"/>
            <a:ext cx="2473200" cy="279000"/>
          </a:xfrm>
          <a:prstGeom prst="rect">
            <a:avLst/>
          </a:prstGeom>
          <a:noFill/>
          <a:ln>
            <a:noFill/>
          </a:ln>
        </p:spPr>
        <p:txBody>
          <a:bodyPr anchorCtr="0" anchor="ctr" bIns="91425" lIns="91425" rIns="91425" tIns="91425">
            <a:noAutofit/>
          </a:bodyPr>
          <a:lstStyle/>
          <a:p>
            <a:pPr lvl="0" rtl="0">
              <a:lnSpc>
                <a:spcPct val="115000"/>
              </a:lnSpc>
              <a:spcBef>
                <a:spcPts val="0"/>
              </a:spcBef>
              <a:buClr>
                <a:schemeClr val="dk1"/>
              </a:buClr>
              <a:buSzPct val="157142"/>
              <a:buFont typeface="Arial"/>
              <a:buNone/>
            </a:pPr>
            <a:r>
              <a:rPr lang="en-GB" sz="700">
                <a:solidFill>
                  <a:srgbClr val="434343"/>
                </a:solidFill>
                <a:latin typeface="Raleway"/>
                <a:ea typeface="Raleway"/>
                <a:cs typeface="Raleway"/>
                <a:sym typeface="Raleway"/>
              </a:rPr>
              <a:t>OJAY WEBSITE INFORMATION ARCHITECTURE</a:t>
            </a:r>
          </a:p>
        </p:txBody>
      </p:sp>
      <p:pic>
        <p:nvPicPr>
          <p:cNvPr descr="OJAY_SHOP_UX_1-14.png" id="188" name="Shape 188"/>
          <p:cNvPicPr preferRelativeResize="0"/>
          <p:nvPr/>
        </p:nvPicPr>
        <p:blipFill rotWithShape="1">
          <a:blip r:embed="rId4">
            <a:alphaModFix/>
          </a:blip>
          <a:srcRect b="0" l="0" r="0" t="0"/>
          <a:stretch/>
        </p:blipFill>
        <p:spPr>
          <a:xfrm>
            <a:off x="0" y="0"/>
            <a:ext cx="9144000" cy="5143500"/>
          </a:xfrm>
          <a:prstGeom prst="rect">
            <a:avLst/>
          </a:prstGeom>
          <a:noFill/>
          <a:ln>
            <a:noFill/>
          </a:ln>
        </p:spPr>
      </p:pic>
      <p:sp>
        <p:nvSpPr>
          <p:cNvPr id="189" name="Shape 189"/>
          <p:cNvSpPr/>
          <p:nvPr/>
        </p:nvSpPr>
        <p:spPr>
          <a:xfrm>
            <a:off x="596675" y="100750"/>
            <a:ext cx="922200" cy="108600"/>
          </a:xfrm>
          <a:prstGeom prst="rect">
            <a:avLst/>
          </a:prstGeom>
          <a:solidFill>
            <a:srgbClr val="FFFFFF"/>
          </a:solidFill>
          <a:ln>
            <a:noFill/>
          </a:ln>
        </p:spPr>
        <p:txBody>
          <a:bodyPr anchorCtr="0" anchor="ctr" bIns="91425" lIns="91425" rIns="91425" tIns="91425">
            <a:noAutofit/>
          </a:bodyPr>
          <a:lstStyle/>
          <a:p>
            <a:pPr lvl="0">
              <a:spcBef>
                <a:spcPts val="0"/>
              </a:spcBef>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3" name="Shape 193"/>
        <p:cNvGrpSpPr/>
        <p:nvPr/>
      </p:nvGrpSpPr>
      <p:grpSpPr>
        <a:xfrm>
          <a:off x="0" y="0"/>
          <a:ext cx="0" cy="0"/>
          <a:chOff x="0" y="0"/>
          <a:chExt cx="0" cy="0"/>
        </a:xfrm>
      </p:grpSpPr>
      <p:pic>
        <p:nvPicPr>
          <p:cNvPr descr="OJAY_SHOP_UX_1-15.png" id="194" name="Shape 194"/>
          <p:cNvPicPr preferRelativeResize="0"/>
          <p:nvPr/>
        </p:nvPicPr>
        <p:blipFill rotWithShape="1">
          <a:blip r:embed="rId3">
            <a:alphaModFix/>
          </a:blip>
          <a:srcRect b="0" l="25956" r="-14546" t="0"/>
          <a:stretch/>
        </p:blipFill>
        <p:spPr>
          <a:xfrm>
            <a:off x="782650" y="0"/>
            <a:ext cx="8100499" cy="5143500"/>
          </a:xfrm>
          <a:prstGeom prst="rect">
            <a:avLst/>
          </a:prstGeom>
          <a:noFill/>
          <a:ln>
            <a:noFill/>
          </a:ln>
        </p:spPr>
      </p:pic>
      <p:sp>
        <p:nvSpPr>
          <p:cNvPr id="195" name="Shape 195"/>
          <p:cNvSpPr/>
          <p:nvPr/>
        </p:nvSpPr>
        <p:spPr>
          <a:xfrm>
            <a:off x="824275" y="100750"/>
            <a:ext cx="1481700" cy="108600"/>
          </a:xfrm>
          <a:prstGeom prst="rect">
            <a:avLst/>
          </a:prstGeom>
          <a:solidFill>
            <a:srgbClr val="FFFFFF"/>
          </a:solidFill>
          <a:ln>
            <a:noFill/>
          </a:ln>
        </p:spPr>
        <p:txBody>
          <a:bodyPr anchorCtr="0" anchor="ctr" bIns="91425" lIns="91425" rIns="91425" tIns="91425">
            <a:noAutofit/>
          </a:bodyPr>
          <a:lstStyle/>
          <a:p>
            <a:pPr lvl="0">
              <a:spcBef>
                <a:spcPts val="0"/>
              </a:spcBef>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172945"/>
        </a:solidFill>
      </p:bgPr>
    </p:bg>
    <p:spTree>
      <p:nvGrpSpPr>
        <p:cNvPr id="199" name="Shape 199"/>
        <p:cNvGrpSpPr/>
        <p:nvPr/>
      </p:nvGrpSpPr>
      <p:grpSpPr>
        <a:xfrm>
          <a:off x="0" y="0"/>
          <a:ext cx="0" cy="0"/>
          <a:chOff x="0" y="0"/>
          <a:chExt cx="0" cy="0"/>
        </a:xfrm>
      </p:grpSpPr>
      <p:pic>
        <p:nvPicPr>
          <p:cNvPr id="200" name="Shape 200"/>
          <p:cNvPicPr preferRelativeResize="0"/>
          <p:nvPr/>
        </p:nvPicPr>
        <p:blipFill>
          <a:blip r:embed="rId3">
            <a:alphaModFix/>
          </a:blip>
          <a:stretch>
            <a:fillRect/>
          </a:stretch>
        </p:blipFill>
        <p:spPr>
          <a:xfrm>
            <a:off x="175850" y="126892"/>
            <a:ext cx="227150" cy="150212"/>
          </a:xfrm>
          <a:prstGeom prst="rect">
            <a:avLst/>
          </a:prstGeom>
          <a:noFill/>
          <a:ln>
            <a:noFill/>
          </a:ln>
        </p:spPr>
      </p:pic>
      <p:sp>
        <p:nvSpPr>
          <p:cNvPr id="201" name="Shape 201"/>
          <p:cNvSpPr txBox="1"/>
          <p:nvPr/>
        </p:nvSpPr>
        <p:spPr>
          <a:xfrm>
            <a:off x="175850" y="574500"/>
            <a:ext cx="7986000" cy="3863400"/>
          </a:xfrm>
          <a:prstGeom prst="rect">
            <a:avLst/>
          </a:prstGeom>
          <a:noFill/>
          <a:ln>
            <a:noFill/>
          </a:ln>
        </p:spPr>
        <p:txBody>
          <a:bodyPr anchorCtr="0" anchor="ctr" bIns="91425" lIns="91425" rIns="91425" tIns="91425">
            <a:noAutofit/>
          </a:bodyPr>
          <a:lstStyle/>
          <a:p>
            <a:pPr lvl="0" rtl="0">
              <a:lnSpc>
                <a:spcPct val="150000"/>
              </a:lnSpc>
              <a:spcBef>
                <a:spcPts val="0"/>
              </a:spcBef>
              <a:buClr>
                <a:schemeClr val="dk1"/>
              </a:buClr>
              <a:buSzPct val="50000"/>
              <a:buFont typeface="Arial"/>
              <a:buNone/>
            </a:pPr>
            <a:r>
              <a:rPr lang="en-GB" sz="2200">
                <a:solidFill>
                  <a:srgbClr val="FFFFFF"/>
                </a:solidFill>
                <a:latin typeface="Raleway"/>
                <a:ea typeface="Raleway"/>
                <a:cs typeface="Raleway"/>
                <a:sym typeface="Raleway"/>
              </a:rPr>
              <a:t>SHOWCASE</a:t>
            </a:r>
          </a:p>
        </p:txBody>
      </p:sp>
      <p:pic>
        <p:nvPicPr>
          <p:cNvPr descr="tri-colourbar-cover1185px.jpg" id="202" name="Shape 202"/>
          <p:cNvPicPr preferRelativeResize="0"/>
          <p:nvPr/>
        </p:nvPicPr>
        <p:blipFill rotWithShape="1">
          <a:blip r:embed="rId4">
            <a:alphaModFix/>
          </a:blip>
          <a:srcRect b="-1073708" l="19" r="29" t="0"/>
          <a:stretch/>
        </p:blipFill>
        <p:spPr>
          <a:xfrm>
            <a:off x="175850" y="328448"/>
            <a:ext cx="8792299" cy="150200"/>
          </a:xfrm>
          <a:prstGeom prst="rect">
            <a:avLst/>
          </a:prstGeom>
          <a:noFill/>
          <a:ln>
            <a:noFill/>
          </a:ln>
        </p:spPr>
      </p:pic>
      <p:pic>
        <p:nvPicPr>
          <p:cNvPr descr="4.png" id="203" name="Shape 203"/>
          <p:cNvPicPr preferRelativeResize="0"/>
          <p:nvPr/>
        </p:nvPicPr>
        <p:blipFill>
          <a:blip r:embed="rId5">
            <a:alphaModFix/>
          </a:blip>
          <a:stretch>
            <a:fillRect/>
          </a:stretch>
        </p:blipFill>
        <p:spPr>
          <a:xfrm>
            <a:off x="175849" y="4782405"/>
            <a:ext cx="8792301" cy="22509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7" name="Shape 207"/>
        <p:cNvGrpSpPr/>
        <p:nvPr/>
      </p:nvGrpSpPr>
      <p:grpSpPr>
        <a:xfrm>
          <a:off x="0" y="0"/>
          <a:ext cx="0" cy="0"/>
          <a:chOff x="0" y="0"/>
          <a:chExt cx="0" cy="0"/>
        </a:xfrm>
      </p:grpSpPr>
      <p:pic>
        <p:nvPicPr>
          <p:cNvPr descr="6.png" id="208" name="Shape 208"/>
          <p:cNvPicPr preferRelativeResize="0"/>
          <p:nvPr/>
        </p:nvPicPr>
        <p:blipFill>
          <a:blip r:embed="rId3">
            <a:alphaModFix/>
          </a:blip>
          <a:stretch>
            <a:fillRect/>
          </a:stretch>
        </p:blipFill>
        <p:spPr>
          <a:xfrm>
            <a:off x="175724" y="4793872"/>
            <a:ext cx="8792556" cy="225102"/>
          </a:xfrm>
          <a:prstGeom prst="rect">
            <a:avLst/>
          </a:prstGeom>
          <a:noFill/>
          <a:ln>
            <a:noFill/>
          </a:ln>
        </p:spPr>
      </p:pic>
      <p:sp>
        <p:nvSpPr>
          <p:cNvPr id="209" name="Shape 209"/>
          <p:cNvSpPr txBox="1"/>
          <p:nvPr/>
        </p:nvSpPr>
        <p:spPr>
          <a:xfrm>
            <a:off x="128100" y="4793872"/>
            <a:ext cx="2473200" cy="279000"/>
          </a:xfrm>
          <a:prstGeom prst="rect">
            <a:avLst/>
          </a:prstGeom>
          <a:noFill/>
          <a:ln>
            <a:noFill/>
          </a:ln>
        </p:spPr>
        <p:txBody>
          <a:bodyPr anchorCtr="0" anchor="ctr" bIns="91425" lIns="91425" rIns="91425" tIns="91425">
            <a:noAutofit/>
          </a:bodyPr>
          <a:lstStyle/>
          <a:p>
            <a:pPr lvl="0" rtl="0">
              <a:lnSpc>
                <a:spcPct val="115000"/>
              </a:lnSpc>
              <a:spcBef>
                <a:spcPts val="0"/>
              </a:spcBef>
              <a:buClr>
                <a:schemeClr val="dk1"/>
              </a:buClr>
              <a:buSzPct val="157142"/>
              <a:buFont typeface="Arial"/>
              <a:buNone/>
            </a:pPr>
            <a:r>
              <a:rPr lang="en-GB" sz="700">
                <a:solidFill>
                  <a:srgbClr val="434343"/>
                </a:solidFill>
                <a:latin typeface="Raleway"/>
                <a:ea typeface="Raleway"/>
                <a:cs typeface="Raleway"/>
                <a:sym typeface="Raleway"/>
              </a:rPr>
              <a:t>OJAY WEBSITE INFORMATION ARCHITECTURE</a:t>
            </a:r>
          </a:p>
        </p:txBody>
      </p:sp>
      <p:pic>
        <p:nvPicPr>
          <p:cNvPr descr="OJAY_SHOP_UX_3-07.png" id="210" name="Shape 210"/>
          <p:cNvPicPr preferRelativeResize="0"/>
          <p:nvPr/>
        </p:nvPicPr>
        <p:blipFill rotWithShape="1">
          <a:blip r:embed="rId4">
            <a:alphaModFix/>
          </a:blip>
          <a:srcRect b="0" l="0" r="0" t="0"/>
          <a:stretch/>
        </p:blipFill>
        <p:spPr>
          <a:xfrm>
            <a:off x="0" y="0"/>
            <a:ext cx="9144000" cy="5143500"/>
          </a:xfrm>
          <a:prstGeom prst="rect">
            <a:avLst/>
          </a:prstGeom>
          <a:noFill/>
          <a:ln>
            <a:noFill/>
          </a:ln>
        </p:spPr>
      </p:pic>
      <p:sp>
        <p:nvSpPr>
          <p:cNvPr id="211" name="Shape 211"/>
          <p:cNvSpPr txBox="1"/>
          <p:nvPr/>
        </p:nvSpPr>
        <p:spPr>
          <a:xfrm>
            <a:off x="78081" y="400875"/>
            <a:ext cx="1446600" cy="4455900"/>
          </a:xfrm>
          <a:prstGeom prst="rect">
            <a:avLst/>
          </a:prstGeom>
          <a:noFill/>
          <a:ln>
            <a:noFill/>
          </a:ln>
        </p:spPr>
        <p:txBody>
          <a:bodyPr anchorCtr="0" anchor="t" bIns="91425" lIns="91425" rIns="91425" tIns="91425">
            <a:noAutofit/>
          </a:bodyPr>
          <a:lstStyle/>
          <a:p>
            <a:pPr lvl="0" rtl="0">
              <a:lnSpc>
                <a:spcPct val="115000"/>
              </a:lnSpc>
              <a:spcBef>
                <a:spcPts val="0"/>
              </a:spcBef>
              <a:buNone/>
            </a:pPr>
            <a:r>
              <a:rPr lang="en-GB" sz="700">
                <a:solidFill>
                  <a:srgbClr val="444444"/>
                </a:solidFill>
                <a:latin typeface="Raleway"/>
                <a:ea typeface="Raleway"/>
                <a:cs typeface="Raleway"/>
                <a:sym typeface="Raleway"/>
              </a:rPr>
              <a:t>This is where we can highlight feature products, trends or styling ideas for each drop into store.</a:t>
            </a:r>
          </a:p>
          <a:p>
            <a:pPr lvl="0" rtl="0">
              <a:lnSpc>
                <a:spcPct val="115000"/>
              </a:lnSpc>
              <a:spcBef>
                <a:spcPts val="0"/>
              </a:spcBef>
              <a:buNone/>
            </a:pPr>
            <a:r>
              <a:t/>
            </a:r>
            <a:endParaRPr sz="700">
              <a:solidFill>
                <a:srgbClr val="444444"/>
              </a:solidFill>
              <a:latin typeface="Raleway"/>
              <a:ea typeface="Raleway"/>
              <a:cs typeface="Raleway"/>
              <a:sym typeface="Raleway"/>
            </a:endParaRPr>
          </a:p>
          <a:p>
            <a:pPr lvl="0" rtl="0">
              <a:lnSpc>
                <a:spcPct val="115000"/>
              </a:lnSpc>
              <a:spcBef>
                <a:spcPts val="0"/>
              </a:spcBef>
              <a:buNone/>
            </a:pPr>
            <a:r>
              <a:rPr lang="en-GB" sz="700">
                <a:solidFill>
                  <a:srgbClr val="444444"/>
                </a:solidFill>
                <a:latin typeface="Raleway"/>
                <a:ea typeface="Raleway"/>
                <a:cs typeface="Raleway"/>
                <a:sym typeface="Raleway"/>
              </a:rPr>
              <a:t>It’s a great way to really establish the brand’s fashion point of view.</a:t>
            </a: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5" name="Shape 215"/>
        <p:cNvGrpSpPr/>
        <p:nvPr/>
      </p:nvGrpSpPr>
      <p:grpSpPr>
        <a:xfrm>
          <a:off x="0" y="0"/>
          <a:ext cx="0" cy="0"/>
          <a:chOff x="0" y="0"/>
          <a:chExt cx="0" cy="0"/>
        </a:xfrm>
      </p:grpSpPr>
      <p:pic>
        <p:nvPicPr>
          <p:cNvPr descr="6.png" id="216" name="Shape 216"/>
          <p:cNvPicPr preferRelativeResize="0"/>
          <p:nvPr/>
        </p:nvPicPr>
        <p:blipFill>
          <a:blip r:embed="rId4">
            <a:alphaModFix/>
          </a:blip>
          <a:stretch>
            <a:fillRect/>
          </a:stretch>
        </p:blipFill>
        <p:spPr>
          <a:xfrm>
            <a:off x="175724" y="4793872"/>
            <a:ext cx="8792556" cy="225102"/>
          </a:xfrm>
          <a:prstGeom prst="rect">
            <a:avLst/>
          </a:prstGeom>
          <a:noFill/>
          <a:ln>
            <a:noFill/>
          </a:ln>
        </p:spPr>
      </p:pic>
      <p:sp>
        <p:nvSpPr>
          <p:cNvPr id="217" name="Shape 217"/>
          <p:cNvSpPr txBox="1"/>
          <p:nvPr/>
        </p:nvSpPr>
        <p:spPr>
          <a:xfrm>
            <a:off x="128100" y="4793872"/>
            <a:ext cx="2473200" cy="279000"/>
          </a:xfrm>
          <a:prstGeom prst="rect">
            <a:avLst/>
          </a:prstGeom>
          <a:noFill/>
          <a:ln>
            <a:noFill/>
          </a:ln>
        </p:spPr>
        <p:txBody>
          <a:bodyPr anchorCtr="0" anchor="ctr" bIns="91425" lIns="91425" rIns="91425" tIns="91425">
            <a:noAutofit/>
          </a:bodyPr>
          <a:lstStyle/>
          <a:p>
            <a:pPr lvl="0" rtl="0">
              <a:lnSpc>
                <a:spcPct val="115000"/>
              </a:lnSpc>
              <a:spcBef>
                <a:spcPts val="0"/>
              </a:spcBef>
              <a:buClr>
                <a:schemeClr val="dk1"/>
              </a:buClr>
              <a:buSzPct val="157142"/>
              <a:buFont typeface="Arial"/>
              <a:buNone/>
            </a:pPr>
            <a:r>
              <a:rPr lang="en-GB" sz="700">
                <a:solidFill>
                  <a:srgbClr val="434343"/>
                </a:solidFill>
                <a:latin typeface="Raleway"/>
                <a:ea typeface="Raleway"/>
                <a:cs typeface="Raleway"/>
                <a:sym typeface="Raleway"/>
              </a:rPr>
              <a:t>OJAY WEBSITE INFORMATION ARCHITECTURE</a:t>
            </a:r>
          </a:p>
        </p:txBody>
      </p:sp>
      <p:pic>
        <p:nvPicPr>
          <p:cNvPr descr="OJAY_SHOP_UX_3-08.png" id="218" name="Shape 218"/>
          <p:cNvPicPr preferRelativeResize="0"/>
          <p:nvPr/>
        </p:nvPicPr>
        <p:blipFill rotWithShape="1">
          <a:blip r:embed="rId5">
            <a:alphaModFix/>
          </a:blip>
          <a:srcRect b="0" l="0" r="0" t="0"/>
          <a:stretch/>
        </p:blipFill>
        <p:spPr>
          <a:xfrm>
            <a:off x="0" y="0"/>
            <a:ext cx="9144000" cy="5143500"/>
          </a:xfrm>
          <a:prstGeom prst="rect">
            <a:avLst/>
          </a:prstGeom>
          <a:noFill/>
          <a:ln>
            <a:noFill/>
          </a:ln>
        </p:spPr>
      </p:pic>
      <p:sp>
        <p:nvSpPr>
          <p:cNvPr id="219" name="Shape 219"/>
          <p:cNvSpPr/>
          <p:nvPr/>
        </p:nvSpPr>
        <p:spPr>
          <a:xfrm>
            <a:off x="1389800" y="596875"/>
            <a:ext cx="6675900" cy="421800"/>
          </a:xfrm>
          <a:prstGeom prst="rect">
            <a:avLst/>
          </a:prstGeom>
          <a:noFill/>
          <a:ln cap="flat" cmpd="sng" w="38100">
            <a:solidFill>
              <a:srgbClr val="FF0000"/>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3" name="Shape 223"/>
        <p:cNvGrpSpPr/>
        <p:nvPr/>
      </p:nvGrpSpPr>
      <p:grpSpPr>
        <a:xfrm>
          <a:off x="0" y="0"/>
          <a:ext cx="0" cy="0"/>
          <a:chOff x="0" y="0"/>
          <a:chExt cx="0" cy="0"/>
        </a:xfrm>
      </p:grpSpPr>
      <p:pic>
        <p:nvPicPr>
          <p:cNvPr descr="6.png" id="224" name="Shape 224"/>
          <p:cNvPicPr preferRelativeResize="0"/>
          <p:nvPr/>
        </p:nvPicPr>
        <p:blipFill>
          <a:blip r:embed="rId3">
            <a:alphaModFix/>
          </a:blip>
          <a:stretch>
            <a:fillRect/>
          </a:stretch>
        </p:blipFill>
        <p:spPr>
          <a:xfrm>
            <a:off x="175724" y="4793872"/>
            <a:ext cx="8792556" cy="225102"/>
          </a:xfrm>
          <a:prstGeom prst="rect">
            <a:avLst/>
          </a:prstGeom>
          <a:noFill/>
          <a:ln>
            <a:noFill/>
          </a:ln>
        </p:spPr>
      </p:pic>
      <p:sp>
        <p:nvSpPr>
          <p:cNvPr id="225" name="Shape 225"/>
          <p:cNvSpPr txBox="1"/>
          <p:nvPr/>
        </p:nvSpPr>
        <p:spPr>
          <a:xfrm>
            <a:off x="128100" y="4793872"/>
            <a:ext cx="2473200" cy="279000"/>
          </a:xfrm>
          <a:prstGeom prst="rect">
            <a:avLst/>
          </a:prstGeom>
          <a:noFill/>
          <a:ln>
            <a:noFill/>
          </a:ln>
        </p:spPr>
        <p:txBody>
          <a:bodyPr anchorCtr="0" anchor="ctr" bIns="91425" lIns="91425" rIns="91425" tIns="91425">
            <a:noAutofit/>
          </a:bodyPr>
          <a:lstStyle/>
          <a:p>
            <a:pPr lvl="0" rtl="0">
              <a:lnSpc>
                <a:spcPct val="115000"/>
              </a:lnSpc>
              <a:spcBef>
                <a:spcPts val="0"/>
              </a:spcBef>
              <a:buClr>
                <a:schemeClr val="dk1"/>
              </a:buClr>
              <a:buSzPct val="157142"/>
              <a:buFont typeface="Arial"/>
              <a:buNone/>
            </a:pPr>
            <a:r>
              <a:rPr lang="en-GB" sz="700">
                <a:solidFill>
                  <a:srgbClr val="434343"/>
                </a:solidFill>
                <a:latin typeface="Raleway"/>
                <a:ea typeface="Raleway"/>
                <a:cs typeface="Raleway"/>
                <a:sym typeface="Raleway"/>
              </a:rPr>
              <a:t>OJAY WEBSITE INFORMATION ARCHITECTURE</a:t>
            </a:r>
          </a:p>
        </p:txBody>
      </p:sp>
      <p:pic>
        <p:nvPicPr>
          <p:cNvPr descr="OJAY_SHOP_UX_3-09.png" id="226" name="Shape 226"/>
          <p:cNvPicPr preferRelativeResize="0"/>
          <p:nvPr/>
        </p:nvPicPr>
        <p:blipFill rotWithShape="1">
          <a:blip r:embed="rId4">
            <a:alphaModFix/>
          </a:blip>
          <a:srcRect b="0" l="0" r="0" t="0"/>
          <a:stretch/>
        </p:blipFill>
        <p:spPr>
          <a:xfrm>
            <a:off x="0" y="0"/>
            <a:ext cx="9144000" cy="5143500"/>
          </a:xfrm>
          <a:prstGeom prst="rect">
            <a:avLst/>
          </a:prstGeom>
          <a:noFill/>
          <a:ln>
            <a:noFill/>
          </a:ln>
        </p:spPr>
      </p:pic>
      <p:sp>
        <p:nvSpPr>
          <p:cNvPr id="227" name="Shape 227"/>
          <p:cNvSpPr txBox="1"/>
          <p:nvPr/>
        </p:nvSpPr>
        <p:spPr>
          <a:xfrm>
            <a:off x="78081" y="400875"/>
            <a:ext cx="1446600" cy="4455900"/>
          </a:xfrm>
          <a:prstGeom prst="rect">
            <a:avLst/>
          </a:prstGeom>
          <a:noFill/>
          <a:ln>
            <a:noFill/>
          </a:ln>
        </p:spPr>
        <p:txBody>
          <a:bodyPr anchorCtr="0" anchor="t" bIns="91425" lIns="91425" rIns="91425" tIns="91425">
            <a:noAutofit/>
          </a:bodyPr>
          <a:lstStyle/>
          <a:p>
            <a:pPr lvl="0" rtl="0">
              <a:lnSpc>
                <a:spcPct val="115000"/>
              </a:lnSpc>
              <a:spcBef>
                <a:spcPts val="0"/>
              </a:spcBef>
              <a:buNone/>
            </a:pPr>
            <a:r>
              <a:rPr lang="en-GB" sz="700">
                <a:solidFill>
                  <a:srgbClr val="444444"/>
                </a:solidFill>
                <a:latin typeface="Raleway"/>
                <a:ea typeface="Raleway"/>
                <a:cs typeface="Raleway"/>
                <a:sym typeface="Raleway"/>
              </a:rPr>
              <a:t>After the “looks” images the page has content rows for products.</a:t>
            </a:r>
          </a:p>
          <a:p>
            <a:pPr lvl="0" rtl="0">
              <a:lnSpc>
                <a:spcPct val="115000"/>
              </a:lnSpc>
              <a:spcBef>
                <a:spcPts val="0"/>
              </a:spcBef>
              <a:buNone/>
            </a:pPr>
            <a:r>
              <a:t/>
            </a:r>
            <a:endParaRPr sz="700">
              <a:solidFill>
                <a:srgbClr val="444444"/>
              </a:solidFill>
              <a:latin typeface="Raleway"/>
              <a:ea typeface="Raleway"/>
              <a:cs typeface="Raleway"/>
              <a:sym typeface="Raleway"/>
            </a:endParaRPr>
          </a:p>
          <a:p>
            <a:pPr lvl="0" rtl="0">
              <a:lnSpc>
                <a:spcPct val="115000"/>
              </a:lnSpc>
              <a:spcBef>
                <a:spcPts val="0"/>
              </a:spcBef>
              <a:buNone/>
            </a:pPr>
            <a:r>
              <a:rPr lang="en-GB" sz="700">
                <a:solidFill>
                  <a:srgbClr val="444444"/>
                </a:solidFill>
                <a:latin typeface="Raleway"/>
                <a:ea typeface="Raleway"/>
                <a:cs typeface="Raleway"/>
                <a:sym typeface="Raleway"/>
              </a:rPr>
              <a:t>The categories of product can be chosen in the CMS.</a:t>
            </a:r>
          </a:p>
          <a:p>
            <a:pPr lvl="0" rtl="0">
              <a:lnSpc>
                <a:spcPct val="115000"/>
              </a:lnSpc>
              <a:spcBef>
                <a:spcPts val="0"/>
              </a:spcBef>
              <a:buNone/>
            </a:pPr>
            <a:r>
              <a:t/>
            </a:r>
            <a:endParaRPr sz="700">
              <a:solidFill>
                <a:srgbClr val="444444"/>
              </a:solidFill>
              <a:latin typeface="Raleway"/>
              <a:ea typeface="Raleway"/>
              <a:cs typeface="Raleway"/>
              <a:sym typeface="Raleway"/>
            </a:endParaRPr>
          </a:p>
          <a:p>
            <a:pPr lvl="0" rtl="0">
              <a:lnSpc>
                <a:spcPct val="115000"/>
              </a:lnSpc>
              <a:spcBef>
                <a:spcPts val="0"/>
              </a:spcBef>
              <a:buNone/>
            </a:pPr>
            <a:r>
              <a:rPr lang="en-GB" sz="700">
                <a:solidFill>
                  <a:srgbClr val="444444"/>
                </a:solidFill>
                <a:latin typeface="Raleway"/>
                <a:ea typeface="Raleway"/>
                <a:cs typeface="Raleway"/>
                <a:sym typeface="Raleway"/>
              </a:rPr>
              <a:t>Each row has a different styling for variation &amp; interest. Makes the Showcase feel richer and less repetitive to other other pages.</a:t>
            </a: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1" name="Shape 231"/>
        <p:cNvGrpSpPr/>
        <p:nvPr/>
      </p:nvGrpSpPr>
      <p:grpSpPr>
        <a:xfrm>
          <a:off x="0" y="0"/>
          <a:ext cx="0" cy="0"/>
          <a:chOff x="0" y="0"/>
          <a:chExt cx="0" cy="0"/>
        </a:xfrm>
      </p:grpSpPr>
      <p:pic>
        <p:nvPicPr>
          <p:cNvPr descr="6.png" id="232" name="Shape 232"/>
          <p:cNvPicPr preferRelativeResize="0"/>
          <p:nvPr/>
        </p:nvPicPr>
        <p:blipFill>
          <a:blip r:embed="rId4">
            <a:alphaModFix/>
          </a:blip>
          <a:stretch>
            <a:fillRect/>
          </a:stretch>
        </p:blipFill>
        <p:spPr>
          <a:xfrm>
            <a:off x="175724" y="4793872"/>
            <a:ext cx="8792556" cy="225102"/>
          </a:xfrm>
          <a:prstGeom prst="rect">
            <a:avLst/>
          </a:prstGeom>
          <a:noFill/>
          <a:ln>
            <a:noFill/>
          </a:ln>
        </p:spPr>
      </p:pic>
      <p:sp>
        <p:nvSpPr>
          <p:cNvPr id="233" name="Shape 233"/>
          <p:cNvSpPr txBox="1"/>
          <p:nvPr/>
        </p:nvSpPr>
        <p:spPr>
          <a:xfrm>
            <a:off x="128100" y="4793872"/>
            <a:ext cx="2473200" cy="279000"/>
          </a:xfrm>
          <a:prstGeom prst="rect">
            <a:avLst/>
          </a:prstGeom>
          <a:noFill/>
          <a:ln>
            <a:noFill/>
          </a:ln>
        </p:spPr>
        <p:txBody>
          <a:bodyPr anchorCtr="0" anchor="ctr" bIns="91425" lIns="91425" rIns="91425" tIns="91425">
            <a:noAutofit/>
          </a:bodyPr>
          <a:lstStyle/>
          <a:p>
            <a:pPr lvl="0" rtl="0">
              <a:lnSpc>
                <a:spcPct val="115000"/>
              </a:lnSpc>
              <a:spcBef>
                <a:spcPts val="0"/>
              </a:spcBef>
              <a:buClr>
                <a:schemeClr val="dk1"/>
              </a:buClr>
              <a:buSzPct val="157142"/>
              <a:buFont typeface="Arial"/>
              <a:buNone/>
            </a:pPr>
            <a:r>
              <a:rPr lang="en-GB" sz="700">
                <a:solidFill>
                  <a:srgbClr val="434343"/>
                </a:solidFill>
                <a:latin typeface="Raleway"/>
                <a:ea typeface="Raleway"/>
                <a:cs typeface="Raleway"/>
                <a:sym typeface="Raleway"/>
              </a:rPr>
              <a:t>OJAY WEBSITE INFORMATION ARCHITECTURE</a:t>
            </a:r>
          </a:p>
        </p:txBody>
      </p:sp>
      <p:pic>
        <p:nvPicPr>
          <p:cNvPr descr="OJAY_SHOP_UX_3-10.png" id="234" name="Shape 234"/>
          <p:cNvPicPr preferRelativeResize="0"/>
          <p:nvPr/>
        </p:nvPicPr>
        <p:blipFill rotWithShape="1">
          <a:blip r:embed="rId5">
            <a:alphaModFix/>
          </a:blip>
          <a:srcRect b="0" l="0" r="0" t="0"/>
          <a:stretch/>
        </p:blipFill>
        <p:spPr>
          <a:xfrm>
            <a:off x="0" y="0"/>
            <a:ext cx="9144000" cy="5143500"/>
          </a:xfrm>
          <a:prstGeom prst="rect">
            <a:avLst/>
          </a:prstGeom>
          <a:noFill/>
          <a:ln>
            <a:noFill/>
          </a:ln>
        </p:spPr>
      </p:pic>
      <p:sp>
        <p:nvSpPr>
          <p:cNvPr id="235" name="Shape 235"/>
          <p:cNvSpPr/>
          <p:nvPr/>
        </p:nvSpPr>
        <p:spPr>
          <a:xfrm>
            <a:off x="3752500" y="1101300"/>
            <a:ext cx="1732500" cy="2480100"/>
          </a:xfrm>
          <a:prstGeom prst="rect">
            <a:avLst/>
          </a:prstGeom>
          <a:noFill/>
          <a:ln cap="flat" cmpd="sng" w="38100">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36" name="Shape 236"/>
          <p:cNvSpPr/>
          <p:nvPr/>
        </p:nvSpPr>
        <p:spPr>
          <a:xfrm>
            <a:off x="5532225" y="1072875"/>
            <a:ext cx="1732500" cy="2480100"/>
          </a:xfrm>
          <a:prstGeom prst="rect">
            <a:avLst/>
          </a:prstGeom>
          <a:noFill/>
          <a:ln cap="flat" cmpd="sng" w="38100">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0" name="Shape 240"/>
        <p:cNvGrpSpPr/>
        <p:nvPr/>
      </p:nvGrpSpPr>
      <p:grpSpPr>
        <a:xfrm>
          <a:off x="0" y="0"/>
          <a:ext cx="0" cy="0"/>
          <a:chOff x="0" y="0"/>
          <a:chExt cx="0" cy="0"/>
        </a:xfrm>
      </p:grpSpPr>
      <p:pic>
        <p:nvPicPr>
          <p:cNvPr descr="6.png" id="241" name="Shape 241"/>
          <p:cNvPicPr preferRelativeResize="0"/>
          <p:nvPr/>
        </p:nvPicPr>
        <p:blipFill>
          <a:blip r:embed="rId4">
            <a:alphaModFix/>
          </a:blip>
          <a:stretch>
            <a:fillRect/>
          </a:stretch>
        </p:blipFill>
        <p:spPr>
          <a:xfrm>
            <a:off x="175724" y="4793872"/>
            <a:ext cx="8792556" cy="225102"/>
          </a:xfrm>
          <a:prstGeom prst="rect">
            <a:avLst/>
          </a:prstGeom>
          <a:noFill/>
          <a:ln>
            <a:noFill/>
          </a:ln>
        </p:spPr>
      </p:pic>
      <p:sp>
        <p:nvSpPr>
          <p:cNvPr id="242" name="Shape 242"/>
          <p:cNvSpPr txBox="1"/>
          <p:nvPr/>
        </p:nvSpPr>
        <p:spPr>
          <a:xfrm>
            <a:off x="128100" y="4793872"/>
            <a:ext cx="2473200" cy="279000"/>
          </a:xfrm>
          <a:prstGeom prst="rect">
            <a:avLst/>
          </a:prstGeom>
          <a:noFill/>
          <a:ln>
            <a:noFill/>
          </a:ln>
        </p:spPr>
        <p:txBody>
          <a:bodyPr anchorCtr="0" anchor="ctr" bIns="91425" lIns="91425" rIns="91425" tIns="91425">
            <a:noAutofit/>
          </a:bodyPr>
          <a:lstStyle/>
          <a:p>
            <a:pPr lvl="0" rtl="0">
              <a:lnSpc>
                <a:spcPct val="115000"/>
              </a:lnSpc>
              <a:spcBef>
                <a:spcPts val="0"/>
              </a:spcBef>
              <a:buClr>
                <a:schemeClr val="dk1"/>
              </a:buClr>
              <a:buSzPct val="157142"/>
              <a:buFont typeface="Arial"/>
              <a:buNone/>
            </a:pPr>
            <a:r>
              <a:rPr lang="en-GB" sz="700">
                <a:solidFill>
                  <a:srgbClr val="434343"/>
                </a:solidFill>
                <a:latin typeface="Raleway"/>
                <a:ea typeface="Raleway"/>
                <a:cs typeface="Raleway"/>
                <a:sym typeface="Raleway"/>
              </a:rPr>
              <a:t>OJAY WEBSITE INFORMATION ARCHITECTURE</a:t>
            </a:r>
          </a:p>
        </p:txBody>
      </p:sp>
      <p:pic>
        <p:nvPicPr>
          <p:cNvPr descr="OJAY_SHOP_UX_1-12.png" id="243" name="Shape 243"/>
          <p:cNvPicPr preferRelativeResize="0"/>
          <p:nvPr/>
        </p:nvPicPr>
        <p:blipFill rotWithShape="1">
          <a:blip r:embed="rId5">
            <a:alphaModFix/>
          </a:blip>
          <a:srcRect b="0" l="0" r="0" t="0"/>
          <a:stretch/>
        </p:blipFill>
        <p:spPr>
          <a:xfrm>
            <a:off x="0" y="0"/>
            <a:ext cx="9144000" cy="5143500"/>
          </a:xfrm>
          <a:prstGeom prst="rect">
            <a:avLst/>
          </a:prstGeom>
          <a:noFill/>
          <a:ln>
            <a:noFill/>
          </a:ln>
        </p:spPr>
      </p:pic>
      <p:sp>
        <p:nvSpPr>
          <p:cNvPr id="244" name="Shape 244"/>
          <p:cNvSpPr/>
          <p:nvPr/>
        </p:nvSpPr>
        <p:spPr>
          <a:xfrm>
            <a:off x="139475" y="247975"/>
            <a:ext cx="620100" cy="93000"/>
          </a:xfrm>
          <a:prstGeom prst="rect">
            <a:avLst/>
          </a:prstGeom>
          <a:solidFill>
            <a:srgbClr val="FFFFFF"/>
          </a:solidFill>
          <a:ln>
            <a:noFill/>
          </a:ln>
        </p:spPr>
        <p:txBody>
          <a:bodyPr anchorCtr="0" anchor="ctr" bIns="91425" lIns="91425" rIns="91425" tIns="91425">
            <a:noAutofit/>
          </a:bodyPr>
          <a:lstStyle/>
          <a:p>
            <a:pPr lvl="0">
              <a:spcBef>
                <a:spcPts val="0"/>
              </a:spcBef>
              <a:buNone/>
            </a:pPr>
            <a:r>
              <a:t/>
            </a:r>
            <a:endParaRPr/>
          </a:p>
        </p:txBody>
      </p:sp>
      <p:sp>
        <p:nvSpPr>
          <p:cNvPr id="245" name="Shape 245"/>
          <p:cNvSpPr/>
          <p:nvPr/>
        </p:nvSpPr>
        <p:spPr>
          <a:xfrm>
            <a:off x="1892425" y="1101300"/>
            <a:ext cx="5386200" cy="2480100"/>
          </a:xfrm>
          <a:prstGeom prst="rect">
            <a:avLst/>
          </a:prstGeom>
          <a:noFill/>
          <a:ln cap="flat" cmpd="sng" w="38100">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9" name="Shape 249"/>
        <p:cNvGrpSpPr/>
        <p:nvPr/>
      </p:nvGrpSpPr>
      <p:grpSpPr>
        <a:xfrm>
          <a:off x="0" y="0"/>
          <a:ext cx="0" cy="0"/>
          <a:chOff x="0" y="0"/>
          <a:chExt cx="0" cy="0"/>
        </a:xfrm>
      </p:grpSpPr>
      <p:pic>
        <p:nvPicPr>
          <p:cNvPr descr="6.png" id="250" name="Shape 250"/>
          <p:cNvPicPr preferRelativeResize="0"/>
          <p:nvPr/>
        </p:nvPicPr>
        <p:blipFill>
          <a:blip r:embed="rId3">
            <a:alphaModFix/>
          </a:blip>
          <a:stretch>
            <a:fillRect/>
          </a:stretch>
        </p:blipFill>
        <p:spPr>
          <a:xfrm>
            <a:off x="175724" y="4793872"/>
            <a:ext cx="8792556" cy="225102"/>
          </a:xfrm>
          <a:prstGeom prst="rect">
            <a:avLst/>
          </a:prstGeom>
          <a:noFill/>
          <a:ln>
            <a:noFill/>
          </a:ln>
        </p:spPr>
      </p:pic>
      <p:sp>
        <p:nvSpPr>
          <p:cNvPr id="251" name="Shape 251"/>
          <p:cNvSpPr txBox="1"/>
          <p:nvPr/>
        </p:nvSpPr>
        <p:spPr>
          <a:xfrm>
            <a:off x="128100" y="4793872"/>
            <a:ext cx="2473200" cy="279000"/>
          </a:xfrm>
          <a:prstGeom prst="rect">
            <a:avLst/>
          </a:prstGeom>
          <a:noFill/>
          <a:ln>
            <a:noFill/>
          </a:ln>
        </p:spPr>
        <p:txBody>
          <a:bodyPr anchorCtr="0" anchor="ctr" bIns="91425" lIns="91425" rIns="91425" tIns="91425">
            <a:noAutofit/>
          </a:bodyPr>
          <a:lstStyle/>
          <a:p>
            <a:pPr lvl="0" rtl="0">
              <a:lnSpc>
                <a:spcPct val="115000"/>
              </a:lnSpc>
              <a:spcBef>
                <a:spcPts val="0"/>
              </a:spcBef>
              <a:buClr>
                <a:schemeClr val="dk1"/>
              </a:buClr>
              <a:buSzPct val="157142"/>
              <a:buFont typeface="Arial"/>
              <a:buNone/>
            </a:pPr>
            <a:r>
              <a:rPr lang="en-GB" sz="700">
                <a:solidFill>
                  <a:srgbClr val="434343"/>
                </a:solidFill>
                <a:latin typeface="Raleway"/>
                <a:ea typeface="Raleway"/>
                <a:cs typeface="Raleway"/>
                <a:sym typeface="Raleway"/>
              </a:rPr>
              <a:t>OJAY WEBSITE INFORMATION ARCHITECTURE</a:t>
            </a:r>
          </a:p>
        </p:txBody>
      </p:sp>
      <p:pic>
        <p:nvPicPr>
          <p:cNvPr descr="OJAY_SHOP_UX_3-12.png" id="252" name="Shape 252"/>
          <p:cNvPicPr preferRelativeResize="0"/>
          <p:nvPr/>
        </p:nvPicPr>
        <p:blipFill rotWithShape="1">
          <a:blip r:embed="rId4">
            <a:alphaModFix/>
          </a:blip>
          <a:srcRect b="0" l="0" r="0" t="0"/>
          <a:stretch/>
        </p:blipFill>
        <p:spPr>
          <a:xfrm>
            <a:off x="0" y="0"/>
            <a:ext cx="9144000" cy="51435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0" name="Shape 60"/>
        <p:cNvGrpSpPr/>
        <p:nvPr/>
      </p:nvGrpSpPr>
      <p:grpSpPr>
        <a:xfrm>
          <a:off x="0" y="0"/>
          <a:ext cx="0" cy="0"/>
          <a:chOff x="0" y="0"/>
          <a:chExt cx="0" cy="0"/>
        </a:xfrm>
      </p:grpSpPr>
      <p:pic>
        <p:nvPicPr>
          <p:cNvPr descr="6.png" id="61" name="Shape 61"/>
          <p:cNvPicPr preferRelativeResize="0"/>
          <p:nvPr/>
        </p:nvPicPr>
        <p:blipFill>
          <a:blip r:embed="rId3">
            <a:alphaModFix/>
          </a:blip>
          <a:stretch>
            <a:fillRect/>
          </a:stretch>
        </p:blipFill>
        <p:spPr>
          <a:xfrm>
            <a:off x="175724" y="4793872"/>
            <a:ext cx="8792556" cy="225102"/>
          </a:xfrm>
          <a:prstGeom prst="rect">
            <a:avLst/>
          </a:prstGeom>
          <a:noFill/>
          <a:ln>
            <a:noFill/>
          </a:ln>
        </p:spPr>
      </p:pic>
      <p:sp>
        <p:nvSpPr>
          <p:cNvPr id="62" name="Shape 62"/>
          <p:cNvSpPr txBox="1"/>
          <p:nvPr/>
        </p:nvSpPr>
        <p:spPr>
          <a:xfrm>
            <a:off x="128100" y="4793872"/>
            <a:ext cx="2473200" cy="279000"/>
          </a:xfrm>
          <a:prstGeom prst="rect">
            <a:avLst/>
          </a:prstGeom>
          <a:noFill/>
          <a:ln>
            <a:noFill/>
          </a:ln>
        </p:spPr>
        <p:txBody>
          <a:bodyPr anchorCtr="0" anchor="ctr" bIns="91425" lIns="91425" rIns="91425" tIns="91425">
            <a:noAutofit/>
          </a:bodyPr>
          <a:lstStyle/>
          <a:p>
            <a:pPr lvl="0" rtl="0">
              <a:lnSpc>
                <a:spcPct val="115000"/>
              </a:lnSpc>
              <a:spcBef>
                <a:spcPts val="0"/>
              </a:spcBef>
              <a:buClr>
                <a:schemeClr val="dk1"/>
              </a:buClr>
              <a:buSzPct val="157142"/>
              <a:buFont typeface="Arial"/>
              <a:buNone/>
            </a:pPr>
            <a:r>
              <a:rPr lang="en-GB" sz="700">
                <a:solidFill>
                  <a:srgbClr val="434343"/>
                </a:solidFill>
                <a:latin typeface="Raleway"/>
                <a:ea typeface="Raleway"/>
                <a:cs typeface="Raleway"/>
                <a:sym typeface="Raleway"/>
              </a:rPr>
              <a:t>OJAY WEBSITE INFORMATION ARCHITECTURE</a:t>
            </a:r>
          </a:p>
        </p:txBody>
      </p:sp>
      <p:sp>
        <p:nvSpPr>
          <p:cNvPr id="63" name="Shape 63"/>
          <p:cNvSpPr txBox="1"/>
          <p:nvPr/>
        </p:nvSpPr>
        <p:spPr>
          <a:xfrm>
            <a:off x="228275" y="345025"/>
            <a:ext cx="4110900" cy="4360200"/>
          </a:xfrm>
          <a:prstGeom prst="rect">
            <a:avLst/>
          </a:prstGeom>
          <a:noFill/>
          <a:ln>
            <a:noFill/>
          </a:ln>
        </p:spPr>
        <p:txBody>
          <a:bodyPr anchorCtr="0" anchor="t" bIns="91425" lIns="91425" rIns="91425" tIns="91425">
            <a:noAutofit/>
          </a:bodyPr>
          <a:lstStyle/>
          <a:p>
            <a:pPr lvl="0" rtl="0">
              <a:lnSpc>
                <a:spcPct val="115000"/>
              </a:lnSpc>
              <a:spcBef>
                <a:spcPts val="0"/>
              </a:spcBef>
              <a:buNone/>
            </a:pPr>
            <a:r>
              <a:rPr lang="en-GB">
                <a:solidFill>
                  <a:srgbClr val="444444"/>
                </a:solidFill>
                <a:latin typeface="Raleway"/>
                <a:ea typeface="Raleway"/>
                <a:cs typeface="Raleway"/>
                <a:sym typeface="Raleway"/>
              </a:rPr>
              <a:t>OJAY ONLINE STORE</a:t>
            </a:r>
          </a:p>
          <a:p>
            <a:pPr lvl="0" rtl="0">
              <a:lnSpc>
                <a:spcPct val="115000"/>
              </a:lnSpc>
              <a:spcBef>
                <a:spcPts val="0"/>
              </a:spcBef>
              <a:buNone/>
            </a:pPr>
            <a:r>
              <a:t/>
            </a:r>
            <a:endParaRPr b="1" sz="1000">
              <a:solidFill>
                <a:srgbClr val="444444"/>
              </a:solidFill>
              <a:latin typeface="Raleway"/>
              <a:ea typeface="Raleway"/>
              <a:cs typeface="Raleway"/>
              <a:sym typeface="Raleway"/>
            </a:endParaRPr>
          </a:p>
          <a:p>
            <a:pPr lvl="0" rtl="0">
              <a:lnSpc>
                <a:spcPct val="115000"/>
              </a:lnSpc>
              <a:spcBef>
                <a:spcPts val="0"/>
              </a:spcBef>
              <a:buNone/>
            </a:pPr>
            <a:r>
              <a:rPr lang="en-GB" sz="1000">
                <a:solidFill>
                  <a:srgbClr val="444444"/>
                </a:solidFill>
                <a:latin typeface="Raleway"/>
                <a:ea typeface="Raleway"/>
                <a:cs typeface="Raleway"/>
                <a:sym typeface="Raleway"/>
              </a:rPr>
              <a:t>This is the user experience and prototype designs for a new online fashion store for OJAY,</a:t>
            </a:r>
          </a:p>
          <a:p>
            <a:pPr lvl="0" rtl="0">
              <a:lnSpc>
                <a:spcPct val="115000"/>
              </a:lnSpc>
              <a:spcBef>
                <a:spcPts val="0"/>
              </a:spcBef>
              <a:buNone/>
            </a:pPr>
            <a:r>
              <a:t/>
            </a:r>
            <a:endParaRPr sz="1000">
              <a:solidFill>
                <a:srgbClr val="444444"/>
              </a:solidFill>
              <a:latin typeface="Raleway"/>
              <a:ea typeface="Raleway"/>
              <a:cs typeface="Raleway"/>
              <a:sym typeface="Raleway"/>
            </a:endParaRPr>
          </a:p>
          <a:p>
            <a:pPr lvl="0" rtl="0">
              <a:lnSpc>
                <a:spcPct val="115000"/>
              </a:lnSpc>
              <a:spcBef>
                <a:spcPts val="0"/>
              </a:spcBef>
              <a:buNone/>
            </a:pPr>
            <a:r>
              <a:rPr lang="en-GB" sz="1000">
                <a:solidFill>
                  <a:srgbClr val="444444"/>
                </a:solidFill>
                <a:latin typeface="Raleway"/>
                <a:ea typeface="Raleway"/>
                <a:cs typeface="Raleway"/>
                <a:sym typeface="Raleway"/>
              </a:rPr>
              <a:t>The brand is crisp and clean, projecting a premium mood for women. The product includes killer classics, desk to date and weekender occasions.</a:t>
            </a:r>
          </a:p>
          <a:p>
            <a:pPr lvl="0" rtl="0">
              <a:lnSpc>
                <a:spcPct val="115000"/>
              </a:lnSpc>
              <a:spcBef>
                <a:spcPts val="0"/>
              </a:spcBef>
              <a:buNone/>
            </a:pPr>
            <a:r>
              <a:t/>
            </a:r>
            <a:endParaRPr sz="1000">
              <a:solidFill>
                <a:srgbClr val="444444"/>
              </a:solidFill>
              <a:latin typeface="Raleway"/>
              <a:ea typeface="Raleway"/>
              <a:cs typeface="Raleway"/>
              <a:sym typeface="Raleway"/>
            </a:endParaRPr>
          </a:p>
          <a:p>
            <a:pPr lvl="0" rtl="0">
              <a:lnSpc>
                <a:spcPct val="115000"/>
              </a:lnSpc>
              <a:spcBef>
                <a:spcPts val="0"/>
              </a:spcBef>
              <a:buNone/>
            </a:pPr>
            <a:r>
              <a:rPr lang="en-GB" sz="1000">
                <a:solidFill>
                  <a:srgbClr val="444444"/>
                </a:solidFill>
                <a:latin typeface="Raleway"/>
                <a:ea typeface="Raleway"/>
                <a:cs typeface="Raleway"/>
                <a:sym typeface="Raleway"/>
              </a:rPr>
              <a:t>The UX concept is for an immersive shopping experience, where customers can explore the collections and brand content and shop directly from it.</a:t>
            </a:r>
          </a:p>
          <a:p>
            <a:pPr lvl="0" rtl="0">
              <a:lnSpc>
                <a:spcPct val="115000"/>
              </a:lnSpc>
              <a:spcBef>
                <a:spcPts val="0"/>
              </a:spcBef>
              <a:buNone/>
            </a:pPr>
            <a:r>
              <a:t/>
            </a:r>
            <a:endParaRPr b="1" sz="1000">
              <a:solidFill>
                <a:srgbClr val="444444"/>
              </a:solidFill>
              <a:latin typeface="Raleway"/>
              <a:ea typeface="Raleway"/>
              <a:cs typeface="Raleway"/>
              <a:sym typeface="Raleway"/>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172945"/>
        </a:solidFill>
      </p:bgPr>
    </p:bg>
    <p:spTree>
      <p:nvGrpSpPr>
        <p:cNvPr id="256" name="Shape 256"/>
        <p:cNvGrpSpPr/>
        <p:nvPr/>
      </p:nvGrpSpPr>
      <p:grpSpPr>
        <a:xfrm>
          <a:off x="0" y="0"/>
          <a:ext cx="0" cy="0"/>
          <a:chOff x="0" y="0"/>
          <a:chExt cx="0" cy="0"/>
        </a:xfrm>
      </p:grpSpPr>
      <p:pic>
        <p:nvPicPr>
          <p:cNvPr id="257" name="Shape 257"/>
          <p:cNvPicPr preferRelativeResize="0"/>
          <p:nvPr/>
        </p:nvPicPr>
        <p:blipFill>
          <a:blip r:embed="rId3">
            <a:alphaModFix/>
          </a:blip>
          <a:stretch>
            <a:fillRect/>
          </a:stretch>
        </p:blipFill>
        <p:spPr>
          <a:xfrm>
            <a:off x="175850" y="126892"/>
            <a:ext cx="227150" cy="150212"/>
          </a:xfrm>
          <a:prstGeom prst="rect">
            <a:avLst/>
          </a:prstGeom>
          <a:noFill/>
          <a:ln>
            <a:noFill/>
          </a:ln>
        </p:spPr>
      </p:pic>
      <p:sp>
        <p:nvSpPr>
          <p:cNvPr id="258" name="Shape 258"/>
          <p:cNvSpPr txBox="1"/>
          <p:nvPr/>
        </p:nvSpPr>
        <p:spPr>
          <a:xfrm>
            <a:off x="175850" y="574500"/>
            <a:ext cx="7986000" cy="3863400"/>
          </a:xfrm>
          <a:prstGeom prst="rect">
            <a:avLst/>
          </a:prstGeom>
          <a:noFill/>
          <a:ln>
            <a:noFill/>
          </a:ln>
        </p:spPr>
        <p:txBody>
          <a:bodyPr anchorCtr="0" anchor="ctr" bIns="91425" lIns="91425" rIns="91425" tIns="91425">
            <a:noAutofit/>
          </a:bodyPr>
          <a:lstStyle/>
          <a:p>
            <a:pPr lvl="0" rtl="0">
              <a:lnSpc>
                <a:spcPct val="150000"/>
              </a:lnSpc>
              <a:spcBef>
                <a:spcPts val="0"/>
              </a:spcBef>
              <a:buClr>
                <a:schemeClr val="dk1"/>
              </a:buClr>
              <a:buSzPct val="50000"/>
              <a:buFont typeface="Arial"/>
              <a:buNone/>
            </a:pPr>
            <a:r>
              <a:rPr lang="en-GB" sz="2200">
                <a:solidFill>
                  <a:srgbClr val="FFFFFF"/>
                </a:solidFill>
                <a:latin typeface="Raleway"/>
                <a:ea typeface="Raleway"/>
                <a:cs typeface="Raleway"/>
                <a:sym typeface="Raleway"/>
              </a:rPr>
              <a:t>SHOP BY PRODUCT</a:t>
            </a:r>
          </a:p>
        </p:txBody>
      </p:sp>
      <p:pic>
        <p:nvPicPr>
          <p:cNvPr descr="tri-colourbar-cover1185px.jpg" id="259" name="Shape 259"/>
          <p:cNvPicPr preferRelativeResize="0"/>
          <p:nvPr/>
        </p:nvPicPr>
        <p:blipFill rotWithShape="1">
          <a:blip r:embed="rId4">
            <a:alphaModFix/>
          </a:blip>
          <a:srcRect b="-1073708" l="19" r="29" t="0"/>
          <a:stretch/>
        </p:blipFill>
        <p:spPr>
          <a:xfrm>
            <a:off x="175850" y="328448"/>
            <a:ext cx="8792299" cy="150200"/>
          </a:xfrm>
          <a:prstGeom prst="rect">
            <a:avLst/>
          </a:prstGeom>
          <a:noFill/>
          <a:ln>
            <a:noFill/>
          </a:ln>
        </p:spPr>
      </p:pic>
      <p:pic>
        <p:nvPicPr>
          <p:cNvPr descr="4.png" id="260" name="Shape 260"/>
          <p:cNvPicPr preferRelativeResize="0"/>
          <p:nvPr/>
        </p:nvPicPr>
        <p:blipFill>
          <a:blip r:embed="rId5">
            <a:alphaModFix/>
          </a:blip>
          <a:stretch>
            <a:fillRect/>
          </a:stretch>
        </p:blipFill>
        <p:spPr>
          <a:xfrm>
            <a:off x="175849" y="4782405"/>
            <a:ext cx="8792301" cy="225094"/>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4" name="Shape 264"/>
        <p:cNvGrpSpPr/>
        <p:nvPr/>
      </p:nvGrpSpPr>
      <p:grpSpPr>
        <a:xfrm>
          <a:off x="0" y="0"/>
          <a:ext cx="0" cy="0"/>
          <a:chOff x="0" y="0"/>
          <a:chExt cx="0" cy="0"/>
        </a:xfrm>
      </p:grpSpPr>
      <p:pic>
        <p:nvPicPr>
          <p:cNvPr descr="6.png" id="265" name="Shape 265"/>
          <p:cNvPicPr preferRelativeResize="0"/>
          <p:nvPr/>
        </p:nvPicPr>
        <p:blipFill>
          <a:blip r:embed="rId4">
            <a:alphaModFix/>
          </a:blip>
          <a:stretch>
            <a:fillRect/>
          </a:stretch>
        </p:blipFill>
        <p:spPr>
          <a:xfrm>
            <a:off x="175724" y="4793872"/>
            <a:ext cx="8792556" cy="225102"/>
          </a:xfrm>
          <a:prstGeom prst="rect">
            <a:avLst/>
          </a:prstGeom>
          <a:noFill/>
          <a:ln>
            <a:noFill/>
          </a:ln>
        </p:spPr>
      </p:pic>
      <p:sp>
        <p:nvSpPr>
          <p:cNvPr id="266" name="Shape 266"/>
          <p:cNvSpPr txBox="1"/>
          <p:nvPr/>
        </p:nvSpPr>
        <p:spPr>
          <a:xfrm>
            <a:off x="128100" y="4793872"/>
            <a:ext cx="2473200" cy="279000"/>
          </a:xfrm>
          <a:prstGeom prst="rect">
            <a:avLst/>
          </a:prstGeom>
          <a:noFill/>
          <a:ln>
            <a:noFill/>
          </a:ln>
        </p:spPr>
        <p:txBody>
          <a:bodyPr anchorCtr="0" anchor="ctr" bIns="91425" lIns="91425" rIns="91425" tIns="91425">
            <a:noAutofit/>
          </a:bodyPr>
          <a:lstStyle/>
          <a:p>
            <a:pPr lvl="0" rtl="0">
              <a:lnSpc>
                <a:spcPct val="115000"/>
              </a:lnSpc>
              <a:spcBef>
                <a:spcPts val="0"/>
              </a:spcBef>
              <a:buClr>
                <a:schemeClr val="dk1"/>
              </a:buClr>
              <a:buSzPct val="157142"/>
              <a:buFont typeface="Arial"/>
              <a:buNone/>
            </a:pPr>
            <a:r>
              <a:rPr lang="en-GB" sz="700">
                <a:solidFill>
                  <a:srgbClr val="434343"/>
                </a:solidFill>
                <a:latin typeface="Raleway"/>
                <a:ea typeface="Raleway"/>
                <a:cs typeface="Raleway"/>
                <a:sym typeface="Raleway"/>
              </a:rPr>
              <a:t>OJAY WEBSITE INFORMATION ARCHITECTURE</a:t>
            </a:r>
          </a:p>
        </p:txBody>
      </p:sp>
      <p:pic>
        <p:nvPicPr>
          <p:cNvPr descr="OJAY_SHOP_UX_1-27.png" id="267" name="Shape 267"/>
          <p:cNvPicPr preferRelativeResize="0"/>
          <p:nvPr/>
        </p:nvPicPr>
        <p:blipFill rotWithShape="1">
          <a:blip r:embed="rId5">
            <a:alphaModFix/>
          </a:blip>
          <a:srcRect b="0" l="0" r="0" t="0"/>
          <a:stretch/>
        </p:blipFill>
        <p:spPr>
          <a:xfrm>
            <a:off x="0" y="0"/>
            <a:ext cx="9144000" cy="5143500"/>
          </a:xfrm>
          <a:prstGeom prst="rect">
            <a:avLst/>
          </a:prstGeom>
          <a:noFill/>
          <a:ln>
            <a:noFill/>
          </a:ln>
        </p:spPr>
      </p:pic>
      <p:sp>
        <p:nvSpPr>
          <p:cNvPr id="268" name="Shape 268"/>
          <p:cNvSpPr/>
          <p:nvPr/>
        </p:nvSpPr>
        <p:spPr>
          <a:xfrm>
            <a:off x="1549825" y="108500"/>
            <a:ext cx="465000" cy="85200"/>
          </a:xfrm>
          <a:prstGeom prst="rect">
            <a:avLst/>
          </a:prstGeom>
          <a:solidFill>
            <a:srgbClr val="FFFFFF"/>
          </a:solidFill>
          <a:ln>
            <a:noFill/>
          </a:ln>
        </p:spPr>
        <p:txBody>
          <a:bodyPr anchorCtr="0" anchor="ctr" bIns="91425" lIns="91425" rIns="91425" tIns="91425">
            <a:noAutofit/>
          </a:bodyPr>
          <a:lstStyle/>
          <a:p>
            <a:pPr lvl="0">
              <a:spcBef>
                <a:spcPts val="0"/>
              </a:spcBef>
              <a:buNone/>
            </a:pPr>
            <a:r>
              <a:t/>
            </a:r>
            <a:endParaRPr/>
          </a:p>
        </p:txBody>
      </p:sp>
      <p:sp>
        <p:nvSpPr>
          <p:cNvPr id="269" name="Shape 269"/>
          <p:cNvSpPr txBox="1"/>
          <p:nvPr/>
        </p:nvSpPr>
        <p:spPr>
          <a:xfrm>
            <a:off x="78081" y="400875"/>
            <a:ext cx="1446600" cy="4455900"/>
          </a:xfrm>
          <a:prstGeom prst="rect">
            <a:avLst/>
          </a:prstGeom>
          <a:noFill/>
          <a:ln>
            <a:noFill/>
          </a:ln>
        </p:spPr>
        <p:txBody>
          <a:bodyPr anchorCtr="0" anchor="t" bIns="91425" lIns="91425" rIns="91425" tIns="91425">
            <a:noAutofit/>
          </a:bodyPr>
          <a:lstStyle/>
          <a:p>
            <a:pPr lvl="0" rtl="0">
              <a:lnSpc>
                <a:spcPct val="115000"/>
              </a:lnSpc>
              <a:spcBef>
                <a:spcPts val="0"/>
              </a:spcBef>
              <a:buNone/>
            </a:pPr>
            <a:r>
              <a:rPr lang="en-GB" sz="700">
                <a:solidFill>
                  <a:srgbClr val="444444"/>
                </a:solidFill>
                <a:latin typeface="Raleway"/>
                <a:ea typeface="Raleway"/>
                <a:cs typeface="Raleway"/>
                <a:sym typeface="Raleway"/>
              </a:rPr>
              <a:t>The text in the header image is HTML. It’s better for search and it’s responsive.</a:t>
            </a:r>
          </a:p>
          <a:p>
            <a:pPr lvl="0" rtl="0">
              <a:lnSpc>
                <a:spcPct val="115000"/>
              </a:lnSpc>
              <a:spcBef>
                <a:spcPts val="0"/>
              </a:spcBef>
              <a:buNone/>
            </a:pPr>
            <a:r>
              <a:t/>
            </a:r>
            <a:endParaRPr sz="700">
              <a:solidFill>
                <a:srgbClr val="444444"/>
              </a:solidFill>
              <a:latin typeface="Raleway"/>
              <a:ea typeface="Raleway"/>
              <a:cs typeface="Raleway"/>
              <a:sym typeface="Raleway"/>
            </a:endParaRPr>
          </a:p>
          <a:p>
            <a:pPr lvl="0" rtl="0">
              <a:lnSpc>
                <a:spcPct val="115000"/>
              </a:lnSpc>
              <a:spcBef>
                <a:spcPts val="0"/>
              </a:spcBef>
              <a:buNone/>
            </a:pPr>
            <a:r>
              <a:rPr lang="en-GB" sz="700">
                <a:solidFill>
                  <a:srgbClr val="444444"/>
                </a:solidFill>
                <a:latin typeface="Raleway"/>
                <a:ea typeface="Raleway"/>
                <a:cs typeface="Raleway"/>
                <a:sym typeface="Raleway"/>
              </a:rPr>
              <a:t>- This means it is a separate layer to the image.</a:t>
            </a:r>
          </a:p>
          <a:p>
            <a:pPr lvl="0" rtl="0">
              <a:lnSpc>
                <a:spcPct val="115000"/>
              </a:lnSpc>
              <a:spcBef>
                <a:spcPts val="0"/>
              </a:spcBef>
              <a:buNone/>
            </a:pPr>
            <a:r>
              <a:t/>
            </a:r>
            <a:endParaRPr sz="700">
              <a:solidFill>
                <a:srgbClr val="444444"/>
              </a:solidFill>
              <a:latin typeface="Raleway"/>
              <a:ea typeface="Raleway"/>
              <a:cs typeface="Raleway"/>
              <a:sym typeface="Raleway"/>
            </a:endParaRPr>
          </a:p>
          <a:p>
            <a:pPr lvl="0" rtl="0">
              <a:lnSpc>
                <a:spcPct val="115000"/>
              </a:lnSpc>
              <a:spcBef>
                <a:spcPts val="0"/>
              </a:spcBef>
              <a:buNone/>
            </a:pPr>
            <a:r>
              <a:rPr lang="en-GB" sz="700">
                <a:solidFill>
                  <a:srgbClr val="444444"/>
                </a:solidFill>
                <a:latin typeface="Raleway"/>
                <a:ea typeface="Raleway"/>
                <a:cs typeface="Raleway"/>
                <a:sym typeface="Raleway"/>
              </a:rPr>
              <a:t>- It is editable in the CMS</a:t>
            </a:r>
          </a:p>
          <a:p>
            <a:pPr lvl="0" rtl="0">
              <a:lnSpc>
                <a:spcPct val="115000"/>
              </a:lnSpc>
              <a:spcBef>
                <a:spcPts val="0"/>
              </a:spcBef>
              <a:buNone/>
            </a:pPr>
            <a:r>
              <a:t/>
            </a:r>
            <a:endParaRPr sz="700">
              <a:solidFill>
                <a:srgbClr val="444444"/>
              </a:solidFill>
              <a:latin typeface="Raleway"/>
              <a:ea typeface="Raleway"/>
              <a:cs typeface="Raleway"/>
              <a:sym typeface="Raleway"/>
            </a:endParaRPr>
          </a:p>
          <a:p>
            <a:pPr lvl="0" rtl="0">
              <a:lnSpc>
                <a:spcPct val="115000"/>
              </a:lnSpc>
              <a:spcBef>
                <a:spcPts val="0"/>
              </a:spcBef>
              <a:buNone/>
            </a:pPr>
            <a:r>
              <a:rPr lang="en-GB" sz="700">
                <a:solidFill>
                  <a:srgbClr val="444444"/>
                </a:solidFill>
                <a:latin typeface="Raleway"/>
                <a:ea typeface="Raleway"/>
                <a:cs typeface="Raleway"/>
                <a:sym typeface="Raleway"/>
              </a:rPr>
              <a:t>- The position can be selected within a few set options.</a:t>
            </a:r>
          </a:p>
          <a:p>
            <a:pPr lvl="0" rtl="0">
              <a:lnSpc>
                <a:spcPct val="115000"/>
              </a:lnSpc>
              <a:spcBef>
                <a:spcPts val="0"/>
              </a:spcBef>
              <a:buNone/>
            </a:pPr>
            <a:r>
              <a:t/>
            </a:r>
            <a:endParaRPr sz="700">
              <a:solidFill>
                <a:srgbClr val="444444"/>
              </a:solidFill>
              <a:latin typeface="Raleway"/>
              <a:ea typeface="Raleway"/>
              <a:cs typeface="Raleway"/>
              <a:sym typeface="Raleway"/>
            </a:endParaRPr>
          </a:p>
          <a:p>
            <a:pPr lvl="0" rtl="0">
              <a:lnSpc>
                <a:spcPct val="115000"/>
              </a:lnSpc>
              <a:spcBef>
                <a:spcPts val="0"/>
              </a:spcBef>
              <a:buNone/>
            </a:pPr>
            <a:r>
              <a:rPr lang="en-GB" sz="700">
                <a:solidFill>
                  <a:srgbClr val="444444"/>
                </a:solidFill>
                <a:latin typeface="Raleway"/>
                <a:ea typeface="Raleway"/>
                <a:cs typeface="Raleway"/>
                <a:sym typeface="Raleway"/>
              </a:rPr>
              <a:t>- It will appear in a slightly different place on the image depending on the user’s browser size.</a:t>
            </a:r>
          </a:p>
          <a:p>
            <a:pPr lvl="0" rtl="0">
              <a:lnSpc>
                <a:spcPct val="115000"/>
              </a:lnSpc>
              <a:spcBef>
                <a:spcPts val="0"/>
              </a:spcBef>
              <a:buNone/>
            </a:pPr>
            <a:r>
              <a:t/>
            </a:r>
            <a:endParaRPr sz="700">
              <a:solidFill>
                <a:srgbClr val="444444"/>
              </a:solidFill>
              <a:latin typeface="Raleway"/>
              <a:ea typeface="Raleway"/>
              <a:cs typeface="Raleway"/>
              <a:sym typeface="Raleway"/>
            </a:endParaRPr>
          </a:p>
          <a:p>
            <a:pPr lvl="0" rtl="0">
              <a:lnSpc>
                <a:spcPct val="115000"/>
              </a:lnSpc>
              <a:spcBef>
                <a:spcPts val="0"/>
              </a:spcBef>
              <a:buNone/>
            </a:pPr>
            <a:r>
              <a:rPr lang="en-GB" sz="700">
                <a:solidFill>
                  <a:srgbClr val="444444"/>
                </a:solidFill>
                <a:latin typeface="Raleway"/>
                <a:ea typeface="Raleway"/>
                <a:cs typeface="Raleway"/>
                <a:sym typeface="Raleway"/>
              </a:rPr>
              <a:t>- Will look crisp and readable on mobile and tablet.</a:t>
            </a:r>
          </a:p>
        </p:txBody>
      </p:sp>
      <p:sp>
        <p:nvSpPr>
          <p:cNvPr id="270" name="Shape 270"/>
          <p:cNvSpPr/>
          <p:nvPr/>
        </p:nvSpPr>
        <p:spPr>
          <a:xfrm>
            <a:off x="3431025" y="2876225"/>
            <a:ext cx="857400" cy="153300"/>
          </a:xfrm>
          <a:prstGeom prst="rect">
            <a:avLst/>
          </a:prstGeom>
          <a:noFill/>
          <a:ln cap="flat" cmpd="sng" w="38100">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4" name="Shape 274"/>
        <p:cNvGrpSpPr/>
        <p:nvPr/>
      </p:nvGrpSpPr>
      <p:grpSpPr>
        <a:xfrm>
          <a:off x="0" y="0"/>
          <a:ext cx="0" cy="0"/>
          <a:chOff x="0" y="0"/>
          <a:chExt cx="0" cy="0"/>
        </a:xfrm>
      </p:grpSpPr>
      <p:pic>
        <p:nvPicPr>
          <p:cNvPr descr="6.png" id="275" name="Shape 275"/>
          <p:cNvPicPr preferRelativeResize="0"/>
          <p:nvPr/>
        </p:nvPicPr>
        <p:blipFill>
          <a:blip r:embed="rId3">
            <a:alphaModFix/>
          </a:blip>
          <a:stretch>
            <a:fillRect/>
          </a:stretch>
        </p:blipFill>
        <p:spPr>
          <a:xfrm>
            <a:off x="175724" y="4793872"/>
            <a:ext cx="8792556" cy="225102"/>
          </a:xfrm>
          <a:prstGeom prst="rect">
            <a:avLst/>
          </a:prstGeom>
          <a:noFill/>
          <a:ln>
            <a:noFill/>
          </a:ln>
        </p:spPr>
      </p:pic>
      <p:sp>
        <p:nvSpPr>
          <p:cNvPr id="276" name="Shape 276"/>
          <p:cNvSpPr txBox="1"/>
          <p:nvPr/>
        </p:nvSpPr>
        <p:spPr>
          <a:xfrm>
            <a:off x="128100" y="4793872"/>
            <a:ext cx="2473200" cy="279000"/>
          </a:xfrm>
          <a:prstGeom prst="rect">
            <a:avLst/>
          </a:prstGeom>
          <a:noFill/>
          <a:ln>
            <a:noFill/>
          </a:ln>
        </p:spPr>
        <p:txBody>
          <a:bodyPr anchorCtr="0" anchor="ctr" bIns="91425" lIns="91425" rIns="91425" tIns="91425">
            <a:noAutofit/>
          </a:bodyPr>
          <a:lstStyle/>
          <a:p>
            <a:pPr lvl="0" rtl="0">
              <a:lnSpc>
                <a:spcPct val="115000"/>
              </a:lnSpc>
              <a:spcBef>
                <a:spcPts val="0"/>
              </a:spcBef>
              <a:buClr>
                <a:schemeClr val="dk1"/>
              </a:buClr>
              <a:buSzPct val="157142"/>
              <a:buFont typeface="Arial"/>
              <a:buNone/>
            </a:pPr>
            <a:r>
              <a:rPr lang="en-GB" sz="700">
                <a:solidFill>
                  <a:srgbClr val="434343"/>
                </a:solidFill>
                <a:latin typeface="Raleway"/>
                <a:ea typeface="Raleway"/>
                <a:cs typeface="Raleway"/>
                <a:sym typeface="Raleway"/>
              </a:rPr>
              <a:t>OJAY WEBSITE INFORMATION ARCHITECTURE</a:t>
            </a:r>
          </a:p>
        </p:txBody>
      </p:sp>
      <p:pic>
        <p:nvPicPr>
          <p:cNvPr descr="OJAY_SHOP_UX_1-19.png" id="277" name="Shape 277"/>
          <p:cNvPicPr preferRelativeResize="0"/>
          <p:nvPr/>
        </p:nvPicPr>
        <p:blipFill rotWithShape="1">
          <a:blip r:embed="rId4">
            <a:alphaModFix/>
          </a:blip>
          <a:srcRect b="0" l="0" r="0" t="0"/>
          <a:stretch/>
        </p:blipFill>
        <p:spPr>
          <a:xfrm>
            <a:off x="0" y="0"/>
            <a:ext cx="9144000" cy="5143500"/>
          </a:xfrm>
          <a:prstGeom prst="rect">
            <a:avLst/>
          </a:prstGeom>
          <a:noFill/>
          <a:ln>
            <a:noFill/>
          </a:ln>
        </p:spPr>
      </p:pic>
      <p:sp>
        <p:nvSpPr>
          <p:cNvPr id="278" name="Shape 278"/>
          <p:cNvSpPr/>
          <p:nvPr/>
        </p:nvSpPr>
        <p:spPr>
          <a:xfrm>
            <a:off x="1549825" y="108500"/>
            <a:ext cx="465000" cy="85200"/>
          </a:xfrm>
          <a:prstGeom prst="rect">
            <a:avLst/>
          </a:prstGeom>
          <a:solidFill>
            <a:srgbClr val="FFFFFF"/>
          </a:solidFill>
          <a:ln>
            <a:noFill/>
          </a:ln>
        </p:spPr>
        <p:txBody>
          <a:bodyPr anchorCtr="0" anchor="ctr" bIns="91425" lIns="91425" rIns="91425" tIns="91425">
            <a:noAutofit/>
          </a:bodyPr>
          <a:lstStyle/>
          <a:p>
            <a:pPr lvl="0">
              <a:spcBef>
                <a:spcPts val="0"/>
              </a:spcBef>
              <a:buNone/>
            </a:pPr>
            <a:r>
              <a:t/>
            </a:r>
            <a:endParaRPr/>
          </a:p>
        </p:txBody>
      </p:sp>
      <p:sp>
        <p:nvSpPr>
          <p:cNvPr id="279" name="Shape 279"/>
          <p:cNvSpPr txBox="1"/>
          <p:nvPr/>
        </p:nvSpPr>
        <p:spPr>
          <a:xfrm>
            <a:off x="78081" y="400875"/>
            <a:ext cx="1446600" cy="4455900"/>
          </a:xfrm>
          <a:prstGeom prst="rect">
            <a:avLst/>
          </a:prstGeom>
          <a:noFill/>
          <a:ln>
            <a:noFill/>
          </a:ln>
        </p:spPr>
        <p:txBody>
          <a:bodyPr anchorCtr="0" anchor="t" bIns="91425" lIns="91425" rIns="91425" tIns="91425">
            <a:noAutofit/>
          </a:bodyPr>
          <a:lstStyle/>
          <a:p>
            <a:pPr lvl="0" rtl="0">
              <a:lnSpc>
                <a:spcPct val="115000"/>
              </a:lnSpc>
              <a:spcBef>
                <a:spcPts val="0"/>
              </a:spcBef>
              <a:buNone/>
            </a:pPr>
            <a:r>
              <a:rPr lang="en-GB" sz="700">
                <a:solidFill>
                  <a:srgbClr val="444444"/>
                </a:solidFill>
                <a:latin typeface="Raleway"/>
                <a:ea typeface="Raleway"/>
                <a:cs typeface="Raleway"/>
                <a:sym typeface="Raleway"/>
              </a:rPr>
              <a:t>The Refine filter in its open accordion state.</a:t>
            </a:r>
          </a:p>
          <a:p>
            <a:pPr lvl="0" rtl="0">
              <a:lnSpc>
                <a:spcPct val="115000"/>
              </a:lnSpc>
              <a:spcBef>
                <a:spcPts val="0"/>
              </a:spcBef>
              <a:buNone/>
            </a:pPr>
            <a:r>
              <a:t/>
            </a:r>
            <a:endParaRPr sz="700">
              <a:solidFill>
                <a:srgbClr val="444444"/>
              </a:solidFill>
              <a:latin typeface="Raleway"/>
              <a:ea typeface="Raleway"/>
              <a:cs typeface="Raleway"/>
              <a:sym typeface="Raleway"/>
            </a:endParaRPr>
          </a:p>
          <a:p>
            <a:pPr lvl="0" rtl="0">
              <a:lnSpc>
                <a:spcPct val="115000"/>
              </a:lnSpc>
              <a:spcBef>
                <a:spcPts val="0"/>
              </a:spcBef>
              <a:buNone/>
            </a:pPr>
            <a:r>
              <a:rPr lang="en-GB" sz="700">
                <a:solidFill>
                  <a:srgbClr val="444444"/>
                </a:solidFill>
                <a:latin typeface="Raleway"/>
                <a:ea typeface="Raleway"/>
                <a:cs typeface="Raleway"/>
                <a:sym typeface="Raleway"/>
              </a:rPr>
              <a:t>The content in the slide out side bar is dynamic - in that depending on what page the user is on, different additional lists will be shown.</a:t>
            </a:r>
          </a:p>
          <a:p>
            <a:pPr lvl="0" rtl="0">
              <a:lnSpc>
                <a:spcPct val="115000"/>
              </a:lnSpc>
              <a:spcBef>
                <a:spcPts val="0"/>
              </a:spcBef>
              <a:buNone/>
            </a:pPr>
            <a:r>
              <a:t/>
            </a:r>
            <a:endParaRPr sz="700">
              <a:solidFill>
                <a:srgbClr val="444444"/>
              </a:solidFill>
              <a:latin typeface="Raleway"/>
              <a:ea typeface="Raleway"/>
              <a:cs typeface="Raleway"/>
              <a:sym typeface="Raleway"/>
            </a:endParaRPr>
          </a:p>
          <a:p>
            <a:pPr lvl="0" rtl="0">
              <a:lnSpc>
                <a:spcPct val="115000"/>
              </a:lnSpc>
              <a:spcBef>
                <a:spcPts val="0"/>
              </a:spcBef>
              <a:buNone/>
            </a:pPr>
            <a:r>
              <a:rPr lang="en-GB" sz="700">
                <a:solidFill>
                  <a:srgbClr val="444444"/>
                </a:solidFill>
                <a:latin typeface="Raleway"/>
                <a:ea typeface="Raleway"/>
                <a:cs typeface="Raleway"/>
                <a:sym typeface="Raleway"/>
              </a:rPr>
              <a:t>The standard navigation will always remain:</a:t>
            </a:r>
          </a:p>
          <a:p>
            <a:pPr lvl="0" rtl="0">
              <a:lnSpc>
                <a:spcPct val="115000"/>
              </a:lnSpc>
              <a:spcBef>
                <a:spcPts val="0"/>
              </a:spcBef>
              <a:buNone/>
            </a:pPr>
            <a:r>
              <a:rPr lang="en-GB" sz="700">
                <a:solidFill>
                  <a:srgbClr val="444444"/>
                </a:solidFill>
                <a:latin typeface="Raleway"/>
                <a:ea typeface="Raleway"/>
                <a:cs typeface="Raleway"/>
                <a:sym typeface="Raleway"/>
              </a:rPr>
              <a:t>Shop the look</a:t>
            </a:r>
          </a:p>
          <a:p>
            <a:pPr lvl="0" rtl="0">
              <a:lnSpc>
                <a:spcPct val="115000"/>
              </a:lnSpc>
              <a:spcBef>
                <a:spcPts val="0"/>
              </a:spcBef>
              <a:buNone/>
            </a:pPr>
            <a:r>
              <a:rPr lang="en-GB" sz="700">
                <a:solidFill>
                  <a:srgbClr val="444444"/>
                </a:solidFill>
                <a:latin typeface="Raleway"/>
                <a:ea typeface="Raleway"/>
                <a:cs typeface="Raleway"/>
                <a:sym typeface="Raleway"/>
              </a:rPr>
              <a:t>Showcase</a:t>
            </a:r>
          </a:p>
          <a:p>
            <a:pPr lvl="0" rtl="0">
              <a:lnSpc>
                <a:spcPct val="115000"/>
              </a:lnSpc>
              <a:spcBef>
                <a:spcPts val="0"/>
              </a:spcBef>
              <a:buNone/>
            </a:pPr>
            <a:r>
              <a:rPr lang="en-GB" sz="700">
                <a:solidFill>
                  <a:srgbClr val="444444"/>
                </a:solidFill>
                <a:latin typeface="Raleway"/>
                <a:ea typeface="Raleway"/>
                <a:cs typeface="Raleway"/>
                <a:sym typeface="Raleway"/>
              </a:rPr>
              <a:t>Shop occasions</a:t>
            </a:r>
          </a:p>
          <a:p>
            <a:pPr lvl="0" rtl="0">
              <a:lnSpc>
                <a:spcPct val="115000"/>
              </a:lnSpc>
              <a:spcBef>
                <a:spcPts val="0"/>
              </a:spcBef>
              <a:buNone/>
            </a:pPr>
            <a:r>
              <a:rPr lang="en-GB" sz="700">
                <a:solidFill>
                  <a:srgbClr val="444444"/>
                </a:solidFill>
                <a:latin typeface="Raleway"/>
                <a:ea typeface="Raleway"/>
                <a:cs typeface="Raleway"/>
                <a:sym typeface="Raleway"/>
              </a:rPr>
              <a:t>List of product categories</a:t>
            </a:r>
          </a:p>
          <a:p>
            <a:pPr lvl="0" rtl="0">
              <a:lnSpc>
                <a:spcPct val="115000"/>
              </a:lnSpc>
              <a:spcBef>
                <a:spcPts val="0"/>
              </a:spcBef>
              <a:buNone/>
            </a:pPr>
            <a:r>
              <a:rPr lang="en-GB" sz="700">
                <a:solidFill>
                  <a:srgbClr val="444444"/>
                </a:solidFill>
                <a:latin typeface="Raleway"/>
                <a:ea typeface="Raleway"/>
                <a:cs typeface="Raleway"/>
                <a:sym typeface="Raleway"/>
              </a:rPr>
              <a:t>Instashop</a:t>
            </a:r>
          </a:p>
          <a:p>
            <a:pPr lvl="0" rtl="0">
              <a:lnSpc>
                <a:spcPct val="115000"/>
              </a:lnSpc>
              <a:spcBef>
                <a:spcPts val="0"/>
              </a:spcBef>
              <a:buNone/>
            </a:pPr>
            <a:r>
              <a:rPr lang="en-GB" sz="700">
                <a:solidFill>
                  <a:srgbClr val="444444"/>
                </a:solidFill>
                <a:latin typeface="Raleway"/>
                <a:ea typeface="Raleway"/>
                <a:cs typeface="Raleway"/>
                <a:sym typeface="Raleway"/>
              </a:rPr>
              <a:t>Blog/magazine</a:t>
            </a:r>
          </a:p>
          <a:p>
            <a:pPr lvl="0" rtl="0">
              <a:lnSpc>
                <a:spcPct val="115000"/>
              </a:lnSpc>
              <a:spcBef>
                <a:spcPts val="0"/>
              </a:spcBef>
              <a:buNone/>
            </a:pPr>
            <a:r>
              <a:rPr lang="en-GB" sz="700">
                <a:solidFill>
                  <a:srgbClr val="444444"/>
                </a:solidFill>
                <a:latin typeface="Raleway"/>
                <a:ea typeface="Raleway"/>
                <a:cs typeface="Raleway"/>
                <a:sym typeface="Raleway"/>
              </a:rPr>
              <a:t>Gift Card</a:t>
            </a:r>
          </a:p>
          <a:p>
            <a:pPr lvl="0" rtl="0">
              <a:lnSpc>
                <a:spcPct val="115000"/>
              </a:lnSpc>
              <a:spcBef>
                <a:spcPts val="0"/>
              </a:spcBef>
              <a:buNone/>
            </a:pPr>
            <a:r>
              <a:rPr lang="en-GB" sz="700">
                <a:solidFill>
                  <a:srgbClr val="444444"/>
                </a:solidFill>
                <a:latin typeface="Raleway"/>
                <a:ea typeface="Raleway"/>
                <a:cs typeface="Raleway"/>
                <a:sym typeface="Raleway"/>
              </a:rPr>
              <a:t>Stores</a:t>
            </a:r>
          </a:p>
          <a:p>
            <a:pPr lvl="0" rtl="0">
              <a:lnSpc>
                <a:spcPct val="115000"/>
              </a:lnSpc>
              <a:spcBef>
                <a:spcPts val="0"/>
              </a:spcBef>
              <a:buNone/>
            </a:pPr>
            <a:r>
              <a:rPr lang="en-GB" sz="700">
                <a:solidFill>
                  <a:srgbClr val="444444"/>
                </a:solidFill>
                <a:latin typeface="Raleway"/>
                <a:ea typeface="Raleway"/>
                <a:cs typeface="Raleway"/>
                <a:sym typeface="Raleway"/>
              </a:rPr>
              <a:t>Login / Register</a:t>
            </a:r>
          </a:p>
          <a:p>
            <a:pPr lvl="0" rtl="0">
              <a:lnSpc>
                <a:spcPct val="115000"/>
              </a:lnSpc>
              <a:spcBef>
                <a:spcPts val="0"/>
              </a:spcBef>
              <a:buNone/>
            </a:pPr>
            <a:r>
              <a:t/>
            </a:r>
            <a:endParaRPr sz="700">
              <a:solidFill>
                <a:srgbClr val="444444"/>
              </a:solidFill>
              <a:latin typeface="Raleway"/>
              <a:ea typeface="Raleway"/>
              <a:cs typeface="Raleway"/>
              <a:sym typeface="Raleway"/>
            </a:endParaRPr>
          </a:p>
          <a:p>
            <a:pPr lvl="0" rtl="0">
              <a:lnSpc>
                <a:spcPct val="115000"/>
              </a:lnSpc>
              <a:spcBef>
                <a:spcPts val="0"/>
              </a:spcBef>
              <a:buNone/>
            </a:pPr>
            <a:r>
              <a:rPr lang="en-GB" sz="700">
                <a:solidFill>
                  <a:srgbClr val="444444"/>
                </a:solidFill>
                <a:latin typeface="Raleway"/>
                <a:ea typeface="Raleway"/>
                <a:cs typeface="Raleway"/>
                <a:sym typeface="Raleway"/>
              </a:rPr>
              <a:t>On a product category page - refine options show under the categories.</a:t>
            </a:r>
          </a:p>
          <a:p>
            <a:pPr lvl="0" rtl="0">
              <a:lnSpc>
                <a:spcPct val="115000"/>
              </a:lnSpc>
              <a:spcBef>
                <a:spcPts val="0"/>
              </a:spcBef>
              <a:buNone/>
            </a:pPr>
            <a:r>
              <a:t/>
            </a:r>
            <a:endParaRPr sz="700">
              <a:solidFill>
                <a:srgbClr val="444444"/>
              </a:solidFill>
              <a:latin typeface="Raleway"/>
              <a:ea typeface="Raleway"/>
              <a:cs typeface="Raleway"/>
              <a:sym typeface="Raleway"/>
            </a:endParaRPr>
          </a:p>
          <a:p>
            <a:pPr lvl="0" rtl="0">
              <a:lnSpc>
                <a:spcPct val="115000"/>
              </a:lnSpc>
              <a:spcBef>
                <a:spcPts val="0"/>
              </a:spcBef>
              <a:buNone/>
            </a:pPr>
            <a:r>
              <a:rPr lang="en-GB" sz="700">
                <a:solidFill>
                  <a:srgbClr val="444444"/>
                </a:solidFill>
                <a:latin typeface="Raleway"/>
                <a:ea typeface="Raleway"/>
                <a:cs typeface="Raleway"/>
                <a:sym typeface="Raleway"/>
              </a:rPr>
              <a:t>On a Shop the Look page, the refine options do not show.</a:t>
            </a:r>
          </a:p>
          <a:p>
            <a:pPr lvl="0" rtl="0">
              <a:lnSpc>
                <a:spcPct val="115000"/>
              </a:lnSpc>
              <a:spcBef>
                <a:spcPts val="0"/>
              </a:spcBef>
              <a:buNone/>
            </a:pPr>
            <a:r>
              <a:t/>
            </a:r>
            <a:endParaRPr sz="700">
              <a:solidFill>
                <a:srgbClr val="444444"/>
              </a:solidFill>
              <a:latin typeface="Raleway"/>
              <a:ea typeface="Raleway"/>
              <a:cs typeface="Raleway"/>
              <a:sym typeface="Raleway"/>
            </a:endParaRPr>
          </a:p>
          <a:p>
            <a:pPr lvl="0" rtl="0">
              <a:lnSpc>
                <a:spcPct val="115000"/>
              </a:lnSpc>
              <a:spcBef>
                <a:spcPts val="0"/>
              </a:spcBef>
              <a:buNone/>
            </a:pPr>
            <a:r>
              <a:t/>
            </a:r>
            <a:endParaRPr sz="700">
              <a:solidFill>
                <a:srgbClr val="444444"/>
              </a:solidFill>
              <a:latin typeface="Raleway"/>
              <a:ea typeface="Raleway"/>
              <a:cs typeface="Raleway"/>
              <a:sym typeface="Raleway"/>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3" name="Shape 283"/>
        <p:cNvGrpSpPr/>
        <p:nvPr/>
      </p:nvGrpSpPr>
      <p:grpSpPr>
        <a:xfrm>
          <a:off x="0" y="0"/>
          <a:ext cx="0" cy="0"/>
          <a:chOff x="0" y="0"/>
          <a:chExt cx="0" cy="0"/>
        </a:xfrm>
      </p:grpSpPr>
      <p:pic>
        <p:nvPicPr>
          <p:cNvPr descr="6.png" id="284" name="Shape 284"/>
          <p:cNvPicPr preferRelativeResize="0"/>
          <p:nvPr/>
        </p:nvPicPr>
        <p:blipFill>
          <a:blip r:embed="rId3">
            <a:alphaModFix/>
          </a:blip>
          <a:stretch>
            <a:fillRect/>
          </a:stretch>
        </p:blipFill>
        <p:spPr>
          <a:xfrm>
            <a:off x="175724" y="4793872"/>
            <a:ext cx="8792556" cy="225102"/>
          </a:xfrm>
          <a:prstGeom prst="rect">
            <a:avLst/>
          </a:prstGeom>
          <a:noFill/>
          <a:ln>
            <a:noFill/>
          </a:ln>
        </p:spPr>
      </p:pic>
      <p:sp>
        <p:nvSpPr>
          <p:cNvPr id="285" name="Shape 285"/>
          <p:cNvSpPr txBox="1"/>
          <p:nvPr/>
        </p:nvSpPr>
        <p:spPr>
          <a:xfrm>
            <a:off x="128100" y="4793872"/>
            <a:ext cx="2473200" cy="279000"/>
          </a:xfrm>
          <a:prstGeom prst="rect">
            <a:avLst/>
          </a:prstGeom>
          <a:noFill/>
          <a:ln>
            <a:noFill/>
          </a:ln>
        </p:spPr>
        <p:txBody>
          <a:bodyPr anchorCtr="0" anchor="ctr" bIns="91425" lIns="91425" rIns="91425" tIns="91425">
            <a:noAutofit/>
          </a:bodyPr>
          <a:lstStyle/>
          <a:p>
            <a:pPr lvl="0" rtl="0">
              <a:lnSpc>
                <a:spcPct val="115000"/>
              </a:lnSpc>
              <a:spcBef>
                <a:spcPts val="0"/>
              </a:spcBef>
              <a:buClr>
                <a:schemeClr val="dk1"/>
              </a:buClr>
              <a:buSzPct val="157142"/>
              <a:buFont typeface="Arial"/>
              <a:buNone/>
            </a:pPr>
            <a:r>
              <a:rPr lang="en-GB" sz="700">
                <a:solidFill>
                  <a:srgbClr val="434343"/>
                </a:solidFill>
                <a:latin typeface="Raleway"/>
                <a:ea typeface="Raleway"/>
                <a:cs typeface="Raleway"/>
                <a:sym typeface="Raleway"/>
              </a:rPr>
              <a:t>OJAY WEBSITE INFORMATION ARCHITECTURE</a:t>
            </a:r>
          </a:p>
        </p:txBody>
      </p:sp>
      <p:pic>
        <p:nvPicPr>
          <p:cNvPr descr="OJAY_SHOP_UX_3-16.png" id="286" name="Shape 286"/>
          <p:cNvPicPr preferRelativeResize="0"/>
          <p:nvPr/>
        </p:nvPicPr>
        <p:blipFill rotWithShape="1">
          <a:blip r:embed="rId4">
            <a:alphaModFix/>
          </a:blip>
          <a:srcRect b="0" l="0" r="0" t="0"/>
          <a:stretch/>
        </p:blipFill>
        <p:spPr>
          <a:xfrm>
            <a:off x="0" y="0"/>
            <a:ext cx="9144000" cy="5143500"/>
          </a:xfrm>
          <a:prstGeom prst="rect">
            <a:avLst/>
          </a:prstGeom>
          <a:noFill/>
          <a:ln>
            <a:noFill/>
          </a:ln>
        </p:spPr>
      </p:pic>
      <p:sp>
        <p:nvSpPr>
          <p:cNvPr id="287" name="Shape 287"/>
          <p:cNvSpPr/>
          <p:nvPr/>
        </p:nvSpPr>
        <p:spPr>
          <a:xfrm>
            <a:off x="1549825" y="108500"/>
            <a:ext cx="465000" cy="85200"/>
          </a:xfrm>
          <a:prstGeom prst="rect">
            <a:avLst/>
          </a:prstGeom>
          <a:solidFill>
            <a:srgbClr val="FFFFFF"/>
          </a:solidFill>
          <a:ln>
            <a:noFill/>
          </a:ln>
        </p:spPr>
        <p:txBody>
          <a:bodyPr anchorCtr="0" anchor="ctr" bIns="91425" lIns="91425" rIns="91425" tIns="91425">
            <a:noAutofit/>
          </a:bodyPr>
          <a:lstStyle/>
          <a:p>
            <a:pPr lvl="0">
              <a:spcBef>
                <a:spcPts val="0"/>
              </a:spcBef>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1" name="Shape 291"/>
        <p:cNvGrpSpPr/>
        <p:nvPr/>
      </p:nvGrpSpPr>
      <p:grpSpPr>
        <a:xfrm>
          <a:off x="0" y="0"/>
          <a:ext cx="0" cy="0"/>
          <a:chOff x="0" y="0"/>
          <a:chExt cx="0" cy="0"/>
        </a:xfrm>
      </p:grpSpPr>
      <p:pic>
        <p:nvPicPr>
          <p:cNvPr descr="6.png" id="292" name="Shape 292"/>
          <p:cNvPicPr preferRelativeResize="0"/>
          <p:nvPr/>
        </p:nvPicPr>
        <p:blipFill>
          <a:blip r:embed="rId3">
            <a:alphaModFix/>
          </a:blip>
          <a:stretch>
            <a:fillRect/>
          </a:stretch>
        </p:blipFill>
        <p:spPr>
          <a:xfrm>
            <a:off x="175724" y="4793872"/>
            <a:ext cx="8792556" cy="225102"/>
          </a:xfrm>
          <a:prstGeom prst="rect">
            <a:avLst/>
          </a:prstGeom>
          <a:noFill/>
          <a:ln>
            <a:noFill/>
          </a:ln>
        </p:spPr>
      </p:pic>
      <p:sp>
        <p:nvSpPr>
          <p:cNvPr id="293" name="Shape 293"/>
          <p:cNvSpPr txBox="1"/>
          <p:nvPr/>
        </p:nvSpPr>
        <p:spPr>
          <a:xfrm>
            <a:off x="128100" y="4793872"/>
            <a:ext cx="2473200" cy="279000"/>
          </a:xfrm>
          <a:prstGeom prst="rect">
            <a:avLst/>
          </a:prstGeom>
          <a:noFill/>
          <a:ln>
            <a:noFill/>
          </a:ln>
        </p:spPr>
        <p:txBody>
          <a:bodyPr anchorCtr="0" anchor="ctr" bIns="91425" lIns="91425" rIns="91425" tIns="91425">
            <a:noAutofit/>
          </a:bodyPr>
          <a:lstStyle/>
          <a:p>
            <a:pPr lvl="0" rtl="0">
              <a:lnSpc>
                <a:spcPct val="115000"/>
              </a:lnSpc>
              <a:spcBef>
                <a:spcPts val="0"/>
              </a:spcBef>
              <a:buClr>
                <a:schemeClr val="dk1"/>
              </a:buClr>
              <a:buSzPct val="157142"/>
              <a:buFont typeface="Arial"/>
              <a:buNone/>
            </a:pPr>
            <a:r>
              <a:rPr lang="en-GB" sz="700">
                <a:solidFill>
                  <a:srgbClr val="434343"/>
                </a:solidFill>
                <a:latin typeface="Raleway"/>
                <a:ea typeface="Raleway"/>
                <a:cs typeface="Raleway"/>
                <a:sym typeface="Raleway"/>
              </a:rPr>
              <a:t>OJAY WEBSITE INFORMATION ARCHITECTURE</a:t>
            </a:r>
          </a:p>
        </p:txBody>
      </p:sp>
      <p:pic>
        <p:nvPicPr>
          <p:cNvPr descr="OJAY_SHOP_UX_1-18.png" id="294" name="Shape 294"/>
          <p:cNvPicPr preferRelativeResize="0"/>
          <p:nvPr/>
        </p:nvPicPr>
        <p:blipFill rotWithShape="1">
          <a:blip r:embed="rId4">
            <a:alphaModFix/>
          </a:blip>
          <a:srcRect b="0" l="0" r="0" t="0"/>
          <a:stretch/>
        </p:blipFill>
        <p:spPr>
          <a:xfrm>
            <a:off x="0" y="0"/>
            <a:ext cx="9144000" cy="51435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8" name="Shape 298"/>
        <p:cNvGrpSpPr/>
        <p:nvPr/>
      </p:nvGrpSpPr>
      <p:grpSpPr>
        <a:xfrm>
          <a:off x="0" y="0"/>
          <a:ext cx="0" cy="0"/>
          <a:chOff x="0" y="0"/>
          <a:chExt cx="0" cy="0"/>
        </a:xfrm>
      </p:grpSpPr>
      <p:pic>
        <p:nvPicPr>
          <p:cNvPr descr="6.png" id="299" name="Shape 299"/>
          <p:cNvPicPr preferRelativeResize="0"/>
          <p:nvPr/>
        </p:nvPicPr>
        <p:blipFill>
          <a:blip r:embed="rId3">
            <a:alphaModFix/>
          </a:blip>
          <a:stretch>
            <a:fillRect/>
          </a:stretch>
        </p:blipFill>
        <p:spPr>
          <a:xfrm>
            <a:off x="175724" y="4793872"/>
            <a:ext cx="8792556" cy="225102"/>
          </a:xfrm>
          <a:prstGeom prst="rect">
            <a:avLst/>
          </a:prstGeom>
          <a:noFill/>
          <a:ln>
            <a:noFill/>
          </a:ln>
        </p:spPr>
      </p:pic>
      <p:sp>
        <p:nvSpPr>
          <p:cNvPr id="300" name="Shape 300"/>
          <p:cNvSpPr txBox="1"/>
          <p:nvPr/>
        </p:nvSpPr>
        <p:spPr>
          <a:xfrm>
            <a:off x="128100" y="4793872"/>
            <a:ext cx="2473200" cy="279000"/>
          </a:xfrm>
          <a:prstGeom prst="rect">
            <a:avLst/>
          </a:prstGeom>
          <a:noFill/>
          <a:ln>
            <a:noFill/>
          </a:ln>
        </p:spPr>
        <p:txBody>
          <a:bodyPr anchorCtr="0" anchor="ctr" bIns="91425" lIns="91425" rIns="91425" tIns="91425">
            <a:noAutofit/>
          </a:bodyPr>
          <a:lstStyle/>
          <a:p>
            <a:pPr lvl="0" rtl="0">
              <a:lnSpc>
                <a:spcPct val="115000"/>
              </a:lnSpc>
              <a:spcBef>
                <a:spcPts val="0"/>
              </a:spcBef>
              <a:buClr>
                <a:schemeClr val="dk1"/>
              </a:buClr>
              <a:buSzPct val="157142"/>
              <a:buFont typeface="Arial"/>
              <a:buNone/>
            </a:pPr>
            <a:r>
              <a:rPr lang="en-GB" sz="700">
                <a:solidFill>
                  <a:srgbClr val="434343"/>
                </a:solidFill>
                <a:latin typeface="Raleway"/>
                <a:ea typeface="Raleway"/>
                <a:cs typeface="Raleway"/>
                <a:sym typeface="Raleway"/>
              </a:rPr>
              <a:t>OJAY WEBSITE INFORMATION ARCHITECTURE</a:t>
            </a:r>
          </a:p>
        </p:txBody>
      </p:sp>
      <p:pic>
        <p:nvPicPr>
          <p:cNvPr descr="OJAY_SHOP_UX_3-18.png" id="301" name="Shape 301"/>
          <p:cNvPicPr preferRelativeResize="0"/>
          <p:nvPr/>
        </p:nvPicPr>
        <p:blipFill rotWithShape="1">
          <a:blip r:embed="rId4">
            <a:alphaModFix/>
          </a:blip>
          <a:srcRect b="0" l="0" r="0" t="0"/>
          <a:stretch/>
        </p:blipFill>
        <p:spPr>
          <a:xfrm>
            <a:off x="0" y="0"/>
            <a:ext cx="9144000" cy="51435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172945"/>
        </a:solidFill>
      </p:bgPr>
    </p:bg>
    <p:spTree>
      <p:nvGrpSpPr>
        <p:cNvPr id="305" name="Shape 305"/>
        <p:cNvGrpSpPr/>
        <p:nvPr/>
      </p:nvGrpSpPr>
      <p:grpSpPr>
        <a:xfrm>
          <a:off x="0" y="0"/>
          <a:ext cx="0" cy="0"/>
          <a:chOff x="0" y="0"/>
          <a:chExt cx="0" cy="0"/>
        </a:xfrm>
      </p:grpSpPr>
      <p:pic>
        <p:nvPicPr>
          <p:cNvPr id="306" name="Shape 306"/>
          <p:cNvPicPr preferRelativeResize="0"/>
          <p:nvPr/>
        </p:nvPicPr>
        <p:blipFill>
          <a:blip r:embed="rId3">
            <a:alphaModFix/>
          </a:blip>
          <a:stretch>
            <a:fillRect/>
          </a:stretch>
        </p:blipFill>
        <p:spPr>
          <a:xfrm>
            <a:off x="175850" y="126892"/>
            <a:ext cx="227150" cy="150212"/>
          </a:xfrm>
          <a:prstGeom prst="rect">
            <a:avLst/>
          </a:prstGeom>
          <a:noFill/>
          <a:ln>
            <a:noFill/>
          </a:ln>
        </p:spPr>
      </p:pic>
      <p:sp>
        <p:nvSpPr>
          <p:cNvPr id="307" name="Shape 307"/>
          <p:cNvSpPr txBox="1"/>
          <p:nvPr/>
        </p:nvSpPr>
        <p:spPr>
          <a:xfrm>
            <a:off x="175850" y="574500"/>
            <a:ext cx="7986000" cy="3863400"/>
          </a:xfrm>
          <a:prstGeom prst="rect">
            <a:avLst/>
          </a:prstGeom>
          <a:noFill/>
          <a:ln>
            <a:noFill/>
          </a:ln>
        </p:spPr>
        <p:txBody>
          <a:bodyPr anchorCtr="0" anchor="ctr" bIns="91425" lIns="91425" rIns="91425" tIns="91425">
            <a:noAutofit/>
          </a:bodyPr>
          <a:lstStyle/>
          <a:p>
            <a:pPr lvl="0" rtl="0">
              <a:lnSpc>
                <a:spcPct val="150000"/>
              </a:lnSpc>
              <a:spcBef>
                <a:spcPts val="0"/>
              </a:spcBef>
              <a:buClr>
                <a:schemeClr val="dk1"/>
              </a:buClr>
              <a:buSzPct val="50000"/>
              <a:buFont typeface="Arial"/>
              <a:buNone/>
            </a:pPr>
            <a:r>
              <a:rPr lang="en-GB" sz="2200">
                <a:solidFill>
                  <a:srgbClr val="FFFFFF"/>
                </a:solidFill>
                <a:latin typeface="Raleway"/>
                <a:ea typeface="Raleway"/>
                <a:cs typeface="Raleway"/>
                <a:sym typeface="Raleway"/>
              </a:rPr>
              <a:t>SHOP</a:t>
            </a:r>
            <a:r>
              <a:rPr lang="en-GB" sz="2200">
                <a:solidFill>
                  <a:srgbClr val="FFFFFF"/>
                </a:solidFill>
                <a:latin typeface="Raleway"/>
                <a:ea typeface="Raleway"/>
                <a:cs typeface="Raleway"/>
                <a:sym typeface="Raleway"/>
              </a:rPr>
              <a:t> BY OCCASION</a:t>
            </a:r>
          </a:p>
        </p:txBody>
      </p:sp>
      <p:pic>
        <p:nvPicPr>
          <p:cNvPr descr="tri-colourbar-cover1185px.jpg" id="308" name="Shape 308"/>
          <p:cNvPicPr preferRelativeResize="0"/>
          <p:nvPr/>
        </p:nvPicPr>
        <p:blipFill rotWithShape="1">
          <a:blip r:embed="rId4">
            <a:alphaModFix/>
          </a:blip>
          <a:srcRect b="-1073708" l="19" r="29" t="0"/>
          <a:stretch/>
        </p:blipFill>
        <p:spPr>
          <a:xfrm>
            <a:off x="175850" y="328448"/>
            <a:ext cx="8792299" cy="150200"/>
          </a:xfrm>
          <a:prstGeom prst="rect">
            <a:avLst/>
          </a:prstGeom>
          <a:noFill/>
          <a:ln>
            <a:noFill/>
          </a:ln>
        </p:spPr>
      </p:pic>
      <p:pic>
        <p:nvPicPr>
          <p:cNvPr descr="4.png" id="309" name="Shape 309"/>
          <p:cNvPicPr preferRelativeResize="0"/>
          <p:nvPr/>
        </p:nvPicPr>
        <p:blipFill>
          <a:blip r:embed="rId5">
            <a:alphaModFix/>
          </a:blip>
          <a:stretch>
            <a:fillRect/>
          </a:stretch>
        </p:blipFill>
        <p:spPr>
          <a:xfrm>
            <a:off x="175849" y="4782405"/>
            <a:ext cx="8792301" cy="225094"/>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13" name="Shape 313"/>
        <p:cNvGrpSpPr/>
        <p:nvPr/>
      </p:nvGrpSpPr>
      <p:grpSpPr>
        <a:xfrm>
          <a:off x="0" y="0"/>
          <a:ext cx="0" cy="0"/>
          <a:chOff x="0" y="0"/>
          <a:chExt cx="0" cy="0"/>
        </a:xfrm>
      </p:grpSpPr>
      <p:pic>
        <p:nvPicPr>
          <p:cNvPr descr="6.png" id="314" name="Shape 314"/>
          <p:cNvPicPr preferRelativeResize="0"/>
          <p:nvPr/>
        </p:nvPicPr>
        <p:blipFill>
          <a:blip r:embed="rId3">
            <a:alphaModFix/>
          </a:blip>
          <a:stretch>
            <a:fillRect/>
          </a:stretch>
        </p:blipFill>
        <p:spPr>
          <a:xfrm>
            <a:off x="175724" y="4793872"/>
            <a:ext cx="8792556" cy="225102"/>
          </a:xfrm>
          <a:prstGeom prst="rect">
            <a:avLst/>
          </a:prstGeom>
          <a:noFill/>
          <a:ln>
            <a:noFill/>
          </a:ln>
        </p:spPr>
      </p:pic>
      <p:sp>
        <p:nvSpPr>
          <p:cNvPr id="315" name="Shape 315"/>
          <p:cNvSpPr txBox="1"/>
          <p:nvPr/>
        </p:nvSpPr>
        <p:spPr>
          <a:xfrm>
            <a:off x="128100" y="4793872"/>
            <a:ext cx="2473200" cy="279000"/>
          </a:xfrm>
          <a:prstGeom prst="rect">
            <a:avLst/>
          </a:prstGeom>
          <a:noFill/>
          <a:ln>
            <a:noFill/>
          </a:ln>
        </p:spPr>
        <p:txBody>
          <a:bodyPr anchorCtr="0" anchor="ctr" bIns="91425" lIns="91425" rIns="91425" tIns="91425">
            <a:noAutofit/>
          </a:bodyPr>
          <a:lstStyle/>
          <a:p>
            <a:pPr lvl="0" rtl="0">
              <a:lnSpc>
                <a:spcPct val="115000"/>
              </a:lnSpc>
              <a:spcBef>
                <a:spcPts val="0"/>
              </a:spcBef>
              <a:buClr>
                <a:schemeClr val="dk1"/>
              </a:buClr>
              <a:buSzPct val="157142"/>
              <a:buFont typeface="Arial"/>
              <a:buNone/>
            </a:pPr>
            <a:r>
              <a:rPr lang="en-GB" sz="700">
                <a:solidFill>
                  <a:srgbClr val="434343"/>
                </a:solidFill>
                <a:latin typeface="Raleway"/>
                <a:ea typeface="Raleway"/>
                <a:cs typeface="Raleway"/>
                <a:sym typeface="Raleway"/>
              </a:rPr>
              <a:t>OJAY WEBSITE INFORMATION ARCHITECTURE</a:t>
            </a:r>
          </a:p>
        </p:txBody>
      </p:sp>
      <p:pic>
        <p:nvPicPr>
          <p:cNvPr descr="OJAY_SHOP_UX_3-27.png" id="316" name="Shape 316"/>
          <p:cNvPicPr preferRelativeResize="0"/>
          <p:nvPr/>
        </p:nvPicPr>
        <p:blipFill rotWithShape="1">
          <a:blip r:embed="rId4">
            <a:alphaModFix/>
          </a:blip>
          <a:srcRect b="0" l="0" r="0" t="0"/>
          <a:stretch/>
        </p:blipFill>
        <p:spPr>
          <a:xfrm>
            <a:off x="0" y="0"/>
            <a:ext cx="9144000" cy="5143500"/>
          </a:xfrm>
          <a:prstGeom prst="rect">
            <a:avLst/>
          </a:prstGeom>
          <a:noFill/>
          <a:ln>
            <a:noFill/>
          </a:ln>
        </p:spPr>
      </p:pic>
      <p:sp>
        <p:nvSpPr>
          <p:cNvPr id="317" name="Shape 317"/>
          <p:cNvSpPr/>
          <p:nvPr/>
        </p:nvSpPr>
        <p:spPr>
          <a:xfrm>
            <a:off x="1549825" y="108500"/>
            <a:ext cx="465000" cy="85200"/>
          </a:xfrm>
          <a:prstGeom prst="rect">
            <a:avLst/>
          </a:prstGeom>
          <a:solidFill>
            <a:srgbClr val="FFFFFF"/>
          </a:solidFill>
          <a:ln>
            <a:noFill/>
          </a:ln>
        </p:spPr>
        <p:txBody>
          <a:bodyPr anchorCtr="0" anchor="ctr" bIns="91425" lIns="91425" rIns="91425" tIns="91425">
            <a:noAutofit/>
          </a:bodyPr>
          <a:lstStyle/>
          <a:p>
            <a:pPr lvl="0">
              <a:spcBef>
                <a:spcPts val="0"/>
              </a:spcBef>
              <a:buNone/>
            </a:pPr>
            <a:r>
              <a:t/>
            </a:r>
            <a:endParaRPr/>
          </a:p>
        </p:txBody>
      </p:sp>
      <p:sp>
        <p:nvSpPr>
          <p:cNvPr id="318" name="Shape 318"/>
          <p:cNvSpPr txBox="1"/>
          <p:nvPr/>
        </p:nvSpPr>
        <p:spPr>
          <a:xfrm>
            <a:off x="78081" y="400875"/>
            <a:ext cx="1446600" cy="4455900"/>
          </a:xfrm>
          <a:prstGeom prst="rect">
            <a:avLst/>
          </a:prstGeom>
          <a:noFill/>
          <a:ln>
            <a:noFill/>
          </a:ln>
        </p:spPr>
        <p:txBody>
          <a:bodyPr anchorCtr="0" anchor="t" bIns="91425" lIns="91425" rIns="91425" tIns="91425">
            <a:noAutofit/>
          </a:bodyPr>
          <a:lstStyle/>
          <a:p>
            <a:pPr lvl="0" rtl="0">
              <a:lnSpc>
                <a:spcPct val="115000"/>
              </a:lnSpc>
              <a:spcBef>
                <a:spcPts val="0"/>
              </a:spcBef>
              <a:buNone/>
            </a:pPr>
            <a:r>
              <a:rPr lang="en-GB" sz="700">
                <a:solidFill>
                  <a:srgbClr val="444444"/>
                </a:solidFill>
                <a:latin typeface="Raleway"/>
                <a:ea typeface="Raleway"/>
                <a:cs typeface="Raleway"/>
                <a:sym typeface="Raleway"/>
              </a:rPr>
              <a:t>Uses the same template as Showcase pages.</a:t>
            </a:r>
          </a:p>
          <a:p>
            <a:pPr lvl="0" rtl="0">
              <a:lnSpc>
                <a:spcPct val="115000"/>
              </a:lnSpc>
              <a:spcBef>
                <a:spcPts val="0"/>
              </a:spcBef>
              <a:buNone/>
            </a:pPr>
            <a:r>
              <a:t/>
            </a:r>
            <a:endParaRPr sz="700">
              <a:solidFill>
                <a:srgbClr val="444444"/>
              </a:solidFill>
              <a:latin typeface="Raleway"/>
              <a:ea typeface="Raleway"/>
              <a:cs typeface="Raleway"/>
              <a:sym typeface="Raleway"/>
            </a:endParaRPr>
          </a:p>
          <a:p>
            <a:pPr lvl="0" rtl="0">
              <a:lnSpc>
                <a:spcPct val="115000"/>
              </a:lnSpc>
              <a:spcBef>
                <a:spcPts val="0"/>
              </a:spcBef>
              <a:buNone/>
            </a:pPr>
            <a:r>
              <a:rPr lang="en-GB" sz="700">
                <a:solidFill>
                  <a:srgbClr val="444444"/>
                </a:solidFill>
                <a:latin typeface="Raleway"/>
                <a:ea typeface="Raleway"/>
                <a:cs typeface="Raleway"/>
                <a:sym typeface="Raleway"/>
              </a:rPr>
              <a:t>The page is a list of Occasions.</a:t>
            </a:r>
          </a:p>
          <a:p>
            <a:pPr lvl="0" rtl="0">
              <a:lnSpc>
                <a:spcPct val="115000"/>
              </a:lnSpc>
              <a:spcBef>
                <a:spcPts val="0"/>
              </a:spcBef>
              <a:buNone/>
            </a:pPr>
            <a:r>
              <a:t/>
            </a:r>
            <a:endParaRPr sz="700">
              <a:solidFill>
                <a:srgbClr val="444444"/>
              </a:solidFill>
              <a:latin typeface="Raleway"/>
              <a:ea typeface="Raleway"/>
              <a:cs typeface="Raleway"/>
              <a:sym typeface="Raleway"/>
            </a:endParaRPr>
          </a:p>
          <a:p>
            <a:pPr lvl="0" rtl="0">
              <a:lnSpc>
                <a:spcPct val="115000"/>
              </a:lnSpc>
              <a:spcBef>
                <a:spcPts val="0"/>
              </a:spcBef>
              <a:buNone/>
            </a:pPr>
            <a:r>
              <a:rPr lang="en-GB" sz="700">
                <a:solidFill>
                  <a:srgbClr val="444444"/>
                </a:solidFill>
                <a:latin typeface="Raleway"/>
                <a:ea typeface="Raleway"/>
                <a:cs typeface="Raleway"/>
                <a:sym typeface="Raleway"/>
              </a:rPr>
              <a:t>Each “Occasion” can be added as a new content row down the page.</a:t>
            </a:r>
          </a:p>
          <a:p>
            <a:pPr lvl="0" rtl="0">
              <a:lnSpc>
                <a:spcPct val="115000"/>
              </a:lnSpc>
              <a:spcBef>
                <a:spcPts val="0"/>
              </a:spcBef>
              <a:buNone/>
            </a:pPr>
            <a:r>
              <a:t/>
            </a:r>
            <a:endParaRPr sz="600">
              <a:solidFill>
                <a:srgbClr val="444444"/>
              </a:solidFill>
              <a:latin typeface="Raleway"/>
              <a:ea typeface="Raleway"/>
              <a:cs typeface="Raleway"/>
              <a:sym typeface="Raleway"/>
            </a:endParaRPr>
          </a:p>
          <a:p>
            <a:pPr lvl="0" rtl="0">
              <a:lnSpc>
                <a:spcPct val="115000"/>
              </a:lnSpc>
              <a:spcBef>
                <a:spcPts val="0"/>
              </a:spcBef>
              <a:buNone/>
            </a:pPr>
            <a:r>
              <a:t/>
            </a:r>
            <a:endParaRPr sz="800">
              <a:solidFill>
                <a:srgbClr val="444444"/>
              </a:solidFill>
              <a:latin typeface="Raleway"/>
              <a:ea typeface="Raleway"/>
              <a:cs typeface="Raleway"/>
              <a:sym typeface="Raleway"/>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172945"/>
        </a:solidFill>
      </p:bgPr>
    </p:bg>
    <p:spTree>
      <p:nvGrpSpPr>
        <p:cNvPr id="322" name="Shape 322"/>
        <p:cNvGrpSpPr/>
        <p:nvPr/>
      </p:nvGrpSpPr>
      <p:grpSpPr>
        <a:xfrm>
          <a:off x="0" y="0"/>
          <a:ext cx="0" cy="0"/>
          <a:chOff x="0" y="0"/>
          <a:chExt cx="0" cy="0"/>
        </a:xfrm>
      </p:grpSpPr>
      <p:pic>
        <p:nvPicPr>
          <p:cNvPr id="323" name="Shape 323"/>
          <p:cNvPicPr preferRelativeResize="0"/>
          <p:nvPr/>
        </p:nvPicPr>
        <p:blipFill>
          <a:blip r:embed="rId3">
            <a:alphaModFix/>
          </a:blip>
          <a:stretch>
            <a:fillRect/>
          </a:stretch>
        </p:blipFill>
        <p:spPr>
          <a:xfrm>
            <a:off x="175850" y="126892"/>
            <a:ext cx="227150" cy="150212"/>
          </a:xfrm>
          <a:prstGeom prst="rect">
            <a:avLst/>
          </a:prstGeom>
          <a:noFill/>
          <a:ln>
            <a:noFill/>
          </a:ln>
        </p:spPr>
      </p:pic>
      <p:sp>
        <p:nvSpPr>
          <p:cNvPr id="324" name="Shape 324"/>
          <p:cNvSpPr txBox="1"/>
          <p:nvPr/>
        </p:nvSpPr>
        <p:spPr>
          <a:xfrm>
            <a:off x="175850" y="574500"/>
            <a:ext cx="7986000" cy="3863400"/>
          </a:xfrm>
          <a:prstGeom prst="rect">
            <a:avLst/>
          </a:prstGeom>
          <a:noFill/>
          <a:ln>
            <a:noFill/>
          </a:ln>
        </p:spPr>
        <p:txBody>
          <a:bodyPr anchorCtr="0" anchor="ctr" bIns="91425" lIns="91425" rIns="91425" tIns="91425">
            <a:noAutofit/>
          </a:bodyPr>
          <a:lstStyle/>
          <a:p>
            <a:pPr lvl="0" rtl="0">
              <a:lnSpc>
                <a:spcPct val="150000"/>
              </a:lnSpc>
              <a:spcBef>
                <a:spcPts val="0"/>
              </a:spcBef>
              <a:buClr>
                <a:schemeClr val="dk1"/>
              </a:buClr>
              <a:buSzPct val="50000"/>
              <a:buFont typeface="Arial"/>
              <a:buNone/>
            </a:pPr>
            <a:r>
              <a:rPr lang="en-GB" sz="2200">
                <a:solidFill>
                  <a:srgbClr val="FFFFFF"/>
                </a:solidFill>
                <a:latin typeface="Raleway"/>
                <a:ea typeface="Raleway"/>
                <a:cs typeface="Raleway"/>
                <a:sym typeface="Raleway"/>
              </a:rPr>
              <a:t>PRODUCT DETAIL</a:t>
            </a:r>
          </a:p>
        </p:txBody>
      </p:sp>
      <p:pic>
        <p:nvPicPr>
          <p:cNvPr descr="tri-colourbar-cover1185px.jpg" id="325" name="Shape 325"/>
          <p:cNvPicPr preferRelativeResize="0"/>
          <p:nvPr/>
        </p:nvPicPr>
        <p:blipFill rotWithShape="1">
          <a:blip r:embed="rId4">
            <a:alphaModFix/>
          </a:blip>
          <a:srcRect b="-1073708" l="19" r="29" t="0"/>
          <a:stretch/>
        </p:blipFill>
        <p:spPr>
          <a:xfrm>
            <a:off x="175850" y="328448"/>
            <a:ext cx="8792299" cy="150200"/>
          </a:xfrm>
          <a:prstGeom prst="rect">
            <a:avLst/>
          </a:prstGeom>
          <a:noFill/>
          <a:ln>
            <a:noFill/>
          </a:ln>
        </p:spPr>
      </p:pic>
      <p:pic>
        <p:nvPicPr>
          <p:cNvPr descr="4.png" id="326" name="Shape 326"/>
          <p:cNvPicPr preferRelativeResize="0"/>
          <p:nvPr/>
        </p:nvPicPr>
        <p:blipFill>
          <a:blip r:embed="rId5">
            <a:alphaModFix/>
          </a:blip>
          <a:stretch>
            <a:fillRect/>
          </a:stretch>
        </p:blipFill>
        <p:spPr>
          <a:xfrm>
            <a:off x="175849" y="4782405"/>
            <a:ext cx="8792301" cy="225094"/>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30" name="Shape 330"/>
        <p:cNvGrpSpPr/>
        <p:nvPr/>
      </p:nvGrpSpPr>
      <p:grpSpPr>
        <a:xfrm>
          <a:off x="0" y="0"/>
          <a:ext cx="0" cy="0"/>
          <a:chOff x="0" y="0"/>
          <a:chExt cx="0" cy="0"/>
        </a:xfrm>
      </p:grpSpPr>
      <p:pic>
        <p:nvPicPr>
          <p:cNvPr descr="6.png" id="331" name="Shape 331"/>
          <p:cNvPicPr preferRelativeResize="0"/>
          <p:nvPr/>
        </p:nvPicPr>
        <p:blipFill>
          <a:blip r:embed="rId3">
            <a:alphaModFix/>
          </a:blip>
          <a:stretch>
            <a:fillRect/>
          </a:stretch>
        </p:blipFill>
        <p:spPr>
          <a:xfrm>
            <a:off x="175724" y="4793872"/>
            <a:ext cx="8792556" cy="225102"/>
          </a:xfrm>
          <a:prstGeom prst="rect">
            <a:avLst/>
          </a:prstGeom>
          <a:noFill/>
          <a:ln>
            <a:noFill/>
          </a:ln>
        </p:spPr>
      </p:pic>
      <p:sp>
        <p:nvSpPr>
          <p:cNvPr id="332" name="Shape 332"/>
          <p:cNvSpPr txBox="1"/>
          <p:nvPr/>
        </p:nvSpPr>
        <p:spPr>
          <a:xfrm>
            <a:off x="128100" y="4793872"/>
            <a:ext cx="2473200" cy="279000"/>
          </a:xfrm>
          <a:prstGeom prst="rect">
            <a:avLst/>
          </a:prstGeom>
          <a:noFill/>
          <a:ln>
            <a:noFill/>
          </a:ln>
        </p:spPr>
        <p:txBody>
          <a:bodyPr anchorCtr="0" anchor="ctr" bIns="91425" lIns="91425" rIns="91425" tIns="91425">
            <a:noAutofit/>
          </a:bodyPr>
          <a:lstStyle/>
          <a:p>
            <a:pPr lvl="0" rtl="0">
              <a:lnSpc>
                <a:spcPct val="115000"/>
              </a:lnSpc>
              <a:spcBef>
                <a:spcPts val="0"/>
              </a:spcBef>
              <a:buClr>
                <a:schemeClr val="dk1"/>
              </a:buClr>
              <a:buSzPct val="157142"/>
              <a:buFont typeface="Arial"/>
              <a:buNone/>
            </a:pPr>
            <a:r>
              <a:rPr lang="en-GB" sz="700">
                <a:solidFill>
                  <a:srgbClr val="434343"/>
                </a:solidFill>
                <a:latin typeface="Raleway"/>
                <a:ea typeface="Raleway"/>
                <a:cs typeface="Raleway"/>
                <a:sym typeface="Raleway"/>
              </a:rPr>
              <a:t>OJAY WEBSITE INFORMATION ARCHITECTURE</a:t>
            </a:r>
          </a:p>
        </p:txBody>
      </p:sp>
      <p:pic>
        <p:nvPicPr>
          <p:cNvPr descr="OJAY_SHOP_UX_1-01.png" id="333" name="Shape 333"/>
          <p:cNvPicPr preferRelativeResize="0"/>
          <p:nvPr/>
        </p:nvPicPr>
        <p:blipFill rotWithShape="1">
          <a:blip r:embed="rId4">
            <a:alphaModFix/>
          </a:blip>
          <a:srcRect b="0" l="0" r="0" t="0"/>
          <a:stretch/>
        </p:blipFill>
        <p:spPr>
          <a:xfrm>
            <a:off x="0" y="0"/>
            <a:ext cx="9144000" cy="5143500"/>
          </a:xfrm>
          <a:prstGeom prst="rect">
            <a:avLst/>
          </a:prstGeom>
          <a:noFill/>
          <a:ln>
            <a:noFill/>
          </a:ln>
        </p:spPr>
      </p:pic>
      <p:sp>
        <p:nvSpPr>
          <p:cNvPr id="334" name="Shape 334"/>
          <p:cNvSpPr txBox="1"/>
          <p:nvPr/>
        </p:nvSpPr>
        <p:spPr>
          <a:xfrm>
            <a:off x="78081" y="400875"/>
            <a:ext cx="1446600" cy="4455900"/>
          </a:xfrm>
          <a:prstGeom prst="rect">
            <a:avLst/>
          </a:prstGeom>
          <a:noFill/>
          <a:ln>
            <a:noFill/>
          </a:ln>
        </p:spPr>
        <p:txBody>
          <a:bodyPr anchorCtr="0" anchor="t" bIns="91425" lIns="91425" rIns="91425" tIns="91425">
            <a:noAutofit/>
          </a:bodyPr>
          <a:lstStyle/>
          <a:p>
            <a:pPr lvl="0" rtl="0">
              <a:lnSpc>
                <a:spcPct val="115000"/>
              </a:lnSpc>
              <a:spcBef>
                <a:spcPts val="0"/>
              </a:spcBef>
              <a:buNone/>
            </a:pPr>
            <a:r>
              <a:rPr lang="en-GB" sz="700">
                <a:solidFill>
                  <a:srgbClr val="444444"/>
                </a:solidFill>
                <a:latin typeface="Raleway"/>
                <a:ea typeface="Raleway"/>
                <a:cs typeface="Raleway"/>
                <a:sym typeface="Raleway"/>
              </a:rPr>
              <a:t>The left of the screen is the image stage. In this area is where images show, zoom views and video.</a:t>
            </a:r>
          </a:p>
          <a:p>
            <a:pPr lvl="0" rtl="0">
              <a:lnSpc>
                <a:spcPct val="115000"/>
              </a:lnSpc>
              <a:spcBef>
                <a:spcPts val="0"/>
              </a:spcBef>
              <a:buNone/>
            </a:pPr>
            <a:r>
              <a:t/>
            </a:r>
            <a:endParaRPr sz="700">
              <a:solidFill>
                <a:srgbClr val="444444"/>
              </a:solidFill>
              <a:latin typeface="Raleway"/>
              <a:ea typeface="Raleway"/>
              <a:cs typeface="Raleway"/>
              <a:sym typeface="Raleway"/>
            </a:endParaRPr>
          </a:p>
          <a:p>
            <a:pPr lvl="0" rtl="0">
              <a:lnSpc>
                <a:spcPct val="115000"/>
              </a:lnSpc>
              <a:spcBef>
                <a:spcPts val="0"/>
              </a:spcBef>
              <a:buNone/>
            </a:pPr>
            <a:r>
              <a:rPr lang="en-GB" sz="700">
                <a:solidFill>
                  <a:srgbClr val="444444"/>
                </a:solidFill>
                <a:latin typeface="Raleway"/>
                <a:ea typeface="Raleway"/>
                <a:cs typeface="Raleway"/>
                <a:sym typeface="Raleway"/>
              </a:rPr>
              <a:t>The stage scrolls.</a:t>
            </a:r>
          </a:p>
          <a:p>
            <a:pPr lvl="0" rtl="0">
              <a:lnSpc>
                <a:spcPct val="115000"/>
              </a:lnSpc>
              <a:spcBef>
                <a:spcPts val="0"/>
              </a:spcBef>
              <a:buNone/>
            </a:pPr>
            <a:r>
              <a:rPr lang="en-GB" sz="700">
                <a:solidFill>
                  <a:srgbClr val="444444"/>
                </a:solidFill>
                <a:latin typeface="Raleway"/>
                <a:ea typeface="Raleway"/>
                <a:cs typeface="Raleway"/>
                <a:sym typeface="Raleway"/>
              </a:rPr>
              <a:t>The right side with the info does not scroll, unless the content in the info requires it.</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7" name="Shape 67"/>
        <p:cNvGrpSpPr/>
        <p:nvPr/>
      </p:nvGrpSpPr>
      <p:grpSpPr>
        <a:xfrm>
          <a:off x="0" y="0"/>
          <a:ext cx="0" cy="0"/>
          <a:chOff x="0" y="0"/>
          <a:chExt cx="0" cy="0"/>
        </a:xfrm>
      </p:grpSpPr>
      <p:pic>
        <p:nvPicPr>
          <p:cNvPr descr="6.png" id="68" name="Shape 68"/>
          <p:cNvPicPr preferRelativeResize="0"/>
          <p:nvPr/>
        </p:nvPicPr>
        <p:blipFill>
          <a:blip r:embed="rId4">
            <a:alphaModFix/>
          </a:blip>
          <a:stretch>
            <a:fillRect/>
          </a:stretch>
        </p:blipFill>
        <p:spPr>
          <a:xfrm>
            <a:off x="175724" y="4793872"/>
            <a:ext cx="8792556" cy="225102"/>
          </a:xfrm>
          <a:prstGeom prst="rect">
            <a:avLst/>
          </a:prstGeom>
          <a:noFill/>
          <a:ln>
            <a:noFill/>
          </a:ln>
        </p:spPr>
      </p:pic>
      <p:sp>
        <p:nvSpPr>
          <p:cNvPr id="69" name="Shape 69"/>
          <p:cNvSpPr txBox="1"/>
          <p:nvPr/>
        </p:nvSpPr>
        <p:spPr>
          <a:xfrm>
            <a:off x="128100" y="4793872"/>
            <a:ext cx="2473200" cy="279000"/>
          </a:xfrm>
          <a:prstGeom prst="rect">
            <a:avLst/>
          </a:prstGeom>
          <a:noFill/>
          <a:ln>
            <a:noFill/>
          </a:ln>
        </p:spPr>
        <p:txBody>
          <a:bodyPr anchorCtr="0" anchor="ctr" bIns="91425" lIns="91425" rIns="91425" tIns="91425">
            <a:noAutofit/>
          </a:bodyPr>
          <a:lstStyle/>
          <a:p>
            <a:pPr lvl="0" rtl="0">
              <a:lnSpc>
                <a:spcPct val="115000"/>
              </a:lnSpc>
              <a:spcBef>
                <a:spcPts val="0"/>
              </a:spcBef>
              <a:buClr>
                <a:schemeClr val="dk1"/>
              </a:buClr>
              <a:buSzPct val="157142"/>
              <a:buFont typeface="Arial"/>
              <a:buNone/>
            </a:pPr>
            <a:r>
              <a:rPr lang="en-GB" sz="700">
                <a:solidFill>
                  <a:srgbClr val="434343"/>
                </a:solidFill>
                <a:latin typeface="Raleway"/>
                <a:ea typeface="Raleway"/>
                <a:cs typeface="Raleway"/>
                <a:sym typeface="Raleway"/>
              </a:rPr>
              <a:t>OJAY WEBSITE INFORMATION ARCHITECTURE</a:t>
            </a:r>
          </a:p>
        </p:txBody>
      </p:sp>
      <p:sp>
        <p:nvSpPr>
          <p:cNvPr id="70" name="Shape 70"/>
          <p:cNvSpPr txBox="1"/>
          <p:nvPr/>
        </p:nvSpPr>
        <p:spPr>
          <a:xfrm>
            <a:off x="228275" y="345025"/>
            <a:ext cx="3443100" cy="4360200"/>
          </a:xfrm>
          <a:prstGeom prst="rect">
            <a:avLst/>
          </a:prstGeom>
          <a:noFill/>
          <a:ln>
            <a:noFill/>
          </a:ln>
        </p:spPr>
        <p:txBody>
          <a:bodyPr anchorCtr="0" anchor="t" bIns="91425" lIns="91425" rIns="91425" tIns="91425">
            <a:noAutofit/>
          </a:bodyPr>
          <a:lstStyle/>
          <a:p>
            <a:pPr lvl="0" rtl="0">
              <a:lnSpc>
                <a:spcPct val="115000"/>
              </a:lnSpc>
              <a:spcBef>
                <a:spcPts val="0"/>
              </a:spcBef>
              <a:buNone/>
            </a:pPr>
            <a:r>
              <a:rPr lang="en-GB">
                <a:solidFill>
                  <a:srgbClr val="444444"/>
                </a:solidFill>
                <a:latin typeface="Raleway"/>
                <a:ea typeface="Raleway"/>
                <a:cs typeface="Raleway"/>
                <a:sym typeface="Raleway"/>
              </a:rPr>
              <a:t>TOTAL BESPOKE TEMPLATES</a:t>
            </a:r>
          </a:p>
          <a:p>
            <a:pPr lvl="0" rtl="0">
              <a:lnSpc>
                <a:spcPct val="115000"/>
              </a:lnSpc>
              <a:spcBef>
                <a:spcPts val="0"/>
              </a:spcBef>
              <a:buNone/>
            </a:pPr>
            <a:r>
              <a:t/>
            </a:r>
            <a:endParaRPr b="1" sz="1000">
              <a:solidFill>
                <a:srgbClr val="444444"/>
              </a:solidFill>
              <a:latin typeface="Raleway"/>
              <a:ea typeface="Raleway"/>
              <a:cs typeface="Raleway"/>
              <a:sym typeface="Raleway"/>
            </a:endParaRPr>
          </a:p>
          <a:p>
            <a:pPr lvl="0" rtl="0">
              <a:lnSpc>
                <a:spcPct val="115000"/>
              </a:lnSpc>
              <a:spcBef>
                <a:spcPts val="0"/>
              </a:spcBef>
              <a:buNone/>
            </a:pPr>
            <a:r>
              <a:rPr b="1" lang="en-GB" sz="1000">
                <a:solidFill>
                  <a:srgbClr val="444444"/>
                </a:solidFill>
                <a:latin typeface="Raleway"/>
                <a:ea typeface="Raleway"/>
                <a:cs typeface="Raleway"/>
                <a:sym typeface="Raleway"/>
              </a:rPr>
              <a:t>HOME</a:t>
            </a:r>
          </a:p>
          <a:p>
            <a:pPr lvl="0" rtl="0">
              <a:lnSpc>
                <a:spcPct val="115000"/>
              </a:lnSpc>
              <a:spcBef>
                <a:spcPts val="0"/>
              </a:spcBef>
              <a:buNone/>
            </a:pPr>
            <a:r>
              <a:rPr b="1" lang="en-GB" sz="1000">
                <a:solidFill>
                  <a:srgbClr val="444444"/>
                </a:solidFill>
                <a:latin typeface="Raleway"/>
                <a:ea typeface="Raleway"/>
                <a:cs typeface="Raleway"/>
                <a:sym typeface="Raleway"/>
              </a:rPr>
              <a:t>SHOP THE LOOK</a:t>
            </a:r>
          </a:p>
          <a:p>
            <a:pPr indent="-292100" lvl="0" marL="457200" rtl="0">
              <a:lnSpc>
                <a:spcPct val="115000"/>
              </a:lnSpc>
              <a:spcBef>
                <a:spcPts val="0"/>
              </a:spcBef>
              <a:buClr>
                <a:srgbClr val="444444"/>
              </a:buClr>
              <a:buSzPct val="100000"/>
              <a:buFont typeface="Raleway"/>
              <a:buChar char="+"/>
            </a:pPr>
            <a:r>
              <a:rPr lang="en-GB" sz="1000">
                <a:solidFill>
                  <a:srgbClr val="444444"/>
                </a:solidFill>
                <a:latin typeface="Raleway"/>
                <a:ea typeface="Raleway"/>
                <a:cs typeface="Raleway"/>
                <a:sym typeface="Raleway"/>
              </a:rPr>
              <a:t>NEW ARRIVALS</a:t>
            </a:r>
          </a:p>
          <a:p>
            <a:pPr lvl="0" rtl="0">
              <a:lnSpc>
                <a:spcPct val="115000"/>
              </a:lnSpc>
              <a:spcBef>
                <a:spcPts val="0"/>
              </a:spcBef>
              <a:buNone/>
            </a:pPr>
            <a:r>
              <a:rPr b="1" lang="en-GB" sz="1000">
                <a:solidFill>
                  <a:srgbClr val="444444"/>
                </a:solidFill>
                <a:latin typeface="Raleway"/>
                <a:ea typeface="Raleway"/>
                <a:cs typeface="Raleway"/>
                <a:sym typeface="Raleway"/>
              </a:rPr>
              <a:t>SHOWCASE</a:t>
            </a:r>
          </a:p>
          <a:p>
            <a:pPr indent="-292100" lvl="0" marL="457200" rtl="0">
              <a:lnSpc>
                <a:spcPct val="115000"/>
              </a:lnSpc>
              <a:spcBef>
                <a:spcPts val="0"/>
              </a:spcBef>
              <a:buClr>
                <a:srgbClr val="444444"/>
              </a:buClr>
              <a:buSzPct val="100000"/>
              <a:buFont typeface="Raleway"/>
              <a:buChar char="+"/>
            </a:pPr>
            <a:r>
              <a:rPr lang="en-GB" sz="1000">
                <a:solidFill>
                  <a:srgbClr val="444444"/>
                </a:solidFill>
                <a:latin typeface="Raleway"/>
                <a:ea typeface="Raleway"/>
                <a:cs typeface="Raleway"/>
                <a:sym typeface="Raleway"/>
              </a:rPr>
              <a:t>OCCASION</a:t>
            </a:r>
          </a:p>
          <a:p>
            <a:pPr indent="-292100" lvl="0" marL="457200" rtl="0">
              <a:lnSpc>
                <a:spcPct val="115000"/>
              </a:lnSpc>
              <a:spcBef>
                <a:spcPts val="0"/>
              </a:spcBef>
              <a:buClr>
                <a:srgbClr val="444444"/>
              </a:buClr>
              <a:buSzPct val="100000"/>
              <a:buFont typeface="Raleway"/>
              <a:buChar char="+"/>
            </a:pPr>
            <a:r>
              <a:rPr lang="en-GB" sz="1000">
                <a:solidFill>
                  <a:srgbClr val="444444"/>
                </a:solidFill>
                <a:latin typeface="Raleway"/>
                <a:ea typeface="Raleway"/>
                <a:cs typeface="Raleway"/>
                <a:sym typeface="Raleway"/>
              </a:rPr>
              <a:t>NEW ARRIVALS</a:t>
            </a:r>
          </a:p>
          <a:p>
            <a:pPr lvl="0" rtl="0">
              <a:lnSpc>
                <a:spcPct val="115000"/>
              </a:lnSpc>
              <a:spcBef>
                <a:spcPts val="0"/>
              </a:spcBef>
              <a:buNone/>
            </a:pPr>
            <a:r>
              <a:rPr b="1" lang="en-GB" sz="1000">
                <a:solidFill>
                  <a:srgbClr val="444444"/>
                </a:solidFill>
                <a:latin typeface="Raleway"/>
                <a:ea typeface="Raleway"/>
                <a:cs typeface="Raleway"/>
                <a:sym typeface="Raleway"/>
              </a:rPr>
              <a:t>SHOP BY PRODUCT</a:t>
            </a:r>
          </a:p>
          <a:p>
            <a:pPr indent="-292100" lvl="0" marL="457200" rtl="0">
              <a:lnSpc>
                <a:spcPct val="115000"/>
              </a:lnSpc>
              <a:spcBef>
                <a:spcPts val="0"/>
              </a:spcBef>
              <a:buClr>
                <a:srgbClr val="444444"/>
              </a:buClr>
              <a:buSzPct val="100000"/>
              <a:buFont typeface="Raleway"/>
              <a:buChar char="+"/>
            </a:pPr>
            <a:r>
              <a:rPr lang="en-GB" sz="1000">
                <a:solidFill>
                  <a:srgbClr val="444444"/>
                </a:solidFill>
                <a:latin typeface="Raleway"/>
                <a:ea typeface="Raleway"/>
                <a:cs typeface="Raleway"/>
                <a:sym typeface="Raleway"/>
              </a:rPr>
              <a:t>SAVED ITEMS</a:t>
            </a:r>
          </a:p>
          <a:p>
            <a:pPr indent="-292100" lvl="0" marL="457200" rtl="0">
              <a:lnSpc>
                <a:spcPct val="115000"/>
              </a:lnSpc>
              <a:spcBef>
                <a:spcPts val="0"/>
              </a:spcBef>
              <a:buClr>
                <a:srgbClr val="444444"/>
              </a:buClr>
              <a:buSzPct val="100000"/>
              <a:buFont typeface="Raleway"/>
              <a:buChar char="+"/>
            </a:pPr>
            <a:r>
              <a:rPr lang="en-GB" sz="1000">
                <a:solidFill>
                  <a:srgbClr val="444444"/>
                </a:solidFill>
                <a:latin typeface="Raleway"/>
                <a:ea typeface="Raleway"/>
                <a:cs typeface="Raleway"/>
                <a:sym typeface="Raleway"/>
              </a:rPr>
              <a:t>GIFT CARD LANDING</a:t>
            </a:r>
          </a:p>
          <a:p>
            <a:pPr lvl="0" rtl="0">
              <a:lnSpc>
                <a:spcPct val="115000"/>
              </a:lnSpc>
              <a:spcBef>
                <a:spcPts val="0"/>
              </a:spcBef>
              <a:buNone/>
            </a:pPr>
            <a:r>
              <a:rPr b="1" lang="en-GB" sz="1000">
                <a:solidFill>
                  <a:srgbClr val="444444"/>
                </a:solidFill>
                <a:latin typeface="Raleway"/>
                <a:ea typeface="Raleway"/>
                <a:cs typeface="Raleway"/>
                <a:sym typeface="Raleway"/>
              </a:rPr>
              <a:t>PRODUCT DETAIL</a:t>
            </a:r>
          </a:p>
          <a:p>
            <a:pPr indent="-292100" lvl="0" marL="457200" rtl="0">
              <a:lnSpc>
                <a:spcPct val="115000"/>
              </a:lnSpc>
              <a:spcBef>
                <a:spcPts val="0"/>
              </a:spcBef>
              <a:buClr>
                <a:srgbClr val="444444"/>
              </a:buClr>
              <a:buSzPct val="100000"/>
              <a:buFont typeface="Raleway"/>
              <a:buChar char="+"/>
            </a:pPr>
            <a:r>
              <a:rPr lang="en-GB" sz="1000">
                <a:solidFill>
                  <a:srgbClr val="444444"/>
                </a:solidFill>
                <a:latin typeface="Raleway"/>
                <a:ea typeface="Raleway"/>
                <a:cs typeface="Raleway"/>
                <a:sym typeface="Raleway"/>
              </a:rPr>
              <a:t>GIFT CARD DETAIL</a:t>
            </a:r>
          </a:p>
          <a:p>
            <a:pPr lvl="0" rtl="0">
              <a:lnSpc>
                <a:spcPct val="115000"/>
              </a:lnSpc>
              <a:spcBef>
                <a:spcPts val="0"/>
              </a:spcBef>
              <a:buNone/>
            </a:pPr>
            <a:r>
              <a:rPr b="1" lang="en-GB" sz="1000">
                <a:solidFill>
                  <a:srgbClr val="444444"/>
                </a:solidFill>
                <a:latin typeface="Raleway"/>
                <a:ea typeface="Raleway"/>
                <a:cs typeface="Raleway"/>
                <a:sym typeface="Raleway"/>
              </a:rPr>
              <a:t>INSTASHOP LANDING</a:t>
            </a:r>
          </a:p>
          <a:p>
            <a:pPr lvl="0" rtl="0">
              <a:lnSpc>
                <a:spcPct val="115000"/>
              </a:lnSpc>
              <a:spcBef>
                <a:spcPts val="0"/>
              </a:spcBef>
              <a:buNone/>
            </a:pPr>
            <a:r>
              <a:rPr b="1" lang="en-GB" sz="1000">
                <a:solidFill>
                  <a:srgbClr val="444444"/>
                </a:solidFill>
                <a:latin typeface="Raleway"/>
                <a:ea typeface="Raleway"/>
                <a:cs typeface="Raleway"/>
                <a:sym typeface="Raleway"/>
              </a:rPr>
              <a:t>INSTASHOP MODAL</a:t>
            </a:r>
          </a:p>
          <a:p>
            <a:pPr lvl="0" rtl="0">
              <a:lnSpc>
                <a:spcPct val="115000"/>
              </a:lnSpc>
              <a:spcBef>
                <a:spcPts val="0"/>
              </a:spcBef>
              <a:buNone/>
            </a:pPr>
            <a:r>
              <a:rPr b="1" lang="en-GB" sz="1000">
                <a:solidFill>
                  <a:srgbClr val="444444"/>
                </a:solidFill>
                <a:latin typeface="Raleway"/>
                <a:ea typeface="Raleway"/>
                <a:cs typeface="Raleway"/>
                <a:sym typeface="Raleway"/>
              </a:rPr>
              <a:t>BLOG </a:t>
            </a:r>
          </a:p>
          <a:p>
            <a:pPr lvl="0" rtl="0">
              <a:lnSpc>
                <a:spcPct val="115000"/>
              </a:lnSpc>
              <a:spcBef>
                <a:spcPts val="0"/>
              </a:spcBef>
              <a:buNone/>
            </a:pPr>
            <a:r>
              <a:rPr b="1" lang="en-GB" sz="1000">
                <a:solidFill>
                  <a:srgbClr val="444444"/>
                </a:solidFill>
                <a:latin typeface="Raleway"/>
                <a:ea typeface="Raleway"/>
                <a:cs typeface="Raleway"/>
                <a:sym typeface="Raleway"/>
              </a:rPr>
              <a:t>CUSTOMER SERVICE</a:t>
            </a:r>
          </a:p>
          <a:p>
            <a:pPr indent="-292100" lvl="0" marL="457200" rtl="0">
              <a:lnSpc>
                <a:spcPct val="115000"/>
              </a:lnSpc>
              <a:spcBef>
                <a:spcPts val="0"/>
              </a:spcBef>
              <a:buClr>
                <a:srgbClr val="444444"/>
              </a:buClr>
              <a:buSzPct val="100000"/>
              <a:buFont typeface="Raleway"/>
              <a:buChar char="+"/>
            </a:pPr>
            <a:r>
              <a:rPr lang="en-GB" sz="1000">
                <a:solidFill>
                  <a:srgbClr val="444444"/>
                </a:solidFill>
                <a:latin typeface="Raleway"/>
                <a:ea typeface="Raleway"/>
                <a:cs typeface="Raleway"/>
                <a:sym typeface="Raleway"/>
              </a:rPr>
              <a:t>RETURNS, DELIVERY INFO, ABOUT US</a:t>
            </a:r>
          </a:p>
          <a:p>
            <a:pPr indent="-292100" lvl="0" marL="457200" rtl="0">
              <a:lnSpc>
                <a:spcPct val="115000"/>
              </a:lnSpc>
              <a:spcBef>
                <a:spcPts val="0"/>
              </a:spcBef>
              <a:buClr>
                <a:srgbClr val="444444"/>
              </a:buClr>
              <a:buSzPct val="100000"/>
              <a:buFont typeface="Raleway"/>
              <a:buChar char="+"/>
            </a:pPr>
            <a:r>
              <a:rPr lang="en-GB" sz="1000">
                <a:solidFill>
                  <a:srgbClr val="444444"/>
                </a:solidFill>
                <a:latin typeface="Raleway"/>
                <a:ea typeface="Raleway"/>
                <a:cs typeface="Raleway"/>
                <a:sym typeface="Raleway"/>
              </a:rPr>
              <a:t>PRIVACY POLICY  </a:t>
            </a:r>
          </a:p>
          <a:p>
            <a:pPr lvl="0" rtl="0">
              <a:lnSpc>
                <a:spcPct val="115000"/>
              </a:lnSpc>
              <a:spcBef>
                <a:spcPts val="0"/>
              </a:spcBef>
              <a:buNone/>
            </a:pPr>
            <a:r>
              <a:t/>
            </a:r>
            <a:endParaRPr b="1" sz="1000">
              <a:solidFill>
                <a:srgbClr val="444444"/>
              </a:solidFill>
              <a:latin typeface="Raleway"/>
              <a:ea typeface="Raleway"/>
              <a:cs typeface="Raleway"/>
              <a:sym typeface="Raleway"/>
            </a:endParaRPr>
          </a:p>
          <a:p>
            <a:pPr lvl="0" rtl="0">
              <a:lnSpc>
                <a:spcPct val="115000"/>
              </a:lnSpc>
              <a:spcBef>
                <a:spcPts val="0"/>
              </a:spcBef>
              <a:buNone/>
            </a:pPr>
            <a:r>
              <a:t/>
            </a:r>
            <a:endParaRPr b="1" sz="1000">
              <a:solidFill>
                <a:srgbClr val="444444"/>
              </a:solidFill>
              <a:latin typeface="Raleway"/>
              <a:ea typeface="Raleway"/>
              <a:cs typeface="Raleway"/>
              <a:sym typeface="Raleway"/>
            </a:endParaRPr>
          </a:p>
        </p:txBody>
      </p:sp>
      <p:sp>
        <p:nvSpPr>
          <p:cNvPr id="71" name="Shape 71"/>
          <p:cNvSpPr txBox="1"/>
          <p:nvPr/>
        </p:nvSpPr>
        <p:spPr>
          <a:xfrm>
            <a:off x="3584275" y="345025"/>
            <a:ext cx="3443100" cy="3867300"/>
          </a:xfrm>
          <a:prstGeom prst="rect">
            <a:avLst/>
          </a:prstGeom>
          <a:noFill/>
          <a:ln>
            <a:noFill/>
          </a:ln>
        </p:spPr>
        <p:txBody>
          <a:bodyPr anchorCtr="0" anchor="t" bIns="91425" lIns="91425" rIns="91425" tIns="91425">
            <a:noAutofit/>
          </a:bodyPr>
          <a:lstStyle/>
          <a:p>
            <a:pPr lvl="0" rtl="0">
              <a:lnSpc>
                <a:spcPct val="115000"/>
              </a:lnSpc>
              <a:spcBef>
                <a:spcPts val="0"/>
              </a:spcBef>
              <a:buNone/>
            </a:pPr>
            <a:r>
              <a:rPr lang="en-GB">
                <a:solidFill>
                  <a:srgbClr val="444444"/>
                </a:solidFill>
                <a:latin typeface="Raleway"/>
                <a:ea typeface="Raleway"/>
                <a:cs typeface="Raleway"/>
                <a:sym typeface="Raleway"/>
              </a:rPr>
              <a:t>DEFAULT COMMERCE TEMPLATES</a:t>
            </a:r>
          </a:p>
          <a:p>
            <a:pPr lvl="0" rtl="0">
              <a:lnSpc>
                <a:spcPct val="115000"/>
              </a:lnSpc>
              <a:spcBef>
                <a:spcPts val="0"/>
              </a:spcBef>
              <a:buNone/>
            </a:pPr>
            <a:r>
              <a:t/>
            </a:r>
            <a:endParaRPr b="1" sz="1000">
              <a:solidFill>
                <a:srgbClr val="444444"/>
              </a:solidFill>
              <a:latin typeface="Raleway"/>
              <a:ea typeface="Raleway"/>
              <a:cs typeface="Raleway"/>
              <a:sym typeface="Raleway"/>
            </a:endParaRPr>
          </a:p>
          <a:p>
            <a:pPr lvl="0" rtl="0">
              <a:lnSpc>
                <a:spcPct val="115000"/>
              </a:lnSpc>
              <a:spcBef>
                <a:spcPts val="0"/>
              </a:spcBef>
              <a:buNone/>
            </a:pPr>
            <a:r>
              <a:rPr b="1" lang="en-GB" sz="1000">
                <a:solidFill>
                  <a:srgbClr val="444444"/>
                </a:solidFill>
                <a:latin typeface="Raleway"/>
                <a:ea typeface="Raleway"/>
                <a:cs typeface="Raleway"/>
                <a:sym typeface="Raleway"/>
              </a:rPr>
              <a:t>DEFAULT WITH CSS MODIFICATIONS</a:t>
            </a:r>
          </a:p>
          <a:p>
            <a:pPr lvl="0" rtl="0">
              <a:lnSpc>
                <a:spcPct val="115000"/>
              </a:lnSpc>
              <a:spcBef>
                <a:spcPts val="0"/>
              </a:spcBef>
              <a:buNone/>
            </a:pPr>
            <a:r>
              <a:rPr lang="en-GB" sz="1000">
                <a:solidFill>
                  <a:srgbClr val="444444"/>
                </a:solidFill>
                <a:latin typeface="Raleway"/>
                <a:ea typeface="Raleway"/>
                <a:cs typeface="Raleway"/>
                <a:sym typeface="Raleway"/>
              </a:rPr>
              <a:t>SHOPPING BAG</a:t>
            </a:r>
          </a:p>
          <a:p>
            <a:pPr lvl="0" rtl="0">
              <a:lnSpc>
                <a:spcPct val="115000"/>
              </a:lnSpc>
              <a:spcBef>
                <a:spcPts val="0"/>
              </a:spcBef>
              <a:buNone/>
            </a:pPr>
            <a:r>
              <a:rPr lang="en-GB" sz="1000">
                <a:solidFill>
                  <a:srgbClr val="444444"/>
                </a:solidFill>
                <a:latin typeface="Raleway"/>
                <a:ea typeface="Raleway"/>
                <a:cs typeface="Raleway"/>
                <a:sym typeface="Raleway"/>
              </a:rPr>
              <a:t>CHECKOUT</a:t>
            </a:r>
          </a:p>
          <a:p>
            <a:pPr lvl="0" rtl="0">
              <a:lnSpc>
                <a:spcPct val="115000"/>
              </a:lnSpc>
              <a:spcBef>
                <a:spcPts val="0"/>
              </a:spcBef>
              <a:buNone/>
            </a:pPr>
            <a:r>
              <a:rPr lang="en-GB" sz="1000">
                <a:solidFill>
                  <a:srgbClr val="444444"/>
                </a:solidFill>
                <a:latin typeface="Raleway"/>
                <a:ea typeface="Raleway"/>
                <a:cs typeface="Raleway"/>
                <a:sym typeface="Raleway"/>
              </a:rPr>
              <a:t>ACCOUNT/PROFILE</a:t>
            </a:r>
          </a:p>
          <a:p>
            <a:pPr lvl="0" rtl="0">
              <a:lnSpc>
                <a:spcPct val="115000"/>
              </a:lnSpc>
              <a:spcBef>
                <a:spcPts val="0"/>
              </a:spcBef>
              <a:buNone/>
            </a:pPr>
            <a:r>
              <a:t/>
            </a:r>
            <a:endParaRPr b="1" sz="1000">
              <a:solidFill>
                <a:srgbClr val="444444"/>
              </a:solidFill>
              <a:latin typeface="Raleway"/>
              <a:ea typeface="Raleway"/>
              <a:cs typeface="Raleway"/>
              <a:sym typeface="Raleway"/>
            </a:endParaRPr>
          </a:p>
          <a:p>
            <a:pPr lvl="0" rtl="0">
              <a:lnSpc>
                <a:spcPct val="115000"/>
              </a:lnSpc>
              <a:spcBef>
                <a:spcPts val="0"/>
              </a:spcBef>
              <a:buNone/>
            </a:pPr>
            <a:r>
              <a:t/>
            </a:r>
            <a:endParaRPr b="1" sz="1000">
              <a:solidFill>
                <a:srgbClr val="444444"/>
              </a:solidFill>
              <a:latin typeface="Raleway"/>
              <a:ea typeface="Raleway"/>
              <a:cs typeface="Raleway"/>
              <a:sym typeface="Raleway"/>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38" name="Shape 338"/>
        <p:cNvGrpSpPr/>
        <p:nvPr/>
      </p:nvGrpSpPr>
      <p:grpSpPr>
        <a:xfrm>
          <a:off x="0" y="0"/>
          <a:ext cx="0" cy="0"/>
          <a:chOff x="0" y="0"/>
          <a:chExt cx="0" cy="0"/>
        </a:xfrm>
      </p:grpSpPr>
      <p:pic>
        <p:nvPicPr>
          <p:cNvPr descr="6.png" id="339" name="Shape 339"/>
          <p:cNvPicPr preferRelativeResize="0"/>
          <p:nvPr/>
        </p:nvPicPr>
        <p:blipFill>
          <a:blip r:embed="rId3">
            <a:alphaModFix/>
          </a:blip>
          <a:stretch>
            <a:fillRect/>
          </a:stretch>
        </p:blipFill>
        <p:spPr>
          <a:xfrm>
            <a:off x="175724" y="4793872"/>
            <a:ext cx="8792556" cy="225102"/>
          </a:xfrm>
          <a:prstGeom prst="rect">
            <a:avLst/>
          </a:prstGeom>
          <a:noFill/>
          <a:ln>
            <a:noFill/>
          </a:ln>
        </p:spPr>
      </p:pic>
      <p:sp>
        <p:nvSpPr>
          <p:cNvPr id="340" name="Shape 340"/>
          <p:cNvSpPr txBox="1"/>
          <p:nvPr/>
        </p:nvSpPr>
        <p:spPr>
          <a:xfrm>
            <a:off x="128100" y="4793872"/>
            <a:ext cx="2473200" cy="279000"/>
          </a:xfrm>
          <a:prstGeom prst="rect">
            <a:avLst/>
          </a:prstGeom>
          <a:noFill/>
          <a:ln>
            <a:noFill/>
          </a:ln>
        </p:spPr>
        <p:txBody>
          <a:bodyPr anchorCtr="0" anchor="ctr" bIns="91425" lIns="91425" rIns="91425" tIns="91425">
            <a:noAutofit/>
          </a:bodyPr>
          <a:lstStyle/>
          <a:p>
            <a:pPr lvl="0" rtl="0">
              <a:lnSpc>
                <a:spcPct val="115000"/>
              </a:lnSpc>
              <a:spcBef>
                <a:spcPts val="0"/>
              </a:spcBef>
              <a:buClr>
                <a:schemeClr val="dk1"/>
              </a:buClr>
              <a:buSzPct val="157142"/>
              <a:buFont typeface="Arial"/>
              <a:buNone/>
            </a:pPr>
            <a:r>
              <a:rPr lang="en-GB" sz="700">
                <a:solidFill>
                  <a:srgbClr val="434343"/>
                </a:solidFill>
                <a:latin typeface="Raleway"/>
                <a:ea typeface="Raleway"/>
                <a:cs typeface="Raleway"/>
                <a:sym typeface="Raleway"/>
              </a:rPr>
              <a:t>OJAY WEBSITE INFORMATION ARCHITECTURE</a:t>
            </a:r>
          </a:p>
        </p:txBody>
      </p:sp>
      <p:pic>
        <p:nvPicPr>
          <p:cNvPr descr="OJAY_SHOP_UX_1-31.png" id="341" name="Shape 341"/>
          <p:cNvPicPr preferRelativeResize="0"/>
          <p:nvPr/>
        </p:nvPicPr>
        <p:blipFill rotWithShape="1">
          <a:blip r:embed="rId4">
            <a:alphaModFix/>
          </a:blip>
          <a:srcRect b="0" l="0" r="0" t="0"/>
          <a:stretch/>
        </p:blipFill>
        <p:spPr>
          <a:xfrm>
            <a:off x="0" y="0"/>
            <a:ext cx="9144000" cy="5143500"/>
          </a:xfrm>
          <a:prstGeom prst="rect">
            <a:avLst/>
          </a:prstGeom>
          <a:noFill/>
          <a:ln>
            <a:noFill/>
          </a:ln>
        </p:spPr>
      </p:pic>
      <p:sp>
        <p:nvSpPr>
          <p:cNvPr id="342" name="Shape 342"/>
          <p:cNvSpPr txBox="1"/>
          <p:nvPr/>
        </p:nvSpPr>
        <p:spPr>
          <a:xfrm>
            <a:off x="78081" y="400875"/>
            <a:ext cx="1446600" cy="4455900"/>
          </a:xfrm>
          <a:prstGeom prst="rect">
            <a:avLst/>
          </a:prstGeom>
          <a:noFill/>
          <a:ln>
            <a:noFill/>
          </a:ln>
        </p:spPr>
        <p:txBody>
          <a:bodyPr anchorCtr="0" anchor="t" bIns="91425" lIns="91425" rIns="91425" tIns="91425">
            <a:noAutofit/>
          </a:bodyPr>
          <a:lstStyle/>
          <a:p>
            <a:pPr lvl="0" rtl="0">
              <a:lnSpc>
                <a:spcPct val="115000"/>
              </a:lnSpc>
              <a:spcBef>
                <a:spcPts val="0"/>
              </a:spcBef>
              <a:buNone/>
            </a:pPr>
            <a:r>
              <a:rPr lang="en-GB" sz="700">
                <a:solidFill>
                  <a:srgbClr val="444444"/>
                </a:solidFill>
                <a:latin typeface="Raleway"/>
                <a:ea typeface="Raleway"/>
                <a:cs typeface="Raleway"/>
                <a:sym typeface="Raleway"/>
              </a:rPr>
              <a:t>Video plays in the stage.</a:t>
            </a:r>
          </a:p>
          <a:p>
            <a:pPr lvl="0" rtl="0">
              <a:lnSpc>
                <a:spcPct val="115000"/>
              </a:lnSpc>
              <a:spcBef>
                <a:spcPts val="0"/>
              </a:spcBef>
              <a:buNone/>
            </a:pPr>
            <a:r>
              <a:t/>
            </a:r>
            <a:endParaRPr sz="700">
              <a:solidFill>
                <a:srgbClr val="444444"/>
              </a:solidFill>
              <a:latin typeface="Raleway"/>
              <a:ea typeface="Raleway"/>
              <a:cs typeface="Raleway"/>
              <a:sym typeface="Raleway"/>
            </a:endParaRPr>
          </a:p>
          <a:p>
            <a:pPr lvl="0" rtl="0">
              <a:lnSpc>
                <a:spcPct val="115000"/>
              </a:lnSpc>
              <a:spcBef>
                <a:spcPts val="0"/>
              </a:spcBef>
              <a:buNone/>
            </a:pPr>
            <a:r>
              <a:rPr lang="en-GB" sz="700">
                <a:solidFill>
                  <a:srgbClr val="444444"/>
                </a:solidFill>
                <a:latin typeface="Raleway"/>
                <a:ea typeface="Raleway"/>
                <a:cs typeface="Raleway"/>
                <a:sym typeface="Raleway"/>
              </a:rPr>
              <a:t>We will set a video format with consideration to ease of production and design of the page.</a:t>
            </a:r>
          </a:p>
        </p:txBody>
      </p:sp>
      <p:sp>
        <p:nvSpPr>
          <p:cNvPr id="343" name="Shape 343"/>
          <p:cNvSpPr txBox="1"/>
          <p:nvPr/>
        </p:nvSpPr>
        <p:spPr>
          <a:xfrm>
            <a:off x="4896000" y="1040725"/>
            <a:ext cx="288000" cy="279000"/>
          </a:xfrm>
          <a:prstGeom prst="rect">
            <a:avLst/>
          </a:prstGeom>
          <a:noFill/>
          <a:ln>
            <a:noFill/>
          </a:ln>
        </p:spPr>
        <p:txBody>
          <a:bodyPr anchorCtr="0" anchor="t" bIns="91425" lIns="91425" rIns="91425" tIns="91425">
            <a:noAutofit/>
          </a:bodyPr>
          <a:lstStyle/>
          <a:p>
            <a:pPr lvl="0">
              <a:spcBef>
                <a:spcPts val="0"/>
              </a:spcBef>
              <a:buNone/>
            </a:pPr>
            <a:r>
              <a:rPr lang="en-GB" sz="1000">
                <a:solidFill>
                  <a:srgbClr val="B7B7B7"/>
                </a:solidFill>
                <a:latin typeface="Raleway"/>
                <a:ea typeface="Raleway"/>
                <a:cs typeface="Raleway"/>
                <a:sym typeface="Raleway"/>
              </a:rPr>
              <a:t>X</a:t>
            </a: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47" name="Shape 347"/>
        <p:cNvGrpSpPr/>
        <p:nvPr/>
      </p:nvGrpSpPr>
      <p:grpSpPr>
        <a:xfrm>
          <a:off x="0" y="0"/>
          <a:ext cx="0" cy="0"/>
          <a:chOff x="0" y="0"/>
          <a:chExt cx="0" cy="0"/>
        </a:xfrm>
      </p:grpSpPr>
      <p:pic>
        <p:nvPicPr>
          <p:cNvPr descr="6.png" id="348" name="Shape 348"/>
          <p:cNvPicPr preferRelativeResize="0"/>
          <p:nvPr/>
        </p:nvPicPr>
        <p:blipFill>
          <a:blip r:embed="rId3">
            <a:alphaModFix/>
          </a:blip>
          <a:stretch>
            <a:fillRect/>
          </a:stretch>
        </p:blipFill>
        <p:spPr>
          <a:xfrm>
            <a:off x="175724" y="4793872"/>
            <a:ext cx="8792556" cy="225102"/>
          </a:xfrm>
          <a:prstGeom prst="rect">
            <a:avLst/>
          </a:prstGeom>
          <a:noFill/>
          <a:ln>
            <a:noFill/>
          </a:ln>
        </p:spPr>
      </p:pic>
      <p:sp>
        <p:nvSpPr>
          <p:cNvPr id="349" name="Shape 349"/>
          <p:cNvSpPr txBox="1"/>
          <p:nvPr/>
        </p:nvSpPr>
        <p:spPr>
          <a:xfrm>
            <a:off x="128100" y="4793872"/>
            <a:ext cx="2473200" cy="279000"/>
          </a:xfrm>
          <a:prstGeom prst="rect">
            <a:avLst/>
          </a:prstGeom>
          <a:noFill/>
          <a:ln>
            <a:noFill/>
          </a:ln>
        </p:spPr>
        <p:txBody>
          <a:bodyPr anchorCtr="0" anchor="ctr" bIns="91425" lIns="91425" rIns="91425" tIns="91425">
            <a:noAutofit/>
          </a:bodyPr>
          <a:lstStyle/>
          <a:p>
            <a:pPr lvl="0" rtl="0">
              <a:lnSpc>
                <a:spcPct val="115000"/>
              </a:lnSpc>
              <a:spcBef>
                <a:spcPts val="0"/>
              </a:spcBef>
              <a:buClr>
                <a:schemeClr val="dk1"/>
              </a:buClr>
              <a:buSzPct val="157142"/>
              <a:buFont typeface="Arial"/>
              <a:buNone/>
            </a:pPr>
            <a:r>
              <a:rPr lang="en-GB" sz="700">
                <a:solidFill>
                  <a:srgbClr val="434343"/>
                </a:solidFill>
                <a:latin typeface="Raleway"/>
                <a:ea typeface="Raleway"/>
                <a:cs typeface="Raleway"/>
                <a:sym typeface="Raleway"/>
              </a:rPr>
              <a:t>OJAY WEBSITE INFORMATION ARCHITECTURE</a:t>
            </a:r>
          </a:p>
        </p:txBody>
      </p:sp>
      <p:pic>
        <p:nvPicPr>
          <p:cNvPr descr="OJAY_SHOP_UX_1-02.png" id="350" name="Shape 350"/>
          <p:cNvPicPr preferRelativeResize="0"/>
          <p:nvPr/>
        </p:nvPicPr>
        <p:blipFill rotWithShape="1">
          <a:blip r:embed="rId4">
            <a:alphaModFix/>
          </a:blip>
          <a:srcRect b="0" l="0" r="0" t="0"/>
          <a:stretch/>
        </p:blipFill>
        <p:spPr>
          <a:xfrm>
            <a:off x="0" y="0"/>
            <a:ext cx="9144000" cy="5143500"/>
          </a:xfrm>
          <a:prstGeom prst="rect">
            <a:avLst/>
          </a:prstGeom>
          <a:noFill/>
          <a:ln>
            <a:noFill/>
          </a:ln>
        </p:spPr>
      </p:pic>
      <p:sp>
        <p:nvSpPr>
          <p:cNvPr id="351" name="Shape 351"/>
          <p:cNvSpPr txBox="1"/>
          <p:nvPr/>
        </p:nvSpPr>
        <p:spPr>
          <a:xfrm>
            <a:off x="78081" y="400875"/>
            <a:ext cx="1446600" cy="4455900"/>
          </a:xfrm>
          <a:prstGeom prst="rect">
            <a:avLst/>
          </a:prstGeom>
          <a:noFill/>
          <a:ln>
            <a:noFill/>
          </a:ln>
        </p:spPr>
        <p:txBody>
          <a:bodyPr anchorCtr="0" anchor="t" bIns="91425" lIns="91425" rIns="91425" tIns="91425">
            <a:noAutofit/>
          </a:bodyPr>
          <a:lstStyle/>
          <a:p>
            <a:pPr lvl="0" rtl="0">
              <a:lnSpc>
                <a:spcPct val="115000"/>
              </a:lnSpc>
              <a:spcBef>
                <a:spcPts val="0"/>
              </a:spcBef>
              <a:buNone/>
            </a:pPr>
            <a:r>
              <a:rPr lang="en-GB" sz="700">
                <a:solidFill>
                  <a:srgbClr val="444444"/>
                </a:solidFill>
                <a:latin typeface="Raleway"/>
                <a:ea typeface="Raleway"/>
                <a:cs typeface="Raleway"/>
                <a:sym typeface="Raleway"/>
              </a:rPr>
              <a:t>The details section is expanded in this slide.</a:t>
            </a:r>
          </a:p>
          <a:p>
            <a:pPr lvl="0" rtl="0">
              <a:lnSpc>
                <a:spcPct val="115000"/>
              </a:lnSpc>
              <a:spcBef>
                <a:spcPts val="0"/>
              </a:spcBef>
              <a:buNone/>
            </a:pPr>
            <a:r>
              <a:t/>
            </a:r>
            <a:endParaRPr sz="700">
              <a:solidFill>
                <a:srgbClr val="444444"/>
              </a:solidFill>
              <a:latin typeface="Raleway"/>
              <a:ea typeface="Raleway"/>
              <a:cs typeface="Raleway"/>
              <a:sym typeface="Raleway"/>
            </a:endParaRPr>
          </a:p>
          <a:p>
            <a:pPr lvl="0" rtl="0">
              <a:lnSpc>
                <a:spcPct val="115000"/>
              </a:lnSpc>
              <a:spcBef>
                <a:spcPts val="0"/>
              </a:spcBef>
              <a:buNone/>
            </a:pPr>
            <a:r>
              <a:rPr lang="en-GB" sz="700">
                <a:solidFill>
                  <a:srgbClr val="444444"/>
                </a:solidFill>
                <a:latin typeface="Raleway"/>
                <a:ea typeface="Raleway"/>
                <a:cs typeface="Raleway"/>
                <a:sym typeface="Raleway"/>
              </a:rPr>
              <a:t>The content from Shipping Details, Description and share links all populate in this space.</a:t>
            </a:r>
          </a:p>
          <a:p>
            <a:pPr lvl="0" rtl="0">
              <a:lnSpc>
                <a:spcPct val="115000"/>
              </a:lnSpc>
              <a:spcBef>
                <a:spcPts val="0"/>
              </a:spcBef>
              <a:buNone/>
            </a:pPr>
            <a:r>
              <a:t/>
            </a:r>
            <a:endParaRPr sz="700">
              <a:solidFill>
                <a:srgbClr val="444444"/>
              </a:solidFill>
              <a:latin typeface="Raleway"/>
              <a:ea typeface="Raleway"/>
              <a:cs typeface="Raleway"/>
              <a:sym typeface="Raleway"/>
            </a:endParaRPr>
          </a:p>
          <a:p>
            <a:pPr lvl="0" rtl="0">
              <a:lnSpc>
                <a:spcPct val="115000"/>
              </a:lnSpc>
              <a:spcBef>
                <a:spcPts val="0"/>
              </a:spcBef>
              <a:buNone/>
            </a:pPr>
            <a:r>
              <a:rPr lang="en-GB" sz="700">
                <a:solidFill>
                  <a:srgbClr val="444444"/>
                </a:solidFill>
                <a:latin typeface="Raleway"/>
                <a:ea typeface="Raleway"/>
                <a:cs typeface="Raleway"/>
                <a:sym typeface="Raleway"/>
              </a:rPr>
              <a:t>Note the Instagram icon on the bottom right image. If this product is tagged in the instashop, then that instagram image will be populated in here too.</a:t>
            </a:r>
          </a:p>
          <a:p>
            <a:pPr lvl="0" rtl="0">
              <a:lnSpc>
                <a:spcPct val="115000"/>
              </a:lnSpc>
              <a:spcBef>
                <a:spcPts val="0"/>
              </a:spcBef>
              <a:buNone/>
            </a:pPr>
            <a:r>
              <a:t/>
            </a:r>
            <a:endParaRPr sz="700">
              <a:solidFill>
                <a:srgbClr val="444444"/>
              </a:solidFill>
              <a:latin typeface="Raleway"/>
              <a:ea typeface="Raleway"/>
              <a:cs typeface="Raleway"/>
              <a:sym typeface="Raleway"/>
            </a:endParaRPr>
          </a:p>
          <a:p>
            <a:pPr lvl="0" rtl="0">
              <a:lnSpc>
                <a:spcPct val="115000"/>
              </a:lnSpc>
              <a:spcBef>
                <a:spcPts val="0"/>
              </a:spcBef>
              <a:buNone/>
            </a:pPr>
            <a:r>
              <a:rPr lang="en-GB" sz="700">
                <a:solidFill>
                  <a:srgbClr val="444444"/>
                </a:solidFill>
                <a:latin typeface="Raleway"/>
                <a:ea typeface="Raleway"/>
                <a:cs typeface="Raleway"/>
                <a:sym typeface="Raleway"/>
              </a:rPr>
              <a:t>Select this image to open the instashop overlay. (next page)</a:t>
            </a: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55" name="Shape 355"/>
        <p:cNvGrpSpPr/>
        <p:nvPr/>
      </p:nvGrpSpPr>
      <p:grpSpPr>
        <a:xfrm>
          <a:off x="0" y="0"/>
          <a:ext cx="0" cy="0"/>
          <a:chOff x="0" y="0"/>
          <a:chExt cx="0" cy="0"/>
        </a:xfrm>
      </p:grpSpPr>
      <p:pic>
        <p:nvPicPr>
          <p:cNvPr descr="6.png" id="356" name="Shape 356"/>
          <p:cNvPicPr preferRelativeResize="0"/>
          <p:nvPr/>
        </p:nvPicPr>
        <p:blipFill>
          <a:blip r:embed="rId3">
            <a:alphaModFix/>
          </a:blip>
          <a:stretch>
            <a:fillRect/>
          </a:stretch>
        </p:blipFill>
        <p:spPr>
          <a:xfrm>
            <a:off x="175724" y="4793872"/>
            <a:ext cx="8792556" cy="225102"/>
          </a:xfrm>
          <a:prstGeom prst="rect">
            <a:avLst/>
          </a:prstGeom>
          <a:noFill/>
          <a:ln>
            <a:noFill/>
          </a:ln>
        </p:spPr>
      </p:pic>
      <p:sp>
        <p:nvSpPr>
          <p:cNvPr id="357" name="Shape 357"/>
          <p:cNvSpPr txBox="1"/>
          <p:nvPr/>
        </p:nvSpPr>
        <p:spPr>
          <a:xfrm>
            <a:off x="128100" y="4793872"/>
            <a:ext cx="2473200" cy="279000"/>
          </a:xfrm>
          <a:prstGeom prst="rect">
            <a:avLst/>
          </a:prstGeom>
          <a:noFill/>
          <a:ln>
            <a:noFill/>
          </a:ln>
        </p:spPr>
        <p:txBody>
          <a:bodyPr anchorCtr="0" anchor="ctr" bIns="91425" lIns="91425" rIns="91425" tIns="91425">
            <a:noAutofit/>
          </a:bodyPr>
          <a:lstStyle/>
          <a:p>
            <a:pPr lvl="0" rtl="0">
              <a:lnSpc>
                <a:spcPct val="115000"/>
              </a:lnSpc>
              <a:spcBef>
                <a:spcPts val="0"/>
              </a:spcBef>
              <a:buClr>
                <a:schemeClr val="dk1"/>
              </a:buClr>
              <a:buSzPct val="157142"/>
              <a:buFont typeface="Arial"/>
              <a:buNone/>
            </a:pPr>
            <a:r>
              <a:rPr lang="en-GB" sz="700">
                <a:solidFill>
                  <a:srgbClr val="434343"/>
                </a:solidFill>
                <a:latin typeface="Raleway"/>
                <a:ea typeface="Raleway"/>
                <a:cs typeface="Raleway"/>
                <a:sym typeface="Raleway"/>
              </a:rPr>
              <a:t>OJAY WEBSITE INFORMATION ARCHITECTURE</a:t>
            </a:r>
          </a:p>
        </p:txBody>
      </p:sp>
      <p:pic>
        <p:nvPicPr>
          <p:cNvPr descr="OJAY_SHOP_UX_1-32.png" id="358" name="Shape 358"/>
          <p:cNvPicPr preferRelativeResize="0"/>
          <p:nvPr/>
        </p:nvPicPr>
        <p:blipFill rotWithShape="1">
          <a:blip r:embed="rId4">
            <a:alphaModFix/>
          </a:blip>
          <a:srcRect b="0" l="0" r="0" t="0"/>
          <a:stretch/>
        </p:blipFill>
        <p:spPr>
          <a:xfrm>
            <a:off x="0" y="0"/>
            <a:ext cx="9144000" cy="5143500"/>
          </a:xfrm>
          <a:prstGeom prst="rect">
            <a:avLst/>
          </a:prstGeom>
          <a:noFill/>
          <a:ln>
            <a:noFill/>
          </a:ln>
        </p:spPr>
      </p:pic>
      <p:sp>
        <p:nvSpPr>
          <p:cNvPr id="359" name="Shape 359"/>
          <p:cNvSpPr txBox="1"/>
          <p:nvPr/>
        </p:nvSpPr>
        <p:spPr>
          <a:xfrm>
            <a:off x="78081" y="400875"/>
            <a:ext cx="1446600" cy="4455900"/>
          </a:xfrm>
          <a:prstGeom prst="rect">
            <a:avLst/>
          </a:prstGeom>
          <a:noFill/>
          <a:ln>
            <a:noFill/>
          </a:ln>
        </p:spPr>
        <p:txBody>
          <a:bodyPr anchorCtr="0" anchor="t" bIns="91425" lIns="91425" rIns="91425" tIns="91425">
            <a:noAutofit/>
          </a:bodyPr>
          <a:lstStyle/>
          <a:p>
            <a:pPr lvl="0" rtl="0">
              <a:lnSpc>
                <a:spcPct val="115000"/>
              </a:lnSpc>
              <a:spcBef>
                <a:spcPts val="0"/>
              </a:spcBef>
              <a:buNone/>
            </a:pPr>
            <a:r>
              <a:rPr lang="en-GB" sz="700">
                <a:solidFill>
                  <a:srgbClr val="444444"/>
                </a:solidFill>
                <a:latin typeface="Raleway"/>
                <a:ea typeface="Raleway"/>
                <a:cs typeface="Raleway"/>
                <a:sym typeface="Raleway"/>
              </a:rPr>
              <a:t>The instashop overlay is a modal over the current page you’re on. It does not link through to the instashop page.</a:t>
            </a:r>
          </a:p>
          <a:p>
            <a:pPr lvl="0" rtl="0">
              <a:lnSpc>
                <a:spcPct val="115000"/>
              </a:lnSpc>
              <a:spcBef>
                <a:spcPts val="0"/>
              </a:spcBef>
              <a:buNone/>
            </a:pPr>
            <a:r>
              <a:t/>
            </a:r>
            <a:endParaRPr sz="700">
              <a:solidFill>
                <a:srgbClr val="444444"/>
              </a:solidFill>
              <a:latin typeface="Raleway"/>
              <a:ea typeface="Raleway"/>
              <a:cs typeface="Raleway"/>
              <a:sym typeface="Raleway"/>
            </a:endParaRPr>
          </a:p>
          <a:p>
            <a:pPr lvl="0" rtl="0">
              <a:lnSpc>
                <a:spcPct val="115000"/>
              </a:lnSpc>
              <a:spcBef>
                <a:spcPts val="0"/>
              </a:spcBef>
              <a:buNone/>
            </a:pPr>
            <a:r>
              <a:rPr lang="en-GB" sz="700">
                <a:solidFill>
                  <a:srgbClr val="444444"/>
                </a:solidFill>
                <a:latin typeface="Raleway"/>
                <a:ea typeface="Raleway"/>
                <a:cs typeface="Raleway"/>
                <a:sym typeface="Raleway"/>
              </a:rPr>
              <a:t>Closing the overlay leaves you on the product you were looking at previously.</a:t>
            </a: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63" name="Shape 363"/>
        <p:cNvGrpSpPr/>
        <p:nvPr/>
      </p:nvGrpSpPr>
      <p:grpSpPr>
        <a:xfrm>
          <a:off x="0" y="0"/>
          <a:ext cx="0" cy="0"/>
          <a:chOff x="0" y="0"/>
          <a:chExt cx="0" cy="0"/>
        </a:xfrm>
      </p:grpSpPr>
      <p:pic>
        <p:nvPicPr>
          <p:cNvPr descr="6.png" id="364" name="Shape 364"/>
          <p:cNvPicPr preferRelativeResize="0"/>
          <p:nvPr/>
        </p:nvPicPr>
        <p:blipFill>
          <a:blip r:embed="rId3">
            <a:alphaModFix/>
          </a:blip>
          <a:stretch>
            <a:fillRect/>
          </a:stretch>
        </p:blipFill>
        <p:spPr>
          <a:xfrm>
            <a:off x="175724" y="4793872"/>
            <a:ext cx="8792556" cy="225102"/>
          </a:xfrm>
          <a:prstGeom prst="rect">
            <a:avLst/>
          </a:prstGeom>
          <a:noFill/>
          <a:ln>
            <a:noFill/>
          </a:ln>
        </p:spPr>
      </p:pic>
      <p:sp>
        <p:nvSpPr>
          <p:cNvPr id="365" name="Shape 365"/>
          <p:cNvSpPr txBox="1"/>
          <p:nvPr/>
        </p:nvSpPr>
        <p:spPr>
          <a:xfrm>
            <a:off x="128100" y="4793872"/>
            <a:ext cx="2473200" cy="279000"/>
          </a:xfrm>
          <a:prstGeom prst="rect">
            <a:avLst/>
          </a:prstGeom>
          <a:noFill/>
          <a:ln>
            <a:noFill/>
          </a:ln>
        </p:spPr>
        <p:txBody>
          <a:bodyPr anchorCtr="0" anchor="ctr" bIns="91425" lIns="91425" rIns="91425" tIns="91425">
            <a:noAutofit/>
          </a:bodyPr>
          <a:lstStyle/>
          <a:p>
            <a:pPr lvl="0" rtl="0">
              <a:lnSpc>
                <a:spcPct val="115000"/>
              </a:lnSpc>
              <a:spcBef>
                <a:spcPts val="0"/>
              </a:spcBef>
              <a:buClr>
                <a:schemeClr val="dk1"/>
              </a:buClr>
              <a:buSzPct val="157142"/>
              <a:buFont typeface="Arial"/>
              <a:buNone/>
            </a:pPr>
            <a:r>
              <a:rPr lang="en-GB" sz="700">
                <a:solidFill>
                  <a:srgbClr val="434343"/>
                </a:solidFill>
                <a:latin typeface="Raleway"/>
                <a:ea typeface="Raleway"/>
                <a:cs typeface="Raleway"/>
                <a:sym typeface="Raleway"/>
              </a:rPr>
              <a:t>OJAY WEBSITE INFORMATION ARCHITECTURE</a:t>
            </a:r>
          </a:p>
        </p:txBody>
      </p:sp>
      <p:pic>
        <p:nvPicPr>
          <p:cNvPr descr="OJAY_SHOP_UX_1-03.png" id="366" name="Shape 366"/>
          <p:cNvPicPr preferRelativeResize="0"/>
          <p:nvPr/>
        </p:nvPicPr>
        <p:blipFill rotWithShape="1">
          <a:blip r:embed="rId4">
            <a:alphaModFix/>
          </a:blip>
          <a:srcRect b="0" l="0" r="0" t="0"/>
          <a:stretch/>
        </p:blipFill>
        <p:spPr>
          <a:xfrm>
            <a:off x="0" y="0"/>
            <a:ext cx="9144000" cy="5143500"/>
          </a:xfrm>
          <a:prstGeom prst="rect">
            <a:avLst/>
          </a:prstGeom>
          <a:noFill/>
          <a:ln>
            <a:noFill/>
          </a:ln>
        </p:spPr>
      </p:pic>
      <p:sp>
        <p:nvSpPr>
          <p:cNvPr id="367" name="Shape 367"/>
          <p:cNvSpPr txBox="1"/>
          <p:nvPr/>
        </p:nvSpPr>
        <p:spPr>
          <a:xfrm>
            <a:off x="78081" y="400875"/>
            <a:ext cx="1446600" cy="4455900"/>
          </a:xfrm>
          <a:prstGeom prst="rect">
            <a:avLst/>
          </a:prstGeom>
          <a:noFill/>
          <a:ln>
            <a:noFill/>
          </a:ln>
        </p:spPr>
        <p:txBody>
          <a:bodyPr anchorCtr="0" anchor="t" bIns="91425" lIns="91425" rIns="91425" tIns="91425">
            <a:noAutofit/>
          </a:bodyPr>
          <a:lstStyle/>
          <a:p>
            <a:pPr lvl="0" rtl="0">
              <a:lnSpc>
                <a:spcPct val="115000"/>
              </a:lnSpc>
              <a:spcBef>
                <a:spcPts val="0"/>
              </a:spcBef>
              <a:buNone/>
            </a:pPr>
            <a:r>
              <a:rPr lang="en-GB" sz="700">
                <a:solidFill>
                  <a:srgbClr val="444444"/>
                </a:solidFill>
                <a:latin typeface="Raleway"/>
                <a:ea typeface="Raleway"/>
                <a:cs typeface="Raleway"/>
                <a:sym typeface="Raleway"/>
              </a:rPr>
              <a:t>Zoom view, populated in the stage.</a:t>
            </a: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71" name="Shape 371"/>
        <p:cNvGrpSpPr/>
        <p:nvPr/>
      </p:nvGrpSpPr>
      <p:grpSpPr>
        <a:xfrm>
          <a:off x="0" y="0"/>
          <a:ext cx="0" cy="0"/>
          <a:chOff x="0" y="0"/>
          <a:chExt cx="0" cy="0"/>
        </a:xfrm>
      </p:grpSpPr>
      <p:pic>
        <p:nvPicPr>
          <p:cNvPr descr="6.png" id="372" name="Shape 372"/>
          <p:cNvPicPr preferRelativeResize="0"/>
          <p:nvPr/>
        </p:nvPicPr>
        <p:blipFill>
          <a:blip r:embed="rId4">
            <a:alphaModFix/>
          </a:blip>
          <a:stretch>
            <a:fillRect/>
          </a:stretch>
        </p:blipFill>
        <p:spPr>
          <a:xfrm>
            <a:off x="175724" y="4793872"/>
            <a:ext cx="8792556" cy="225102"/>
          </a:xfrm>
          <a:prstGeom prst="rect">
            <a:avLst/>
          </a:prstGeom>
          <a:noFill/>
          <a:ln>
            <a:noFill/>
          </a:ln>
        </p:spPr>
      </p:pic>
      <p:sp>
        <p:nvSpPr>
          <p:cNvPr id="373" name="Shape 373"/>
          <p:cNvSpPr txBox="1"/>
          <p:nvPr/>
        </p:nvSpPr>
        <p:spPr>
          <a:xfrm>
            <a:off x="128100" y="4793872"/>
            <a:ext cx="2473200" cy="279000"/>
          </a:xfrm>
          <a:prstGeom prst="rect">
            <a:avLst/>
          </a:prstGeom>
          <a:noFill/>
          <a:ln>
            <a:noFill/>
          </a:ln>
        </p:spPr>
        <p:txBody>
          <a:bodyPr anchorCtr="0" anchor="ctr" bIns="91425" lIns="91425" rIns="91425" tIns="91425">
            <a:noAutofit/>
          </a:bodyPr>
          <a:lstStyle/>
          <a:p>
            <a:pPr lvl="0" rtl="0">
              <a:lnSpc>
                <a:spcPct val="115000"/>
              </a:lnSpc>
              <a:spcBef>
                <a:spcPts val="0"/>
              </a:spcBef>
              <a:buClr>
                <a:schemeClr val="dk1"/>
              </a:buClr>
              <a:buSzPct val="157142"/>
              <a:buFont typeface="Arial"/>
              <a:buNone/>
            </a:pPr>
            <a:r>
              <a:rPr lang="en-GB" sz="700">
                <a:solidFill>
                  <a:srgbClr val="434343"/>
                </a:solidFill>
                <a:latin typeface="Raleway"/>
                <a:ea typeface="Raleway"/>
                <a:cs typeface="Raleway"/>
                <a:sym typeface="Raleway"/>
              </a:rPr>
              <a:t>OJAY WEBSITE INFORMATION ARCHITECTURE</a:t>
            </a:r>
          </a:p>
        </p:txBody>
      </p:sp>
      <p:pic>
        <p:nvPicPr>
          <p:cNvPr descr="OJAY_SHOP_UX_3-05.png" id="374" name="Shape 374"/>
          <p:cNvPicPr preferRelativeResize="0"/>
          <p:nvPr/>
        </p:nvPicPr>
        <p:blipFill rotWithShape="1">
          <a:blip r:embed="rId5">
            <a:alphaModFix/>
          </a:blip>
          <a:srcRect b="0" l="0" r="0" t="0"/>
          <a:stretch/>
        </p:blipFill>
        <p:spPr>
          <a:xfrm>
            <a:off x="0" y="0"/>
            <a:ext cx="9144000" cy="5143500"/>
          </a:xfrm>
          <a:prstGeom prst="rect">
            <a:avLst/>
          </a:prstGeom>
          <a:noFill/>
          <a:ln>
            <a:noFill/>
          </a:ln>
        </p:spPr>
      </p:pic>
      <p:sp>
        <p:nvSpPr>
          <p:cNvPr id="375" name="Shape 375"/>
          <p:cNvSpPr txBox="1"/>
          <p:nvPr/>
        </p:nvSpPr>
        <p:spPr>
          <a:xfrm>
            <a:off x="78081" y="400875"/>
            <a:ext cx="1446600" cy="4455900"/>
          </a:xfrm>
          <a:prstGeom prst="rect">
            <a:avLst/>
          </a:prstGeom>
          <a:noFill/>
          <a:ln>
            <a:noFill/>
          </a:ln>
        </p:spPr>
        <p:txBody>
          <a:bodyPr anchorCtr="0" anchor="t" bIns="91425" lIns="91425" rIns="91425" tIns="91425">
            <a:noAutofit/>
          </a:bodyPr>
          <a:lstStyle/>
          <a:p>
            <a:pPr lvl="0" rtl="0">
              <a:lnSpc>
                <a:spcPct val="115000"/>
              </a:lnSpc>
              <a:spcBef>
                <a:spcPts val="0"/>
              </a:spcBef>
              <a:buNone/>
            </a:pPr>
            <a:r>
              <a:rPr lang="en-GB" sz="700">
                <a:solidFill>
                  <a:srgbClr val="444444"/>
                </a:solidFill>
                <a:latin typeface="Raleway"/>
                <a:ea typeface="Raleway"/>
                <a:cs typeface="Raleway"/>
                <a:sym typeface="Raleway"/>
              </a:rPr>
              <a:t>In the “You may also like” section, the first images in the row will be any product that appears in the “Look” image associated with this product. Then other products that go well with it.</a:t>
            </a:r>
          </a:p>
        </p:txBody>
      </p:sp>
      <p:sp>
        <p:nvSpPr>
          <p:cNvPr id="376" name="Shape 376"/>
          <p:cNvSpPr/>
          <p:nvPr/>
        </p:nvSpPr>
        <p:spPr>
          <a:xfrm>
            <a:off x="1928950" y="2315500"/>
            <a:ext cx="5462100" cy="1987200"/>
          </a:xfrm>
          <a:prstGeom prst="rect">
            <a:avLst/>
          </a:prstGeom>
          <a:noFill/>
          <a:ln cap="flat" cmpd="sng" w="38100">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80" name="Shape 380"/>
        <p:cNvGrpSpPr/>
        <p:nvPr/>
      </p:nvGrpSpPr>
      <p:grpSpPr>
        <a:xfrm>
          <a:off x="0" y="0"/>
          <a:ext cx="0" cy="0"/>
          <a:chOff x="0" y="0"/>
          <a:chExt cx="0" cy="0"/>
        </a:xfrm>
      </p:grpSpPr>
      <p:pic>
        <p:nvPicPr>
          <p:cNvPr descr="6.png" id="381" name="Shape 381"/>
          <p:cNvPicPr preferRelativeResize="0"/>
          <p:nvPr/>
        </p:nvPicPr>
        <p:blipFill>
          <a:blip r:embed="rId3">
            <a:alphaModFix/>
          </a:blip>
          <a:stretch>
            <a:fillRect/>
          </a:stretch>
        </p:blipFill>
        <p:spPr>
          <a:xfrm>
            <a:off x="175724" y="4793872"/>
            <a:ext cx="8792556" cy="225102"/>
          </a:xfrm>
          <a:prstGeom prst="rect">
            <a:avLst/>
          </a:prstGeom>
          <a:noFill/>
          <a:ln>
            <a:noFill/>
          </a:ln>
        </p:spPr>
      </p:pic>
      <p:sp>
        <p:nvSpPr>
          <p:cNvPr id="382" name="Shape 382"/>
          <p:cNvSpPr txBox="1"/>
          <p:nvPr/>
        </p:nvSpPr>
        <p:spPr>
          <a:xfrm>
            <a:off x="128100" y="4793872"/>
            <a:ext cx="2473200" cy="279000"/>
          </a:xfrm>
          <a:prstGeom prst="rect">
            <a:avLst/>
          </a:prstGeom>
          <a:noFill/>
          <a:ln>
            <a:noFill/>
          </a:ln>
        </p:spPr>
        <p:txBody>
          <a:bodyPr anchorCtr="0" anchor="ctr" bIns="91425" lIns="91425" rIns="91425" tIns="91425">
            <a:noAutofit/>
          </a:bodyPr>
          <a:lstStyle/>
          <a:p>
            <a:pPr lvl="0" rtl="0">
              <a:lnSpc>
                <a:spcPct val="115000"/>
              </a:lnSpc>
              <a:spcBef>
                <a:spcPts val="0"/>
              </a:spcBef>
              <a:buClr>
                <a:schemeClr val="dk1"/>
              </a:buClr>
              <a:buSzPct val="157142"/>
              <a:buFont typeface="Arial"/>
              <a:buNone/>
            </a:pPr>
            <a:r>
              <a:rPr lang="en-GB" sz="700">
                <a:solidFill>
                  <a:srgbClr val="434343"/>
                </a:solidFill>
                <a:latin typeface="Raleway"/>
                <a:ea typeface="Raleway"/>
                <a:cs typeface="Raleway"/>
                <a:sym typeface="Raleway"/>
              </a:rPr>
              <a:t>OJAY WEBSITE INFORMATION ARCHITECTURE</a:t>
            </a:r>
          </a:p>
        </p:txBody>
      </p:sp>
      <p:pic>
        <p:nvPicPr>
          <p:cNvPr descr="OJAY_SHOP_UX_3-30.png" id="383" name="Shape 383"/>
          <p:cNvPicPr preferRelativeResize="0"/>
          <p:nvPr/>
        </p:nvPicPr>
        <p:blipFill rotWithShape="1">
          <a:blip r:embed="rId4">
            <a:alphaModFix/>
          </a:blip>
          <a:srcRect b="0" l="0" r="0" t="0"/>
          <a:stretch/>
        </p:blipFill>
        <p:spPr>
          <a:xfrm>
            <a:off x="0" y="0"/>
            <a:ext cx="9144000" cy="514350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87" name="Shape 387"/>
        <p:cNvGrpSpPr/>
        <p:nvPr/>
      </p:nvGrpSpPr>
      <p:grpSpPr>
        <a:xfrm>
          <a:off x="0" y="0"/>
          <a:ext cx="0" cy="0"/>
          <a:chOff x="0" y="0"/>
          <a:chExt cx="0" cy="0"/>
        </a:xfrm>
      </p:grpSpPr>
      <p:pic>
        <p:nvPicPr>
          <p:cNvPr descr="6.png" id="388" name="Shape 388"/>
          <p:cNvPicPr preferRelativeResize="0"/>
          <p:nvPr/>
        </p:nvPicPr>
        <p:blipFill>
          <a:blip r:embed="rId3">
            <a:alphaModFix/>
          </a:blip>
          <a:stretch>
            <a:fillRect/>
          </a:stretch>
        </p:blipFill>
        <p:spPr>
          <a:xfrm>
            <a:off x="175724" y="4793872"/>
            <a:ext cx="8792556" cy="225102"/>
          </a:xfrm>
          <a:prstGeom prst="rect">
            <a:avLst/>
          </a:prstGeom>
          <a:noFill/>
          <a:ln>
            <a:noFill/>
          </a:ln>
        </p:spPr>
      </p:pic>
      <p:sp>
        <p:nvSpPr>
          <p:cNvPr id="389" name="Shape 389"/>
          <p:cNvSpPr txBox="1"/>
          <p:nvPr/>
        </p:nvSpPr>
        <p:spPr>
          <a:xfrm>
            <a:off x="128100" y="4793872"/>
            <a:ext cx="2473200" cy="279000"/>
          </a:xfrm>
          <a:prstGeom prst="rect">
            <a:avLst/>
          </a:prstGeom>
          <a:noFill/>
          <a:ln>
            <a:noFill/>
          </a:ln>
        </p:spPr>
        <p:txBody>
          <a:bodyPr anchorCtr="0" anchor="ctr" bIns="91425" lIns="91425" rIns="91425" tIns="91425">
            <a:noAutofit/>
          </a:bodyPr>
          <a:lstStyle/>
          <a:p>
            <a:pPr lvl="0" rtl="0">
              <a:lnSpc>
                <a:spcPct val="115000"/>
              </a:lnSpc>
              <a:spcBef>
                <a:spcPts val="0"/>
              </a:spcBef>
              <a:buClr>
                <a:schemeClr val="dk1"/>
              </a:buClr>
              <a:buSzPct val="157142"/>
              <a:buFont typeface="Arial"/>
              <a:buNone/>
            </a:pPr>
            <a:r>
              <a:rPr lang="en-GB" sz="700">
                <a:solidFill>
                  <a:srgbClr val="434343"/>
                </a:solidFill>
                <a:latin typeface="Raleway"/>
                <a:ea typeface="Raleway"/>
                <a:cs typeface="Raleway"/>
                <a:sym typeface="Raleway"/>
              </a:rPr>
              <a:t>OJAY WEBSITE INFORMATION ARCHITECTURE</a:t>
            </a:r>
          </a:p>
        </p:txBody>
      </p:sp>
      <p:pic>
        <p:nvPicPr>
          <p:cNvPr descr="OJAY_SHOP_UX_1-06.png" id="390" name="Shape 390"/>
          <p:cNvPicPr preferRelativeResize="0"/>
          <p:nvPr/>
        </p:nvPicPr>
        <p:blipFill rotWithShape="1">
          <a:blip r:embed="rId4">
            <a:alphaModFix/>
          </a:blip>
          <a:srcRect b="0" l="0" r="0" t="0"/>
          <a:stretch/>
        </p:blipFill>
        <p:spPr>
          <a:xfrm>
            <a:off x="0" y="0"/>
            <a:ext cx="9144000" cy="514350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94" name="Shape 394"/>
        <p:cNvGrpSpPr/>
        <p:nvPr/>
      </p:nvGrpSpPr>
      <p:grpSpPr>
        <a:xfrm>
          <a:off x="0" y="0"/>
          <a:ext cx="0" cy="0"/>
          <a:chOff x="0" y="0"/>
          <a:chExt cx="0" cy="0"/>
        </a:xfrm>
      </p:grpSpPr>
      <p:pic>
        <p:nvPicPr>
          <p:cNvPr descr="6.png" id="395" name="Shape 395"/>
          <p:cNvPicPr preferRelativeResize="0"/>
          <p:nvPr/>
        </p:nvPicPr>
        <p:blipFill>
          <a:blip r:embed="rId3">
            <a:alphaModFix/>
          </a:blip>
          <a:stretch>
            <a:fillRect/>
          </a:stretch>
        </p:blipFill>
        <p:spPr>
          <a:xfrm>
            <a:off x="175724" y="4793872"/>
            <a:ext cx="8792556" cy="225102"/>
          </a:xfrm>
          <a:prstGeom prst="rect">
            <a:avLst/>
          </a:prstGeom>
          <a:noFill/>
          <a:ln>
            <a:noFill/>
          </a:ln>
        </p:spPr>
      </p:pic>
      <p:sp>
        <p:nvSpPr>
          <p:cNvPr id="396" name="Shape 396"/>
          <p:cNvSpPr txBox="1"/>
          <p:nvPr/>
        </p:nvSpPr>
        <p:spPr>
          <a:xfrm>
            <a:off x="128100" y="4793872"/>
            <a:ext cx="2473200" cy="279000"/>
          </a:xfrm>
          <a:prstGeom prst="rect">
            <a:avLst/>
          </a:prstGeom>
          <a:noFill/>
          <a:ln>
            <a:noFill/>
          </a:ln>
        </p:spPr>
        <p:txBody>
          <a:bodyPr anchorCtr="0" anchor="ctr" bIns="91425" lIns="91425" rIns="91425" tIns="91425">
            <a:noAutofit/>
          </a:bodyPr>
          <a:lstStyle/>
          <a:p>
            <a:pPr lvl="0" rtl="0">
              <a:lnSpc>
                <a:spcPct val="115000"/>
              </a:lnSpc>
              <a:spcBef>
                <a:spcPts val="0"/>
              </a:spcBef>
              <a:buClr>
                <a:schemeClr val="dk1"/>
              </a:buClr>
              <a:buSzPct val="157142"/>
              <a:buFont typeface="Arial"/>
              <a:buNone/>
            </a:pPr>
            <a:r>
              <a:rPr lang="en-GB" sz="700">
                <a:solidFill>
                  <a:srgbClr val="434343"/>
                </a:solidFill>
                <a:latin typeface="Raleway"/>
                <a:ea typeface="Raleway"/>
                <a:cs typeface="Raleway"/>
                <a:sym typeface="Raleway"/>
              </a:rPr>
              <a:t>OJAY WEBSITE INFORMATION ARCHITECTURE</a:t>
            </a:r>
          </a:p>
        </p:txBody>
      </p:sp>
      <p:pic>
        <p:nvPicPr>
          <p:cNvPr descr="OJAY_SHOP_UX_1-04.png" id="397" name="Shape 397"/>
          <p:cNvPicPr preferRelativeResize="0"/>
          <p:nvPr/>
        </p:nvPicPr>
        <p:blipFill rotWithShape="1">
          <a:blip r:embed="rId4">
            <a:alphaModFix/>
          </a:blip>
          <a:srcRect b="0" l="0" r="0" t="0"/>
          <a:stretch/>
        </p:blipFill>
        <p:spPr>
          <a:xfrm>
            <a:off x="0" y="0"/>
            <a:ext cx="9144000" cy="514350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172945"/>
        </a:solidFill>
      </p:bgPr>
    </p:bg>
    <p:spTree>
      <p:nvGrpSpPr>
        <p:cNvPr id="401" name="Shape 401"/>
        <p:cNvGrpSpPr/>
        <p:nvPr/>
      </p:nvGrpSpPr>
      <p:grpSpPr>
        <a:xfrm>
          <a:off x="0" y="0"/>
          <a:ext cx="0" cy="0"/>
          <a:chOff x="0" y="0"/>
          <a:chExt cx="0" cy="0"/>
        </a:xfrm>
      </p:grpSpPr>
      <p:pic>
        <p:nvPicPr>
          <p:cNvPr id="402" name="Shape 402"/>
          <p:cNvPicPr preferRelativeResize="0"/>
          <p:nvPr/>
        </p:nvPicPr>
        <p:blipFill>
          <a:blip r:embed="rId3">
            <a:alphaModFix/>
          </a:blip>
          <a:stretch>
            <a:fillRect/>
          </a:stretch>
        </p:blipFill>
        <p:spPr>
          <a:xfrm>
            <a:off x="175850" y="126892"/>
            <a:ext cx="227150" cy="150212"/>
          </a:xfrm>
          <a:prstGeom prst="rect">
            <a:avLst/>
          </a:prstGeom>
          <a:noFill/>
          <a:ln>
            <a:noFill/>
          </a:ln>
        </p:spPr>
      </p:pic>
      <p:sp>
        <p:nvSpPr>
          <p:cNvPr id="403" name="Shape 403"/>
          <p:cNvSpPr txBox="1"/>
          <p:nvPr/>
        </p:nvSpPr>
        <p:spPr>
          <a:xfrm>
            <a:off x="175850" y="574500"/>
            <a:ext cx="7986000" cy="3863400"/>
          </a:xfrm>
          <a:prstGeom prst="rect">
            <a:avLst/>
          </a:prstGeom>
          <a:noFill/>
          <a:ln>
            <a:noFill/>
          </a:ln>
        </p:spPr>
        <p:txBody>
          <a:bodyPr anchorCtr="0" anchor="ctr" bIns="91425" lIns="91425" rIns="91425" tIns="91425">
            <a:noAutofit/>
          </a:bodyPr>
          <a:lstStyle/>
          <a:p>
            <a:pPr lvl="0" rtl="0">
              <a:lnSpc>
                <a:spcPct val="150000"/>
              </a:lnSpc>
              <a:spcBef>
                <a:spcPts val="0"/>
              </a:spcBef>
              <a:buClr>
                <a:schemeClr val="dk1"/>
              </a:buClr>
              <a:buSzPct val="50000"/>
              <a:buFont typeface="Arial"/>
              <a:buNone/>
            </a:pPr>
            <a:r>
              <a:rPr lang="en-GB" sz="2200">
                <a:solidFill>
                  <a:srgbClr val="FFFFFF"/>
                </a:solidFill>
                <a:latin typeface="Raleway"/>
                <a:ea typeface="Raleway"/>
                <a:cs typeface="Raleway"/>
                <a:sym typeface="Raleway"/>
              </a:rPr>
              <a:t>INSTASHOP</a:t>
            </a:r>
          </a:p>
        </p:txBody>
      </p:sp>
      <p:pic>
        <p:nvPicPr>
          <p:cNvPr descr="tri-colourbar-cover1185px.jpg" id="404" name="Shape 404"/>
          <p:cNvPicPr preferRelativeResize="0"/>
          <p:nvPr/>
        </p:nvPicPr>
        <p:blipFill rotWithShape="1">
          <a:blip r:embed="rId4">
            <a:alphaModFix/>
          </a:blip>
          <a:srcRect b="-1073708" l="19" r="29" t="0"/>
          <a:stretch/>
        </p:blipFill>
        <p:spPr>
          <a:xfrm>
            <a:off x="175850" y="328448"/>
            <a:ext cx="8792299" cy="150200"/>
          </a:xfrm>
          <a:prstGeom prst="rect">
            <a:avLst/>
          </a:prstGeom>
          <a:noFill/>
          <a:ln>
            <a:noFill/>
          </a:ln>
        </p:spPr>
      </p:pic>
      <p:pic>
        <p:nvPicPr>
          <p:cNvPr descr="4.png" id="405" name="Shape 405"/>
          <p:cNvPicPr preferRelativeResize="0"/>
          <p:nvPr/>
        </p:nvPicPr>
        <p:blipFill>
          <a:blip r:embed="rId5">
            <a:alphaModFix/>
          </a:blip>
          <a:stretch>
            <a:fillRect/>
          </a:stretch>
        </p:blipFill>
        <p:spPr>
          <a:xfrm>
            <a:off x="175849" y="4782405"/>
            <a:ext cx="8792301" cy="225094"/>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09" name="Shape 409"/>
        <p:cNvGrpSpPr/>
        <p:nvPr/>
      </p:nvGrpSpPr>
      <p:grpSpPr>
        <a:xfrm>
          <a:off x="0" y="0"/>
          <a:ext cx="0" cy="0"/>
          <a:chOff x="0" y="0"/>
          <a:chExt cx="0" cy="0"/>
        </a:xfrm>
      </p:grpSpPr>
      <p:pic>
        <p:nvPicPr>
          <p:cNvPr descr="6.png" id="410" name="Shape 410"/>
          <p:cNvPicPr preferRelativeResize="0"/>
          <p:nvPr/>
        </p:nvPicPr>
        <p:blipFill>
          <a:blip r:embed="rId4">
            <a:alphaModFix/>
          </a:blip>
          <a:stretch>
            <a:fillRect/>
          </a:stretch>
        </p:blipFill>
        <p:spPr>
          <a:xfrm>
            <a:off x="175724" y="4793872"/>
            <a:ext cx="8792556" cy="225102"/>
          </a:xfrm>
          <a:prstGeom prst="rect">
            <a:avLst/>
          </a:prstGeom>
          <a:noFill/>
          <a:ln>
            <a:noFill/>
          </a:ln>
        </p:spPr>
      </p:pic>
      <p:sp>
        <p:nvSpPr>
          <p:cNvPr id="411" name="Shape 411"/>
          <p:cNvSpPr txBox="1"/>
          <p:nvPr/>
        </p:nvSpPr>
        <p:spPr>
          <a:xfrm>
            <a:off x="128100" y="4793872"/>
            <a:ext cx="2473200" cy="279000"/>
          </a:xfrm>
          <a:prstGeom prst="rect">
            <a:avLst/>
          </a:prstGeom>
          <a:noFill/>
          <a:ln>
            <a:noFill/>
          </a:ln>
        </p:spPr>
        <p:txBody>
          <a:bodyPr anchorCtr="0" anchor="ctr" bIns="91425" lIns="91425" rIns="91425" tIns="91425">
            <a:noAutofit/>
          </a:bodyPr>
          <a:lstStyle/>
          <a:p>
            <a:pPr lvl="0" rtl="0">
              <a:lnSpc>
                <a:spcPct val="115000"/>
              </a:lnSpc>
              <a:spcBef>
                <a:spcPts val="0"/>
              </a:spcBef>
              <a:buClr>
                <a:schemeClr val="dk1"/>
              </a:buClr>
              <a:buSzPct val="157142"/>
              <a:buFont typeface="Arial"/>
              <a:buNone/>
            </a:pPr>
            <a:r>
              <a:rPr lang="en-GB" sz="700">
                <a:solidFill>
                  <a:srgbClr val="434343"/>
                </a:solidFill>
                <a:latin typeface="Raleway"/>
                <a:ea typeface="Raleway"/>
                <a:cs typeface="Raleway"/>
                <a:sym typeface="Raleway"/>
              </a:rPr>
              <a:t>OJAY WEBSITE INFORMATION ARCHITECTURE</a:t>
            </a:r>
          </a:p>
        </p:txBody>
      </p:sp>
      <p:pic>
        <p:nvPicPr>
          <p:cNvPr descr="OJAY_SHOP_UX_1-22.png" id="412" name="Shape 412"/>
          <p:cNvPicPr preferRelativeResize="0"/>
          <p:nvPr/>
        </p:nvPicPr>
        <p:blipFill rotWithShape="1">
          <a:blip r:embed="rId5">
            <a:alphaModFix/>
          </a:blip>
          <a:srcRect b="0" l="0" r="0" t="0"/>
          <a:stretch/>
        </p:blipFill>
        <p:spPr>
          <a:xfrm>
            <a:off x="0" y="0"/>
            <a:ext cx="9144000" cy="5143500"/>
          </a:xfrm>
          <a:prstGeom prst="rect">
            <a:avLst/>
          </a:prstGeom>
          <a:noFill/>
          <a:ln>
            <a:noFill/>
          </a:ln>
        </p:spPr>
      </p:pic>
      <p:sp>
        <p:nvSpPr>
          <p:cNvPr id="413" name="Shape 413"/>
          <p:cNvSpPr/>
          <p:nvPr/>
        </p:nvSpPr>
        <p:spPr>
          <a:xfrm>
            <a:off x="128100" y="108500"/>
            <a:ext cx="1886700" cy="85200"/>
          </a:xfrm>
          <a:prstGeom prst="rect">
            <a:avLst/>
          </a:prstGeom>
          <a:solidFill>
            <a:srgbClr val="FFFFFF"/>
          </a:solidFill>
          <a:ln>
            <a:noFill/>
          </a:ln>
        </p:spPr>
        <p:txBody>
          <a:bodyPr anchorCtr="0" anchor="ctr" bIns="91425" lIns="91425" rIns="91425" tIns="91425">
            <a:noAutofit/>
          </a:bodyPr>
          <a:lstStyle/>
          <a:p>
            <a:pPr lvl="0">
              <a:spcBef>
                <a:spcPts val="0"/>
              </a:spcBef>
              <a:buNone/>
            </a:pPr>
            <a:r>
              <a:t/>
            </a:r>
            <a:endParaRPr/>
          </a:p>
        </p:txBody>
      </p:sp>
      <p:sp>
        <p:nvSpPr>
          <p:cNvPr id="414" name="Shape 414"/>
          <p:cNvSpPr txBox="1"/>
          <p:nvPr/>
        </p:nvSpPr>
        <p:spPr>
          <a:xfrm>
            <a:off x="78081" y="400875"/>
            <a:ext cx="1446600" cy="4455900"/>
          </a:xfrm>
          <a:prstGeom prst="rect">
            <a:avLst/>
          </a:prstGeom>
          <a:noFill/>
          <a:ln>
            <a:noFill/>
          </a:ln>
        </p:spPr>
        <p:txBody>
          <a:bodyPr anchorCtr="0" anchor="t" bIns="91425" lIns="91425" rIns="91425" tIns="91425">
            <a:noAutofit/>
          </a:bodyPr>
          <a:lstStyle/>
          <a:p>
            <a:pPr lvl="0" rtl="0">
              <a:lnSpc>
                <a:spcPct val="115000"/>
              </a:lnSpc>
              <a:spcBef>
                <a:spcPts val="0"/>
              </a:spcBef>
              <a:buNone/>
            </a:pPr>
            <a:r>
              <a:rPr lang="en-GB" sz="700">
                <a:solidFill>
                  <a:srgbClr val="444444"/>
                </a:solidFill>
                <a:latin typeface="Raleway"/>
                <a:ea typeface="Raleway"/>
                <a:cs typeface="Raleway"/>
                <a:sym typeface="Raleway"/>
              </a:rPr>
              <a:t>INSTASHOP LANDING PAGE</a:t>
            </a:r>
          </a:p>
          <a:p>
            <a:pPr lvl="0" rtl="0">
              <a:lnSpc>
                <a:spcPct val="115000"/>
              </a:lnSpc>
              <a:spcBef>
                <a:spcPts val="0"/>
              </a:spcBef>
              <a:buNone/>
            </a:pPr>
            <a:r>
              <a:t/>
            </a:r>
            <a:endParaRPr sz="700">
              <a:solidFill>
                <a:srgbClr val="444444"/>
              </a:solidFill>
              <a:latin typeface="Raleway"/>
              <a:ea typeface="Raleway"/>
              <a:cs typeface="Raleway"/>
              <a:sym typeface="Raleway"/>
            </a:endParaRPr>
          </a:p>
          <a:p>
            <a:pPr lvl="0" rtl="0">
              <a:lnSpc>
                <a:spcPct val="115000"/>
              </a:lnSpc>
              <a:spcBef>
                <a:spcPts val="0"/>
              </a:spcBef>
              <a:buNone/>
            </a:pPr>
            <a:r>
              <a:rPr lang="en-GB" sz="700">
                <a:solidFill>
                  <a:srgbClr val="444444"/>
                </a:solidFill>
                <a:latin typeface="Raleway"/>
                <a:ea typeface="Raleway"/>
                <a:cs typeface="Raleway"/>
                <a:sym typeface="Raleway"/>
              </a:rPr>
              <a:t>&gt; Lookbook template grid</a:t>
            </a:r>
          </a:p>
          <a:p>
            <a:pPr lvl="0" rtl="0">
              <a:lnSpc>
                <a:spcPct val="115000"/>
              </a:lnSpc>
              <a:spcBef>
                <a:spcPts val="0"/>
              </a:spcBef>
              <a:buNone/>
            </a:pPr>
            <a:r>
              <a:t/>
            </a:r>
            <a:endParaRPr sz="700">
              <a:solidFill>
                <a:srgbClr val="444444"/>
              </a:solidFill>
              <a:latin typeface="Raleway"/>
              <a:ea typeface="Raleway"/>
              <a:cs typeface="Raleway"/>
              <a:sym typeface="Raleway"/>
            </a:endParaRPr>
          </a:p>
          <a:p>
            <a:pPr lvl="0" rtl="0">
              <a:lnSpc>
                <a:spcPct val="115000"/>
              </a:lnSpc>
              <a:spcBef>
                <a:spcPts val="0"/>
              </a:spcBef>
              <a:buNone/>
            </a:pPr>
            <a:r>
              <a:rPr lang="en-GB" sz="700">
                <a:solidFill>
                  <a:srgbClr val="444444"/>
                </a:solidFill>
                <a:latin typeface="Raleway"/>
                <a:ea typeface="Raleway"/>
                <a:cs typeface="Raleway"/>
                <a:sym typeface="Raleway"/>
              </a:rPr>
              <a:t>Hover state with click through to shop and date of post.</a:t>
            </a:r>
          </a:p>
          <a:p>
            <a:pPr lvl="0" rtl="0">
              <a:lnSpc>
                <a:spcPct val="115000"/>
              </a:lnSpc>
              <a:spcBef>
                <a:spcPts val="0"/>
              </a:spcBef>
              <a:buNone/>
            </a:pPr>
            <a:r>
              <a:t/>
            </a:r>
            <a:endParaRPr sz="700">
              <a:solidFill>
                <a:srgbClr val="444444"/>
              </a:solidFill>
              <a:latin typeface="Raleway"/>
              <a:ea typeface="Raleway"/>
              <a:cs typeface="Raleway"/>
              <a:sym typeface="Raleway"/>
            </a:endParaRPr>
          </a:p>
        </p:txBody>
      </p:sp>
      <p:sp>
        <p:nvSpPr>
          <p:cNvPr id="415" name="Shape 415"/>
          <p:cNvSpPr/>
          <p:nvPr/>
        </p:nvSpPr>
        <p:spPr>
          <a:xfrm>
            <a:off x="1868150" y="1481175"/>
            <a:ext cx="5543700" cy="3275400"/>
          </a:xfrm>
          <a:prstGeom prst="rect">
            <a:avLst/>
          </a:prstGeom>
          <a:noFill/>
          <a:ln cap="flat" cmpd="sng" w="38100">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5" name="Shape 75"/>
        <p:cNvGrpSpPr/>
        <p:nvPr/>
      </p:nvGrpSpPr>
      <p:grpSpPr>
        <a:xfrm>
          <a:off x="0" y="0"/>
          <a:ext cx="0" cy="0"/>
          <a:chOff x="0" y="0"/>
          <a:chExt cx="0" cy="0"/>
        </a:xfrm>
      </p:grpSpPr>
      <p:sp>
        <p:nvSpPr>
          <p:cNvPr id="76" name="Shape 76">
            <a:hlinkClick r:id="rId4"/>
          </p:cNvPr>
          <p:cNvSpPr txBox="1"/>
          <p:nvPr/>
        </p:nvSpPr>
        <p:spPr>
          <a:xfrm>
            <a:off x="4044375" y="1784411"/>
            <a:ext cx="1045200" cy="1881900"/>
          </a:xfrm>
          <a:prstGeom prst="rect">
            <a:avLst/>
          </a:prstGeom>
          <a:solidFill>
            <a:srgbClr val="D9D9D9"/>
          </a:solidFill>
          <a:ln cap="flat" cmpd="sng" w="9525">
            <a:solidFill>
              <a:srgbClr val="D9D9D9"/>
            </a:solidFill>
            <a:prstDash val="solid"/>
            <a:round/>
            <a:headEnd len="med" w="med" type="none"/>
            <a:tailEnd len="med" w="med" type="none"/>
          </a:ln>
        </p:spPr>
        <p:txBody>
          <a:bodyPr anchorCtr="0" anchor="t" bIns="91425" lIns="91425" rIns="91425" tIns="91425">
            <a:noAutofit/>
          </a:bodyPr>
          <a:lstStyle/>
          <a:p>
            <a:pPr lvl="0" rtl="0" algn="ctr">
              <a:lnSpc>
                <a:spcPct val="115000"/>
              </a:lnSpc>
              <a:spcBef>
                <a:spcPts val="0"/>
              </a:spcBef>
              <a:buNone/>
            </a:pPr>
            <a:r>
              <a:rPr b="1" lang="en-GB" sz="700" u="sng">
                <a:solidFill>
                  <a:srgbClr val="4A86E8"/>
                </a:solidFill>
                <a:latin typeface="Raleway"/>
                <a:ea typeface="Raleway"/>
                <a:cs typeface="Raleway"/>
                <a:sym typeface="Raleway"/>
              </a:rPr>
              <a:t>ISSUE #</a:t>
            </a:r>
          </a:p>
        </p:txBody>
      </p:sp>
      <p:pic>
        <p:nvPicPr>
          <p:cNvPr descr="6.png" id="77" name="Shape 77"/>
          <p:cNvPicPr preferRelativeResize="0"/>
          <p:nvPr/>
        </p:nvPicPr>
        <p:blipFill>
          <a:blip r:embed="rId5">
            <a:alphaModFix/>
          </a:blip>
          <a:stretch>
            <a:fillRect/>
          </a:stretch>
        </p:blipFill>
        <p:spPr>
          <a:xfrm>
            <a:off x="175724" y="4793872"/>
            <a:ext cx="8792556" cy="225102"/>
          </a:xfrm>
          <a:prstGeom prst="rect">
            <a:avLst/>
          </a:prstGeom>
          <a:noFill/>
          <a:ln>
            <a:noFill/>
          </a:ln>
        </p:spPr>
      </p:pic>
      <p:sp>
        <p:nvSpPr>
          <p:cNvPr id="78" name="Shape 78"/>
          <p:cNvSpPr txBox="1"/>
          <p:nvPr/>
        </p:nvSpPr>
        <p:spPr>
          <a:xfrm>
            <a:off x="128100" y="4793872"/>
            <a:ext cx="2473200" cy="279000"/>
          </a:xfrm>
          <a:prstGeom prst="rect">
            <a:avLst/>
          </a:prstGeom>
          <a:noFill/>
          <a:ln>
            <a:noFill/>
          </a:ln>
        </p:spPr>
        <p:txBody>
          <a:bodyPr anchorCtr="0" anchor="ctr" bIns="91425" lIns="91425" rIns="91425" tIns="91425">
            <a:noAutofit/>
          </a:bodyPr>
          <a:lstStyle/>
          <a:p>
            <a:pPr lvl="0" rtl="0">
              <a:lnSpc>
                <a:spcPct val="115000"/>
              </a:lnSpc>
              <a:spcBef>
                <a:spcPts val="0"/>
              </a:spcBef>
              <a:buClr>
                <a:schemeClr val="dk1"/>
              </a:buClr>
              <a:buSzPct val="157142"/>
              <a:buFont typeface="Arial"/>
              <a:buNone/>
            </a:pPr>
            <a:r>
              <a:rPr lang="en-GB" sz="700">
                <a:solidFill>
                  <a:srgbClr val="434343"/>
                </a:solidFill>
                <a:latin typeface="Raleway"/>
                <a:ea typeface="Raleway"/>
                <a:cs typeface="Raleway"/>
                <a:sym typeface="Raleway"/>
              </a:rPr>
              <a:t>OJAY WEBSITE INFORMATION ARCHITECTURE</a:t>
            </a:r>
          </a:p>
        </p:txBody>
      </p:sp>
      <p:sp>
        <p:nvSpPr>
          <p:cNvPr id="79" name="Shape 79">
            <a:hlinkClick r:id="rId6"/>
          </p:cNvPr>
          <p:cNvSpPr txBox="1"/>
          <p:nvPr/>
        </p:nvSpPr>
        <p:spPr>
          <a:xfrm>
            <a:off x="2884100" y="1252127"/>
            <a:ext cx="1045200" cy="279000"/>
          </a:xfrm>
          <a:prstGeom prst="rect">
            <a:avLst/>
          </a:prstGeom>
          <a:solidFill>
            <a:srgbClr val="D9D9D9"/>
          </a:solidFill>
          <a:ln cap="flat" cmpd="sng" w="9525">
            <a:solidFill>
              <a:srgbClr val="D9D9D9"/>
            </a:solidFill>
            <a:prstDash val="solid"/>
            <a:round/>
            <a:headEnd len="med" w="med" type="none"/>
            <a:tailEnd len="med" w="med" type="none"/>
          </a:ln>
        </p:spPr>
        <p:txBody>
          <a:bodyPr anchorCtr="0" anchor="ctr" bIns="91425" lIns="91425" rIns="91425" tIns="91425">
            <a:noAutofit/>
          </a:bodyPr>
          <a:lstStyle/>
          <a:p>
            <a:pPr lvl="0" rtl="0" algn="ctr">
              <a:lnSpc>
                <a:spcPct val="115000"/>
              </a:lnSpc>
              <a:spcBef>
                <a:spcPts val="0"/>
              </a:spcBef>
              <a:buNone/>
            </a:pPr>
            <a:r>
              <a:rPr b="1" lang="en-GB" sz="700" u="sng">
                <a:solidFill>
                  <a:srgbClr val="4A86E8"/>
                </a:solidFill>
                <a:latin typeface="Raleway"/>
                <a:ea typeface="Raleway"/>
                <a:cs typeface="Raleway"/>
                <a:sym typeface="Raleway"/>
              </a:rPr>
              <a:t>INSTASHOP</a:t>
            </a:r>
          </a:p>
        </p:txBody>
      </p:sp>
      <p:sp>
        <p:nvSpPr>
          <p:cNvPr id="80" name="Shape 80">
            <a:hlinkClick r:id="rId7"/>
          </p:cNvPr>
          <p:cNvSpPr txBox="1"/>
          <p:nvPr/>
        </p:nvSpPr>
        <p:spPr>
          <a:xfrm>
            <a:off x="4044375" y="1252127"/>
            <a:ext cx="1045200" cy="279000"/>
          </a:xfrm>
          <a:prstGeom prst="rect">
            <a:avLst/>
          </a:prstGeom>
          <a:solidFill>
            <a:srgbClr val="D9D9D9"/>
          </a:solidFill>
          <a:ln cap="flat" cmpd="sng" w="9525">
            <a:solidFill>
              <a:srgbClr val="D9D9D9"/>
            </a:solidFill>
            <a:prstDash val="solid"/>
            <a:round/>
            <a:headEnd len="med" w="med" type="none"/>
            <a:tailEnd len="med" w="med" type="none"/>
          </a:ln>
        </p:spPr>
        <p:txBody>
          <a:bodyPr anchorCtr="0" anchor="ctr" bIns="91425" lIns="91425" rIns="91425" tIns="91425">
            <a:noAutofit/>
          </a:bodyPr>
          <a:lstStyle/>
          <a:p>
            <a:pPr lvl="0" rtl="0" algn="ctr">
              <a:lnSpc>
                <a:spcPct val="115000"/>
              </a:lnSpc>
              <a:spcBef>
                <a:spcPts val="0"/>
              </a:spcBef>
              <a:buNone/>
            </a:pPr>
            <a:r>
              <a:rPr b="1" lang="en-GB" sz="700" u="sng">
                <a:solidFill>
                  <a:srgbClr val="4A86E8"/>
                </a:solidFill>
                <a:latin typeface="Raleway"/>
                <a:ea typeface="Raleway"/>
                <a:cs typeface="Raleway"/>
                <a:sym typeface="Raleway"/>
              </a:rPr>
              <a:t>MAGAZINE LANDING</a:t>
            </a:r>
          </a:p>
        </p:txBody>
      </p:sp>
      <p:sp>
        <p:nvSpPr>
          <p:cNvPr id="81" name="Shape 81">
            <a:hlinkClick r:id="rId8"/>
          </p:cNvPr>
          <p:cNvSpPr txBox="1"/>
          <p:nvPr/>
        </p:nvSpPr>
        <p:spPr>
          <a:xfrm>
            <a:off x="6568275" y="1252120"/>
            <a:ext cx="1045200" cy="799200"/>
          </a:xfrm>
          <a:prstGeom prst="rect">
            <a:avLst/>
          </a:prstGeom>
          <a:solidFill>
            <a:srgbClr val="D9D9D9"/>
          </a:solidFill>
          <a:ln cap="flat" cmpd="sng" w="9525">
            <a:solidFill>
              <a:srgbClr val="D9D9D9"/>
            </a:solidFill>
            <a:prstDash val="solid"/>
            <a:round/>
            <a:headEnd len="med" w="med" type="none"/>
            <a:tailEnd len="med" w="med" type="none"/>
          </a:ln>
        </p:spPr>
        <p:txBody>
          <a:bodyPr anchorCtr="0" anchor="t" bIns="91425" lIns="91425" rIns="91425" tIns="91425">
            <a:noAutofit/>
          </a:bodyPr>
          <a:lstStyle/>
          <a:p>
            <a:pPr lvl="0" rtl="0" algn="ctr">
              <a:lnSpc>
                <a:spcPct val="115000"/>
              </a:lnSpc>
              <a:spcBef>
                <a:spcPts val="0"/>
              </a:spcBef>
              <a:buNone/>
            </a:pPr>
            <a:r>
              <a:rPr b="1" lang="en-GB" sz="700" u="sng">
                <a:solidFill>
                  <a:srgbClr val="4A86E8"/>
                </a:solidFill>
                <a:latin typeface="Raleway"/>
                <a:ea typeface="Raleway"/>
                <a:cs typeface="Raleway"/>
                <a:sym typeface="Raleway"/>
              </a:rPr>
              <a:t>GIFT CARD</a:t>
            </a:r>
          </a:p>
        </p:txBody>
      </p:sp>
      <p:sp>
        <p:nvSpPr>
          <p:cNvPr id="82" name="Shape 82">
            <a:hlinkClick r:id="rId9"/>
          </p:cNvPr>
          <p:cNvSpPr txBox="1"/>
          <p:nvPr/>
        </p:nvSpPr>
        <p:spPr>
          <a:xfrm>
            <a:off x="7728550" y="1252125"/>
            <a:ext cx="1117200" cy="799200"/>
          </a:xfrm>
          <a:prstGeom prst="rect">
            <a:avLst/>
          </a:prstGeom>
          <a:solidFill>
            <a:srgbClr val="D9D9D9"/>
          </a:solidFill>
          <a:ln cap="flat" cmpd="sng" w="9525">
            <a:solidFill>
              <a:srgbClr val="D9D9D9"/>
            </a:solidFill>
            <a:prstDash val="solid"/>
            <a:round/>
            <a:headEnd len="med" w="med" type="none"/>
            <a:tailEnd len="med" w="med" type="none"/>
          </a:ln>
        </p:spPr>
        <p:txBody>
          <a:bodyPr anchorCtr="0" anchor="t" bIns="91425" lIns="91425" rIns="91425" tIns="91425">
            <a:noAutofit/>
          </a:bodyPr>
          <a:lstStyle/>
          <a:p>
            <a:pPr lvl="0" rtl="0" algn="ctr">
              <a:lnSpc>
                <a:spcPct val="115000"/>
              </a:lnSpc>
              <a:spcBef>
                <a:spcPts val="0"/>
              </a:spcBef>
              <a:buNone/>
            </a:pPr>
            <a:r>
              <a:rPr b="1" lang="en-GB" sz="700" u="sng">
                <a:solidFill>
                  <a:srgbClr val="4A86E8"/>
                </a:solidFill>
                <a:latin typeface="Raleway"/>
                <a:ea typeface="Raleway"/>
                <a:cs typeface="Raleway"/>
                <a:sym typeface="Raleway"/>
              </a:rPr>
              <a:t>CUSTOMER SERVICE</a:t>
            </a:r>
          </a:p>
          <a:p>
            <a:pPr lvl="0" rtl="0">
              <a:lnSpc>
                <a:spcPct val="115000"/>
              </a:lnSpc>
              <a:spcBef>
                <a:spcPts val="0"/>
              </a:spcBef>
              <a:buNone/>
            </a:pPr>
            <a:r>
              <a:rPr lang="en-GB" sz="700">
                <a:solidFill>
                  <a:srgbClr val="444444"/>
                </a:solidFill>
                <a:latin typeface="Raleway"/>
                <a:ea typeface="Raleway"/>
                <a:cs typeface="Raleway"/>
                <a:sym typeface="Raleway"/>
              </a:rPr>
              <a:t>- About us</a:t>
            </a:r>
          </a:p>
          <a:p>
            <a:pPr lvl="0" rtl="0">
              <a:lnSpc>
                <a:spcPct val="115000"/>
              </a:lnSpc>
              <a:spcBef>
                <a:spcPts val="0"/>
              </a:spcBef>
              <a:buNone/>
            </a:pPr>
            <a:r>
              <a:rPr lang="en-GB" sz="700">
                <a:solidFill>
                  <a:srgbClr val="444444"/>
                </a:solidFill>
                <a:latin typeface="Raleway"/>
                <a:ea typeface="Raleway"/>
                <a:cs typeface="Raleway"/>
                <a:sym typeface="Raleway"/>
              </a:rPr>
              <a:t>- Contact</a:t>
            </a:r>
          </a:p>
        </p:txBody>
      </p:sp>
      <p:sp>
        <p:nvSpPr>
          <p:cNvPr id="83" name="Shape 83">
            <a:hlinkClick r:id="rId10"/>
          </p:cNvPr>
          <p:cNvSpPr txBox="1"/>
          <p:nvPr/>
        </p:nvSpPr>
        <p:spPr>
          <a:xfrm>
            <a:off x="276375" y="1258245"/>
            <a:ext cx="1045200" cy="2288400"/>
          </a:xfrm>
          <a:prstGeom prst="rect">
            <a:avLst/>
          </a:prstGeom>
          <a:solidFill>
            <a:srgbClr val="D9D9D9"/>
          </a:solidFill>
          <a:ln cap="flat" cmpd="sng" w="9525">
            <a:solidFill>
              <a:srgbClr val="D9D9D9"/>
            </a:solidFill>
            <a:prstDash val="solid"/>
            <a:round/>
            <a:headEnd len="med" w="med" type="none"/>
            <a:tailEnd len="med" w="med" type="none"/>
          </a:ln>
        </p:spPr>
        <p:txBody>
          <a:bodyPr anchorCtr="0" anchor="t" bIns="91425" lIns="91425" rIns="91425" tIns="91425">
            <a:noAutofit/>
          </a:bodyPr>
          <a:lstStyle/>
          <a:p>
            <a:pPr lvl="0" rtl="0" algn="ctr">
              <a:lnSpc>
                <a:spcPct val="115000"/>
              </a:lnSpc>
              <a:spcBef>
                <a:spcPts val="0"/>
              </a:spcBef>
              <a:buNone/>
            </a:pPr>
            <a:r>
              <a:rPr b="1" lang="en-GB" sz="700" u="sng">
                <a:solidFill>
                  <a:srgbClr val="4A86E8"/>
                </a:solidFill>
                <a:latin typeface="Raleway"/>
                <a:ea typeface="Raleway"/>
                <a:cs typeface="Raleway"/>
                <a:sym typeface="Raleway"/>
              </a:rPr>
              <a:t>SHOP</a:t>
            </a:r>
          </a:p>
        </p:txBody>
      </p:sp>
      <p:sp>
        <p:nvSpPr>
          <p:cNvPr id="84" name="Shape 84">
            <a:hlinkClick r:id="rId11"/>
          </p:cNvPr>
          <p:cNvSpPr txBox="1"/>
          <p:nvPr/>
        </p:nvSpPr>
        <p:spPr>
          <a:xfrm>
            <a:off x="276369" y="3812102"/>
            <a:ext cx="1045200" cy="279000"/>
          </a:xfrm>
          <a:prstGeom prst="rect">
            <a:avLst/>
          </a:prstGeom>
          <a:solidFill>
            <a:srgbClr val="D9D9D9"/>
          </a:solidFill>
          <a:ln cap="flat" cmpd="sng" w="9525">
            <a:solidFill>
              <a:srgbClr val="D9D9D9"/>
            </a:solidFill>
            <a:prstDash val="solid"/>
            <a:round/>
            <a:headEnd len="med" w="med" type="none"/>
            <a:tailEnd len="med" w="med" type="none"/>
          </a:ln>
        </p:spPr>
        <p:txBody>
          <a:bodyPr anchorCtr="0" anchor="ctr" bIns="91425" lIns="91425" rIns="91425" tIns="91425">
            <a:noAutofit/>
          </a:bodyPr>
          <a:lstStyle/>
          <a:p>
            <a:pPr lvl="0" rtl="0" algn="ctr">
              <a:lnSpc>
                <a:spcPct val="115000"/>
              </a:lnSpc>
              <a:spcBef>
                <a:spcPts val="0"/>
              </a:spcBef>
              <a:buNone/>
            </a:pPr>
            <a:r>
              <a:rPr b="1" lang="en-GB" sz="700" u="sng">
                <a:solidFill>
                  <a:srgbClr val="4A86E8"/>
                </a:solidFill>
                <a:latin typeface="Raleway"/>
                <a:ea typeface="Raleway"/>
                <a:cs typeface="Raleway"/>
                <a:sym typeface="Raleway"/>
              </a:rPr>
              <a:t>PRODUCT DETAIL</a:t>
            </a:r>
          </a:p>
        </p:txBody>
      </p:sp>
      <p:sp>
        <p:nvSpPr>
          <p:cNvPr id="85" name="Shape 85"/>
          <p:cNvSpPr txBox="1"/>
          <p:nvPr/>
        </p:nvSpPr>
        <p:spPr>
          <a:xfrm>
            <a:off x="575419" y="1597227"/>
            <a:ext cx="1045200" cy="279000"/>
          </a:xfrm>
          <a:prstGeom prst="rect">
            <a:avLst/>
          </a:prstGeom>
          <a:solidFill>
            <a:srgbClr val="F3F3F3"/>
          </a:solidFill>
          <a:ln cap="flat" cmpd="sng" w="9525">
            <a:solidFill>
              <a:srgbClr val="D9D9D9"/>
            </a:solidFill>
            <a:prstDash val="solid"/>
            <a:round/>
            <a:headEnd len="med" w="med" type="none"/>
            <a:tailEnd len="med" w="med" type="none"/>
          </a:ln>
        </p:spPr>
        <p:txBody>
          <a:bodyPr anchorCtr="0" anchor="ctr" bIns="91425" lIns="91425" rIns="91425" tIns="91425">
            <a:noAutofit/>
          </a:bodyPr>
          <a:lstStyle/>
          <a:p>
            <a:pPr lvl="0" rtl="0" algn="ctr">
              <a:lnSpc>
                <a:spcPct val="115000"/>
              </a:lnSpc>
              <a:spcBef>
                <a:spcPts val="0"/>
              </a:spcBef>
              <a:buNone/>
            </a:pPr>
            <a:r>
              <a:rPr lang="en-GB" sz="700">
                <a:solidFill>
                  <a:srgbClr val="444444"/>
                </a:solidFill>
                <a:latin typeface="Raleway"/>
                <a:ea typeface="Raleway"/>
                <a:cs typeface="Raleway"/>
                <a:sym typeface="Raleway"/>
              </a:rPr>
              <a:t>NEW ARRIVALS</a:t>
            </a:r>
          </a:p>
        </p:txBody>
      </p:sp>
      <p:sp>
        <p:nvSpPr>
          <p:cNvPr id="86" name="Shape 86"/>
          <p:cNvSpPr txBox="1"/>
          <p:nvPr/>
        </p:nvSpPr>
        <p:spPr>
          <a:xfrm>
            <a:off x="575419" y="2373927"/>
            <a:ext cx="1045200" cy="279000"/>
          </a:xfrm>
          <a:prstGeom prst="rect">
            <a:avLst/>
          </a:prstGeom>
          <a:solidFill>
            <a:srgbClr val="F3F3F3"/>
          </a:solidFill>
          <a:ln cap="flat" cmpd="sng" w="9525">
            <a:solidFill>
              <a:srgbClr val="D9D9D9"/>
            </a:solidFill>
            <a:prstDash val="solid"/>
            <a:round/>
            <a:headEnd len="med" w="med" type="none"/>
            <a:tailEnd len="med" w="med" type="none"/>
          </a:ln>
        </p:spPr>
        <p:txBody>
          <a:bodyPr anchorCtr="0" anchor="ctr" bIns="91425" lIns="91425" rIns="91425" tIns="91425">
            <a:noAutofit/>
          </a:bodyPr>
          <a:lstStyle/>
          <a:p>
            <a:pPr lvl="0" rtl="0" algn="ctr">
              <a:lnSpc>
                <a:spcPct val="115000"/>
              </a:lnSpc>
              <a:spcBef>
                <a:spcPts val="0"/>
              </a:spcBef>
              <a:buNone/>
            </a:pPr>
            <a:r>
              <a:rPr lang="en-GB" sz="700">
                <a:solidFill>
                  <a:srgbClr val="444444"/>
                </a:solidFill>
                <a:latin typeface="Raleway"/>
                <a:ea typeface="Raleway"/>
                <a:cs typeface="Raleway"/>
                <a:sym typeface="Raleway"/>
              </a:rPr>
              <a:t>SHOWCASE</a:t>
            </a:r>
          </a:p>
        </p:txBody>
      </p:sp>
      <p:sp>
        <p:nvSpPr>
          <p:cNvPr id="87" name="Shape 87"/>
          <p:cNvSpPr txBox="1"/>
          <p:nvPr/>
        </p:nvSpPr>
        <p:spPr>
          <a:xfrm>
            <a:off x="2884075" y="1778427"/>
            <a:ext cx="1045200" cy="279000"/>
          </a:xfrm>
          <a:prstGeom prst="rect">
            <a:avLst/>
          </a:prstGeom>
          <a:solidFill>
            <a:srgbClr val="D9D9D9"/>
          </a:solidFill>
          <a:ln cap="flat" cmpd="sng" w="9525">
            <a:solidFill>
              <a:srgbClr val="D9D9D9"/>
            </a:solidFill>
            <a:prstDash val="solid"/>
            <a:round/>
            <a:headEnd len="med" w="med" type="none"/>
            <a:tailEnd len="med" w="med" type="none"/>
          </a:ln>
        </p:spPr>
        <p:txBody>
          <a:bodyPr anchorCtr="0" anchor="ctr" bIns="91425" lIns="91425" rIns="91425" tIns="91425">
            <a:noAutofit/>
          </a:bodyPr>
          <a:lstStyle/>
          <a:p>
            <a:pPr lvl="0" rtl="0" algn="ctr">
              <a:lnSpc>
                <a:spcPct val="115000"/>
              </a:lnSpc>
              <a:spcBef>
                <a:spcPts val="0"/>
              </a:spcBef>
              <a:buNone/>
            </a:pPr>
            <a:r>
              <a:rPr b="1" lang="en-GB" sz="700">
                <a:solidFill>
                  <a:srgbClr val="444444"/>
                </a:solidFill>
                <a:latin typeface="Raleway"/>
                <a:ea typeface="Raleway"/>
                <a:cs typeface="Raleway"/>
                <a:sym typeface="Raleway"/>
              </a:rPr>
              <a:t>POST</a:t>
            </a:r>
          </a:p>
        </p:txBody>
      </p:sp>
      <p:sp>
        <p:nvSpPr>
          <p:cNvPr id="88" name="Shape 88"/>
          <p:cNvSpPr txBox="1"/>
          <p:nvPr/>
        </p:nvSpPr>
        <p:spPr>
          <a:xfrm>
            <a:off x="4295575" y="2520102"/>
            <a:ext cx="1045200" cy="279000"/>
          </a:xfrm>
          <a:prstGeom prst="rect">
            <a:avLst/>
          </a:prstGeom>
          <a:solidFill>
            <a:srgbClr val="F3F3F3"/>
          </a:solidFill>
          <a:ln cap="flat" cmpd="sng" w="9525">
            <a:solidFill>
              <a:srgbClr val="D9D9D9"/>
            </a:solidFill>
            <a:prstDash val="solid"/>
            <a:round/>
            <a:headEnd len="med" w="med" type="none"/>
            <a:tailEnd len="med" w="med" type="none"/>
          </a:ln>
        </p:spPr>
        <p:txBody>
          <a:bodyPr anchorCtr="0" anchor="ctr" bIns="91425" lIns="91425" rIns="91425" tIns="91425">
            <a:noAutofit/>
          </a:bodyPr>
          <a:lstStyle/>
          <a:p>
            <a:pPr lvl="0" rtl="0" algn="ctr">
              <a:lnSpc>
                <a:spcPct val="115000"/>
              </a:lnSpc>
              <a:spcBef>
                <a:spcPts val="0"/>
              </a:spcBef>
              <a:buNone/>
            </a:pPr>
            <a:r>
              <a:rPr lang="en-GB" sz="700">
                <a:solidFill>
                  <a:srgbClr val="444444"/>
                </a:solidFill>
                <a:latin typeface="Raleway"/>
                <a:ea typeface="Raleway"/>
                <a:cs typeface="Raleway"/>
                <a:sym typeface="Raleway"/>
              </a:rPr>
              <a:t>PRODUCT HIGHLIGHT</a:t>
            </a:r>
          </a:p>
        </p:txBody>
      </p:sp>
      <p:sp>
        <p:nvSpPr>
          <p:cNvPr id="89" name="Shape 89"/>
          <p:cNvSpPr txBox="1"/>
          <p:nvPr/>
        </p:nvSpPr>
        <p:spPr>
          <a:xfrm>
            <a:off x="4295575" y="2890902"/>
            <a:ext cx="1045200" cy="279000"/>
          </a:xfrm>
          <a:prstGeom prst="rect">
            <a:avLst/>
          </a:prstGeom>
          <a:solidFill>
            <a:srgbClr val="F3F3F3"/>
          </a:solidFill>
          <a:ln cap="flat" cmpd="sng" w="9525">
            <a:solidFill>
              <a:srgbClr val="D9D9D9"/>
            </a:solidFill>
            <a:prstDash val="solid"/>
            <a:round/>
            <a:headEnd len="med" w="med" type="none"/>
            <a:tailEnd len="med" w="med" type="none"/>
          </a:ln>
        </p:spPr>
        <p:txBody>
          <a:bodyPr anchorCtr="0" anchor="ctr" bIns="91425" lIns="91425" rIns="91425" tIns="91425">
            <a:noAutofit/>
          </a:bodyPr>
          <a:lstStyle/>
          <a:p>
            <a:pPr lvl="0" rtl="0" algn="ctr">
              <a:lnSpc>
                <a:spcPct val="115000"/>
              </a:lnSpc>
              <a:spcBef>
                <a:spcPts val="0"/>
              </a:spcBef>
              <a:buNone/>
            </a:pPr>
            <a:r>
              <a:rPr lang="en-GB" sz="700">
                <a:solidFill>
                  <a:srgbClr val="444444"/>
                </a:solidFill>
                <a:latin typeface="Raleway"/>
                <a:ea typeface="Raleway"/>
                <a:cs typeface="Raleway"/>
                <a:sym typeface="Raleway"/>
              </a:rPr>
              <a:t>THE LOOK FLAT LAY </a:t>
            </a:r>
          </a:p>
        </p:txBody>
      </p:sp>
      <p:sp>
        <p:nvSpPr>
          <p:cNvPr id="90" name="Shape 90"/>
          <p:cNvSpPr txBox="1"/>
          <p:nvPr/>
        </p:nvSpPr>
        <p:spPr>
          <a:xfrm>
            <a:off x="4295575" y="2149277"/>
            <a:ext cx="1045200" cy="279000"/>
          </a:xfrm>
          <a:prstGeom prst="rect">
            <a:avLst/>
          </a:prstGeom>
          <a:solidFill>
            <a:srgbClr val="F3F3F3"/>
          </a:solidFill>
          <a:ln cap="flat" cmpd="sng" w="9525">
            <a:solidFill>
              <a:srgbClr val="D9D9D9"/>
            </a:solidFill>
            <a:prstDash val="solid"/>
            <a:round/>
            <a:headEnd len="med" w="med" type="none"/>
            <a:tailEnd len="med" w="med" type="none"/>
          </a:ln>
        </p:spPr>
        <p:txBody>
          <a:bodyPr anchorCtr="0" anchor="ctr" bIns="91425" lIns="91425" rIns="91425" tIns="91425">
            <a:noAutofit/>
          </a:bodyPr>
          <a:lstStyle/>
          <a:p>
            <a:pPr lvl="0" rtl="0" algn="ctr">
              <a:lnSpc>
                <a:spcPct val="115000"/>
              </a:lnSpc>
              <a:spcBef>
                <a:spcPts val="0"/>
              </a:spcBef>
              <a:buNone/>
            </a:pPr>
            <a:r>
              <a:rPr lang="en-GB" sz="700">
                <a:solidFill>
                  <a:srgbClr val="444444"/>
                </a:solidFill>
                <a:latin typeface="Raleway"/>
                <a:ea typeface="Raleway"/>
                <a:cs typeface="Raleway"/>
                <a:sym typeface="Raleway"/>
              </a:rPr>
              <a:t>CAMPAIGN</a:t>
            </a:r>
          </a:p>
        </p:txBody>
      </p:sp>
      <p:sp>
        <p:nvSpPr>
          <p:cNvPr id="91" name="Shape 91"/>
          <p:cNvSpPr txBox="1"/>
          <p:nvPr/>
        </p:nvSpPr>
        <p:spPr>
          <a:xfrm>
            <a:off x="4295575" y="3267677"/>
            <a:ext cx="1045200" cy="279000"/>
          </a:xfrm>
          <a:prstGeom prst="rect">
            <a:avLst/>
          </a:prstGeom>
          <a:solidFill>
            <a:srgbClr val="F3F3F3"/>
          </a:solidFill>
          <a:ln cap="flat" cmpd="sng" w="9525">
            <a:solidFill>
              <a:srgbClr val="D9D9D9"/>
            </a:solidFill>
            <a:prstDash val="solid"/>
            <a:round/>
            <a:headEnd len="med" w="med" type="none"/>
            <a:tailEnd len="med" w="med" type="none"/>
          </a:ln>
        </p:spPr>
        <p:txBody>
          <a:bodyPr anchorCtr="0" anchor="ctr" bIns="91425" lIns="91425" rIns="91425" tIns="91425">
            <a:noAutofit/>
          </a:bodyPr>
          <a:lstStyle/>
          <a:p>
            <a:pPr lvl="0" rtl="0" algn="ctr">
              <a:lnSpc>
                <a:spcPct val="115000"/>
              </a:lnSpc>
              <a:spcBef>
                <a:spcPts val="0"/>
              </a:spcBef>
              <a:buNone/>
            </a:pPr>
            <a:r>
              <a:rPr lang="en-GB" sz="700">
                <a:solidFill>
                  <a:srgbClr val="444444"/>
                </a:solidFill>
                <a:latin typeface="Raleway"/>
                <a:ea typeface="Raleway"/>
                <a:cs typeface="Raleway"/>
                <a:sym typeface="Raleway"/>
              </a:rPr>
              <a:t>INFLUENCER CONTENT</a:t>
            </a:r>
          </a:p>
        </p:txBody>
      </p:sp>
      <p:sp>
        <p:nvSpPr>
          <p:cNvPr id="92" name="Shape 92"/>
          <p:cNvSpPr txBox="1"/>
          <p:nvPr/>
        </p:nvSpPr>
        <p:spPr>
          <a:xfrm>
            <a:off x="7734525" y="2855000"/>
            <a:ext cx="1117200" cy="279000"/>
          </a:xfrm>
          <a:prstGeom prst="rect">
            <a:avLst/>
          </a:prstGeom>
          <a:solidFill>
            <a:srgbClr val="D9D9D9"/>
          </a:solidFill>
          <a:ln cap="flat" cmpd="sng" w="9525">
            <a:solidFill>
              <a:srgbClr val="D9D9D9"/>
            </a:solidFill>
            <a:prstDash val="solid"/>
            <a:round/>
            <a:headEnd len="med" w="med" type="none"/>
            <a:tailEnd len="med" w="med" type="none"/>
          </a:ln>
        </p:spPr>
        <p:txBody>
          <a:bodyPr anchorCtr="0" anchor="ctr" bIns="91425" lIns="91425" rIns="91425" tIns="91425">
            <a:noAutofit/>
          </a:bodyPr>
          <a:lstStyle/>
          <a:p>
            <a:pPr lvl="0" rtl="0" algn="ctr">
              <a:lnSpc>
                <a:spcPct val="115000"/>
              </a:lnSpc>
              <a:spcBef>
                <a:spcPts val="0"/>
              </a:spcBef>
              <a:buNone/>
            </a:pPr>
            <a:r>
              <a:rPr b="1" lang="en-GB" sz="700">
                <a:solidFill>
                  <a:srgbClr val="444444"/>
                </a:solidFill>
                <a:latin typeface="Raleway"/>
                <a:ea typeface="Raleway"/>
                <a:cs typeface="Raleway"/>
                <a:sym typeface="Raleway"/>
              </a:rPr>
              <a:t>RETURNS</a:t>
            </a:r>
          </a:p>
        </p:txBody>
      </p:sp>
      <p:sp>
        <p:nvSpPr>
          <p:cNvPr id="93" name="Shape 93"/>
          <p:cNvSpPr txBox="1"/>
          <p:nvPr/>
        </p:nvSpPr>
        <p:spPr>
          <a:xfrm>
            <a:off x="7734525" y="3387300"/>
            <a:ext cx="1117200" cy="279000"/>
          </a:xfrm>
          <a:prstGeom prst="rect">
            <a:avLst/>
          </a:prstGeom>
          <a:solidFill>
            <a:srgbClr val="D9D9D9"/>
          </a:solidFill>
          <a:ln cap="flat" cmpd="sng" w="9525">
            <a:solidFill>
              <a:srgbClr val="D9D9D9"/>
            </a:solidFill>
            <a:prstDash val="solid"/>
            <a:round/>
            <a:headEnd len="med" w="med" type="none"/>
            <a:tailEnd len="med" w="med" type="none"/>
          </a:ln>
        </p:spPr>
        <p:txBody>
          <a:bodyPr anchorCtr="0" anchor="ctr" bIns="91425" lIns="91425" rIns="91425" tIns="91425">
            <a:noAutofit/>
          </a:bodyPr>
          <a:lstStyle/>
          <a:p>
            <a:pPr lvl="0" rtl="0" algn="ctr">
              <a:lnSpc>
                <a:spcPct val="115000"/>
              </a:lnSpc>
              <a:spcBef>
                <a:spcPts val="0"/>
              </a:spcBef>
              <a:buNone/>
            </a:pPr>
            <a:r>
              <a:rPr b="1" lang="en-GB" sz="700">
                <a:solidFill>
                  <a:srgbClr val="444444"/>
                </a:solidFill>
                <a:latin typeface="Raleway"/>
                <a:ea typeface="Raleway"/>
                <a:cs typeface="Raleway"/>
                <a:sym typeface="Raleway"/>
              </a:rPr>
              <a:t>SHIPPING INFO</a:t>
            </a:r>
          </a:p>
        </p:txBody>
      </p:sp>
      <p:sp>
        <p:nvSpPr>
          <p:cNvPr id="94" name="Shape 94"/>
          <p:cNvSpPr txBox="1"/>
          <p:nvPr/>
        </p:nvSpPr>
        <p:spPr>
          <a:xfrm>
            <a:off x="575419" y="4170890"/>
            <a:ext cx="1045200" cy="279000"/>
          </a:xfrm>
          <a:prstGeom prst="rect">
            <a:avLst/>
          </a:prstGeom>
          <a:solidFill>
            <a:srgbClr val="D9D9D9"/>
          </a:solidFill>
          <a:ln cap="flat" cmpd="sng" w="9525">
            <a:solidFill>
              <a:srgbClr val="D9D9D9"/>
            </a:solidFill>
            <a:prstDash val="solid"/>
            <a:round/>
            <a:headEnd len="med" w="med" type="none"/>
            <a:tailEnd len="med" w="med" type="none"/>
          </a:ln>
        </p:spPr>
        <p:txBody>
          <a:bodyPr anchorCtr="0" anchor="ctr" bIns="91425" lIns="91425" rIns="91425" tIns="91425">
            <a:noAutofit/>
          </a:bodyPr>
          <a:lstStyle/>
          <a:p>
            <a:pPr lvl="0" rtl="0" algn="ctr">
              <a:lnSpc>
                <a:spcPct val="115000"/>
              </a:lnSpc>
              <a:spcBef>
                <a:spcPts val="0"/>
              </a:spcBef>
              <a:buNone/>
            </a:pPr>
            <a:r>
              <a:rPr b="1" lang="en-GB" sz="700">
                <a:solidFill>
                  <a:srgbClr val="444444"/>
                </a:solidFill>
                <a:latin typeface="Raleway"/>
                <a:ea typeface="Raleway"/>
                <a:cs typeface="Raleway"/>
                <a:sym typeface="Raleway"/>
              </a:rPr>
              <a:t>SIZING</a:t>
            </a:r>
          </a:p>
        </p:txBody>
      </p:sp>
      <p:sp>
        <p:nvSpPr>
          <p:cNvPr id="95" name="Shape 95"/>
          <p:cNvSpPr txBox="1"/>
          <p:nvPr/>
        </p:nvSpPr>
        <p:spPr>
          <a:xfrm>
            <a:off x="7734525" y="3924151"/>
            <a:ext cx="1117200" cy="279000"/>
          </a:xfrm>
          <a:prstGeom prst="rect">
            <a:avLst/>
          </a:prstGeom>
          <a:solidFill>
            <a:srgbClr val="D9D9D9"/>
          </a:solidFill>
          <a:ln cap="flat" cmpd="sng" w="9525">
            <a:solidFill>
              <a:srgbClr val="D9D9D9"/>
            </a:solidFill>
            <a:prstDash val="solid"/>
            <a:round/>
            <a:headEnd len="med" w="med" type="none"/>
            <a:tailEnd len="med" w="med" type="none"/>
          </a:ln>
        </p:spPr>
        <p:txBody>
          <a:bodyPr anchorCtr="0" anchor="ctr" bIns="91425" lIns="91425" rIns="91425" tIns="91425">
            <a:noAutofit/>
          </a:bodyPr>
          <a:lstStyle/>
          <a:p>
            <a:pPr lvl="0" rtl="0" algn="ctr">
              <a:lnSpc>
                <a:spcPct val="115000"/>
              </a:lnSpc>
              <a:spcBef>
                <a:spcPts val="0"/>
              </a:spcBef>
              <a:buNone/>
            </a:pPr>
            <a:r>
              <a:rPr b="1" lang="en-GB" sz="700">
                <a:solidFill>
                  <a:srgbClr val="444444"/>
                </a:solidFill>
                <a:latin typeface="Raleway"/>
                <a:ea typeface="Raleway"/>
                <a:cs typeface="Raleway"/>
                <a:sym typeface="Raleway"/>
              </a:rPr>
              <a:t>PRIVACY POLICY</a:t>
            </a:r>
          </a:p>
        </p:txBody>
      </p:sp>
      <p:sp>
        <p:nvSpPr>
          <p:cNvPr id="96" name="Shape 96"/>
          <p:cNvSpPr txBox="1"/>
          <p:nvPr/>
        </p:nvSpPr>
        <p:spPr>
          <a:xfrm>
            <a:off x="7734525" y="2310725"/>
            <a:ext cx="1117200" cy="279000"/>
          </a:xfrm>
          <a:prstGeom prst="rect">
            <a:avLst/>
          </a:prstGeom>
          <a:solidFill>
            <a:srgbClr val="D9D9D9"/>
          </a:solidFill>
          <a:ln cap="flat" cmpd="sng" w="9525">
            <a:solidFill>
              <a:srgbClr val="D9D9D9"/>
            </a:solidFill>
            <a:prstDash val="solid"/>
            <a:round/>
            <a:headEnd len="med" w="med" type="none"/>
            <a:tailEnd len="med" w="med" type="none"/>
          </a:ln>
        </p:spPr>
        <p:txBody>
          <a:bodyPr anchorCtr="0" anchor="ctr" bIns="91425" lIns="91425" rIns="91425" tIns="91425">
            <a:noAutofit/>
          </a:bodyPr>
          <a:lstStyle/>
          <a:p>
            <a:pPr lvl="0" rtl="0" algn="ctr">
              <a:lnSpc>
                <a:spcPct val="115000"/>
              </a:lnSpc>
              <a:spcBef>
                <a:spcPts val="0"/>
              </a:spcBef>
              <a:buNone/>
            </a:pPr>
            <a:r>
              <a:rPr b="1" lang="en-GB" sz="700">
                <a:solidFill>
                  <a:srgbClr val="444444"/>
                </a:solidFill>
                <a:latin typeface="Raleway"/>
                <a:ea typeface="Raleway"/>
                <a:cs typeface="Raleway"/>
                <a:sym typeface="Raleway"/>
              </a:rPr>
              <a:t>CONTACT FORM</a:t>
            </a:r>
          </a:p>
        </p:txBody>
      </p:sp>
      <p:sp>
        <p:nvSpPr>
          <p:cNvPr id="97" name="Shape 97"/>
          <p:cNvSpPr txBox="1"/>
          <p:nvPr/>
        </p:nvSpPr>
        <p:spPr>
          <a:xfrm>
            <a:off x="1729750" y="1258101"/>
            <a:ext cx="1045200" cy="799200"/>
          </a:xfrm>
          <a:prstGeom prst="rect">
            <a:avLst/>
          </a:prstGeom>
          <a:noFill/>
          <a:ln cap="flat" cmpd="sng" w="9525">
            <a:solidFill>
              <a:srgbClr val="D9D9D9"/>
            </a:solidFill>
            <a:prstDash val="dashDot"/>
            <a:round/>
            <a:headEnd len="med" w="med" type="none"/>
            <a:tailEnd len="med" w="med" type="none"/>
          </a:ln>
        </p:spPr>
        <p:txBody>
          <a:bodyPr anchorCtr="0" anchor="ctr" bIns="91425" lIns="91425" rIns="91425" tIns="91425">
            <a:noAutofit/>
          </a:bodyPr>
          <a:lstStyle/>
          <a:p>
            <a:pPr lvl="0" rtl="0" algn="ctr">
              <a:lnSpc>
                <a:spcPct val="115000"/>
              </a:lnSpc>
              <a:spcBef>
                <a:spcPts val="0"/>
              </a:spcBef>
              <a:buNone/>
            </a:pPr>
            <a:r>
              <a:rPr lang="en-GB" sz="700">
                <a:solidFill>
                  <a:srgbClr val="444444"/>
                </a:solidFill>
                <a:highlight>
                  <a:srgbClr val="FFFFFF"/>
                </a:highlight>
                <a:latin typeface="Raleway"/>
                <a:ea typeface="Raleway"/>
                <a:cs typeface="Raleway"/>
                <a:sym typeface="Raleway"/>
              </a:rPr>
              <a:t>- SALE - </a:t>
            </a:r>
          </a:p>
          <a:p>
            <a:pPr lvl="0" rtl="0" algn="ctr">
              <a:lnSpc>
                <a:spcPct val="115000"/>
              </a:lnSpc>
              <a:spcBef>
                <a:spcPts val="0"/>
              </a:spcBef>
              <a:buNone/>
            </a:pPr>
            <a:r>
              <a:rPr lang="en-GB" sz="700">
                <a:solidFill>
                  <a:srgbClr val="444444"/>
                </a:solidFill>
                <a:highlight>
                  <a:srgbClr val="FFFFFF"/>
                </a:highlight>
                <a:latin typeface="Raleway"/>
                <a:ea typeface="Raleway"/>
                <a:cs typeface="Raleway"/>
                <a:sym typeface="Raleway"/>
              </a:rPr>
              <a:t>PRODUCT CATEGORY</a:t>
            </a:r>
          </a:p>
        </p:txBody>
      </p:sp>
      <p:sp>
        <p:nvSpPr>
          <p:cNvPr id="98" name="Shape 98"/>
          <p:cNvSpPr txBox="1"/>
          <p:nvPr/>
        </p:nvSpPr>
        <p:spPr>
          <a:xfrm>
            <a:off x="1729775" y="2310777"/>
            <a:ext cx="1045200" cy="279000"/>
          </a:xfrm>
          <a:prstGeom prst="rect">
            <a:avLst/>
          </a:prstGeom>
          <a:noFill/>
          <a:ln cap="flat" cmpd="sng" w="9525">
            <a:solidFill>
              <a:srgbClr val="D9D9D9"/>
            </a:solidFill>
            <a:prstDash val="dashDot"/>
            <a:round/>
            <a:headEnd len="med" w="med" type="none"/>
            <a:tailEnd len="med" w="med" type="none"/>
          </a:ln>
        </p:spPr>
        <p:txBody>
          <a:bodyPr anchorCtr="0" anchor="ctr" bIns="91425" lIns="91425" rIns="91425" tIns="91425">
            <a:noAutofit/>
          </a:bodyPr>
          <a:lstStyle/>
          <a:p>
            <a:pPr lvl="0" rtl="0" algn="ctr">
              <a:lnSpc>
                <a:spcPct val="115000"/>
              </a:lnSpc>
              <a:spcBef>
                <a:spcPts val="0"/>
              </a:spcBef>
              <a:buNone/>
            </a:pPr>
            <a:r>
              <a:rPr lang="en-GB" sz="700">
                <a:solidFill>
                  <a:srgbClr val="444444"/>
                </a:solidFill>
                <a:highlight>
                  <a:srgbClr val="FFFFFF"/>
                </a:highlight>
                <a:latin typeface="Raleway"/>
                <a:ea typeface="Raleway"/>
                <a:cs typeface="Raleway"/>
                <a:sym typeface="Raleway"/>
              </a:rPr>
              <a:t>PRODUCT DETAIL</a:t>
            </a:r>
          </a:p>
        </p:txBody>
      </p:sp>
      <p:sp>
        <p:nvSpPr>
          <p:cNvPr id="99" name="Shape 99"/>
          <p:cNvSpPr txBox="1"/>
          <p:nvPr/>
        </p:nvSpPr>
        <p:spPr>
          <a:xfrm>
            <a:off x="575400" y="1985872"/>
            <a:ext cx="1045200" cy="279000"/>
          </a:xfrm>
          <a:prstGeom prst="rect">
            <a:avLst/>
          </a:prstGeom>
          <a:solidFill>
            <a:srgbClr val="F3F3F3"/>
          </a:solidFill>
          <a:ln cap="flat" cmpd="sng" w="9525">
            <a:solidFill>
              <a:srgbClr val="D9D9D9"/>
            </a:solidFill>
            <a:prstDash val="solid"/>
            <a:round/>
            <a:headEnd len="med" w="med" type="none"/>
            <a:tailEnd len="med" w="med" type="none"/>
          </a:ln>
        </p:spPr>
        <p:txBody>
          <a:bodyPr anchorCtr="0" anchor="ctr" bIns="91425" lIns="91425" rIns="91425" tIns="91425">
            <a:noAutofit/>
          </a:bodyPr>
          <a:lstStyle/>
          <a:p>
            <a:pPr lvl="0" rtl="0" algn="ctr">
              <a:lnSpc>
                <a:spcPct val="115000"/>
              </a:lnSpc>
              <a:spcBef>
                <a:spcPts val="0"/>
              </a:spcBef>
              <a:buNone/>
            </a:pPr>
            <a:r>
              <a:rPr lang="en-GB" sz="700">
                <a:solidFill>
                  <a:srgbClr val="444444"/>
                </a:solidFill>
                <a:latin typeface="Raleway"/>
                <a:ea typeface="Raleway"/>
                <a:cs typeface="Raleway"/>
                <a:sym typeface="Raleway"/>
              </a:rPr>
              <a:t>SHOP THE LOOK</a:t>
            </a:r>
          </a:p>
        </p:txBody>
      </p:sp>
      <p:cxnSp>
        <p:nvCxnSpPr>
          <p:cNvPr id="100" name="Shape 100"/>
          <p:cNvCxnSpPr/>
          <p:nvPr/>
        </p:nvCxnSpPr>
        <p:spPr>
          <a:xfrm>
            <a:off x="795438" y="992800"/>
            <a:ext cx="7488000" cy="0"/>
          </a:xfrm>
          <a:prstGeom prst="straightConnector1">
            <a:avLst/>
          </a:prstGeom>
          <a:noFill/>
          <a:ln cap="flat" cmpd="sng" w="9525">
            <a:solidFill>
              <a:srgbClr val="D9D9D9"/>
            </a:solidFill>
            <a:prstDash val="solid"/>
            <a:round/>
            <a:headEnd len="lg" w="lg" type="none"/>
            <a:tailEnd len="lg" w="lg" type="none"/>
          </a:ln>
        </p:spPr>
      </p:cxnSp>
      <p:cxnSp>
        <p:nvCxnSpPr>
          <p:cNvPr id="101" name="Shape 101"/>
          <p:cNvCxnSpPr/>
          <p:nvPr/>
        </p:nvCxnSpPr>
        <p:spPr>
          <a:xfrm>
            <a:off x="798975" y="992825"/>
            <a:ext cx="0" cy="265200"/>
          </a:xfrm>
          <a:prstGeom prst="straightConnector1">
            <a:avLst/>
          </a:prstGeom>
          <a:noFill/>
          <a:ln cap="flat" cmpd="sng" w="9525">
            <a:solidFill>
              <a:srgbClr val="D9D9D9"/>
            </a:solidFill>
            <a:prstDash val="solid"/>
            <a:round/>
            <a:headEnd len="lg" w="lg" type="none"/>
            <a:tailEnd len="lg" w="lg" type="triangle"/>
          </a:ln>
        </p:spPr>
      </p:cxnSp>
      <p:cxnSp>
        <p:nvCxnSpPr>
          <p:cNvPr id="102" name="Shape 102"/>
          <p:cNvCxnSpPr/>
          <p:nvPr/>
        </p:nvCxnSpPr>
        <p:spPr>
          <a:xfrm>
            <a:off x="8280969" y="992825"/>
            <a:ext cx="0" cy="265200"/>
          </a:xfrm>
          <a:prstGeom prst="straightConnector1">
            <a:avLst/>
          </a:prstGeom>
          <a:noFill/>
          <a:ln cap="flat" cmpd="sng" w="9525">
            <a:solidFill>
              <a:srgbClr val="D9D9D9"/>
            </a:solidFill>
            <a:prstDash val="solid"/>
            <a:round/>
            <a:headEnd len="lg" w="lg" type="none"/>
            <a:tailEnd len="lg" w="lg" type="triangle"/>
          </a:ln>
        </p:spPr>
      </p:cxnSp>
      <p:cxnSp>
        <p:nvCxnSpPr>
          <p:cNvPr id="103" name="Shape 103"/>
          <p:cNvCxnSpPr/>
          <p:nvPr/>
        </p:nvCxnSpPr>
        <p:spPr>
          <a:xfrm>
            <a:off x="2252300" y="992825"/>
            <a:ext cx="0" cy="265200"/>
          </a:xfrm>
          <a:prstGeom prst="straightConnector1">
            <a:avLst/>
          </a:prstGeom>
          <a:noFill/>
          <a:ln cap="flat" cmpd="sng" w="9525">
            <a:solidFill>
              <a:srgbClr val="D9D9D9"/>
            </a:solidFill>
            <a:prstDash val="solid"/>
            <a:round/>
            <a:headEnd len="lg" w="lg" type="none"/>
            <a:tailEnd len="lg" w="lg" type="triangle"/>
          </a:ln>
        </p:spPr>
      </p:cxnSp>
      <p:cxnSp>
        <p:nvCxnSpPr>
          <p:cNvPr id="104" name="Shape 104"/>
          <p:cNvCxnSpPr/>
          <p:nvPr/>
        </p:nvCxnSpPr>
        <p:spPr>
          <a:xfrm>
            <a:off x="3406600" y="992825"/>
            <a:ext cx="0" cy="265200"/>
          </a:xfrm>
          <a:prstGeom prst="straightConnector1">
            <a:avLst/>
          </a:prstGeom>
          <a:noFill/>
          <a:ln cap="flat" cmpd="sng" w="9525">
            <a:solidFill>
              <a:srgbClr val="D9D9D9"/>
            </a:solidFill>
            <a:prstDash val="solid"/>
            <a:round/>
            <a:headEnd len="lg" w="lg" type="none"/>
            <a:tailEnd len="lg" w="lg" type="triangle"/>
          </a:ln>
        </p:spPr>
      </p:cxnSp>
      <p:cxnSp>
        <p:nvCxnSpPr>
          <p:cNvPr id="105" name="Shape 105"/>
          <p:cNvCxnSpPr/>
          <p:nvPr/>
        </p:nvCxnSpPr>
        <p:spPr>
          <a:xfrm>
            <a:off x="3662650" y="609869"/>
            <a:ext cx="0" cy="383100"/>
          </a:xfrm>
          <a:prstGeom prst="straightConnector1">
            <a:avLst/>
          </a:prstGeom>
          <a:noFill/>
          <a:ln cap="flat" cmpd="sng" w="9525">
            <a:solidFill>
              <a:srgbClr val="D9D9D9"/>
            </a:solidFill>
            <a:prstDash val="solid"/>
            <a:round/>
            <a:headEnd len="lg" w="lg" type="none"/>
            <a:tailEnd len="lg" w="lg" type="triangle"/>
          </a:ln>
        </p:spPr>
      </p:cxnSp>
      <p:cxnSp>
        <p:nvCxnSpPr>
          <p:cNvPr id="106" name="Shape 106"/>
          <p:cNvCxnSpPr/>
          <p:nvPr/>
        </p:nvCxnSpPr>
        <p:spPr>
          <a:xfrm>
            <a:off x="7072825" y="992825"/>
            <a:ext cx="0" cy="265200"/>
          </a:xfrm>
          <a:prstGeom prst="straightConnector1">
            <a:avLst/>
          </a:prstGeom>
          <a:noFill/>
          <a:ln cap="flat" cmpd="sng" w="9525">
            <a:solidFill>
              <a:srgbClr val="D9D9D9"/>
            </a:solidFill>
            <a:prstDash val="solid"/>
            <a:round/>
            <a:headEnd len="lg" w="lg" type="none"/>
            <a:tailEnd len="lg" w="lg" type="triangle"/>
          </a:ln>
        </p:spPr>
      </p:cxnSp>
      <p:sp>
        <p:nvSpPr>
          <p:cNvPr id="107" name="Shape 107">
            <a:hlinkClick r:id="rId12"/>
          </p:cNvPr>
          <p:cNvSpPr txBox="1"/>
          <p:nvPr/>
        </p:nvSpPr>
        <p:spPr>
          <a:xfrm>
            <a:off x="276375" y="324888"/>
            <a:ext cx="6796500" cy="279000"/>
          </a:xfrm>
          <a:prstGeom prst="rect">
            <a:avLst/>
          </a:prstGeom>
          <a:solidFill>
            <a:srgbClr val="D9D9D9"/>
          </a:solidFill>
          <a:ln cap="flat" cmpd="sng" w="9525">
            <a:solidFill>
              <a:srgbClr val="CCCCCC"/>
            </a:solidFill>
            <a:prstDash val="solid"/>
            <a:round/>
            <a:headEnd len="med" w="med" type="none"/>
            <a:tailEnd len="med" w="med" type="none"/>
          </a:ln>
        </p:spPr>
        <p:txBody>
          <a:bodyPr anchorCtr="0" anchor="ctr" bIns="91425" lIns="91425" rIns="91425" tIns="91425">
            <a:noAutofit/>
          </a:bodyPr>
          <a:lstStyle/>
          <a:p>
            <a:pPr lvl="0" rtl="0" algn="ctr">
              <a:lnSpc>
                <a:spcPct val="115000"/>
              </a:lnSpc>
              <a:spcBef>
                <a:spcPts val="0"/>
              </a:spcBef>
              <a:buNone/>
            </a:pPr>
            <a:r>
              <a:rPr b="1" lang="en-GB" sz="700" u="sng">
                <a:solidFill>
                  <a:srgbClr val="4A86E8"/>
                </a:solidFill>
                <a:latin typeface="Raleway"/>
                <a:ea typeface="Raleway"/>
                <a:cs typeface="Raleway"/>
                <a:sym typeface="Raleway"/>
              </a:rPr>
              <a:t>HOME PAGE</a:t>
            </a:r>
          </a:p>
        </p:txBody>
      </p:sp>
      <p:cxnSp>
        <p:nvCxnSpPr>
          <p:cNvPr id="108" name="Shape 108"/>
          <p:cNvCxnSpPr>
            <a:stCxn id="83" idx="2"/>
            <a:endCxn id="84" idx="0"/>
          </p:cNvCxnSpPr>
          <p:nvPr/>
        </p:nvCxnSpPr>
        <p:spPr>
          <a:xfrm>
            <a:off x="798975" y="3546645"/>
            <a:ext cx="0" cy="265500"/>
          </a:xfrm>
          <a:prstGeom prst="straightConnector1">
            <a:avLst/>
          </a:prstGeom>
          <a:noFill/>
          <a:ln cap="flat" cmpd="sng" w="9525">
            <a:solidFill>
              <a:srgbClr val="D9D9D9"/>
            </a:solidFill>
            <a:prstDash val="solid"/>
            <a:round/>
            <a:headEnd len="lg" w="lg" type="none"/>
            <a:tailEnd len="lg" w="lg" type="triangle"/>
          </a:ln>
        </p:spPr>
      </p:cxnSp>
      <p:cxnSp>
        <p:nvCxnSpPr>
          <p:cNvPr id="109" name="Shape 109"/>
          <p:cNvCxnSpPr>
            <a:endCxn id="87" idx="0"/>
          </p:cNvCxnSpPr>
          <p:nvPr/>
        </p:nvCxnSpPr>
        <p:spPr>
          <a:xfrm>
            <a:off x="3406675" y="1525227"/>
            <a:ext cx="0" cy="253200"/>
          </a:xfrm>
          <a:prstGeom prst="straightConnector1">
            <a:avLst/>
          </a:prstGeom>
          <a:noFill/>
          <a:ln cap="flat" cmpd="sng" w="9525">
            <a:solidFill>
              <a:srgbClr val="D9D9D9"/>
            </a:solidFill>
            <a:prstDash val="solid"/>
            <a:round/>
            <a:headEnd len="lg" w="lg" type="none"/>
            <a:tailEnd len="lg" w="lg" type="triangle"/>
          </a:ln>
        </p:spPr>
      </p:cxnSp>
      <p:cxnSp>
        <p:nvCxnSpPr>
          <p:cNvPr id="110" name="Shape 110"/>
          <p:cNvCxnSpPr/>
          <p:nvPr/>
        </p:nvCxnSpPr>
        <p:spPr>
          <a:xfrm>
            <a:off x="4554975" y="1525227"/>
            <a:ext cx="0" cy="253200"/>
          </a:xfrm>
          <a:prstGeom prst="straightConnector1">
            <a:avLst/>
          </a:prstGeom>
          <a:noFill/>
          <a:ln cap="flat" cmpd="sng" w="9525">
            <a:solidFill>
              <a:srgbClr val="D9D9D9"/>
            </a:solidFill>
            <a:prstDash val="solid"/>
            <a:round/>
            <a:headEnd len="lg" w="lg" type="none"/>
            <a:tailEnd len="lg" w="lg" type="triangle"/>
          </a:ln>
        </p:spPr>
      </p:cxnSp>
      <p:cxnSp>
        <p:nvCxnSpPr>
          <p:cNvPr id="111" name="Shape 111"/>
          <p:cNvCxnSpPr/>
          <p:nvPr/>
        </p:nvCxnSpPr>
        <p:spPr>
          <a:xfrm>
            <a:off x="7084875" y="1525227"/>
            <a:ext cx="0" cy="253200"/>
          </a:xfrm>
          <a:prstGeom prst="straightConnector1">
            <a:avLst/>
          </a:prstGeom>
          <a:noFill/>
          <a:ln cap="flat" cmpd="sng" w="9525">
            <a:solidFill>
              <a:srgbClr val="D9D9D9"/>
            </a:solidFill>
            <a:prstDash val="solid"/>
            <a:round/>
            <a:headEnd len="lg" w="lg" type="none"/>
            <a:tailEnd len="lg" w="lg" type="triangle"/>
          </a:ln>
        </p:spPr>
      </p:cxnSp>
      <p:cxnSp>
        <p:nvCxnSpPr>
          <p:cNvPr id="112" name="Shape 112"/>
          <p:cNvCxnSpPr/>
          <p:nvPr/>
        </p:nvCxnSpPr>
        <p:spPr>
          <a:xfrm>
            <a:off x="8281025" y="2057527"/>
            <a:ext cx="0" cy="253200"/>
          </a:xfrm>
          <a:prstGeom prst="straightConnector1">
            <a:avLst/>
          </a:prstGeom>
          <a:noFill/>
          <a:ln cap="flat" cmpd="sng" w="9525">
            <a:solidFill>
              <a:srgbClr val="D9D9D9"/>
            </a:solidFill>
            <a:prstDash val="solid"/>
            <a:round/>
            <a:headEnd len="lg" w="lg" type="none"/>
            <a:tailEnd len="lg" w="lg" type="triangle"/>
          </a:ln>
        </p:spPr>
      </p:cxnSp>
      <p:cxnSp>
        <p:nvCxnSpPr>
          <p:cNvPr id="113" name="Shape 113"/>
          <p:cNvCxnSpPr/>
          <p:nvPr/>
        </p:nvCxnSpPr>
        <p:spPr>
          <a:xfrm>
            <a:off x="8281025" y="2589827"/>
            <a:ext cx="0" cy="253200"/>
          </a:xfrm>
          <a:prstGeom prst="straightConnector1">
            <a:avLst/>
          </a:prstGeom>
          <a:noFill/>
          <a:ln cap="flat" cmpd="sng" w="9525">
            <a:solidFill>
              <a:srgbClr val="D9D9D9"/>
            </a:solidFill>
            <a:prstDash val="solid"/>
            <a:round/>
            <a:headEnd len="lg" w="lg" type="none"/>
            <a:tailEnd len="lg" w="lg" type="triangle"/>
          </a:ln>
        </p:spPr>
      </p:cxnSp>
      <p:cxnSp>
        <p:nvCxnSpPr>
          <p:cNvPr id="114" name="Shape 114"/>
          <p:cNvCxnSpPr/>
          <p:nvPr/>
        </p:nvCxnSpPr>
        <p:spPr>
          <a:xfrm>
            <a:off x="8281025" y="3128102"/>
            <a:ext cx="0" cy="253200"/>
          </a:xfrm>
          <a:prstGeom prst="straightConnector1">
            <a:avLst/>
          </a:prstGeom>
          <a:noFill/>
          <a:ln cap="flat" cmpd="sng" w="9525">
            <a:solidFill>
              <a:srgbClr val="D9D9D9"/>
            </a:solidFill>
            <a:prstDash val="solid"/>
            <a:round/>
            <a:headEnd len="lg" w="lg" type="none"/>
            <a:tailEnd len="lg" w="lg" type="triangle"/>
          </a:ln>
        </p:spPr>
      </p:cxnSp>
      <p:cxnSp>
        <p:nvCxnSpPr>
          <p:cNvPr id="115" name="Shape 115"/>
          <p:cNvCxnSpPr/>
          <p:nvPr/>
        </p:nvCxnSpPr>
        <p:spPr>
          <a:xfrm>
            <a:off x="8281025" y="3654402"/>
            <a:ext cx="0" cy="253200"/>
          </a:xfrm>
          <a:prstGeom prst="straightConnector1">
            <a:avLst/>
          </a:prstGeom>
          <a:noFill/>
          <a:ln cap="flat" cmpd="sng" w="9525">
            <a:solidFill>
              <a:srgbClr val="D9D9D9"/>
            </a:solidFill>
            <a:prstDash val="solid"/>
            <a:round/>
            <a:headEnd len="lg" w="lg" type="none"/>
            <a:tailEnd len="lg" w="lg" type="triangle"/>
          </a:ln>
        </p:spPr>
      </p:cxnSp>
      <p:cxnSp>
        <p:nvCxnSpPr>
          <p:cNvPr id="116" name="Shape 116"/>
          <p:cNvCxnSpPr/>
          <p:nvPr/>
        </p:nvCxnSpPr>
        <p:spPr>
          <a:xfrm>
            <a:off x="1489275" y="3953325"/>
            <a:ext cx="0" cy="207000"/>
          </a:xfrm>
          <a:prstGeom prst="straightConnector1">
            <a:avLst/>
          </a:prstGeom>
          <a:noFill/>
          <a:ln cap="flat" cmpd="sng" w="9525">
            <a:solidFill>
              <a:srgbClr val="D9D9D9"/>
            </a:solidFill>
            <a:prstDash val="solid"/>
            <a:round/>
            <a:headEnd len="lg" w="lg" type="none"/>
            <a:tailEnd len="lg" w="lg" type="triangle"/>
          </a:ln>
        </p:spPr>
      </p:cxnSp>
      <p:cxnSp>
        <p:nvCxnSpPr>
          <p:cNvPr id="117" name="Shape 117"/>
          <p:cNvCxnSpPr/>
          <p:nvPr/>
        </p:nvCxnSpPr>
        <p:spPr>
          <a:xfrm>
            <a:off x="1321563" y="3953300"/>
            <a:ext cx="167700" cy="0"/>
          </a:xfrm>
          <a:prstGeom prst="straightConnector1">
            <a:avLst/>
          </a:prstGeom>
          <a:noFill/>
          <a:ln cap="flat" cmpd="sng" w="9525">
            <a:solidFill>
              <a:srgbClr val="D9D9D9"/>
            </a:solidFill>
            <a:prstDash val="solid"/>
            <a:round/>
            <a:headEnd len="lg" w="lg" type="none"/>
            <a:tailEnd len="lg" w="lg" type="none"/>
          </a:ln>
        </p:spPr>
      </p:cxnSp>
      <p:cxnSp>
        <p:nvCxnSpPr>
          <p:cNvPr id="118" name="Shape 118"/>
          <p:cNvCxnSpPr/>
          <p:nvPr/>
        </p:nvCxnSpPr>
        <p:spPr>
          <a:xfrm>
            <a:off x="2252300" y="2045450"/>
            <a:ext cx="0" cy="265200"/>
          </a:xfrm>
          <a:prstGeom prst="straightConnector1">
            <a:avLst/>
          </a:prstGeom>
          <a:noFill/>
          <a:ln cap="flat" cmpd="sng" w="9525">
            <a:solidFill>
              <a:srgbClr val="D9D9D9"/>
            </a:solidFill>
            <a:prstDash val="solid"/>
            <a:round/>
            <a:headEnd len="lg" w="lg" type="none"/>
            <a:tailEnd len="lg" w="lg" type="triangle"/>
          </a:ln>
        </p:spPr>
      </p:cxnSp>
      <p:sp>
        <p:nvSpPr>
          <p:cNvPr id="119" name="Shape 119">
            <a:hlinkClick r:id="rId13"/>
          </p:cNvPr>
          <p:cNvSpPr txBox="1"/>
          <p:nvPr/>
        </p:nvSpPr>
        <p:spPr>
          <a:xfrm>
            <a:off x="7728550" y="617600"/>
            <a:ext cx="1117200" cy="207000"/>
          </a:xfrm>
          <a:prstGeom prst="rect">
            <a:avLst/>
          </a:prstGeom>
          <a:solidFill>
            <a:srgbClr val="FFFFFF"/>
          </a:solidFill>
          <a:ln cap="flat" cmpd="sng" w="9525">
            <a:solidFill>
              <a:srgbClr val="CCCCCC"/>
            </a:solidFill>
            <a:prstDash val="solid"/>
            <a:round/>
            <a:headEnd len="med" w="med" type="none"/>
            <a:tailEnd len="med" w="med" type="none"/>
          </a:ln>
        </p:spPr>
        <p:txBody>
          <a:bodyPr anchorCtr="0" anchor="ctr" bIns="91425" lIns="91425" rIns="91425" tIns="91425">
            <a:noAutofit/>
          </a:bodyPr>
          <a:lstStyle/>
          <a:p>
            <a:pPr lvl="0" rtl="0" algn="ctr">
              <a:lnSpc>
                <a:spcPct val="115000"/>
              </a:lnSpc>
              <a:spcBef>
                <a:spcPts val="0"/>
              </a:spcBef>
              <a:buNone/>
            </a:pPr>
            <a:r>
              <a:rPr lang="en-GB" sz="700" u="sng">
                <a:solidFill>
                  <a:srgbClr val="4A86E8"/>
                </a:solidFill>
                <a:highlight>
                  <a:srgbClr val="FFFFFF"/>
                </a:highlight>
                <a:latin typeface="Raleway"/>
                <a:ea typeface="Raleway"/>
                <a:cs typeface="Raleway"/>
                <a:sym typeface="Raleway"/>
              </a:rPr>
              <a:t>SHOPPING BAG</a:t>
            </a:r>
          </a:p>
        </p:txBody>
      </p:sp>
      <p:sp>
        <p:nvSpPr>
          <p:cNvPr id="120" name="Shape 120">
            <a:hlinkClick r:id="rId14"/>
          </p:cNvPr>
          <p:cNvSpPr txBox="1"/>
          <p:nvPr/>
        </p:nvSpPr>
        <p:spPr>
          <a:xfrm>
            <a:off x="7728550" y="102725"/>
            <a:ext cx="1117200" cy="207000"/>
          </a:xfrm>
          <a:prstGeom prst="rect">
            <a:avLst/>
          </a:prstGeom>
          <a:solidFill>
            <a:srgbClr val="FFFFFF"/>
          </a:solidFill>
          <a:ln cap="flat" cmpd="sng" w="9525">
            <a:solidFill>
              <a:srgbClr val="CCCCCC"/>
            </a:solidFill>
            <a:prstDash val="solid"/>
            <a:round/>
            <a:headEnd len="med" w="med" type="none"/>
            <a:tailEnd len="med" w="med" type="none"/>
          </a:ln>
        </p:spPr>
        <p:txBody>
          <a:bodyPr anchorCtr="0" anchor="ctr" bIns="91425" lIns="91425" rIns="91425" tIns="91425">
            <a:noAutofit/>
          </a:bodyPr>
          <a:lstStyle/>
          <a:p>
            <a:pPr lvl="0" rtl="0" algn="ctr">
              <a:lnSpc>
                <a:spcPct val="115000"/>
              </a:lnSpc>
              <a:spcBef>
                <a:spcPts val="0"/>
              </a:spcBef>
              <a:buNone/>
            </a:pPr>
            <a:r>
              <a:rPr lang="en-GB" sz="700">
                <a:solidFill>
                  <a:srgbClr val="444444"/>
                </a:solidFill>
                <a:highlight>
                  <a:srgbClr val="FFFFFF"/>
                </a:highlight>
                <a:latin typeface="Raleway"/>
                <a:ea typeface="Raleway"/>
                <a:cs typeface="Raleway"/>
                <a:sym typeface="Raleway"/>
              </a:rPr>
              <a:t>LOGIN / ACCOUNT</a:t>
            </a:r>
          </a:p>
        </p:txBody>
      </p:sp>
      <p:sp>
        <p:nvSpPr>
          <p:cNvPr id="121" name="Shape 121"/>
          <p:cNvSpPr txBox="1"/>
          <p:nvPr/>
        </p:nvSpPr>
        <p:spPr>
          <a:xfrm>
            <a:off x="7728550" y="353900"/>
            <a:ext cx="1117200" cy="207000"/>
          </a:xfrm>
          <a:prstGeom prst="rect">
            <a:avLst/>
          </a:prstGeom>
          <a:solidFill>
            <a:srgbClr val="FFFFFF"/>
          </a:solidFill>
          <a:ln cap="flat" cmpd="sng" w="9525">
            <a:solidFill>
              <a:srgbClr val="CCCCCC"/>
            </a:solidFill>
            <a:prstDash val="solid"/>
            <a:round/>
            <a:headEnd len="med" w="med" type="none"/>
            <a:tailEnd len="med" w="med" type="none"/>
          </a:ln>
        </p:spPr>
        <p:txBody>
          <a:bodyPr anchorCtr="0" anchor="ctr" bIns="91425" lIns="91425" rIns="91425" tIns="91425">
            <a:noAutofit/>
          </a:bodyPr>
          <a:lstStyle/>
          <a:p>
            <a:pPr lvl="0" rtl="0" algn="ctr">
              <a:lnSpc>
                <a:spcPct val="115000"/>
              </a:lnSpc>
              <a:spcBef>
                <a:spcPts val="0"/>
              </a:spcBef>
              <a:buNone/>
            </a:pPr>
            <a:r>
              <a:rPr lang="en-GB" sz="700">
                <a:solidFill>
                  <a:srgbClr val="444444"/>
                </a:solidFill>
                <a:highlight>
                  <a:srgbClr val="FFFFFF"/>
                </a:highlight>
                <a:latin typeface="Raleway"/>
                <a:ea typeface="Raleway"/>
                <a:cs typeface="Raleway"/>
                <a:sym typeface="Raleway"/>
              </a:rPr>
              <a:t>SIGN UP</a:t>
            </a:r>
          </a:p>
        </p:txBody>
      </p:sp>
      <p:cxnSp>
        <p:nvCxnSpPr>
          <p:cNvPr id="122" name="Shape 122"/>
          <p:cNvCxnSpPr/>
          <p:nvPr/>
        </p:nvCxnSpPr>
        <p:spPr>
          <a:xfrm>
            <a:off x="4554905" y="992825"/>
            <a:ext cx="0" cy="265200"/>
          </a:xfrm>
          <a:prstGeom prst="straightConnector1">
            <a:avLst/>
          </a:prstGeom>
          <a:noFill/>
          <a:ln cap="flat" cmpd="sng" w="9525">
            <a:solidFill>
              <a:srgbClr val="D9D9D9"/>
            </a:solidFill>
            <a:prstDash val="solid"/>
            <a:round/>
            <a:headEnd len="lg" w="lg" type="none"/>
            <a:tailEnd len="lg" w="lg" type="triangle"/>
          </a:ln>
        </p:spPr>
      </p:cxnSp>
      <p:cxnSp>
        <p:nvCxnSpPr>
          <p:cNvPr id="123" name="Shape 123"/>
          <p:cNvCxnSpPr/>
          <p:nvPr/>
        </p:nvCxnSpPr>
        <p:spPr>
          <a:xfrm>
            <a:off x="7431675" y="207225"/>
            <a:ext cx="301500" cy="0"/>
          </a:xfrm>
          <a:prstGeom prst="straightConnector1">
            <a:avLst/>
          </a:prstGeom>
          <a:noFill/>
          <a:ln cap="flat" cmpd="sng" w="9525">
            <a:solidFill>
              <a:srgbClr val="D9D9D9"/>
            </a:solidFill>
            <a:prstDash val="solid"/>
            <a:round/>
            <a:headEnd len="lg" w="lg" type="none"/>
            <a:tailEnd len="lg" w="lg" type="triangle"/>
          </a:ln>
        </p:spPr>
      </p:cxnSp>
      <p:cxnSp>
        <p:nvCxnSpPr>
          <p:cNvPr id="124" name="Shape 124"/>
          <p:cNvCxnSpPr/>
          <p:nvPr/>
        </p:nvCxnSpPr>
        <p:spPr>
          <a:xfrm>
            <a:off x="7431675" y="721575"/>
            <a:ext cx="301500" cy="0"/>
          </a:xfrm>
          <a:prstGeom prst="straightConnector1">
            <a:avLst/>
          </a:prstGeom>
          <a:noFill/>
          <a:ln cap="flat" cmpd="sng" w="9525">
            <a:solidFill>
              <a:srgbClr val="D9D9D9"/>
            </a:solidFill>
            <a:prstDash val="solid"/>
            <a:round/>
            <a:headEnd len="lg" w="lg" type="none"/>
            <a:tailEnd len="lg" w="lg" type="triangle"/>
          </a:ln>
        </p:spPr>
      </p:cxnSp>
      <p:cxnSp>
        <p:nvCxnSpPr>
          <p:cNvPr id="125" name="Shape 125"/>
          <p:cNvCxnSpPr>
            <a:stCxn id="107" idx="3"/>
          </p:cNvCxnSpPr>
          <p:nvPr/>
        </p:nvCxnSpPr>
        <p:spPr>
          <a:xfrm flipH="1" rot="10800000">
            <a:off x="7072875" y="458388"/>
            <a:ext cx="660300" cy="6000"/>
          </a:xfrm>
          <a:prstGeom prst="straightConnector1">
            <a:avLst/>
          </a:prstGeom>
          <a:noFill/>
          <a:ln cap="flat" cmpd="sng" w="9525">
            <a:solidFill>
              <a:srgbClr val="D9D9D9"/>
            </a:solidFill>
            <a:prstDash val="solid"/>
            <a:round/>
            <a:headEnd len="lg" w="lg" type="none"/>
            <a:tailEnd len="lg" w="lg" type="triangle"/>
          </a:ln>
        </p:spPr>
      </p:cxnSp>
      <p:cxnSp>
        <p:nvCxnSpPr>
          <p:cNvPr id="126" name="Shape 126"/>
          <p:cNvCxnSpPr/>
          <p:nvPr/>
        </p:nvCxnSpPr>
        <p:spPr>
          <a:xfrm>
            <a:off x="7437663" y="203350"/>
            <a:ext cx="0" cy="526200"/>
          </a:xfrm>
          <a:prstGeom prst="straightConnector1">
            <a:avLst/>
          </a:prstGeom>
          <a:noFill/>
          <a:ln cap="flat" cmpd="sng" w="9525">
            <a:solidFill>
              <a:srgbClr val="D9D9D9"/>
            </a:solidFill>
            <a:prstDash val="solid"/>
            <a:round/>
            <a:headEnd len="lg" w="lg" type="none"/>
            <a:tailEnd len="lg" w="lg" type="none"/>
          </a:ln>
        </p:spPr>
      </p:cxnSp>
      <p:sp>
        <p:nvSpPr>
          <p:cNvPr id="127" name="Shape 127"/>
          <p:cNvSpPr txBox="1"/>
          <p:nvPr/>
        </p:nvSpPr>
        <p:spPr>
          <a:xfrm>
            <a:off x="6638175" y="1702277"/>
            <a:ext cx="1045200" cy="279000"/>
          </a:xfrm>
          <a:prstGeom prst="rect">
            <a:avLst/>
          </a:prstGeom>
          <a:solidFill>
            <a:srgbClr val="F3F3F3"/>
          </a:solidFill>
          <a:ln cap="flat" cmpd="sng" w="9525">
            <a:solidFill>
              <a:srgbClr val="D9D9D9"/>
            </a:solidFill>
            <a:prstDash val="solid"/>
            <a:round/>
            <a:headEnd len="med" w="med" type="none"/>
            <a:tailEnd len="med" w="med" type="none"/>
          </a:ln>
        </p:spPr>
        <p:txBody>
          <a:bodyPr anchorCtr="0" anchor="ctr" bIns="91425" lIns="91425" rIns="91425" tIns="91425">
            <a:noAutofit/>
          </a:bodyPr>
          <a:lstStyle/>
          <a:p>
            <a:pPr lvl="0" rtl="0" algn="ctr">
              <a:lnSpc>
                <a:spcPct val="115000"/>
              </a:lnSpc>
              <a:spcBef>
                <a:spcPts val="0"/>
              </a:spcBef>
              <a:buNone/>
            </a:pPr>
            <a:r>
              <a:rPr lang="en-GB" sz="700">
                <a:solidFill>
                  <a:srgbClr val="444444"/>
                </a:solidFill>
                <a:latin typeface="Raleway"/>
                <a:ea typeface="Raleway"/>
                <a:cs typeface="Raleway"/>
                <a:sym typeface="Raleway"/>
              </a:rPr>
              <a:t>CARD DETAILS FORM</a:t>
            </a:r>
          </a:p>
        </p:txBody>
      </p:sp>
      <p:sp>
        <p:nvSpPr>
          <p:cNvPr id="128" name="Shape 128"/>
          <p:cNvSpPr txBox="1"/>
          <p:nvPr/>
        </p:nvSpPr>
        <p:spPr>
          <a:xfrm>
            <a:off x="575419" y="3131748"/>
            <a:ext cx="1045200" cy="279000"/>
          </a:xfrm>
          <a:prstGeom prst="rect">
            <a:avLst/>
          </a:prstGeom>
          <a:solidFill>
            <a:srgbClr val="F3F3F3"/>
          </a:solidFill>
          <a:ln cap="flat" cmpd="sng" w="9525">
            <a:solidFill>
              <a:srgbClr val="D9D9D9"/>
            </a:solidFill>
            <a:prstDash val="solid"/>
            <a:round/>
            <a:headEnd len="med" w="med" type="none"/>
            <a:tailEnd len="med" w="med" type="none"/>
          </a:ln>
        </p:spPr>
        <p:txBody>
          <a:bodyPr anchorCtr="0" anchor="ctr" bIns="91425" lIns="91425" rIns="91425" tIns="91425">
            <a:noAutofit/>
          </a:bodyPr>
          <a:lstStyle/>
          <a:p>
            <a:pPr lvl="0" rtl="0" algn="ctr">
              <a:lnSpc>
                <a:spcPct val="115000"/>
              </a:lnSpc>
              <a:spcBef>
                <a:spcPts val="0"/>
              </a:spcBef>
              <a:buNone/>
            </a:pPr>
            <a:r>
              <a:rPr lang="en-GB" sz="700">
                <a:solidFill>
                  <a:srgbClr val="444444"/>
                </a:solidFill>
                <a:latin typeface="Raleway"/>
                <a:ea typeface="Raleway"/>
                <a:cs typeface="Raleway"/>
                <a:sym typeface="Raleway"/>
              </a:rPr>
              <a:t>SHOP BY PRODUCT</a:t>
            </a:r>
          </a:p>
        </p:txBody>
      </p:sp>
      <p:sp>
        <p:nvSpPr>
          <p:cNvPr id="129" name="Shape 129"/>
          <p:cNvSpPr txBox="1"/>
          <p:nvPr/>
        </p:nvSpPr>
        <p:spPr>
          <a:xfrm>
            <a:off x="575419" y="2758506"/>
            <a:ext cx="1045200" cy="279000"/>
          </a:xfrm>
          <a:prstGeom prst="rect">
            <a:avLst/>
          </a:prstGeom>
          <a:solidFill>
            <a:srgbClr val="F3F3F3"/>
          </a:solidFill>
          <a:ln cap="flat" cmpd="sng" w="9525">
            <a:solidFill>
              <a:srgbClr val="D9D9D9"/>
            </a:solidFill>
            <a:prstDash val="solid"/>
            <a:round/>
            <a:headEnd len="med" w="med" type="none"/>
            <a:tailEnd len="med" w="med" type="none"/>
          </a:ln>
        </p:spPr>
        <p:txBody>
          <a:bodyPr anchorCtr="0" anchor="ctr" bIns="91425" lIns="91425" rIns="91425" tIns="91425">
            <a:noAutofit/>
          </a:bodyPr>
          <a:lstStyle/>
          <a:p>
            <a:pPr lvl="0" rtl="0" algn="ctr">
              <a:lnSpc>
                <a:spcPct val="115000"/>
              </a:lnSpc>
              <a:spcBef>
                <a:spcPts val="0"/>
              </a:spcBef>
              <a:buNone/>
            </a:pPr>
            <a:r>
              <a:rPr lang="en-GB" sz="700">
                <a:solidFill>
                  <a:srgbClr val="444444"/>
                </a:solidFill>
                <a:latin typeface="Raleway"/>
                <a:ea typeface="Raleway"/>
                <a:cs typeface="Raleway"/>
                <a:sym typeface="Raleway"/>
              </a:rPr>
              <a:t>SHOP BY OCCASION</a:t>
            </a:r>
          </a:p>
        </p:txBody>
      </p:sp>
      <p:sp>
        <p:nvSpPr>
          <p:cNvPr id="130" name="Shape 130"/>
          <p:cNvSpPr/>
          <p:nvPr/>
        </p:nvSpPr>
        <p:spPr>
          <a:xfrm>
            <a:off x="1647350" y="1162400"/>
            <a:ext cx="1189200" cy="1531800"/>
          </a:xfrm>
          <a:prstGeom prst="rect">
            <a:avLst/>
          </a:prstGeom>
          <a:noFill/>
          <a:ln cap="flat" cmpd="sng" w="38100">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19" name="Shape 419"/>
        <p:cNvGrpSpPr/>
        <p:nvPr/>
      </p:nvGrpSpPr>
      <p:grpSpPr>
        <a:xfrm>
          <a:off x="0" y="0"/>
          <a:ext cx="0" cy="0"/>
          <a:chOff x="0" y="0"/>
          <a:chExt cx="0" cy="0"/>
        </a:xfrm>
      </p:grpSpPr>
      <p:pic>
        <p:nvPicPr>
          <p:cNvPr descr="6.png" id="420" name="Shape 420"/>
          <p:cNvPicPr preferRelativeResize="0"/>
          <p:nvPr/>
        </p:nvPicPr>
        <p:blipFill>
          <a:blip r:embed="rId4">
            <a:alphaModFix/>
          </a:blip>
          <a:stretch>
            <a:fillRect/>
          </a:stretch>
        </p:blipFill>
        <p:spPr>
          <a:xfrm>
            <a:off x="175724" y="4793872"/>
            <a:ext cx="8792556" cy="225102"/>
          </a:xfrm>
          <a:prstGeom prst="rect">
            <a:avLst/>
          </a:prstGeom>
          <a:noFill/>
          <a:ln>
            <a:noFill/>
          </a:ln>
        </p:spPr>
      </p:pic>
      <p:sp>
        <p:nvSpPr>
          <p:cNvPr id="421" name="Shape 421"/>
          <p:cNvSpPr txBox="1"/>
          <p:nvPr/>
        </p:nvSpPr>
        <p:spPr>
          <a:xfrm>
            <a:off x="128100" y="4793872"/>
            <a:ext cx="2473200" cy="279000"/>
          </a:xfrm>
          <a:prstGeom prst="rect">
            <a:avLst/>
          </a:prstGeom>
          <a:noFill/>
          <a:ln>
            <a:noFill/>
          </a:ln>
        </p:spPr>
        <p:txBody>
          <a:bodyPr anchorCtr="0" anchor="ctr" bIns="91425" lIns="91425" rIns="91425" tIns="91425">
            <a:noAutofit/>
          </a:bodyPr>
          <a:lstStyle/>
          <a:p>
            <a:pPr lvl="0" rtl="0">
              <a:lnSpc>
                <a:spcPct val="115000"/>
              </a:lnSpc>
              <a:spcBef>
                <a:spcPts val="0"/>
              </a:spcBef>
              <a:buClr>
                <a:schemeClr val="dk1"/>
              </a:buClr>
              <a:buSzPct val="157142"/>
              <a:buFont typeface="Arial"/>
              <a:buNone/>
            </a:pPr>
            <a:r>
              <a:rPr lang="en-GB" sz="700">
                <a:solidFill>
                  <a:srgbClr val="434343"/>
                </a:solidFill>
                <a:latin typeface="Raleway"/>
                <a:ea typeface="Raleway"/>
                <a:cs typeface="Raleway"/>
                <a:sym typeface="Raleway"/>
              </a:rPr>
              <a:t>OJAY WEBSITE INFORMATION ARCHITECTURE</a:t>
            </a:r>
          </a:p>
        </p:txBody>
      </p:sp>
      <p:pic>
        <p:nvPicPr>
          <p:cNvPr descr="OJAY_SHOP_UX_1-23.png" id="422" name="Shape 422"/>
          <p:cNvPicPr preferRelativeResize="0"/>
          <p:nvPr/>
        </p:nvPicPr>
        <p:blipFill rotWithShape="1">
          <a:blip r:embed="rId5">
            <a:alphaModFix/>
          </a:blip>
          <a:srcRect b="0" l="0" r="0" t="0"/>
          <a:stretch/>
        </p:blipFill>
        <p:spPr>
          <a:xfrm>
            <a:off x="0" y="0"/>
            <a:ext cx="9144000" cy="5143500"/>
          </a:xfrm>
          <a:prstGeom prst="rect">
            <a:avLst/>
          </a:prstGeom>
          <a:noFill/>
          <a:ln>
            <a:noFill/>
          </a:ln>
        </p:spPr>
      </p:pic>
      <p:sp>
        <p:nvSpPr>
          <p:cNvPr id="423" name="Shape 423"/>
          <p:cNvSpPr/>
          <p:nvPr/>
        </p:nvSpPr>
        <p:spPr>
          <a:xfrm>
            <a:off x="128100" y="108500"/>
            <a:ext cx="1886700" cy="85200"/>
          </a:xfrm>
          <a:prstGeom prst="rect">
            <a:avLst/>
          </a:prstGeom>
          <a:solidFill>
            <a:srgbClr val="FFFFFF"/>
          </a:solidFill>
          <a:ln>
            <a:noFill/>
          </a:ln>
        </p:spPr>
        <p:txBody>
          <a:bodyPr anchorCtr="0" anchor="ctr" bIns="91425" lIns="91425" rIns="91425" tIns="91425">
            <a:noAutofit/>
          </a:bodyPr>
          <a:lstStyle/>
          <a:p>
            <a:pPr lvl="0">
              <a:spcBef>
                <a:spcPts val="0"/>
              </a:spcBef>
              <a:buNone/>
            </a:pPr>
            <a:r>
              <a:t/>
            </a:r>
            <a:endParaRPr/>
          </a:p>
        </p:txBody>
      </p:sp>
      <p:sp>
        <p:nvSpPr>
          <p:cNvPr id="424" name="Shape 424"/>
          <p:cNvSpPr txBox="1"/>
          <p:nvPr/>
        </p:nvSpPr>
        <p:spPr>
          <a:xfrm>
            <a:off x="78081" y="400875"/>
            <a:ext cx="1446600" cy="4455900"/>
          </a:xfrm>
          <a:prstGeom prst="rect">
            <a:avLst/>
          </a:prstGeom>
          <a:noFill/>
          <a:ln>
            <a:noFill/>
          </a:ln>
        </p:spPr>
        <p:txBody>
          <a:bodyPr anchorCtr="0" anchor="t" bIns="91425" lIns="91425" rIns="91425" tIns="91425">
            <a:noAutofit/>
          </a:bodyPr>
          <a:lstStyle/>
          <a:p>
            <a:pPr lvl="0" rtl="0">
              <a:lnSpc>
                <a:spcPct val="115000"/>
              </a:lnSpc>
              <a:spcBef>
                <a:spcPts val="0"/>
              </a:spcBef>
              <a:buNone/>
            </a:pPr>
            <a:r>
              <a:rPr lang="en-GB" sz="700">
                <a:solidFill>
                  <a:srgbClr val="444444"/>
                </a:solidFill>
                <a:latin typeface="Raleway"/>
                <a:ea typeface="Raleway"/>
                <a:cs typeface="Raleway"/>
                <a:sym typeface="Raleway"/>
              </a:rPr>
              <a:t>INSTASHOP POST MODAL</a:t>
            </a:r>
          </a:p>
          <a:p>
            <a:pPr lvl="0" rtl="0">
              <a:lnSpc>
                <a:spcPct val="115000"/>
              </a:lnSpc>
              <a:spcBef>
                <a:spcPts val="0"/>
              </a:spcBef>
              <a:buNone/>
            </a:pPr>
            <a:r>
              <a:t/>
            </a:r>
            <a:endParaRPr sz="700">
              <a:solidFill>
                <a:srgbClr val="444444"/>
              </a:solidFill>
              <a:latin typeface="Raleway"/>
              <a:ea typeface="Raleway"/>
              <a:cs typeface="Raleway"/>
              <a:sym typeface="Raleway"/>
            </a:endParaRPr>
          </a:p>
          <a:p>
            <a:pPr lvl="0" rtl="0">
              <a:lnSpc>
                <a:spcPct val="115000"/>
              </a:lnSpc>
              <a:spcBef>
                <a:spcPts val="0"/>
              </a:spcBef>
              <a:buNone/>
            </a:pPr>
            <a:r>
              <a:rPr lang="en-GB" sz="700">
                <a:solidFill>
                  <a:srgbClr val="444444"/>
                </a:solidFill>
                <a:latin typeface="Raleway"/>
                <a:ea typeface="Raleway"/>
                <a:cs typeface="Raleway"/>
                <a:sym typeface="Raleway"/>
              </a:rPr>
              <a:t>Overlay on current page with max three items tagged from the image.</a:t>
            </a:r>
          </a:p>
          <a:p>
            <a:pPr lvl="0" rtl="0">
              <a:lnSpc>
                <a:spcPct val="115000"/>
              </a:lnSpc>
              <a:spcBef>
                <a:spcPts val="0"/>
              </a:spcBef>
              <a:buNone/>
            </a:pPr>
            <a:r>
              <a:t/>
            </a:r>
            <a:endParaRPr sz="700">
              <a:solidFill>
                <a:srgbClr val="444444"/>
              </a:solidFill>
              <a:latin typeface="Raleway"/>
              <a:ea typeface="Raleway"/>
              <a:cs typeface="Raleway"/>
              <a:sym typeface="Raleway"/>
            </a:endParaRPr>
          </a:p>
          <a:p>
            <a:pPr lvl="0" rtl="0">
              <a:lnSpc>
                <a:spcPct val="115000"/>
              </a:lnSpc>
              <a:spcBef>
                <a:spcPts val="0"/>
              </a:spcBef>
              <a:buNone/>
            </a:pPr>
            <a:r>
              <a:rPr lang="en-GB" sz="700">
                <a:solidFill>
                  <a:srgbClr val="444444"/>
                </a:solidFill>
                <a:latin typeface="Raleway"/>
                <a:ea typeface="Raleway"/>
                <a:cs typeface="Raleway"/>
                <a:sym typeface="Raleway"/>
              </a:rPr>
              <a:t>Items link through to relevant product detail page.</a:t>
            </a:r>
          </a:p>
          <a:p>
            <a:pPr lvl="0" rtl="0">
              <a:lnSpc>
                <a:spcPct val="115000"/>
              </a:lnSpc>
              <a:spcBef>
                <a:spcPts val="0"/>
              </a:spcBef>
              <a:buNone/>
            </a:pPr>
            <a:r>
              <a:t/>
            </a:r>
            <a:endParaRPr sz="700">
              <a:solidFill>
                <a:srgbClr val="444444"/>
              </a:solidFill>
              <a:latin typeface="Raleway"/>
              <a:ea typeface="Raleway"/>
              <a:cs typeface="Raleway"/>
              <a:sym typeface="Raleway"/>
            </a:endParaRPr>
          </a:p>
          <a:p>
            <a:pPr lvl="0" rtl="0">
              <a:lnSpc>
                <a:spcPct val="115000"/>
              </a:lnSpc>
              <a:spcBef>
                <a:spcPts val="0"/>
              </a:spcBef>
              <a:buNone/>
            </a:pPr>
            <a:r>
              <a:rPr lang="en-GB" sz="700">
                <a:solidFill>
                  <a:srgbClr val="444444"/>
                </a:solidFill>
                <a:latin typeface="Raleway"/>
                <a:ea typeface="Raleway"/>
                <a:cs typeface="Raleway"/>
                <a:sym typeface="Raleway"/>
              </a:rPr>
              <a:t>Chevrons scroll through to next post in the modal view.</a:t>
            </a:r>
          </a:p>
          <a:p>
            <a:pPr lvl="0" rtl="0">
              <a:lnSpc>
                <a:spcPct val="115000"/>
              </a:lnSpc>
              <a:spcBef>
                <a:spcPts val="0"/>
              </a:spcBef>
              <a:buNone/>
            </a:pPr>
            <a:r>
              <a:t/>
            </a:r>
            <a:endParaRPr sz="700">
              <a:solidFill>
                <a:srgbClr val="444444"/>
              </a:solidFill>
              <a:latin typeface="Raleway"/>
              <a:ea typeface="Raleway"/>
              <a:cs typeface="Raleway"/>
              <a:sym typeface="Raleway"/>
            </a:endParaRPr>
          </a:p>
          <a:p>
            <a:pPr lvl="0" rtl="0">
              <a:lnSpc>
                <a:spcPct val="115000"/>
              </a:lnSpc>
              <a:spcBef>
                <a:spcPts val="0"/>
              </a:spcBef>
              <a:buNone/>
            </a:pPr>
            <a:r>
              <a:rPr lang="en-GB" sz="700">
                <a:solidFill>
                  <a:srgbClr val="444444"/>
                </a:solidFill>
                <a:latin typeface="Raleway"/>
                <a:ea typeface="Raleway"/>
                <a:cs typeface="Raleway"/>
                <a:sym typeface="Raleway"/>
              </a:rPr>
              <a:t>Original instagram post message (not subsequent messages) are included in the details.</a:t>
            </a:r>
          </a:p>
        </p:txBody>
      </p:sp>
      <p:sp>
        <p:nvSpPr>
          <p:cNvPr id="425" name="Shape 425"/>
          <p:cNvSpPr/>
          <p:nvPr/>
        </p:nvSpPr>
        <p:spPr>
          <a:xfrm>
            <a:off x="4586125" y="2509350"/>
            <a:ext cx="145500" cy="187800"/>
          </a:xfrm>
          <a:prstGeom prst="rect">
            <a:avLst/>
          </a:prstGeom>
          <a:noFill/>
          <a:ln cap="flat" cmpd="sng" w="38100">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426" name="Shape 426"/>
          <p:cNvSpPr/>
          <p:nvPr/>
        </p:nvSpPr>
        <p:spPr>
          <a:xfrm>
            <a:off x="6568150" y="2534925"/>
            <a:ext cx="145500" cy="187800"/>
          </a:xfrm>
          <a:prstGeom prst="rect">
            <a:avLst/>
          </a:prstGeom>
          <a:noFill/>
          <a:ln cap="flat" cmpd="sng" w="38100">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30" name="Shape 430"/>
        <p:cNvGrpSpPr/>
        <p:nvPr/>
      </p:nvGrpSpPr>
      <p:grpSpPr>
        <a:xfrm>
          <a:off x="0" y="0"/>
          <a:ext cx="0" cy="0"/>
          <a:chOff x="0" y="0"/>
          <a:chExt cx="0" cy="0"/>
        </a:xfrm>
      </p:grpSpPr>
      <p:pic>
        <p:nvPicPr>
          <p:cNvPr descr="6.png" id="431" name="Shape 431"/>
          <p:cNvPicPr preferRelativeResize="0"/>
          <p:nvPr/>
        </p:nvPicPr>
        <p:blipFill>
          <a:blip r:embed="rId3">
            <a:alphaModFix/>
          </a:blip>
          <a:stretch>
            <a:fillRect/>
          </a:stretch>
        </p:blipFill>
        <p:spPr>
          <a:xfrm>
            <a:off x="175724" y="4793872"/>
            <a:ext cx="8792556" cy="225102"/>
          </a:xfrm>
          <a:prstGeom prst="rect">
            <a:avLst/>
          </a:prstGeom>
          <a:noFill/>
          <a:ln>
            <a:noFill/>
          </a:ln>
        </p:spPr>
      </p:pic>
      <p:sp>
        <p:nvSpPr>
          <p:cNvPr id="432" name="Shape 432"/>
          <p:cNvSpPr txBox="1"/>
          <p:nvPr/>
        </p:nvSpPr>
        <p:spPr>
          <a:xfrm>
            <a:off x="128100" y="4793872"/>
            <a:ext cx="2473200" cy="279000"/>
          </a:xfrm>
          <a:prstGeom prst="rect">
            <a:avLst/>
          </a:prstGeom>
          <a:noFill/>
          <a:ln>
            <a:noFill/>
          </a:ln>
        </p:spPr>
        <p:txBody>
          <a:bodyPr anchorCtr="0" anchor="ctr" bIns="91425" lIns="91425" rIns="91425" tIns="91425">
            <a:noAutofit/>
          </a:bodyPr>
          <a:lstStyle/>
          <a:p>
            <a:pPr lvl="0" rtl="0">
              <a:lnSpc>
                <a:spcPct val="115000"/>
              </a:lnSpc>
              <a:spcBef>
                <a:spcPts val="0"/>
              </a:spcBef>
              <a:buClr>
                <a:schemeClr val="dk1"/>
              </a:buClr>
              <a:buSzPct val="157142"/>
              <a:buFont typeface="Arial"/>
              <a:buNone/>
            </a:pPr>
            <a:r>
              <a:rPr lang="en-GB" sz="700">
                <a:solidFill>
                  <a:srgbClr val="434343"/>
                </a:solidFill>
                <a:latin typeface="Raleway"/>
                <a:ea typeface="Raleway"/>
                <a:cs typeface="Raleway"/>
                <a:sym typeface="Raleway"/>
              </a:rPr>
              <a:t>OJAY WEBSITE INFORMATION ARCHITECTURE</a:t>
            </a:r>
          </a:p>
        </p:txBody>
      </p:sp>
      <p:pic>
        <p:nvPicPr>
          <p:cNvPr descr="OJAY_SHOP_UX_1-25.png" id="433" name="Shape 433"/>
          <p:cNvPicPr preferRelativeResize="0"/>
          <p:nvPr/>
        </p:nvPicPr>
        <p:blipFill rotWithShape="1">
          <a:blip r:embed="rId4">
            <a:alphaModFix/>
          </a:blip>
          <a:srcRect b="0" l="0" r="0" t="0"/>
          <a:stretch/>
        </p:blipFill>
        <p:spPr>
          <a:xfrm>
            <a:off x="976400" y="0"/>
            <a:ext cx="9144000" cy="5143500"/>
          </a:xfrm>
          <a:prstGeom prst="rect">
            <a:avLst/>
          </a:prstGeom>
          <a:noFill/>
          <a:ln>
            <a:noFill/>
          </a:ln>
        </p:spPr>
      </p:pic>
      <p:sp>
        <p:nvSpPr>
          <p:cNvPr id="434" name="Shape 434"/>
          <p:cNvSpPr/>
          <p:nvPr/>
        </p:nvSpPr>
        <p:spPr>
          <a:xfrm>
            <a:off x="128100" y="108500"/>
            <a:ext cx="1181400" cy="85200"/>
          </a:xfrm>
          <a:prstGeom prst="rect">
            <a:avLst/>
          </a:prstGeom>
          <a:solidFill>
            <a:srgbClr val="FFFFFF"/>
          </a:solidFill>
          <a:ln>
            <a:noFill/>
          </a:ln>
        </p:spPr>
        <p:txBody>
          <a:bodyPr anchorCtr="0" anchor="ctr" bIns="91425" lIns="91425" rIns="91425" tIns="91425">
            <a:noAutofit/>
          </a:bodyPr>
          <a:lstStyle/>
          <a:p>
            <a:pPr lvl="0">
              <a:spcBef>
                <a:spcPts val="0"/>
              </a:spcBef>
              <a:buNone/>
            </a:pPr>
            <a:r>
              <a:t/>
            </a:r>
            <a:endParaRPr/>
          </a:p>
        </p:txBody>
      </p:sp>
      <p:sp>
        <p:nvSpPr>
          <p:cNvPr id="435" name="Shape 435"/>
          <p:cNvSpPr/>
          <p:nvPr/>
        </p:nvSpPr>
        <p:spPr>
          <a:xfrm>
            <a:off x="-38750" y="0"/>
            <a:ext cx="2208600" cy="5143500"/>
          </a:xfrm>
          <a:prstGeom prst="rect">
            <a:avLst/>
          </a:prstGeom>
          <a:solidFill>
            <a:srgbClr val="FFFFFF"/>
          </a:solidFill>
          <a:ln>
            <a:noFill/>
          </a:ln>
        </p:spPr>
        <p:txBody>
          <a:bodyPr anchorCtr="0" anchor="ctr" bIns="91425" lIns="91425" rIns="91425" tIns="91425">
            <a:noAutofit/>
          </a:bodyPr>
          <a:lstStyle/>
          <a:p>
            <a:pPr lvl="0">
              <a:spcBef>
                <a:spcPts val="0"/>
              </a:spcBef>
              <a:buNone/>
            </a:pPr>
            <a:r>
              <a:t/>
            </a:r>
            <a:endParaRPr/>
          </a:p>
        </p:txBody>
      </p:sp>
      <p:sp>
        <p:nvSpPr>
          <p:cNvPr id="436" name="Shape 436"/>
          <p:cNvSpPr txBox="1"/>
          <p:nvPr/>
        </p:nvSpPr>
        <p:spPr>
          <a:xfrm>
            <a:off x="78081" y="400875"/>
            <a:ext cx="1446600" cy="4455900"/>
          </a:xfrm>
          <a:prstGeom prst="rect">
            <a:avLst/>
          </a:prstGeom>
          <a:noFill/>
          <a:ln>
            <a:noFill/>
          </a:ln>
        </p:spPr>
        <p:txBody>
          <a:bodyPr anchorCtr="0" anchor="t" bIns="91425" lIns="91425" rIns="91425" tIns="91425">
            <a:noAutofit/>
          </a:bodyPr>
          <a:lstStyle/>
          <a:p>
            <a:pPr lvl="0" rtl="0">
              <a:lnSpc>
                <a:spcPct val="115000"/>
              </a:lnSpc>
              <a:spcBef>
                <a:spcPts val="0"/>
              </a:spcBef>
              <a:buNone/>
            </a:pPr>
            <a:r>
              <a:rPr lang="en-GB" sz="700">
                <a:solidFill>
                  <a:srgbClr val="444444"/>
                </a:solidFill>
                <a:latin typeface="Raleway"/>
                <a:ea typeface="Raleway"/>
                <a:cs typeface="Raleway"/>
                <a:sym typeface="Raleway"/>
              </a:rPr>
              <a:t>INSTASHOP LANDING AND POST PAGE ON MOBILE</a:t>
            </a:r>
          </a:p>
          <a:p>
            <a:pPr lvl="0" rtl="0">
              <a:lnSpc>
                <a:spcPct val="115000"/>
              </a:lnSpc>
              <a:spcBef>
                <a:spcPts val="0"/>
              </a:spcBef>
              <a:buNone/>
            </a:pPr>
            <a:r>
              <a:t/>
            </a:r>
            <a:endParaRPr sz="700">
              <a:solidFill>
                <a:srgbClr val="444444"/>
              </a:solidFill>
              <a:latin typeface="Raleway"/>
              <a:ea typeface="Raleway"/>
              <a:cs typeface="Raleway"/>
              <a:sym typeface="Raleway"/>
            </a:endParaRPr>
          </a:p>
          <a:p>
            <a:pPr lvl="0" rtl="0">
              <a:lnSpc>
                <a:spcPct val="115000"/>
              </a:lnSpc>
              <a:spcBef>
                <a:spcPts val="0"/>
              </a:spcBef>
              <a:buNone/>
            </a:pPr>
            <a:r>
              <a:rPr lang="en-GB" sz="700">
                <a:solidFill>
                  <a:srgbClr val="444444"/>
                </a:solidFill>
                <a:latin typeface="Raleway"/>
                <a:ea typeface="Raleway"/>
                <a:cs typeface="Raleway"/>
                <a:sym typeface="Raleway"/>
              </a:rPr>
              <a:t>The post modal is responsive to mobile. All content stacks.</a:t>
            </a: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172945"/>
        </a:solidFill>
      </p:bgPr>
    </p:bg>
    <p:spTree>
      <p:nvGrpSpPr>
        <p:cNvPr id="440" name="Shape 440"/>
        <p:cNvGrpSpPr/>
        <p:nvPr/>
      </p:nvGrpSpPr>
      <p:grpSpPr>
        <a:xfrm>
          <a:off x="0" y="0"/>
          <a:ext cx="0" cy="0"/>
          <a:chOff x="0" y="0"/>
          <a:chExt cx="0" cy="0"/>
        </a:xfrm>
      </p:grpSpPr>
      <p:pic>
        <p:nvPicPr>
          <p:cNvPr id="441" name="Shape 441"/>
          <p:cNvPicPr preferRelativeResize="0"/>
          <p:nvPr/>
        </p:nvPicPr>
        <p:blipFill>
          <a:blip r:embed="rId3">
            <a:alphaModFix/>
          </a:blip>
          <a:stretch>
            <a:fillRect/>
          </a:stretch>
        </p:blipFill>
        <p:spPr>
          <a:xfrm>
            <a:off x="175850" y="126892"/>
            <a:ext cx="227150" cy="150212"/>
          </a:xfrm>
          <a:prstGeom prst="rect">
            <a:avLst/>
          </a:prstGeom>
          <a:noFill/>
          <a:ln>
            <a:noFill/>
          </a:ln>
        </p:spPr>
      </p:pic>
      <p:sp>
        <p:nvSpPr>
          <p:cNvPr id="442" name="Shape 442"/>
          <p:cNvSpPr txBox="1"/>
          <p:nvPr/>
        </p:nvSpPr>
        <p:spPr>
          <a:xfrm>
            <a:off x="175850" y="574500"/>
            <a:ext cx="7986000" cy="3863400"/>
          </a:xfrm>
          <a:prstGeom prst="rect">
            <a:avLst/>
          </a:prstGeom>
          <a:noFill/>
          <a:ln>
            <a:noFill/>
          </a:ln>
        </p:spPr>
        <p:txBody>
          <a:bodyPr anchorCtr="0" anchor="ctr" bIns="91425" lIns="91425" rIns="91425" tIns="91425">
            <a:noAutofit/>
          </a:bodyPr>
          <a:lstStyle/>
          <a:p>
            <a:pPr lvl="0" rtl="0">
              <a:lnSpc>
                <a:spcPct val="150000"/>
              </a:lnSpc>
              <a:spcBef>
                <a:spcPts val="0"/>
              </a:spcBef>
              <a:buClr>
                <a:schemeClr val="dk1"/>
              </a:buClr>
              <a:buSzPct val="50000"/>
              <a:buFont typeface="Arial"/>
              <a:buNone/>
            </a:pPr>
            <a:r>
              <a:rPr lang="en-GB" sz="2200">
                <a:solidFill>
                  <a:srgbClr val="FFFFFF"/>
                </a:solidFill>
                <a:latin typeface="Raleway"/>
                <a:ea typeface="Raleway"/>
                <a:cs typeface="Raleway"/>
                <a:sym typeface="Raleway"/>
              </a:rPr>
              <a:t>GIFT CARD</a:t>
            </a:r>
          </a:p>
        </p:txBody>
      </p:sp>
      <p:pic>
        <p:nvPicPr>
          <p:cNvPr descr="tri-colourbar-cover1185px.jpg" id="443" name="Shape 443"/>
          <p:cNvPicPr preferRelativeResize="0"/>
          <p:nvPr/>
        </p:nvPicPr>
        <p:blipFill rotWithShape="1">
          <a:blip r:embed="rId4">
            <a:alphaModFix/>
          </a:blip>
          <a:srcRect b="-1073708" l="19" r="29" t="0"/>
          <a:stretch/>
        </p:blipFill>
        <p:spPr>
          <a:xfrm>
            <a:off x="175850" y="328448"/>
            <a:ext cx="8792299" cy="150200"/>
          </a:xfrm>
          <a:prstGeom prst="rect">
            <a:avLst/>
          </a:prstGeom>
          <a:noFill/>
          <a:ln>
            <a:noFill/>
          </a:ln>
        </p:spPr>
      </p:pic>
      <p:pic>
        <p:nvPicPr>
          <p:cNvPr descr="4.png" id="444" name="Shape 444"/>
          <p:cNvPicPr preferRelativeResize="0"/>
          <p:nvPr/>
        </p:nvPicPr>
        <p:blipFill>
          <a:blip r:embed="rId5">
            <a:alphaModFix/>
          </a:blip>
          <a:stretch>
            <a:fillRect/>
          </a:stretch>
        </p:blipFill>
        <p:spPr>
          <a:xfrm>
            <a:off x="175849" y="4782405"/>
            <a:ext cx="8792301" cy="225094"/>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48" name="Shape 448"/>
        <p:cNvGrpSpPr/>
        <p:nvPr/>
      </p:nvGrpSpPr>
      <p:grpSpPr>
        <a:xfrm>
          <a:off x="0" y="0"/>
          <a:ext cx="0" cy="0"/>
          <a:chOff x="0" y="0"/>
          <a:chExt cx="0" cy="0"/>
        </a:xfrm>
      </p:grpSpPr>
      <p:pic>
        <p:nvPicPr>
          <p:cNvPr descr="OJAY_SHOP_UX_3-giftcard-44.png" id="449" name="Shape 449"/>
          <p:cNvPicPr preferRelativeResize="0"/>
          <p:nvPr/>
        </p:nvPicPr>
        <p:blipFill rotWithShape="1">
          <a:blip r:embed="rId3">
            <a:alphaModFix/>
          </a:blip>
          <a:srcRect b="0" l="0" r="0" t="0"/>
          <a:stretch/>
        </p:blipFill>
        <p:spPr>
          <a:xfrm>
            <a:off x="0" y="0"/>
            <a:ext cx="9144000" cy="5143500"/>
          </a:xfrm>
          <a:prstGeom prst="rect">
            <a:avLst/>
          </a:prstGeom>
          <a:noFill/>
          <a:ln>
            <a:noFill/>
          </a:ln>
        </p:spPr>
      </p:pic>
      <p:sp>
        <p:nvSpPr>
          <p:cNvPr id="450" name="Shape 450"/>
          <p:cNvSpPr txBox="1"/>
          <p:nvPr/>
        </p:nvSpPr>
        <p:spPr>
          <a:xfrm>
            <a:off x="78081" y="400875"/>
            <a:ext cx="1446600" cy="4455900"/>
          </a:xfrm>
          <a:prstGeom prst="rect">
            <a:avLst/>
          </a:prstGeom>
          <a:noFill/>
          <a:ln>
            <a:noFill/>
          </a:ln>
        </p:spPr>
        <p:txBody>
          <a:bodyPr anchorCtr="0" anchor="t" bIns="91425" lIns="91425" rIns="91425" tIns="91425">
            <a:noAutofit/>
          </a:bodyPr>
          <a:lstStyle/>
          <a:p>
            <a:pPr lvl="0" rtl="0">
              <a:lnSpc>
                <a:spcPct val="115000"/>
              </a:lnSpc>
              <a:spcBef>
                <a:spcPts val="0"/>
              </a:spcBef>
              <a:buNone/>
            </a:pPr>
            <a:r>
              <a:rPr lang="en-GB" sz="700">
                <a:solidFill>
                  <a:srgbClr val="444444"/>
                </a:solidFill>
                <a:latin typeface="Raleway"/>
                <a:ea typeface="Raleway"/>
                <a:cs typeface="Raleway"/>
                <a:sym typeface="Raleway"/>
              </a:rPr>
              <a:t>GIFT CARD LANDING PAGE</a:t>
            </a:r>
          </a:p>
          <a:p>
            <a:pPr lvl="0" rtl="0">
              <a:lnSpc>
                <a:spcPct val="115000"/>
              </a:lnSpc>
              <a:spcBef>
                <a:spcPts val="0"/>
              </a:spcBef>
              <a:buNone/>
            </a:pPr>
            <a:r>
              <a:rPr lang="en-GB" sz="700">
                <a:solidFill>
                  <a:srgbClr val="444444"/>
                </a:solidFill>
                <a:latin typeface="Raleway"/>
                <a:ea typeface="Raleway"/>
                <a:cs typeface="Raleway"/>
                <a:sym typeface="Raleway"/>
              </a:rPr>
              <a:t>&gt; Product category template</a:t>
            </a:r>
          </a:p>
          <a:p>
            <a:pPr lvl="0" rtl="0">
              <a:lnSpc>
                <a:spcPct val="115000"/>
              </a:lnSpc>
              <a:spcBef>
                <a:spcPts val="0"/>
              </a:spcBef>
              <a:buNone/>
            </a:pPr>
            <a:r>
              <a:t/>
            </a:r>
            <a:endParaRPr sz="700">
              <a:solidFill>
                <a:srgbClr val="444444"/>
              </a:solidFill>
              <a:latin typeface="Raleway"/>
              <a:ea typeface="Raleway"/>
              <a:cs typeface="Raleway"/>
              <a:sym typeface="Raleway"/>
            </a:endParaRPr>
          </a:p>
          <a:p>
            <a:pPr lvl="0" rtl="0">
              <a:lnSpc>
                <a:spcPct val="115000"/>
              </a:lnSpc>
              <a:spcBef>
                <a:spcPts val="0"/>
              </a:spcBef>
              <a:buNone/>
            </a:pPr>
            <a:r>
              <a:rPr lang="en-GB" sz="700">
                <a:solidFill>
                  <a:srgbClr val="444444"/>
                </a:solidFill>
                <a:latin typeface="Raleway"/>
                <a:ea typeface="Raleway"/>
                <a:cs typeface="Raleway"/>
                <a:sym typeface="Raleway"/>
              </a:rPr>
              <a:t>The gift card landing page uses the same template as the Product category page.</a:t>
            </a:r>
          </a:p>
          <a:p>
            <a:pPr lvl="0" rtl="0">
              <a:lnSpc>
                <a:spcPct val="115000"/>
              </a:lnSpc>
              <a:spcBef>
                <a:spcPts val="0"/>
              </a:spcBef>
              <a:buNone/>
            </a:pPr>
            <a:r>
              <a:t/>
            </a:r>
            <a:endParaRPr sz="700">
              <a:solidFill>
                <a:srgbClr val="444444"/>
              </a:solidFill>
              <a:latin typeface="Raleway"/>
              <a:ea typeface="Raleway"/>
              <a:cs typeface="Raleway"/>
              <a:sym typeface="Raleway"/>
            </a:endParaRPr>
          </a:p>
          <a:p>
            <a:pPr lvl="0" rtl="0">
              <a:lnSpc>
                <a:spcPct val="115000"/>
              </a:lnSpc>
              <a:spcBef>
                <a:spcPts val="0"/>
              </a:spcBef>
              <a:buNone/>
            </a:pPr>
            <a:r>
              <a:rPr lang="en-GB" sz="700">
                <a:solidFill>
                  <a:srgbClr val="444444"/>
                </a:solidFill>
                <a:latin typeface="Raleway"/>
                <a:ea typeface="Raleway"/>
                <a:cs typeface="Raleway"/>
                <a:sym typeface="Raleway"/>
              </a:rPr>
              <a:t>The header image is responsive with HTML headline, body text and a link to the purchase page.</a:t>
            </a:r>
          </a:p>
          <a:p>
            <a:pPr lvl="0" rtl="0">
              <a:lnSpc>
                <a:spcPct val="115000"/>
              </a:lnSpc>
              <a:spcBef>
                <a:spcPts val="0"/>
              </a:spcBef>
              <a:buNone/>
            </a:pPr>
            <a:r>
              <a:t/>
            </a:r>
            <a:endParaRPr sz="700">
              <a:solidFill>
                <a:srgbClr val="444444"/>
              </a:solidFill>
              <a:latin typeface="Raleway"/>
              <a:ea typeface="Raleway"/>
              <a:cs typeface="Raleway"/>
              <a:sym typeface="Raleway"/>
            </a:endParaRPr>
          </a:p>
          <a:p>
            <a:pPr lvl="0" rtl="0">
              <a:lnSpc>
                <a:spcPct val="115000"/>
              </a:lnSpc>
              <a:spcBef>
                <a:spcPts val="0"/>
              </a:spcBef>
              <a:buNone/>
            </a:pPr>
            <a:r>
              <a:rPr lang="en-GB" sz="700">
                <a:solidFill>
                  <a:srgbClr val="444444"/>
                </a:solidFill>
                <a:latin typeface="Raleway"/>
                <a:ea typeface="Raleway"/>
                <a:cs typeface="Raleway"/>
                <a:sym typeface="Raleway"/>
              </a:rPr>
              <a:t>No thumbnails for products are loaded into this page. This section should collapse to reveal the footer below.</a:t>
            </a: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54" name="Shape 454"/>
        <p:cNvGrpSpPr/>
        <p:nvPr/>
      </p:nvGrpSpPr>
      <p:grpSpPr>
        <a:xfrm>
          <a:off x="0" y="0"/>
          <a:ext cx="0" cy="0"/>
          <a:chOff x="0" y="0"/>
          <a:chExt cx="0" cy="0"/>
        </a:xfrm>
      </p:grpSpPr>
      <p:pic>
        <p:nvPicPr>
          <p:cNvPr descr="OJAY_SHOP_UX_3-giftcard-45.png" id="455" name="Shape 455"/>
          <p:cNvPicPr preferRelativeResize="0"/>
          <p:nvPr/>
        </p:nvPicPr>
        <p:blipFill rotWithShape="1">
          <a:blip r:embed="rId3">
            <a:alphaModFix/>
          </a:blip>
          <a:srcRect b="0" l="0" r="0" t="0"/>
          <a:stretch/>
        </p:blipFill>
        <p:spPr>
          <a:xfrm>
            <a:off x="0" y="0"/>
            <a:ext cx="9144000" cy="5143500"/>
          </a:xfrm>
          <a:prstGeom prst="rect">
            <a:avLst/>
          </a:prstGeom>
          <a:noFill/>
          <a:ln>
            <a:noFill/>
          </a:ln>
        </p:spPr>
      </p:pic>
      <p:sp>
        <p:nvSpPr>
          <p:cNvPr id="456" name="Shape 456"/>
          <p:cNvSpPr txBox="1"/>
          <p:nvPr/>
        </p:nvSpPr>
        <p:spPr>
          <a:xfrm>
            <a:off x="78081" y="400875"/>
            <a:ext cx="1446600" cy="4455900"/>
          </a:xfrm>
          <a:prstGeom prst="rect">
            <a:avLst/>
          </a:prstGeom>
          <a:noFill/>
          <a:ln>
            <a:noFill/>
          </a:ln>
        </p:spPr>
        <p:txBody>
          <a:bodyPr anchorCtr="0" anchor="t" bIns="91425" lIns="91425" rIns="91425" tIns="91425">
            <a:noAutofit/>
          </a:bodyPr>
          <a:lstStyle/>
          <a:p>
            <a:pPr lvl="0" rtl="0">
              <a:lnSpc>
                <a:spcPct val="115000"/>
              </a:lnSpc>
              <a:spcBef>
                <a:spcPts val="0"/>
              </a:spcBef>
              <a:buNone/>
            </a:pPr>
            <a:r>
              <a:rPr lang="en-GB" sz="700">
                <a:solidFill>
                  <a:srgbClr val="444444"/>
                </a:solidFill>
                <a:latin typeface="Raleway"/>
                <a:ea typeface="Raleway"/>
                <a:cs typeface="Raleway"/>
                <a:sym typeface="Raleway"/>
              </a:rPr>
              <a:t>GIFT CARD PURCHASE PAGE</a:t>
            </a:r>
          </a:p>
          <a:p>
            <a:pPr lvl="0" rtl="0">
              <a:lnSpc>
                <a:spcPct val="115000"/>
              </a:lnSpc>
              <a:spcBef>
                <a:spcPts val="0"/>
              </a:spcBef>
              <a:buNone/>
            </a:pPr>
            <a:r>
              <a:rPr lang="en-GB" sz="700">
                <a:solidFill>
                  <a:srgbClr val="444444"/>
                </a:solidFill>
                <a:latin typeface="Raleway"/>
                <a:ea typeface="Raleway"/>
                <a:cs typeface="Raleway"/>
                <a:sym typeface="Raleway"/>
              </a:rPr>
              <a:t>&gt; Product detail template</a:t>
            </a:r>
          </a:p>
          <a:p>
            <a:pPr lvl="0" rtl="0">
              <a:lnSpc>
                <a:spcPct val="115000"/>
              </a:lnSpc>
              <a:spcBef>
                <a:spcPts val="0"/>
              </a:spcBef>
              <a:buNone/>
            </a:pPr>
            <a:r>
              <a:t/>
            </a:r>
            <a:endParaRPr sz="700">
              <a:solidFill>
                <a:srgbClr val="444444"/>
              </a:solidFill>
              <a:latin typeface="Raleway"/>
              <a:ea typeface="Raleway"/>
              <a:cs typeface="Raleway"/>
              <a:sym typeface="Raleway"/>
            </a:endParaRPr>
          </a:p>
          <a:p>
            <a:pPr lvl="0" rtl="0">
              <a:lnSpc>
                <a:spcPct val="115000"/>
              </a:lnSpc>
              <a:spcBef>
                <a:spcPts val="0"/>
              </a:spcBef>
              <a:buNone/>
            </a:pPr>
            <a:r>
              <a:rPr lang="en-GB" sz="700">
                <a:solidFill>
                  <a:srgbClr val="444444"/>
                </a:solidFill>
                <a:latin typeface="Raleway"/>
                <a:ea typeface="Raleway"/>
                <a:cs typeface="Raleway"/>
                <a:sym typeface="Raleway"/>
              </a:rPr>
              <a:t>The gift card purchase page uses the product detail template from the Shop, with some changes in the form on the right.</a:t>
            </a:r>
          </a:p>
          <a:p>
            <a:pPr lvl="0" rtl="0">
              <a:lnSpc>
                <a:spcPct val="115000"/>
              </a:lnSpc>
              <a:spcBef>
                <a:spcPts val="0"/>
              </a:spcBef>
              <a:buNone/>
            </a:pPr>
            <a:r>
              <a:t/>
            </a:r>
            <a:endParaRPr sz="700">
              <a:solidFill>
                <a:srgbClr val="444444"/>
              </a:solidFill>
              <a:latin typeface="Raleway"/>
              <a:ea typeface="Raleway"/>
              <a:cs typeface="Raleway"/>
              <a:sym typeface="Raleway"/>
            </a:endParaRPr>
          </a:p>
          <a:p>
            <a:pPr lvl="0" rtl="0">
              <a:lnSpc>
                <a:spcPct val="115000"/>
              </a:lnSpc>
              <a:spcBef>
                <a:spcPts val="0"/>
              </a:spcBef>
              <a:buNone/>
            </a:pPr>
            <a:r>
              <a:rPr lang="en-GB" sz="700">
                <a:solidFill>
                  <a:srgbClr val="444444"/>
                </a:solidFill>
                <a:latin typeface="Raleway"/>
                <a:ea typeface="Raleway"/>
                <a:cs typeface="Raleway"/>
                <a:sym typeface="Raleway"/>
              </a:rPr>
              <a:t>Remove Size and colour fields.</a:t>
            </a:r>
          </a:p>
          <a:p>
            <a:pPr lvl="0" rtl="0">
              <a:lnSpc>
                <a:spcPct val="115000"/>
              </a:lnSpc>
              <a:spcBef>
                <a:spcPts val="0"/>
              </a:spcBef>
              <a:buNone/>
            </a:pPr>
            <a:r>
              <a:t/>
            </a:r>
            <a:endParaRPr sz="700">
              <a:solidFill>
                <a:srgbClr val="444444"/>
              </a:solidFill>
              <a:latin typeface="Raleway"/>
              <a:ea typeface="Raleway"/>
              <a:cs typeface="Raleway"/>
              <a:sym typeface="Raleway"/>
            </a:endParaRPr>
          </a:p>
          <a:p>
            <a:pPr lvl="0" rtl="0">
              <a:lnSpc>
                <a:spcPct val="115000"/>
              </a:lnSpc>
              <a:spcBef>
                <a:spcPts val="0"/>
              </a:spcBef>
              <a:buNone/>
            </a:pPr>
            <a:r>
              <a:rPr lang="en-GB" sz="700">
                <a:solidFill>
                  <a:srgbClr val="444444"/>
                </a:solidFill>
                <a:latin typeface="Raleway"/>
                <a:ea typeface="Raleway"/>
                <a:cs typeface="Raleway"/>
                <a:sym typeface="Raleway"/>
              </a:rPr>
              <a:t>Add Value with a custom field to add your own value.</a:t>
            </a:r>
          </a:p>
          <a:p>
            <a:pPr lvl="0" rtl="0">
              <a:lnSpc>
                <a:spcPct val="115000"/>
              </a:lnSpc>
              <a:spcBef>
                <a:spcPts val="0"/>
              </a:spcBef>
              <a:buNone/>
            </a:pPr>
            <a:r>
              <a:t/>
            </a:r>
            <a:endParaRPr sz="700">
              <a:solidFill>
                <a:srgbClr val="444444"/>
              </a:solidFill>
              <a:latin typeface="Raleway"/>
              <a:ea typeface="Raleway"/>
              <a:cs typeface="Raleway"/>
              <a:sym typeface="Raleway"/>
            </a:endParaRPr>
          </a:p>
          <a:p>
            <a:pPr lvl="0" rtl="0">
              <a:lnSpc>
                <a:spcPct val="115000"/>
              </a:lnSpc>
              <a:spcBef>
                <a:spcPts val="0"/>
              </a:spcBef>
              <a:buNone/>
            </a:pPr>
            <a:r>
              <a:rPr lang="en-GB" sz="700">
                <a:solidFill>
                  <a:srgbClr val="444444"/>
                </a:solidFill>
                <a:latin typeface="Raleway"/>
                <a:ea typeface="Raleway"/>
                <a:cs typeface="Raleway"/>
                <a:sym typeface="Raleway"/>
              </a:rPr>
              <a:t>New fields for recipient name, email and a message.</a:t>
            </a:r>
          </a:p>
          <a:p>
            <a:pPr lvl="0" rtl="0">
              <a:lnSpc>
                <a:spcPct val="115000"/>
              </a:lnSpc>
              <a:spcBef>
                <a:spcPts val="0"/>
              </a:spcBef>
              <a:buNone/>
            </a:pPr>
            <a:r>
              <a:t/>
            </a:r>
            <a:endParaRPr sz="700">
              <a:solidFill>
                <a:srgbClr val="444444"/>
              </a:solidFill>
              <a:latin typeface="Raleway"/>
              <a:ea typeface="Raleway"/>
              <a:cs typeface="Raleway"/>
              <a:sym typeface="Raleway"/>
            </a:endParaRPr>
          </a:p>
          <a:p>
            <a:pPr lvl="0" rtl="0">
              <a:lnSpc>
                <a:spcPct val="115000"/>
              </a:lnSpc>
              <a:spcBef>
                <a:spcPts val="0"/>
              </a:spcBef>
              <a:buNone/>
            </a:pPr>
            <a:r>
              <a:rPr lang="en-GB" sz="700">
                <a:solidFill>
                  <a:srgbClr val="444444"/>
                </a:solidFill>
                <a:latin typeface="Raleway"/>
                <a:ea typeface="Raleway"/>
                <a:cs typeface="Raleway"/>
                <a:sym typeface="Raleway"/>
              </a:rPr>
              <a:t>The “Purchase” button will take you directly  to the checkout, by-passing the cart.</a:t>
            </a:r>
          </a:p>
          <a:p>
            <a:pPr lvl="0" rtl="0">
              <a:lnSpc>
                <a:spcPct val="115000"/>
              </a:lnSpc>
              <a:spcBef>
                <a:spcPts val="0"/>
              </a:spcBef>
              <a:buNone/>
            </a:pPr>
            <a:r>
              <a:t/>
            </a:r>
            <a:endParaRPr sz="700">
              <a:solidFill>
                <a:srgbClr val="444444"/>
              </a:solidFill>
              <a:latin typeface="Raleway"/>
              <a:ea typeface="Raleway"/>
              <a:cs typeface="Raleway"/>
              <a:sym typeface="Raleway"/>
            </a:endParaRPr>
          </a:p>
          <a:p>
            <a:pPr lvl="0" rtl="0">
              <a:lnSpc>
                <a:spcPct val="115000"/>
              </a:lnSpc>
              <a:spcBef>
                <a:spcPts val="0"/>
              </a:spcBef>
              <a:buNone/>
            </a:pPr>
            <a:r>
              <a:rPr lang="en-GB" sz="700">
                <a:solidFill>
                  <a:srgbClr val="444444"/>
                </a:solidFill>
                <a:latin typeface="Raleway"/>
                <a:ea typeface="Raleway"/>
                <a:cs typeface="Raleway"/>
                <a:sym typeface="Raleway"/>
              </a:rPr>
              <a:t>The left side image stage shows a single image here, full width of the stage. (The normal template used two images).</a:t>
            </a:r>
          </a:p>
          <a:p>
            <a:pPr lvl="0" rtl="0">
              <a:lnSpc>
                <a:spcPct val="115000"/>
              </a:lnSpc>
              <a:spcBef>
                <a:spcPts val="0"/>
              </a:spcBef>
              <a:buNone/>
            </a:pPr>
            <a:r>
              <a:t/>
            </a:r>
            <a:endParaRPr sz="700">
              <a:solidFill>
                <a:srgbClr val="444444"/>
              </a:solidFill>
              <a:latin typeface="Raleway"/>
              <a:ea typeface="Raleway"/>
              <a:cs typeface="Raleway"/>
              <a:sym typeface="Raleway"/>
            </a:endParaRPr>
          </a:p>
          <a:p>
            <a:pPr lvl="0" rtl="0">
              <a:lnSpc>
                <a:spcPct val="115000"/>
              </a:lnSpc>
              <a:spcBef>
                <a:spcPts val="0"/>
              </a:spcBef>
              <a:buNone/>
            </a:pPr>
            <a:r>
              <a:rPr lang="en-GB" sz="700">
                <a:solidFill>
                  <a:srgbClr val="444444"/>
                </a:solidFill>
                <a:latin typeface="Raleway"/>
                <a:ea typeface="Raleway"/>
                <a:cs typeface="Raleway"/>
                <a:sym typeface="Raleway"/>
              </a:rPr>
              <a:t>The recipient receives a promo code that can be used in payment page</a:t>
            </a: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172945"/>
        </a:solidFill>
      </p:bgPr>
    </p:bg>
    <p:spTree>
      <p:nvGrpSpPr>
        <p:cNvPr id="460" name="Shape 460"/>
        <p:cNvGrpSpPr/>
        <p:nvPr/>
      </p:nvGrpSpPr>
      <p:grpSpPr>
        <a:xfrm>
          <a:off x="0" y="0"/>
          <a:ext cx="0" cy="0"/>
          <a:chOff x="0" y="0"/>
          <a:chExt cx="0" cy="0"/>
        </a:xfrm>
      </p:grpSpPr>
      <p:pic>
        <p:nvPicPr>
          <p:cNvPr id="461" name="Shape 461"/>
          <p:cNvPicPr preferRelativeResize="0"/>
          <p:nvPr/>
        </p:nvPicPr>
        <p:blipFill>
          <a:blip r:embed="rId3">
            <a:alphaModFix/>
          </a:blip>
          <a:stretch>
            <a:fillRect/>
          </a:stretch>
        </p:blipFill>
        <p:spPr>
          <a:xfrm>
            <a:off x="175850" y="126892"/>
            <a:ext cx="227150" cy="150212"/>
          </a:xfrm>
          <a:prstGeom prst="rect">
            <a:avLst/>
          </a:prstGeom>
          <a:noFill/>
          <a:ln>
            <a:noFill/>
          </a:ln>
        </p:spPr>
      </p:pic>
      <p:sp>
        <p:nvSpPr>
          <p:cNvPr id="462" name="Shape 462"/>
          <p:cNvSpPr txBox="1"/>
          <p:nvPr/>
        </p:nvSpPr>
        <p:spPr>
          <a:xfrm>
            <a:off x="175850" y="574500"/>
            <a:ext cx="7986000" cy="3863400"/>
          </a:xfrm>
          <a:prstGeom prst="rect">
            <a:avLst/>
          </a:prstGeom>
          <a:noFill/>
          <a:ln>
            <a:noFill/>
          </a:ln>
        </p:spPr>
        <p:txBody>
          <a:bodyPr anchorCtr="0" anchor="ctr" bIns="91425" lIns="91425" rIns="91425" tIns="91425">
            <a:noAutofit/>
          </a:bodyPr>
          <a:lstStyle/>
          <a:p>
            <a:pPr lvl="0" rtl="0">
              <a:lnSpc>
                <a:spcPct val="150000"/>
              </a:lnSpc>
              <a:spcBef>
                <a:spcPts val="0"/>
              </a:spcBef>
              <a:buClr>
                <a:schemeClr val="dk1"/>
              </a:buClr>
              <a:buSzPct val="50000"/>
              <a:buFont typeface="Arial"/>
              <a:buNone/>
            </a:pPr>
            <a:r>
              <a:rPr lang="en-GB" sz="2200">
                <a:solidFill>
                  <a:srgbClr val="FFFFFF"/>
                </a:solidFill>
                <a:latin typeface="Raleway"/>
                <a:ea typeface="Raleway"/>
                <a:cs typeface="Raleway"/>
                <a:sym typeface="Raleway"/>
              </a:rPr>
              <a:t>LOGIN INTERACTIONS</a:t>
            </a:r>
          </a:p>
        </p:txBody>
      </p:sp>
      <p:pic>
        <p:nvPicPr>
          <p:cNvPr descr="tri-colourbar-cover1185px.jpg" id="463" name="Shape 463"/>
          <p:cNvPicPr preferRelativeResize="0"/>
          <p:nvPr/>
        </p:nvPicPr>
        <p:blipFill rotWithShape="1">
          <a:blip r:embed="rId4">
            <a:alphaModFix/>
          </a:blip>
          <a:srcRect b="-1073708" l="19" r="29" t="0"/>
          <a:stretch/>
        </p:blipFill>
        <p:spPr>
          <a:xfrm>
            <a:off x="175850" y="328448"/>
            <a:ext cx="8792299" cy="150200"/>
          </a:xfrm>
          <a:prstGeom prst="rect">
            <a:avLst/>
          </a:prstGeom>
          <a:noFill/>
          <a:ln>
            <a:noFill/>
          </a:ln>
        </p:spPr>
      </p:pic>
      <p:pic>
        <p:nvPicPr>
          <p:cNvPr descr="4.png" id="464" name="Shape 464"/>
          <p:cNvPicPr preferRelativeResize="0"/>
          <p:nvPr/>
        </p:nvPicPr>
        <p:blipFill>
          <a:blip r:embed="rId5">
            <a:alphaModFix/>
          </a:blip>
          <a:stretch>
            <a:fillRect/>
          </a:stretch>
        </p:blipFill>
        <p:spPr>
          <a:xfrm>
            <a:off x="175849" y="4782405"/>
            <a:ext cx="8792301" cy="225094"/>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68" name="Shape 468"/>
        <p:cNvGrpSpPr/>
        <p:nvPr/>
      </p:nvGrpSpPr>
      <p:grpSpPr>
        <a:xfrm>
          <a:off x="0" y="0"/>
          <a:ext cx="0" cy="0"/>
          <a:chOff x="0" y="0"/>
          <a:chExt cx="0" cy="0"/>
        </a:xfrm>
      </p:grpSpPr>
      <p:pic>
        <p:nvPicPr>
          <p:cNvPr descr="6.png" id="469" name="Shape 469"/>
          <p:cNvPicPr preferRelativeResize="0"/>
          <p:nvPr/>
        </p:nvPicPr>
        <p:blipFill>
          <a:blip r:embed="rId3">
            <a:alphaModFix/>
          </a:blip>
          <a:stretch>
            <a:fillRect/>
          </a:stretch>
        </p:blipFill>
        <p:spPr>
          <a:xfrm>
            <a:off x="175724" y="4793872"/>
            <a:ext cx="8792556" cy="225102"/>
          </a:xfrm>
          <a:prstGeom prst="rect">
            <a:avLst/>
          </a:prstGeom>
          <a:noFill/>
          <a:ln>
            <a:noFill/>
          </a:ln>
        </p:spPr>
      </p:pic>
      <p:sp>
        <p:nvSpPr>
          <p:cNvPr id="470" name="Shape 470"/>
          <p:cNvSpPr txBox="1"/>
          <p:nvPr/>
        </p:nvSpPr>
        <p:spPr>
          <a:xfrm>
            <a:off x="128100" y="4793872"/>
            <a:ext cx="2473200" cy="279000"/>
          </a:xfrm>
          <a:prstGeom prst="rect">
            <a:avLst/>
          </a:prstGeom>
          <a:noFill/>
          <a:ln>
            <a:noFill/>
          </a:ln>
        </p:spPr>
        <p:txBody>
          <a:bodyPr anchorCtr="0" anchor="ctr" bIns="91425" lIns="91425" rIns="91425" tIns="91425">
            <a:noAutofit/>
          </a:bodyPr>
          <a:lstStyle/>
          <a:p>
            <a:pPr lvl="0" rtl="0">
              <a:lnSpc>
                <a:spcPct val="115000"/>
              </a:lnSpc>
              <a:spcBef>
                <a:spcPts val="0"/>
              </a:spcBef>
              <a:buClr>
                <a:schemeClr val="dk1"/>
              </a:buClr>
              <a:buSzPct val="157142"/>
              <a:buFont typeface="Arial"/>
              <a:buNone/>
            </a:pPr>
            <a:r>
              <a:rPr lang="en-GB" sz="700">
                <a:solidFill>
                  <a:srgbClr val="434343"/>
                </a:solidFill>
                <a:latin typeface="Raleway"/>
                <a:ea typeface="Raleway"/>
                <a:cs typeface="Raleway"/>
                <a:sym typeface="Raleway"/>
              </a:rPr>
              <a:t>OJAY WEBSITE INFORMATION ARCHITECTURE</a:t>
            </a:r>
          </a:p>
        </p:txBody>
      </p:sp>
      <p:pic>
        <p:nvPicPr>
          <p:cNvPr descr="OJAY_SHOP_UX_3-38.png" id="471" name="Shape 471"/>
          <p:cNvPicPr preferRelativeResize="0"/>
          <p:nvPr/>
        </p:nvPicPr>
        <p:blipFill rotWithShape="1">
          <a:blip r:embed="rId4">
            <a:alphaModFix/>
          </a:blip>
          <a:srcRect b="0" l="-2291" r="14487" t="0"/>
          <a:stretch/>
        </p:blipFill>
        <p:spPr>
          <a:xfrm>
            <a:off x="1115500" y="0"/>
            <a:ext cx="8028499" cy="5143500"/>
          </a:xfrm>
          <a:prstGeom prst="rect">
            <a:avLst/>
          </a:prstGeom>
          <a:noFill/>
          <a:ln>
            <a:noFill/>
          </a:ln>
        </p:spPr>
      </p:pic>
      <p:sp>
        <p:nvSpPr>
          <p:cNvPr id="472" name="Shape 472"/>
          <p:cNvSpPr txBox="1"/>
          <p:nvPr/>
        </p:nvSpPr>
        <p:spPr>
          <a:xfrm>
            <a:off x="78074" y="400875"/>
            <a:ext cx="1595400" cy="4455900"/>
          </a:xfrm>
          <a:prstGeom prst="rect">
            <a:avLst/>
          </a:prstGeom>
          <a:noFill/>
          <a:ln>
            <a:noFill/>
          </a:ln>
        </p:spPr>
        <p:txBody>
          <a:bodyPr anchorCtr="0" anchor="t" bIns="91425" lIns="91425" rIns="91425" tIns="91425">
            <a:noAutofit/>
          </a:bodyPr>
          <a:lstStyle/>
          <a:p>
            <a:pPr lvl="0" rtl="0">
              <a:lnSpc>
                <a:spcPct val="115000"/>
              </a:lnSpc>
              <a:spcBef>
                <a:spcPts val="0"/>
              </a:spcBef>
              <a:buNone/>
            </a:pPr>
            <a:r>
              <a:rPr lang="en-GB" sz="700">
                <a:solidFill>
                  <a:srgbClr val="444444"/>
                </a:solidFill>
                <a:latin typeface="Raleway"/>
                <a:ea typeface="Raleway"/>
                <a:cs typeface="Raleway"/>
                <a:sym typeface="Raleway"/>
              </a:rPr>
              <a:t>SIDEBAR INTERACTIONS</a:t>
            </a:r>
          </a:p>
          <a:p>
            <a:pPr lvl="0" rtl="0">
              <a:lnSpc>
                <a:spcPct val="115000"/>
              </a:lnSpc>
              <a:spcBef>
                <a:spcPts val="0"/>
              </a:spcBef>
              <a:buNone/>
            </a:pPr>
            <a:r>
              <a:rPr lang="en-GB" sz="700">
                <a:solidFill>
                  <a:srgbClr val="444444"/>
                </a:solidFill>
                <a:latin typeface="Raleway"/>
                <a:ea typeface="Raleway"/>
                <a:cs typeface="Raleway"/>
                <a:sym typeface="Raleway"/>
              </a:rPr>
              <a:t>DESKTOP - ON HOVER</a:t>
            </a:r>
          </a:p>
          <a:p>
            <a:pPr lvl="0" rtl="0">
              <a:lnSpc>
                <a:spcPct val="115000"/>
              </a:lnSpc>
              <a:spcBef>
                <a:spcPts val="0"/>
              </a:spcBef>
              <a:buNone/>
            </a:pPr>
            <a:r>
              <a:rPr lang="en-GB" sz="700">
                <a:solidFill>
                  <a:srgbClr val="444444"/>
                </a:solidFill>
                <a:latin typeface="Raleway"/>
                <a:ea typeface="Raleway"/>
                <a:cs typeface="Raleway"/>
                <a:sym typeface="Raleway"/>
              </a:rPr>
              <a:t>MOBILE &amp; TABLET - ON TOUCH</a:t>
            </a:r>
          </a:p>
          <a:p>
            <a:pPr lvl="0" rtl="0">
              <a:lnSpc>
                <a:spcPct val="115000"/>
              </a:lnSpc>
              <a:spcBef>
                <a:spcPts val="0"/>
              </a:spcBef>
              <a:buNone/>
            </a:pPr>
            <a:r>
              <a:t/>
            </a:r>
            <a:endParaRPr sz="700">
              <a:solidFill>
                <a:srgbClr val="444444"/>
              </a:solidFill>
              <a:latin typeface="Raleway"/>
              <a:ea typeface="Raleway"/>
              <a:cs typeface="Raleway"/>
              <a:sym typeface="Raleway"/>
            </a:endParaRPr>
          </a:p>
          <a:p>
            <a:pPr lvl="0" rtl="0">
              <a:lnSpc>
                <a:spcPct val="115000"/>
              </a:lnSpc>
              <a:spcBef>
                <a:spcPts val="0"/>
              </a:spcBef>
              <a:buNone/>
            </a:pPr>
            <a:r>
              <a:rPr lang="en-GB" sz="700">
                <a:solidFill>
                  <a:srgbClr val="444444"/>
                </a:solidFill>
                <a:latin typeface="Raleway"/>
                <a:ea typeface="Raleway"/>
                <a:cs typeface="Raleway"/>
                <a:sym typeface="Raleway"/>
              </a:rPr>
              <a:t>The interactions for these menu items slide in from right side of browser on all devices. The top of the container points to the menu items it refers to.</a:t>
            </a:r>
          </a:p>
          <a:p>
            <a:pPr lvl="0" rtl="0">
              <a:lnSpc>
                <a:spcPct val="115000"/>
              </a:lnSpc>
              <a:spcBef>
                <a:spcPts val="0"/>
              </a:spcBef>
              <a:buNone/>
            </a:pPr>
            <a:r>
              <a:t/>
            </a:r>
            <a:endParaRPr sz="700">
              <a:solidFill>
                <a:srgbClr val="444444"/>
              </a:solidFill>
              <a:latin typeface="Raleway"/>
              <a:ea typeface="Raleway"/>
              <a:cs typeface="Raleway"/>
              <a:sym typeface="Raleway"/>
            </a:endParaRPr>
          </a:p>
          <a:p>
            <a:pPr lvl="0" rtl="0">
              <a:lnSpc>
                <a:spcPct val="115000"/>
              </a:lnSpc>
              <a:spcBef>
                <a:spcPts val="0"/>
              </a:spcBef>
              <a:buNone/>
            </a:pPr>
            <a:r>
              <a:t/>
            </a:r>
            <a:endParaRPr sz="700">
              <a:solidFill>
                <a:srgbClr val="444444"/>
              </a:solidFill>
              <a:latin typeface="Raleway"/>
              <a:ea typeface="Raleway"/>
              <a:cs typeface="Raleway"/>
              <a:sym typeface="Raleway"/>
            </a:endParaRPr>
          </a:p>
          <a:p>
            <a:pPr lvl="0" rtl="0">
              <a:lnSpc>
                <a:spcPct val="115000"/>
              </a:lnSpc>
              <a:spcBef>
                <a:spcPts val="0"/>
              </a:spcBef>
              <a:buNone/>
            </a:pPr>
            <a:r>
              <a:t/>
            </a:r>
            <a:endParaRPr sz="700">
              <a:solidFill>
                <a:srgbClr val="444444"/>
              </a:solidFill>
              <a:latin typeface="Raleway"/>
              <a:ea typeface="Raleway"/>
              <a:cs typeface="Raleway"/>
              <a:sym typeface="Raleway"/>
            </a:endParaRPr>
          </a:p>
          <a:p>
            <a:pPr lvl="0" rtl="0">
              <a:lnSpc>
                <a:spcPct val="115000"/>
              </a:lnSpc>
              <a:spcBef>
                <a:spcPts val="0"/>
              </a:spcBef>
              <a:buClr>
                <a:schemeClr val="dk1"/>
              </a:buClr>
              <a:buSzPct val="157142"/>
              <a:buFont typeface="Arial"/>
              <a:buNone/>
            </a:pPr>
            <a:r>
              <a:rPr lang="en-GB" sz="700">
                <a:solidFill>
                  <a:srgbClr val="444444"/>
                </a:solidFill>
                <a:latin typeface="Raleway"/>
                <a:ea typeface="Raleway"/>
                <a:cs typeface="Raleway"/>
                <a:sym typeface="Raleway"/>
              </a:rPr>
              <a:t>NEWS &amp; OFFERS MESSAGES</a:t>
            </a:r>
          </a:p>
          <a:p>
            <a:pPr lvl="0" rtl="0">
              <a:lnSpc>
                <a:spcPct val="115000"/>
              </a:lnSpc>
              <a:spcBef>
                <a:spcPts val="0"/>
              </a:spcBef>
              <a:buNone/>
            </a:pPr>
            <a:r>
              <a:t/>
            </a:r>
            <a:endParaRPr sz="700">
              <a:solidFill>
                <a:srgbClr val="444444"/>
              </a:solidFill>
              <a:latin typeface="Raleway"/>
              <a:ea typeface="Raleway"/>
              <a:cs typeface="Raleway"/>
              <a:sym typeface="Raleway"/>
            </a:endParaRPr>
          </a:p>
          <a:p>
            <a:pPr lvl="0" rtl="0">
              <a:lnSpc>
                <a:spcPct val="115000"/>
              </a:lnSpc>
              <a:spcBef>
                <a:spcPts val="0"/>
              </a:spcBef>
              <a:buNone/>
            </a:pPr>
            <a:r>
              <a:rPr lang="en-GB" sz="700">
                <a:solidFill>
                  <a:srgbClr val="444444"/>
                </a:solidFill>
                <a:latin typeface="Raleway"/>
                <a:ea typeface="Raleway"/>
                <a:cs typeface="Raleway"/>
                <a:sym typeface="Raleway"/>
              </a:rPr>
              <a:t>These messages are added in the CMS.</a:t>
            </a:r>
          </a:p>
          <a:p>
            <a:pPr lvl="0" rtl="0">
              <a:lnSpc>
                <a:spcPct val="115000"/>
              </a:lnSpc>
              <a:spcBef>
                <a:spcPts val="0"/>
              </a:spcBef>
              <a:buNone/>
            </a:pPr>
            <a:r>
              <a:t/>
            </a:r>
            <a:endParaRPr sz="700">
              <a:solidFill>
                <a:srgbClr val="444444"/>
              </a:solidFill>
              <a:latin typeface="Raleway"/>
              <a:ea typeface="Raleway"/>
              <a:cs typeface="Raleway"/>
              <a:sym typeface="Raleway"/>
            </a:endParaRPr>
          </a:p>
          <a:p>
            <a:pPr lvl="0" rtl="0">
              <a:lnSpc>
                <a:spcPct val="115000"/>
              </a:lnSpc>
              <a:spcBef>
                <a:spcPts val="0"/>
              </a:spcBef>
              <a:buNone/>
            </a:pPr>
            <a:r>
              <a:rPr lang="en-GB" sz="700">
                <a:solidFill>
                  <a:srgbClr val="444444"/>
                </a:solidFill>
                <a:latin typeface="Raleway"/>
                <a:ea typeface="Raleway"/>
                <a:cs typeface="Raleway"/>
                <a:sym typeface="Raleway"/>
              </a:rPr>
              <a:t>New visits and return visits that have not yet viewed, will see the indicator for “unread messages” in red.</a:t>
            </a:r>
          </a:p>
          <a:p>
            <a:pPr lvl="0" rtl="0">
              <a:lnSpc>
                <a:spcPct val="115000"/>
              </a:lnSpc>
              <a:spcBef>
                <a:spcPts val="0"/>
              </a:spcBef>
              <a:buNone/>
            </a:pPr>
            <a:r>
              <a:t/>
            </a:r>
            <a:endParaRPr sz="700">
              <a:solidFill>
                <a:srgbClr val="444444"/>
              </a:solidFill>
              <a:latin typeface="Raleway"/>
              <a:ea typeface="Raleway"/>
              <a:cs typeface="Raleway"/>
              <a:sym typeface="Raleway"/>
            </a:endParaRPr>
          </a:p>
          <a:p>
            <a:pPr lvl="0" rtl="0">
              <a:lnSpc>
                <a:spcPct val="115000"/>
              </a:lnSpc>
              <a:spcBef>
                <a:spcPts val="0"/>
              </a:spcBef>
              <a:buNone/>
            </a:pPr>
            <a:r>
              <a:rPr lang="en-GB" sz="700">
                <a:solidFill>
                  <a:srgbClr val="444444"/>
                </a:solidFill>
                <a:latin typeface="Raleway"/>
                <a:ea typeface="Raleway"/>
                <a:cs typeface="Raleway"/>
                <a:sym typeface="Raleway"/>
              </a:rPr>
              <a:t>If already viewed, the messages remain and the number remains, but the colour returns to normal text colour.</a:t>
            </a:r>
          </a:p>
        </p:txBody>
      </p:sp>
      <p:sp>
        <p:nvSpPr>
          <p:cNvPr id="473" name="Shape 473"/>
          <p:cNvSpPr txBox="1"/>
          <p:nvPr/>
        </p:nvSpPr>
        <p:spPr>
          <a:xfrm>
            <a:off x="4713325" y="32850"/>
            <a:ext cx="1446600" cy="396600"/>
          </a:xfrm>
          <a:prstGeom prst="rect">
            <a:avLst/>
          </a:prstGeom>
          <a:noFill/>
          <a:ln>
            <a:noFill/>
          </a:ln>
        </p:spPr>
        <p:txBody>
          <a:bodyPr anchorCtr="0" anchor="t" bIns="91425" lIns="91425" rIns="91425" tIns="91425">
            <a:noAutofit/>
          </a:bodyPr>
          <a:lstStyle/>
          <a:p>
            <a:pPr lvl="0" rtl="0">
              <a:lnSpc>
                <a:spcPct val="115000"/>
              </a:lnSpc>
              <a:spcBef>
                <a:spcPts val="0"/>
              </a:spcBef>
              <a:buNone/>
            </a:pPr>
            <a:r>
              <a:rPr lang="en-GB" sz="700">
                <a:solidFill>
                  <a:srgbClr val="444444"/>
                </a:solidFill>
                <a:latin typeface="Raleway"/>
                <a:ea typeface="Raleway"/>
                <a:cs typeface="Raleway"/>
                <a:sym typeface="Raleway"/>
              </a:rPr>
              <a:t>These menu items are relative to right edge of browser</a:t>
            </a:r>
          </a:p>
        </p:txBody>
      </p:sp>
      <p:cxnSp>
        <p:nvCxnSpPr>
          <p:cNvPr id="474" name="Shape 474"/>
          <p:cNvCxnSpPr>
            <a:stCxn id="473" idx="3"/>
          </p:cNvCxnSpPr>
          <p:nvPr/>
        </p:nvCxnSpPr>
        <p:spPr>
          <a:xfrm>
            <a:off x="6159925" y="231150"/>
            <a:ext cx="709800" cy="609900"/>
          </a:xfrm>
          <a:prstGeom prst="curvedConnector3">
            <a:avLst>
              <a:gd fmla="val 50000" name="adj1"/>
            </a:avLst>
          </a:prstGeom>
          <a:noFill/>
          <a:ln cap="flat" cmpd="sng" w="9525">
            <a:solidFill>
              <a:srgbClr val="FF0000"/>
            </a:solidFill>
            <a:prstDash val="solid"/>
            <a:round/>
            <a:headEnd len="lg" w="lg" type="none"/>
            <a:tailEnd len="lg" w="lg" type="none"/>
          </a:ln>
        </p:spPr>
      </p:cxnSp>
      <p:sp>
        <p:nvSpPr>
          <p:cNvPr id="475" name="Shape 475"/>
          <p:cNvSpPr/>
          <p:nvPr/>
        </p:nvSpPr>
        <p:spPr>
          <a:xfrm>
            <a:off x="6869725" y="701000"/>
            <a:ext cx="1971600" cy="225000"/>
          </a:xfrm>
          <a:prstGeom prst="rect">
            <a:avLst/>
          </a:prstGeom>
          <a:noFill/>
          <a:ln cap="flat" cmpd="sng" w="9525">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79" name="Shape 479"/>
        <p:cNvGrpSpPr/>
        <p:nvPr/>
      </p:nvGrpSpPr>
      <p:grpSpPr>
        <a:xfrm>
          <a:off x="0" y="0"/>
          <a:ext cx="0" cy="0"/>
          <a:chOff x="0" y="0"/>
          <a:chExt cx="0" cy="0"/>
        </a:xfrm>
      </p:grpSpPr>
      <p:pic>
        <p:nvPicPr>
          <p:cNvPr descr="6.png" id="480" name="Shape 480"/>
          <p:cNvPicPr preferRelativeResize="0"/>
          <p:nvPr/>
        </p:nvPicPr>
        <p:blipFill>
          <a:blip r:embed="rId3">
            <a:alphaModFix/>
          </a:blip>
          <a:stretch>
            <a:fillRect/>
          </a:stretch>
        </p:blipFill>
        <p:spPr>
          <a:xfrm>
            <a:off x="175724" y="4793872"/>
            <a:ext cx="8792556" cy="225102"/>
          </a:xfrm>
          <a:prstGeom prst="rect">
            <a:avLst/>
          </a:prstGeom>
          <a:noFill/>
          <a:ln>
            <a:noFill/>
          </a:ln>
        </p:spPr>
      </p:pic>
      <p:sp>
        <p:nvSpPr>
          <p:cNvPr id="481" name="Shape 481"/>
          <p:cNvSpPr txBox="1"/>
          <p:nvPr/>
        </p:nvSpPr>
        <p:spPr>
          <a:xfrm>
            <a:off x="128100" y="4793872"/>
            <a:ext cx="2473200" cy="279000"/>
          </a:xfrm>
          <a:prstGeom prst="rect">
            <a:avLst/>
          </a:prstGeom>
          <a:noFill/>
          <a:ln>
            <a:noFill/>
          </a:ln>
        </p:spPr>
        <p:txBody>
          <a:bodyPr anchorCtr="0" anchor="ctr" bIns="91425" lIns="91425" rIns="91425" tIns="91425">
            <a:noAutofit/>
          </a:bodyPr>
          <a:lstStyle/>
          <a:p>
            <a:pPr lvl="0" rtl="0">
              <a:lnSpc>
                <a:spcPct val="115000"/>
              </a:lnSpc>
              <a:spcBef>
                <a:spcPts val="0"/>
              </a:spcBef>
              <a:buClr>
                <a:schemeClr val="dk1"/>
              </a:buClr>
              <a:buSzPct val="157142"/>
              <a:buFont typeface="Arial"/>
              <a:buNone/>
            </a:pPr>
            <a:r>
              <a:rPr lang="en-GB" sz="700">
                <a:solidFill>
                  <a:srgbClr val="434343"/>
                </a:solidFill>
                <a:latin typeface="Raleway"/>
                <a:ea typeface="Raleway"/>
                <a:cs typeface="Raleway"/>
                <a:sym typeface="Raleway"/>
              </a:rPr>
              <a:t>OJAY WEBSITE INFORMATION ARCHITECTURE</a:t>
            </a:r>
          </a:p>
        </p:txBody>
      </p:sp>
      <p:pic>
        <p:nvPicPr>
          <p:cNvPr descr="OJAY_SHOP_UX_3-cart sidebar-39.png" id="482" name="Shape 482"/>
          <p:cNvPicPr preferRelativeResize="0"/>
          <p:nvPr/>
        </p:nvPicPr>
        <p:blipFill rotWithShape="1">
          <a:blip r:embed="rId4">
            <a:alphaModFix/>
          </a:blip>
          <a:srcRect b="0" l="0" r="0" t="0"/>
          <a:stretch/>
        </p:blipFill>
        <p:spPr>
          <a:xfrm>
            <a:off x="0" y="0"/>
            <a:ext cx="9144000" cy="5143500"/>
          </a:xfrm>
          <a:prstGeom prst="rect">
            <a:avLst/>
          </a:prstGeom>
          <a:noFill/>
          <a:ln>
            <a:noFill/>
          </a:ln>
        </p:spPr>
      </p:pic>
      <p:sp>
        <p:nvSpPr>
          <p:cNvPr id="483" name="Shape 483"/>
          <p:cNvSpPr txBox="1"/>
          <p:nvPr/>
        </p:nvSpPr>
        <p:spPr>
          <a:xfrm>
            <a:off x="78081" y="400875"/>
            <a:ext cx="1446600" cy="4455900"/>
          </a:xfrm>
          <a:prstGeom prst="rect">
            <a:avLst/>
          </a:prstGeom>
          <a:noFill/>
          <a:ln>
            <a:noFill/>
          </a:ln>
        </p:spPr>
        <p:txBody>
          <a:bodyPr anchorCtr="0" anchor="t" bIns="91425" lIns="91425" rIns="91425" tIns="91425">
            <a:noAutofit/>
          </a:bodyPr>
          <a:lstStyle/>
          <a:p>
            <a:pPr lvl="0" rtl="0">
              <a:lnSpc>
                <a:spcPct val="115000"/>
              </a:lnSpc>
              <a:spcBef>
                <a:spcPts val="0"/>
              </a:spcBef>
              <a:buNone/>
            </a:pPr>
            <a:r>
              <a:rPr lang="en-GB" sz="700">
                <a:solidFill>
                  <a:srgbClr val="444444"/>
                </a:solidFill>
                <a:latin typeface="Raleway"/>
                <a:ea typeface="Raleway"/>
                <a:cs typeface="Raleway"/>
                <a:sym typeface="Raleway"/>
              </a:rPr>
              <a:t>MY BAG INTERACTIONS</a:t>
            </a:r>
          </a:p>
          <a:p>
            <a:pPr lvl="0" rtl="0">
              <a:lnSpc>
                <a:spcPct val="115000"/>
              </a:lnSpc>
              <a:spcBef>
                <a:spcPts val="0"/>
              </a:spcBef>
              <a:buNone/>
            </a:pPr>
            <a:r>
              <a:t/>
            </a:r>
            <a:endParaRPr sz="700">
              <a:solidFill>
                <a:srgbClr val="444444"/>
              </a:solidFill>
              <a:latin typeface="Raleway"/>
              <a:ea typeface="Raleway"/>
              <a:cs typeface="Raleway"/>
              <a:sym typeface="Raleway"/>
            </a:endParaRPr>
          </a:p>
          <a:p>
            <a:pPr lvl="0" rtl="0">
              <a:lnSpc>
                <a:spcPct val="115000"/>
              </a:lnSpc>
              <a:spcBef>
                <a:spcPts val="0"/>
              </a:spcBef>
              <a:buNone/>
            </a:pPr>
            <a:r>
              <a:rPr lang="en-GB" sz="700">
                <a:solidFill>
                  <a:srgbClr val="444444"/>
                </a:solidFill>
                <a:latin typeface="Raleway"/>
                <a:ea typeface="Raleway"/>
                <a:cs typeface="Raleway"/>
                <a:sym typeface="Raleway"/>
              </a:rPr>
              <a:t>The last three items added to the shopping bag will show in the side bar.</a:t>
            </a:r>
          </a:p>
          <a:p>
            <a:pPr lvl="0" rtl="0">
              <a:lnSpc>
                <a:spcPct val="115000"/>
              </a:lnSpc>
              <a:spcBef>
                <a:spcPts val="0"/>
              </a:spcBef>
              <a:buNone/>
            </a:pPr>
            <a:r>
              <a:t/>
            </a:r>
            <a:endParaRPr sz="700">
              <a:solidFill>
                <a:srgbClr val="444444"/>
              </a:solidFill>
              <a:latin typeface="Raleway"/>
              <a:ea typeface="Raleway"/>
              <a:cs typeface="Raleway"/>
              <a:sym typeface="Raleway"/>
            </a:endParaRPr>
          </a:p>
          <a:p>
            <a:pPr lvl="0" rtl="0">
              <a:lnSpc>
                <a:spcPct val="115000"/>
              </a:lnSpc>
              <a:spcBef>
                <a:spcPts val="0"/>
              </a:spcBef>
              <a:buNone/>
            </a:pPr>
            <a:r>
              <a:rPr lang="en-GB" sz="700">
                <a:solidFill>
                  <a:srgbClr val="444444"/>
                </a:solidFill>
                <a:latin typeface="Raleway"/>
                <a:ea typeface="Raleway"/>
                <a:cs typeface="Raleway"/>
                <a:sym typeface="Raleway"/>
              </a:rPr>
              <a:t>The total value of the bag will also show, with a link to the checkout - this will open the Shopping bag page at the front of the checkout process.</a:t>
            </a:r>
          </a:p>
          <a:p>
            <a:pPr lvl="0" rtl="0">
              <a:lnSpc>
                <a:spcPct val="115000"/>
              </a:lnSpc>
              <a:spcBef>
                <a:spcPts val="0"/>
              </a:spcBef>
              <a:buNone/>
            </a:pPr>
            <a:r>
              <a:t/>
            </a:r>
            <a:endParaRPr sz="700">
              <a:solidFill>
                <a:srgbClr val="444444"/>
              </a:solidFill>
              <a:latin typeface="Raleway"/>
              <a:ea typeface="Raleway"/>
              <a:cs typeface="Raleway"/>
              <a:sym typeface="Raleway"/>
            </a:endParaRPr>
          </a:p>
          <a:p>
            <a:pPr lvl="0" rtl="0">
              <a:lnSpc>
                <a:spcPct val="115000"/>
              </a:lnSpc>
              <a:spcBef>
                <a:spcPts val="0"/>
              </a:spcBef>
              <a:buNone/>
            </a:pPr>
            <a:r>
              <a:rPr lang="en-GB" sz="700">
                <a:solidFill>
                  <a:srgbClr val="444444"/>
                </a:solidFill>
                <a:latin typeface="Raleway"/>
                <a:ea typeface="Raleway"/>
                <a:cs typeface="Raleway"/>
                <a:sym typeface="Raleway"/>
              </a:rPr>
              <a:t>If there are more than 3 items in the bag, a message will show above the total, to indicate it is the total for the whole number of items in the shopping bag.</a:t>
            </a: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87" name="Shape 487"/>
        <p:cNvGrpSpPr/>
        <p:nvPr/>
      </p:nvGrpSpPr>
      <p:grpSpPr>
        <a:xfrm>
          <a:off x="0" y="0"/>
          <a:ext cx="0" cy="0"/>
          <a:chOff x="0" y="0"/>
          <a:chExt cx="0" cy="0"/>
        </a:xfrm>
      </p:grpSpPr>
      <p:pic>
        <p:nvPicPr>
          <p:cNvPr descr="6.png" id="488" name="Shape 488"/>
          <p:cNvPicPr preferRelativeResize="0"/>
          <p:nvPr/>
        </p:nvPicPr>
        <p:blipFill>
          <a:blip r:embed="rId3">
            <a:alphaModFix/>
          </a:blip>
          <a:stretch>
            <a:fillRect/>
          </a:stretch>
        </p:blipFill>
        <p:spPr>
          <a:xfrm>
            <a:off x="175724" y="4793872"/>
            <a:ext cx="8792556" cy="225102"/>
          </a:xfrm>
          <a:prstGeom prst="rect">
            <a:avLst/>
          </a:prstGeom>
          <a:noFill/>
          <a:ln>
            <a:noFill/>
          </a:ln>
        </p:spPr>
      </p:pic>
      <p:sp>
        <p:nvSpPr>
          <p:cNvPr id="489" name="Shape 489"/>
          <p:cNvSpPr txBox="1"/>
          <p:nvPr/>
        </p:nvSpPr>
        <p:spPr>
          <a:xfrm>
            <a:off x="128100" y="4793872"/>
            <a:ext cx="2473200" cy="279000"/>
          </a:xfrm>
          <a:prstGeom prst="rect">
            <a:avLst/>
          </a:prstGeom>
          <a:noFill/>
          <a:ln>
            <a:noFill/>
          </a:ln>
        </p:spPr>
        <p:txBody>
          <a:bodyPr anchorCtr="0" anchor="ctr" bIns="91425" lIns="91425" rIns="91425" tIns="91425">
            <a:noAutofit/>
          </a:bodyPr>
          <a:lstStyle/>
          <a:p>
            <a:pPr lvl="0" rtl="0">
              <a:lnSpc>
                <a:spcPct val="115000"/>
              </a:lnSpc>
              <a:spcBef>
                <a:spcPts val="0"/>
              </a:spcBef>
              <a:buClr>
                <a:schemeClr val="dk1"/>
              </a:buClr>
              <a:buSzPct val="157142"/>
              <a:buFont typeface="Arial"/>
              <a:buNone/>
            </a:pPr>
            <a:r>
              <a:rPr lang="en-GB" sz="700">
                <a:solidFill>
                  <a:srgbClr val="434343"/>
                </a:solidFill>
                <a:latin typeface="Raleway"/>
                <a:ea typeface="Raleway"/>
                <a:cs typeface="Raleway"/>
                <a:sym typeface="Raleway"/>
              </a:rPr>
              <a:t>OJAY WEBSITE INFORMATION ARCHITECTURE</a:t>
            </a:r>
          </a:p>
        </p:txBody>
      </p:sp>
      <p:pic>
        <p:nvPicPr>
          <p:cNvPr descr="OJAY_SHOP_UX_3-40.png" id="490" name="Shape 490"/>
          <p:cNvPicPr preferRelativeResize="0"/>
          <p:nvPr/>
        </p:nvPicPr>
        <p:blipFill rotWithShape="1">
          <a:blip r:embed="rId4">
            <a:alphaModFix/>
          </a:blip>
          <a:srcRect b="0" l="0" r="0" t="0"/>
          <a:stretch/>
        </p:blipFill>
        <p:spPr>
          <a:xfrm>
            <a:off x="0" y="0"/>
            <a:ext cx="9144000" cy="5143500"/>
          </a:xfrm>
          <a:prstGeom prst="rect">
            <a:avLst/>
          </a:prstGeom>
          <a:noFill/>
          <a:ln>
            <a:noFill/>
          </a:ln>
        </p:spPr>
      </p:pic>
      <p:sp>
        <p:nvSpPr>
          <p:cNvPr id="491" name="Shape 491"/>
          <p:cNvSpPr txBox="1"/>
          <p:nvPr/>
        </p:nvSpPr>
        <p:spPr>
          <a:xfrm>
            <a:off x="78081" y="400875"/>
            <a:ext cx="1446600" cy="4455900"/>
          </a:xfrm>
          <a:prstGeom prst="rect">
            <a:avLst/>
          </a:prstGeom>
          <a:noFill/>
          <a:ln>
            <a:noFill/>
          </a:ln>
        </p:spPr>
        <p:txBody>
          <a:bodyPr anchorCtr="0" anchor="t" bIns="91425" lIns="91425" rIns="91425" tIns="91425">
            <a:noAutofit/>
          </a:bodyPr>
          <a:lstStyle/>
          <a:p>
            <a:pPr lvl="0" rtl="0">
              <a:lnSpc>
                <a:spcPct val="115000"/>
              </a:lnSpc>
              <a:spcBef>
                <a:spcPts val="0"/>
              </a:spcBef>
              <a:buNone/>
            </a:pPr>
            <a:r>
              <a:rPr lang="en-GB" sz="700">
                <a:solidFill>
                  <a:srgbClr val="444444"/>
                </a:solidFill>
                <a:latin typeface="Raleway"/>
                <a:ea typeface="Raleway"/>
                <a:cs typeface="Raleway"/>
                <a:sym typeface="Raleway"/>
              </a:rPr>
              <a:t>SAVED ITEMS INTERACTIONS</a:t>
            </a:r>
          </a:p>
          <a:p>
            <a:pPr lvl="0" rtl="0">
              <a:lnSpc>
                <a:spcPct val="115000"/>
              </a:lnSpc>
              <a:spcBef>
                <a:spcPts val="0"/>
              </a:spcBef>
              <a:buNone/>
            </a:pPr>
            <a:r>
              <a:t/>
            </a:r>
            <a:endParaRPr sz="700">
              <a:solidFill>
                <a:srgbClr val="444444"/>
              </a:solidFill>
              <a:latin typeface="Raleway"/>
              <a:ea typeface="Raleway"/>
              <a:cs typeface="Raleway"/>
              <a:sym typeface="Raleway"/>
            </a:endParaRPr>
          </a:p>
          <a:p>
            <a:pPr lvl="0" rtl="0">
              <a:lnSpc>
                <a:spcPct val="115000"/>
              </a:lnSpc>
              <a:spcBef>
                <a:spcPts val="0"/>
              </a:spcBef>
              <a:buNone/>
            </a:pPr>
            <a:r>
              <a:rPr lang="en-GB" sz="700">
                <a:solidFill>
                  <a:srgbClr val="444444"/>
                </a:solidFill>
                <a:latin typeface="Raleway"/>
                <a:ea typeface="Raleway"/>
                <a:cs typeface="Raleway"/>
                <a:sym typeface="Raleway"/>
              </a:rPr>
              <a:t>Users need to sign in to access their saved items.</a:t>
            </a:r>
          </a:p>
          <a:p>
            <a:pPr lvl="0" rtl="0">
              <a:lnSpc>
                <a:spcPct val="115000"/>
              </a:lnSpc>
              <a:spcBef>
                <a:spcPts val="0"/>
              </a:spcBef>
              <a:buNone/>
            </a:pPr>
            <a:r>
              <a:t/>
            </a:r>
            <a:endParaRPr sz="700">
              <a:solidFill>
                <a:srgbClr val="444444"/>
              </a:solidFill>
              <a:latin typeface="Raleway"/>
              <a:ea typeface="Raleway"/>
              <a:cs typeface="Raleway"/>
              <a:sym typeface="Raleway"/>
            </a:endParaRPr>
          </a:p>
          <a:p>
            <a:pPr lvl="0" rtl="0">
              <a:lnSpc>
                <a:spcPct val="115000"/>
              </a:lnSpc>
              <a:spcBef>
                <a:spcPts val="0"/>
              </a:spcBef>
              <a:buNone/>
            </a:pPr>
            <a:r>
              <a:rPr lang="en-GB" sz="700">
                <a:solidFill>
                  <a:srgbClr val="444444"/>
                </a:solidFill>
                <a:latin typeface="Raleway"/>
                <a:ea typeface="Raleway"/>
                <a:cs typeface="Raleway"/>
                <a:sym typeface="Raleway"/>
              </a:rPr>
              <a:t>If possible, users should be able to save items in the logged out state, but once they try to view, the should be prompted to log in to view.</a:t>
            </a:r>
          </a:p>
          <a:p>
            <a:pPr lvl="0" rtl="0">
              <a:lnSpc>
                <a:spcPct val="115000"/>
              </a:lnSpc>
              <a:spcBef>
                <a:spcPts val="0"/>
              </a:spcBef>
              <a:buNone/>
            </a:pPr>
            <a:r>
              <a:t/>
            </a:r>
            <a:endParaRPr sz="700">
              <a:solidFill>
                <a:srgbClr val="444444"/>
              </a:solidFill>
              <a:latin typeface="Raleway"/>
              <a:ea typeface="Raleway"/>
              <a:cs typeface="Raleway"/>
              <a:sym typeface="Raleway"/>
            </a:endParaRPr>
          </a:p>
          <a:p>
            <a:pPr lvl="0" rtl="0">
              <a:lnSpc>
                <a:spcPct val="115000"/>
              </a:lnSpc>
              <a:spcBef>
                <a:spcPts val="0"/>
              </a:spcBef>
              <a:buNone/>
            </a:pPr>
            <a:r>
              <a:rPr lang="en-GB" sz="700">
                <a:solidFill>
                  <a:srgbClr val="444444"/>
                </a:solidFill>
                <a:latin typeface="Raleway"/>
                <a:ea typeface="Raleway"/>
                <a:cs typeface="Raleway"/>
                <a:sym typeface="Raleway"/>
              </a:rPr>
              <a:t>ON HOVER of the icon at top left, the drawer slides out showing saved items, or none saved message.</a:t>
            </a:r>
          </a:p>
          <a:p>
            <a:pPr lvl="0" rtl="0">
              <a:lnSpc>
                <a:spcPct val="115000"/>
              </a:lnSpc>
              <a:spcBef>
                <a:spcPts val="0"/>
              </a:spcBef>
              <a:buNone/>
            </a:pPr>
            <a:r>
              <a:t/>
            </a:r>
            <a:endParaRPr sz="700">
              <a:solidFill>
                <a:srgbClr val="444444"/>
              </a:solidFill>
              <a:latin typeface="Raleway"/>
              <a:ea typeface="Raleway"/>
              <a:cs typeface="Raleway"/>
              <a:sym typeface="Raleway"/>
            </a:endParaRPr>
          </a:p>
          <a:p>
            <a:pPr lvl="0" rtl="0">
              <a:lnSpc>
                <a:spcPct val="115000"/>
              </a:lnSpc>
              <a:spcBef>
                <a:spcPts val="0"/>
              </a:spcBef>
              <a:buNone/>
            </a:pPr>
            <a:r>
              <a:rPr lang="en-GB" sz="700">
                <a:solidFill>
                  <a:srgbClr val="444444"/>
                </a:solidFill>
                <a:latin typeface="Raleway"/>
                <a:ea typeface="Raleway"/>
                <a:cs typeface="Raleway"/>
                <a:sym typeface="Raleway"/>
              </a:rPr>
              <a:t>If not logged in, the log in message slides out.</a:t>
            </a:r>
          </a:p>
          <a:p>
            <a:pPr lvl="0" rtl="0">
              <a:lnSpc>
                <a:spcPct val="115000"/>
              </a:lnSpc>
              <a:spcBef>
                <a:spcPts val="0"/>
              </a:spcBef>
              <a:buNone/>
            </a:pPr>
            <a:r>
              <a:t/>
            </a:r>
            <a:endParaRPr sz="700">
              <a:solidFill>
                <a:srgbClr val="444444"/>
              </a:solidFill>
              <a:latin typeface="Raleway"/>
              <a:ea typeface="Raleway"/>
              <a:cs typeface="Raleway"/>
              <a:sym typeface="Raleway"/>
            </a:endParaRPr>
          </a:p>
          <a:p>
            <a:pPr lvl="0" rtl="0">
              <a:lnSpc>
                <a:spcPct val="115000"/>
              </a:lnSpc>
              <a:spcBef>
                <a:spcPts val="0"/>
              </a:spcBef>
              <a:buNone/>
            </a:pPr>
            <a:r>
              <a:rPr lang="en-GB" sz="700">
                <a:solidFill>
                  <a:srgbClr val="444444"/>
                </a:solidFill>
                <a:latin typeface="Raleway"/>
                <a:ea typeface="Raleway"/>
                <a:cs typeface="Raleway"/>
                <a:sym typeface="Raleway"/>
              </a:rPr>
              <a:t>ON CLICK/TOUCH the Saved items page will open.</a:t>
            </a:r>
          </a:p>
          <a:p>
            <a:pPr lvl="0" rtl="0">
              <a:lnSpc>
                <a:spcPct val="115000"/>
              </a:lnSpc>
              <a:spcBef>
                <a:spcPts val="0"/>
              </a:spcBef>
              <a:buNone/>
            </a:pPr>
            <a:r>
              <a:t/>
            </a:r>
            <a:endParaRPr sz="700">
              <a:solidFill>
                <a:srgbClr val="444444"/>
              </a:solidFill>
              <a:latin typeface="Raleway"/>
              <a:ea typeface="Raleway"/>
              <a:cs typeface="Raleway"/>
              <a:sym typeface="Raleway"/>
            </a:endParaRPr>
          </a:p>
          <a:p>
            <a:pPr lvl="0" rtl="0">
              <a:lnSpc>
                <a:spcPct val="115000"/>
              </a:lnSpc>
              <a:spcBef>
                <a:spcPts val="0"/>
              </a:spcBef>
              <a:buNone/>
            </a:pPr>
            <a:r>
              <a:rPr lang="en-GB" sz="700">
                <a:solidFill>
                  <a:srgbClr val="444444"/>
                </a:solidFill>
                <a:latin typeface="Raleway"/>
                <a:ea typeface="Raleway"/>
                <a:cs typeface="Raleway"/>
                <a:sym typeface="Raleway"/>
              </a:rPr>
              <a:t>If not logged in, the login prompt will open</a:t>
            </a: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95" name="Shape 495"/>
        <p:cNvGrpSpPr/>
        <p:nvPr/>
      </p:nvGrpSpPr>
      <p:grpSpPr>
        <a:xfrm>
          <a:off x="0" y="0"/>
          <a:ext cx="0" cy="0"/>
          <a:chOff x="0" y="0"/>
          <a:chExt cx="0" cy="0"/>
        </a:xfrm>
      </p:grpSpPr>
      <p:pic>
        <p:nvPicPr>
          <p:cNvPr descr="6.png" id="496" name="Shape 496"/>
          <p:cNvPicPr preferRelativeResize="0"/>
          <p:nvPr/>
        </p:nvPicPr>
        <p:blipFill>
          <a:blip r:embed="rId3">
            <a:alphaModFix/>
          </a:blip>
          <a:stretch>
            <a:fillRect/>
          </a:stretch>
        </p:blipFill>
        <p:spPr>
          <a:xfrm>
            <a:off x="175724" y="4793872"/>
            <a:ext cx="8792556" cy="225102"/>
          </a:xfrm>
          <a:prstGeom prst="rect">
            <a:avLst/>
          </a:prstGeom>
          <a:noFill/>
          <a:ln>
            <a:noFill/>
          </a:ln>
        </p:spPr>
      </p:pic>
      <p:sp>
        <p:nvSpPr>
          <p:cNvPr id="497" name="Shape 497"/>
          <p:cNvSpPr txBox="1"/>
          <p:nvPr/>
        </p:nvSpPr>
        <p:spPr>
          <a:xfrm>
            <a:off x="128100" y="4793872"/>
            <a:ext cx="2473200" cy="279000"/>
          </a:xfrm>
          <a:prstGeom prst="rect">
            <a:avLst/>
          </a:prstGeom>
          <a:noFill/>
          <a:ln>
            <a:noFill/>
          </a:ln>
        </p:spPr>
        <p:txBody>
          <a:bodyPr anchorCtr="0" anchor="ctr" bIns="91425" lIns="91425" rIns="91425" tIns="91425">
            <a:noAutofit/>
          </a:bodyPr>
          <a:lstStyle/>
          <a:p>
            <a:pPr lvl="0" rtl="0">
              <a:lnSpc>
                <a:spcPct val="115000"/>
              </a:lnSpc>
              <a:spcBef>
                <a:spcPts val="0"/>
              </a:spcBef>
              <a:buClr>
                <a:schemeClr val="dk1"/>
              </a:buClr>
              <a:buSzPct val="157142"/>
              <a:buFont typeface="Arial"/>
              <a:buNone/>
            </a:pPr>
            <a:r>
              <a:rPr lang="en-GB" sz="700">
                <a:solidFill>
                  <a:srgbClr val="434343"/>
                </a:solidFill>
                <a:latin typeface="Raleway"/>
                <a:ea typeface="Raleway"/>
                <a:cs typeface="Raleway"/>
                <a:sym typeface="Raleway"/>
              </a:rPr>
              <a:t>OJAY WEBSITE INFORMATION ARCHITECTURE</a:t>
            </a:r>
          </a:p>
        </p:txBody>
      </p:sp>
      <p:pic>
        <p:nvPicPr>
          <p:cNvPr descr="OJAY_SHOP_UX_3-41.png" id="498" name="Shape 498"/>
          <p:cNvPicPr preferRelativeResize="0"/>
          <p:nvPr/>
        </p:nvPicPr>
        <p:blipFill rotWithShape="1">
          <a:blip r:embed="rId4">
            <a:alphaModFix/>
          </a:blip>
          <a:srcRect b="0" l="0" r="0" t="0"/>
          <a:stretch/>
        </p:blipFill>
        <p:spPr>
          <a:xfrm>
            <a:off x="0" y="0"/>
            <a:ext cx="9144000" cy="5143500"/>
          </a:xfrm>
          <a:prstGeom prst="rect">
            <a:avLst/>
          </a:prstGeom>
          <a:noFill/>
          <a:ln>
            <a:noFill/>
          </a:ln>
        </p:spPr>
      </p:pic>
      <p:sp>
        <p:nvSpPr>
          <p:cNvPr id="499" name="Shape 499"/>
          <p:cNvSpPr txBox="1"/>
          <p:nvPr/>
        </p:nvSpPr>
        <p:spPr>
          <a:xfrm>
            <a:off x="78081" y="400875"/>
            <a:ext cx="1446600" cy="4455900"/>
          </a:xfrm>
          <a:prstGeom prst="rect">
            <a:avLst/>
          </a:prstGeom>
          <a:noFill/>
          <a:ln>
            <a:noFill/>
          </a:ln>
        </p:spPr>
        <p:txBody>
          <a:bodyPr anchorCtr="0" anchor="t" bIns="91425" lIns="91425" rIns="91425" tIns="91425">
            <a:noAutofit/>
          </a:bodyPr>
          <a:lstStyle/>
          <a:p>
            <a:pPr lvl="0" rtl="0">
              <a:lnSpc>
                <a:spcPct val="115000"/>
              </a:lnSpc>
              <a:spcBef>
                <a:spcPts val="0"/>
              </a:spcBef>
              <a:buNone/>
            </a:pPr>
            <a:r>
              <a:rPr lang="en-GB" sz="700">
                <a:solidFill>
                  <a:srgbClr val="444444"/>
                </a:solidFill>
                <a:latin typeface="Raleway"/>
                <a:ea typeface="Raleway"/>
                <a:cs typeface="Raleway"/>
                <a:sym typeface="Raleway"/>
              </a:rPr>
              <a:t>LOGIN &amp; REGISTER</a:t>
            </a:r>
          </a:p>
          <a:p>
            <a:pPr lvl="0" rtl="0">
              <a:lnSpc>
                <a:spcPct val="115000"/>
              </a:lnSpc>
              <a:spcBef>
                <a:spcPts val="0"/>
              </a:spcBef>
              <a:buNone/>
            </a:pPr>
            <a:r>
              <a:t/>
            </a:r>
            <a:endParaRPr sz="700">
              <a:solidFill>
                <a:srgbClr val="444444"/>
              </a:solidFill>
              <a:latin typeface="Raleway"/>
              <a:ea typeface="Raleway"/>
              <a:cs typeface="Raleway"/>
              <a:sym typeface="Raleway"/>
            </a:endParaRPr>
          </a:p>
          <a:p>
            <a:pPr lvl="0" rtl="0">
              <a:lnSpc>
                <a:spcPct val="115000"/>
              </a:lnSpc>
              <a:spcBef>
                <a:spcPts val="0"/>
              </a:spcBef>
              <a:buNone/>
            </a:pPr>
            <a:r>
              <a:rPr lang="en-GB" sz="700">
                <a:solidFill>
                  <a:srgbClr val="444444"/>
                </a:solidFill>
                <a:latin typeface="Raleway"/>
                <a:ea typeface="Raleway"/>
                <a:cs typeface="Raleway"/>
                <a:sym typeface="Raleway"/>
              </a:rPr>
              <a:t>ON HOVER - DESKTOP</a:t>
            </a:r>
          </a:p>
          <a:p>
            <a:pPr lvl="0" rtl="0">
              <a:lnSpc>
                <a:spcPct val="115000"/>
              </a:lnSpc>
              <a:spcBef>
                <a:spcPts val="0"/>
              </a:spcBef>
              <a:buNone/>
            </a:pPr>
            <a:r>
              <a:rPr lang="en-GB" sz="700">
                <a:solidFill>
                  <a:srgbClr val="444444"/>
                </a:solidFill>
                <a:latin typeface="Raleway"/>
                <a:ea typeface="Raleway"/>
                <a:cs typeface="Raleway"/>
                <a:sym typeface="Raleway"/>
              </a:rPr>
              <a:t>The side bar slides out to log in.</a:t>
            </a:r>
          </a:p>
          <a:p>
            <a:pPr lvl="0" rtl="0">
              <a:lnSpc>
                <a:spcPct val="115000"/>
              </a:lnSpc>
              <a:spcBef>
                <a:spcPts val="0"/>
              </a:spcBef>
              <a:buNone/>
            </a:pPr>
            <a:r>
              <a:t/>
            </a:r>
            <a:endParaRPr sz="700">
              <a:solidFill>
                <a:srgbClr val="444444"/>
              </a:solidFill>
              <a:latin typeface="Raleway"/>
              <a:ea typeface="Raleway"/>
              <a:cs typeface="Raleway"/>
              <a:sym typeface="Raleway"/>
            </a:endParaRPr>
          </a:p>
          <a:p>
            <a:pPr lvl="0" rtl="0">
              <a:lnSpc>
                <a:spcPct val="115000"/>
              </a:lnSpc>
              <a:spcBef>
                <a:spcPts val="0"/>
              </a:spcBef>
              <a:buNone/>
            </a:pPr>
            <a:r>
              <a:rPr lang="en-GB" sz="700">
                <a:solidFill>
                  <a:srgbClr val="444444"/>
                </a:solidFill>
                <a:latin typeface="Raleway"/>
                <a:ea typeface="Raleway"/>
                <a:cs typeface="Raleway"/>
                <a:sym typeface="Raleway"/>
              </a:rPr>
              <a:t>If user chooses register or lost password, the content changes in the sidebar as shown.</a:t>
            </a:r>
          </a:p>
          <a:p>
            <a:pPr lvl="0" rtl="0">
              <a:lnSpc>
                <a:spcPct val="115000"/>
              </a:lnSpc>
              <a:spcBef>
                <a:spcPts val="0"/>
              </a:spcBef>
              <a:buNone/>
            </a:pPr>
            <a:r>
              <a:t/>
            </a:r>
            <a:endParaRPr sz="700">
              <a:solidFill>
                <a:srgbClr val="444444"/>
              </a:solidFill>
              <a:latin typeface="Raleway"/>
              <a:ea typeface="Raleway"/>
              <a:cs typeface="Raleway"/>
              <a:sym typeface="Raleway"/>
            </a:endParaRPr>
          </a:p>
          <a:p>
            <a:pPr lvl="0" rtl="0">
              <a:lnSpc>
                <a:spcPct val="115000"/>
              </a:lnSpc>
              <a:spcBef>
                <a:spcPts val="0"/>
              </a:spcBef>
              <a:buNone/>
            </a:pPr>
            <a:r>
              <a:rPr lang="en-GB" sz="700">
                <a:solidFill>
                  <a:srgbClr val="444444"/>
                </a:solidFill>
                <a:latin typeface="Raleway"/>
                <a:ea typeface="Raleway"/>
                <a:cs typeface="Raleway"/>
                <a:sym typeface="Raleway"/>
              </a:rPr>
              <a:t>ON CLICK - ALL DEVICES</a:t>
            </a:r>
          </a:p>
          <a:p>
            <a:pPr lvl="0" rtl="0">
              <a:lnSpc>
                <a:spcPct val="115000"/>
              </a:lnSpc>
              <a:spcBef>
                <a:spcPts val="0"/>
              </a:spcBef>
              <a:buNone/>
            </a:pPr>
            <a:r>
              <a:rPr lang="en-GB" sz="700">
                <a:solidFill>
                  <a:srgbClr val="444444"/>
                </a:solidFill>
                <a:latin typeface="Raleway"/>
                <a:ea typeface="Raleway"/>
                <a:cs typeface="Raleway"/>
                <a:sym typeface="Raleway"/>
              </a:rPr>
              <a:t>If already logged in, the menu will show as “my account” and will link to the account page.</a:t>
            </a:r>
          </a:p>
          <a:p>
            <a:pPr lvl="0" rtl="0">
              <a:lnSpc>
                <a:spcPct val="115000"/>
              </a:lnSpc>
              <a:spcBef>
                <a:spcPts val="0"/>
              </a:spcBef>
              <a:buNone/>
            </a:pPr>
            <a:r>
              <a:t/>
            </a:r>
            <a:endParaRPr sz="700">
              <a:solidFill>
                <a:srgbClr val="444444"/>
              </a:solidFill>
              <a:latin typeface="Raleway"/>
              <a:ea typeface="Raleway"/>
              <a:cs typeface="Raleway"/>
              <a:sym typeface="Raleway"/>
            </a:endParaRPr>
          </a:p>
          <a:p>
            <a:pPr lvl="0" rtl="0">
              <a:lnSpc>
                <a:spcPct val="115000"/>
              </a:lnSpc>
              <a:spcBef>
                <a:spcPts val="0"/>
              </a:spcBef>
              <a:buNone/>
            </a:pPr>
            <a:r>
              <a:rPr lang="en-GB" sz="700">
                <a:solidFill>
                  <a:srgbClr val="444444"/>
                </a:solidFill>
                <a:latin typeface="Raleway"/>
                <a:ea typeface="Raleway"/>
                <a:cs typeface="Raleway"/>
                <a:sym typeface="Raleway"/>
              </a:rPr>
              <a:t>If not logged in, the Login register menu will open the side bar if clicked.</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172945"/>
        </a:solidFill>
      </p:bgPr>
    </p:bg>
    <p:spTree>
      <p:nvGrpSpPr>
        <p:cNvPr id="134" name="Shape 134"/>
        <p:cNvGrpSpPr/>
        <p:nvPr/>
      </p:nvGrpSpPr>
      <p:grpSpPr>
        <a:xfrm>
          <a:off x="0" y="0"/>
          <a:ext cx="0" cy="0"/>
          <a:chOff x="0" y="0"/>
          <a:chExt cx="0" cy="0"/>
        </a:xfrm>
      </p:grpSpPr>
      <p:pic>
        <p:nvPicPr>
          <p:cNvPr id="135" name="Shape 135"/>
          <p:cNvPicPr preferRelativeResize="0"/>
          <p:nvPr/>
        </p:nvPicPr>
        <p:blipFill>
          <a:blip r:embed="rId3">
            <a:alphaModFix/>
          </a:blip>
          <a:stretch>
            <a:fillRect/>
          </a:stretch>
        </p:blipFill>
        <p:spPr>
          <a:xfrm>
            <a:off x="175850" y="126892"/>
            <a:ext cx="227150" cy="150212"/>
          </a:xfrm>
          <a:prstGeom prst="rect">
            <a:avLst/>
          </a:prstGeom>
          <a:noFill/>
          <a:ln>
            <a:noFill/>
          </a:ln>
        </p:spPr>
      </p:pic>
      <p:sp>
        <p:nvSpPr>
          <p:cNvPr id="136" name="Shape 136"/>
          <p:cNvSpPr txBox="1"/>
          <p:nvPr/>
        </p:nvSpPr>
        <p:spPr>
          <a:xfrm>
            <a:off x="175850" y="574500"/>
            <a:ext cx="7986000" cy="3863400"/>
          </a:xfrm>
          <a:prstGeom prst="rect">
            <a:avLst/>
          </a:prstGeom>
          <a:noFill/>
          <a:ln>
            <a:noFill/>
          </a:ln>
        </p:spPr>
        <p:txBody>
          <a:bodyPr anchorCtr="0" anchor="ctr" bIns="91425" lIns="91425" rIns="91425" tIns="91425">
            <a:noAutofit/>
          </a:bodyPr>
          <a:lstStyle/>
          <a:p>
            <a:pPr lvl="0" rtl="0">
              <a:lnSpc>
                <a:spcPct val="150000"/>
              </a:lnSpc>
              <a:spcBef>
                <a:spcPts val="0"/>
              </a:spcBef>
              <a:buClr>
                <a:schemeClr val="dk1"/>
              </a:buClr>
              <a:buSzPct val="50000"/>
              <a:buFont typeface="Arial"/>
              <a:buNone/>
            </a:pPr>
            <a:r>
              <a:rPr lang="en-GB" sz="2200">
                <a:solidFill>
                  <a:srgbClr val="FFFFFF"/>
                </a:solidFill>
                <a:latin typeface="Raleway"/>
                <a:ea typeface="Raleway"/>
                <a:cs typeface="Raleway"/>
                <a:sym typeface="Raleway"/>
              </a:rPr>
              <a:t>NAVIGATION</a:t>
            </a:r>
          </a:p>
        </p:txBody>
      </p:sp>
      <p:pic>
        <p:nvPicPr>
          <p:cNvPr descr="tri-colourbar-cover1185px.jpg" id="137" name="Shape 137"/>
          <p:cNvPicPr preferRelativeResize="0"/>
          <p:nvPr/>
        </p:nvPicPr>
        <p:blipFill rotWithShape="1">
          <a:blip r:embed="rId4">
            <a:alphaModFix/>
          </a:blip>
          <a:srcRect b="-1073708" l="19" r="29" t="0"/>
          <a:stretch/>
        </p:blipFill>
        <p:spPr>
          <a:xfrm>
            <a:off x="175850" y="328448"/>
            <a:ext cx="8792299" cy="150200"/>
          </a:xfrm>
          <a:prstGeom prst="rect">
            <a:avLst/>
          </a:prstGeom>
          <a:noFill/>
          <a:ln>
            <a:noFill/>
          </a:ln>
        </p:spPr>
      </p:pic>
      <p:pic>
        <p:nvPicPr>
          <p:cNvPr descr="4.png" id="138" name="Shape 138"/>
          <p:cNvPicPr preferRelativeResize="0"/>
          <p:nvPr/>
        </p:nvPicPr>
        <p:blipFill>
          <a:blip r:embed="rId5">
            <a:alphaModFix/>
          </a:blip>
          <a:stretch>
            <a:fillRect/>
          </a:stretch>
        </p:blipFill>
        <p:spPr>
          <a:xfrm>
            <a:off x="175849" y="4782405"/>
            <a:ext cx="8792301" cy="225094"/>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03" name="Shape 503"/>
        <p:cNvGrpSpPr/>
        <p:nvPr/>
      </p:nvGrpSpPr>
      <p:grpSpPr>
        <a:xfrm>
          <a:off x="0" y="0"/>
          <a:ext cx="0" cy="0"/>
          <a:chOff x="0" y="0"/>
          <a:chExt cx="0" cy="0"/>
        </a:xfrm>
      </p:grpSpPr>
      <p:pic>
        <p:nvPicPr>
          <p:cNvPr descr="6.png" id="504" name="Shape 504"/>
          <p:cNvPicPr preferRelativeResize="0"/>
          <p:nvPr/>
        </p:nvPicPr>
        <p:blipFill>
          <a:blip r:embed="rId3">
            <a:alphaModFix/>
          </a:blip>
          <a:stretch>
            <a:fillRect/>
          </a:stretch>
        </p:blipFill>
        <p:spPr>
          <a:xfrm>
            <a:off x="175724" y="4793872"/>
            <a:ext cx="8792556" cy="225102"/>
          </a:xfrm>
          <a:prstGeom prst="rect">
            <a:avLst/>
          </a:prstGeom>
          <a:noFill/>
          <a:ln>
            <a:noFill/>
          </a:ln>
        </p:spPr>
      </p:pic>
      <p:sp>
        <p:nvSpPr>
          <p:cNvPr id="505" name="Shape 505"/>
          <p:cNvSpPr txBox="1"/>
          <p:nvPr/>
        </p:nvSpPr>
        <p:spPr>
          <a:xfrm>
            <a:off x="128100" y="4793872"/>
            <a:ext cx="2473200" cy="279000"/>
          </a:xfrm>
          <a:prstGeom prst="rect">
            <a:avLst/>
          </a:prstGeom>
          <a:noFill/>
          <a:ln>
            <a:noFill/>
          </a:ln>
        </p:spPr>
        <p:txBody>
          <a:bodyPr anchorCtr="0" anchor="ctr" bIns="91425" lIns="91425" rIns="91425" tIns="91425">
            <a:noAutofit/>
          </a:bodyPr>
          <a:lstStyle/>
          <a:p>
            <a:pPr lvl="0" rtl="0">
              <a:lnSpc>
                <a:spcPct val="115000"/>
              </a:lnSpc>
              <a:spcBef>
                <a:spcPts val="0"/>
              </a:spcBef>
              <a:buClr>
                <a:schemeClr val="dk1"/>
              </a:buClr>
              <a:buSzPct val="157142"/>
              <a:buFont typeface="Arial"/>
              <a:buNone/>
            </a:pPr>
            <a:r>
              <a:rPr lang="en-GB" sz="700">
                <a:solidFill>
                  <a:srgbClr val="434343"/>
                </a:solidFill>
                <a:latin typeface="Raleway"/>
                <a:ea typeface="Raleway"/>
                <a:cs typeface="Raleway"/>
                <a:sym typeface="Raleway"/>
              </a:rPr>
              <a:t>OJAY WEBSITE INFORMATION ARCHITECTURE</a:t>
            </a:r>
          </a:p>
        </p:txBody>
      </p:sp>
      <p:pic>
        <p:nvPicPr>
          <p:cNvPr descr="OJAY_SHOP_UX_3-49.png" id="506" name="Shape 506"/>
          <p:cNvPicPr preferRelativeResize="0"/>
          <p:nvPr/>
        </p:nvPicPr>
        <p:blipFill rotWithShape="1">
          <a:blip r:embed="rId4">
            <a:alphaModFix/>
          </a:blip>
          <a:srcRect b="0" l="0" r="0" t="0"/>
          <a:stretch/>
        </p:blipFill>
        <p:spPr>
          <a:xfrm>
            <a:off x="0" y="0"/>
            <a:ext cx="9144000" cy="5143500"/>
          </a:xfrm>
          <a:prstGeom prst="rect">
            <a:avLst/>
          </a:prstGeom>
          <a:noFill/>
          <a:ln>
            <a:noFill/>
          </a:ln>
        </p:spPr>
      </p:pic>
      <p:sp>
        <p:nvSpPr>
          <p:cNvPr id="507" name="Shape 507"/>
          <p:cNvSpPr txBox="1"/>
          <p:nvPr/>
        </p:nvSpPr>
        <p:spPr>
          <a:xfrm>
            <a:off x="78081" y="400875"/>
            <a:ext cx="1446600" cy="4455900"/>
          </a:xfrm>
          <a:prstGeom prst="rect">
            <a:avLst/>
          </a:prstGeom>
          <a:noFill/>
          <a:ln>
            <a:noFill/>
          </a:ln>
        </p:spPr>
        <p:txBody>
          <a:bodyPr anchorCtr="0" anchor="t" bIns="91425" lIns="91425" rIns="91425" tIns="91425">
            <a:noAutofit/>
          </a:bodyPr>
          <a:lstStyle/>
          <a:p>
            <a:pPr lvl="0" rtl="0">
              <a:lnSpc>
                <a:spcPct val="115000"/>
              </a:lnSpc>
              <a:spcBef>
                <a:spcPts val="0"/>
              </a:spcBef>
              <a:buClr>
                <a:schemeClr val="dk1"/>
              </a:buClr>
              <a:buSzPct val="157142"/>
              <a:buFont typeface="Arial"/>
              <a:buNone/>
            </a:pPr>
            <a:r>
              <a:rPr lang="en-GB" sz="700">
                <a:solidFill>
                  <a:srgbClr val="444444"/>
                </a:solidFill>
                <a:latin typeface="Raleway"/>
                <a:ea typeface="Raleway"/>
                <a:cs typeface="Raleway"/>
                <a:sym typeface="Raleway"/>
              </a:rPr>
              <a:t>CONTACT US FORM</a:t>
            </a:r>
          </a:p>
          <a:p>
            <a:pPr lvl="0" rtl="0">
              <a:lnSpc>
                <a:spcPct val="115000"/>
              </a:lnSpc>
              <a:spcBef>
                <a:spcPts val="0"/>
              </a:spcBef>
              <a:buClr>
                <a:schemeClr val="dk1"/>
              </a:buClr>
              <a:buFont typeface="Arial"/>
              <a:buNone/>
            </a:pPr>
            <a:r>
              <a:t/>
            </a:r>
            <a:endParaRPr sz="700">
              <a:solidFill>
                <a:srgbClr val="444444"/>
              </a:solidFill>
              <a:latin typeface="Raleway"/>
              <a:ea typeface="Raleway"/>
              <a:cs typeface="Raleway"/>
              <a:sym typeface="Raleway"/>
            </a:endParaRPr>
          </a:p>
          <a:p>
            <a:pPr lvl="0" rtl="0">
              <a:lnSpc>
                <a:spcPct val="115000"/>
              </a:lnSpc>
              <a:spcBef>
                <a:spcPts val="0"/>
              </a:spcBef>
              <a:buClr>
                <a:schemeClr val="dk1"/>
              </a:buClr>
              <a:buSzPct val="157142"/>
              <a:buFont typeface="Arial"/>
              <a:buNone/>
            </a:pPr>
            <a:r>
              <a:rPr lang="en-GB" sz="700">
                <a:solidFill>
                  <a:srgbClr val="444444"/>
                </a:solidFill>
                <a:latin typeface="Raleway"/>
                <a:ea typeface="Raleway"/>
                <a:cs typeface="Raleway"/>
                <a:sym typeface="Raleway"/>
              </a:rPr>
              <a:t>Clicking the contact us in the top right will open this form.</a:t>
            </a:r>
          </a:p>
          <a:p>
            <a:pPr lvl="0" rtl="0">
              <a:lnSpc>
                <a:spcPct val="115000"/>
              </a:lnSpc>
              <a:spcBef>
                <a:spcPts val="0"/>
              </a:spcBef>
              <a:buClr>
                <a:schemeClr val="dk1"/>
              </a:buClr>
              <a:buFont typeface="Arial"/>
              <a:buNone/>
            </a:pPr>
            <a:r>
              <a:t/>
            </a:r>
            <a:endParaRPr sz="700">
              <a:solidFill>
                <a:srgbClr val="444444"/>
              </a:solidFill>
              <a:latin typeface="Raleway"/>
              <a:ea typeface="Raleway"/>
              <a:cs typeface="Raleway"/>
              <a:sym typeface="Raleway"/>
            </a:endParaRPr>
          </a:p>
          <a:p>
            <a:pPr lvl="0" rtl="0">
              <a:lnSpc>
                <a:spcPct val="115000"/>
              </a:lnSpc>
              <a:spcBef>
                <a:spcPts val="0"/>
              </a:spcBef>
              <a:buClr>
                <a:schemeClr val="dk1"/>
              </a:buClr>
              <a:buSzPct val="157142"/>
              <a:buFont typeface="Arial"/>
              <a:buNone/>
            </a:pPr>
            <a:r>
              <a:rPr lang="en-GB" sz="700">
                <a:solidFill>
                  <a:srgbClr val="444444"/>
                </a:solidFill>
                <a:latin typeface="Raleway"/>
                <a:ea typeface="Raleway"/>
                <a:cs typeface="Raleway"/>
                <a:sym typeface="Raleway"/>
              </a:rPr>
              <a:t>Basic email form as a modal.</a:t>
            </a: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172945"/>
        </a:solidFill>
      </p:bgPr>
    </p:bg>
    <p:spTree>
      <p:nvGrpSpPr>
        <p:cNvPr id="511" name="Shape 511"/>
        <p:cNvGrpSpPr/>
        <p:nvPr/>
      </p:nvGrpSpPr>
      <p:grpSpPr>
        <a:xfrm>
          <a:off x="0" y="0"/>
          <a:ext cx="0" cy="0"/>
          <a:chOff x="0" y="0"/>
          <a:chExt cx="0" cy="0"/>
        </a:xfrm>
      </p:grpSpPr>
      <p:pic>
        <p:nvPicPr>
          <p:cNvPr id="512" name="Shape 512"/>
          <p:cNvPicPr preferRelativeResize="0"/>
          <p:nvPr/>
        </p:nvPicPr>
        <p:blipFill>
          <a:blip r:embed="rId3">
            <a:alphaModFix/>
          </a:blip>
          <a:stretch>
            <a:fillRect/>
          </a:stretch>
        </p:blipFill>
        <p:spPr>
          <a:xfrm>
            <a:off x="175850" y="126892"/>
            <a:ext cx="227150" cy="150212"/>
          </a:xfrm>
          <a:prstGeom prst="rect">
            <a:avLst/>
          </a:prstGeom>
          <a:noFill/>
          <a:ln>
            <a:noFill/>
          </a:ln>
        </p:spPr>
      </p:pic>
      <p:sp>
        <p:nvSpPr>
          <p:cNvPr id="513" name="Shape 513"/>
          <p:cNvSpPr txBox="1"/>
          <p:nvPr/>
        </p:nvSpPr>
        <p:spPr>
          <a:xfrm>
            <a:off x="175850" y="574500"/>
            <a:ext cx="7986000" cy="3863400"/>
          </a:xfrm>
          <a:prstGeom prst="rect">
            <a:avLst/>
          </a:prstGeom>
          <a:noFill/>
          <a:ln>
            <a:noFill/>
          </a:ln>
        </p:spPr>
        <p:txBody>
          <a:bodyPr anchorCtr="0" anchor="ctr" bIns="91425" lIns="91425" rIns="91425" tIns="91425">
            <a:noAutofit/>
          </a:bodyPr>
          <a:lstStyle/>
          <a:p>
            <a:pPr lvl="0" rtl="0">
              <a:lnSpc>
                <a:spcPct val="150000"/>
              </a:lnSpc>
              <a:spcBef>
                <a:spcPts val="0"/>
              </a:spcBef>
              <a:buClr>
                <a:schemeClr val="dk1"/>
              </a:buClr>
              <a:buSzPct val="50000"/>
              <a:buFont typeface="Arial"/>
              <a:buNone/>
            </a:pPr>
            <a:r>
              <a:rPr lang="en-GB" sz="2200">
                <a:solidFill>
                  <a:srgbClr val="FFFFFF"/>
                </a:solidFill>
                <a:latin typeface="Raleway"/>
                <a:ea typeface="Raleway"/>
                <a:cs typeface="Raleway"/>
                <a:sym typeface="Raleway"/>
              </a:rPr>
              <a:t>CUSTOMER SERVICE</a:t>
            </a:r>
          </a:p>
        </p:txBody>
      </p:sp>
      <p:pic>
        <p:nvPicPr>
          <p:cNvPr descr="tri-colourbar-cover1185px.jpg" id="514" name="Shape 514"/>
          <p:cNvPicPr preferRelativeResize="0"/>
          <p:nvPr/>
        </p:nvPicPr>
        <p:blipFill rotWithShape="1">
          <a:blip r:embed="rId4">
            <a:alphaModFix/>
          </a:blip>
          <a:srcRect b="-1073708" l="19" r="29" t="0"/>
          <a:stretch/>
        </p:blipFill>
        <p:spPr>
          <a:xfrm>
            <a:off x="175850" y="328448"/>
            <a:ext cx="8792299" cy="150200"/>
          </a:xfrm>
          <a:prstGeom prst="rect">
            <a:avLst/>
          </a:prstGeom>
          <a:noFill/>
          <a:ln>
            <a:noFill/>
          </a:ln>
        </p:spPr>
      </p:pic>
      <p:pic>
        <p:nvPicPr>
          <p:cNvPr descr="4.png" id="515" name="Shape 515"/>
          <p:cNvPicPr preferRelativeResize="0"/>
          <p:nvPr/>
        </p:nvPicPr>
        <p:blipFill>
          <a:blip r:embed="rId5">
            <a:alphaModFix/>
          </a:blip>
          <a:stretch>
            <a:fillRect/>
          </a:stretch>
        </p:blipFill>
        <p:spPr>
          <a:xfrm>
            <a:off x="175849" y="4782405"/>
            <a:ext cx="8792301" cy="225094"/>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19" name="Shape 519"/>
        <p:cNvGrpSpPr/>
        <p:nvPr/>
      </p:nvGrpSpPr>
      <p:grpSpPr>
        <a:xfrm>
          <a:off x="0" y="0"/>
          <a:ext cx="0" cy="0"/>
          <a:chOff x="0" y="0"/>
          <a:chExt cx="0" cy="0"/>
        </a:xfrm>
      </p:grpSpPr>
      <p:pic>
        <p:nvPicPr>
          <p:cNvPr descr="6.png" id="520" name="Shape 520"/>
          <p:cNvPicPr preferRelativeResize="0"/>
          <p:nvPr/>
        </p:nvPicPr>
        <p:blipFill>
          <a:blip r:embed="rId3">
            <a:alphaModFix/>
          </a:blip>
          <a:stretch>
            <a:fillRect/>
          </a:stretch>
        </p:blipFill>
        <p:spPr>
          <a:xfrm>
            <a:off x="175724" y="4793872"/>
            <a:ext cx="8792556" cy="225102"/>
          </a:xfrm>
          <a:prstGeom prst="rect">
            <a:avLst/>
          </a:prstGeom>
          <a:noFill/>
          <a:ln>
            <a:noFill/>
          </a:ln>
        </p:spPr>
      </p:pic>
      <p:sp>
        <p:nvSpPr>
          <p:cNvPr id="521" name="Shape 521"/>
          <p:cNvSpPr txBox="1"/>
          <p:nvPr/>
        </p:nvSpPr>
        <p:spPr>
          <a:xfrm>
            <a:off x="128100" y="4793872"/>
            <a:ext cx="2473200" cy="279000"/>
          </a:xfrm>
          <a:prstGeom prst="rect">
            <a:avLst/>
          </a:prstGeom>
          <a:noFill/>
          <a:ln>
            <a:noFill/>
          </a:ln>
        </p:spPr>
        <p:txBody>
          <a:bodyPr anchorCtr="0" anchor="ctr" bIns="91425" lIns="91425" rIns="91425" tIns="91425">
            <a:noAutofit/>
          </a:bodyPr>
          <a:lstStyle/>
          <a:p>
            <a:pPr lvl="0" rtl="0">
              <a:lnSpc>
                <a:spcPct val="115000"/>
              </a:lnSpc>
              <a:spcBef>
                <a:spcPts val="0"/>
              </a:spcBef>
              <a:buClr>
                <a:schemeClr val="dk1"/>
              </a:buClr>
              <a:buSzPct val="157142"/>
              <a:buFont typeface="Arial"/>
              <a:buNone/>
            </a:pPr>
            <a:r>
              <a:rPr lang="en-GB" sz="700">
                <a:solidFill>
                  <a:srgbClr val="434343"/>
                </a:solidFill>
                <a:latin typeface="Raleway"/>
                <a:ea typeface="Raleway"/>
                <a:cs typeface="Raleway"/>
                <a:sym typeface="Raleway"/>
              </a:rPr>
              <a:t>OJAY WEBSITE INFORMATION ARCHITECTURE</a:t>
            </a:r>
          </a:p>
        </p:txBody>
      </p:sp>
      <p:pic>
        <p:nvPicPr>
          <p:cNvPr descr="OJAY_SHOP_UX_3-45.png" id="522" name="Shape 522"/>
          <p:cNvPicPr preferRelativeResize="0"/>
          <p:nvPr/>
        </p:nvPicPr>
        <p:blipFill rotWithShape="1">
          <a:blip r:embed="rId4">
            <a:alphaModFix/>
          </a:blip>
          <a:srcRect b="0" l="0" r="0" t="0"/>
          <a:stretch/>
        </p:blipFill>
        <p:spPr>
          <a:xfrm>
            <a:off x="0" y="0"/>
            <a:ext cx="9144000" cy="5143500"/>
          </a:xfrm>
          <a:prstGeom prst="rect">
            <a:avLst/>
          </a:prstGeom>
          <a:noFill/>
          <a:ln>
            <a:noFill/>
          </a:ln>
        </p:spPr>
      </p:pic>
      <p:sp>
        <p:nvSpPr>
          <p:cNvPr id="523" name="Shape 523"/>
          <p:cNvSpPr txBox="1"/>
          <p:nvPr/>
        </p:nvSpPr>
        <p:spPr>
          <a:xfrm>
            <a:off x="78081" y="400875"/>
            <a:ext cx="1446600" cy="4455900"/>
          </a:xfrm>
          <a:prstGeom prst="rect">
            <a:avLst/>
          </a:prstGeom>
          <a:noFill/>
          <a:ln>
            <a:noFill/>
          </a:ln>
        </p:spPr>
        <p:txBody>
          <a:bodyPr anchorCtr="0" anchor="t" bIns="91425" lIns="91425" rIns="91425" tIns="91425">
            <a:noAutofit/>
          </a:bodyPr>
          <a:lstStyle/>
          <a:p>
            <a:pPr lvl="0" rtl="0">
              <a:lnSpc>
                <a:spcPct val="115000"/>
              </a:lnSpc>
              <a:spcBef>
                <a:spcPts val="0"/>
              </a:spcBef>
              <a:buNone/>
            </a:pPr>
            <a:r>
              <a:rPr lang="en-GB" sz="700">
                <a:solidFill>
                  <a:srgbClr val="444444"/>
                </a:solidFill>
                <a:latin typeface="Raleway"/>
                <a:ea typeface="Raleway"/>
                <a:cs typeface="Raleway"/>
                <a:sym typeface="Raleway"/>
              </a:rPr>
              <a:t>CUSTOMER SERVICE LANDING PAGE.</a:t>
            </a:r>
          </a:p>
          <a:p>
            <a:pPr lvl="0" rtl="0">
              <a:lnSpc>
                <a:spcPct val="115000"/>
              </a:lnSpc>
              <a:spcBef>
                <a:spcPts val="0"/>
              </a:spcBef>
              <a:buNone/>
            </a:pPr>
            <a:r>
              <a:t/>
            </a:r>
            <a:endParaRPr sz="700">
              <a:solidFill>
                <a:srgbClr val="444444"/>
              </a:solidFill>
              <a:latin typeface="Raleway"/>
              <a:ea typeface="Raleway"/>
              <a:cs typeface="Raleway"/>
              <a:sym typeface="Raleway"/>
            </a:endParaRPr>
          </a:p>
          <a:p>
            <a:pPr lvl="0" rtl="0">
              <a:lnSpc>
                <a:spcPct val="115000"/>
              </a:lnSpc>
              <a:spcBef>
                <a:spcPts val="0"/>
              </a:spcBef>
              <a:buNone/>
            </a:pPr>
            <a:r>
              <a:rPr lang="en-GB" sz="700">
                <a:solidFill>
                  <a:srgbClr val="444444"/>
                </a:solidFill>
                <a:latin typeface="Raleway"/>
                <a:ea typeface="Raleway"/>
                <a:cs typeface="Raleway"/>
                <a:sym typeface="Raleway"/>
              </a:rPr>
              <a:t>Sidebar menu links to all the customer service pages.</a:t>
            </a:r>
          </a:p>
          <a:p>
            <a:pPr lvl="0" rtl="0">
              <a:lnSpc>
                <a:spcPct val="115000"/>
              </a:lnSpc>
              <a:spcBef>
                <a:spcPts val="0"/>
              </a:spcBef>
              <a:buNone/>
            </a:pPr>
            <a:r>
              <a:t/>
            </a:r>
            <a:endParaRPr sz="700">
              <a:solidFill>
                <a:srgbClr val="444444"/>
              </a:solidFill>
              <a:latin typeface="Raleway"/>
              <a:ea typeface="Raleway"/>
              <a:cs typeface="Raleway"/>
              <a:sym typeface="Raleway"/>
            </a:endParaRPr>
          </a:p>
          <a:p>
            <a:pPr lvl="0" rtl="0">
              <a:lnSpc>
                <a:spcPct val="115000"/>
              </a:lnSpc>
              <a:spcBef>
                <a:spcPts val="0"/>
              </a:spcBef>
              <a:buNone/>
            </a:pPr>
            <a:r>
              <a:rPr lang="en-GB" sz="700">
                <a:solidFill>
                  <a:srgbClr val="444444"/>
                </a:solidFill>
                <a:latin typeface="Raleway"/>
                <a:ea typeface="Raleway"/>
                <a:cs typeface="Raleway"/>
                <a:sym typeface="Raleway"/>
              </a:rPr>
              <a:t>The pages all use this same template.</a:t>
            </a: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27" name="Shape 527"/>
        <p:cNvGrpSpPr/>
        <p:nvPr/>
      </p:nvGrpSpPr>
      <p:grpSpPr>
        <a:xfrm>
          <a:off x="0" y="0"/>
          <a:ext cx="0" cy="0"/>
          <a:chOff x="0" y="0"/>
          <a:chExt cx="0" cy="0"/>
        </a:xfrm>
      </p:grpSpPr>
      <p:pic>
        <p:nvPicPr>
          <p:cNvPr descr="6.png" id="528" name="Shape 528"/>
          <p:cNvPicPr preferRelativeResize="0"/>
          <p:nvPr/>
        </p:nvPicPr>
        <p:blipFill>
          <a:blip r:embed="rId3">
            <a:alphaModFix/>
          </a:blip>
          <a:stretch>
            <a:fillRect/>
          </a:stretch>
        </p:blipFill>
        <p:spPr>
          <a:xfrm>
            <a:off x="175724" y="4793872"/>
            <a:ext cx="8792556" cy="225102"/>
          </a:xfrm>
          <a:prstGeom prst="rect">
            <a:avLst/>
          </a:prstGeom>
          <a:noFill/>
          <a:ln>
            <a:noFill/>
          </a:ln>
        </p:spPr>
      </p:pic>
      <p:sp>
        <p:nvSpPr>
          <p:cNvPr id="529" name="Shape 529"/>
          <p:cNvSpPr txBox="1"/>
          <p:nvPr/>
        </p:nvSpPr>
        <p:spPr>
          <a:xfrm>
            <a:off x="128100" y="4793872"/>
            <a:ext cx="2473200" cy="279000"/>
          </a:xfrm>
          <a:prstGeom prst="rect">
            <a:avLst/>
          </a:prstGeom>
          <a:noFill/>
          <a:ln>
            <a:noFill/>
          </a:ln>
        </p:spPr>
        <p:txBody>
          <a:bodyPr anchorCtr="0" anchor="ctr" bIns="91425" lIns="91425" rIns="91425" tIns="91425">
            <a:noAutofit/>
          </a:bodyPr>
          <a:lstStyle/>
          <a:p>
            <a:pPr lvl="0" rtl="0">
              <a:lnSpc>
                <a:spcPct val="115000"/>
              </a:lnSpc>
              <a:spcBef>
                <a:spcPts val="0"/>
              </a:spcBef>
              <a:buClr>
                <a:schemeClr val="dk1"/>
              </a:buClr>
              <a:buSzPct val="157142"/>
              <a:buFont typeface="Arial"/>
              <a:buNone/>
            </a:pPr>
            <a:r>
              <a:rPr lang="en-GB" sz="700">
                <a:solidFill>
                  <a:srgbClr val="434343"/>
                </a:solidFill>
                <a:latin typeface="Raleway"/>
                <a:ea typeface="Raleway"/>
                <a:cs typeface="Raleway"/>
                <a:sym typeface="Raleway"/>
              </a:rPr>
              <a:t>OJAY WEBSITE INFORMATION ARCHITECTURE</a:t>
            </a:r>
          </a:p>
        </p:txBody>
      </p:sp>
      <p:pic>
        <p:nvPicPr>
          <p:cNvPr descr="OJAY_SHOP_UX_3-47.png" id="530" name="Shape 530"/>
          <p:cNvPicPr preferRelativeResize="0"/>
          <p:nvPr/>
        </p:nvPicPr>
        <p:blipFill rotWithShape="1">
          <a:blip r:embed="rId4">
            <a:alphaModFix/>
          </a:blip>
          <a:srcRect b="0" l="0" r="0" t="0"/>
          <a:stretch/>
        </p:blipFill>
        <p:spPr>
          <a:xfrm>
            <a:off x="0" y="0"/>
            <a:ext cx="9144000" cy="5143500"/>
          </a:xfrm>
          <a:prstGeom prst="rect">
            <a:avLst/>
          </a:prstGeom>
          <a:noFill/>
          <a:ln>
            <a:noFill/>
          </a:ln>
        </p:spPr>
      </p:pic>
      <p:sp>
        <p:nvSpPr>
          <p:cNvPr id="531" name="Shape 531"/>
          <p:cNvSpPr txBox="1"/>
          <p:nvPr/>
        </p:nvSpPr>
        <p:spPr>
          <a:xfrm>
            <a:off x="78081" y="400875"/>
            <a:ext cx="1446600" cy="4455900"/>
          </a:xfrm>
          <a:prstGeom prst="rect">
            <a:avLst/>
          </a:prstGeom>
          <a:noFill/>
          <a:ln>
            <a:noFill/>
          </a:ln>
        </p:spPr>
        <p:txBody>
          <a:bodyPr anchorCtr="0" anchor="t" bIns="91425" lIns="91425" rIns="91425" tIns="91425">
            <a:noAutofit/>
          </a:bodyPr>
          <a:lstStyle/>
          <a:p>
            <a:pPr lvl="0" rtl="0">
              <a:lnSpc>
                <a:spcPct val="115000"/>
              </a:lnSpc>
              <a:spcBef>
                <a:spcPts val="0"/>
              </a:spcBef>
              <a:buNone/>
            </a:pPr>
            <a:r>
              <a:rPr lang="en-GB" sz="700">
                <a:solidFill>
                  <a:srgbClr val="444444"/>
                </a:solidFill>
                <a:latin typeface="Raleway"/>
                <a:ea typeface="Raleway"/>
                <a:cs typeface="Raleway"/>
                <a:sym typeface="Raleway"/>
              </a:rPr>
              <a:t>RETURNS POLICY</a:t>
            </a: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35" name="Shape 535"/>
        <p:cNvGrpSpPr/>
        <p:nvPr/>
      </p:nvGrpSpPr>
      <p:grpSpPr>
        <a:xfrm>
          <a:off x="0" y="0"/>
          <a:ext cx="0" cy="0"/>
          <a:chOff x="0" y="0"/>
          <a:chExt cx="0" cy="0"/>
        </a:xfrm>
      </p:grpSpPr>
      <p:pic>
        <p:nvPicPr>
          <p:cNvPr descr="6.png" id="536" name="Shape 536"/>
          <p:cNvPicPr preferRelativeResize="0"/>
          <p:nvPr/>
        </p:nvPicPr>
        <p:blipFill>
          <a:blip r:embed="rId3">
            <a:alphaModFix/>
          </a:blip>
          <a:stretch>
            <a:fillRect/>
          </a:stretch>
        </p:blipFill>
        <p:spPr>
          <a:xfrm>
            <a:off x="175724" y="4793872"/>
            <a:ext cx="8792556" cy="225102"/>
          </a:xfrm>
          <a:prstGeom prst="rect">
            <a:avLst/>
          </a:prstGeom>
          <a:noFill/>
          <a:ln>
            <a:noFill/>
          </a:ln>
        </p:spPr>
      </p:pic>
      <p:sp>
        <p:nvSpPr>
          <p:cNvPr id="537" name="Shape 537"/>
          <p:cNvSpPr txBox="1"/>
          <p:nvPr/>
        </p:nvSpPr>
        <p:spPr>
          <a:xfrm>
            <a:off x="128100" y="4793872"/>
            <a:ext cx="2473200" cy="279000"/>
          </a:xfrm>
          <a:prstGeom prst="rect">
            <a:avLst/>
          </a:prstGeom>
          <a:noFill/>
          <a:ln>
            <a:noFill/>
          </a:ln>
        </p:spPr>
        <p:txBody>
          <a:bodyPr anchorCtr="0" anchor="ctr" bIns="91425" lIns="91425" rIns="91425" tIns="91425">
            <a:noAutofit/>
          </a:bodyPr>
          <a:lstStyle/>
          <a:p>
            <a:pPr lvl="0" rtl="0">
              <a:lnSpc>
                <a:spcPct val="115000"/>
              </a:lnSpc>
              <a:spcBef>
                <a:spcPts val="0"/>
              </a:spcBef>
              <a:buClr>
                <a:schemeClr val="dk1"/>
              </a:buClr>
              <a:buSzPct val="157142"/>
              <a:buFont typeface="Arial"/>
              <a:buNone/>
            </a:pPr>
            <a:r>
              <a:rPr lang="en-GB" sz="700">
                <a:solidFill>
                  <a:srgbClr val="434343"/>
                </a:solidFill>
                <a:latin typeface="Raleway"/>
                <a:ea typeface="Raleway"/>
                <a:cs typeface="Raleway"/>
                <a:sym typeface="Raleway"/>
              </a:rPr>
              <a:t>OJAY WEBSITE INFORMATION ARCHITECTURE</a:t>
            </a:r>
          </a:p>
        </p:txBody>
      </p:sp>
      <p:pic>
        <p:nvPicPr>
          <p:cNvPr descr="OJAY_SHOP_UX_3-48.png" id="538" name="Shape 538"/>
          <p:cNvPicPr preferRelativeResize="0"/>
          <p:nvPr/>
        </p:nvPicPr>
        <p:blipFill rotWithShape="1">
          <a:blip r:embed="rId4">
            <a:alphaModFix/>
          </a:blip>
          <a:srcRect b="0" l="0" r="0" t="0"/>
          <a:stretch/>
        </p:blipFill>
        <p:spPr>
          <a:xfrm>
            <a:off x="0" y="0"/>
            <a:ext cx="9144000" cy="5143500"/>
          </a:xfrm>
          <a:prstGeom prst="rect">
            <a:avLst/>
          </a:prstGeom>
          <a:noFill/>
          <a:ln>
            <a:noFill/>
          </a:ln>
        </p:spPr>
      </p:pic>
      <p:sp>
        <p:nvSpPr>
          <p:cNvPr id="539" name="Shape 539"/>
          <p:cNvSpPr txBox="1"/>
          <p:nvPr/>
        </p:nvSpPr>
        <p:spPr>
          <a:xfrm>
            <a:off x="78081" y="400875"/>
            <a:ext cx="1446600" cy="4455900"/>
          </a:xfrm>
          <a:prstGeom prst="rect">
            <a:avLst/>
          </a:prstGeom>
          <a:noFill/>
          <a:ln>
            <a:noFill/>
          </a:ln>
        </p:spPr>
        <p:txBody>
          <a:bodyPr anchorCtr="0" anchor="t" bIns="91425" lIns="91425" rIns="91425" tIns="91425">
            <a:noAutofit/>
          </a:bodyPr>
          <a:lstStyle/>
          <a:p>
            <a:pPr lvl="0" rtl="0">
              <a:lnSpc>
                <a:spcPct val="115000"/>
              </a:lnSpc>
              <a:spcBef>
                <a:spcPts val="0"/>
              </a:spcBef>
              <a:buNone/>
            </a:pPr>
            <a:r>
              <a:rPr lang="en-GB" sz="700">
                <a:solidFill>
                  <a:srgbClr val="444444"/>
                </a:solidFill>
                <a:latin typeface="Raleway"/>
                <a:ea typeface="Raleway"/>
                <a:cs typeface="Raleway"/>
                <a:sym typeface="Raleway"/>
              </a:rPr>
              <a:t>CONTACT US FORM </a:t>
            </a:r>
          </a:p>
          <a:p>
            <a:pPr lvl="0" rtl="0">
              <a:lnSpc>
                <a:spcPct val="115000"/>
              </a:lnSpc>
              <a:spcBef>
                <a:spcPts val="0"/>
              </a:spcBef>
              <a:buNone/>
            </a:pPr>
            <a:r>
              <a:t/>
            </a:r>
            <a:endParaRPr sz="700">
              <a:solidFill>
                <a:srgbClr val="444444"/>
              </a:solidFill>
              <a:latin typeface="Raleway"/>
              <a:ea typeface="Raleway"/>
              <a:cs typeface="Raleway"/>
              <a:sym typeface="Raleway"/>
            </a:endParaRPr>
          </a:p>
          <a:p>
            <a:pPr lvl="0" rtl="0">
              <a:lnSpc>
                <a:spcPct val="115000"/>
              </a:lnSpc>
              <a:spcBef>
                <a:spcPts val="0"/>
              </a:spcBef>
              <a:buNone/>
            </a:pPr>
            <a:r>
              <a:rPr lang="en-GB" sz="700">
                <a:solidFill>
                  <a:srgbClr val="444444"/>
                </a:solidFill>
                <a:latin typeface="Raleway"/>
                <a:ea typeface="Raleway"/>
                <a:cs typeface="Raleway"/>
                <a:sym typeface="Raleway"/>
              </a:rPr>
              <a:t>Content changed at top of form to be specific to reporting web issues.</a:t>
            </a:r>
          </a:p>
          <a:p>
            <a:pPr lvl="0" rtl="0">
              <a:lnSpc>
                <a:spcPct val="115000"/>
              </a:lnSpc>
              <a:spcBef>
                <a:spcPts val="0"/>
              </a:spcBef>
              <a:buNone/>
            </a:pPr>
            <a:r>
              <a:t/>
            </a:r>
            <a:endParaRPr sz="700">
              <a:solidFill>
                <a:srgbClr val="444444"/>
              </a:solidFill>
              <a:latin typeface="Raleway"/>
              <a:ea typeface="Raleway"/>
              <a:cs typeface="Raleway"/>
              <a:sym typeface="Raleway"/>
            </a:endParaRPr>
          </a:p>
          <a:p>
            <a:pPr lvl="0" rtl="0">
              <a:lnSpc>
                <a:spcPct val="115000"/>
              </a:lnSpc>
              <a:spcBef>
                <a:spcPts val="0"/>
              </a:spcBef>
              <a:buNone/>
            </a:pPr>
            <a:r>
              <a:rPr lang="en-GB" sz="700">
                <a:solidFill>
                  <a:srgbClr val="444444"/>
                </a:solidFill>
                <a:latin typeface="Raleway"/>
                <a:ea typeface="Raleway"/>
                <a:cs typeface="Raleway"/>
                <a:sym typeface="Raleway"/>
              </a:rPr>
              <a:t>This form should send to an address dedicated to web issues.</a:t>
            </a: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43" name="Shape 543"/>
        <p:cNvGrpSpPr/>
        <p:nvPr/>
      </p:nvGrpSpPr>
      <p:grpSpPr>
        <a:xfrm>
          <a:off x="0" y="0"/>
          <a:ext cx="0" cy="0"/>
          <a:chOff x="0" y="0"/>
          <a:chExt cx="0" cy="0"/>
        </a:xfrm>
      </p:grpSpPr>
      <p:pic>
        <p:nvPicPr>
          <p:cNvPr descr="6.png" id="544" name="Shape 544"/>
          <p:cNvPicPr preferRelativeResize="0"/>
          <p:nvPr/>
        </p:nvPicPr>
        <p:blipFill>
          <a:blip r:embed="rId3">
            <a:alphaModFix/>
          </a:blip>
          <a:stretch>
            <a:fillRect/>
          </a:stretch>
        </p:blipFill>
        <p:spPr>
          <a:xfrm>
            <a:off x="175724" y="4793872"/>
            <a:ext cx="8792556" cy="225102"/>
          </a:xfrm>
          <a:prstGeom prst="rect">
            <a:avLst/>
          </a:prstGeom>
          <a:noFill/>
          <a:ln>
            <a:noFill/>
          </a:ln>
        </p:spPr>
      </p:pic>
      <p:sp>
        <p:nvSpPr>
          <p:cNvPr id="545" name="Shape 545"/>
          <p:cNvSpPr txBox="1"/>
          <p:nvPr/>
        </p:nvSpPr>
        <p:spPr>
          <a:xfrm>
            <a:off x="128100" y="4793872"/>
            <a:ext cx="2473200" cy="279000"/>
          </a:xfrm>
          <a:prstGeom prst="rect">
            <a:avLst/>
          </a:prstGeom>
          <a:noFill/>
          <a:ln>
            <a:noFill/>
          </a:ln>
        </p:spPr>
        <p:txBody>
          <a:bodyPr anchorCtr="0" anchor="ctr" bIns="91425" lIns="91425" rIns="91425" tIns="91425">
            <a:noAutofit/>
          </a:bodyPr>
          <a:lstStyle/>
          <a:p>
            <a:pPr lvl="0" rtl="0">
              <a:lnSpc>
                <a:spcPct val="115000"/>
              </a:lnSpc>
              <a:spcBef>
                <a:spcPts val="0"/>
              </a:spcBef>
              <a:buClr>
                <a:schemeClr val="dk1"/>
              </a:buClr>
              <a:buSzPct val="157142"/>
              <a:buFont typeface="Arial"/>
              <a:buNone/>
            </a:pPr>
            <a:r>
              <a:rPr lang="en-GB" sz="700">
                <a:solidFill>
                  <a:srgbClr val="434343"/>
                </a:solidFill>
                <a:latin typeface="Raleway"/>
                <a:ea typeface="Raleway"/>
                <a:cs typeface="Raleway"/>
                <a:sym typeface="Raleway"/>
              </a:rPr>
              <a:t>OJAY WEBSITE INFORMATION ARCHITECTURE</a:t>
            </a:r>
          </a:p>
        </p:txBody>
      </p:sp>
      <p:pic>
        <p:nvPicPr>
          <p:cNvPr descr="OJAY_SHOP_UX_3-53.png" id="546" name="Shape 546"/>
          <p:cNvPicPr preferRelativeResize="0"/>
          <p:nvPr/>
        </p:nvPicPr>
        <p:blipFill rotWithShape="1">
          <a:blip r:embed="rId4">
            <a:alphaModFix/>
          </a:blip>
          <a:srcRect b="0" l="0" r="0" t="0"/>
          <a:stretch/>
        </p:blipFill>
        <p:spPr>
          <a:xfrm>
            <a:off x="0" y="0"/>
            <a:ext cx="9144000" cy="5143500"/>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172945"/>
        </a:solidFill>
      </p:bgPr>
    </p:bg>
    <p:spTree>
      <p:nvGrpSpPr>
        <p:cNvPr id="550" name="Shape 550"/>
        <p:cNvGrpSpPr/>
        <p:nvPr/>
      </p:nvGrpSpPr>
      <p:grpSpPr>
        <a:xfrm>
          <a:off x="0" y="0"/>
          <a:ext cx="0" cy="0"/>
          <a:chOff x="0" y="0"/>
          <a:chExt cx="0" cy="0"/>
        </a:xfrm>
      </p:grpSpPr>
      <p:pic>
        <p:nvPicPr>
          <p:cNvPr id="551" name="Shape 551"/>
          <p:cNvPicPr preferRelativeResize="0"/>
          <p:nvPr/>
        </p:nvPicPr>
        <p:blipFill>
          <a:blip r:embed="rId3">
            <a:alphaModFix/>
          </a:blip>
          <a:stretch>
            <a:fillRect/>
          </a:stretch>
        </p:blipFill>
        <p:spPr>
          <a:xfrm>
            <a:off x="175850" y="126892"/>
            <a:ext cx="227150" cy="150212"/>
          </a:xfrm>
          <a:prstGeom prst="rect">
            <a:avLst/>
          </a:prstGeom>
          <a:noFill/>
          <a:ln>
            <a:noFill/>
          </a:ln>
        </p:spPr>
      </p:pic>
      <p:sp>
        <p:nvSpPr>
          <p:cNvPr id="552" name="Shape 552"/>
          <p:cNvSpPr txBox="1"/>
          <p:nvPr/>
        </p:nvSpPr>
        <p:spPr>
          <a:xfrm>
            <a:off x="175850" y="574500"/>
            <a:ext cx="7986000" cy="3863400"/>
          </a:xfrm>
          <a:prstGeom prst="rect">
            <a:avLst/>
          </a:prstGeom>
          <a:noFill/>
          <a:ln>
            <a:noFill/>
          </a:ln>
        </p:spPr>
        <p:txBody>
          <a:bodyPr anchorCtr="0" anchor="ctr" bIns="91425" lIns="91425" rIns="91425" tIns="91425">
            <a:noAutofit/>
          </a:bodyPr>
          <a:lstStyle/>
          <a:p>
            <a:pPr lvl="0" rtl="0">
              <a:lnSpc>
                <a:spcPct val="150000"/>
              </a:lnSpc>
              <a:spcBef>
                <a:spcPts val="0"/>
              </a:spcBef>
              <a:buClr>
                <a:schemeClr val="dk1"/>
              </a:buClr>
              <a:buSzPct val="50000"/>
              <a:buFont typeface="Arial"/>
              <a:buNone/>
            </a:pPr>
            <a:r>
              <a:rPr lang="en-GB" sz="2200">
                <a:solidFill>
                  <a:srgbClr val="FFFFFF"/>
                </a:solidFill>
                <a:latin typeface="Raleway"/>
                <a:ea typeface="Raleway"/>
                <a:cs typeface="Raleway"/>
                <a:sym typeface="Raleway"/>
              </a:rPr>
              <a:t>FOOTER &amp; ERROR PAGE</a:t>
            </a:r>
          </a:p>
        </p:txBody>
      </p:sp>
      <p:pic>
        <p:nvPicPr>
          <p:cNvPr descr="tri-colourbar-cover1185px.jpg" id="553" name="Shape 553"/>
          <p:cNvPicPr preferRelativeResize="0"/>
          <p:nvPr/>
        </p:nvPicPr>
        <p:blipFill rotWithShape="1">
          <a:blip r:embed="rId4">
            <a:alphaModFix/>
          </a:blip>
          <a:srcRect b="-1073708" l="19" r="29" t="0"/>
          <a:stretch/>
        </p:blipFill>
        <p:spPr>
          <a:xfrm>
            <a:off x="175850" y="328448"/>
            <a:ext cx="8792299" cy="150200"/>
          </a:xfrm>
          <a:prstGeom prst="rect">
            <a:avLst/>
          </a:prstGeom>
          <a:noFill/>
          <a:ln>
            <a:noFill/>
          </a:ln>
        </p:spPr>
      </p:pic>
      <p:pic>
        <p:nvPicPr>
          <p:cNvPr descr="4.png" id="554" name="Shape 554"/>
          <p:cNvPicPr preferRelativeResize="0"/>
          <p:nvPr/>
        </p:nvPicPr>
        <p:blipFill>
          <a:blip r:embed="rId5">
            <a:alphaModFix/>
          </a:blip>
          <a:stretch>
            <a:fillRect/>
          </a:stretch>
        </p:blipFill>
        <p:spPr>
          <a:xfrm>
            <a:off x="175849" y="4782405"/>
            <a:ext cx="8792301" cy="225094"/>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58" name="Shape 558"/>
        <p:cNvGrpSpPr/>
        <p:nvPr/>
      </p:nvGrpSpPr>
      <p:grpSpPr>
        <a:xfrm>
          <a:off x="0" y="0"/>
          <a:ext cx="0" cy="0"/>
          <a:chOff x="0" y="0"/>
          <a:chExt cx="0" cy="0"/>
        </a:xfrm>
      </p:grpSpPr>
      <p:pic>
        <p:nvPicPr>
          <p:cNvPr descr="6.png" id="559" name="Shape 559"/>
          <p:cNvPicPr preferRelativeResize="0"/>
          <p:nvPr/>
        </p:nvPicPr>
        <p:blipFill>
          <a:blip r:embed="rId3">
            <a:alphaModFix/>
          </a:blip>
          <a:stretch>
            <a:fillRect/>
          </a:stretch>
        </p:blipFill>
        <p:spPr>
          <a:xfrm>
            <a:off x="175724" y="4793872"/>
            <a:ext cx="8792556" cy="225102"/>
          </a:xfrm>
          <a:prstGeom prst="rect">
            <a:avLst/>
          </a:prstGeom>
          <a:noFill/>
          <a:ln>
            <a:noFill/>
          </a:ln>
        </p:spPr>
      </p:pic>
      <p:sp>
        <p:nvSpPr>
          <p:cNvPr id="560" name="Shape 560"/>
          <p:cNvSpPr txBox="1"/>
          <p:nvPr/>
        </p:nvSpPr>
        <p:spPr>
          <a:xfrm>
            <a:off x="128100" y="4793872"/>
            <a:ext cx="2473200" cy="279000"/>
          </a:xfrm>
          <a:prstGeom prst="rect">
            <a:avLst/>
          </a:prstGeom>
          <a:noFill/>
          <a:ln>
            <a:noFill/>
          </a:ln>
        </p:spPr>
        <p:txBody>
          <a:bodyPr anchorCtr="0" anchor="ctr" bIns="91425" lIns="91425" rIns="91425" tIns="91425">
            <a:noAutofit/>
          </a:bodyPr>
          <a:lstStyle/>
          <a:p>
            <a:pPr lvl="0" rtl="0">
              <a:lnSpc>
                <a:spcPct val="115000"/>
              </a:lnSpc>
              <a:spcBef>
                <a:spcPts val="0"/>
              </a:spcBef>
              <a:buClr>
                <a:schemeClr val="dk1"/>
              </a:buClr>
              <a:buSzPct val="157142"/>
              <a:buFont typeface="Arial"/>
              <a:buNone/>
            </a:pPr>
            <a:r>
              <a:rPr lang="en-GB" sz="700">
                <a:solidFill>
                  <a:srgbClr val="434343"/>
                </a:solidFill>
                <a:latin typeface="Raleway"/>
                <a:ea typeface="Raleway"/>
                <a:cs typeface="Raleway"/>
                <a:sym typeface="Raleway"/>
              </a:rPr>
              <a:t>OJAY WEBSITE INFORMATION ARCHITECTURE</a:t>
            </a:r>
          </a:p>
        </p:txBody>
      </p:sp>
      <p:pic>
        <p:nvPicPr>
          <p:cNvPr descr="OJAY_SHOP_UX_3-51.png" id="561" name="Shape 561"/>
          <p:cNvPicPr preferRelativeResize="0"/>
          <p:nvPr/>
        </p:nvPicPr>
        <p:blipFill rotWithShape="1">
          <a:blip r:embed="rId4">
            <a:alphaModFix/>
          </a:blip>
          <a:srcRect b="0" l="0" r="0" t="0"/>
          <a:stretch/>
        </p:blipFill>
        <p:spPr>
          <a:xfrm>
            <a:off x="0" y="0"/>
            <a:ext cx="9144000" cy="5143500"/>
          </a:xfrm>
          <a:prstGeom prst="rect">
            <a:avLst/>
          </a:prstGeom>
          <a:noFill/>
          <a:ln>
            <a:noFill/>
          </a:ln>
        </p:spPr>
      </p:pic>
      <p:sp>
        <p:nvSpPr>
          <p:cNvPr id="562" name="Shape 562"/>
          <p:cNvSpPr txBox="1"/>
          <p:nvPr/>
        </p:nvSpPr>
        <p:spPr>
          <a:xfrm>
            <a:off x="78081" y="400875"/>
            <a:ext cx="1446600" cy="4455900"/>
          </a:xfrm>
          <a:prstGeom prst="rect">
            <a:avLst/>
          </a:prstGeom>
          <a:noFill/>
          <a:ln>
            <a:noFill/>
          </a:ln>
        </p:spPr>
        <p:txBody>
          <a:bodyPr anchorCtr="0" anchor="t" bIns="91425" lIns="91425" rIns="91425" tIns="91425">
            <a:noAutofit/>
          </a:bodyPr>
          <a:lstStyle/>
          <a:p>
            <a:pPr lvl="0" rtl="0">
              <a:lnSpc>
                <a:spcPct val="115000"/>
              </a:lnSpc>
              <a:spcBef>
                <a:spcPts val="0"/>
              </a:spcBef>
              <a:buNone/>
            </a:pPr>
            <a:r>
              <a:t/>
            </a:r>
            <a:endParaRPr sz="700">
              <a:solidFill>
                <a:srgbClr val="444444"/>
              </a:solidFill>
              <a:latin typeface="Raleway"/>
              <a:ea typeface="Raleway"/>
              <a:cs typeface="Raleway"/>
              <a:sym typeface="Raleway"/>
            </a:endParaRPr>
          </a:p>
        </p:txBody>
      </p:sp>
      <p:sp>
        <p:nvSpPr>
          <p:cNvPr id="563" name="Shape 563"/>
          <p:cNvSpPr txBox="1"/>
          <p:nvPr/>
        </p:nvSpPr>
        <p:spPr>
          <a:xfrm>
            <a:off x="78081" y="400875"/>
            <a:ext cx="1446600" cy="4455900"/>
          </a:xfrm>
          <a:prstGeom prst="rect">
            <a:avLst/>
          </a:prstGeom>
          <a:noFill/>
          <a:ln>
            <a:noFill/>
          </a:ln>
        </p:spPr>
        <p:txBody>
          <a:bodyPr anchorCtr="0" anchor="t" bIns="91425" lIns="91425" rIns="91425" tIns="91425">
            <a:noAutofit/>
          </a:bodyPr>
          <a:lstStyle/>
          <a:p>
            <a:pPr lvl="0" rtl="0">
              <a:lnSpc>
                <a:spcPct val="115000"/>
              </a:lnSpc>
              <a:spcBef>
                <a:spcPts val="0"/>
              </a:spcBef>
              <a:buNone/>
            </a:pPr>
            <a:r>
              <a:rPr lang="en-GB" sz="700">
                <a:solidFill>
                  <a:srgbClr val="444444"/>
                </a:solidFill>
                <a:latin typeface="Raleway"/>
                <a:ea typeface="Raleway"/>
                <a:cs typeface="Raleway"/>
                <a:sym typeface="Raleway"/>
              </a:rPr>
              <a:t>The footer is displayed on all pages in the site.</a:t>
            </a:r>
          </a:p>
          <a:p>
            <a:pPr lvl="0" rtl="0">
              <a:lnSpc>
                <a:spcPct val="115000"/>
              </a:lnSpc>
              <a:spcBef>
                <a:spcPts val="0"/>
              </a:spcBef>
              <a:buNone/>
            </a:pPr>
            <a:r>
              <a:t/>
            </a:r>
            <a:endParaRPr sz="700">
              <a:solidFill>
                <a:srgbClr val="444444"/>
              </a:solidFill>
              <a:latin typeface="Raleway"/>
              <a:ea typeface="Raleway"/>
              <a:cs typeface="Raleway"/>
              <a:sym typeface="Raleway"/>
            </a:endParaRPr>
          </a:p>
          <a:p>
            <a:pPr lvl="0" rtl="0">
              <a:lnSpc>
                <a:spcPct val="115000"/>
              </a:lnSpc>
              <a:spcBef>
                <a:spcPts val="0"/>
              </a:spcBef>
              <a:buNone/>
            </a:pPr>
            <a:r>
              <a:t/>
            </a:r>
            <a:endParaRPr sz="700">
              <a:solidFill>
                <a:srgbClr val="444444"/>
              </a:solidFill>
              <a:latin typeface="Raleway"/>
              <a:ea typeface="Raleway"/>
              <a:cs typeface="Raleway"/>
              <a:sym typeface="Raleway"/>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172945"/>
        </a:solidFill>
      </p:bgPr>
    </p:bg>
    <p:spTree>
      <p:nvGrpSpPr>
        <p:cNvPr id="567" name="Shape 567"/>
        <p:cNvGrpSpPr/>
        <p:nvPr/>
      </p:nvGrpSpPr>
      <p:grpSpPr>
        <a:xfrm>
          <a:off x="0" y="0"/>
          <a:ext cx="0" cy="0"/>
          <a:chOff x="0" y="0"/>
          <a:chExt cx="0" cy="0"/>
        </a:xfrm>
      </p:grpSpPr>
      <p:pic>
        <p:nvPicPr>
          <p:cNvPr id="568" name="Shape 568"/>
          <p:cNvPicPr preferRelativeResize="0"/>
          <p:nvPr/>
        </p:nvPicPr>
        <p:blipFill>
          <a:blip r:embed="rId3">
            <a:alphaModFix/>
          </a:blip>
          <a:stretch>
            <a:fillRect/>
          </a:stretch>
        </p:blipFill>
        <p:spPr>
          <a:xfrm>
            <a:off x="175850" y="126892"/>
            <a:ext cx="227150" cy="150212"/>
          </a:xfrm>
          <a:prstGeom prst="rect">
            <a:avLst/>
          </a:prstGeom>
          <a:noFill/>
          <a:ln>
            <a:noFill/>
          </a:ln>
        </p:spPr>
      </p:pic>
      <p:sp>
        <p:nvSpPr>
          <p:cNvPr id="569" name="Shape 569"/>
          <p:cNvSpPr txBox="1"/>
          <p:nvPr/>
        </p:nvSpPr>
        <p:spPr>
          <a:xfrm>
            <a:off x="175850" y="574500"/>
            <a:ext cx="7986000" cy="3863400"/>
          </a:xfrm>
          <a:prstGeom prst="rect">
            <a:avLst/>
          </a:prstGeom>
          <a:noFill/>
          <a:ln>
            <a:noFill/>
          </a:ln>
        </p:spPr>
        <p:txBody>
          <a:bodyPr anchorCtr="0" anchor="ctr" bIns="91425" lIns="91425" rIns="91425" tIns="91425">
            <a:noAutofit/>
          </a:bodyPr>
          <a:lstStyle/>
          <a:p>
            <a:pPr lvl="0" rtl="0">
              <a:lnSpc>
                <a:spcPct val="150000"/>
              </a:lnSpc>
              <a:spcBef>
                <a:spcPts val="0"/>
              </a:spcBef>
              <a:buClr>
                <a:schemeClr val="dk1"/>
              </a:buClr>
              <a:buSzPct val="50000"/>
              <a:buFont typeface="Arial"/>
              <a:buNone/>
            </a:pPr>
            <a:r>
              <a:rPr lang="en-GB" sz="2200">
                <a:solidFill>
                  <a:srgbClr val="FFFFFF"/>
                </a:solidFill>
                <a:latin typeface="Raleway"/>
                <a:ea typeface="Raleway"/>
                <a:cs typeface="Raleway"/>
                <a:sym typeface="Raleway"/>
              </a:rPr>
              <a:t>NEXT STEPS</a:t>
            </a:r>
          </a:p>
          <a:p>
            <a:pPr lvl="0" rtl="0">
              <a:lnSpc>
                <a:spcPct val="150000"/>
              </a:lnSpc>
              <a:spcBef>
                <a:spcPts val="0"/>
              </a:spcBef>
              <a:buClr>
                <a:schemeClr val="dk1"/>
              </a:buClr>
              <a:buFont typeface="Arial"/>
              <a:buNone/>
            </a:pPr>
            <a:r>
              <a:rPr lang="en-GB">
                <a:solidFill>
                  <a:srgbClr val="FFFFFF"/>
                </a:solidFill>
                <a:latin typeface="Raleway"/>
                <a:ea typeface="Raleway"/>
                <a:cs typeface="Raleway"/>
                <a:sym typeface="Raleway"/>
              </a:rPr>
              <a:t>Checkout experience (pending software templates)</a:t>
            </a:r>
          </a:p>
          <a:p>
            <a:pPr lvl="0" rtl="0">
              <a:lnSpc>
                <a:spcPct val="150000"/>
              </a:lnSpc>
              <a:spcBef>
                <a:spcPts val="0"/>
              </a:spcBef>
              <a:buClr>
                <a:schemeClr val="dk1"/>
              </a:buClr>
              <a:buFont typeface="Arial"/>
              <a:buNone/>
            </a:pPr>
            <a:r>
              <a:rPr lang="en-GB">
                <a:solidFill>
                  <a:srgbClr val="FFFFFF"/>
                </a:solidFill>
                <a:latin typeface="Raleway"/>
                <a:ea typeface="Raleway"/>
                <a:cs typeface="Raleway"/>
                <a:sym typeface="Raleway"/>
              </a:rPr>
              <a:t>Design for user interface</a:t>
            </a:r>
          </a:p>
        </p:txBody>
      </p:sp>
      <p:pic>
        <p:nvPicPr>
          <p:cNvPr descr="tri-colourbar-cover1185px.jpg" id="570" name="Shape 570"/>
          <p:cNvPicPr preferRelativeResize="0"/>
          <p:nvPr/>
        </p:nvPicPr>
        <p:blipFill rotWithShape="1">
          <a:blip r:embed="rId4">
            <a:alphaModFix/>
          </a:blip>
          <a:srcRect b="-1073708" l="19" r="29" t="0"/>
          <a:stretch/>
        </p:blipFill>
        <p:spPr>
          <a:xfrm>
            <a:off x="175850" y="328448"/>
            <a:ext cx="8792299" cy="150200"/>
          </a:xfrm>
          <a:prstGeom prst="rect">
            <a:avLst/>
          </a:prstGeom>
          <a:noFill/>
          <a:ln>
            <a:noFill/>
          </a:ln>
        </p:spPr>
      </p:pic>
      <p:pic>
        <p:nvPicPr>
          <p:cNvPr descr="4.png" id="571" name="Shape 571"/>
          <p:cNvPicPr preferRelativeResize="0"/>
          <p:nvPr/>
        </p:nvPicPr>
        <p:blipFill>
          <a:blip r:embed="rId5">
            <a:alphaModFix/>
          </a:blip>
          <a:stretch>
            <a:fillRect/>
          </a:stretch>
        </p:blipFill>
        <p:spPr>
          <a:xfrm>
            <a:off x="175849" y="4782405"/>
            <a:ext cx="8792301" cy="22509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2" name="Shape 142"/>
        <p:cNvGrpSpPr/>
        <p:nvPr/>
      </p:nvGrpSpPr>
      <p:grpSpPr>
        <a:xfrm>
          <a:off x="0" y="0"/>
          <a:ext cx="0" cy="0"/>
          <a:chOff x="0" y="0"/>
          <a:chExt cx="0" cy="0"/>
        </a:xfrm>
      </p:grpSpPr>
      <p:pic>
        <p:nvPicPr>
          <p:cNvPr descr="6.png" id="143" name="Shape 143"/>
          <p:cNvPicPr preferRelativeResize="0"/>
          <p:nvPr/>
        </p:nvPicPr>
        <p:blipFill>
          <a:blip r:embed="rId3">
            <a:alphaModFix/>
          </a:blip>
          <a:stretch>
            <a:fillRect/>
          </a:stretch>
        </p:blipFill>
        <p:spPr>
          <a:xfrm>
            <a:off x="175724" y="4793872"/>
            <a:ext cx="8792556" cy="225102"/>
          </a:xfrm>
          <a:prstGeom prst="rect">
            <a:avLst/>
          </a:prstGeom>
          <a:noFill/>
          <a:ln>
            <a:noFill/>
          </a:ln>
        </p:spPr>
      </p:pic>
      <p:sp>
        <p:nvSpPr>
          <p:cNvPr id="144" name="Shape 144"/>
          <p:cNvSpPr txBox="1"/>
          <p:nvPr/>
        </p:nvSpPr>
        <p:spPr>
          <a:xfrm>
            <a:off x="128100" y="4793872"/>
            <a:ext cx="2473200" cy="279000"/>
          </a:xfrm>
          <a:prstGeom prst="rect">
            <a:avLst/>
          </a:prstGeom>
          <a:noFill/>
          <a:ln>
            <a:noFill/>
          </a:ln>
        </p:spPr>
        <p:txBody>
          <a:bodyPr anchorCtr="0" anchor="ctr" bIns="91425" lIns="91425" rIns="91425" tIns="91425">
            <a:noAutofit/>
          </a:bodyPr>
          <a:lstStyle/>
          <a:p>
            <a:pPr lvl="0" rtl="0">
              <a:lnSpc>
                <a:spcPct val="115000"/>
              </a:lnSpc>
              <a:spcBef>
                <a:spcPts val="0"/>
              </a:spcBef>
              <a:buClr>
                <a:schemeClr val="dk1"/>
              </a:buClr>
              <a:buSzPct val="157142"/>
              <a:buFont typeface="Arial"/>
              <a:buNone/>
            </a:pPr>
            <a:r>
              <a:rPr lang="en-GB" sz="700">
                <a:solidFill>
                  <a:srgbClr val="434343"/>
                </a:solidFill>
                <a:latin typeface="Raleway"/>
                <a:ea typeface="Raleway"/>
                <a:cs typeface="Raleway"/>
                <a:sym typeface="Raleway"/>
              </a:rPr>
              <a:t>OJAY WEBSITE INFORMATION ARCHITECTURE</a:t>
            </a:r>
          </a:p>
        </p:txBody>
      </p:sp>
      <p:pic>
        <p:nvPicPr>
          <p:cNvPr descr="OJAY_SHOP_UX_1-26.png" id="145" name="Shape 145"/>
          <p:cNvPicPr preferRelativeResize="0"/>
          <p:nvPr/>
        </p:nvPicPr>
        <p:blipFill rotWithShape="1">
          <a:blip r:embed="rId4">
            <a:alphaModFix/>
          </a:blip>
          <a:srcRect b="0" l="0" r="0" t="0"/>
          <a:stretch/>
        </p:blipFill>
        <p:spPr>
          <a:xfrm>
            <a:off x="0" y="0"/>
            <a:ext cx="9144000" cy="5143500"/>
          </a:xfrm>
          <a:prstGeom prst="rect">
            <a:avLst/>
          </a:prstGeom>
          <a:noFill/>
          <a:ln>
            <a:noFill/>
          </a:ln>
        </p:spPr>
      </p:pic>
      <p:sp>
        <p:nvSpPr>
          <p:cNvPr id="146" name="Shape 146"/>
          <p:cNvSpPr/>
          <p:nvPr/>
        </p:nvSpPr>
        <p:spPr>
          <a:xfrm>
            <a:off x="5473050" y="701450"/>
            <a:ext cx="294600" cy="279000"/>
          </a:xfrm>
          <a:prstGeom prst="rect">
            <a:avLst/>
          </a:prstGeom>
          <a:noFill/>
          <a:ln cap="flat" cmpd="sng" w="38100">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0" name="Shape 150"/>
        <p:cNvGrpSpPr/>
        <p:nvPr/>
      </p:nvGrpSpPr>
      <p:grpSpPr>
        <a:xfrm>
          <a:off x="0" y="0"/>
          <a:ext cx="0" cy="0"/>
          <a:chOff x="0" y="0"/>
          <a:chExt cx="0" cy="0"/>
        </a:xfrm>
      </p:grpSpPr>
      <p:pic>
        <p:nvPicPr>
          <p:cNvPr descr="6.png" id="151" name="Shape 151"/>
          <p:cNvPicPr preferRelativeResize="0"/>
          <p:nvPr/>
        </p:nvPicPr>
        <p:blipFill>
          <a:blip r:embed="rId3">
            <a:alphaModFix/>
          </a:blip>
          <a:stretch>
            <a:fillRect/>
          </a:stretch>
        </p:blipFill>
        <p:spPr>
          <a:xfrm>
            <a:off x="175724" y="4793872"/>
            <a:ext cx="8792556" cy="225102"/>
          </a:xfrm>
          <a:prstGeom prst="rect">
            <a:avLst/>
          </a:prstGeom>
          <a:noFill/>
          <a:ln>
            <a:noFill/>
          </a:ln>
        </p:spPr>
      </p:pic>
      <p:sp>
        <p:nvSpPr>
          <p:cNvPr id="152" name="Shape 152"/>
          <p:cNvSpPr txBox="1"/>
          <p:nvPr/>
        </p:nvSpPr>
        <p:spPr>
          <a:xfrm>
            <a:off x="128100" y="4793872"/>
            <a:ext cx="2473200" cy="279000"/>
          </a:xfrm>
          <a:prstGeom prst="rect">
            <a:avLst/>
          </a:prstGeom>
          <a:noFill/>
          <a:ln>
            <a:noFill/>
          </a:ln>
        </p:spPr>
        <p:txBody>
          <a:bodyPr anchorCtr="0" anchor="ctr" bIns="91425" lIns="91425" rIns="91425" tIns="91425">
            <a:noAutofit/>
          </a:bodyPr>
          <a:lstStyle/>
          <a:p>
            <a:pPr lvl="0" rtl="0">
              <a:lnSpc>
                <a:spcPct val="115000"/>
              </a:lnSpc>
              <a:spcBef>
                <a:spcPts val="0"/>
              </a:spcBef>
              <a:buClr>
                <a:schemeClr val="dk1"/>
              </a:buClr>
              <a:buSzPct val="157142"/>
              <a:buFont typeface="Arial"/>
              <a:buNone/>
            </a:pPr>
            <a:r>
              <a:rPr lang="en-GB" sz="700">
                <a:solidFill>
                  <a:srgbClr val="434343"/>
                </a:solidFill>
                <a:latin typeface="Raleway"/>
                <a:ea typeface="Raleway"/>
                <a:cs typeface="Raleway"/>
                <a:sym typeface="Raleway"/>
              </a:rPr>
              <a:t>OJAY WEBSITE INFORMATION ARCHITECTURE</a:t>
            </a:r>
          </a:p>
        </p:txBody>
      </p:sp>
      <p:pic>
        <p:nvPicPr>
          <p:cNvPr descr="OJAY_SHOP_UX_1-29.png" id="153" name="Shape 153"/>
          <p:cNvPicPr preferRelativeResize="0"/>
          <p:nvPr/>
        </p:nvPicPr>
        <p:blipFill rotWithShape="1">
          <a:blip r:embed="rId4">
            <a:alphaModFix/>
          </a:blip>
          <a:srcRect b="0" l="0" r="0" t="0"/>
          <a:stretch/>
        </p:blipFill>
        <p:spPr>
          <a:xfrm>
            <a:off x="0" y="0"/>
            <a:ext cx="9144000" cy="5143500"/>
          </a:xfrm>
          <a:prstGeom prst="rect">
            <a:avLst/>
          </a:prstGeom>
          <a:noFill/>
          <a:ln>
            <a:noFill/>
          </a:ln>
        </p:spPr>
      </p:pic>
      <p:sp>
        <p:nvSpPr>
          <p:cNvPr id="154" name="Shape 154"/>
          <p:cNvSpPr txBox="1"/>
          <p:nvPr/>
        </p:nvSpPr>
        <p:spPr>
          <a:xfrm>
            <a:off x="78081" y="400875"/>
            <a:ext cx="1446600" cy="4455900"/>
          </a:xfrm>
          <a:prstGeom prst="rect">
            <a:avLst/>
          </a:prstGeom>
          <a:noFill/>
          <a:ln>
            <a:noFill/>
          </a:ln>
        </p:spPr>
        <p:txBody>
          <a:bodyPr anchorCtr="0" anchor="t" bIns="91425" lIns="91425" rIns="91425" tIns="91425">
            <a:noAutofit/>
          </a:bodyPr>
          <a:lstStyle/>
          <a:p>
            <a:pPr lvl="0" rtl="0">
              <a:lnSpc>
                <a:spcPct val="115000"/>
              </a:lnSpc>
              <a:spcBef>
                <a:spcPts val="0"/>
              </a:spcBef>
              <a:buNone/>
            </a:pPr>
            <a:r>
              <a:rPr lang="en-GB" sz="700">
                <a:solidFill>
                  <a:srgbClr val="444444"/>
                </a:solidFill>
                <a:latin typeface="Raleway"/>
                <a:ea typeface="Raleway"/>
                <a:cs typeface="Raleway"/>
                <a:sym typeface="Raleway"/>
              </a:rPr>
              <a:t>SIDE BAR NAV</a:t>
            </a:r>
          </a:p>
          <a:p>
            <a:pPr lvl="0" rtl="0">
              <a:lnSpc>
                <a:spcPct val="115000"/>
              </a:lnSpc>
              <a:spcBef>
                <a:spcPts val="0"/>
              </a:spcBef>
              <a:buNone/>
            </a:pPr>
            <a:r>
              <a:t/>
            </a:r>
            <a:endParaRPr sz="700">
              <a:solidFill>
                <a:srgbClr val="444444"/>
              </a:solidFill>
              <a:latin typeface="Raleway"/>
              <a:ea typeface="Raleway"/>
              <a:cs typeface="Raleway"/>
              <a:sym typeface="Raleway"/>
            </a:endParaRPr>
          </a:p>
          <a:p>
            <a:pPr lvl="0" rtl="0">
              <a:lnSpc>
                <a:spcPct val="115000"/>
              </a:lnSpc>
              <a:spcBef>
                <a:spcPts val="0"/>
              </a:spcBef>
              <a:buClr>
                <a:schemeClr val="dk1"/>
              </a:buClr>
              <a:buSzPct val="157142"/>
              <a:buFont typeface="Arial"/>
              <a:buNone/>
            </a:pPr>
            <a:r>
              <a:rPr lang="en-GB" sz="700">
                <a:solidFill>
                  <a:srgbClr val="444444"/>
                </a:solidFill>
                <a:latin typeface="Raleway"/>
                <a:ea typeface="Raleway"/>
                <a:cs typeface="Raleway"/>
                <a:sym typeface="Raleway"/>
              </a:rPr>
              <a:t>Selecting SHOP in the main menu will load the New Arrivals page, then push open the side bar.</a:t>
            </a:r>
          </a:p>
          <a:p>
            <a:pPr lvl="0" rtl="0">
              <a:lnSpc>
                <a:spcPct val="115000"/>
              </a:lnSpc>
              <a:spcBef>
                <a:spcPts val="0"/>
              </a:spcBef>
              <a:buNone/>
            </a:pPr>
            <a:r>
              <a:t/>
            </a:r>
            <a:endParaRPr sz="700">
              <a:solidFill>
                <a:srgbClr val="444444"/>
              </a:solidFill>
              <a:latin typeface="Raleway"/>
              <a:ea typeface="Raleway"/>
              <a:cs typeface="Raleway"/>
              <a:sym typeface="Raleway"/>
            </a:endParaRPr>
          </a:p>
          <a:p>
            <a:pPr lvl="0" rtl="0">
              <a:lnSpc>
                <a:spcPct val="115000"/>
              </a:lnSpc>
              <a:spcBef>
                <a:spcPts val="0"/>
              </a:spcBef>
              <a:buNone/>
            </a:pPr>
            <a:r>
              <a:rPr lang="en-GB" sz="700">
                <a:solidFill>
                  <a:srgbClr val="444444"/>
                </a:solidFill>
                <a:latin typeface="Raleway"/>
                <a:ea typeface="Raleway"/>
                <a:cs typeface="Raleway"/>
                <a:sym typeface="Raleway"/>
              </a:rPr>
              <a:t>The side bar pushes in from left.</a:t>
            </a:r>
          </a:p>
          <a:p>
            <a:pPr lvl="0" rtl="0">
              <a:lnSpc>
                <a:spcPct val="115000"/>
              </a:lnSpc>
              <a:spcBef>
                <a:spcPts val="0"/>
              </a:spcBef>
              <a:buNone/>
            </a:pPr>
            <a:r>
              <a:t/>
            </a:r>
            <a:endParaRPr sz="700">
              <a:solidFill>
                <a:srgbClr val="444444"/>
              </a:solidFill>
              <a:latin typeface="Raleway"/>
              <a:ea typeface="Raleway"/>
              <a:cs typeface="Raleway"/>
              <a:sym typeface="Raleway"/>
            </a:endParaRPr>
          </a:p>
          <a:p>
            <a:pPr lvl="0" rtl="0">
              <a:lnSpc>
                <a:spcPct val="115000"/>
              </a:lnSpc>
              <a:spcBef>
                <a:spcPts val="0"/>
              </a:spcBef>
              <a:buNone/>
            </a:pPr>
            <a:r>
              <a:rPr lang="en-GB" sz="700">
                <a:solidFill>
                  <a:srgbClr val="444444"/>
                </a:solidFill>
                <a:latin typeface="Raleway"/>
                <a:ea typeface="Raleway"/>
                <a:cs typeface="Raleway"/>
                <a:sym typeface="Raleway"/>
              </a:rPr>
              <a:t>Ref 1: You can see “slide in” and “Push In” styles here. Our site will not black out the page like these samples though.</a:t>
            </a:r>
          </a:p>
          <a:p>
            <a:pPr lvl="0" rtl="0">
              <a:lnSpc>
                <a:spcPct val="115000"/>
              </a:lnSpc>
              <a:spcBef>
                <a:spcPts val="0"/>
              </a:spcBef>
              <a:buNone/>
            </a:pPr>
            <a:r>
              <a:t/>
            </a:r>
            <a:endParaRPr sz="800">
              <a:solidFill>
                <a:srgbClr val="444444"/>
              </a:solidFill>
              <a:latin typeface="Raleway"/>
              <a:ea typeface="Raleway"/>
              <a:cs typeface="Raleway"/>
              <a:sym typeface="Raleway"/>
            </a:endParaRPr>
          </a:p>
          <a:p>
            <a:pPr lvl="0" rtl="0">
              <a:lnSpc>
                <a:spcPct val="115000"/>
              </a:lnSpc>
              <a:spcBef>
                <a:spcPts val="0"/>
              </a:spcBef>
              <a:buNone/>
            </a:pPr>
            <a:r>
              <a:rPr lang="en-GB" sz="600" u="sng">
                <a:solidFill>
                  <a:schemeClr val="hlink"/>
                </a:solidFill>
                <a:latin typeface="Raleway"/>
                <a:ea typeface="Raleway"/>
                <a:cs typeface="Raleway"/>
                <a:sym typeface="Raleway"/>
                <a:hlinkClick r:id="rId5"/>
              </a:rPr>
              <a:t>http://callmenick.com/_development/slide-push-menus/</a:t>
            </a:r>
          </a:p>
          <a:p>
            <a:pPr lvl="0" rtl="0">
              <a:lnSpc>
                <a:spcPct val="115000"/>
              </a:lnSpc>
              <a:spcBef>
                <a:spcPts val="0"/>
              </a:spcBef>
              <a:buNone/>
            </a:pPr>
            <a:r>
              <a:t/>
            </a:r>
            <a:endParaRPr sz="800">
              <a:solidFill>
                <a:srgbClr val="444444"/>
              </a:solidFill>
              <a:latin typeface="Raleway"/>
              <a:ea typeface="Raleway"/>
              <a:cs typeface="Raleway"/>
              <a:sym typeface="Raleway"/>
            </a:endParaRPr>
          </a:p>
          <a:p>
            <a:pPr lvl="0" rtl="0">
              <a:lnSpc>
                <a:spcPct val="115000"/>
              </a:lnSpc>
              <a:spcBef>
                <a:spcPts val="0"/>
              </a:spcBef>
              <a:buNone/>
            </a:pPr>
            <a:r>
              <a:rPr lang="en-GB" sz="700">
                <a:solidFill>
                  <a:srgbClr val="444444"/>
                </a:solidFill>
                <a:latin typeface="Raleway"/>
                <a:ea typeface="Raleway"/>
                <a:cs typeface="Raleway"/>
                <a:sym typeface="Raleway"/>
              </a:rPr>
              <a:t>Ref 2: another push in sample closer to what we would create.</a:t>
            </a:r>
          </a:p>
          <a:p>
            <a:pPr lvl="0" rtl="0">
              <a:lnSpc>
                <a:spcPct val="115000"/>
              </a:lnSpc>
              <a:spcBef>
                <a:spcPts val="0"/>
              </a:spcBef>
              <a:buNone/>
            </a:pPr>
            <a:r>
              <a:rPr lang="en-GB" sz="600" u="sng">
                <a:solidFill>
                  <a:schemeClr val="hlink"/>
                </a:solidFill>
                <a:latin typeface="Raleway"/>
                <a:ea typeface="Raleway"/>
                <a:cs typeface="Raleway"/>
                <a:sym typeface="Raleway"/>
                <a:hlinkClick r:id="rId6"/>
              </a:rPr>
              <a:t>http://bootsnipp.com/snippets/featured/fancy-sidebar-navigation</a:t>
            </a:r>
          </a:p>
          <a:p>
            <a:pPr lvl="0" rtl="0">
              <a:lnSpc>
                <a:spcPct val="115000"/>
              </a:lnSpc>
              <a:spcBef>
                <a:spcPts val="0"/>
              </a:spcBef>
              <a:buNone/>
            </a:pPr>
            <a:r>
              <a:t/>
            </a:r>
            <a:endParaRPr sz="600">
              <a:solidFill>
                <a:srgbClr val="444444"/>
              </a:solidFill>
              <a:latin typeface="Raleway"/>
              <a:ea typeface="Raleway"/>
              <a:cs typeface="Raleway"/>
              <a:sym typeface="Raleway"/>
            </a:endParaRPr>
          </a:p>
          <a:p>
            <a:pPr lvl="0" rtl="0">
              <a:lnSpc>
                <a:spcPct val="115000"/>
              </a:lnSpc>
              <a:spcBef>
                <a:spcPts val="0"/>
              </a:spcBef>
              <a:buClr>
                <a:schemeClr val="dk1"/>
              </a:buClr>
              <a:buFont typeface="Arial"/>
              <a:buNone/>
            </a:pPr>
            <a:r>
              <a:t/>
            </a:r>
            <a:endParaRPr sz="800">
              <a:solidFill>
                <a:srgbClr val="444444"/>
              </a:solidFill>
              <a:latin typeface="Raleway"/>
              <a:ea typeface="Raleway"/>
              <a:cs typeface="Raleway"/>
              <a:sym typeface="Raleway"/>
            </a:endParaRPr>
          </a:p>
        </p:txBody>
      </p:sp>
      <p:sp>
        <p:nvSpPr>
          <p:cNvPr id="155" name="Shape 155"/>
          <p:cNvSpPr/>
          <p:nvPr/>
        </p:nvSpPr>
        <p:spPr>
          <a:xfrm>
            <a:off x="111275" y="104725"/>
            <a:ext cx="955500" cy="225000"/>
          </a:xfrm>
          <a:prstGeom prst="rect">
            <a:avLst/>
          </a:prstGeom>
          <a:solidFill>
            <a:srgbClr val="FFFFFF"/>
          </a:solidFill>
          <a:ln>
            <a:noFill/>
          </a:ln>
        </p:spPr>
        <p:txBody>
          <a:bodyPr anchorCtr="0" anchor="ctr" bIns="91425" lIns="91425" rIns="91425" tIns="91425">
            <a:noAutofit/>
          </a:bodyPr>
          <a:lstStyle/>
          <a:p>
            <a:pPr lvl="0">
              <a:spcBef>
                <a:spcPts val="0"/>
              </a:spcBef>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9" name="Shape 159"/>
        <p:cNvGrpSpPr/>
        <p:nvPr/>
      </p:nvGrpSpPr>
      <p:grpSpPr>
        <a:xfrm>
          <a:off x="0" y="0"/>
          <a:ext cx="0" cy="0"/>
          <a:chOff x="0" y="0"/>
          <a:chExt cx="0" cy="0"/>
        </a:xfrm>
      </p:grpSpPr>
      <p:pic>
        <p:nvPicPr>
          <p:cNvPr descr="6.png" id="160" name="Shape 160"/>
          <p:cNvPicPr preferRelativeResize="0"/>
          <p:nvPr/>
        </p:nvPicPr>
        <p:blipFill>
          <a:blip r:embed="rId3">
            <a:alphaModFix/>
          </a:blip>
          <a:stretch>
            <a:fillRect/>
          </a:stretch>
        </p:blipFill>
        <p:spPr>
          <a:xfrm>
            <a:off x="175724" y="4793872"/>
            <a:ext cx="8792556" cy="225102"/>
          </a:xfrm>
          <a:prstGeom prst="rect">
            <a:avLst/>
          </a:prstGeom>
          <a:noFill/>
          <a:ln>
            <a:noFill/>
          </a:ln>
        </p:spPr>
      </p:pic>
      <p:sp>
        <p:nvSpPr>
          <p:cNvPr id="161" name="Shape 161"/>
          <p:cNvSpPr txBox="1"/>
          <p:nvPr/>
        </p:nvSpPr>
        <p:spPr>
          <a:xfrm>
            <a:off x="128100" y="4793872"/>
            <a:ext cx="2473200" cy="279000"/>
          </a:xfrm>
          <a:prstGeom prst="rect">
            <a:avLst/>
          </a:prstGeom>
          <a:noFill/>
          <a:ln>
            <a:noFill/>
          </a:ln>
        </p:spPr>
        <p:txBody>
          <a:bodyPr anchorCtr="0" anchor="ctr" bIns="91425" lIns="91425" rIns="91425" tIns="91425">
            <a:noAutofit/>
          </a:bodyPr>
          <a:lstStyle/>
          <a:p>
            <a:pPr lvl="0" rtl="0">
              <a:lnSpc>
                <a:spcPct val="115000"/>
              </a:lnSpc>
              <a:spcBef>
                <a:spcPts val="0"/>
              </a:spcBef>
              <a:buClr>
                <a:schemeClr val="dk1"/>
              </a:buClr>
              <a:buSzPct val="157142"/>
              <a:buFont typeface="Arial"/>
              <a:buNone/>
            </a:pPr>
            <a:r>
              <a:rPr lang="en-GB" sz="700">
                <a:solidFill>
                  <a:srgbClr val="434343"/>
                </a:solidFill>
                <a:latin typeface="Raleway"/>
                <a:ea typeface="Raleway"/>
                <a:cs typeface="Raleway"/>
                <a:sym typeface="Raleway"/>
              </a:rPr>
              <a:t>OJAY WEBSITE INFORMATION ARCHITECTURE</a:t>
            </a:r>
          </a:p>
        </p:txBody>
      </p:sp>
      <p:pic>
        <p:nvPicPr>
          <p:cNvPr descr="OJAY_SHOP_UX_1-23.png" id="162" name="Shape 162"/>
          <p:cNvPicPr preferRelativeResize="0"/>
          <p:nvPr/>
        </p:nvPicPr>
        <p:blipFill rotWithShape="1">
          <a:blip r:embed="rId4">
            <a:alphaModFix/>
          </a:blip>
          <a:srcRect b="0" l="0" r="0" t="0"/>
          <a:stretch/>
        </p:blipFill>
        <p:spPr>
          <a:xfrm>
            <a:off x="0" y="0"/>
            <a:ext cx="9144000" cy="5143500"/>
          </a:xfrm>
          <a:prstGeom prst="rect">
            <a:avLst/>
          </a:prstGeom>
          <a:noFill/>
          <a:ln>
            <a:noFill/>
          </a:ln>
        </p:spPr>
      </p:pic>
      <p:sp>
        <p:nvSpPr>
          <p:cNvPr id="163" name="Shape 163"/>
          <p:cNvSpPr/>
          <p:nvPr/>
        </p:nvSpPr>
        <p:spPr>
          <a:xfrm>
            <a:off x="111275" y="104725"/>
            <a:ext cx="955500" cy="225000"/>
          </a:xfrm>
          <a:prstGeom prst="rect">
            <a:avLst/>
          </a:prstGeom>
          <a:solidFill>
            <a:srgbClr val="FFFFFF"/>
          </a:solidFill>
          <a:ln>
            <a:noFill/>
          </a:ln>
        </p:spPr>
        <p:txBody>
          <a:bodyPr anchorCtr="0" anchor="ctr" bIns="91425" lIns="91425" rIns="91425" tIns="91425">
            <a:noAutofit/>
          </a:bodyPr>
          <a:lstStyle/>
          <a:p>
            <a:pPr lvl="0">
              <a:spcBef>
                <a:spcPts val="0"/>
              </a:spcBef>
              <a:buNone/>
            </a:pPr>
            <a:r>
              <a:t/>
            </a:r>
            <a:endParaRPr/>
          </a:p>
        </p:txBody>
      </p:sp>
      <p:sp>
        <p:nvSpPr>
          <p:cNvPr id="164" name="Shape 164"/>
          <p:cNvSpPr/>
          <p:nvPr/>
        </p:nvSpPr>
        <p:spPr>
          <a:xfrm>
            <a:off x="294525" y="104725"/>
            <a:ext cx="955500" cy="91500"/>
          </a:xfrm>
          <a:prstGeom prst="rect">
            <a:avLst/>
          </a:prstGeom>
          <a:solidFill>
            <a:srgbClr val="FFFFFF"/>
          </a:solidFill>
          <a:ln>
            <a:noFill/>
          </a:ln>
        </p:spPr>
        <p:txBody>
          <a:bodyPr anchorCtr="0" anchor="ctr" bIns="91425" lIns="91425" rIns="91425" tIns="91425">
            <a:noAutofit/>
          </a:bodyPr>
          <a:lstStyle/>
          <a:p>
            <a:pPr lvl="0">
              <a:spcBef>
                <a:spcPts val="0"/>
              </a:spcBef>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172945"/>
        </a:solidFill>
      </p:bgPr>
    </p:bg>
    <p:spTree>
      <p:nvGrpSpPr>
        <p:cNvPr id="168" name="Shape 168"/>
        <p:cNvGrpSpPr/>
        <p:nvPr/>
      </p:nvGrpSpPr>
      <p:grpSpPr>
        <a:xfrm>
          <a:off x="0" y="0"/>
          <a:ext cx="0" cy="0"/>
          <a:chOff x="0" y="0"/>
          <a:chExt cx="0" cy="0"/>
        </a:xfrm>
      </p:grpSpPr>
      <p:pic>
        <p:nvPicPr>
          <p:cNvPr id="169" name="Shape 169"/>
          <p:cNvPicPr preferRelativeResize="0"/>
          <p:nvPr/>
        </p:nvPicPr>
        <p:blipFill>
          <a:blip r:embed="rId3">
            <a:alphaModFix/>
          </a:blip>
          <a:stretch>
            <a:fillRect/>
          </a:stretch>
        </p:blipFill>
        <p:spPr>
          <a:xfrm>
            <a:off x="175850" y="126892"/>
            <a:ext cx="227150" cy="150212"/>
          </a:xfrm>
          <a:prstGeom prst="rect">
            <a:avLst/>
          </a:prstGeom>
          <a:noFill/>
          <a:ln>
            <a:noFill/>
          </a:ln>
        </p:spPr>
      </p:pic>
      <p:sp>
        <p:nvSpPr>
          <p:cNvPr id="170" name="Shape 170"/>
          <p:cNvSpPr txBox="1"/>
          <p:nvPr/>
        </p:nvSpPr>
        <p:spPr>
          <a:xfrm>
            <a:off x="175850" y="574500"/>
            <a:ext cx="7986000" cy="3863400"/>
          </a:xfrm>
          <a:prstGeom prst="rect">
            <a:avLst/>
          </a:prstGeom>
          <a:noFill/>
          <a:ln>
            <a:noFill/>
          </a:ln>
        </p:spPr>
        <p:txBody>
          <a:bodyPr anchorCtr="0" anchor="ctr" bIns="91425" lIns="91425" rIns="91425" tIns="91425">
            <a:noAutofit/>
          </a:bodyPr>
          <a:lstStyle/>
          <a:p>
            <a:pPr lvl="0" rtl="0">
              <a:lnSpc>
                <a:spcPct val="150000"/>
              </a:lnSpc>
              <a:spcBef>
                <a:spcPts val="0"/>
              </a:spcBef>
              <a:buClr>
                <a:schemeClr val="dk1"/>
              </a:buClr>
              <a:buSzPct val="50000"/>
              <a:buFont typeface="Arial"/>
              <a:buNone/>
            </a:pPr>
            <a:r>
              <a:rPr lang="en-GB" sz="2200">
                <a:solidFill>
                  <a:srgbClr val="FFFFFF"/>
                </a:solidFill>
                <a:latin typeface="Raleway"/>
                <a:ea typeface="Raleway"/>
                <a:cs typeface="Raleway"/>
                <a:sym typeface="Raleway"/>
              </a:rPr>
              <a:t>SHOP THE LOOK</a:t>
            </a:r>
          </a:p>
        </p:txBody>
      </p:sp>
      <p:pic>
        <p:nvPicPr>
          <p:cNvPr descr="tri-colourbar-cover1185px.jpg" id="171" name="Shape 171"/>
          <p:cNvPicPr preferRelativeResize="0"/>
          <p:nvPr/>
        </p:nvPicPr>
        <p:blipFill rotWithShape="1">
          <a:blip r:embed="rId4">
            <a:alphaModFix/>
          </a:blip>
          <a:srcRect b="-1073708" l="19" r="29" t="0"/>
          <a:stretch/>
        </p:blipFill>
        <p:spPr>
          <a:xfrm>
            <a:off x="175850" y="328448"/>
            <a:ext cx="8792299" cy="150200"/>
          </a:xfrm>
          <a:prstGeom prst="rect">
            <a:avLst/>
          </a:prstGeom>
          <a:noFill/>
          <a:ln>
            <a:noFill/>
          </a:ln>
        </p:spPr>
      </p:pic>
      <p:pic>
        <p:nvPicPr>
          <p:cNvPr descr="4.png" id="172" name="Shape 172"/>
          <p:cNvPicPr preferRelativeResize="0"/>
          <p:nvPr/>
        </p:nvPicPr>
        <p:blipFill>
          <a:blip r:embed="rId5">
            <a:alphaModFix/>
          </a:blip>
          <a:stretch>
            <a:fillRect/>
          </a:stretch>
        </p:blipFill>
        <p:spPr>
          <a:xfrm>
            <a:off x="175849" y="4782405"/>
            <a:ext cx="8792301" cy="22509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light-2">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