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315" r:id="rId5"/>
    <p:sldId id="314" r:id="rId6"/>
    <p:sldId id="282" r:id="rId7"/>
    <p:sldId id="283" r:id="rId8"/>
    <p:sldId id="284" r:id="rId9"/>
    <p:sldId id="285" r:id="rId10"/>
    <p:sldId id="286" r:id="rId11"/>
    <p:sldId id="287" r:id="rId12"/>
    <p:sldId id="288" r:id="rId13"/>
    <p:sldId id="289" r:id="rId14"/>
    <p:sldId id="295" r:id="rId15"/>
    <p:sldId id="325" r:id="rId16"/>
    <p:sldId id="324" r:id="rId17"/>
    <p:sldId id="290" r:id="rId18"/>
    <p:sldId id="291" r:id="rId19"/>
    <p:sldId id="292" r:id="rId20"/>
    <p:sldId id="322" r:id="rId21"/>
    <p:sldId id="293" r:id="rId22"/>
    <p:sldId id="294" r:id="rId23"/>
    <p:sldId id="296" r:id="rId24"/>
    <p:sldId id="297" r:id="rId25"/>
    <p:sldId id="298" r:id="rId26"/>
    <p:sldId id="299" r:id="rId27"/>
    <p:sldId id="300" r:id="rId28"/>
    <p:sldId id="301" r:id="rId29"/>
    <p:sldId id="302" r:id="rId30"/>
    <p:sldId id="303" r:id="rId31"/>
    <p:sldId id="304" r:id="rId32"/>
    <p:sldId id="323" r:id="rId33"/>
    <p:sldId id="320" r:id="rId34"/>
    <p:sldId id="321" r:id="rId35"/>
    <p:sldId id="305" r:id="rId36"/>
    <p:sldId id="306" r:id="rId37"/>
    <p:sldId id="307" r:id="rId38"/>
    <p:sldId id="308" r:id="rId39"/>
    <p:sldId id="309" r:id="rId40"/>
    <p:sldId id="310"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5"/>
            <p14:sldId id="314"/>
            <p14:sldId id="282"/>
            <p14:sldId id="283"/>
            <p14:sldId id="284"/>
            <p14:sldId id="285"/>
            <p14:sldId id="286"/>
            <p14:sldId id="287"/>
            <p14:sldId id="288"/>
            <p14:sldId id="289"/>
            <p14:sldId id="295"/>
            <p14:sldId id="325"/>
            <p14:sldId id="324"/>
            <p14:sldId id="290"/>
            <p14:sldId id="291"/>
            <p14:sldId id="292"/>
            <p14:sldId id="322"/>
            <p14:sldId id="293"/>
            <p14:sldId id="294"/>
            <p14:sldId id="296"/>
            <p14:sldId id="297"/>
            <p14:sldId id="298"/>
            <p14:sldId id="299"/>
            <p14:sldId id="300"/>
            <p14:sldId id="301"/>
            <p14:sldId id="302"/>
            <p14:sldId id="303"/>
            <p14:sldId id="304"/>
            <p14:sldId id="323"/>
            <p14:sldId id="320"/>
            <p14:sldId id="321"/>
            <p14:sldId id="305"/>
            <p14:sldId id="306"/>
            <p14:sldId id="307"/>
            <p14:sldId id="308"/>
            <p14:sldId id="309"/>
            <p14:sldId id="31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08" autoAdjust="0"/>
  </p:normalViewPr>
  <p:slideViewPr>
    <p:cSldViewPr>
      <p:cViewPr varScale="1">
        <p:scale>
          <a:sx n="131" d="100"/>
          <a:sy n="131" d="100"/>
        </p:scale>
        <p:origin x="942" y="120"/>
      </p:cViewPr>
      <p:guideLst>
        <p:guide orient="horz" pos="1620"/>
        <p:guide pos="2880"/>
      </p:guideLst>
    </p:cSldViewPr>
  </p:slideViewPr>
  <p:notesTextViewPr>
    <p:cViewPr>
      <p:scale>
        <a:sx n="3" d="2"/>
        <a:sy n="3" d="2"/>
      </p:scale>
      <p:origin x="0" y="-396"/>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66314BA-11C7-4C47-A263-75E26342E49F}" type="slidenum">
              <a:rPr lang="en-US" altLang="en-US" sz="1200"/>
            </a:fld>
            <a:endParaRPr lang="en-US" altLang="en-US" sz="1200"/>
          </a:p>
        </p:txBody>
      </p:sp>
      <p:sp>
        <p:nvSpPr>
          <p:cNvPr id="75779" name="Rectangle 2"/>
          <p:cNvSpPr>
            <a:spLocks noGrp="1" noRot="1" noChangeAspect="1" noChangeArrowheads="1" noTextEdit="1"/>
          </p:cNvSpPr>
          <p:nvPr>
            <p:ph type="sldImg"/>
          </p:nvPr>
        </p:nvSpPr>
        <p:spPr/>
      </p:sp>
      <p:sp>
        <p:nvSpPr>
          <p:cNvPr id="7578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M</a:t>
            </a:r>
            <a:r>
              <a:rPr lang="en-US" baseline="0" dirty="0" smtClean="0">
                <a:latin typeface="Gill Sans" charset="0"/>
                <a:ea typeface="ＭＳ Ｐゴシック" charset="0"/>
                <a:cs typeface="+mn-cs"/>
              </a:rPr>
              <a:t>ore than 1 way of doing this.</a:t>
            </a:r>
            <a:endParaRPr lang="en-US" dirty="0" smtClean="0">
              <a:latin typeface="Gill Sans" charset="0"/>
              <a:ea typeface="ＭＳ Ｐゴシック" charset="0"/>
              <a:cs typeface="+mn-cs"/>
            </a:endParaRPr>
          </a:p>
          <a:p>
            <a:pPr eaLnBrk="1" hangingPunct="1">
              <a:defRPr/>
            </a:pPr>
            <a:r>
              <a:rPr lang="en-US" dirty="0" smtClean="0">
                <a:latin typeface="Gill Sans" charset="0"/>
                <a:ea typeface="ＭＳ Ｐゴシック" charset="0"/>
                <a:cs typeface="+mn-cs"/>
              </a:rPr>
              <a:t>Seen</a:t>
            </a:r>
            <a:r>
              <a:rPr lang="en-US" baseline="0" dirty="0" smtClean="0">
                <a:latin typeface="Gill Sans" charset="0"/>
                <a:ea typeface="ＭＳ Ｐゴシック" charset="0"/>
                <a:cs typeface="+mn-cs"/>
              </a:rPr>
              <a:t> varying opinions on needing a “Sprint Goal”.</a:t>
            </a:r>
            <a:endParaRPr lang="en-US" dirty="0">
              <a:latin typeface="Gill Sans" charset="0"/>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FD20A93-2DFE-41F7-A674-C771D7B6E1B2}" type="slidenum">
              <a:rPr lang="en-US" altLang="en-US" sz="1200"/>
            </a:fld>
            <a:endParaRPr lang="en-US" altLang="en-US" sz="1200"/>
          </a:p>
        </p:txBody>
      </p:sp>
      <p:sp>
        <p:nvSpPr>
          <p:cNvPr id="76803" name="Rectangle 2"/>
          <p:cNvSpPr>
            <a:spLocks noGrp="1" noRot="1" noChangeAspect="1" noChangeArrowheads="1" noTextEdit="1"/>
          </p:cNvSpPr>
          <p:nvPr>
            <p:ph type="sldImg"/>
          </p:nvPr>
        </p:nvSpPr>
        <p:spPr/>
      </p:sp>
      <p:sp>
        <p:nvSpPr>
          <p:cNvPr id="7680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This is one way</a:t>
            </a:r>
            <a:endParaRPr lang="en-US" dirty="0">
              <a:latin typeface="Gill Sans" charset="0"/>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We’re going to cover one way of doing this.</a:t>
            </a:r>
            <a:r>
              <a:rPr lang="en-US" baseline="0" dirty="0" smtClean="0"/>
              <a:t> Groups of 5</a:t>
            </a:r>
            <a:r>
              <a:rPr lang="en-US" dirty="0" smtClean="0"/>
              <a:t>:</a:t>
            </a:r>
            <a:endParaRPr lang="en-US" dirty="0" smtClean="0"/>
          </a:p>
          <a:p>
            <a:pPr marL="228600" indent="-228600">
              <a:buAutoNum type="arabicPeriod"/>
            </a:pPr>
            <a:r>
              <a:rPr lang="en-US" dirty="0" smtClean="0"/>
              <a:t>Writing</a:t>
            </a:r>
            <a:r>
              <a:rPr lang="en-US" baseline="0" dirty="0" smtClean="0"/>
              <a:t> user stories (group writing, read out each as you’re done) - 5 </a:t>
            </a:r>
            <a:r>
              <a:rPr lang="en-US" baseline="0" dirty="0" err="1" smtClean="0"/>
              <a:t>mins</a:t>
            </a:r>
            <a:endParaRPr lang="en-US" baseline="0" dirty="0" smtClean="0"/>
          </a:p>
          <a:p>
            <a:pPr marL="228600" indent="-228600">
              <a:buAutoNum type="arabicPeriod"/>
            </a:pPr>
            <a:r>
              <a:rPr lang="en-US" baseline="0" dirty="0" smtClean="0"/>
              <a:t>Bunch them up into related stories, and areas of the system (product backlog) – 3 </a:t>
            </a:r>
            <a:r>
              <a:rPr lang="en-US" baseline="0" dirty="0" err="1" smtClean="0"/>
              <a:t>mins</a:t>
            </a:r>
            <a:endParaRPr lang="en-US" baseline="0" dirty="0" smtClean="0"/>
          </a:p>
          <a:p>
            <a:pPr marL="228600" indent="-228600">
              <a:buAutoNum type="arabicPeriod"/>
            </a:pPr>
            <a:r>
              <a:rPr lang="en-US" baseline="0" dirty="0" smtClean="0"/>
              <a:t>Writing tasks (pick one story at random) – 5 </a:t>
            </a:r>
            <a:r>
              <a:rPr lang="en-US" baseline="0" dirty="0" err="1" smtClean="0"/>
              <a:t>mins</a:t>
            </a:r>
            <a:endParaRPr lang="en-US" baseline="0" dirty="0" smtClean="0"/>
          </a:p>
          <a:p>
            <a:pPr marL="228600" indent="-228600">
              <a:buAutoNum type="arabicPeriod"/>
            </a:pPr>
            <a:r>
              <a:rPr lang="en-US" baseline="0" dirty="0" smtClean="0"/>
              <a:t>Planning poker – 8 </a:t>
            </a:r>
            <a:r>
              <a:rPr lang="en-US" baseline="0" dirty="0" err="1" smtClean="0"/>
              <a:t>mins</a:t>
            </a:r>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We’re going to cover one way of doing this.</a:t>
            </a:r>
            <a:r>
              <a:rPr lang="en-US" baseline="0" dirty="0" smtClean="0"/>
              <a:t> Groups of 5</a:t>
            </a:r>
            <a:r>
              <a:rPr lang="en-US" dirty="0" smtClean="0"/>
              <a:t>:</a:t>
            </a:r>
            <a:endParaRPr lang="en-US" dirty="0" smtClean="0"/>
          </a:p>
          <a:p>
            <a:pPr marL="228600" indent="-228600">
              <a:buAutoNum type="arabicPeriod"/>
            </a:pPr>
            <a:r>
              <a:rPr lang="en-US" dirty="0" smtClean="0"/>
              <a:t>Writing</a:t>
            </a:r>
            <a:r>
              <a:rPr lang="en-US" baseline="0" dirty="0" smtClean="0"/>
              <a:t> user stories (group writing, read out each as you’re done) - 5 </a:t>
            </a:r>
            <a:r>
              <a:rPr lang="en-US" baseline="0" dirty="0" err="1" smtClean="0"/>
              <a:t>mins</a:t>
            </a:r>
            <a:endParaRPr lang="en-US" baseline="0" dirty="0" smtClean="0"/>
          </a:p>
          <a:p>
            <a:pPr marL="228600" indent="-228600">
              <a:buAutoNum type="arabicPeriod"/>
            </a:pPr>
            <a:r>
              <a:rPr lang="en-US" baseline="0" dirty="0" smtClean="0"/>
              <a:t>Bunch them up into related stories, and areas of the system (product backlog) – 3 </a:t>
            </a:r>
            <a:r>
              <a:rPr lang="en-US" baseline="0" dirty="0" err="1" smtClean="0"/>
              <a:t>mins</a:t>
            </a:r>
            <a:endParaRPr lang="en-US" baseline="0" dirty="0" smtClean="0"/>
          </a:p>
          <a:p>
            <a:pPr marL="228600" indent="-228600">
              <a:buAutoNum type="arabicPeriod"/>
            </a:pPr>
            <a:r>
              <a:rPr lang="en-US" baseline="0" dirty="0" smtClean="0"/>
              <a:t>Writing tasks (pick one story at random) – 5 </a:t>
            </a:r>
            <a:r>
              <a:rPr lang="en-US" baseline="0" dirty="0" err="1" smtClean="0"/>
              <a:t>mins</a:t>
            </a:r>
            <a:endParaRPr lang="en-US" baseline="0" dirty="0" smtClean="0"/>
          </a:p>
          <a:p>
            <a:pPr marL="228600" indent="-228600">
              <a:buAutoNum type="arabicPeriod"/>
            </a:pPr>
            <a:r>
              <a:rPr lang="en-US" baseline="0" dirty="0" smtClean="0"/>
              <a:t>Planning poker – 8 </a:t>
            </a:r>
            <a:r>
              <a:rPr lang="en-US" baseline="0" dirty="0" err="1" smtClean="0"/>
              <a:t>mins</a:t>
            </a:r>
            <a:endParaRPr lang="en-NZ" smtClean="0"/>
          </a:p>
          <a:p>
            <a:endParaRPr lang="en-NZ"/>
          </a:p>
        </p:txBody>
      </p:sp>
      <p:sp>
        <p:nvSpPr>
          <p:cNvPr id="4" name="Slide Number Placeholder 3"/>
          <p:cNvSpPr>
            <a:spLocks noGrp="1"/>
          </p:cNvSpPr>
          <p:nvPr>
            <p:ph type="sldNum" sz="quarter" idx="10"/>
          </p:nvPr>
        </p:nvSpPr>
        <p:spPr/>
        <p:txBody>
          <a:bodyPr/>
          <a:lstStyle/>
          <a:p>
            <a:fld id="{084ACCD1-6A07-4099-ACBF-2EA3310362E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How was it?</a:t>
            </a:r>
            <a:endParaRPr lang="en-US" dirty="0" smtClean="0"/>
          </a:p>
          <a:p>
            <a:pPr marL="228600" indent="-228600">
              <a:buAutoNum type="arabicPeriod"/>
            </a:pPr>
            <a:r>
              <a:rPr lang="en-US" dirty="0" smtClean="0"/>
              <a:t>What did the discussions reveal? </a:t>
            </a:r>
            <a:r>
              <a:rPr lang="en-US" smtClean="0"/>
              <a:t>Was discussion only </a:t>
            </a:r>
            <a:r>
              <a:rPr lang="en-US" dirty="0" smtClean="0"/>
              <a:t>about the number of hours, or did new information surface?</a:t>
            </a:r>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36D0D24-F8E5-4D32-B893-2516E475C1C8}" type="slidenum">
              <a:rPr lang="en-US" altLang="en-US" sz="1200"/>
            </a:fld>
            <a:endParaRPr lang="en-US" altLang="en-US" sz="1200"/>
          </a:p>
        </p:txBody>
      </p:sp>
      <p:sp>
        <p:nvSpPr>
          <p:cNvPr id="77827" name="Rectangle 2"/>
          <p:cNvSpPr>
            <a:spLocks noGrp="1" noRot="1" noChangeAspect="1" noChangeArrowheads="1" noTextEdit="1"/>
          </p:cNvSpPr>
          <p:nvPr>
            <p:ph type="sldImg"/>
          </p:nvPr>
        </p:nvSpPr>
        <p:spPr/>
      </p:sp>
      <p:sp>
        <p:nvSpPr>
          <p:cNvPr id="7782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EDDC2C5-BA25-483F-8365-1F6FCB315D5E}" type="slidenum">
              <a:rPr lang="en-US" altLang="en-US" sz="1200"/>
            </a:fld>
            <a:endParaRPr lang="en-US" altLang="en-US" sz="1200"/>
          </a:p>
        </p:txBody>
      </p:sp>
      <p:sp>
        <p:nvSpPr>
          <p:cNvPr id="78851" name="Rectangle 2"/>
          <p:cNvSpPr>
            <a:spLocks noGrp="1" noRot="1" noChangeAspect="1" noChangeArrowheads="1" noTextEdit="1"/>
          </p:cNvSpPr>
          <p:nvPr>
            <p:ph type="sldImg"/>
          </p:nvPr>
        </p:nvSpPr>
        <p:spPr/>
      </p:sp>
      <p:sp>
        <p:nvSpPr>
          <p:cNvPr id="78852"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Shouldn’t be speaking to SM</a:t>
            </a:r>
            <a:r>
              <a:rPr lang="en-US" baseline="0" dirty="0" smtClean="0">
                <a:latin typeface="Gill Sans" charset="0"/>
                <a:ea typeface="ＭＳ Ｐゴシック" charset="0"/>
                <a:cs typeface="+mn-cs"/>
              </a:rPr>
              <a:t> or PO</a:t>
            </a:r>
            <a:endParaRPr lang="en-US" dirty="0">
              <a:latin typeface="Gill Sans" charset="0"/>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B924ED8-41FF-4765-8A82-6EC3802825EA}" type="slidenum">
              <a:rPr lang="en-US" altLang="en-US" sz="1200"/>
            </a:fld>
            <a:endParaRPr lang="en-US" altLang="en-US" sz="1200"/>
          </a:p>
        </p:txBody>
      </p:sp>
      <p:sp>
        <p:nvSpPr>
          <p:cNvPr id="79875" name="Rectangle 2"/>
          <p:cNvSpPr>
            <a:spLocks noGrp="1" noRot="1" noChangeAspect="1" noChangeArrowheads="1" noTextEdit="1"/>
          </p:cNvSpPr>
          <p:nvPr>
            <p:ph type="sldImg"/>
          </p:nvPr>
        </p:nvSpPr>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B924ED8-41FF-4765-8A82-6EC3802825EA}" type="slidenum">
              <a:rPr lang="en-US" altLang="en-US" sz="1200"/>
            </a:fld>
            <a:endParaRPr lang="en-US" altLang="en-US" sz="1200"/>
          </a:p>
        </p:txBody>
      </p:sp>
      <p:sp>
        <p:nvSpPr>
          <p:cNvPr id="79875" name="Rectangle 2"/>
          <p:cNvSpPr>
            <a:spLocks noGrp="1" noRot="1" noChangeAspect="1" noChangeArrowheads="1" noTextEdit="1"/>
          </p:cNvSpPr>
          <p:nvPr>
            <p:ph type="sldImg"/>
          </p:nvPr>
        </p:nvSpPr>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0321E9B-45F8-499B-8BDB-C664044AE00F}" type="slidenum">
              <a:rPr lang="en-US" altLang="en-US" sz="1200"/>
            </a:fld>
            <a:endParaRPr lang="en-US" altLang="en-US" sz="1200"/>
          </a:p>
        </p:txBody>
      </p:sp>
      <p:sp>
        <p:nvSpPr>
          <p:cNvPr id="80899" name="Rectangle 2"/>
          <p:cNvSpPr>
            <a:spLocks noGrp="1" noRot="1" noChangeAspect="1" noChangeArrowheads="1" noTextEdit="1"/>
          </p:cNvSpPr>
          <p:nvPr>
            <p:ph type="sldImg"/>
          </p:nvPr>
        </p:nvSpPr>
        <p:spPr/>
      </p:sp>
      <p:sp>
        <p:nvSpPr>
          <p:cNvPr id="8090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In Mitch’s course, he suggested 2 hours. </a:t>
            </a:r>
            <a:endParaRPr lang="en-US" dirty="0" smtClean="0">
              <a:latin typeface="Gill Sans" charset="0"/>
              <a:ea typeface="ＭＳ Ｐゴシック" charset="0"/>
              <a:cs typeface="+mn-cs"/>
            </a:endParaRPr>
          </a:p>
          <a:p>
            <a:pPr eaLnBrk="1" hangingPunct="1">
              <a:defRPr/>
            </a:pPr>
            <a:endParaRPr lang="en-US" dirty="0">
              <a:latin typeface="Gill Sans" charset="0"/>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18B3563-986B-4BCC-BFA3-EFDE8638A73F}" type="slidenum">
              <a:rPr lang="en-US" altLang="en-US" sz="1200"/>
            </a:fld>
            <a:endParaRPr lang="en-US" altLang="en-US" sz="1200"/>
          </a:p>
        </p:txBody>
      </p:sp>
      <p:sp>
        <p:nvSpPr>
          <p:cNvPr id="64515" name="Rectangle 2"/>
          <p:cNvSpPr>
            <a:spLocks noGrp="1" noRot="1" noChangeAspect="1" noChangeArrowheads="1" noTextEdit="1"/>
          </p:cNvSpPr>
          <p:nvPr>
            <p:ph type="sldImg"/>
          </p:nvPr>
        </p:nvSpPr>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6CB28CC-B214-406A-9847-0DBF9BC177E5}" type="slidenum">
              <a:rPr lang="en-US" altLang="en-US" sz="1200"/>
            </a:fld>
            <a:endParaRPr lang="en-US" altLang="en-US" sz="1200"/>
          </a:p>
        </p:txBody>
      </p:sp>
      <p:sp>
        <p:nvSpPr>
          <p:cNvPr id="81923" name="Rectangle 2"/>
          <p:cNvSpPr>
            <a:spLocks noGrp="1" noRot="1" noChangeAspect="1" noChangeArrowheads="1" noTextEdit="1"/>
          </p:cNvSpPr>
          <p:nvPr>
            <p:ph type="sldImg"/>
          </p:nvPr>
        </p:nvSpPr>
        <p:spPr/>
      </p:sp>
      <p:sp>
        <p:nvSpPr>
          <p:cNvPr id="8192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F99F32CF-0840-430A-A8DE-129E7820C7C1}" type="slidenum">
              <a:rPr lang="en-US" altLang="en-US" sz="1200"/>
            </a:fld>
            <a:endParaRPr lang="en-US" altLang="en-US" sz="1200"/>
          </a:p>
        </p:txBody>
      </p:sp>
      <p:sp>
        <p:nvSpPr>
          <p:cNvPr id="82947" name="Rectangle 2"/>
          <p:cNvSpPr>
            <a:spLocks noGrp="1" noRot="1" noChangeAspect="1" noChangeArrowheads="1" noTextEdit="1"/>
          </p:cNvSpPr>
          <p:nvPr>
            <p:ph type="sldImg"/>
          </p:nvPr>
        </p:nvSpPr>
        <p:spPr/>
      </p:sp>
      <p:sp>
        <p:nvSpPr>
          <p:cNvPr id="8294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9C6431D-2393-49AE-9E09-66AB7FA30AA2}" type="slidenum">
              <a:rPr lang="en-US" altLang="en-US" sz="1200"/>
            </a:fld>
            <a:endParaRPr lang="en-US" altLang="en-US" sz="1200"/>
          </a:p>
        </p:txBody>
      </p:sp>
      <p:sp>
        <p:nvSpPr>
          <p:cNvPr id="83971" name="Rectangle 2"/>
          <p:cNvSpPr>
            <a:spLocks noGrp="1" noRot="1" noChangeAspect="1" noChangeArrowheads="1" noTextEdit="1"/>
          </p:cNvSpPr>
          <p:nvPr>
            <p:ph type="sldImg"/>
          </p:nvPr>
        </p:nvSpPr>
        <p:spPr/>
      </p:sp>
      <p:sp>
        <p:nvSpPr>
          <p:cNvPr id="8397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1D3F1B5-8F2F-4061-B798-3E838235FFFE}" type="slidenum">
              <a:rPr lang="en-US" altLang="en-US" sz="1200"/>
            </a:fld>
            <a:endParaRPr lang="en-US" altLang="en-US" sz="1200"/>
          </a:p>
        </p:txBody>
      </p:sp>
      <p:sp>
        <p:nvSpPr>
          <p:cNvPr id="84995" name="Rectangle 2"/>
          <p:cNvSpPr>
            <a:spLocks noGrp="1" noRot="1" noChangeAspect="1" noChangeArrowheads="1" noTextEdit="1"/>
          </p:cNvSpPr>
          <p:nvPr>
            <p:ph type="sldImg"/>
          </p:nvPr>
        </p:nvSpPr>
        <p:spPr/>
      </p:sp>
      <p:sp>
        <p:nvSpPr>
          <p:cNvPr id="8499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A0CC01-6286-442C-8C66-0744D8862DE4}" type="slidenum">
              <a:rPr lang="en-US" altLang="en-US" sz="1200"/>
            </a:fld>
            <a:endParaRPr lang="en-US" altLang="en-US" sz="1200"/>
          </a:p>
        </p:txBody>
      </p:sp>
      <p:sp>
        <p:nvSpPr>
          <p:cNvPr id="86019" name="Rectangle 2"/>
          <p:cNvSpPr>
            <a:spLocks noGrp="1" noRot="1" noChangeAspect="1" noChangeArrowheads="1" noTextEdit="1"/>
          </p:cNvSpPr>
          <p:nvPr>
            <p:ph type="sldImg"/>
          </p:nvPr>
        </p:nvSpPr>
        <p:spPr/>
      </p:sp>
      <p:sp>
        <p:nvSpPr>
          <p:cNvPr id="8602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D42C5CE-4CD2-4587-80D4-40A6AB5C13FD}" type="slidenum">
              <a:rPr lang="en-US" altLang="en-US" sz="1200"/>
            </a:fld>
            <a:endParaRPr lang="en-US" altLang="en-US" sz="1200"/>
          </a:p>
        </p:txBody>
      </p:sp>
      <p:sp>
        <p:nvSpPr>
          <p:cNvPr id="87043" name="Rectangle 2"/>
          <p:cNvSpPr>
            <a:spLocks noGrp="1" noRot="1" noChangeAspect="1" noChangeArrowheads="1" noTextEdit="1"/>
          </p:cNvSpPr>
          <p:nvPr>
            <p:ph type="sldImg"/>
          </p:nvPr>
        </p:nvSpPr>
        <p:spPr/>
      </p:sp>
      <p:sp>
        <p:nvSpPr>
          <p:cNvPr id="8704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The</a:t>
            </a:r>
            <a:r>
              <a:rPr lang="en-US" baseline="0" dirty="0" smtClean="0">
                <a:latin typeface="Gill Sans" charset="0"/>
                <a:ea typeface="ＭＳ Ｐゴシック" charset="0"/>
                <a:cs typeface="+mn-cs"/>
              </a:rPr>
              <a:t> most controversial 2 slides</a:t>
            </a:r>
            <a:endParaRPr lang="en-US" dirty="0">
              <a:latin typeface="Gill Sans" charset="0"/>
              <a:ea typeface="ＭＳ Ｐゴシック"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34015C4-F4D3-48BB-A5BB-188948C39959}" type="slidenum">
              <a:rPr lang="en-US" altLang="en-US" sz="1200"/>
            </a:fld>
            <a:endParaRPr lang="en-US" altLang="en-US" sz="1200"/>
          </a:p>
        </p:txBody>
      </p:sp>
      <p:sp>
        <p:nvSpPr>
          <p:cNvPr id="88067" name="Rectangle 2"/>
          <p:cNvSpPr>
            <a:spLocks noGrp="1" noRot="1" noChangeAspect="1" noChangeArrowheads="1" noTextEdit="1"/>
          </p:cNvSpPr>
          <p:nvPr>
            <p:ph type="sldImg"/>
          </p:nvPr>
        </p:nvSpPr>
        <p:spPr/>
      </p:sp>
      <p:sp>
        <p:nvSpPr>
          <p:cNvPr id="8806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3B8E88E-4927-4BA9-9797-A1CA80CCAD7C}" type="slidenum">
              <a:rPr lang="en-US" altLang="en-US" sz="1200"/>
            </a:fld>
            <a:endParaRPr lang="en-US" altLang="en-US" sz="1200"/>
          </a:p>
        </p:txBody>
      </p:sp>
      <p:sp>
        <p:nvSpPr>
          <p:cNvPr id="89091" name="Rectangle 2"/>
          <p:cNvSpPr>
            <a:spLocks noGrp="1" noRot="1" noChangeAspect="1" noChangeArrowheads="1" noTextEdit="1"/>
          </p:cNvSpPr>
          <p:nvPr>
            <p:ph type="sldImg"/>
          </p:nvPr>
        </p:nvSpPr>
        <p:spPr/>
      </p:sp>
      <p:sp>
        <p:nvSpPr>
          <p:cNvPr id="8909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E52E48-FC11-45DF-ABF2-E3C52B976F99}" type="slidenum">
              <a:rPr lang="en-US" altLang="en-US" sz="1200"/>
            </a:fld>
            <a:endParaRPr lang="en-US" altLang="en-US" sz="1200"/>
          </a:p>
        </p:txBody>
      </p:sp>
      <p:sp>
        <p:nvSpPr>
          <p:cNvPr id="90115" name="Rectangle 2"/>
          <p:cNvSpPr>
            <a:spLocks noGrp="1" noRot="1" noChangeAspect="1" noChangeArrowheads="1" noTextEdit="1"/>
          </p:cNvSpPr>
          <p:nvPr>
            <p:ph type="sldImg"/>
          </p:nvPr>
        </p:nvSpPr>
        <p:spPr/>
      </p:sp>
      <p:sp>
        <p:nvSpPr>
          <p:cNvPr id="90116"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Different ways</a:t>
            </a:r>
            <a:r>
              <a:rPr lang="en-US" baseline="0" dirty="0" smtClean="0">
                <a:latin typeface="Gill Sans" charset="0"/>
                <a:ea typeface="ＭＳ Ｐゴシック" charset="0"/>
                <a:cs typeface="+mn-cs"/>
              </a:rPr>
              <a:t> of managing these.</a:t>
            </a:r>
            <a:endParaRPr lang="en-US" baseline="0" dirty="0" smtClean="0">
              <a:latin typeface="Gill Sans" charset="0"/>
              <a:ea typeface="ＭＳ Ｐゴシック" charset="0"/>
              <a:cs typeface="+mn-cs"/>
            </a:endParaRPr>
          </a:p>
          <a:p>
            <a:pPr eaLnBrk="1" hangingPunct="1">
              <a:defRPr/>
            </a:pPr>
            <a:r>
              <a:rPr lang="en-US" baseline="0" dirty="0" smtClean="0">
                <a:latin typeface="Gill Sans" charset="0"/>
                <a:ea typeface="ＭＳ Ｐゴシック" charset="0"/>
                <a:cs typeface="+mn-cs"/>
              </a:rPr>
              <a:t>Often based on “effort remaining”</a:t>
            </a:r>
            <a:endParaRPr lang="en-US" dirty="0">
              <a:latin typeface="Gill Sans" charset="0"/>
              <a:ea typeface="ＭＳ Ｐゴシック"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6CFC300-DD0A-474E-A4F2-0D7BAC1E9E51}" type="slidenum">
              <a:rPr lang="en-US" altLang="en-US" sz="1200"/>
            </a:fld>
            <a:endParaRPr lang="en-US" altLang="en-US" sz="1200"/>
          </a:p>
        </p:txBody>
      </p:sp>
      <p:sp>
        <p:nvSpPr>
          <p:cNvPr id="91139" name="Rectangle 2"/>
          <p:cNvSpPr>
            <a:spLocks noGrp="1" noRot="1" noChangeAspect="1" noChangeArrowheads="1" noTextEdit="1"/>
          </p:cNvSpPr>
          <p:nvPr>
            <p:ph type="sldImg"/>
          </p:nvPr>
        </p:nvSpPr>
        <p:spPr>
          <a:solidFill>
            <a:srgbClr val="FFFFFF"/>
          </a:solidFill>
        </p:spPr>
      </p:sp>
      <p:sp>
        <p:nvSpPr>
          <p:cNvPr id="91140" name="Rectangle 3"/>
          <p:cNvSpPr>
            <a:spLocks noGrp="1" noChangeArrowheads="1"/>
          </p:cNvSpPr>
          <p:nvPr>
            <p:ph type="body" idx="1"/>
          </p:nvPr>
        </p:nvSpPr>
        <p:spPr>
          <a:solidFill>
            <a:srgbClr val="FFFFFF"/>
          </a:solidFill>
          <a:ln w="25400">
            <a:solidFill>
              <a:srgbClr val="000000"/>
            </a:solidFill>
            <a:miter lim="800000"/>
          </a:ln>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1F47EEC-85DB-42C1-A3A6-C304DA78813C}" type="slidenum">
              <a:rPr lang="en-US" altLang="en-US" sz="1200"/>
            </a:fld>
            <a:endParaRPr lang="en-US" altLang="en-US" sz="1200"/>
          </a:p>
        </p:txBody>
      </p:sp>
      <p:sp>
        <p:nvSpPr>
          <p:cNvPr id="68611" name="Rectangle 2"/>
          <p:cNvSpPr>
            <a:spLocks noGrp="1" noRot="1" noChangeAspect="1" noChangeArrowheads="1" noTextEdit="1"/>
          </p:cNvSpPr>
          <p:nvPr>
            <p:ph type="sldImg"/>
          </p:nvPr>
        </p:nvSpPr>
        <p:spPr/>
      </p:sp>
      <p:sp>
        <p:nvSpPr>
          <p:cNvPr id="6861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DB67B5-8ADF-44F1-9210-D317E3D8A924}" type="slidenum">
              <a:rPr lang="en-US" altLang="en-US" sz="1200"/>
            </a:fld>
            <a:endParaRPr lang="en-US" altLang="en-US" sz="1200"/>
          </a:p>
        </p:txBody>
      </p:sp>
      <p:sp>
        <p:nvSpPr>
          <p:cNvPr id="92163" name="Rectangle 2"/>
          <p:cNvSpPr>
            <a:spLocks noGrp="1" noRot="1" noChangeAspect="1" noChangeArrowheads="1" noTextEdit="1"/>
          </p:cNvSpPr>
          <p:nvPr>
            <p:ph type="sldImg"/>
          </p:nvPr>
        </p:nvSpPr>
        <p:spPr/>
      </p:sp>
      <p:sp>
        <p:nvSpPr>
          <p:cNvPr id="9216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82D7628-7325-4E8E-B7B7-9BAFA5151E71}"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9F74BF8-7F40-4BCC-955B-20A22A1EDCEC}" type="slidenum">
              <a:rPr lang="en-US" altLang="en-US" sz="1200"/>
            </a:fld>
            <a:endParaRPr lang="en-US" altLang="en-US" sz="1200"/>
          </a:p>
        </p:txBody>
      </p:sp>
      <p:sp>
        <p:nvSpPr>
          <p:cNvPr id="94211" name="Rectangle 2"/>
          <p:cNvSpPr>
            <a:spLocks noGrp="1" noRot="1" noChangeAspect="1" noChangeArrowheads="1" noTextEdit="1"/>
          </p:cNvSpPr>
          <p:nvPr>
            <p:ph type="sldImg"/>
          </p:nvPr>
        </p:nvSpPr>
        <p:spPr/>
      </p:sp>
      <p:sp>
        <p:nvSpPr>
          <p:cNvPr id="94212"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I guess you can also have a scrum of scrums of scrums of scrums </a:t>
            </a:r>
            <a:r>
              <a:rPr lang="en-US" dirty="0" err="1" smtClean="0">
                <a:latin typeface="Gill Sans" charset="0"/>
                <a:ea typeface="ＭＳ Ｐゴシック" charset="0"/>
                <a:cs typeface="+mn-cs"/>
              </a:rPr>
              <a:t>etc</a:t>
            </a:r>
            <a:endParaRPr lang="en-US" dirty="0">
              <a:latin typeface="Gill Sans" charset="0"/>
              <a:ea typeface="ＭＳ Ｐゴシック" charset="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95BC7E3-F012-4191-AA4F-9F7372DED0BE}" type="slidenum">
              <a:rPr lang="en-US" altLang="en-US" sz="1200"/>
            </a:fld>
            <a:endParaRPr lang="en-US" altLang="en-US" sz="1200"/>
          </a:p>
        </p:txBody>
      </p:sp>
      <p:sp>
        <p:nvSpPr>
          <p:cNvPr id="95235" name="Rectangle 2"/>
          <p:cNvSpPr>
            <a:spLocks noGrp="1" noRot="1" noChangeAspect="1" noChangeArrowheads="1" noTextEdit="1"/>
          </p:cNvSpPr>
          <p:nvPr>
            <p:ph type="sldImg"/>
          </p:nvPr>
        </p:nvSpPr>
        <p:spPr/>
      </p:sp>
      <p:sp>
        <p:nvSpPr>
          <p:cNvPr id="952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BC2B4F7-3D0E-4022-AFD1-41D0D19591A1}" type="slidenum">
              <a:rPr lang="en-US" altLang="en-US" sz="1200"/>
            </a:fld>
            <a:endParaRPr lang="en-US" altLang="en-US" sz="1200"/>
          </a:p>
        </p:txBody>
      </p:sp>
      <p:sp>
        <p:nvSpPr>
          <p:cNvPr id="96259" name="Rectangle 2"/>
          <p:cNvSpPr>
            <a:spLocks noGrp="1" noRot="1" noChangeAspect="1" noChangeArrowheads="1" noTextEdit="1"/>
          </p:cNvSpPr>
          <p:nvPr>
            <p:ph type="sldImg"/>
          </p:nvPr>
        </p:nvSpPr>
        <p:spPr/>
      </p:sp>
      <p:sp>
        <p:nvSpPr>
          <p:cNvPr id="9626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fld>
            <a:endParaRPr lang="en-US" altLang="en-US" sz="1200"/>
          </a:p>
        </p:txBody>
      </p:sp>
      <p:sp>
        <p:nvSpPr>
          <p:cNvPr id="97283" name="Rectangle 2"/>
          <p:cNvSpPr>
            <a:spLocks noGrp="1" noRot="1" noChangeAspect="1" noChangeArrowheads="1" noTextEdit="1"/>
          </p:cNvSpPr>
          <p:nvPr>
            <p:ph type="sldImg"/>
          </p:nvPr>
        </p:nvSpPr>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397A9CA-4E97-44F7-A01D-32AACEE0BFBB}" type="slidenum">
              <a:rPr lang="en-US" altLang="en-US" sz="1200"/>
            </a:fld>
            <a:endParaRPr lang="en-US" altLang="en-US" sz="1200"/>
          </a:p>
        </p:txBody>
      </p:sp>
      <p:sp>
        <p:nvSpPr>
          <p:cNvPr id="69635" name="Rectangle 2"/>
          <p:cNvSpPr>
            <a:spLocks noGrp="1" noRot="1" noChangeAspect="1" noChangeArrowheads="1" noTextEdit="1"/>
          </p:cNvSpPr>
          <p:nvPr>
            <p:ph type="sldImg"/>
          </p:nvPr>
        </p:nvSpPr>
        <p:spPr/>
      </p:sp>
      <p:sp>
        <p:nvSpPr>
          <p:cNvPr id="696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630D1EF4-7CE9-4482-B642-82FD1332FD25}" type="slidenum">
              <a:rPr lang="en-US" altLang="en-US" sz="1200"/>
            </a:fld>
            <a:endParaRPr lang="en-US" altLang="en-US" sz="1200"/>
          </a:p>
        </p:txBody>
      </p:sp>
      <p:sp>
        <p:nvSpPr>
          <p:cNvPr id="70659" name="Rectangle 2"/>
          <p:cNvSpPr>
            <a:spLocks noGrp="1" noRot="1" noChangeAspect="1" noChangeArrowheads="1" noTextEdit="1"/>
          </p:cNvSpPr>
          <p:nvPr>
            <p:ph type="sldImg"/>
          </p:nvPr>
        </p:nvSpPr>
        <p:spPr/>
      </p:sp>
      <p:sp>
        <p:nvSpPr>
          <p:cNvPr id="7066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Everyone</a:t>
            </a:r>
            <a:r>
              <a:rPr lang="en-US" baseline="0" dirty="0" smtClean="0">
                <a:latin typeface="Gill Sans" charset="0"/>
                <a:ea typeface="ＭＳ Ｐゴシック" charset="0"/>
                <a:cs typeface="+mn-cs"/>
              </a:rPr>
              <a:t> know what ROI means?</a:t>
            </a:r>
            <a:endParaRPr lang="en-US" dirty="0">
              <a:latin typeface="Gill Sans" charset="0"/>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8A47A7DE-EB52-45D2-BC30-4691622B4137}" type="slidenum">
              <a:rPr lang="en-US" altLang="en-US" sz="1200"/>
            </a:fld>
            <a:endParaRPr lang="en-US" altLang="en-US" sz="1200"/>
          </a:p>
        </p:txBody>
      </p:sp>
      <p:sp>
        <p:nvSpPr>
          <p:cNvPr id="71683" name="Rectangle 2"/>
          <p:cNvSpPr>
            <a:spLocks noGrp="1" noRot="1" noChangeAspect="1" noChangeArrowheads="1" noTextEdit="1"/>
          </p:cNvSpPr>
          <p:nvPr>
            <p:ph type="sldImg"/>
          </p:nvPr>
        </p:nvSpPr>
        <p:spPr/>
      </p:sp>
      <p:sp>
        <p:nvSpPr>
          <p:cNvPr id="716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E612A30-BA40-4BC4-AD58-4B566E94E0BA}" type="slidenum">
              <a:rPr lang="en-US" altLang="en-US" sz="1200"/>
            </a:fld>
            <a:endParaRPr lang="en-US" altLang="en-US" sz="1200"/>
          </a:p>
        </p:txBody>
      </p:sp>
      <p:sp>
        <p:nvSpPr>
          <p:cNvPr id="72707" name="Rectangle 2"/>
          <p:cNvSpPr>
            <a:spLocks noGrp="1" noRot="1" noChangeAspect="1" noChangeArrowheads="1" noTextEdit="1"/>
          </p:cNvSpPr>
          <p:nvPr>
            <p:ph type="sldImg"/>
          </p:nvPr>
        </p:nvSpPr>
        <p:spPr/>
      </p:sp>
      <p:sp>
        <p:nvSpPr>
          <p:cNvPr id="7270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B9CCCDF-981D-46A6-8207-8408AADEC3D1}" type="slidenum">
              <a:rPr lang="en-US" altLang="en-US" sz="1200"/>
            </a:fld>
            <a:endParaRPr lang="en-US" altLang="en-US" sz="1200"/>
          </a:p>
        </p:txBody>
      </p:sp>
      <p:sp>
        <p:nvSpPr>
          <p:cNvPr id="73731" name="Rectangle 2"/>
          <p:cNvSpPr>
            <a:spLocks noGrp="1" noRot="1" noChangeAspect="1" noChangeArrowheads="1" noTextEdit="1"/>
          </p:cNvSpPr>
          <p:nvPr>
            <p:ph type="sldImg"/>
          </p:nvPr>
        </p:nvSpPr>
        <p:spPr/>
      </p:sp>
      <p:sp>
        <p:nvSpPr>
          <p:cNvPr id="7373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78A1ECF-7813-4B28-BA27-009DC4204982}" type="slidenum">
              <a:rPr lang="en-US" altLang="en-US" sz="1200"/>
            </a:fld>
            <a:endParaRPr lang="en-US" altLang="en-US" sz="1200"/>
          </a:p>
        </p:txBody>
      </p:sp>
      <p:sp>
        <p:nvSpPr>
          <p:cNvPr id="74755" name="Rectangle 2"/>
          <p:cNvSpPr>
            <a:spLocks noGrp="1" noRot="1" noChangeAspect="1" noChangeArrowheads="1" noTextEdit="1"/>
          </p:cNvSpPr>
          <p:nvPr>
            <p:ph type="sldImg"/>
          </p:nvPr>
        </p:nvSpPr>
        <p:spPr/>
      </p:sp>
      <p:sp>
        <p:nvSpPr>
          <p:cNvPr id="7475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itchFamily="34" charse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fld>
            <a:endParaRPr lang="en-US" sz="1100" b="1" dirty="0">
              <a:solidFill>
                <a:schemeClr val="bg1"/>
              </a:solidFill>
            </a:endParaRP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3304699"/>
            <a:ext cx="7772400" cy="1022271"/>
          </a:xfrm>
          <a:prstGeom prst="rect">
            <a:avLst/>
          </a:prstGeo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179558"/>
            <a:ext cx="7772400" cy="1125141"/>
          </a:xfrm>
          <a:prstGeom prst="rect">
            <a:avLst/>
          </a:prstGeom>
        </p:spPr>
        <p:txBody>
          <a:bodyPr anchor="b"/>
          <a:lstStyle>
            <a:lvl1pPr marL="0" indent="0">
              <a:buNone/>
              <a:defRPr sz="1350"/>
            </a:lvl1pPr>
            <a:lvl2pPr marL="308610" indent="0">
              <a:buNone/>
              <a:defRPr sz="1215"/>
            </a:lvl2pPr>
            <a:lvl3pPr marL="617220" indent="0">
              <a:buNone/>
              <a:defRPr sz="1080"/>
            </a:lvl3pPr>
            <a:lvl4pPr marL="925830" indent="0">
              <a:buNone/>
              <a:defRPr sz="945"/>
            </a:lvl4pPr>
            <a:lvl5pPr marL="1234440" indent="0">
              <a:buNone/>
              <a:defRPr sz="945"/>
            </a:lvl5pPr>
            <a:lvl6pPr marL="1543050" indent="0">
              <a:buNone/>
              <a:defRPr sz="945"/>
            </a:lvl6pPr>
            <a:lvl7pPr marL="1851660" indent="0">
              <a:buNone/>
              <a:defRPr sz="945"/>
            </a:lvl7pPr>
            <a:lvl8pPr marL="2160270" indent="0">
              <a:buNone/>
              <a:defRPr sz="945"/>
            </a:lvl8pPr>
            <a:lvl9pPr marL="2468880" indent="0">
              <a:buNone/>
              <a:defRPr sz="945"/>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9.w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23.wmf"/><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27.png"/><Relationship Id="rId2" Type="http://schemas.openxmlformats.org/officeDocument/2006/relationships/oleObject" Target="../embeddings/oleObject1.bin"/><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10.png"/><Relationship Id="rId4" Type="http://schemas.openxmlformats.org/officeDocument/2006/relationships/image" Target="../media/image14.pn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notesSlide" Target="../notesSlides/notesSlide31.xml"/><Relationship Id="rId12" Type="http://schemas.openxmlformats.org/officeDocument/2006/relationships/slideLayout" Target="../slideLayouts/slideLayout6.xml"/><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10.png"/><Relationship Id="rId4" Type="http://schemas.openxmlformats.org/officeDocument/2006/relationships/image" Target="../media/image14.png"/><Relationship Id="rId3" Type="http://schemas.openxmlformats.org/officeDocument/2006/relationships/image" Target="../media/image11.png"/><Relationship Id="rId2" Type="http://schemas.openxmlformats.org/officeDocument/2006/relationships/image" Target="../media/image12.png"/><Relationship Id="rId13" Type="http://schemas.openxmlformats.org/officeDocument/2006/relationships/notesSlide" Target="../notesSlides/notesSlide32.xml"/><Relationship Id="rId12" Type="http://schemas.openxmlformats.org/officeDocument/2006/relationships/slideLayout" Target="../slideLayouts/slideLayout6.xml"/><Relationship Id="rId11" Type="http://schemas.openxmlformats.org/officeDocument/2006/relationships/image" Target="../media/image29.png"/><Relationship Id="rId10" Type="http://schemas.openxmlformats.org/officeDocument/2006/relationships/image" Target="../media/image30.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0" y="409897"/>
            <a:ext cx="7773937" cy="576412"/>
          </a:xfrm>
        </p:spPr>
        <p:txBody>
          <a:bodyPr/>
          <a:lstStyle/>
          <a:p>
            <a:r>
              <a:rPr lang="en-US" altLang="en-US" dirty="0"/>
              <a:t>An Introduction to Scrum</a:t>
            </a:r>
            <a:endParaRPr lang="en-US" altLang="en-US" dirty="0"/>
          </a:p>
          <a:p>
            <a:endParaRPr lang="en-US" dirty="0"/>
          </a:p>
        </p:txBody>
      </p:sp>
      <p:sp>
        <p:nvSpPr>
          <p:cNvPr id="3" name="Text Placeholder 2"/>
          <p:cNvSpPr>
            <a:spLocks noGrp="1"/>
          </p:cNvSpPr>
          <p:nvPr>
            <p:ph type="body" sz="quarter" idx="11"/>
          </p:nvPr>
        </p:nvSpPr>
        <p:spPr/>
        <p:txBody>
          <a:bodyPr/>
          <a:lstStyle/>
          <a:p>
            <a:r>
              <a:rPr lang="en-US" dirty="0" smtClean="0"/>
              <a:t>Part II</a:t>
            </a:r>
            <a:endParaRPr lang="en-US" dirty="0"/>
          </a:p>
        </p:txBody>
      </p:sp>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p:nvPr/>
        </p:nvSpPr>
        <p:spPr bwMode="auto">
          <a:xfrm>
            <a:off x="2806065" y="608648"/>
            <a:ext cx="3437573" cy="4063365"/>
          </a:xfrm>
          <a:prstGeom prst="roundRect">
            <a:avLst>
              <a:gd name="adj" fmla="val 5981"/>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51202" name="Rectangle 2"/>
          <p:cNvSpPr/>
          <p:nvPr/>
        </p:nvSpPr>
        <p:spPr bwMode="auto">
          <a:xfrm>
            <a:off x="3123247" y="608647"/>
            <a:ext cx="2357438" cy="402908"/>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51203" name="AutoShape 3"/>
          <p:cNvSpPr/>
          <p:nvPr/>
        </p:nvSpPr>
        <p:spPr bwMode="auto">
          <a:xfrm>
            <a:off x="2797492" y="608647"/>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04" name="Rectangle 4"/>
          <p:cNvSpPr/>
          <p:nvPr/>
        </p:nvSpPr>
        <p:spPr bwMode="auto">
          <a:xfrm>
            <a:off x="2797492" y="840105"/>
            <a:ext cx="420053" cy="17145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nvGrpSpPr>
          <p:cNvPr id="51205" name="Group 5"/>
          <p:cNvGrpSpPr/>
          <p:nvPr/>
        </p:nvGrpSpPr>
        <p:grpSpPr bwMode="auto">
          <a:xfrm>
            <a:off x="5352097" y="608647"/>
            <a:ext cx="420053" cy="402908"/>
            <a:chOff x="0" y="0"/>
            <a:chExt cx="392" cy="376"/>
          </a:xfrm>
        </p:grpSpPr>
        <p:sp>
          <p:nvSpPr>
            <p:cNvPr id="51237" name="AutoShape 6"/>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8" name="Rectangle 7"/>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sp>
        <p:nvSpPr>
          <p:cNvPr id="51206" name="Rectangle 8"/>
          <p:cNvSpPr/>
          <p:nvPr/>
        </p:nvSpPr>
        <p:spPr bwMode="auto">
          <a:xfrm>
            <a:off x="2908935" y="608647"/>
            <a:ext cx="2863215"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a:solidFill>
                  <a:srgbClr val="FFFFFF"/>
                </a:solidFill>
              </a:rPr>
              <a:t>Sprint planning meeting</a:t>
            </a:r>
          </a:p>
        </p:txBody>
      </p:sp>
      <p:grpSp>
        <p:nvGrpSpPr>
          <p:cNvPr id="27657" name="Group 9"/>
          <p:cNvGrpSpPr/>
          <p:nvPr/>
        </p:nvGrpSpPr>
        <p:grpSpPr bwMode="auto">
          <a:xfrm>
            <a:off x="2977515" y="1148715"/>
            <a:ext cx="3146108" cy="1260158"/>
            <a:chOff x="0" y="0"/>
            <a:chExt cx="2936" cy="1176"/>
          </a:xfrm>
        </p:grpSpPr>
        <p:sp>
          <p:nvSpPr>
            <p:cNvPr id="27658" name="AutoShape 10"/>
            <p:cNvSpPr/>
            <p:nvPr/>
          </p:nvSpPr>
          <p:spPr bwMode="auto">
            <a:xfrm>
              <a:off x="0" y="0"/>
              <a:ext cx="2936" cy="1176"/>
            </a:xfrm>
            <a:prstGeom prst="roundRect">
              <a:avLst>
                <a:gd name="adj" fmla="val 16324"/>
              </a:avLst>
            </a:prstGeom>
            <a:blipFill dpi="0" rotWithShape="0">
              <a:blip r:embed="rId2"/>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ea typeface="ヒラギノ角ゴ Pro W3" pitchFamily="80" charset="-128"/>
                <a:sym typeface="Gill Sans" pitchFamily="80" charset="0"/>
              </a:endParaRPr>
            </a:p>
          </p:txBody>
        </p:sp>
        <p:sp>
          <p:nvSpPr>
            <p:cNvPr id="51232" name="Rectangle 11"/>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latin typeface="+mn-lt"/>
              </a:endParaRPr>
            </a:p>
          </p:txBody>
        </p:sp>
        <p:sp>
          <p:nvSpPr>
            <p:cNvPr id="51233" name="AutoShape 12"/>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4" name="AutoShape 13"/>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5" name="Rectangle 14"/>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latin typeface="+mn-lt"/>
                </a:rPr>
                <a:t>Sprint prioritization</a:t>
              </a:r>
            </a:p>
          </p:txBody>
        </p:sp>
        <p:sp>
          <p:nvSpPr>
            <p:cNvPr id="51236" name="Rectangle 15"/>
            <p:cNvSpPr/>
            <p:nvPr/>
          </p:nvSpPr>
          <p:spPr bwMode="auto">
            <a:xfrm>
              <a:off x="40" y="336"/>
              <a:ext cx="272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marL="281305" indent="-281305"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555">
                  <a:solidFill>
                    <a:srgbClr val="FFFFFF"/>
                  </a:solidFill>
                  <a:latin typeface="+mn-lt"/>
                </a:rPr>
                <a:t>Analyze and evaluate product backlog</a:t>
              </a:r>
              <a:endParaRPr lang="en-US" altLang="en-US" sz="1555">
                <a:solidFill>
                  <a:srgbClr val="FFFFFF"/>
                </a:solidFill>
                <a:latin typeface="+mn-lt"/>
              </a:endParaRPr>
            </a:p>
            <a:p>
              <a:pPr algn="l" eaLnBrk="1" hangingPunct="1">
                <a:buClr>
                  <a:srgbClr val="FFFFFF"/>
                </a:buClr>
                <a:buSzPct val="125000"/>
                <a:buFont typeface="Gill Sans" pitchFamily="1" charset="0"/>
                <a:buChar char="•"/>
              </a:pPr>
              <a:r>
                <a:rPr lang="en-US" altLang="en-US" sz="1555">
                  <a:solidFill>
                    <a:srgbClr val="FFFFFF"/>
                  </a:solidFill>
                  <a:latin typeface="+mn-lt"/>
                </a:rPr>
                <a:t>Select sprint goal</a:t>
              </a:r>
            </a:p>
          </p:txBody>
        </p:sp>
      </p:grpSp>
      <p:grpSp>
        <p:nvGrpSpPr>
          <p:cNvPr id="27664" name="Group 16"/>
          <p:cNvGrpSpPr/>
          <p:nvPr/>
        </p:nvGrpSpPr>
        <p:grpSpPr bwMode="auto">
          <a:xfrm>
            <a:off x="2977515" y="2528887"/>
            <a:ext cx="3146108" cy="1980248"/>
            <a:chOff x="0" y="0"/>
            <a:chExt cx="2936" cy="1848"/>
          </a:xfrm>
        </p:grpSpPr>
        <p:sp>
          <p:nvSpPr>
            <p:cNvPr id="27665" name="AutoShape 17"/>
            <p:cNvSpPr/>
            <p:nvPr/>
          </p:nvSpPr>
          <p:spPr bwMode="auto">
            <a:xfrm>
              <a:off x="0" y="0"/>
              <a:ext cx="2936" cy="1848"/>
            </a:xfrm>
            <a:prstGeom prst="roundRect">
              <a:avLst>
                <a:gd name="adj" fmla="val 10389"/>
              </a:avLst>
            </a:prstGeom>
            <a:blipFill dpi="0" rotWithShape="0">
              <a:blip r:embed="rId2"/>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ea typeface="ヒラギノ角ゴ Pro W3" pitchFamily="80" charset="-128"/>
                <a:sym typeface="Gill Sans" pitchFamily="80" charset="0"/>
              </a:endParaRPr>
            </a:p>
          </p:txBody>
        </p:sp>
        <p:sp>
          <p:nvSpPr>
            <p:cNvPr id="51226" name="Rectangle 18"/>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latin typeface="+mn-lt"/>
              </a:endParaRPr>
            </a:p>
          </p:txBody>
        </p:sp>
        <p:sp>
          <p:nvSpPr>
            <p:cNvPr id="51227" name="AutoShape 19"/>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28" name="AutoShape 20"/>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29" name="Rectangle 21"/>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latin typeface="+mn-lt"/>
                </a:rPr>
                <a:t>Sprint planning</a:t>
              </a:r>
            </a:p>
          </p:txBody>
        </p:sp>
        <p:sp>
          <p:nvSpPr>
            <p:cNvPr id="51230" name="Rectangle 22"/>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marL="281305" indent="-281305"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555" dirty="0">
                  <a:solidFill>
                    <a:srgbClr val="FFFFFF"/>
                  </a:solidFill>
                  <a:latin typeface="+mn-lt"/>
                </a:rPr>
                <a:t>Decide how to achieve sprint goal (design)</a:t>
              </a:r>
              <a:endParaRPr lang="en-US" altLang="en-US" sz="1555" dirty="0">
                <a:solidFill>
                  <a:srgbClr val="FFFFFF"/>
                </a:solidFill>
                <a:latin typeface="+mn-lt"/>
              </a:endParaRPr>
            </a:p>
            <a:p>
              <a:pPr algn="l" eaLnBrk="1" hangingPunct="1">
                <a:buClr>
                  <a:srgbClr val="FFFFFF"/>
                </a:buClr>
                <a:buSzPct val="125000"/>
                <a:buFont typeface="Gill Sans" pitchFamily="1" charset="0"/>
                <a:buChar char="•"/>
              </a:pPr>
              <a:r>
                <a:rPr lang="en-US" altLang="en-US" sz="1555" dirty="0">
                  <a:solidFill>
                    <a:srgbClr val="FFFFFF"/>
                  </a:solidFill>
                  <a:latin typeface="+mn-lt"/>
                </a:rPr>
                <a:t>Create sprint backlog (tasks) from product backlog items (user stories / features)</a:t>
              </a:r>
              <a:endParaRPr lang="en-US" altLang="en-US" sz="1555" dirty="0">
                <a:solidFill>
                  <a:srgbClr val="FFFFFF"/>
                </a:solidFill>
                <a:latin typeface="+mn-lt"/>
              </a:endParaRPr>
            </a:p>
            <a:p>
              <a:pPr algn="l" eaLnBrk="1" hangingPunct="1">
                <a:buClr>
                  <a:srgbClr val="FFFFFF"/>
                </a:buClr>
                <a:buSzPct val="125000"/>
                <a:buFont typeface="Gill Sans" pitchFamily="1" charset="0"/>
                <a:buChar char="•"/>
              </a:pPr>
              <a:r>
                <a:rPr lang="en-US" altLang="en-US" sz="1555" dirty="0">
                  <a:solidFill>
                    <a:srgbClr val="FFFFFF"/>
                  </a:solidFill>
                  <a:latin typeface="+mn-lt"/>
                </a:rPr>
                <a:t>Estimate sprint backlog in hours</a:t>
              </a:r>
            </a:p>
          </p:txBody>
        </p:sp>
      </p:grpSp>
      <p:grpSp>
        <p:nvGrpSpPr>
          <p:cNvPr id="27671" name="Group 23"/>
          <p:cNvGrpSpPr/>
          <p:nvPr/>
        </p:nvGrpSpPr>
        <p:grpSpPr bwMode="auto">
          <a:xfrm>
            <a:off x="6123622" y="1388745"/>
            <a:ext cx="1705928" cy="780098"/>
            <a:chOff x="0" y="0"/>
            <a:chExt cx="1592" cy="728"/>
          </a:xfrm>
        </p:grpSpPr>
        <p:sp>
          <p:nvSpPr>
            <p:cNvPr id="51223" name="Line 24"/>
            <p:cNvSpPr>
              <a:spLocks noChangeShapeType="1"/>
            </p:cNvSpPr>
            <p:nvPr/>
          </p:nvSpPr>
          <p:spPr bwMode="auto">
            <a:xfrm flipH="1">
              <a:off x="0" y="363"/>
              <a:ext cx="520"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pPr algn="ctr"/>
              <a:endParaRPr lang="en-NZ" sz="1215"/>
            </a:p>
          </p:txBody>
        </p:sp>
        <p:sp>
          <p:nvSpPr>
            <p:cNvPr id="27673" name="AutoShape 25"/>
            <p:cNvSpPr/>
            <p:nvPr/>
          </p:nvSpPr>
          <p:spPr bwMode="auto">
            <a:xfrm>
              <a:off x="528" y="0"/>
              <a:ext cx="1064" cy="728"/>
            </a:xfrm>
            <a:prstGeom prst="roundRect">
              <a:avLst>
                <a:gd name="adj" fmla="val 26370"/>
              </a:avLst>
            </a:prstGeom>
            <a:blipFill dpi="0" rotWithShape="0">
              <a:blip r:embed="rId3"/>
              <a:srcRect/>
              <a:tile tx="0" ty="0" sx="100000" sy="100000" flip="none" algn="tl"/>
            </a:blipFill>
            <a:ln w="25400">
              <a:solidFill>
                <a:srgbClr val="910000"/>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215">
                  <a:solidFill>
                    <a:srgbClr val="E3F0FF"/>
                  </a:solidFill>
                  <a:ea typeface="Gill Sans" pitchFamily="80" charset="0"/>
                  <a:cs typeface="Gill Sans" pitchFamily="80" charset="0"/>
                  <a:sym typeface="Gill Sans" pitchFamily="80" charset="0"/>
                </a:rPr>
                <a:t>Sprint</a:t>
              </a:r>
              <a:endParaRPr lang="en-US" sz="1215">
                <a:solidFill>
                  <a:srgbClr val="E3F0FF"/>
                </a:solidFill>
                <a:ea typeface="Gill Sans" pitchFamily="80" charset="0"/>
                <a:cs typeface="Gill Sans" pitchFamily="80" charset="0"/>
                <a:sym typeface="Gill Sans" pitchFamily="80" charset="0"/>
              </a:endParaRPr>
            </a:p>
            <a:p>
              <a:pPr algn="ctr" defTabSz="-635">
                <a:tabLst>
                  <a:tab pos="720090" algn="l"/>
                </a:tabLst>
                <a:defRPr/>
              </a:pPr>
              <a:r>
                <a:rPr lang="en-US" sz="1215">
                  <a:solidFill>
                    <a:srgbClr val="E3F0FF"/>
                  </a:solidFill>
                  <a:ea typeface="Gill Sans" pitchFamily="80" charset="0"/>
                  <a:cs typeface="Gill Sans" pitchFamily="80" charset="0"/>
                  <a:sym typeface="Gill Sans" pitchFamily="80" charset="0"/>
                </a:rPr>
                <a:t>goal</a:t>
              </a:r>
            </a:p>
          </p:txBody>
        </p:sp>
      </p:grpSp>
      <p:sp>
        <p:nvSpPr>
          <p:cNvPr id="51210" name="Line 26"/>
          <p:cNvSpPr>
            <a:spLocks noChangeShapeType="1"/>
          </p:cNvSpPr>
          <p:nvPr/>
        </p:nvSpPr>
        <p:spPr bwMode="auto">
          <a:xfrm flipH="1">
            <a:off x="2364581" y="1012627"/>
            <a:ext cx="441484"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grpSp>
        <p:nvGrpSpPr>
          <p:cNvPr id="27675" name="Group 27"/>
          <p:cNvGrpSpPr/>
          <p:nvPr/>
        </p:nvGrpSpPr>
        <p:grpSpPr bwMode="auto">
          <a:xfrm>
            <a:off x="6123622" y="3120390"/>
            <a:ext cx="1705928" cy="780098"/>
            <a:chOff x="0" y="0"/>
            <a:chExt cx="1592" cy="728"/>
          </a:xfrm>
        </p:grpSpPr>
        <p:sp>
          <p:nvSpPr>
            <p:cNvPr id="27676" name="AutoShape 28"/>
            <p:cNvSpPr/>
            <p:nvPr/>
          </p:nvSpPr>
          <p:spPr bwMode="auto">
            <a:xfrm>
              <a:off x="528" y="0"/>
              <a:ext cx="1064" cy="728"/>
            </a:xfrm>
            <a:prstGeom prst="roundRect">
              <a:avLst>
                <a:gd name="adj" fmla="val 26370"/>
              </a:avLst>
            </a:prstGeom>
            <a:blipFill dpi="0" rotWithShape="0">
              <a:blip r:embed="rId3"/>
              <a:srcRect/>
              <a:tile tx="0" ty="0" sx="100000" sy="100000" flip="none" algn="tl"/>
            </a:blipFill>
            <a:ln w="25400">
              <a:solidFill>
                <a:srgbClr val="910000"/>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215">
                  <a:solidFill>
                    <a:srgbClr val="E3F0FF"/>
                  </a:solidFill>
                  <a:ea typeface="Gill Sans" pitchFamily="80" charset="0"/>
                  <a:cs typeface="Gill Sans" pitchFamily="80" charset="0"/>
                  <a:sym typeface="Gill Sans" pitchFamily="80" charset="0"/>
                </a:rPr>
                <a:t>Sprint</a:t>
              </a:r>
              <a:endParaRPr lang="en-US" sz="1215">
                <a:solidFill>
                  <a:srgbClr val="E3F0FF"/>
                </a:solidFill>
                <a:ea typeface="Gill Sans" pitchFamily="80" charset="0"/>
                <a:cs typeface="Gill Sans" pitchFamily="80" charset="0"/>
                <a:sym typeface="Gill Sans" pitchFamily="80" charset="0"/>
              </a:endParaRPr>
            </a:p>
            <a:p>
              <a:pPr algn="ctr" defTabSz="-635">
                <a:tabLst>
                  <a:tab pos="720090" algn="l"/>
                </a:tabLst>
                <a:defRPr/>
              </a:pPr>
              <a:r>
                <a:rPr lang="en-US" sz="1215">
                  <a:solidFill>
                    <a:srgbClr val="E3F0FF"/>
                  </a:solidFill>
                  <a:ea typeface="Gill Sans" pitchFamily="80" charset="0"/>
                  <a:cs typeface="Gill Sans" pitchFamily="80" charset="0"/>
                  <a:sym typeface="Gill Sans" pitchFamily="80" charset="0"/>
                </a:rPr>
                <a:t>backlog</a:t>
              </a:r>
            </a:p>
          </p:txBody>
        </p:sp>
        <p:sp>
          <p:nvSpPr>
            <p:cNvPr id="51222" name="Line 29"/>
            <p:cNvSpPr>
              <a:spLocks noChangeShapeType="1"/>
            </p:cNvSpPr>
            <p:nvPr/>
          </p:nvSpPr>
          <p:spPr bwMode="auto">
            <a:xfrm flipH="1">
              <a:off x="0" y="363"/>
              <a:ext cx="520"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pPr algn="ctr"/>
              <a:endParaRPr lang="en-NZ" sz="1215"/>
            </a:p>
          </p:txBody>
        </p:sp>
      </p:grpSp>
      <p:sp>
        <p:nvSpPr>
          <p:cNvPr id="27678" name="AutoShape 30"/>
          <p:cNvSpPr/>
          <p:nvPr/>
        </p:nvSpPr>
        <p:spPr bwMode="auto">
          <a:xfrm>
            <a:off x="1340168" y="2306003"/>
            <a:ext cx="1028700" cy="685800"/>
          </a:xfrm>
          <a:prstGeom prst="roundRect">
            <a:avLst>
              <a:gd name="adj" fmla="val 30000"/>
            </a:avLst>
          </a:prstGeom>
          <a:blipFill dpi="0" rotWithShape="0">
            <a:blip r:embed="rId4"/>
            <a:srcRect/>
            <a:tile tx="0" ty="0" sx="100000" sy="100000" flip="none" algn="tl"/>
          </a:blipFill>
          <a:ln w="25400">
            <a:solidFill>
              <a:srgbClr val="7500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350">
                <a:solidFill>
                  <a:srgbClr val="E3F0FF"/>
                </a:solidFill>
                <a:ea typeface="Gill Sans" pitchFamily="80" charset="0"/>
                <a:cs typeface="Gill Sans" pitchFamily="80" charset="0"/>
                <a:sym typeface="Gill Sans" pitchFamily="80" charset="0"/>
              </a:rPr>
              <a:t>Business conditions</a:t>
            </a:r>
          </a:p>
        </p:txBody>
      </p:sp>
      <p:sp>
        <p:nvSpPr>
          <p:cNvPr id="27679" name="AutoShape 31"/>
          <p:cNvSpPr/>
          <p:nvPr/>
        </p:nvSpPr>
        <p:spPr bwMode="auto">
          <a:xfrm>
            <a:off x="1340168" y="677228"/>
            <a:ext cx="1028700" cy="685800"/>
          </a:xfrm>
          <a:prstGeom prst="roundRect">
            <a:avLst>
              <a:gd name="adj" fmla="val 30000"/>
            </a:avLst>
          </a:prstGeom>
          <a:blipFill dpi="0" rotWithShape="0">
            <a:blip r:embed="rId4"/>
            <a:srcRect/>
            <a:tile tx="0" ty="0" sx="100000" sy="100000" flip="none" algn="tl"/>
          </a:blipFill>
          <a:ln w="25400">
            <a:solidFill>
              <a:srgbClr val="7500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350" dirty="0">
                <a:solidFill>
                  <a:srgbClr val="E3F0FF"/>
                </a:solidFill>
                <a:ea typeface="Gill Sans" pitchFamily="80" charset="0"/>
                <a:cs typeface="Gill Sans" pitchFamily="80" charset="0"/>
                <a:sym typeface="Gill Sans" pitchFamily="80" charset="0"/>
              </a:rPr>
              <a:t>Team capacity</a:t>
            </a:r>
          </a:p>
        </p:txBody>
      </p:sp>
      <p:sp>
        <p:nvSpPr>
          <p:cNvPr id="27680" name="AutoShape 32"/>
          <p:cNvSpPr/>
          <p:nvPr/>
        </p:nvSpPr>
        <p:spPr bwMode="auto">
          <a:xfrm>
            <a:off x="1340168" y="1491615"/>
            <a:ext cx="1028700" cy="685800"/>
          </a:xfrm>
          <a:prstGeom prst="roundRect">
            <a:avLst>
              <a:gd name="adj" fmla="val 30000"/>
            </a:avLst>
          </a:prstGeom>
          <a:blipFill dpi="0" rotWithShape="0">
            <a:blip r:embed="rId4"/>
            <a:srcRect/>
            <a:tile tx="0" ty="0" sx="100000" sy="100000" flip="none" algn="tl"/>
          </a:blipFill>
          <a:ln w="25400">
            <a:solidFill>
              <a:srgbClr val="7500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350" dirty="0">
                <a:solidFill>
                  <a:srgbClr val="E3F0FF"/>
                </a:solidFill>
                <a:ea typeface="Gill Sans" pitchFamily="80" charset="0"/>
                <a:cs typeface="Gill Sans" pitchFamily="80" charset="0"/>
                <a:sym typeface="Gill Sans" pitchFamily="80" charset="0"/>
              </a:rPr>
              <a:t>Product backlog</a:t>
            </a:r>
          </a:p>
        </p:txBody>
      </p:sp>
      <p:sp>
        <p:nvSpPr>
          <p:cNvPr id="27681" name="AutoShape 33"/>
          <p:cNvSpPr/>
          <p:nvPr/>
        </p:nvSpPr>
        <p:spPr bwMode="auto">
          <a:xfrm>
            <a:off x="1340168" y="3934778"/>
            <a:ext cx="1028700" cy="685800"/>
          </a:xfrm>
          <a:prstGeom prst="roundRect">
            <a:avLst>
              <a:gd name="adj" fmla="val 30000"/>
            </a:avLst>
          </a:prstGeom>
          <a:blipFill dpi="0" rotWithShape="0">
            <a:blip r:embed="rId4"/>
            <a:srcRect/>
            <a:tile tx="0" ty="0" sx="100000" sy="100000" flip="none" algn="tl"/>
          </a:blipFill>
          <a:ln w="25400">
            <a:solidFill>
              <a:srgbClr val="7500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350" dirty="0">
                <a:solidFill>
                  <a:srgbClr val="E3F0FF"/>
                </a:solidFill>
                <a:ea typeface="Gill Sans" pitchFamily="80" charset="0"/>
                <a:cs typeface="Gill Sans" pitchFamily="80" charset="0"/>
                <a:sym typeface="Gill Sans" pitchFamily="80" charset="0"/>
              </a:rPr>
              <a:t>Technology</a:t>
            </a:r>
          </a:p>
        </p:txBody>
      </p:sp>
      <p:sp>
        <p:nvSpPr>
          <p:cNvPr id="27682" name="AutoShape 34"/>
          <p:cNvSpPr/>
          <p:nvPr/>
        </p:nvSpPr>
        <p:spPr bwMode="auto">
          <a:xfrm>
            <a:off x="1340168" y="3120390"/>
            <a:ext cx="1028700" cy="685800"/>
          </a:xfrm>
          <a:prstGeom prst="roundRect">
            <a:avLst>
              <a:gd name="adj" fmla="val 30000"/>
            </a:avLst>
          </a:prstGeom>
          <a:blipFill dpi="0" rotWithShape="0">
            <a:blip r:embed="rId4"/>
            <a:srcRect/>
            <a:tile tx="0" ty="0" sx="100000" sy="100000" flip="none" algn="tl"/>
          </a:blipFill>
          <a:ln w="25400">
            <a:solidFill>
              <a:srgbClr val="7500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1350">
                <a:solidFill>
                  <a:srgbClr val="E3F0FF"/>
                </a:solidFill>
                <a:ea typeface="Gill Sans" pitchFamily="80" charset="0"/>
                <a:cs typeface="Gill Sans" pitchFamily="80" charset="0"/>
                <a:sym typeface="Gill Sans" pitchFamily="80" charset="0"/>
              </a:rPr>
              <a:t>Current product</a:t>
            </a:r>
          </a:p>
        </p:txBody>
      </p:sp>
      <p:sp>
        <p:nvSpPr>
          <p:cNvPr id="51217" name="Line 35"/>
          <p:cNvSpPr>
            <a:spLocks noChangeShapeType="1"/>
          </p:cNvSpPr>
          <p:nvPr/>
        </p:nvSpPr>
        <p:spPr bwMode="auto">
          <a:xfrm flipH="1">
            <a:off x="2364581" y="1827014"/>
            <a:ext cx="441484"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
        <p:nvSpPr>
          <p:cNvPr id="51218" name="Line 36"/>
          <p:cNvSpPr>
            <a:spLocks noChangeShapeType="1"/>
          </p:cNvSpPr>
          <p:nvPr/>
        </p:nvSpPr>
        <p:spPr bwMode="auto">
          <a:xfrm flipH="1">
            <a:off x="2364581" y="2641402"/>
            <a:ext cx="441484"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
        <p:nvSpPr>
          <p:cNvPr id="51219" name="Line 37"/>
          <p:cNvSpPr>
            <a:spLocks noChangeShapeType="1"/>
          </p:cNvSpPr>
          <p:nvPr/>
        </p:nvSpPr>
        <p:spPr bwMode="auto">
          <a:xfrm flipH="1">
            <a:off x="2364581" y="3455789"/>
            <a:ext cx="441484"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
        <p:nvSpPr>
          <p:cNvPr id="51220" name="Line 38"/>
          <p:cNvSpPr>
            <a:spLocks noChangeShapeType="1"/>
          </p:cNvSpPr>
          <p:nvPr/>
        </p:nvSpPr>
        <p:spPr bwMode="auto">
          <a:xfrm flipH="1">
            <a:off x="2364581" y="4270177"/>
            <a:ext cx="441484" cy="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71"/>
                                        </p:tgtEl>
                                        <p:attrNameLst>
                                          <p:attrName>style.visibility</p:attrName>
                                        </p:attrNameLst>
                                      </p:cBhvr>
                                      <p:to>
                                        <p:strVal val="visible"/>
                                      </p:to>
                                    </p:set>
                                    <p:animEffect transition="in" filter="fade">
                                      <p:cBhvr>
                                        <p:cTn id="12" dur="500"/>
                                        <p:tgtEl>
                                          <p:spTgt spid="276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fade">
                                      <p:cBhvr>
                                        <p:cTn id="17" dur="500"/>
                                        <p:tgtEl>
                                          <p:spTgt spid="276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75"/>
                                        </p:tgtEl>
                                        <p:attrNameLst>
                                          <p:attrName>style.visibility</p:attrName>
                                        </p:attrNameLst>
                                      </p:cBhvr>
                                      <p:to>
                                        <p:strVal val="visible"/>
                                      </p:to>
                                    </p:set>
                                    <p:animEffect transition="in" filter="fade">
                                      <p:cBhvr>
                                        <p:cTn id="22"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r>
              <a:rPr lang="en-US" smtClean="0">
                <a:sym typeface="Gill Sans" charset="0"/>
              </a:rPr>
              <a:t>Sprint planning</a:t>
            </a:r>
            <a:endParaRPr lang="en-US">
              <a:sym typeface="Gill Sans" charset="0"/>
            </a:endParaRPr>
          </a:p>
        </p:txBody>
      </p:sp>
      <p:sp>
        <p:nvSpPr>
          <p:cNvPr id="28675" name="Rectangle 2"/>
          <p:cNvSpPr>
            <a:spLocks noGrp="1" noChangeArrowheads="1"/>
          </p:cNvSpPr>
          <p:nvPr>
            <p:ph type="body" idx="1"/>
          </p:nvPr>
        </p:nvSpPr>
        <p:spPr>
          <a:xfrm>
            <a:off x="457200" y="1059582"/>
            <a:ext cx="8229600" cy="3394710"/>
          </a:xfrm>
        </p:spPr>
        <p:txBody>
          <a:bodyPr/>
          <a:lstStyle/>
          <a:p>
            <a:r>
              <a:rPr lang="en-US" sz="1400" dirty="0" smtClean="0">
                <a:sym typeface="Gill Sans" charset="0"/>
              </a:rPr>
              <a:t>Team selects items from the product backlog they can commit to completing</a:t>
            </a:r>
            <a:endParaRPr lang="en-US" sz="1400" dirty="0" smtClean="0">
              <a:sym typeface="Gill Sans" charset="0"/>
            </a:endParaRPr>
          </a:p>
          <a:p>
            <a:endParaRPr lang="en-US" sz="1400" dirty="0" smtClean="0">
              <a:sym typeface="Gill Sans" charset="0"/>
            </a:endParaRPr>
          </a:p>
          <a:p>
            <a:r>
              <a:rPr lang="en-US" sz="1400" dirty="0" smtClean="0">
                <a:sym typeface="Gill Sans" charset="0"/>
              </a:rPr>
              <a:t>Sprint backlog is created</a:t>
            </a:r>
            <a:endParaRPr lang="en-US" sz="1400" dirty="0" smtClean="0">
              <a:sym typeface="Gill Sans" charset="0"/>
            </a:endParaRPr>
          </a:p>
          <a:p>
            <a:pPr lvl="1"/>
            <a:r>
              <a:rPr lang="en-US" sz="1200" dirty="0" smtClean="0">
                <a:sym typeface="Gill Sans" charset="0"/>
              </a:rPr>
              <a:t>Tasks are identified and each is estimated (max 2 days)</a:t>
            </a:r>
            <a:endParaRPr lang="en-US" sz="1200" dirty="0" smtClean="0">
              <a:sym typeface="Gill Sans" charset="0"/>
            </a:endParaRPr>
          </a:p>
          <a:p>
            <a:pPr lvl="1"/>
            <a:r>
              <a:rPr lang="en-US" sz="1200" dirty="0" smtClean="0">
                <a:sym typeface="Gill Sans" charset="0"/>
              </a:rPr>
              <a:t>Collaboratively, not done alone by the </a:t>
            </a:r>
            <a:r>
              <a:rPr lang="en-US" sz="1200" dirty="0" err="1" smtClean="0">
                <a:sym typeface="Gill Sans" charset="0"/>
              </a:rPr>
              <a:t>ScrumMaster</a:t>
            </a:r>
            <a:r>
              <a:rPr lang="en-US" sz="1200" dirty="0" smtClean="0">
                <a:sym typeface="Gill Sans" charset="0"/>
              </a:rPr>
              <a:t> (or anyone else)</a:t>
            </a:r>
            <a:endParaRPr lang="en-US" sz="1200" dirty="0" smtClean="0">
              <a:sym typeface="Gill Sans" charset="0"/>
            </a:endParaRPr>
          </a:p>
          <a:p>
            <a:endParaRPr lang="en-US" sz="1400" dirty="0" smtClean="0">
              <a:sym typeface="Gill Sans" charset="0"/>
            </a:endParaRPr>
          </a:p>
          <a:p>
            <a:r>
              <a:rPr lang="en-US" sz="1400" dirty="0" smtClean="0">
                <a:sym typeface="Gill Sans" charset="0"/>
              </a:rPr>
              <a:t>High-level design is considered</a:t>
            </a:r>
            <a:endParaRPr lang="en-US" sz="1400" dirty="0">
              <a:sym typeface="Gill Sans" charset="0"/>
            </a:endParaRPr>
          </a:p>
        </p:txBody>
      </p:sp>
      <p:sp>
        <p:nvSpPr>
          <p:cNvPr id="53251" name="Line 3"/>
          <p:cNvSpPr>
            <a:spLocks noChangeShapeType="1"/>
          </p:cNvSpPr>
          <p:nvPr/>
        </p:nvSpPr>
        <p:spPr bwMode="auto">
          <a:xfrm flipH="1">
            <a:off x="4289108" y="4080049"/>
            <a:ext cx="431840" cy="0"/>
          </a:xfrm>
          <a:prstGeom prst="line">
            <a:avLst/>
          </a:prstGeom>
          <a:noFill/>
          <a:ln w="50800">
            <a:solidFill>
              <a:srgbClr val="577AB1">
                <a:alpha val="50195"/>
              </a:srgbClr>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
        <p:nvSpPr>
          <p:cNvPr id="2" name="Rectangle 4"/>
          <p:cNvSpPr/>
          <p:nvPr/>
        </p:nvSpPr>
        <p:spPr bwMode="auto">
          <a:xfrm>
            <a:off x="1662708" y="3190651"/>
            <a:ext cx="2631758" cy="1757363"/>
          </a:xfrm>
          <a:prstGeom prst="rect">
            <a:avLst/>
          </a:prstGeom>
          <a:blipFill dpi="0" rotWithShape="0">
            <a:blip r:embed="rId1"/>
            <a:srcRect/>
            <a:tile tx="0" ty="0" sx="100000" sy="100000" flip="none" algn="tl"/>
          </a:blipFill>
          <a:ln>
            <a:noFill/>
          </a:ln>
          <a:effectLst>
            <a:outerShdw blurRad="127000" dist="101599" dir="3119987" algn="ctr" rotWithShape="0">
              <a:schemeClr val="bg2">
                <a:alpha val="74997"/>
              </a:schemeClr>
            </a:outerShdw>
          </a:effectLst>
          <a:extLst>
            <a:ext uri="{91240B29-F687-4F45-9708-019B960494DF}">
              <a14:hiddenLine xmlns:a14="http://schemas.microsoft.com/office/drawing/2010/main" w="9525">
                <a:solidFill>
                  <a:srgbClr val="333333"/>
                </a:solidFill>
                <a:miter lim="800000"/>
                <a:headEnd/>
                <a:tailEnd/>
              </a14:hiddenLine>
            </a:ext>
          </a:extLst>
        </p:spPr>
        <p:txBody>
          <a:bodyPr lIns="102870" tIns="102870" rIns="102870" bIns="102870"/>
          <a:lstStyle/>
          <a:p>
            <a:pPr defTabSz="-635">
              <a:lnSpc>
                <a:spcPct val="90000"/>
              </a:lnSpc>
              <a:tabLst>
                <a:tab pos="308610" algn="l"/>
              </a:tabLst>
              <a:defRPr/>
            </a:pPr>
            <a:r>
              <a:rPr lang="en-US" dirty="0">
                <a:latin typeface="Comic Sans MS" pitchFamily="80" charset="0"/>
                <a:ea typeface="Comic Sans MS" pitchFamily="80" charset="0"/>
                <a:cs typeface="Comic Sans MS" pitchFamily="80" charset="0"/>
                <a:sym typeface="Comic Sans MS" pitchFamily="80" charset="0"/>
              </a:rPr>
              <a:t>As a vacation planner, I want to see photos of the hotels.</a:t>
            </a:r>
            <a:endParaRPr lang="en-US" dirty="0">
              <a:latin typeface="Comic Sans MS" pitchFamily="80" charset="0"/>
              <a:ea typeface="Comic Sans MS" pitchFamily="80" charset="0"/>
              <a:cs typeface="Comic Sans MS" pitchFamily="80" charset="0"/>
              <a:sym typeface="Comic Sans MS" pitchFamily="80" charset="0"/>
            </a:endParaRPr>
          </a:p>
          <a:p>
            <a:pPr defTabSz="-635">
              <a:lnSpc>
                <a:spcPct val="90000"/>
              </a:lnSpc>
              <a:tabLst>
                <a:tab pos="308610" algn="l"/>
              </a:tabLst>
              <a:defRPr/>
            </a:pPr>
            <a:endParaRPr lang="en-US" dirty="0">
              <a:latin typeface="Comic Sans MS" pitchFamily="80" charset="0"/>
              <a:ea typeface="Comic Sans MS" pitchFamily="80" charset="0"/>
              <a:cs typeface="Comic Sans MS" pitchFamily="80" charset="0"/>
              <a:sym typeface="Comic Sans MS" pitchFamily="80" charset="0"/>
            </a:endParaRPr>
          </a:p>
        </p:txBody>
      </p:sp>
      <p:grpSp>
        <p:nvGrpSpPr>
          <p:cNvPr id="53253" name="Group 5"/>
          <p:cNvGrpSpPr/>
          <p:nvPr/>
        </p:nvGrpSpPr>
        <p:grpSpPr bwMode="auto">
          <a:xfrm>
            <a:off x="4726305" y="3308524"/>
            <a:ext cx="3051810" cy="1543050"/>
            <a:chOff x="0" y="0"/>
            <a:chExt cx="2848" cy="1440"/>
          </a:xfrm>
        </p:grpSpPr>
        <p:sp>
          <p:nvSpPr>
            <p:cNvPr id="3" name="AutoShape 6"/>
            <p:cNvSpPr/>
            <p:nvPr/>
          </p:nvSpPr>
          <p:spPr bwMode="auto">
            <a:xfrm>
              <a:off x="0" y="0"/>
              <a:ext cx="2848" cy="1440"/>
            </a:xfrm>
            <a:prstGeom prst="roundRect">
              <a:avLst>
                <a:gd name="adj" fmla="val 13333"/>
              </a:avLst>
            </a:prstGeom>
            <a:blipFill dpi="0" rotWithShape="0">
              <a:blip r:embed="rId2"/>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53255" name="Rectangle 7"/>
            <p:cNvSpPr/>
            <p:nvPr/>
          </p:nvSpPr>
          <p:spPr bwMode="auto">
            <a:xfrm>
              <a:off x="40" y="48"/>
              <a:ext cx="276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nchor="ctr"/>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485" dirty="0">
                  <a:solidFill>
                    <a:srgbClr val="FFFFFF"/>
                  </a:solidFill>
                  <a:latin typeface="+mn-lt"/>
                </a:rPr>
                <a:t>Code the middle tier (8 hours)</a:t>
              </a:r>
              <a:endParaRPr lang="en-US" altLang="en-US" sz="1485" dirty="0">
                <a:solidFill>
                  <a:srgbClr val="FFFFFF"/>
                </a:solidFill>
                <a:latin typeface="+mn-lt"/>
              </a:endParaRPr>
            </a:p>
            <a:p>
              <a:pPr algn="l" eaLnBrk="1" hangingPunct="1"/>
              <a:r>
                <a:rPr lang="en-US" altLang="en-US" sz="1485" dirty="0">
                  <a:solidFill>
                    <a:srgbClr val="FFFFFF"/>
                  </a:solidFill>
                  <a:latin typeface="+mn-lt"/>
                </a:rPr>
                <a:t>Code the user interface (4)</a:t>
              </a:r>
              <a:endParaRPr lang="en-US" altLang="en-US" sz="1485" dirty="0">
                <a:solidFill>
                  <a:srgbClr val="FFFFFF"/>
                </a:solidFill>
                <a:latin typeface="+mn-lt"/>
              </a:endParaRPr>
            </a:p>
            <a:p>
              <a:pPr algn="l" eaLnBrk="1" hangingPunct="1"/>
              <a:r>
                <a:rPr lang="en-US" altLang="en-US" sz="1485" dirty="0">
                  <a:solidFill>
                    <a:srgbClr val="FFFFFF"/>
                  </a:solidFill>
                  <a:latin typeface="+mn-lt"/>
                </a:rPr>
                <a:t>Write test fixtures (4)</a:t>
              </a:r>
              <a:endParaRPr lang="en-US" altLang="en-US" sz="1485" dirty="0">
                <a:solidFill>
                  <a:srgbClr val="FFFFFF"/>
                </a:solidFill>
                <a:latin typeface="+mn-lt"/>
              </a:endParaRPr>
            </a:p>
            <a:p>
              <a:pPr algn="l" eaLnBrk="1" hangingPunct="1"/>
              <a:r>
                <a:rPr lang="en-US" altLang="en-US" sz="1485" dirty="0">
                  <a:solidFill>
                    <a:srgbClr val="FFFFFF"/>
                  </a:solidFill>
                  <a:latin typeface="+mn-lt"/>
                </a:rPr>
                <a:t>Code the foo class (6)</a:t>
              </a:r>
              <a:endParaRPr lang="en-US" altLang="en-US" sz="1485" dirty="0">
                <a:solidFill>
                  <a:srgbClr val="FFFFFF"/>
                </a:solidFill>
                <a:latin typeface="+mn-lt"/>
              </a:endParaRPr>
            </a:p>
            <a:p>
              <a:pPr algn="l" eaLnBrk="1" hangingPunct="1"/>
              <a:r>
                <a:rPr lang="en-US" altLang="en-US" sz="1485" dirty="0">
                  <a:solidFill>
                    <a:srgbClr val="FFFFFF"/>
                  </a:solidFill>
                  <a:latin typeface="+mn-lt"/>
                </a:rPr>
                <a:t>Update performance tests (4)</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 sprint Planning</a:t>
            </a:r>
            <a:endParaRPr lang="en-NZ" dirty="0"/>
          </a:p>
        </p:txBody>
      </p:sp>
      <p:sp>
        <p:nvSpPr>
          <p:cNvPr id="5" name="Text Placeholder 4"/>
          <p:cNvSpPr>
            <a:spLocks noGrp="1"/>
          </p:cNvSpPr>
          <p:nvPr>
            <p:ph type="body" idx="1"/>
          </p:nvPr>
        </p:nvSpPr>
        <p:spPr/>
        <p:txBody>
          <a:bodyPr/>
          <a:lstStyle/>
          <a:p>
            <a:endParaRPr lang="en-NZ"/>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&lt;&gt;, I want to &lt;&gt; so that &lt;&gt;</a:t>
            </a:r>
            <a:endParaRPr lang="en-NZ" dirty="0"/>
          </a:p>
        </p:txBody>
      </p:sp>
      <p:sp>
        <p:nvSpPr>
          <p:cNvPr id="3" name="Text Placeholder 2"/>
          <p:cNvSpPr>
            <a:spLocks noGrp="1"/>
          </p:cNvSpPr>
          <p:nvPr>
            <p:ph type="body" idx="1"/>
          </p:nvPr>
        </p:nvSpPr>
        <p:spPr/>
        <p:txBody>
          <a:bodyPr/>
          <a:lstStyle/>
          <a:p>
            <a:endParaRPr lang="en-NZ"/>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wrap up</a:t>
            </a:r>
            <a:endParaRPr lang="en-NZ" dirty="0"/>
          </a:p>
        </p:txBody>
      </p:sp>
      <p:sp>
        <p:nvSpPr>
          <p:cNvPr id="3" name="Text Placeholder 2"/>
          <p:cNvSpPr>
            <a:spLocks noGrp="1"/>
          </p:cNvSpPr>
          <p:nvPr>
            <p:ph type="body" idx="1"/>
          </p:nvPr>
        </p:nvSpPr>
        <p:spPr/>
        <p:txBody>
          <a:bodyPr/>
          <a:lstStyle/>
          <a:p>
            <a:endParaRPr lang="en-NZ"/>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US" smtClean="0">
                <a:sym typeface="Gill Sans" charset="0"/>
              </a:rPr>
              <a:t>The daily scrum</a:t>
            </a:r>
            <a:endParaRPr lang="en-US">
              <a:sym typeface="Gill Sans" charset="0"/>
            </a:endParaRPr>
          </a:p>
        </p:txBody>
      </p:sp>
      <p:sp>
        <p:nvSpPr>
          <p:cNvPr id="29699" name="Rectangle 2"/>
          <p:cNvSpPr>
            <a:spLocks noGrp="1" noChangeArrowheads="1"/>
          </p:cNvSpPr>
          <p:nvPr>
            <p:ph type="body" idx="1"/>
          </p:nvPr>
        </p:nvSpPr>
        <p:spPr/>
        <p:txBody>
          <a:bodyPr/>
          <a:lstStyle/>
          <a:p>
            <a:r>
              <a:rPr lang="en-US" sz="2000" dirty="0" smtClean="0">
                <a:sym typeface="Gill Sans" charset="0"/>
              </a:rPr>
              <a:t>Parameters</a:t>
            </a:r>
            <a:endParaRPr lang="en-US" sz="2000" dirty="0" smtClean="0">
              <a:sym typeface="Gill Sans" charset="0"/>
            </a:endParaRPr>
          </a:p>
          <a:p>
            <a:pPr lvl="1"/>
            <a:r>
              <a:rPr lang="en-US" sz="1800" dirty="0" smtClean="0">
                <a:sym typeface="Gill Sans" charset="0"/>
              </a:rPr>
              <a:t>Daily</a:t>
            </a:r>
            <a:endParaRPr lang="en-US" sz="1800" dirty="0" smtClean="0">
              <a:sym typeface="Gill Sans" charset="0"/>
            </a:endParaRPr>
          </a:p>
          <a:p>
            <a:pPr lvl="1"/>
            <a:r>
              <a:rPr lang="en-US" sz="1800" dirty="0" smtClean="0">
                <a:sym typeface="Gill Sans" charset="0"/>
              </a:rPr>
              <a:t>15-minutes</a:t>
            </a:r>
            <a:endParaRPr lang="en-US" sz="1800" dirty="0" smtClean="0">
              <a:sym typeface="Gill Sans" charset="0"/>
            </a:endParaRPr>
          </a:p>
          <a:p>
            <a:pPr lvl="1"/>
            <a:r>
              <a:rPr lang="en-US" sz="1800" dirty="0" smtClean="0">
                <a:sym typeface="Gill Sans" charset="0"/>
              </a:rPr>
              <a:t>Stand-up</a:t>
            </a:r>
            <a:endParaRPr lang="en-US" sz="1800" dirty="0" smtClean="0">
              <a:sym typeface="Gill Sans" charset="0"/>
            </a:endParaRPr>
          </a:p>
          <a:p>
            <a:endParaRPr lang="en-US" sz="2000" dirty="0" smtClean="0">
              <a:sym typeface="Gill Sans" charset="0"/>
            </a:endParaRPr>
          </a:p>
          <a:p>
            <a:r>
              <a:rPr lang="en-US" sz="2000" dirty="0" smtClean="0">
                <a:sym typeface="Gill Sans" charset="0"/>
              </a:rPr>
              <a:t>Not for problem solving</a:t>
            </a:r>
            <a:endParaRPr lang="en-US" sz="2000" dirty="0" smtClean="0">
              <a:sym typeface="Gill Sans" charset="0"/>
            </a:endParaRPr>
          </a:p>
          <a:p>
            <a:pPr lvl="1"/>
            <a:r>
              <a:rPr lang="en-US" sz="1800" dirty="0" smtClean="0">
                <a:sym typeface="Gill Sans" charset="0"/>
              </a:rPr>
              <a:t>Whole world is invited</a:t>
            </a:r>
            <a:endParaRPr lang="en-US" sz="1800" dirty="0" smtClean="0">
              <a:sym typeface="Gill Sans" charset="0"/>
            </a:endParaRPr>
          </a:p>
          <a:p>
            <a:pPr lvl="1"/>
            <a:r>
              <a:rPr lang="en-US" sz="1800" dirty="0" smtClean="0">
                <a:sym typeface="Gill Sans" charset="0"/>
              </a:rPr>
              <a:t>Only team members, </a:t>
            </a:r>
            <a:r>
              <a:rPr lang="en-US" sz="1800" dirty="0" err="1" smtClean="0">
                <a:sym typeface="Gill Sans" charset="0"/>
              </a:rPr>
              <a:t>ScrumMaster</a:t>
            </a:r>
            <a:r>
              <a:rPr lang="en-US" sz="1800" dirty="0" smtClean="0">
                <a:sym typeface="Gill Sans" charset="0"/>
              </a:rPr>
              <a:t>, product owner, can talk</a:t>
            </a:r>
            <a:endParaRPr lang="en-US" sz="1800" dirty="0" smtClean="0">
              <a:sym typeface="Gill Sans" charset="0"/>
            </a:endParaRPr>
          </a:p>
          <a:p>
            <a:endParaRPr lang="en-US" sz="2000" dirty="0" smtClean="0">
              <a:sym typeface="Gill Sans" charset="0"/>
            </a:endParaRPr>
          </a:p>
          <a:p>
            <a:r>
              <a:rPr lang="en-US" sz="2000" dirty="0" smtClean="0">
                <a:sym typeface="Gill Sans" charset="0"/>
              </a:rPr>
              <a:t>Helps avoid other unnecessary meetings</a:t>
            </a:r>
            <a:endParaRPr lang="en-US" sz="2000" dirty="0">
              <a:sym typeface="Gill Sans" charset="0"/>
            </a:endParaRPr>
          </a:p>
        </p:txBody>
      </p:sp>
      <p:pic>
        <p:nvPicPr>
          <p:cNvPr id="5529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98118" y="305216"/>
            <a:ext cx="3697912" cy="277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defRPr/>
            </a:pPr>
            <a:r>
              <a:rPr lang="en-US" sz="3645" dirty="0">
                <a:sym typeface="Gill Sans" charset="0"/>
              </a:rPr>
              <a:t>Everyone answers 3 questions</a:t>
            </a:r>
          </a:p>
        </p:txBody>
      </p:sp>
      <p:sp>
        <p:nvSpPr>
          <p:cNvPr id="30723" name="Rectangle 2"/>
          <p:cNvSpPr>
            <a:spLocks noGrp="1" noChangeArrowheads="1"/>
          </p:cNvSpPr>
          <p:nvPr>
            <p:ph type="body" idx="1"/>
          </p:nvPr>
        </p:nvSpPr>
        <p:spPr>
          <a:xfrm>
            <a:off x="858546" y="4104481"/>
            <a:ext cx="8249958" cy="771525"/>
          </a:xfrm>
        </p:spPr>
        <p:txBody>
          <a:bodyPr/>
          <a:lstStyle/>
          <a:p>
            <a:pPr marL="471805">
              <a:lnSpc>
                <a:spcPct val="70000"/>
              </a:lnSpc>
              <a:buFont typeface="Lucida Grande" pitchFamily="1" charset="0"/>
              <a:buChar char="•"/>
              <a:defRPr/>
            </a:pPr>
            <a:r>
              <a:rPr lang="en-US" sz="2400" dirty="0">
                <a:sym typeface="Gill Sans" charset="0"/>
              </a:rPr>
              <a:t>These are </a:t>
            </a:r>
            <a:r>
              <a:rPr lang="en-US" sz="2400" i="1" dirty="0">
                <a:solidFill>
                  <a:srgbClr val="FF0000"/>
                </a:solidFill>
                <a:sym typeface="Gill Sans" charset="0"/>
              </a:rPr>
              <a:t>not</a:t>
            </a:r>
            <a:r>
              <a:rPr lang="en-US" sz="2400" dirty="0">
                <a:sym typeface="Gill Sans" charset="0"/>
              </a:rPr>
              <a:t> status </a:t>
            </a:r>
            <a:r>
              <a:rPr lang="en-US" sz="2400" dirty="0" smtClean="0">
                <a:sym typeface="Gill Sans" charset="0"/>
              </a:rPr>
              <a:t>updates for </a:t>
            </a:r>
            <a:r>
              <a:rPr lang="en-US" sz="2400" dirty="0">
                <a:sym typeface="Gill Sans" charset="0"/>
              </a:rPr>
              <a:t>the </a:t>
            </a:r>
            <a:r>
              <a:rPr lang="en-US" sz="2400" dirty="0" err="1">
                <a:sym typeface="Gill Sans" charset="0"/>
              </a:rPr>
              <a:t>ScrumMaster</a:t>
            </a:r>
            <a:endParaRPr lang="en-US" sz="2400" dirty="0">
              <a:sym typeface="Gill Sans" charset="0"/>
            </a:endParaRPr>
          </a:p>
          <a:p>
            <a:pPr marL="702945" lvl="1">
              <a:lnSpc>
                <a:spcPct val="70000"/>
              </a:lnSpc>
              <a:buFont typeface="Lucida Grande" pitchFamily="1" charset="0"/>
              <a:buChar char="•"/>
              <a:defRPr/>
            </a:pPr>
            <a:r>
              <a:rPr lang="en-US" sz="2000" dirty="0">
                <a:sym typeface="Gill Sans" charset="0"/>
              </a:rPr>
              <a:t>They are commitments in front of peers</a:t>
            </a:r>
          </a:p>
        </p:txBody>
      </p:sp>
      <p:grpSp>
        <p:nvGrpSpPr>
          <p:cNvPr id="57347" name="Group 3"/>
          <p:cNvGrpSpPr/>
          <p:nvPr/>
        </p:nvGrpSpPr>
        <p:grpSpPr bwMode="auto">
          <a:xfrm>
            <a:off x="2274570" y="711518"/>
            <a:ext cx="4637723" cy="1028700"/>
            <a:chOff x="0" y="0"/>
            <a:chExt cx="4328" cy="960"/>
          </a:xfrm>
        </p:grpSpPr>
        <p:sp>
          <p:nvSpPr>
            <p:cNvPr id="2" name="AutoShape 4"/>
            <p:cNvSpPr/>
            <p:nvPr/>
          </p:nvSpPr>
          <p:spPr bwMode="auto">
            <a:xfrm>
              <a:off x="0" y="312"/>
              <a:ext cx="4264" cy="648"/>
            </a:xfrm>
            <a:prstGeom prst="roundRect">
              <a:avLst>
                <a:gd name="adj" fmla="val 29630"/>
              </a:avLst>
            </a:prstGeom>
            <a:blipFill dpi="0" rotWithShape="0">
              <a:blip r:embed="rId1"/>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lIns="0" tIns="0" rIns="0" bIns="0" anchor="ctr"/>
            <a:lstStyle/>
            <a:p>
              <a:pPr defTabSz="-635">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What </a:t>
              </a:r>
              <a:r>
                <a:rPr lang="en-US" sz="2430" dirty="0">
                  <a:solidFill>
                    <a:srgbClr val="FFFFFF"/>
                  </a:solidFill>
                  <a:latin typeface="Arial" charset="0"/>
                  <a:ea typeface="ヒラギノ角ゴ Pro W3" pitchFamily="80" charset="-128"/>
                  <a:cs typeface="Arial" charset="0"/>
                  <a:sym typeface="Arial" charset="0"/>
                </a:rPr>
                <a:t>did you do yesterday?</a:t>
              </a:r>
            </a:p>
          </p:txBody>
        </p:sp>
        <p:grpSp>
          <p:nvGrpSpPr>
            <p:cNvPr id="57359" name="Group 5"/>
            <p:cNvGrpSpPr/>
            <p:nvPr/>
          </p:nvGrpSpPr>
          <p:grpSpPr bwMode="auto">
            <a:xfrm>
              <a:off x="3728" y="0"/>
              <a:ext cx="600" cy="600"/>
              <a:chOff x="0" y="0"/>
              <a:chExt cx="600" cy="600"/>
            </a:xfrm>
          </p:grpSpPr>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27" name="Rectangle 7"/>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defTabSz="-635">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57348" name="Group 8"/>
          <p:cNvGrpSpPr/>
          <p:nvPr/>
        </p:nvGrpSpPr>
        <p:grpSpPr bwMode="auto">
          <a:xfrm>
            <a:off x="2274570" y="1748790"/>
            <a:ext cx="4637723" cy="1028700"/>
            <a:chOff x="0" y="0"/>
            <a:chExt cx="4328" cy="960"/>
          </a:xfrm>
        </p:grpSpPr>
        <p:sp>
          <p:nvSpPr>
            <p:cNvPr id="30729" name="AutoShape 9"/>
            <p:cNvSpPr/>
            <p:nvPr/>
          </p:nvSpPr>
          <p:spPr bwMode="auto">
            <a:xfrm>
              <a:off x="0" y="312"/>
              <a:ext cx="4264" cy="648"/>
            </a:xfrm>
            <a:prstGeom prst="roundRect">
              <a:avLst>
                <a:gd name="adj" fmla="val 29630"/>
              </a:avLst>
            </a:prstGeom>
            <a:blipFill dpi="0" rotWithShape="0">
              <a:blip r:embed="rId1"/>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lIns="0" tIns="0" rIns="0" bIns="0" anchor="ctr"/>
            <a:lstStyle/>
            <a:p>
              <a:pPr defTabSz="-635">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What </a:t>
              </a:r>
              <a:r>
                <a:rPr lang="en-US" sz="2430" dirty="0">
                  <a:solidFill>
                    <a:srgbClr val="FFFFFF"/>
                  </a:solidFill>
                  <a:latin typeface="Arial" charset="0"/>
                  <a:ea typeface="ヒラギノ角ゴ Pro W3" pitchFamily="80" charset="-128"/>
                  <a:cs typeface="Arial" charset="0"/>
                  <a:sym typeface="Arial" charset="0"/>
                </a:rPr>
                <a:t>will you do today?</a:t>
              </a:r>
            </a:p>
          </p:txBody>
        </p:sp>
        <p:grpSp>
          <p:nvGrpSpPr>
            <p:cNvPr id="57355" name="Group 10"/>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 name="Rectangle 12"/>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defTabSz="-635">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57349" name="Group 13"/>
          <p:cNvGrpSpPr/>
          <p:nvPr/>
        </p:nvGrpSpPr>
        <p:grpSpPr bwMode="auto">
          <a:xfrm>
            <a:off x="2274570" y="2786063"/>
            <a:ext cx="4637723" cy="1028700"/>
            <a:chOff x="0" y="0"/>
            <a:chExt cx="4328" cy="960"/>
          </a:xfrm>
        </p:grpSpPr>
        <p:sp>
          <p:nvSpPr>
            <p:cNvPr id="30734" name="AutoShape 14"/>
            <p:cNvSpPr/>
            <p:nvPr/>
          </p:nvSpPr>
          <p:spPr bwMode="auto">
            <a:xfrm>
              <a:off x="0" y="312"/>
              <a:ext cx="4264" cy="648"/>
            </a:xfrm>
            <a:prstGeom prst="roundRect">
              <a:avLst>
                <a:gd name="adj" fmla="val 29630"/>
              </a:avLst>
            </a:prstGeom>
            <a:blipFill dpi="0" rotWithShape="0">
              <a:blip r:embed="rId1"/>
              <a:srcRect/>
              <a:tile tx="0" ty="0" sx="100000" sy="100000" flip="none" algn="tl"/>
            </a:blipFill>
            <a:ln w="25400">
              <a:solidFill>
                <a:srgbClr val="00531C"/>
              </a:solidFill>
              <a:round/>
            </a:ln>
            <a:effectLst>
              <a:outerShdw blurRad="114300" dist="63500" dir="2700000" algn="ctr" rotWithShape="0">
                <a:schemeClr val="bg2">
                  <a:alpha val="29999"/>
                </a:schemeClr>
              </a:outerShdw>
            </a:effectLst>
          </p:spPr>
          <p:txBody>
            <a:bodyPr lIns="0" tIns="0" rIns="0" bIns="0" anchor="ctr"/>
            <a:lstStyle/>
            <a:p>
              <a:pPr defTabSz="-635">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Is </a:t>
              </a:r>
              <a:r>
                <a:rPr lang="en-US" sz="2430" dirty="0">
                  <a:solidFill>
                    <a:srgbClr val="FFFFFF"/>
                  </a:solidFill>
                  <a:latin typeface="Arial" charset="0"/>
                  <a:ea typeface="ヒラギノ角ゴ Pro W3" pitchFamily="80" charset="-128"/>
                  <a:cs typeface="Arial" charset="0"/>
                  <a:sym typeface="Arial" charset="0"/>
                </a:rPr>
                <a:t>anything in your way?</a:t>
              </a:r>
            </a:p>
          </p:txBody>
        </p:sp>
        <p:grpSp>
          <p:nvGrpSpPr>
            <p:cNvPr id="57351" name="Group 15"/>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37" name="Rectangle 17"/>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defTabSz="-635">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smtClean="0">
                <a:sym typeface="Gill Sans" charset="0"/>
              </a:rPr>
              <a:t>The sprint review</a:t>
            </a:r>
            <a:endParaRPr lang="en-US">
              <a:sym typeface="Gill Sans" charset="0"/>
            </a:endParaRPr>
          </a:p>
        </p:txBody>
      </p:sp>
      <p:sp>
        <p:nvSpPr>
          <p:cNvPr id="2" name="Content Placeholder 1"/>
          <p:cNvSpPr>
            <a:spLocks noGrp="1"/>
          </p:cNvSpPr>
          <p:nvPr>
            <p:ph idx="1"/>
          </p:nvPr>
        </p:nvSpPr>
        <p:spPr/>
        <p:txBody>
          <a:bodyPr/>
          <a:lstStyle/>
          <a:p>
            <a:endParaRPr lang="en-NZ"/>
          </a:p>
        </p:txBody>
      </p:sp>
      <p:pic>
        <p:nvPicPr>
          <p:cNvPr id="7" name="Picture 2" descr="http://mariolucero.cl/wp-content/uploads/2015/01/dilbert-software-demo.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1491630"/>
            <a:ext cx="6238875" cy="201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p:txBody>
          <a:bodyPr/>
          <a:lstStyle/>
          <a:p>
            <a:r>
              <a:rPr lang="en-US" sz="2000" dirty="0" smtClean="0">
                <a:sym typeface="Gill Sans" charset="0"/>
              </a:rPr>
              <a:t>Team presents what it accomplished during the sprint</a:t>
            </a:r>
            <a:endParaRPr lang="en-US" sz="2000" dirty="0" smtClean="0">
              <a:sym typeface="Gill Sans" charset="0"/>
            </a:endParaRPr>
          </a:p>
          <a:p>
            <a:r>
              <a:rPr lang="en-US" sz="2000" dirty="0" smtClean="0">
                <a:sym typeface="Gill Sans" charset="0"/>
              </a:rPr>
              <a:t>Typically takes the form of a demo of new features or underlying architecture</a:t>
            </a:r>
            <a:endParaRPr lang="en-US" sz="2000" dirty="0" smtClean="0">
              <a:sym typeface="Gill Sans" charset="0"/>
            </a:endParaRPr>
          </a:p>
          <a:p>
            <a:r>
              <a:rPr lang="en-US" sz="2000" dirty="0" smtClean="0">
                <a:sym typeface="Gill Sans" charset="0"/>
              </a:rPr>
              <a:t>Informal</a:t>
            </a:r>
            <a:endParaRPr lang="en-US" sz="2000" dirty="0" smtClean="0">
              <a:sym typeface="Gill Sans" charset="0"/>
            </a:endParaRPr>
          </a:p>
          <a:p>
            <a:pPr lvl="1"/>
            <a:r>
              <a:rPr lang="en-US" sz="1800" dirty="0" smtClean="0">
                <a:sym typeface="Gill Sans" charset="0"/>
              </a:rPr>
              <a:t>2-hour prep time rule</a:t>
            </a:r>
            <a:endParaRPr lang="en-US" sz="1800" dirty="0" smtClean="0">
              <a:sym typeface="Gill Sans" charset="0"/>
            </a:endParaRPr>
          </a:p>
          <a:p>
            <a:pPr lvl="1"/>
            <a:r>
              <a:rPr lang="en-US" sz="1800" dirty="0" smtClean="0">
                <a:sym typeface="Gill Sans" charset="0"/>
              </a:rPr>
              <a:t>No slides</a:t>
            </a:r>
            <a:endParaRPr lang="en-US" sz="1800" dirty="0" smtClean="0">
              <a:sym typeface="Gill Sans" charset="0"/>
            </a:endParaRPr>
          </a:p>
          <a:p>
            <a:r>
              <a:rPr lang="en-US" sz="2000" dirty="0" smtClean="0">
                <a:sym typeface="Gill Sans" charset="0"/>
              </a:rPr>
              <a:t>Whole team participates</a:t>
            </a:r>
            <a:endParaRPr lang="en-US" sz="2000" dirty="0" smtClean="0">
              <a:sym typeface="Gill Sans" charset="0"/>
            </a:endParaRPr>
          </a:p>
          <a:p>
            <a:r>
              <a:rPr lang="en-US" sz="2000" dirty="0" smtClean="0">
                <a:sym typeface="Gill Sans" charset="0"/>
              </a:rPr>
              <a:t>Invite the world</a:t>
            </a:r>
            <a:endParaRPr lang="en-US" sz="2000" dirty="0">
              <a:sym typeface="Gill Sans" charset="0"/>
            </a:endParaRPr>
          </a:p>
        </p:txBody>
      </p:sp>
      <p:pic>
        <p:nvPicPr>
          <p:cNvPr id="2050" name="Picture 2" descr="http://comm-press.de/sites/default/files/dsc_0202_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53632" y="3003798"/>
            <a:ext cx="2478808" cy="1659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1746" name="Rectangle 1"/>
          <p:cNvSpPr>
            <a:spLocks noGrp="1" noChangeArrowheads="1"/>
          </p:cNvSpPr>
          <p:nvPr>
            <p:ph type="title"/>
          </p:nvPr>
        </p:nvSpPr>
        <p:spPr/>
        <p:txBody>
          <a:bodyPr/>
          <a:lstStyle/>
          <a:p>
            <a:r>
              <a:rPr lang="en-US" smtClean="0">
                <a:sym typeface="Gill Sans" charset="0"/>
              </a:rPr>
              <a:t>The sprint review</a:t>
            </a:r>
            <a:endParaRPr lang="en-US">
              <a:sym typeface="Gill Sans" charset="0"/>
            </a:endParaRPr>
          </a:p>
        </p:txBody>
      </p:sp>
      <p:pic>
        <p:nvPicPr>
          <p:cNvPr id="593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0718" y="2231846"/>
            <a:ext cx="1881664" cy="12558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US" smtClean="0">
                <a:sym typeface="Gill Sans" charset="0"/>
              </a:rPr>
              <a:t>Sprint retrospective</a:t>
            </a:r>
            <a:endParaRPr lang="en-US">
              <a:sym typeface="Gill Sans" charset="0"/>
            </a:endParaRPr>
          </a:p>
        </p:txBody>
      </p:sp>
      <p:sp>
        <p:nvSpPr>
          <p:cNvPr id="32771" name="Rectangle 2"/>
          <p:cNvSpPr>
            <a:spLocks noGrp="1" noChangeArrowheads="1"/>
          </p:cNvSpPr>
          <p:nvPr>
            <p:ph type="body" idx="1"/>
          </p:nvPr>
        </p:nvSpPr>
        <p:spPr/>
        <p:txBody>
          <a:bodyPr/>
          <a:lstStyle/>
          <a:p>
            <a:r>
              <a:rPr lang="en-US" altLang="en-US" sz="2000" dirty="0" smtClean="0"/>
              <a:t>Periodically take a look at what is and is not working</a:t>
            </a:r>
            <a:endParaRPr lang="en-US" altLang="en-US" sz="2000" dirty="0" smtClean="0"/>
          </a:p>
          <a:p>
            <a:r>
              <a:rPr lang="en-US" altLang="en-US" sz="2000" dirty="0" smtClean="0"/>
              <a:t>Typically 15–30 minutes</a:t>
            </a:r>
            <a:endParaRPr lang="en-US" altLang="en-US" sz="2000" dirty="0" smtClean="0"/>
          </a:p>
          <a:p>
            <a:r>
              <a:rPr lang="en-US" altLang="en-US" sz="2000" dirty="0" smtClean="0"/>
              <a:t>Done after every sprint</a:t>
            </a:r>
            <a:endParaRPr lang="en-US" altLang="en-US" sz="2000" dirty="0" smtClean="0"/>
          </a:p>
          <a:p>
            <a:r>
              <a:rPr lang="en-US" altLang="en-US" sz="2000" dirty="0" smtClean="0"/>
              <a:t>Whole team participates</a:t>
            </a:r>
            <a:endParaRPr lang="en-US" altLang="en-US" sz="2000" dirty="0" smtClean="0"/>
          </a:p>
          <a:p>
            <a:pPr lvl="1"/>
            <a:r>
              <a:rPr lang="en-US" altLang="en-US" sz="1800" dirty="0" err="1" smtClean="0"/>
              <a:t>ScrumMaster</a:t>
            </a:r>
            <a:endParaRPr lang="en-US" altLang="en-US" sz="1800" dirty="0" smtClean="0"/>
          </a:p>
          <a:p>
            <a:pPr lvl="1"/>
            <a:r>
              <a:rPr lang="en-US" altLang="en-US" sz="1800" dirty="0" smtClean="0"/>
              <a:t>Product owner</a:t>
            </a:r>
            <a:endParaRPr lang="en-US" altLang="en-US" sz="1800" dirty="0" smtClean="0"/>
          </a:p>
          <a:p>
            <a:pPr lvl="1"/>
            <a:r>
              <a:rPr lang="en-US" altLang="en-US" sz="1800" dirty="0" smtClean="0"/>
              <a:t>Team</a:t>
            </a:r>
            <a:endParaRPr lang="en-US" altLang="en-US" sz="1800" dirty="0" smtClean="0"/>
          </a:p>
          <a:p>
            <a:pPr lvl="1"/>
            <a:r>
              <a:rPr lang="en-US" altLang="en-US" sz="1800" dirty="0" smtClean="0"/>
              <a:t>Possibly customers and others</a:t>
            </a: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a:sym typeface="Gill Sans" charset="0"/>
              </a:rPr>
              <a:t>Putting it all together</a:t>
            </a:r>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4443" y="1075849"/>
            <a:ext cx="6617970" cy="30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defRPr/>
            </a:pPr>
            <a:r>
              <a:rPr lang="en-US">
                <a:sym typeface="Gill Sans" charset="0"/>
              </a:rPr>
              <a:t>Start / Stop / Continue</a:t>
            </a:r>
          </a:p>
        </p:txBody>
      </p:sp>
      <p:sp>
        <p:nvSpPr>
          <p:cNvPr id="33795" name="Rectangle 2"/>
          <p:cNvSpPr>
            <a:spLocks noGrp="1" noChangeArrowheads="1"/>
          </p:cNvSpPr>
          <p:nvPr>
            <p:ph type="body" idx="1"/>
          </p:nvPr>
        </p:nvSpPr>
        <p:spPr>
          <a:xfrm>
            <a:off x="179513" y="1080135"/>
            <a:ext cx="7581458" cy="942975"/>
          </a:xfrm>
        </p:spPr>
        <p:txBody>
          <a:bodyPr/>
          <a:lstStyle/>
          <a:p>
            <a:pPr marL="471805"/>
            <a:r>
              <a:rPr lang="en-US" altLang="en-US" dirty="0" smtClean="0"/>
              <a:t>Whole team gathers and discusses what they</a:t>
            </a:r>
            <a:r>
              <a:rPr lang="ja-JP" altLang="en-US" dirty="0" smtClean="0"/>
              <a:t>’</a:t>
            </a:r>
            <a:r>
              <a:rPr lang="en-US" altLang="ja-JP" dirty="0" smtClean="0"/>
              <a:t>d like to:</a:t>
            </a:r>
            <a:endParaRPr lang="en-US" altLang="en-US" dirty="0" smtClean="0"/>
          </a:p>
        </p:txBody>
      </p:sp>
      <p:sp>
        <p:nvSpPr>
          <p:cNvPr id="2" name="AutoShape 3"/>
          <p:cNvSpPr/>
          <p:nvPr/>
        </p:nvSpPr>
        <p:spPr bwMode="auto">
          <a:xfrm>
            <a:off x="2154555" y="1903095"/>
            <a:ext cx="2580323" cy="660083"/>
          </a:xfrm>
          <a:prstGeom prst="roundRect">
            <a:avLst>
              <a:gd name="adj" fmla="val 31167"/>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700" dirty="0">
                <a:solidFill>
                  <a:srgbClr val="FFFFFF"/>
                </a:solidFill>
                <a:latin typeface="Gill Sans" pitchFamily="80" charset="0"/>
                <a:ea typeface="Gill Sans" pitchFamily="80" charset="0"/>
                <a:cs typeface="Gill Sans" pitchFamily="80" charset="0"/>
                <a:sym typeface="Gill Sans" pitchFamily="80" charset="0"/>
              </a:rPr>
              <a:t>Start doing</a:t>
            </a:r>
            <a:endParaRPr lang="en-US" sz="2430" dirty="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p:nvPr/>
        </p:nvSpPr>
        <p:spPr bwMode="auto">
          <a:xfrm>
            <a:off x="3277552" y="2734627"/>
            <a:ext cx="2580323" cy="660083"/>
          </a:xfrm>
          <a:prstGeom prst="roundRect">
            <a:avLst>
              <a:gd name="adj" fmla="val 31167"/>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7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p:nvPr/>
        </p:nvSpPr>
        <p:spPr bwMode="auto">
          <a:xfrm>
            <a:off x="4400550" y="3566160"/>
            <a:ext cx="2580323" cy="660083"/>
          </a:xfrm>
          <a:prstGeom prst="roundRect">
            <a:avLst>
              <a:gd name="adj" fmla="val 31167"/>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700">
                <a:solidFill>
                  <a:srgbClr val="FFFFFF"/>
                </a:solidFill>
                <a:latin typeface="Gill Sans" pitchFamily="80" charset="0"/>
                <a:ea typeface="Gill Sans" pitchFamily="80" charset="0"/>
                <a:cs typeface="Gill Sans" pitchFamily="80" charset="0"/>
                <a:sym typeface="Gill Sans" pitchFamily="80" charset="0"/>
              </a:rPr>
              <a:t>Continue doing</a:t>
            </a:r>
            <a:endParaRPr lang="en-US" sz="243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63494" name="Group 6"/>
          <p:cNvGrpSpPr/>
          <p:nvPr/>
        </p:nvGrpSpPr>
        <p:grpSpPr bwMode="auto">
          <a:xfrm>
            <a:off x="1619672" y="3147814"/>
            <a:ext cx="2091690" cy="1581626"/>
            <a:chOff x="0" y="0"/>
            <a:chExt cx="1951" cy="1476"/>
          </a:xfrm>
        </p:grpSpPr>
        <p:pic>
          <p:nvPicPr>
            <p:cNvPr id="634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63496" name="Rectangle 8"/>
            <p:cNvSpPr/>
            <p:nvPr/>
          </p:nvSpPr>
          <p:spPr bwMode="auto">
            <a:xfrm>
              <a:off x="102" y="144"/>
              <a:ext cx="157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lnSpc>
                  <a:spcPct val="80000"/>
                </a:lnSpc>
              </a:pPr>
              <a:r>
                <a:rPr lang="en-US" altLang="en-US" sz="1755" dirty="0">
                  <a:solidFill>
                    <a:srgbClr val="FF0000"/>
                  </a:solidFill>
                  <a:latin typeface="Comic Sans MS" pitchFamily="66" charset="0"/>
                  <a:sym typeface="Comic Sans MS" pitchFamily="66" charset="0"/>
                </a:rPr>
                <a:t>This is just one of many ways to do a sprint retrospective.</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Group 1"/>
          <p:cNvGrpSpPr/>
          <p:nvPr/>
        </p:nvGrpSpPr>
        <p:grpSpPr bwMode="auto">
          <a:xfrm>
            <a:off x="1631633" y="850358"/>
            <a:ext cx="2794635" cy="1380173"/>
            <a:chOff x="0" y="0"/>
            <a:chExt cx="2608" cy="1288"/>
          </a:xfrm>
        </p:grpSpPr>
        <p:sp>
          <p:nvSpPr>
            <p:cNvPr id="2" name="AutoShape 2"/>
            <p:cNvSpPr/>
            <p:nvPr/>
          </p:nvSpPr>
          <p:spPr bwMode="auto">
            <a:xfrm>
              <a:off x="8" y="0"/>
              <a:ext cx="2600" cy="1288"/>
            </a:xfrm>
            <a:prstGeom prst="roundRect">
              <a:avLst>
                <a:gd name="adj" fmla="val 14903"/>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58" name="Rectangle 3"/>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dirty="0">
                  <a:solidFill>
                    <a:srgbClr val="B3B3B3"/>
                  </a:solidFill>
                </a:rPr>
                <a:t>Product owner</a:t>
              </a:r>
              <a:endParaRPr lang="en-US" altLang="en-US" sz="1890" dirty="0">
                <a:solidFill>
                  <a:srgbClr val="B3B3B3"/>
                </a:solidFill>
              </a:endParaRPr>
            </a:p>
            <a:p>
              <a:pPr algn="l" eaLnBrk="1" hangingPunct="1">
                <a:buClr>
                  <a:srgbClr val="B3B3B3"/>
                </a:buClr>
                <a:buSzPct val="125000"/>
                <a:buFont typeface="Lucida Grande" pitchFamily="1" charset="0"/>
                <a:buChar char="•"/>
              </a:pPr>
              <a:r>
                <a:rPr lang="en-US" altLang="en-US" sz="1890" dirty="0" err="1">
                  <a:solidFill>
                    <a:srgbClr val="B3B3B3"/>
                  </a:solidFill>
                </a:rPr>
                <a:t>ScrumMaster</a:t>
              </a:r>
              <a:endParaRPr lang="en-US" altLang="en-US" sz="1890" dirty="0">
                <a:solidFill>
                  <a:srgbClr val="B3B3B3"/>
                </a:solidFill>
              </a:endParaRPr>
            </a:p>
            <a:p>
              <a:pPr algn="l" eaLnBrk="1" hangingPunct="1">
                <a:buClr>
                  <a:srgbClr val="B3B3B3"/>
                </a:buClr>
                <a:buSzPct val="125000"/>
                <a:buFont typeface="Lucida Grande" pitchFamily="1" charset="0"/>
                <a:buChar char="•"/>
              </a:pPr>
              <a:r>
                <a:rPr lang="en-US" altLang="en-US" sz="1890" dirty="0">
                  <a:solidFill>
                    <a:srgbClr val="B3B3B3"/>
                  </a:solidFill>
                </a:rPr>
                <a:t>Team</a:t>
              </a:r>
            </a:p>
          </p:txBody>
        </p:sp>
        <p:sp>
          <p:nvSpPr>
            <p:cNvPr id="65559" name="Rectangle 4"/>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0" name="AutoShape 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61" name="AutoShape 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62" name="Rectangle 7"/>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3" name="Rectangle 8"/>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4" name="Rectangle 9"/>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
        <p:nvSpPr>
          <p:cNvPr id="34819" name="Rectangle 10"/>
          <p:cNvSpPr>
            <a:spLocks noGrp="1" noChangeArrowheads="1"/>
          </p:cNvSpPr>
          <p:nvPr>
            <p:ph type="title"/>
          </p:nvPr>
        </p:nvSpPr>
        <p:spPr>
          <a:xfrm>
            <a:off x="457200" y="51470"/>
            <a:ext cx="8229600" cy="857250"/>
          </a:xfrm>
        </p:spPr>
        <p:txBody>
          <a:bodyPr/>
          <a:lstStyle/>
          <a:p>
            <a:pPr eaLnBrk="1" hangingPunct="1">
              <a:defRPr/>
            </a:pPr>
            <a:r>
              <a:rPr lang="en-US">
                <a:sym typeface="Gill Sans" charset="0"/>
              </a:rPr>
              <a:t>Scrum framework</a:t>
            </a:r>
          </a:p>
        </p:txBody>
      </p:sp>
      <p:grpSp>
        <p:nvGrpSpPr>
          <p:cNvPr id="65539" name="Group 11"/>
          <p:cNvGrpSpPr/>
          <p:nvPr/>
        </p:nvGrpSpPr>
        <p:grpSpPr bwMode="auto">
          <a:xfrm>
            <a:off x="3277553" y="1939066"/>
            <a:ext cx="2794635" cy="1705928"/>
            <a:chOff x="0" y="0"/>
            <a:chExt cx="2608" cy="1592"/>
          </a:xfrm>
        </p:grpSpPr>
        <p:sp>
          <p:nvSpPr>
            <p:cNvPr id="3" name="AutoShape 12"/>
            <p:cNvSpPr/>
            <p:nvPr/>
          </p:nvSpPr>
          <p:spPr bwMode="auto">
            <a:xfrm>
              <a:off x="8" y="0"/>
              <a:ext cx="2600" cy="1592"/>
            </a:xfrm>
            <a:prstGeom prst="roundRect">
              <a:avLst>
                <a:gd name="adj" fmla="val 12060"/>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50" name="Rectangle 13"/>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Sprint planning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review</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retrospective</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Daily scrum meeting</a:t>
              </a:r>
            </a:p>
          </p:txBody>
        </p:sp>
        <p:sp>
          <p:nvSpPr>
            <p:cNvPr id="65551" name="Rectangle 14"/>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2" name="AutoShape 1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53" name="AutoShape 1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54" name="Rectangle 17"/>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5" name="Rectangle 18"/>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6" name="Rectangle 19"/>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grpSp>
        <p:nvGrpSpPr>
          <p:cNvPr id="65540" name="Group 20"/>
          <p:cNvGrpSpPr/>
          <p:nvPr/>
        </p:nvGrpSpPr>
        <p:grpSpPr bwMode="auto">
          <a:xfrm>
            <a:off x="4589145" y="3567841"/>
            <a:ext cx="2794635" cy="1380173"/>
            <a:chOff x="0" y="0"/>
            <a:chExt cx="2608" cy="1288"/>
          </a:xfrm>
        </p:grpSpPr>
        <p:sp>
          <p:nvSpPr>
            <p:cNvPr id="34837" name="AutoShape 21"/>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42" name="Rectangle 22"/>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a:solidFill>
                    <a:srgbClr val="FFFFFF"/>
                  </a:solidFill>
                </a:rPr>
                <a:t>Product backlog</a:t>
              </a:r>
              <a:endParaRPr lang="en-US" altLang="en-US" sz="1890">
                <a:solidFill>
                  <a:srgbClr val="FFFFFF"/>
                </a:solidFill>
              </a:endParaRPr>
            </a:p>
            <a:p>
              <a:pPr algn="l" eaLnBrk="1" hangingPunct="1">
                <a:buClr>
                  <a:srgbClr val="FFFFFF"/>
                </a:buClr>
                <a:buSzPct val="125000"/>
                <a:buFont typeface="Gill Sans" pitchFamily="1" charset="0"/>
                <a:buChar char="•"/>
              </a:pPr>
              <a:r>
                <a:rPr lang="en-US" altLang="en-US" sz="1890">
                  <a:solidFill>
                    <a:srgbClr val="FFFFFF"/>
                  </a:solidFill>
                </a:rPr>
                <a:t>Sprint backlog</a:t>
              </a:r>
              <a:endParaRPr lang="en-US" altLang="en-US" sz="1890">
                <a:solidFill>
                  <a:srgbClr val="FFFFFF"/>
                </a:solidFill>
              </a:endParaRPr>
            </a:p>
            <a:p>
              <a:pPr algn="l" eaLnBrk="1" hangingPunct="1">
                <a:buClr>
                  <a:srgbClr val="FFFFFF"/>
                </a:buClr>
                <a:buSzPct val="125000"/>
                <a:buFont typeface="Gill Sans" pitchFamily="1" charset="0"/>
                <a:buChar char="•"/>
              </a:pPr>
              <a:r>
                <a:rPr lang="en-US" altLang="en-US" sz="1890">
                  <a:solidFill>
                    <a:srgbClr val="FFFFFF"/>
                  </a:solidFill>
                </a:rPr>
                <a:t>Burndown charts</a:t>
              </a:r>
            </a:p>
          </p:txBody>
        </p:sp>
        <p:sp>
          <p:nvSpPr>
            <p:cNvPr id="65543" name="Rectangle 23"/>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4" name="AutoShape 24"/>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45" name="AutoShape 25"/>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46" name="Rectangle 26"/>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7" name="Rectangle 27"/>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8" name="Rectangle 28"/>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defRPr/>
            </a:pPr>
            <a:r>
              <a:rPr lang="en-US">
                <a:sym typeface="Gill Sans" charset="0"/>
              </a:rPr>
              <a:t>Product backlog</a:t>
            </a:r>
          </a:p>
        </p:txBody>
      </p:sp>
      <p:sp>
        <p:nvSpPr>
          <p:cNvPr id="35843" name="Rectangle 2"/>
          <p:cNvSpPr>
            <a:spLocks noGrp="1" noChangeArrowheads="1"/>
          </p:cNvSpPr>
          <p:nvPr>
            <p:ph type="body" idx="1"/>
          </p:nvPr>
        </p:nvSpPr>
        <p:spPr>
          <a:xfrm>
            <a:off x="4169092" y="1174432"/>
            <a:ext cx="3931299" cy="3574733"/>
          </a:xfrm>
        </p:spPr>
        <p:txBody>
          <a:bodyPr/>
          <a:lstStyle/>
          <a:p>
            <a:pPr marL="370840" indent="-199390" defTabSz="-635">
              <a:lnSpc>
                <a:spcPct val="80000"/>
              </a:lnSpc>
              <a:buFont typeface="Lucida Grande" pitchFamily="1" charset="0"/>
              <a:buChar char="•"/>
              <a:tabLst>
                <a:tab pos="801370" algn="l"/>
              </a:tabLst>
              <a:defRPr/>
            </a:pPr>
            <a:r>
              <a:rPr lang="en-US" sz="1620" dirty="0">
                <a:sym typeface="Gill Sans" charset="0"/>
              </a:rPr>
              <a:t>The requirements</a:t>
            </a: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r>
              <a:rPr lang="en-US" sz="1620" dirty="0">
                <a:sym typeface="Gill Sans" charset="0"/>
              </a:rPr>
              <a:t>A list of all desired work on the project</a:t>
            </a: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r>
              <a:rPr lang="en-US" sz="1620" dirty="0">
                <a:sym typeface="Gill Sans" charset="0"/>
              </a:rPr>
              <a:t>Ideally expressed such that each item has value to the users or customers of the product </a:t>
            </a: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r>
              <a:rPr lang="en-US" sz="1620" dirty="0">
                <a:sym typeface="Gill Sans" charset="0"/>
              </a:rPr>
              <a:t>Prioritized by the product owner</a:t>
            </a: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endParaRPr lang="en-US" sz="1620" dirty="0">
              <a:sym typeface="Gill Sans" charset="0"/>
            </a:endParaRPr>
          </a:p>
          <a:p>
            <a:pPr marL="370840" indent="-199390" defTabSz="-635">
              <a:lnSpc>
                <a:spcPct val="80000"/>
              </a:lnSpc>
              <a:spcBef>
                <a:spcPts val="945"/>
              </a:spcBef>
              <a:buFont typeface="Lucida Grande" pitchFamily="1" charset="0"/>
              <a:buChar char="•"/>
              <a:tabLst>
                <a:tab pos="801370" algn="l"/>
              </a:tabLst>
              <a:defRPr/>
            </a:pPr>
            <a:r>
              <a:rPr lang="en-US" sz="1620" dirty="0">
                <a:sym typeface="Gill Sans" charset="0"/>
              </a:rPr>
              <a:t>Reprioritized at the start of each sprint</a:t>
            </a:r>
          </a:p>
        </p:txBody>
      </p:sp>
      <p:pic>
        <p:nvPicPr>
          <p:cNvPr id="675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635646"/>
            <a:ext cx="3034665" cy="125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p:nvPr/>
        </p:nvSpPr>
        <p:spPr bwMode="auto">
          <a:xfrm>
            <a:off x="1063903" y="3723878"/>
            <a:ext cx="1779905" cy="685800"/>
          </a:xfrm>
          <a:prstGeom prst="rect">
            <a:avLst/>
          </a:prstGeom>
          <a:solidFill>
            <a:schemeClr val="accent4"/>
          </a:solidFill>
          <a:ln w="25400">
            <a:solidFill>
              <a:schemeClr val="accent1">
                <a:lumMod val="20000"/>
                <a:lumOff val="80000"/>
              </a:schemeClr>
            </a:solidFill>
            <a:miter lim="800000"/>
          </a:ln>
          <a:effectLst>
            <a:outerShdw blurRad="114300" dist="63500" dir="2700000" algn="ctr" rotWithShape="0">
              <a:schemeClr val="bg2">
                <a:alpha val="29999"/>
              </a:schemeClr>
            </a:outerShdw>
          </a:effectLst>
        </p:spPr>
        <p:txBody>
          <a:bodyPr lIns="0" tIns="0" rIns="0" bIns="0" anchor="ctr"/>
          <a:lstStyle/>
          <a:p>
            <a:pPr defTabSz="-635">
              <a:tabLst>
                <a:tab pos="720090" algn="l"/>
              </a:tabLst>
              <a:defRPr/>
            </a:pPr>
            <a:r>
              <a:rPr lang="en-US" sz="2095" dirty="0">
                <a:ea typeface="Gill Sans" pitchFamily="80" charset="0"/>
                <a:cs typeface="Gill Sans" pitchFamily="80" charset="0"/>
                <a:sym typeface="Gill Sans" pitchFamily="80" charset="0"/>
              </a:rPr>
              <a:t>This is the product backlog</a:t>
            </a:r>
          </a:p>
        </p:txBody>
      </p:sp>
      <p:sp>
        <p:nvSpPr>
          <p:cNvPr id="67589" name="Line 5"/>
          <p:cNvSpPr>
            <a:spLocks noChangeShapeType="1"/>
          </p:cNvSpPr>
          <p:nvPr/>
        </p:nvSpPr>
        <p:spPr bwMode="auto">
          <a:xfrm>
            <a:off x="1113908" y="2497182"/>
            <a:ext cx="721788" cy="1226696"/>
          </a:xfrm>
          <a:prstGeom prst="line">
            <a:avLst/>
          </a:prstGeom>
          <a:noFill/>
          <a:ln w="38100">
            <a:solidFill>
              <a:schemeClr val="tx2"/>
            </a:solidFill>
            <a:round/>
            <a:headEnd type="stealth" w="med" len="med"/>
          </a:ln>
          <a:extLst>
            <a:ext uri="{909E8E84-426E-40DD-AFC4-6F175D3DCCD1}">
              <a14:hiddenFill xmlns:a14="http://schemas.microsoft.com/office/drawing/2010/main">
                <a:noFill/>
              </a14:hiddenFill>
            </a:ext>
          </a:extLst>
        </p:spPr>
        <p:txBody>
          <a:bodyPr/>
          <a:lstStyle/>
          <a:p>
            <a:endParaRPr lang="en-NZ" sz="121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defRPr/>
            </a:pPr>
            <a:r>
              <a:rPr lang="en-US">
                <a:sym typeface="Gill Sans" charset="0"/>
              </a:rPr>
              <a:t>A sample product backlog</a:t>
            </a:r>
          </a:p>
        </p:txBody>
      </p:sp>
      <p:graphicFrame>
        <p:nvGraphicFramePr>
          <p:cNvPr id="2" name="Group 2"/>
          <p:cNvGraphicFramePr>
            <a:graphicFrameLocks noGrp="1"/>
          </p:cNvGraphicFramePr>
          <p:nvPr/>
        </p:nvGraphicFramePr>
        <p:xfrm>
          <a:off x="252095" y="843280"/>
          <a:ext cx="8596630" cy="3860800"/>
        </p:xfrm>
        <a:graphic>
          <a:graphicData uri="http://schemas.openxmlformats.org/drawingml/2006/table">
            <a:tbl>
              <a:tblPr/>
              <a:tblGrid>
                <a:gridCol w="6452870"/>
                <a:gridCol w="2143760"/>
              </a:tblGrid>
              <a:tr h="783590">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4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rPr>
                        <a:t>Backlog item</a:t>
                      </a:r>
                    </a:p>
                  </a:txBody>
                  <a:tcPr marL="25718" marR="25718" marT="25720" marB="2572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4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rPr>
                        <a:t>Estimate</a:t>
                      </a:r>
                    </a:p>
                  </a:txBody>
                  <a:tcPr marL="25718" marR="25718" marT="25720" marB="2572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r>
              <a:tr h="40259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Allow a guest to make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39560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guest, I want to cancel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5</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39624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guest, I want to change the dates of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50800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hotel employee, I can run RevPAR reports (revenue-per-available-room)</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8</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39751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Improve exception handling</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8</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39751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30</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r h="39751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rPr>
                        <a:t>50</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US" smtClean="0">
                <a:sym typeface="Gill Sans" charset="0"/>
              </a:rPr>
              <a:t>The sprint goal</a:t>
            </a:r>
            <a:endParaRPr lang="en-US">
              <a:sym typeface="Gill Sans" charset="0"/>
            </a:endParaRPr>
          </a:p>
        </p:txBody>
      </p:sp>
      <p:sp>
        <p:nvSpPr>
          <p:cNvPr id="37891" name="Rectangle 2"/>
          <p:cNvSpPr>
            <a:spLocks noGrp="1" noChangeArrowheads="1"/>
          </p:cNvSpPr>
          <p:nvPr>
            <p:ph type="body" idx="1"/>
          </p:nvPr>
        </p:nvSpPr>
        <p:spPr/>
        <p:txBody>
          <a:bodyPr/>
          <a:lstStyle/>
          <a:p>
            <a:pPr marL="0" indent="0">
              <a:buNone/>
            </a:pPr>
            <a:r>
              <a:rPr lang="en-US" dirty="0" smtClean="0">
                <a:sym typeface="Gill Sans" charset="0"/>
              </a:rPr>
              <a:t>A short statement of what the work will be focused on during the sprint</a:t>
            </a:r>
            <a:endParaRPr lang="en-US" dirty="0">
              <a:sym typeface="Gill Sans" charset="0"/>
            </a:endParaRPr>
          </a:p>
        </p:txBody>
      </p:sp>
      <p:sp>
        <p:nvSpPr>
          <p:cNvPr id="2" name="AutoShape 3"/>
          <p:cNvSpPr/>
          <p:nvPr/>
        </p:nvSpPr>
        <p:spPr bwMode="auto">
          <a:xfrm>
            <a:off x="1374458" y="2592292"/>
            <a:ext cx="3308985" cy="1311593"/>
          </a:xfrm>
          <a:prstGeom prst="roundRect">
            <a:avLst>
              <a:gd name="adj" fmla="val 15685"/>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684" name="Rectangle 4"/>
          <p:cNvSpPr/>
          <p:nvPr/>
        </p:nvSpPr>
        <p:spPr bwMode="auto">
          <a:xfrm>
            <a:off x="1700212" y="2592293"/>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85" name="AutoShape 5"/>
          <p:cNvSpPr/>
          <p:nvPr/>
        </p:nvSpPr>
        <p:spPr bwMode="auto">
          <a:xfrm rot="10800000">
            <a:off x="3388995" y="259229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86" name="AutoShape 6"/>
          <p:cNvSpPr/>
          <p:nvPr/>
        </p:nvSpPr>
        <p:spPr bwMode="auto">
          <a:xfrm>
            <a:off x="1374457" y="259229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87" name="Rectangle 7"/>
          <p:cNvSpPr/>
          <p:nvPr/>
        </p:nvSpPr>
        <p:spPr bwMode="auto">
          <a:xfrm>
            <a:off x="1485900" y="2566575"/>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Database Application</a:t>
            </a:r>
          </a:p>
        </p:txBody>
      </p:sp>
      <p:sp>
        <p:nvSpPr>
          <p:cNvPr id="3" name="AutoShape 8"/>
          <p:cNvSpPr/>
          <p:nvPr/>
        </p:nvSpPr>
        <p:spPr bwMode="auto">
          <a:xfrm>
            <a:off x="4417695" y="3492405"/>
            <a:ext cx="3308985" cy="1311593"/>
          </a:xfrm>
          <a:prstGeom prst="roundRect">
            <a:avLst>
              <a:gd name="adj" fmla="val 15685"/>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689" name="Rectangle 9"/>
          <p:cNvSpPr/>
          <p:nvPr/>
        </p:nvSpPr>
        <p:spPr bwMode="auto">
          <a:xfrm>
            <a:off x="4743450" y="3492405"/>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90" name="AutoShape 10"/>
          <p:cNvSpPr/>
          <p:nvPr/>
        </p:nvSpPr>
        <p:spPr bwMode="auto">
          <a:xfrm rot="10800000">
            <a:off x="6432232" y="3492405"/>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1" name="AutoShape 11"/>
          <p:cNvSpPr/>
          <p:nvPr/>
        </p:nvSpPr>
        <p:spPr bwMode="auto">
          <a:xfrm>
            <a:off x="4417695" y="3492405"/>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2" name="Rectangle 12"/>
          <p:cNvSpPr/>
          <p:nvPr/>
        </p:nvSpPr>
        <p:spPr bwMode="auto">
          <a:xfrm>
            <a:off x="4529138" y="3466688"/>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Financial services</a:t>
            </a:r>
          </a:p>
        </p:txBody>
      </p:sp>
      <p:sp>
        <p:nvSpPr>
          <p:cNvPr id="4" name="AutoShape 13"/>
          <p:cNvSpPr/>
          <p:nvPr/>
        </p:nvSpPr>
        <p:spPr bwMode="auto">
          <a:xfrm>
            <a:off x="4417695" y="1940782"/>
            <a:ext cx="3308985" cy="1037273"/>
          </a:xfrm>
          <a:prstGeom prst="roundRect">
            <a:avLst>
              <a:gd name="adj" fmla="val 1983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endParaRPr lang="en-US" sz="1215">
              <a:latin typeface="Gill Sans" pitchFamily="80" charset="0"/>
              <a:ea typeface="ヒラギノ角ゴ Pro W3" pitchFamily="80" charset="-128"/>
              <a:sym typeface="Gill Sans" pitchFamily="80" charset="0"/>
            </a:endParaRPr>
          </a:p>
        </p:txBody>
      </p:sp>
      <p:sp>
        <p:nvSpPr>
          <p:cNvPr id="71694" name="Rectangle 14"/>
          <p:cNvSpPr/>
          <p:nvPr/>
        </p:nvSpPr>
        <p:spPr bwMode="auto">
          <a:xfrm>
            <a:off x="4743450" y="1940783"/>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95" name="AutoShape 15"/>
          <p:cNvSpPr/>
          <p:nvPr/>
        </p:nvSpPr>
        <p:spPr bwMode="auto">
          <a:xfrm rot="10800000">
            <a:off x="6432232" y="19407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6" name="AutoShape 16"/>
          <p:cNvSpPr/>
          <p:nvPr/>
        </p:nvSpPr>
        <p:spPr bwMode="auto">
          <a:xfrm>
            <a:off x="4417695" y="19407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7" name="Rectangle 17"/>
          <p:cNvSpPr/>
          <p:nvPr/>
        </p:nvSpPr>
        <p:spPr bwMode="auto">
          <a:xfrm>
            <a:off x="4529138" y="1915065"/>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Life Sciences</a:t>
            </a:r>
          </a:p>
        </p:txBody>
      </p:sp>
      <p:sp>
        <p:nvSpPr>
          <p:cNvPr id="71698" name="Rectangle 18"/>
          <p:cNvSpPr/>
          <p:nvPr/>
        </p:nvSpPr>
        <p:spPr bwMode="auto">
          <a:xfrm>
            <a:off x="4503375" y="2257965"/>
            <a:ext cx="3308985" cy="61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dirty="0">
                <a:solidFill>
                  <a:srgbClr val="FFFFFF"/>
                </a:solidFill>
              </a:rPr>
              <a:t>Support features necessary for population genetics studies.</a:t>
            </a:r>
          </a:p>
        </p:txBody>
      </p:sp>
      <p:sp>
        <p:nvSpPr>
          <p:cNvPr id="71699" name="Rectangle 19"/>
          <p:cNvSpPr/>
          <p:nvPr/>
        </p:nvSpPr>
        <p:spPr bwMode="auto">
          <a:xfrm>
            <a:off x="4511992" y="3835305"/>
            <a:ext cx="3146108"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Support more technical indicators than company ABC with real-time, streaming data.</a:t>
            </a:r>
          </a:p>
        </p:txBody>
      </p:sp>
      <p:sp>
        <p:nvSpPr>
          <p:cNvPr id="71700" name="Rectangle 20"/>
          <p:cNvSpPr/>
          <p:nvPr/>
        </p:nvSpPr>
        <p:spPr bwMode="auto">
          <a:xfrm>
            <a:off x="1451610" y="2943765"/>
            <a:ext cx="3146108"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dirty="0">
                <a:solidFill>
                  <a:srgbClr val="FFFFFF"/>
                </a:solidFill>
              </a:rPr>
              <a:t>Make the application run on SQL Server in addition to Oracle.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US" smtClean="0">
                <a:sym typeface="Gill Sans" charset="0"/>
              </a:rPr>
              <a:t>Managing the sprint backlog</a:t>
            </a:r>
            <a:endParaRPr lang="en-US">
              <a:sym typeface="Gill Sans" charset="0"/>
            </a:endParaRPr>
          </a:p>
        </p:txBody>
      </p:sp>
      <p:sp>
        <p:nvSpPr>
          <p:cNvPr id="38915" name="Rectangle 2"/>
          <p:cNvSpPr>
            <a:spLocks noGrp="1" noChangeArrowheads="1"/>
          </p:cNvSpPr>
          <p:nvPr>
            <p:ph type="body" idx="1"/>
          </p:nvPr>
        </p:nvSpPr>
        <p:spPr/>
        <p:txBody>
          <a:bodyPr/>
          <a:lstStyle/>
          <a:p>
            <a:r>
              <a:rPr lang="en-US" sz="2000" smtClean="0">
                <a:sym typeface="Gill Sans" charset="0"/>
              </a:rPr>
              <a:t>Individuals sign up for work of their own choosing</a:t>
            </a:r>
            <a:endParaRPr lang="en-US" sz="2000" smtClean="0">
              <a:sym typeface="Gill Sans" charset="0"/>
            </a:endParaRPr>
          </a:p>
          <a:p>
            <a:pPr lvl="1"/>
            <a:r>
              <a:rPr lang="en-US" sz="1800" smtClean="0">
                <a:sym typeface="Gill Sans" charset="0"/>
              </a:rPr>
              <a:t>Work is never assigned</a:t>
            </a:r>
            <a:endParaRPr lang="en-US" sz="1800" smtClean="0">
              <a:sym typeface="Gill Sans" charset="0"/>
            </a:endParaRPr>
          </a:p>
          <a:p>
            <a:endParaRPr lang="en-US" sz="2000" smtClean="0">
              <a:sym typeface="Gill Sans" charset="0"/>
            </a:endParaRPr>
          </a:p>
          <a:p>
            <a:r>
              <a:rPr lang="en-US" sz="2000" smtClean="0">
                <a:sym typeface="Gill Sans" charset="0"/>
              </a:rPr>
              <a:t>Estimated work remaining is updated daily</a:t>
            </a:r>
            <a:endParaRPr lang="en-US" sz="2000" dirty="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US" smtClean="0">
                <a:sym typeface="Gill Sans" charset="0"/>
              </a:rPr>
              <a:t>Managing the sprint backlog</a:t>
            </a:r>
            <a:endParaRPr lang="en-US">
              <a:sym typeface="Gill Sans" charset="0"/>
            </a:endParaRPr>
          </a:p>
        </p:txBody>
      </p:sp>
      <p:sp>
        <p:nvSpPr>
          <p:cNvPr id="39939" name="Rectangle 2"/>
          <p:cNvSpPr>
            <a:spLocks noGrp="1" noChangeArrowheads="1"/>
          </p:cNvSpPr>
          <p:nvPr>
            <p:ph type="body" idx="1"/>
          </p:nvPr>
        </p:nvSpPr>
        <p:spPr/>
        <p:txBody>
          <a:bodyPr/>
          <a:lstStyle/>
          <a:p>
            <a:r>
              <a:rPr lang="en-US" sz="2000" dirty="0" smtClean="0">
                <a:sym typeface="Gill Sans" charset="0"/>
              </a:rPr>
              <a:t>Any team member can add, delete or change the sprint backlog</a:t>
            </a:r>
            <a:endParaRPr lang="en-US" sz="2000" dirty="0" smtClean="0">
              <a:sym typeface="Gill Sans" charset="0"/>
            </a:endParaRPr>
          </a:p>
          <a:p>
            <a:endParaRPr lang="en-US" sz="2000" dirty="0" smtClean="0">
              <a:sym typeface="Gill Sans" charset="0"/>
            </a:endParaRPr>
          </a:p>
          <a:p>
            <a:r>
              <a:rPr lang="en-US" sz="2000" dirty="0" smtClean="0">
                <a:sym typeface="Gill Sans" charset="0"/>
              </a:rPr>
              <a:t>Work for the sprint emerges</a:t>
            </a:r>
            <a:endParaRPr lang="en-US" sz="2000" dirty="0" smtClean="0">
              <a:sym typeface="Gill Sans" charset="0"/>
            </a:endParaRPr>
          </a:p>
          <a:p>
            <a:endParaRPr lang="en-US" sz="2000" dirty="0" smtClean="0">
              <a:sym typeface="Gill Sans" charset="0"/>
            </a:endParaRPr>
          </a:p>
          <a:p>
            <a:r>
              <a:rPr lang="en-US" sz="2000" dirty="0" smtClean="0">
                <a:sym typeface="Gill Sans" charset="0"/>
              </a:rPr>
              <a:t>If work is unclear, define a sprint backlog item with a larger amount of time and break it down later</a:t>
            </a:r>
            <a:endParaRPr lang="en-US" sz="2000" dirty="0" smtClean="0">
              <a:sym typeface="Gill Sans" charset="0"/>
            </a:endParaRPr>
          </a:p>
          <a:p>
            <a:endParaRPr lang="en-US" sz="2000" dirty="0" smtClean="0">
              <a:sym typeface="Gill Sans" charset="0"/>
            </a:endParaRPr>
          </a:p>
          <a:p>
            <a:r>
              <a:rPr lang="en-US" sz="2000" dirty="0" smtClean="0">
                <a:sym typeface="Gill Sans" charset="0"/>
              </a:rPr>
              <a:t>Update work remaining as more becomes known</a:t>
            </a:r>
            <a:endParaRPr lang="en-US" sz="2000" dirty="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defRPr/>
            </a:pPr>
            <a:r>
              <a:rPr lang="en-US">
                <a:sym typeface="Gill Sans" charset="0"/>
              </a:rPr>
              <a:t>A sprint backlog</a:t>
            </a:r>
          </a:p>
        </p:txBody>
      </p:sp>
      <p:sp>
        <p:nvSpPr>
          <p:cNvPr id="39938" name="Rectangle 2"/>
          <p:cNvSpPr/>
          <p:nvPr/>
        </p:nvSpPr>
        <p:spPr bwMode="auto">
          <a:xfrm>
            <a:off x="1614488" y="1294448"/>
            <a:ext cx="2486025"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43200" tIns="0" rIns="0" bIns="0" anchor="ctr"/>
          <a:lstStyle/>
          <a:p>
            <a:pPr defTabSz="-635">
              <a:tabLst>
                <a:tab pos="720090" algn="l"/>
              </a:tabLst>
              <a:defRPr/>
            </a:pPr>
            <a:r>
              <a:rPr lang="en-US" sz="2230" dirty="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77827" name="Rectangle 3"/>
          <p:cNvSpPr/>
          <p:nvPr/>
        </p:nvSpPr>
        <p:spPr bwMode="auto">
          <a:xfrm>
            <a:off x="1614488" y="1688783"/>
            <a:ext cx="2486025" cy="394335"/>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Code the user interface</a:t>
            </a:r>
          </a:p>
        </p:txBody>
      </p:sp>
      <p:sp>
        <p:nvSpPr>
          <p:cNvPr id="77828" name="Rectangle 4"/>
          <p:cNvSpPr/>
          <p:nvPr/>
        </p:nvSpPr>
        <p:spPr bwMode="auto">
          <a:xfrm>
            <a:off x="1614488" y="2083118"/>
            <a:ext cx="2486025" cy="394335"/>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Code the middle tier</a:t>
            </a:r>
          </a:p>
        </p:txBody>
      </p:sp>
      <p:sp>
        <p:nvSpPr>
          <p:cNvPr id="77829" name="Rectangle 5"/>
          <p:cNvSpPr/>
          <p:nvPr/>
        </p:nvSpPr>
        <p:spPr bwMode="auto">
          <a:xfrm>
            <a:off x="1614488" y="2477453"/>
            <a:ext cx="2486025" cy="394335"/>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Test the middle tier</a:t>
            </a:r>
          </a:p>
        </p:txBody>
      </p:sp>
      <p:sp>
        <p:nvSpPr>
          <p:cNvPr id="77830" name="Rectangle 6"/>
          <p:cNvSpPr/>
          <p:nvPr/>
        </p:nvSpPr>
        <p:spPr bwMode="auto">
          <a:xfrm>
            <a:off x="1614488" y="2871788"/>
            <a:ext cx="2486025" cy="394335"/>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Write online help</a:t>
            </a:r>
          </a:p>
        </p:txBody>
      </p:sp>
      <p:sp>
        <p:nvSpPr>
          <p:cNvPr id="77831" name="Rectangle 7"/>
          <p:cNvSpPr/>
          <p:nvPr/>
        </p:nvSpPr>
        <p:spPr bwMode="auto">
          <a:xfrm>
            <a:off x="1614488" y="3266123"/>
            <a:ext cx="2486025" cy="394335"/>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Write the foo class</a:t>
            </a:r>
          </a:p>
        </p:txBody>
      </p:sp>
      <p:sp>
        <p:nvSpPr>
          <p:cNvPr id="39944" name="Rectangle 8"/>
          <p:cNvSpPr/>
          <p:nvPr/>
        </p:nvSpPr>
        <p:spPr bwMode="auto">
          <a:xfrm>
            <a:off x="4100513" y="1294448"/>
            <a:ext cx="685800"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230">
                <a:solidFill>
                  <a:srgbClr val="FFFFFF"/>
                </a:solidFill>
                <a:latin typeface="Gill Sans" pitchFamily="80" charset="0"/>
                <a:ea typeface="Gill Sans" pitchFamily="80" charset="0"/>
                <a:cs typeface="Gill Sans" pitchFamily="80" charset="0"/>
                <a:sym typeface="Gill Sans" pitchFamily="80" charset="0"/>
              </a:rPr>
              <a:t>Mon</a:t>
            </a:r>
          </a:p>
        </p:txBody>
      </p:sp>
      <p:grpSp>
        <p:nvGrpSpPr>
          <p:cNvPr id="77833" name="Group 9"/>
          <p:cNvGrpSpPr/>
          <p:nvPr/>
        </p:nvGrpSpPr>
        <p:grpSpPr bwMode="auto">
          <a:xfrm>
            <a:off x="4100513" y="1688783"/>
            <a:ext cx="685800" cy="1971675"/>
            <a:chOff x="0" y="0"/>
            <a:chExt cx="640" cy="1840"/>
          </a:xfrm>
        </p:grpSpPr>
        <p:sp>
          <p:nvSpPr>
            <p:cNvPr id="77868" name="Rectangle 10"/>
            <p:cNvSpPr/>
            <p:nvPr/>
          </p:nvSpPr>
          <p:spPr bwMode="auto">
            <a:xfrm>
              <a:off x="0" y="0"/>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69" name="Rectangle 11"/>
            <p:cNvSpPr/>
            <p:nvPr/>
          </p:nvSpPr>
          <p:spPr bwMode="auto">
            <a:xfrm>
              <a:off x="0" y="368"/>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70" name="Rectangle 12"/>
            <p:cNvSpPr/>
            <p:nvPr/>
          </p:nvSpPr>
          <p:spPr bwMode="auto">
            <a:xfrm>
              <a:off x="0" y="736"/>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71" name="Rectangle 13"/>
            <p:cNvSpPr/>
            <p:nvPr/>
          </p:nvSpPr>
          <p:spPr bwMode="auto">
            <a:xfrm>
              <a:off x="0" y="1104"/>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12</a:t>
              </a:r>
            </a:p>
          </p:txBody>
        </p:sp>
        <p:sp>
          <p:nvSpPr>
            <p:cNvPr id="77872" name="Rectangle 14"/>
            <p:cNvSpPr/>
            <p:nvPr/>
          </p:nvSpPr>
          <p:spPr bwMode="auto">
            <a:xfrm>
              <a:off x="0" y="1472"/>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
        <p:nvSpPr>
          <p:cNvPr id="39951" name="Rectangle 15"/>
          <p:cNvSpPr/>
          <p:nvPr/>
        </p:nvSpPr>
        <p:spPr bwMode="auto">
          <a:xfrm>
            <a:off x="4786313" y="1294448"/>
            <a:ext cx="685800"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230">
                <a:solidFill>
                  <a:srgbClr val="FFFFFF"/>
                </a:solidFill>
                <a:latin typeface="Gill Sans" pitchFamily="80" charset="0"/>
                <a:ea typeface="Gill Sans" pitchFamily="80" charset="0"/>
                <a:cs typeface="Gill Sans" pitchFamily="80" charset="0"/>
                <a:sym typeface="Gill Sans" pitchFamily="80" charset="0"/>
              </a:rPr>
              <a:t>Tues</a:t>
            </a:r>
          </a:p>
        </p:txBody>
      </p:sp>
      <p:grpSp>
        <p:nvGrpSpPr>
          <p:cNvPr id="39952" name="Group 16"/>
          <p:cNvGrpSpPr/>
          <p:nvPr/>
        </p:nvGrpSpPr>
        <p:grpSpPr bwMode="auto">
          <a:xfrm>
            <a:off x="4786313" y="1688783"/>
            <a:ext cx="685800" cy="1971675"/>
            <a:chOff x="0" y="0"/>
            <a:chExt cx="640" cy="1840"/>
          </a:xfrm>
        </p:grpSpPr>
        <p:sp>
          <p:nvSpPr>
            <p:cNvPr id="77863" name="Rectangle 17"/>
            <p:cNvSpPr/>
            <p:nvPr/>
          </p:nvSpPr>
          <p:spPr bwMode="auto">
            <a:xfrm>
              <a:off x="0" y="0"/>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sp>
          <p:nvSpPr>
            <p:cNvPr id="77864" name="Rectangle 18"/>
            <p:cNvSpPr/>
            <p:nvPr/>
          </p:nvSpPr>
          <p:spPr bwMode="auto">
            <a:xfrm>
              <a:off x="0" y="368"/>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12</a:t>
              </a:r>
            </a:p>
          </p:txBody>
        </p:sp>
        <p:sp>
          <p:nvSpPr>
            <p:cNvPr id="77865" name="Rectangle 19"/>
            <p:cNvSpPr/>
            <p:nvPr/>
          </p:nvSpPr>
          <p:spPr bwMode="auto">
            <a:xfrm>
              <a:off x="0" y="736"/>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66" name="Rectangle 20"/>
            <p:cNvSpPr/>
            <p:nvPr/>
          </p:nvSpPr>
          <p:spPr bwMode="auto">
            <a:xfrm>
              <a:off x="0" y="1104"/>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67" name="Rectangle 21"/>
            <p:cNvSpPr/>
            <p:nvPr/>
          </p:nvSpPr>
          <p:spPr bwMode="auto">
            <a:xfrm>
              <a:off x="0" y="1472"/>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
        <p:nvSpPr>
          <p:cNvPr id="39958" name="Rectangle 22"/>
          <p:cNvSpPr/>
          <p:nvPr/>
        </p:nvSpPr>
        <p:spPr bwMode="auto">
          <a:xfrm>
            <a:off x="5472113" y="1294448"/>
            <a:ext cx="685800"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230">
                <a:solidFill>
                  <a:srgbClr val="FFFFFF"/>
                </a:solidFill>
                <a:latin typeface="Gill Sans" pitchFamily="80" charset="0"/>
                <a:ea typeface="Gill Sans" pitchFamily="80" charset="0"/>
                <a:cs typeface="Gill Sans" pitchFamily="80" charset="0"/>
                <a:sym typeface="Gill Sans" pitchFamily="80" charset="0"/>
              </a:rPr>
              <a:t>Wed</a:t>
            </a:r>
          </a:p>
        </p:txBody>
      </p:sp>
      <p:sp>
        <p:nvSpPr>
          <p:cNvPr id="39959" name="Rectangle 23"/>
          <p:cNvSpPr/>
          <p:nvPr/>
        </p:nvSpPr>
        <p:spPr bwMode="auto">
          <a:xfrm>
            <a:off x="6157913" y="1294448"/>
            <a:ext cx="685800"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230">
                <a:solidFill>
                  <a:srgbClr val="FFFFFF"/>
                </a:solidFill>
                <a:latin typeface="Gill Sans" pitchFamily="80" charset="0"/>
                <a:ea typeface="Gill Sans" pitchFamily="80" charset="0"/>
                <a:cs typeface="Gill Sans" pitchFamily="80" charset="0"/>
                <a:sym typeface="Gill Sans" pitchFamily="80" charset="0"/>
              </a:rPr>
              <a:t>Thur</a:t>
            </a:r>
          </a:p>
        </p:txBody>
      </p:sp>
      <p:grpSp>
        <p:nvGrpSpPr>
          <p:cNvPr id="39960" name="Group 24"/>
          <p:cNvGrpSpPr/>
          <p:nvPr/>
        </p:nvGrpSpPr>
        <p:grpSpPr bwMode="auto">
          <a:xfrm>
            <a:off x="6157913" y="1688783"/>
            <a:ext cx="685800" cy="2366010"/>
            <a:chOff x="0" y="0"/>
            <a:chExt cx="640" cy="2208"/>
          </a:xfrm>
        </p:grpSpPr>
        <p:sp>
          <p:nvSpPr>
            <p:cNvPr id="77857" name="Rectangle 25"/>
            <p:cNvSpPr/>
            <p:nvPr/>
          </p:nvSpPr>
          <p:spPr bwMode="auto">
            <a:xfrm>
              <a:off x="0" y="0"/>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8" name="Rectangle 26"/>
            <p:cNvSpPr/>
            <p:nvPr/>
          </p:nvSpPr>
          <p:spPr bwMode="auto">
            <a:xfrm>
              <a:off x="0" y="368"/>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sp>
          <p:nvSpPr>
            <p:cNvPr id="77859" name="Rectangle 27"/>
            <p:cNvSpPr/>
            <p:nvPr/>
          </p:nvSpPr>
          <p:spPr bwMode="auto">
            <a:xfrm>
              <a:off x="0" y="736"/>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11</a:t>
              </a:r>
            </a:p>
          </p:txBody>
        </p:sp>
        <p:sp>
          <p:nvSpPr>
            <p:cNvPr id="77860" name="Rectangle 28"/>
            <p:cNvSpPr/>
            <p:nvPr/>
          </p:nvSpPr>
          <p:spPr bwMode="auto">
            <a:xfrm>
              <a:off x="0" y="1104"/>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61" name="Rectangle 29"/>
            <p:cNvSpPr/>
            <p:nvPr/>
          </p:nvSpPr>
          <p:spPr bwMode="auto">
            <a:xfrm>
              <a:off x="0" y="1472"/>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62" name="Rectangle 30"/>
            <p:cNvSpPr/>
            <p:nvPr/>
          </p:nvSpPr>
          <p:spPr bwMode="auto">
            <a:xfrm>
              <a:off x="0" y="1840"/>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grpSp>
      <p:sp>
        <p:nvSpPr>
          <p:cNvPr id="39967" name="Rectangle 31"/>
          <p:cNvSpPr/>
          <p:nvPr/>
        </p:nvSpPr>
        <p:spPr bwMode="auto">
          <a:xfrm>
            <a:off x="6843713" y="1294448"/>
            <a:ext cx="685800" cy="394335"/>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230">
                <a:solidFill>
                  <a:srgbClr val="FFFFFF"/>
                </a:solidFill>
                <a:latin typeface="Gill Sans" pitchFamily="80" charset="0"/>
                <a:ea typeface="Gill Sans" pitchFamily="80" charset="0"/>
                <a:cs typeface="Gill Sans" pitchFamily="80" charset="0"/>
                <a:sym typeface="Gill Sans" pitchFamily="80" charset="0"/>
              </a:rPr>
              <a:t>Fri</a:t>
            </a:r>
          </a:p>
        </p:txBody>
      </p:sp>
      <p:grpSp>
        <p:nvGrpSpPr>
          <p:cNvPr id="39968" name="Group 32"/>
          <p:cNvGrpSpPr/>
          <p:nvPr/>
        </p:nvGrpSpPr>
        <p:grpSpPr bwMode="auto">
          <a:xfrm>
            <a:off x="6843713" y="1688783"/>
            <a:ext cx="685800" cy="2366010"/>
            <a:chOff x="0" y="0"/>
            <a:chExt cx="640" cy="2208"/>
          </a:xfrm>
        </p:grpSpPr>
        <p:sp>
          <p:nvSpPr>
            <p:cNvPr id="77851" name="Rectangle 33"/>
            <p:cNvSpPr/>
            <p:nvPr/>
          </p:nvSpPr>
          <p:spPr bwMode="auto">
            <a:xfrm>
              <a:off x="0" y="0"/>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2" name="Rectangle 34"/>
            <p:cNvSpPr/>
            <p:nvPr/>
          </p:nvSpPr>
          <p:spPr bwMode="auto">
            <a:xfrm>
              <a:off x="0" y="368"/>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3" name="Rectangle 35"/>
            <p:cNvSpPr/>
            <p:nvPr/>
          </p:nvSpPr>
          <p:spPr bwMode="auto">
            <a:xfrm>
              <a:off x="0" y="736"/>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4" name="Rectangle 36"/>
            <p:cNvSpPr/>
            <p:nvPr/>
          </p:nvSpPr>
          <p:spPr bwMode="auto">
            <a:xfrm>
              <a:off x="0" y="1104"/>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5" name="Rectangle 37"/>
            <p:cNvSpPr/>
            <p:nvPr/>
          </p:nvSpPr>
          <p:spPr bwMode="auto">
            <a:xfrm>
              <a:off x="0" y="1472"/>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6" name="Rectangle 38"/>
            <p:cNvSpPr/>
            <p:nvPr/>
          </p:nvSpPr>
          <p:spPr bwMode="auto">
            <a:xfrm>
              <a:off x="0" y="1840"/>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39975" name="Group 39"/>
          <p:cNvGrpSpPr/>
          <p:nvPr/>
        </p:nvGrpSpPr>
        <p:grpSpPr bwMode="auto">
          <a:xfrm>
            <a:off x="1614488" y="1688783"/>
            <a:ext cx="4543425" cy="2366010"/>
            <a:chOff x="0" y="0"/>
            <a:chExt cx="4240" cy="2208"/>
          </a:xfrm>
        </p:grpSpPr>
        <p:sp>
          <p:nvSpPr>
            <p:cNvPr id="77842" name="Rectangle 40"/>
            <p:cNvSpPr/>
            <p:nvPr/>
          </p:nvSpPr>
          <p:spPr bwMode="auto">
            <a:xfrm>
              <a:off x="0" y="1840"/>
              <a:ext cx="2320" cy="368"/>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Add error logging</a:t>
              </a:r>
            </a:p>
          </p:txBody>
        </p:sp>
        <p:sp>
          <p:nvSpPr>
            <p:cNvPr id="77843" name="Rectangle 41"/>
            <p:cNvSpPr/>
            <p:nvPr/>
          </p:nvSpPr>
          <p:spPr bwMode="auto">
            <a:xfrm>
              <a:off x="2320" y="1840"/>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4" name="Rectangle 42"/>
            <p:cNvSpPr/>
            <p:nvPr/>
          </p:nvSpPr>
          <p:spPr bwMode="auto">
            <a:xfrm>
              <a:off x="2960" y="1840"/>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5" name="Rectangle 43"/>
            <p:cNvSpPr/>
            <p:nvPr/>
          </p:nvSpPr>
          <p:spPr bwMode="auto">
            <a:xfrm>
              <a:off x="3600" y="0"/>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46" name="Rectangle 44"/>
            <p:cNvSpPr/>
            <p:nvPr/>
          </p:nvSpPr>
          <p:spPr bwMode="auto">
            <a:xfrm>
              <a:off x="3600" y="368"/>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10</a:t>
              </a:r>
            </a:p>
          </p:txBody>
        </p:sp>
        <p:sp>
          <p:nvSpPr>
            <p:cNvPr id="77847" name="Rectangle 45"/>
            <p:cNvSpPr/>
            <p:nvPr/>
          </p:nvSpPr>
          <p:spPr bwMode="auto">
            <a:xfrm>
              <a:off x="3600" y="736"/>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48" name="Rectangle 46"/>
            <p:cNvSpPr/>
            <p:nvPr/>
          </p:nvSpPr>
          <p:spPr bwMode="auto">
            <a:xfrm>
              <a:off x="3600" y="1104"/>
              <a:ext cx="640" cy="368"/>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9" name="Rectangle 47"/>
            <p:cNvSpPr/>
            <p:nvPr/>
          </p:nvSpPr>
          <p:spPr bwMode="auto">
            <a:xfrm>
              <a:off x="3600" y="1472"/>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0" name="Rectangle 48"/>
            <p:cNvSpPr/>
            <p:nvPr/>
          </p:nvSpPr>
          <p:spPr bwMode="auto">
            <a:xfrm>
              <a:off x="3600" y="1840"/>
              <a:ext cx="640" cy="36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9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p:nvPr/>
        </p:nvSpPr>
        <p:spPr bwMode="auto">
          <a:xfrm>
            <a:off x="1400175" y="1035526"/>
            <a:ext cx="6335078" cy="3840480"/>
          </a:xfrm>
          <a:prstGeom prst="rect">
            <a:avLst/>
          </a:prstGeom>
          <a:blipFill dpi="0" rotWithShape="0">
            <a:blip r:embed="rId1"/>
            <a:srcRect/>
            <a:tile tx="0" ty="0" sx="100000" sy="100000" flip="none" algn="tl"/>
          </a:blipFill>
          <a:ln w="9525">
            <a:solidFill>
              <a:srgbClr val="8E8E8E"/>
            </a:solid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1987" name="Rectangle 2"/>
          <p:cNvSpPr>
            <a:spLocks noGrp="1" noChangeArrowheads="1"/>
          </p:cNvSpPr>
          <p:nvPr>
            <p:ph type="title"/>
          </p:nvPr>
        </p:nvSpPr>
        <p:spPr/>
        <p:txBody>
          <a:bodyPr/>
          <a:lstStyle/>
          <a:p>
            <a:pPr eaLnBrk="1" hangingPunct="1">
              <a:defRPr/>
            </a:pPr>
            <a:r>
              <a:rPr lang="en-US">
                <a:sym typeface="Gill Sans" charset="0"/>
              </a:rPr>
              <a:t>A sprint burndown chart</a:t>
            </a:r>
          </a:p>
        </p:txBody>
      </p:sp>
      <p:graphicFrame>
        <p:nvGraphicFramePr>
          <p:cNvPr id="79875" name="Object 3"/>
          <p:cNvGraphicFramePr/>
          <p:nvPr/>
        </p:nvGraphicFramePr>
        <p:xfrm>
          <a:off x="1475185" y="990520"/>
          <a:ext cx="6490454" cy="3826550"/>
        </p:xfrm>
        <a:graphic>
          <a:graphicData uri="http://schemas.openxmlformats.org/presentationml/2006/ole">
            <mc:AlternateContent xmlns:mc="http://schemas.openxmlformats.org/markup-compatibility/2006">
              <mc:Choice xmlns:v="urn:schemas-microsoft-com:vml" Requires="v">
                <p:oleObj spid="_x0000_s1133" name="Chart" r:id="rId2" imgW="10134600" imgH="5981700" progId="MSGraph.Chart.8">
                  <p:embed/>
                </p:oleObj>
              </mc:Choice>
              <mc:Fallback>
                <p:oleObj name="Chart" r:id="rId2" imgW="10134600" imgH="5981700" progId="MSGraph.Chart.8">
                  <p:embed/>
                  <p:pic>
                    <p:nvPicPr>
                      <p:cNvPr id="0" name="Picture 11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185" y="990520"/>
                        <a:ext cx="6490454" cy="3826550"/>
                      </a:xfrm>
                      <a:prstGeom prst="rect">
                        <a:avLst/>
                      </a:prstGeom>
                      <a:noFill/>
                      <a:ln>
                        <a:noFill/>
                      </a:ln>
                      <a:effectLst/>
                      <a:extLst>
                        <a:ext uri="{909E8E84-426E-40DD-AFC4-6F175D3DCCD1}">
                          <a14:hiddenFill xmlns:a14="http://schemas.microsoft.com/office/drawing/2010/main">
                            <a:blipFill dpi="0" rotWithShape="0">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876" name="Rectangle 4"/>
          <p:cNvSpPr/>
          <p:nvPr/>
        </p:nvSpPr>
        <p:spPr bwMode="auto">
          <a:xfrm rot="-5400000">
            <a:off x="153412" y="2462311"/>
            <a:ext cx="2819281"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90">
                <a:solidFill>
                  <a:schemeClr val="tx1"/>
                </a:solidFill>
              </a:rPr>
              <a:t>Hours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p:nvPr/>
        </p:nvSpPr>
        <p:spPr bwMode="auto">
          <a:xfrm>
            <a:off x="2154555" y="2168843"/>
            <a:ext cx="5152073" cy="2726055"/>
          </a:xfrm>
          <a:prstGeom prst="rect">
            <a:avLst/>
          </a:prstGeom>
          <a:blipFill dpi="0" rotWithShape="0">
            <a:blip r:embed="rId1"/>
            <a:srcRect/>
            <a:tile tx="0" ty="0" sx="100000" sy="100000" flip="none" algn="tl"/>
          </a:blipFill>
          <a:ln w="9525">
            <a:solidFill>
              <a:srgbClr val="8E8E8E"/>
            </a:solidFill>
            <a:miter lim="800000"/>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81922" name="Rectangle 3"/>
          <p:cNvSpPr/>
          <p:nvPr/>
        </p:nvSpPr>
        <p:spPr bwMode="auto">
          <a:xfrm rot="-5400000">
            <a:off x="1451610" y="3287554"/>
            <a:ext cx="192024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Hours</a:t>
            </a:r>
          </a:p>
        </p:txBody>
      </p:sp>
      <p:sp>
        <p:nvSpPr>
          <p:cNvPr id="81923" name="Line 4"/>
          <p:cNvSpPr>
            <a:spLocks noChangeShapeType="1"/>
          </p:cNvSpPr>
          <p:nvPr/>
        </p:nvSpPr>
        <p:spPr bwMode="auto">
          <a:xfrm>
            <a:off x="2874645" y="3960495"/>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81924" name="Line 5"/>
          <p:cNvSpPr>
            <a:spLocks noChangeShapeType="1"/>
          </p:cNvSpPr>
          <p:nvPr/>
        </p:nvSpPr>
        <p:spPr bwMode="auto">
          <a:xfrm>
            <a:off x="2874645" y="2854643"/>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81925" name="Line 6"/>
          <p:cNvSpPr>
            <a:spLocks noChangeShapeType="1"/>
          </p:cNvSpPr>
          <p:nvPr/>
        </p:nvSpPr>
        <p:spPr bwMode="auto">
          <a:xfrm>
            <a:off x="2874645" y="3223260"/>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81926" name="Line 7"/>
          <p:cNvSpPr>
            <a:spLocks noChangeShapeType="1"/>
          </p:cNvSpPr>
          <p:nvPr/>
        </p:nvSpPr>
        <p:spPr bwMode="auto">
          <a:xfrm>
            <a:off x="2874645" y="3591878"/>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81927" name="Line 8"/>
          <p:cNvSpPr>
            <a:spLocks noChangeShapeType="1"/>
          </p:cNvSpPr>
          <p:nvPr/>
        </p:nvSpPr>
        <p:spPr bwMode="auto">
          <a:xfrm>
            <a:off x="2874645" y="4329113"/>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81928" name="Rectangle 9"/>
          <p:cNvSpPr/>
          <p:nvPr/>
        </p:nvSpPr>
        <p:spPr bwMode="auto">
          <a:xfrm>
            <a:off x="2471737" y="2713196"/>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40</a:t>
            </a:r>
          </a:p>
        </p:txBody>
      </p:sp>
      <p:sp>
        <p:nvSpPr>
          <p:cNvPr id="81929" name="Rectangle 10"/>
          <p:cNvSpPr/>
          <p:nvPr/>
        </p:nvSpPr>
        <p:spPr bwMode="auto">
          <a:xfrm>
            <a:off x="2471737" y="3081814"/>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30</a:t>
            </a:r>
          </a:p>
        </p:txBody>
      </p:sp>
      <p:sp>
        <p:nvSpPr>
          <p:cNvPr id="81930" name="Rectangle 11"/>
          <p:cNvSpPr/>
          <p:nvPr/>
        </p:nvSpPr>
        <p:spPr bwMode="auto">
          <a:xfrm>
            <a:off x="2471737" y="3450431"/>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20</a:t>
            </a:r>
          </a:p>
        </p:txBody>
      </p:sp>
      <p:sp>
        <p:nvSpPr>
          <p:cNvPr id="81931" name="Rectangle 12"/>
          <p:cNvSpPr/>
          <p:nvPr/>
        </p:nvSpPr>
        <p:spPr bwMode="auto">
          <a:xfrm>
            <a:off x="2471737" y="3819049"/>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10</a:t>
            </a:r>
          </a:p>
        </p:txBody>
      </p:sp>
      <p:sp>
        <p:nvSpPr>
          <p:cNvPr id="81932" name="Rectangle 13"/>
          <p:cNvSpPr/>
          <p:nvPr/>
        </p:nvSpPr>
        <p:spPr bwMode="auto">
          <a:xfrm>
            <a:off x="2471737" y="4170521"/>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0</a:t>
            </a:r>
          </a:p>
        </p:txBody>
      </p:sp>
      <p:sp>
        <p:nvSpPr>
          <p:cNvPr id="81933" name="Rectangle 14"/>
          <p:cNvSpPr/>
          <p:nvPr/>
        </p:nvSpPr>
        <p:spPr bwMode="auto">
          <a:xfrm>
            <a:off x="2951798"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Mon</a:t>
            </a:r>
          </a:p>
        </p:txBody>
      </p:sp>
      <p:sp>
        <p:nvSpPr>
          <p:cNvPr id="81934" name="Rectangle 15"/>
          <p:cNvSpPr/>
          <p:nvPr/>
        </p:nvSpPr>
        <p:spPr bwMode="auto">
          <a:xfrm>
            <a:off x="3766185"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Tue</a:t>
            </a:r>
          </a:p>
        </p:txBody>
      </p:sp>
      <p:sp>
        <p:nvSpPr>
          <p:cNvPr id="81935" name="Rectangle 16"/>
          <p:cNvSpPr/>
          <p:nvPr/>
        </p:nvSpPr>
        <p:spPr bwMode="auto">
          <a:xfrm>
            <a:off x="4580573"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Wed</a:t>
            </a:r>
          </a:p>
        </p:txBody>
      </p:sp>
      <p:sp>
        <p:nvSpPr>
          <p:cNvPr id="81936" name="Rectangle 17"/>
          <p:cNvSpPr/>
          <p:nvPr/>
        </p:nvSpPr>
        <p:spPr bwMode="auto">
          <a:xfrm>
            <a:off x="5394960"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Thu</a:t>
            </a:r>
          </a:p>
        </p:txBody>
      </p:sp>
      <p:sp>
        <p:nvSpPr>
          <p:cNvPr id="81937" name="Rectangle 18"/>
          <p:cNvSpPr/>
          <p:nvPr/>
        </p:nvSpPr>
        <p:spPr bwMode="auto">
          <a:xfrm>
            <a:off x="6209348"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5">
                <a:solidFill>
                  <a:schemeClr val="tx1"/>
                </a:solidFill>
              </a:rPr>
              <a:t>Fri</a:t>
            </a:r>
          </a:p>
        </p:txBody>
      </p:sp>
      <p:sp>
        <p:nvSpPr>
          <p:cNvPr id="101395" name="Rectangle 19"/>
          <p:cNvSpPr/>
          <p:nvPr/>
        </p:nvSpPr>
        <p:spPr bwMode="auto">
          <a:xfrm>
            <a:off x="1614488" y="154305"/>
            <a:ext cx="2486025"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43200" tIns="0" rIns="0" bIns="0" anchor="ctr"/>
          <a:lstStyle/>
          <a:p>
            <a:pPr defTabSz="-635">
              <a:tabLst>
                <a:tab pos="720090" algn="l"/>
              </a:tabLst>
              <a:defRPr/>
            </a:pPr>
            <a:r>
              <a:rPr lang="en-US" sz="2095" dirty="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81939" name="Rectangle 20"/>
          <p:cNvSpPr/>
          <p:nvPr/>
        </p:nvSpPr>
        <p:spPr bwMode="auto">
          <a:xfrm>
            <a:off x="1614488" y="488632"/>
            <a:ext cx="2486025" cy="334328"/>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dirty="0">
                <a:solidFill>
                  <a:schemeClr val="tx1"/>
                </a:solidFill>
              </a:rPr>
              <a:t>Code the user interface</a:t>
            </a:r>
          </a:p>
        </p:txBody>
      </p:sp>
      <p:sp>
        <p:nvSpPr>
          <p:cNvPr id="81940" name="Rectangle 21"/>
          <p:cNvSpPr/>
          <p:nvPr/>
        </p:nvSpPr>
        <p:spPr bwMode="auto">
          <a:xfrm>
            <a:off x="1614488" y="822960"/>
            <a:ext cx="2486025" cy="334328"/>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Code the middle tier</a:t>
            </a:r>
          </a:p>
        </p:txBody>
      </p:sp>
      <p:sp>
        <p:nvSpPr>
          <p:cNvPr id="81941" name="Rectangle 22"/>
          <p:cNvSpPr/>
          <p:nvPr/>
        </p:nvSpPr>
        <p:spPr bwMode="auto">
          <a:xfrm>
            <a:off x="1614488" y="1157287"/>
            <a:ext cx="2486025" cy="334328"/>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Test the middle tier</a:t>
            </a:r>
          </a:p>
        </p:txBody>
      </p:sp>
      <p:sp>
        <p:nvSpPr>
          <p:cNvPr id="81942" name="Rectangle 23"/>
          <p:cNvSpPr/>
          <p:nvPr/>
        </p:nvSpPr>
        <p:spPr bwMode="auto">
          <a:xfrm>
            <a:off x="1614488" y="1491615"/>
            <a:ext cx="2486025" cy="334328"/>
          </a:xfrm>
          <a:prstGeom prst="rect">
            <a:avLst/>
          </a:prstGeom>
          <a:solidFill>
            <a:srgbClr val="E6E6E6"/>
          </a:solidFill>
          <a:ln w="25400">
            <a:solidFill>
              <a:schemeClr val="tx1"/>
            </a:solidFill>
            <a:miter lim="800000"/>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Write online help</a:t>
            </a:r>
          </a:p>
        </p:txBody>
      </p:sp>
      <p:sp>
        <p:nvSpPr>
          <p:cNvPr id="101400" name="Rectangle 24"/>
          <p:cNvSpPr/>
          <p:nvPr/>
        </p:nvSpPr>
        <p:spPr bwMode="auto">
          <a:xfrm>
            <a:off x="4100513" y="154305"/>
            <a:ext cx="685800"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95" dirty="0">
                <a:solidFill>
                  <a:srgbClr val="FFFFFF"/>
                </a:solidFill>
                <a:latin typeface="Gill Sans" pitchFamily="80" charset="0"/>
                <a:ea typeface="Gill Sans" pitchFamily="80" charset="0"/>
                <a:cs typeface="Gill Sans" pitchFamily="80" charset="0"/>
                <a:sym typeface="Gill Sans" pitchFamily="80" charset="0"/>
              </a:rPr>
              <a:t>Mon</a:t>
            </a:r>
          </a:p>
        </p:txBody>
      </p:sp>
      <p:sp>
        <p:nvSpPr>
          <p:cNvPr id="81944" name="Rectangle 25"/>
          <p:cNvSpPr/>
          <p:nvPr/>
        </p:nvSpPr>
        <p:spPr bwMode="auto">
          <a:xfrm>
            <a:off x="4100513" y="488632"/>
            <a:ext cx="685800" cy="33432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45" name="Rectangle 26"/>
          <p:cNvSpPr/>
          <p:nvPr/>
        </p:nvSpPr>
        <p:spPr bwMode="auto">
          <a:xfrm>
            <a:off x="4100513" y="822960"/>
            <a:ext cx="685800" cy="33432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46" name="Rectangle 27"/>
          <p:cNvSpPr/>
          <p:nvPr/>
        </p:nvSpPr>
        <p:spPr bwMode="auto">
          <a:xfrm>
            <a:off x="4100513" y="1157287"/>
            <a:ext cx="685800" cy="33432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47" name="Rectangle 28"/>
          <p:cNvSpPr/>
          <p:nvPr/>
        </p:nvSpPr>
        <p:spPr bwMode="auto">
          <a:xfrm>
            <a:off x="4100513" y="1491615"/>
            <a:ext cx="685800" cy="334328"/>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12</a:t>
            </a:r>
          </a:p>
        </p:txBody>
      </p:sp>
      <p:sp>
        <p:nvSpPr>
          <p:cNvPr id="101405" name="Rectangle 29"/>
          <p:cNvSpPr/>
          <p:nvPr/>
        </p:nvSpPr>
        <p:spPr bwMode="auto">
          <a:xfrm>
            <a:off x="4786313" y="154305"/>
            <a:ext cx="685800"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95" dirty="0">
                <a:solidFill>
                  <a:srgbClr val="FFFFFF"/>
                </a:solidFill>
                <a:latin typeface="Gill Sans" pitchFamily="80" charset="0"/>
                <a:ea typeface="Gill Sans" pitchFamily="80" charset="0"/>
                <a:cs typeface="Gill Sans" pitchFamily="80" charset="0"/>
                <a:sym typeface="Gill Sans" pitchFamily="80" charset="0"/>
              </a:rPr>
              <a:t>Tues</a:t>
            </a:r>
          </a:p>
        </p:txBody>
      </p:sp>
      <p:sp>
        <p:nvSpPr>
          <p:cNvPr id="101406" name="Rectangle 30"/>
          <p:cNvSpPr/>
          <p:nvPr/>
        </p:nvSpPr>
        <p:spPr bwMode="auto">
          <a:xfrm>
            <a:off x="5472113" y="154305"/>
            <a:ext cx="685800"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95">
                <a:solidFill>
                  <a:srgbClr val="FFFFFF"/>
                </a:solidFill>
                <a:latin typeface="Gill Sans" pitchFamily="80" charset="0"/>
                <a:ea typeface="Gill Sans" pitchFamily="80" charset="0"/>
                <a:cs typeface="Gill Sans" pitchFamily="80" charset="0"/>
                <a:sym typeface="Gill Sans" pitchFamily="80" charset="0"/>
              </a:rPr>
              <a:t>Wed</a:t>
            </a:r>
          </a:p>
        </p:txBody>
      </p:sp>
      <p:sp>
        <p:nvSpPr>
          <p:cNvPr id="101407" name="Rectangle 31"/>
          <p:cNvSpPr/>
          <p:nvPr/>
        </p:nvSpPr>
        <p:spPr bwMode="auto">
          <a:xfrm>
            <a:off x="6157913" y="154305"/>
            <a:ext cx="685800"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95">
                <a:solidFill>
                  <a:srgbClr val="FFFFFF"/>
                </a:solidFill>
                <a:latin typeface="Gill Sans" pitchFamily="80" charset="0"/>
                <a:ea typeface="Gill Sans" pitchFamily="80" charset="0"/>
                <a:cs typeface="Gill Sans" pitchFamily="80" charset="0"/>
                <a:sym typeface="Gill Sans" pitchFamily="80" charset="0"/>
              </a:rPr>
              <a:t>Thur</a:t>
            </a:r>
          </a:p>
        </p:txBody>
      </p:sp>
      <p:sp>
        <p:nvSpPr>
          <p:cNvPr id="101408" name="Rectangle 32"/>
          <p:cNvSpPr/>
          <p:nvPr/>
        </p:nvSpPr>
        <p:spPr bwMode="auto">
          <a:xfrm>
            <a:off x="6843713" y="154305"/>
            <a:ext cx="685800" cy="334328"/>
          </a:xfrm>
          <a:prstGeom prst="rect">
            <a:avLst/>
          </a:prstGeom>
          <a:solidFill>
            <a:srgbClr val="3C88DC"/>
          </a:solidFill>
          <a:ln w="25400">
            <a:solidFill>
              <a:schemeClr val="tx1"/>
            </a:solidFill>
            <a:miter lim="800000"/>
          </a:ln>
          <a:effectLst>
            <a:outerShdw blurRad="114300" dist="63500" dir="2700000" algn="ctr" rotWithShape="0">
              <a:schemeClr val="bg2">
                <a:alpha val="29999"/>
              </a:schemeClr>
            </a:outerShdw>
          </a:effectLst>
        </p:spPr>
        <p:txBody>
          <a:bodyPr lIns="0" tIns="0" rIns="0" bIns="0" anchor="ctr"/>
          <a:lstStyle/>
          <a:p>
            <a:pPr algn="ctr" defTabSz="-635">
              <a:tabLst>
                <a:tab pos="720090" algn="l"/>
              </a:tabLst>
              <a:defRPr/>
            </a:pPr>
            <a:r>
              <a:rPr lang="en-US" sz="2095">
                <a:solidFill>
                  <a:srgbClr val="FFFFFF"/>
                </a:solidFill>
                <a:latin typeface="Gill Sans" pitchFamily="80" charset="0"/>
                <a:ea typeface="Gill Sans" pitchFamily="80" charset="0"/>
                <a:cs typeface="Gill Sans" pitchFamily="80" charset="0"/>
                <a:sym typeface="Gill Sans" pitchFamily="80" charset="0"/>
              </a:rPr>
              <a:t>Fri</a:t>
            </a:r>
          </a:p>
        </p:txBody>
      </p:sp>
      <p:sp>
        <p:nvSpPr>
          <p:cNvPr id="81952" name="Line 33"/>
          <p:cNvSpPr>
            <a:spLocks noChangeShapeType="1"/>
          </p:cNvSpPr>
          <p:nvPr/>
        </p:nvSpPr>
        <p:spPr bwMode="auto">
          <a:xfrm>
            <a:off x="2874645" y="2486025"/>
            <a:ext cx="4046220" cy="0"/>
          </a:xfrm>
          <a:prstGeom prst="line">
            <a:avLst/>
          </a:prstGeom>
          <a:noFill/>
          <a:ln w="25400">
            <a:solidFill>
              <a:srgbClr val="577AB1">
                <a:alpha val="50195"/>
              </a:srgbClr>
            </a:solidFill>
            <a:round/>
          </a:ln>
          <a:extLst>
            <a:ext uri="{909E8E84-426E-40DD-AFC4-6F175D3DCCD1}">
              <a14:hiddenFill xmlns:a14="http://schemas.microsoft.com/office/drawing/2010/main">
                <a:noFill/>
              </a14:hiddenFill>
            </a:ext>
          </a:extLst>
        </p:spPr>
        <p:txBody>
          <a:bodyPr/>
          <a:lstStyle/>
          <a:p>
            <a:endParaRPr lang="en-NZ" sz="1215"/>
          </a:p>
        </p:txBody>
      </p:sp>
      <p:sp>
        <p:nvSpPr>
          <p:cNvPr id="101410" name="Line 34"/>
          <p:cNvSpPr>
            <a:spLocks noChangeShapeType="1"/>
          </p:cNvSpPr>
          <p:nvPr/>
        </p:nvSpPr>
        <p:spPr bwMode="auto">
          <a:xfrm>
            <a:off x="3195043" y="2657475"/>
            <a:ext cx="782241" cy="530424"/>
          </a:xfrm>
          <a:prstGeom prst="line">
            <a:avLst/>
          </a:prstGeom>
          <a:noFill/>
          <a:ln w="38100">
            <a:solidFill>
              <a:srgbClr val="023E7F"/>
            </a:solidFill>
            <a:round/>
          </a:ln>
          <a:extLst>
            <a:ext uri="{909E8E84-426E-40DD-AFC4-6F175D3DCCD1}">
              <a14:hiddenFill xmlns:a14="http://schemas.microsoft.com/office/drawing/2010/main">
                <a:noFill/>
              </a14:hiddenFill>
            </a:ext>
          </a:extLst>
        </p:spPr>
        <p:txBody>
          <a:bodyPr/>
          <a:lstStyle/>
          <a:p>
            <a:endParaRPr lang="en-NZ" sz="1215"/>
          </a:p>
        </p:txBody>
      </p:sp>
      <p:sp>
        <p:nvSpPr>
          <p:cNvPr id="101411" name="Oval 35"/>
          <p:cNvSpPr/>
          <p:nvPr/>
        </p:nvSpPr>
        <p:spPr bwMode="auto">
          <a:xfrm>
            <a:off x="3071812" y="254603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2" name="Oval 36"/>
          <p:cNvSpPr/>
          <p:nvPr/>
        </p:nvSpPr>
        <p:spPr bwMode="auto">
          <a:xfrm>
            <a:off x="4443412" y="189452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3" name="Oval 37"/>
          <p:cNvSpPr/>
          <p:nvPr/>
        </p:nvSpPr>
        <p:spPr bwMode="auto">
          <a:xfrm>
            <a:off x="5129212" y="189452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4" name="Oval 38"/>
          <p:cNvSpPr/>
          <p:nvPr/>
        </p:nvSpPr>
        <p:spPr bwMode="auto">
          <a:xfrm>
            <a:off x="5815012" y="189452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5" name="Oval 39"/>
          <p:cNvSpPr/>
          <p:nvPr/>
        </p:nvSpPr>
        <p:spPr bwMode="auto">
          <a:xfrm>
            <a:off x="6500812" y="189452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6" name="Oval 40"/>
          <p:cNvSpPr/>
          <p:nvPr/>
        </p:nvSpPr>
        <p:spPr bwMode="auto">
          <a:xfrm>
            <a:off x="7186612" y="1894522"/>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7" name="Line 41"/>
          <p:cNvSpPr>
            <a:spLocks noChangeShapeType="1"/>
          </p:cNvSpPr>
          <p:nvPr/>
        </p:nvSpPr>
        <p:spPr bwMode="auto">
          <a:xfrm rot="10800000" flipH="1">
            <a:off x="3983713" y="3093602"/>
            <a:ext cx="826174" cy="100727"/>
          </a:xfrm>
          <a:prstGeom prst="line">
            <a:avLst/>
          </a:prstGeom>
          <a:noFill/>
          <a:ln w="38100">
            <a:solidFill>
              <a:srgbClr val="023E7F"/>
            </a:solidFill>
            <a:round/>
          </a:ln>
          <a:extLst>
            <a:ext uri="{909E8E84-426E-40DD-AFC4-6F175D3DCCD1}">
              <a14:hiddenFill xmlns:a14="http://schemas.microsoft.com/office/drawing/2010/main">
                <a:noFill/>
              </a14:hiddenFill>
            </a:ext>
          </a:extLst>
        </p:spPr>
        <p:txBody>
          <a:bodyPr/>
          <a:lstStyle/>
          <a:p>
            <a:endParaRPr lang="en-NZ" sz="1215"/>
          </a:p>
        </p:txBody>
      </p:sp>
      <p:sp>
        <p:nvSpPr>
          <p:cNvPr id="101418" name="Oval 42"/>
          <p:cNvSpPr/>
          <p:nvPr/>
        </p:nvSpPr>
        <p:spPr bwMode="auto">
          <a:xfrm>
            <a:off x="3877627" y="3086100"/>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9" name="Line 43"/>
          <p:cNvSpPr>
            <a:spLocks noChangeShapeType="1"/>
          </p:cNvSpPr>
          <p:nvPr/>
        </p:nvSpPr>
        <p:spPr bwMode="auto">
          <a:xfrm>
            <a:off x="4797028" y="3106460"/>
            <a:ext cx="840105" cy="592574"/>
          </a:xfrm>
          <a:prstGeom prst="line">
            <a:avLst/>
          </a:prstGeom>
          <a:noFill/>
          <a:ln w="38100">
            <a:solidFill>
              <a:srgbClr val="023E7F"/>
            </a:solidFill>
            <a:round/>
          </a:ln>
          <a:extLst>
            <a:ext uri="{909E8E84-426E-40DD-AFC4-6F175D3DCCD1}">
              <a14:hiddenFill xmlns:a14="http://schemas.microsoft.com/office/drawing/2010/main">
                <a:noFill/>
              </a14:hiddenFill>
            </a:ext>
          </a:extLst>
        </p:spPr>
        <p:txBody>
          <a:bodyPr/>
          <a:lstStyle/>
          <a:p>
            <a:endParaRPr lang="en-NZ" sz="1215"/>
          </a:p>
        </p:txBody>
      </p:sp>
      <p:sp>
        <p:nvSpPr>
          <p:cNvPr id="101420" name="Oval 44"/>
          <p:cNvSpPr/>
          <p:nvPr/>
        </p:nvSpPr>
        <p:spPr bwMode="auto">
          <a:xfrm>
            <a:off x="4700587" y="3000375"/>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21" name="Line 45"/>
          <p:cNvSpPr>
            <a:spLocks noChangeShapeType="1"/>
          </p:cNvSpPr>
          <p:nvPr/>
        </p:nvSpPr>
        <p:spPr bwMode="auto">
          <a:xfrm>
            <a:off x="5617845" y="3686175"/>
            <a:ext cx="825103" cy="364331"/>
          </a:xfrm>
          <a:prstGeom prst="line">
            <a:avLst/>
          </a:prstGeom>
          <a:noFill/>
          <a:ln w="38100">
            <a:solidFill>
              <a:srgbClr val="023E7F"/>
            </a:solidFill>
            <a:round/>
          </a:ln>
          <a:extLst>
            <a:ext uri="{909E8E84-426E-40DD-AFC4-6F175D3DCCD1}">
              <a14:hiddenFill xmlns:a14="http://schemas.microsoft.com/office/drawing/2010/main">
                <a:noFill/>
              </a14:hiddenFill>
            </a:ext>
          </a:extLst>
        </p:spPr>
        <p:txBody>
          <a:bodyPr/>
          <a:lstStyle/>
          <a:p>
            <a:endParaRPr lang="en-NZ" sz="1215"/>
          </a:p>
        </p:txBody>
      </p:sp>
      <p:sp>
        <p:nvSpPr>
          <p:cNvPr id="101422" name="Oval 46"/>
          <p:cNvSpPr/>
          <p:nvPr/>
        </p:nvSpPr>
        <p:spPr bwMode="auto">
          <a:xfrm>
            <a:off x="6329362" y="3943350"/>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23" name="Oval 47"/>
          <p:cNvSpPr/>
          <p:nvPr/>
        </p:nvSpPr>
        <p:spPr bwMode="auto">
          <a:xfrm>
            <a:off x="5514975" y="3583305"/>
            <a:ext cx="197168" cy="197168"/>
          </a:xfrm>
          <a:prstGeom prst="ellipse">
            <a:avLst/>
          </a:prstGeom>
          <a:solidFill>
            <a:srgbClr val="0887E2"/>
          </a:solidFill>
          <a:ln w="25400">
            <a:solidFill>
              <a:srgbClr val="023E7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1967" name="Group 48"/>
          <p:cNvGrpSpPr/>
          <p:nvPr/>
        </p:nvGrpSpPr>
        <p:grpSpPr bwMode="auto">
          <a:xfrm>
            <a:off x="5472113" y="488633"/>
            <a:ext cx="685800" cy="1337310"/>
            <a:chOff x="0" y="0"/>
            <a:chExt cx="640" cy="1248"/>
          </a:xfrm>
        </p:grpSpPr>
        <p:sp>
          <p:nvSpPr>
            <p:cNvPr id="82004" name="Rectangle 49"/>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5" name="Rectangle 50"/>
            <p:cNvSpPr/>
            <p:nvPr/>
          </p:nvSpPr>
          <p:spPr bwMode="auto">
            <a:xfrm>
              <a:off x="0" y="312"/>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6" name="Rectangle 51"/>
            <p:cNvSpPr/>
            <p:nvPr/>
          </p:nvSpPr>
          <p:spPr bwMode="auto">
            <a:xfrm>
              <a:off x="0" y="624"/>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7" name="Rectangle 52"/>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68" name="Group 53"/>
          <p:cNvGrpSpPr/>
          <p:nvPr/>
        </p:nvGrpSpPr>
        <p:grpSpPr bwMode="auto">
          <a:xfrm>
            <a:off x="4786313" y="488633"/>
            <a:ext cx="685800" cy="1337310"/>
            <a:chOff x="0" y="0"/>
            <a:chExt cx="640" cy="1248"/>
          </a:xfrm>
        </p:grpSpPr>
        <p:sp>
          <p:nvSpPr>
            <p:cNvPr id="82000" name="Rectangle 54"/>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1" name="Rectangle 55"/>
            <p:cNvSpPr/>
            <p:nvPr/>
          </p:nvSpPr>
          <p:spPr bwMode="auto">
            <a:xfrm>
              <a:off x="0" y="312"/>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2" name="Rectangle 56"/>
            <p:cNvSpPr/>
            <p:nvPr/>
          </p:nvSpPr>
          <p:spPr bwMode="auto">
            <a:xfrm>
              <a:off x="0" y="624"/>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3" name="Rectangle 57"/>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69" name="Group 58"/>
          <p:cNvGrpSpPr/>
          <p:nvPr/>
        </p:nvGrpSpPr>
        <p:grpSpPr bwMode="auto">
          <a:xfrm>
            <a:off x="6843713" y="488633"/>
            <a:ext cx="685800" cy="1337310"/>
            <a:chOff x="0" y="0"/>
            <a:chExt cx="640" cy="1248"/>
          </a:xfrm>
        </p:grpSpPr>
        <p:sp>
          <p:nvSpPr>
            <p:cNvPr id="81996" name="Rectangle 59"/>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7" name="Rectangle 60"/>
            <p:cNvSpPr/>
            <p:nvPr/>
          </p:nvSpPr>
          <p:spPr bwMode="auto">
            <a:xfrm>
              <a:off x="0" y="312"/>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8" name="Rectangle 61"/>
            <p:cNvSpPr/>
            <p:nvPr/>
          </p:nvSpPr>
          <p:spPr bwMode="auto">
            <a:xfrm>
              <a:off x="0" y="624"/>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9" name="Rectangle 62"/>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70" name="Group 63"/>
          <p:cNvGrpSpPr/>
          <p:nvPr/>
        </p:nvGrpSpPr>
        <p:grpSpPr bwMode="auto">
          <a:xfrm>
            <a:off x="6157913" y="488633"/>
            <a:ext cx="685800" cy="1337310"/>
            <a:chOff x="0" y="0"/>
            <a:chExt cx="640" cy="1248"/>
          </a:xfrm>
        </p:grpSpPr>
        <p:sp>
          <p:nvSpPr>
            <p:cNvPr id="81992" name="Rectangle 64"/>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3" name="Rectangle 65"/>
            <p:cNvSpPr/>
            <p:nvPr/>
          </p:nvSpPr>
          <p:spPr bwMode="auto">
            <a:xfrm>
              <a:off x="0" y="312"/>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4" name="Rectangle 66"/>
            <p:cNvSpPr/>
            <p:nvPr/>
          </p:nvSpPr>
          <p:spPr bwMode="auto">
            <a:xfrm>
              <a:off x="0" y="624"/>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5" name="Rectangle 67"/>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44" name="Group 68"/>
          <p:cNvGrpSpPr/>
          <p:nvPr/>
        </p:nvGrpSpPr>
        <p:grpSpPr bwMode="auto">
          <a:xfrm>
            <a:off x="4786313" y="488633"/>
            <a:ext cx="685800" cy="1337310"/>
            <a:chOff x="0" y="0"/>
            <a:chExt cx="640" cy="1248"/>
          </a:xfrm>
        </p:grpSpPr>
        <p:sp>
          <p:nvSpPr>
            <p:cNvPr id="81988" name="Rectangle 69"/>
            <p:cNvSpPr/>
            <p:nvPr/>
          </p:nvSpPr>
          <p:spPr bwMode="auto">
            <a:xfrm>
              <a:off x="0" y="0"/>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4</a:t>
              </a:r>
            </a:p>
          </p:txBody>
        </p:sp>
        <p:sp>
          <p:nvSpPr>
            <p:cNvPr id="81989" name="Rectangle 70"/>
            <p:cNvSpPr/>
            <p:nvPr/>
          </p:nvSpPr>
          <p:spPr bwMode="auto">
            <a:xfrm>
              <a:off x="0" y="312"/>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12</a:t>
              </a:r>
            </a:p>
          </p:txBody>
        </p:sp>
        <p:sp>
          <p:nvSpPr>
            <p:cNvPr id="81990" name="Rectangle 71"/>
            <p:cNvSpPr/>
            <p:nvPr/>
          </p:nvSpPr>
          <p:spPr bwMode="auto">
            <a:xfrm>
              <a:off x="0" y="624"/>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91" name="Rectangle 72"/>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49" name="Group 73"/>
          <p:cNvGrpSpPr/>
          <p:nvPr/>
        </p:nvGrpSpPr>
        <p:grpSpPr bwMode="auto">
          <a:xfrm>
            <a:off x="6157913" y="488633"/>
            <a:ext cx="685800" cy="1337310"/>
            <a:chOff x="0" y="0"/>
            <a:chExt cx="640" cy="1248"/>
          </a:xfrm>
        </p:grpSpPr>
        <p:sp>
          <p:nvSpPr>
            <p:cNvPr id="81984" name="Rectangle 74"/>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85" name="Rectangle 75"/>
            <p:cNvSpPr/>
            <p:nvPr/>
          </p:nvSpPr>
          <p:spPr bwMode="auto">
            <a:xfrm>
              <a:off x="0" y="312"/>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7</a:t>
              </a:r>
            </a:p>
          </p:txBody>
        </p:sp>
        <p:sp>
          <p:nvSpPr>
            <p:cNvPr id="81986" name="Rectangle 76"/>
            <p:cNvSpPr/>
            <p:nvPr/>
          </p:nvSpPr>
          <p:spPr bwMode="auto">
            <a:xfrm>
              <a:off x="0" y="624"/>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11</a:t>
              </a:r>
            </a:p>
          </p:txBody>
        </p:sp>
        <p:sp>
          <p:nvSpPr>
            <p:cNvPr id="81987" name="Rectangle 77"/>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54" name="Group 78"/>
          <p:cNvGrpSpPr/>
          <p:nvPr/>
        </p:nvGrpSpPr>
        <p:grpSpPr bwMode="auto">
          <a:xfrm>
            <a:off x="5472113" y="488633"/>
            <a:ext cx="685800" cy="1337310"/>
            <a:chOff x="0" y="0"/>
            <a:chExt cx="640" cy="1248"/>
          </a:xfrm>
        </p:grpSpPr>
        <p:sp>
          <p:nvSpPr>
            <p:cNvPr id="81980" name="Rectangle 79"/>
            <p:cNvSpPr/>
            <p:nvPr/>
          </p:nvSpPr>
          <p:spPr bwMode="auto">
            <a:xfrm>
              <a:off x="0" y="0"/>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81" name="Rectangle 80"/>
            <p:cNvSpPr/>
            <p:nvPr/>
          </p:nvSpPr>
          <p:spPr bwMode="auto">
            <a:xfrm>
              <a:off x="0" y="312"/>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10</a:t>
              </a:r>
            </a:p>
          </p:txBody>
        </p:sp>
        <p:sp>
          <p:nvSpPr>
            <p:cNvPr id="81982" name="Rectangle 81"/>
            <p:cNvSpPr/>
            <p:nvPr/>
          </p:nvSpPr>
          <p:spPr bwMode="auto">
            <a:xfrm>
              <a:off x="0" y="624"/>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83" name="Rectangle 82"/>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59" name="Group 83"/>
          <p:cNvGrpSpPr/>
          <p:nvPr/>
        </p:nvGrpSpPr>
        <p:grpSpPr bwMode="auto">
          <a:xfrm>
            <a:off x="6843713" y="488633"/>
            <a:ext cx="685800" cy="1337310"/>
            <a:chOff x="0" y="0"/>
            <a:chExt cx="640" cy="1248"/>
          </a:xfrm>
        </p:grpSpPr>
        <p:sp>
          <p:nvSpPr>
            <p:cNvPr id="81976" name="Rectangle 84"/>
            <p:cNvSpPr/>
            <p:nvPr/>
          </p:nvSpPr>
          <p:spPr bwMode="auto">
            <a:xfrm>
              <a:off x="0" y="0"/>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77" name="Rectangle 85"/>
            <p:cNvSpPr/>
            <p:nvPr/>
          </p:nvSpPr>
          <p:spPr bwMode="auto">
            <a:xfrm>
              <a:off x="0" y="312"/>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78" name="Rectangle 86"/>
            <p:cNvSpPr/>
            <p:nvPr/>
          </p:nvSpPr>
          <p:spPr bwMode="auto">
            <a:xfrm>
              <a:off x="0" y="624"/>
              <a:ext cx="640" cy="312"/>
            </a:xfrm>
            <a:prstGeom prst="rect">
              <a:avLst/>
            </a:prstGeom>
            <a:solidFill>
              <a:srgbClr val="E6E6E6"/>
            </a:solidFill>
            <a:ln w="25400">
              <a:solidFill>
                <a:schemeClr val="tx1"/>
              </a:solidFill>
              <a:miter lim="800000"/>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79" name="Rectangle 87"/>
            <p:cNvSpPr/>
            <p:nvPr/>
          </p:nvSpPr>
          <p:spPr bwMode="auto">
            <a:xfrm>
              <a:off x="0" y="936"/>
              <a:ext cx="640" cy="312"/>
            </a:xfrm>
            <a:prstGeom prst="rect">
              <a:avLst/>
            </a:prstGeom>
            <a:solidFill>
              <a:srgbClr val="E6E6E6"/>
            </a:solidFill>
            <a:ln w="25400">
              <a:solidFill>
                <a:schemeClr val="tx1"/>
              </a:solidFill>
              <a:miter lim="800000"/>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sp>
        <p:nvSpPr>
          <p:cNvPr id="81975" name="Rectangle 88"/>
          <p:cNvSpPr/>
          <p:nvPr/>
        </p:nvSpPr>
        <p:spPr bwMode="auto">
          <a:xfrm>
            <a:off x="2471737" y="2344579"/>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5">
                <a:solidFill>
                  <a:schemeClr val="tx1"/>
                </a:solidFill>
              </a:rPr>
              <a:t>50</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01412"/>
                                        </p:tgtEl>
                                      </p:cBhvr>
                                    </p:animEffect>
                                    <p:set>
                                      <p:cBhvr>
                                        <p:cTn id="11" dur="1" fill="hold">
                                          <p:stCondLst>
                                            <p:cond delay="499"/>
                                          </p:stCondLst>
                                        </p:cTn>
                                        <p:tgtEl>
                                          <p:spTgt spid="101412"/>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500"/>
                                  </p:stCondLst>
                                  <p:childTnLst>
                                    <p:set>
                                      <p:cBhvr>
                                        <p:cTn id="14" dur="1" fill="hold">
                                          <p:stCondLst>
                                            <p:cond delay="0"/>
                                          </p:stCondLst>
                                        </p:cTn>
                                        <p:tgtEl>
                                          <p:spTgt spid="101411"/>
                                        </p:tgtEl>
                                        <p:attrNameLst>
                                          <p:attrName>style.visibility</p:attrName>
                                        </p:attrNameLst>
                                      </p:cBhvr>
                                      <p:to>
                                        <p:strVal val="visible"/>
                                      </p:to>
                                    </p:set>
                                    <p:animEffect transition="in" filter="fade">
                                      <p:cBhvr>
                                        <p:cTn id="15" dur="500"/>
                                        <p:tgtEl>
                                          <p:spTgt spid="1014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14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14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01413"/>
                                        </p:tgtEl>
                                      </p:cBhvr>
                                    </p:animEffect>
                                    <p:set>
                                      <p:cBhvr>
                                        <p:cTn id="28" dur="1" fill="hold">
                                          <p:stCondLst>
                                            <p:cond delay="499"/>
                                          </p:stCondLst>
                                        </p:cTn>
                                        <p:tgtEl>
                                          <p:spTgt spid="101413"/>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500"/>
                                  </p:stCondLst>
                                  <p:childTnLst>
                                    <p:set>
                                      <p:cBhvr>
                                        <p:cTn id="31" dur="1" fill="hold">
                                          <p:stCondLst>
                                            <p:cond delay="0"/>
                                          </p:stCondLst>
                                        </p:cTn>
                                        <p:tgtEl>
                                          <p:spTgt spid="101418"/>
                                        </p:tgtEl>
                                        <p:attrNameLst>
                                          <p:attrName>style.visibility</p:attrName>
                                        </p:attrNameLst>
                                      </p:cBhvr>
                                      <p:to>
                                        <p:strVal val="visible"/>
                                      </p:to>
                                    </p:set>
                                    <p:animEffect transition="in" filter="fade">
                                      <p:cBhvr>
                                        <p:cTn id="32" dur="500"/>
                                        <p:tgtEl>
                                          <p:spTgt spid="101418"/>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01410"/>
                                        </p:tgtEl>
                                        <p:attrNameLst>
                                          <p:attrName>style.visibility</p:attrName>
                                        </p:attrNameLst>
                                      </p:cBhvr>
                                      <p:to>
                                        <p:strVal val="visible"/>
                                      </p:to>
                                    </p:set>
                                    <p:animEffect transition="in" filter="fade">
                                      <p:cBhvr>
                                        <p:cTn id="36" dur="500"/>
                                        <p:tgtEl>
                                          <p:spTgt spid="10141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145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1000"/>
                                  </p:stCondLst>
                                  <p:childTnLst>
                                    <p:set>
                                      <p:cBhvr>
                                        <p:cTn id="43" dur="1" fill="hold">
                                          <p:stCondLst>
                                            <p:cond delay="499"/>
                                          </p:stCondLst>
                                        </p:cTn>
                                        <p:tgtEl>
                                          <p:spTgt spid="101414"/>
                                        </p:tgtEl>
                                        <p:attrNameLst>
                                          <p:attrName>style.visibility</p:attrName>
                                        </p:attrNameLst>
                                      </p:cBhvr>
                                      <p:to>
                                        <p:strVal val="visible"/>
                                      </p:to>
                                    </p:set>
                                  </p:childTnLst>
                                </p:cTn>
                              </p:par>
                            </p:childTnLst>
                          </p:cTn>
                        </p:par>
                        <p:par>
                          <p:cTn id="44" fill="hold">
                            <p:stCondLst>
                              <p:cond delay="2000"/>
                            </p:stCondLst>
                            <p:childTnLst>
                              <p:par>
                                <p:cTn id="45" presetID="10" presetClass="exit" presetSubtype="0" fill="hold" grpId="1" nodeType="afterEffect">
                                  <p:stCondLst>
                                    <p:cond delay="1000"/>
                                  </p:stCondLst>
                                  <p:childTnLst>
                                    <p:animEffect transition="out" filter="fade">
                                      <p:cBhvr>
                                        <p:cTn id="46" dur="500"/>
                                        <p:tgtEl>
                                          <p:spTgt spid="101414"/>
                                        </p:tgtEl>
                                      </p:cBhvr>
                                    </p:animEffect>
                                    <p:set>
                                      <p:cBhvr>
                                        <p:cTn id="47" dur="1" fill="hold">
                                          <p:stCondLst>
                                            <p:cond delay="499"/>
                                          </p:stCondLst>
                                        </p:cTn>
                                        <p:tgtEl>
                                          <p:spTgt spid="101414"/>
                                        </p:tgtEl>
                                        <p:attrNameLst>
                                          <p:attrName>style.visibility</p:attrName>
                                        </p:attrNameLst>
                                      </p:cBhvr>
                                      <p:to>
                                        <p:strVal val="hidden"/>
                                      </p:to>
                                    </p:set>
                                  </p:childTnLst>
                                </p:cTn>
                              </p:par>
                            </p:childTnLst>
                          </p:cTn>
                        </p:par>
                        <p:par>
                          <p:cTn id="48" fill="hold">
                            <p:stCondLst>
                              <p:cond delay="3500"/>
                            </p:stCondLst>
                            <p:childTnLst>
                              <p:par>
                                <p:cTn id="49" presetID="10" presetClass="entr" presetSubtype="0" fill="hold" grpId="0" nodeType="afterEffect">
                                  <p:stCondLst>
                                    <p:cond delay="500"/>
                                  </p:stCondLst>
                                  <p:childTnLst>
                                    <p:set>
                                      <p:cBhvr>
                                        <p:cTn id="50" dur="1" fill="hold">
                                          <p:stCondLst>
                                            <p:cond delay="0"/>
                                          </p:stCondLst>
                                        </p:cTn>
                                        <p:tgtEl>
                                          <p:spTgt spid="101420"/>
                                        </p:tgtEl>
                                        <p:attrNameLst>
                                          <p:attrName>style.visibility</p:attrName>
                                        </p:attrNameLst>
                                      </p:cBhvr>
                                      <p:to>
                                        <p:strVal val="visible"/>
                                      </p:to>
                                    </p:set>
                                    <p:animEffect transition="in" filter="fade">
                                      <p:cBhvr>
                                        <p:cTn id="51" dur="500"/>
                                        <p:tgtEl>
                                          <p:spTgt spid="101420"/>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01417"/>
                                        </p:tgtEl>
                                        <p:attrNameLst>
                                          <p:attrName>style.visibility</p:attrName>
                                        </p:attrNameLst>
                                      </p:cBhvr>
                                      <p:to>
                                        <p:strVal val="visible"/>
                                      </p:to>
                                    </p:set>
                                    <p:animEffect transition="in" filter="fade">
                                      <p:cBhvr>
                                        <p:cTn id="55" dur="500"/>
                                        <p:tgtEl>
                                          <p:spTgt spid="101417"/>
                                        </p:tgtEl>
                                      </p:cBhvr>
                                    </p:animEffect>
                                  </p:childTnLst>
                                </p:cTn>
                              </p:par>
                            </p:childTnLst>
                          </p:cTn>
                        </p:par>
                        <p:par>
                          <p:cTn id="56" fill="hold">
                            <p:stCondLst>
                              <p:cond delay="5000"/>
                            </p:stCondLst>
                            <p:childTnLst>
                              <p:par>
                                <p:cTn id="57" presetID="1" presetClass="entr" presetSubtype="0" fill="hold" nodeType="afterEffect">
                                  <p:stCondLst>
                                    <p:cond delay="0"/>
                                  </p:stCondLst>
                                  <p:childTnLst>
                                    <p:set>
                                      <p:cBhvr>
                                        <p:cTn id="58" dur="1" fill="hold">
                                          <p:stCondLst>
                                            <p:cond delay="499"/>
                                          </p:stCondLst>
                                        </p:cTn>
                                        <p:tgtEl>
                                          <p:spTgt spid="101449"/>
                                        </p:tgtEl>
                                        <p:attrNameLst>
                                          <p:attrName>style.visibility</p:attrName>
                                        </p:attrNameLst>
                                      </p:cBhvr>
                                      <p:to>
                                        <p:strVal val="visible"/>
                                      </p:to>
                                    </p:set>
                                  </p:childTnLst>
                                </p:cTn>
                              </p:par>
                            </p:childTnLst>
                          </p:cTn>
                        </p:par>
                        <p:par>
                          <p:cTn id="59" fill="hold">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101415"/>
                                        </p:tgtEl>
                                        <p:attrNameLst>
                                          <p:attrName>style.visibility</p:attrName>
                                        </p:attrNameLst>
                                      </p:cBhvr>
                                      <p:to>
                                        <p:strVal val="visible"/>
                                      </p:to>
                                    </p:set>
                                  </p:childTnLst>
                                </p:cTn>
                              </p:par>
                            </p:childTnLst>
                          </p:cTn>
                        </p:par>
                        <p:par>
                          <p:cTn id="62" fill="hold">
                            <p:stCondLst>
                              <p:cond delay="6000"/>
                            </p:stCondLst>
                            <p:childTnLst>
                              <p:par>
                                <p:cTn id="63" presetID="10" presetClass="exit" presetSubtype="0" fill="hold" grpId="1" nodeType="afterEffect">
                                  <p:stCondLst>
                                    <p:cond delay="0"/>
                                  </p:stCondLst>
                                  <p:childTnLst>
                                    <p:animEffect transition="out" filter="fade">
                                      <p:cBhvr>
                                        <p:cTn id="64" dur="500"/>
                                        <p:tgtEl>
                                          <p:spTgt spid="101415"/>
                                        </p:tgtEl>
                                      </p:cBhvr>
                                    </p:animEffect>
                                    <p:set>
                                      <p:cBhvr>
                                        <p:cTn id="65" dur="1" fill="hold">
                                          <p:stCondLst>
                                            <p:cond delay="499"/>
                                          </p:stCondLst>
                                        </p:cTn>
                                        <p:tgtEl>
                                          <p:spTgt spid="101415"/>
                                        </p:tgtEl>
                                        <p:attrNameLst>
                                          <p:attrName>style.visibility</p:attrName>
                                        </p:attrNameLst>
                                      </p:cBhvr>
                                      <p:to>
                                        <p:strVal val="hidden"/>
                                      </p:to>
                                    </p:set>
                                  </p:childTnLst>
                                </p:cTn>
                              </p:par>
                            </p:childTnLst>
                          </p:cTn>
                        </p:par>
                        <p:par>
                          <p:cTn id="66" fill="hold">
                            <p:stCondLst>
                              <p:cond delay="6500"/>
                            </p:stCondLst>
                            <p:childTnLst>
                              <p:par>
                                <p:cTn id="67" presetID="10" presetClass="entr" presetSubtype="0" fill="hold" grpId="0" nodeType="afterEffect">
                                  <p:stCondLst>
                                    <p:cond delay="500"/>
                                  </p:stCondLst>
                                  <p:childTnLst>
                                    <p:set>
                                      <p:cBhvr>
                                        <p:cTn id="68" dur="1" fill="hold">
                                          <p:stCondLst>
                                            <p:cond delay="0"/>
                                          </p:stCondLst>
                                        </p:cTn>
                                        <p:tgtEl>
                                          <p:spTgt spid="101423"/>
                                        </p:tgtEl>
                                        <p:attrNameLst>
                                          <p:attrName>style.visibility</p:attrName>
                                        </p:attrNameLst>
                                      </p:cBhvr>
                                      <p:to>
                                        <p:strVal val="visible"/>
                                      </p:to>
                                    </p:set>
                                    <p:animEffect transition="in" filter="fade">
                                      <p:cBhvr>
                                        <p:cTn id="69" dur="500"/>
                                        <p:tgtEl>
                                          <p:spTgt spid="101423"/>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01419"/>
                                        </p:tgtEl>
                                        <p:attrNameLst>
                                          <p:attrName>style.visibility</p:attrName>
                                        </p:attrNameLst>
                                      </p:cBhvr>
                                      <p:to>
                                        <p:strVal val="visible"/>
                                      </p:to>
                                    </p:set>
                                    <p:animEffect transition="in" filter="fade">
                                      <p:cBhvr>
                                        <p:cTn id="73" dur="500"/>
                                        <p:tgtEl>
                                          <p:spTgt spid="101419"/>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499"/>
                                          </p:stCondLst>
                                        </p:cTn>
                                        <p:tgtEl>
                                          <p:spTgt spid="101459"/>
                                        </p:tgtEl>
                                        <p:attrNameLst>
                                          <p:attrName>style.visibility</p:attrName>
                                        </p:attrNameLst>
                                      </p:cBhvr>
                                      <p:to>
                                        <p:strVal val="visible"/>
                                      </p:to>
                                    </p:set>
                                  </p:childTnLst>
                                </p:cTn>
                              </p:par>
                            </p:childTnLst>
                          </p:cTn>
                        </p:par>
                        <p:par>
                          <p:cTn id="77" fill="hold">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101416"/>
                                        </p:tgtEl>
                                        <p:attrNameLst>
                                          <p:attrName>style.visibility</p:attrName>
                                        </p:attrNameLst>
                                      </p:cBhvr>
                                      <p:to>
                                        <p:strVal val="visible"/>
                                      </p:to>
                                    </p:set>
                                  </p:childTnLst>
                                </p:cTn>
                              </p:par>
                            </p:childTnLst>
                          </p:cTn>
                        </p:par>
                        <p:par>
                          <p:cTn id="80" fill="hold">
                            <p:stCondLst>
                              <p:cond delay="9000"/>
                            </p:stCondLst>
                            <p:childTnLst>
                              <p:par>
                                <p:cTn id="81" presetID="10" presetClass="exit" presetSubtype="0" fill="hold" grpId="1" nodeType="afterEffect">
                                  <p:stCondLst>
                                    <p:cond delay="0"/>
                                  </p:stCondLst>
                                  <p:childTnLst>
                                    <p:animEffect transition="out" filter="fade">
                                      <p:cBhvr>
                                        <p:cTn id="82" dur="500"/>
                                        <p:tgtEl>
                                          <p:spTgt spid="101416"/>
                                        </p:tgtEl>
                                      </p:cBhvr>
                                    </p:animEffect>
                                    <p:set>
                                      <p:cBhvr>
                                        <p:cTn id="83" dur="1" fill="hold">
                                          <p:stCondLst>
                                            <p:cond delay="499"/>
                                          </p:stCondLst>
                                        </p:cTn>
                                        <p:tgtEl>
                                          <p:spTgt spid="101416"/>
                                        </p:tgtEl>
                                        <p:attrNameLst>
                                          <p:attrName>style.visibility</p:attrName>
                                        </p:attrNameLst>
                                      </p:cBhvr>
                                      <p:to>
                                        <p:strVal val="hidden"/>
                                      </p:to>
                                    </p:set>
                                  </p:childTnLst>
                                </p:cTn>
                              </p:par>
                            </p:childTnLst>
                          </p:cTn>
                        </p:par>
                        <p:par>
                          <p:cTn id="84" fill="hold">
                            <p:stCondLst>
                              <p:cond delay="9500"/>
                            </p:stCondLst>
                            <p:childTnLst>
                              <p:par>
                                <p:cTn id="85" presetID="10" presetClass="entr" presetSubtype="0" fill="hold" grpId="0" nodeType="afterEffect">
                                  <p:stCondLst>
                                    <p:cond delay="500"/>
                                  </p:stCondLst>
                                  <p:childTnLst>
                                    <p:set>
                                      <p:cBhvr>
                                        <p:cTn id="86" dur="1" fill="hold">
                                          <p:stCondLst>
                                            <p:cond delay="0"/>
                                          </p:stCondLst>
                                        </p:cTn>
                                        <p:tgtEl>
                                          <p:spTgt spid="101422"/>
                                        </p:tgtEl>
                                        <p:attrNameLst>
                                          <p:attrName>style.visibility</p:attrName>
                                        </p:attrNameLst>
                                      </p:cBhvr>
                                      <p:to>
                                        <p:strVal val="visible"/>
                                      </p:to>
                                    </p:set>
                                    <p:animEffect transition="in" filter="fade">
                                      <p:cBhvr>
                                        <p:cTn id="87" dur="500"/>
                                        <p:tgtEl>
                                          <p:spTgt spid="101422"/>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101421"/>
                                        </p:tgtEl>
                                        <p:attrNameLst>
                                          <p:attrName>style.visibility</p:attrName>
                                        </p:attrNameLst>
                                      </p:cBhvr>
                                      <p:to>
                                        <p:strVal val="visible"/>
                                      </p:to>
                                    </p:set>
                                    <p:animEffect transition="in" filter="fade">
                                      <p:cBhvr>
                                        <p:cTn id="91" dur="500"/>
                                        <p:tgtEl>
                                          <p:spTgt spid="10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0" grpId="0" animBg="1"/>
      <p:bldP spid="101411" grpId="0" animBg="1"/>
      <p:bldP spid="101412" grpId="0" animBg="1"/>
      <p:bldP spid="101412" grpId="1" animBg="1"/>
      <p:bldP spid="101413" grpId="0" animBg="1"/>
      <p:bldP spid="101413" grpId="1" animBg="1"/>
      <p:bldP spid="101414" grpId="0" animBg="1"/>
      <p:bldP spid="101414" grpId="1" animBg="1"/>
      <p:bldP spid="101415" grpId="0" animBg="1"/>
      <p:bldP spid="101415" grpId="1" animBg="1"/>
      <p:bldP spid="101416" grpId="0" animBg="1"/>
      <p:bldP spid="101416" grpId="1" animBg="1"/>
      <p:bldP spid="101417" grpId="0" animBg="1"/>
      <p:bldP spid="101418" grpId="0" animBg="1"/>
      <p:bldP spid="101419" grpId="0" animBg="1"/>
      <p:bldP spid="101420" grpId="0" animBg="1"/>
      <p:bldP spid="101421" grpId="0" animBg="1"/>
      <p:bldP spid="101422" grpId="0" animBg="1"/>
      <p:bldP spid="1014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charset="0"/>
              </a:rPr>
              <a:t>Scrum framework</a:t>
            </a:r>
          </a:p>
        </p:txBody>
      </p:sp>
      <p:grpSp>
        <p:nvGrpSpPr>
          <p:cNvPr id="36866" name="Group 2"/>
          <p:cNvGrpSpPr/>
          <p:nvPr/>
        </p:nvGrpSpPr>
        <p:grpSpPr bwMode="auto">
          <a:xfrm>
            <a:off x="1631633" y="850358"/>
            <a:ext cx="2794635" cy="1380173"/>
            <a:chOff x="0" y="0"/>
            <a:chExt cx="2608" cy="1288"/>
          </a:xfrm>
        </p:grpSpPr>
        <p:sp>
          <p:nvSpPr>
            <p:cNvPr id="21507" name="AutoShape 3"/>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86" name="Rectangle 4"/>
            <p:cNvSpPr/>
            <p:nvPr/>
          </p:nvSpPr>
          <p:spPr bwMode="auto">
            <a:xfrm>
              <a:off x="97" y="392"/>
              <a:ext cx="2041"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err="1">
                  <a:solidFill>
                    <a:srgbClr val="FFFFFF"/>
                  </a:solidFill>
                </a:rPr>
                <a:t>ScrumMaster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6887" name="Rectangle 5"/>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8" name="AutoShape 6"/>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9" name="AutoShape 7"/>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90" name="Rectangle 8"/>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1" name="Rectangle 9"/>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2" name="Rectangle 10"/>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grpSp>
        <p:nvGrpSpPr>
          <p:cNvPr id="36867" name="Group 11"/>
          <p:cNvGrpSpPr/>
          <p:nvPr/>
        </p:nvGrpSpPr>
        <p:grpSpPr bwMode="auto">
          <a:xfrm>
            <a:off x="3277553" y="1939066"/>
            <a:ext cx="2794635" cy="1705928"/>
            <a:chOff x="0" y="0"/>
            <a:chExt cx="2608" cy="1592"/>
          </a:xfrm>
        </p:grpSpPr>
        <p:sp>
          <p:nvSpPr>
            <p:cNvPr id="21516" name="AutoShape 12"/>
            <p:cNvSpPr/>
            <p:nvPr/>
          </p:nvSpPr>
          <p:spPr bwMode="auto">
            <a:xfrm>
              <a:off x="8" y="0"/>
              <a:ext cx="2600" cy="1592"/>
            </a:xfrm>
            <a:prstGeom prst="roundRect">
              <a:avLst>
                <a:gd name="adj" fmla="val 12060"/>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8" name="Rectangle 13"/>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Sprint planning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review</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retrospective</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Daily scrum meeting</a:t>
              </a:r>
            </a:p>
          </p:txBody>
        </p:sp>
        <p:sp>
          <p:nvSpPr>
            <p:cNvPr id="36879" name="Rectangle 14"/>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0" name="AutoShape 1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1" name="AutoShape 1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2" name="Rectangle 17"/>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3" name="Rectangle 18"/>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4" name="Rectangle 19"/>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grpSp>
        <p:nvGrpSpPr>
          <p:cNvPr id="36868" name="Group 20"/>
          <p:cNvGrpSpPr/>
          <p:nvPr/>
        </p:nvGrpSpPr>
        <p:grpSpPr bwMode="auto">
          <a:xfrm>
            <a:off x="4589145" y="3567841"/>
            <a:ext cx="2794635" cy="1380173"/>
            <a:chOff x="0" y="0"/>
            <a:chExt cx="2608" cy="1288"/>
          </a:xfrm>
        </p:grpSpPr>
        <p:sp>
          <p:nvSpPr>
            <p:cNvPr id="21525" name="AutoShape 21"/>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0" name="Rectangle 22"/>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backlog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Sprint backlog</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err="1">
                  <a:solidFill>
                    <a:srgbClr val="FFFFFF"/>
                  </a:solidFill>
                </a:rPr>
                <a:t>Burndown</a:t>
              </a:r>
              <a:r>
                <a:rPr lang="en-US" altLang="en-US" sz="1890" dirty="0">
                  <a:solidFill>
                    <a:srgbClr val="FFFFFF"/>
                  </a:solidFill>
                </a:rPr>
                <a:t> charts</a:t>
              </a:r>
            </a:p>
          </p:txBody>
        </p:sp>
        <p:sp>
          <p:nvSpPr>
            <p:cNvPr id="36871" name="Rectangle 23"/>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2" name="AutoShape 24"/>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3" name="AutoShape 25"/>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4" name="Rectangle 26"/>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5" name="Rectangle 27"/>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6" name="Rectangle 28"/>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Summarising</a:t>
            </a:r>
            <a:r>
              <a:rPr lang="en-US" dirty="0" smtClean="0"/>
              <a:t> the sprint</a:t>
            </a:r>
            <a:endParaRPr lang="en-NZ" dirty="0"/>
          </a:p>
        </p:txBody>
      </p:sp>
      <p:sp>
        <p:nvSpPr>
          <p:cNvPr id="7" name="Text Placeholder 6"/>
          <p:cNvSpPr>
            <a:spLocks noGrp="1"/>
          </p:cNvSpPr>
          <p:nvPr>
            <p:ph type="body" idx="1"/>
          </p:nvPr>
        </p:nvSpPr>
        <p:spPr/>
        <p:txBody>
          <a:bodyPr/>
          <a:lstStyle/>
          <a:p>
            <a:endParaRPr lang="en-NZ"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8520" y="0"/>
            <a:ext cx="9361040" cy="1987372"/>
            <a:chOff x="-108520" y="1347614"/>
            <a:chExt cx="9361040" cy="1987372"/>
          </a:xfrm>
        </p:grpSpPr>
        <p:pic>
          <p:nvPicPr>
            <p:cNvPr id="4" name="Picture 3"/>
            <p:cNvPicPr>
              <a:picLocks noChangeAspect="1"/>
            </p:cNvPicPr>
            <p:nvPr/>
          </p:nvPicPr>
          <p:blipFill rotWithShape="1">
            <a:blip r:embed="rId1"/>
            <a:srcRect b="67190"/>
            <a:stretch>
              <a:fillRect/>
            </a:stretch>
          </p:blipFill>
          <p:spPr>
            <a:xfrm>
              <a:off x="-108520" y="1347614"/>
              <a:ext cx="9361040" cy="1987372"/>
            </a:xfrm>
            <a:prstGeom prst="rect">
              <a:avLst/>
            </a:prstGeom>
          </p:spPr>
        </p:pic>
        <p:sp>
          <p:nvSpPr>
            <p:cNvPr id="6" name="Rectangle 5"/>
            <p:cNvSpPr/>
            <p:nvPr/>
          </p:nvSpPr>
          <p:spPr>
            <a:xfrm>
              <a:off x="3689902" y="2974946"/>
              <a:ext cx="1764196" cy="360040"/>
            </a:xfrm>
            <a:prstGeom prst="rect">
              <a:avLst/>
            </a:prstGeom>
            <a:solidFill>
              <a:srgbClr val="E8ECD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0892" y="-95249"/>
            <a:ext cx="8818586" cy="5706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pPr eaLnBrk="1" hangingPunct="1">
              <a:defRPr/>
            </a:pPr>
            <a:r>
              <a:rPr lang="en-US">
                <a:sym typeface="Gill Sans" charset="0"/>
              </a:rPr>
              <a:t>Scalability</a:t>
            </a:r>
          </a:p>
        </p:txBody>
      </p:sp>
      <p:sp>
        <p:nvSpPr>
          <p:cNvPr id="44035" name="Rectangle 2"/>
          <p:cNvSpPr>
            <a:spLocks noGrp="1" noChangeArrowheads="1"/>
          </p:cNvSpPr>
          <p:nvPr>
            <p:ph type="body" idx="1"/>
          </p:nvPr>
        </p:nvSpPr>
        <p:spPr/>
        <p:txBody>
          <a:bodyPr/>
          <a:lstStyle/>
          <a:p>
            <a:pPr marL="471805"/>
            <a:r>
              <a:rPr lang="en-US" altLang="en-US" sz="1800" dirty="0"/>
              <a:t>Typical individual team is 7 ± 2 people</a:t>
            </a:r>
            <a:endParaRPr lang="en-US" altLang="en-US" sz="1800" dirty="0"/>
          </a:p>
          <a:p>
            <a:pPr marL="702945" lvl="1">
              <a:spcBef>
                <a:spcPts val="880"/>
              </a:spcBef>
            </a:pPr>
            <a:r>
              <a:rPr lang="en-US" altLang="en-US" sz="1400" dirty="0"/>
              <a:t>Scalability comes from teams of teams</a:t>
            </a:r>
            <a:endParaRPr lang="en-US" altLang="en-US" sz="1400" dirty="0"/>
          </a:p>
          <a:p>
            <a:pPr marL="471805">
              <a:spcBef>
                <a:spcPts val="880"/>
              </a:spcBef>
            </a:pPr>
            <a:endParaRPr lang="en-US" altLang="en-US" sz="1800" dirty="0"/>
          </a:p>
          <a:p>
            <a:pPr marL="471805">
              <a:spcBef>
                <a:spcPts val="880"/>
              </a:spcBef>
            </a:pPr>
            <a:r>
              <a:rPr lang="en-US" altLang="en-US" sz="1800" dirty="0"/>
              <a:t>Factors in scaling</a:t>
            </a:r>
            <a:endParaRPr lang="en-US" altLang="en-US" sz="1800" dirty="0"/>
          </a:p>
          <a:p>
            <a:pPr marL="702945" lvl="1">
              <a:spcBef>
                <a:spcPts val="880"/>
              </a:spcBef>
            </a:pPr>
            <a:r>
              <a:rPr lang="en-US" altLang="en-US" sz="1400" dirty="0"/>
              <a:t>Type of application</a:t>
            </a:r>
            <a:endParaRPr lang="en-US" altLang="en-US" sz="1400" dirty="0"/>
          </a:p>
          <a:p>
            <a:pPr marL="702945" lvl="1">
              <a:spcBef>
                <a:spcPts val="880"/>
              </a:spcBef>
            </a:pPr>
            <a:r>
              <a:rPr lang="en-US" altLang="en-US" sz="1400" dirty="0"/>
              <a:t>Team size</a:t>
            </a:r>
            <a:endParaRPr lang="en-US" altLang="en-US" sz="1400" dirty="0"/>
          </a:p>
          <a:p>
            <a:pPr marL="702945" lvl="1">
              <a:spcBef>
                <a:spcPts val="880"/>
              </a:spcBef>
            </a:pPr>
            <a:r>
              <a:rPr lang="en-US" altLang="en-US" sz="1400" dirty="0"/>
              <a:t>Team dispersion</a:t>
            </a:r>
            <a:endParaRPr lang="en-US" altLang="en-US" sz="1400" dirty="0"/>
          </a:p>
          <a:p>
            <a:pPr marL="702945" lvl="1">
              <a:spcBef>
                <a:spcPts val="880"/>
              </a:spcBef>
            </a:pPr>
            <a:r>
              <a:rPr lang="en-US" altLang="en-US" sz="1400" dirty="0"/>
              <a:t>Project duration</a:t>
            </a:r>
            <a:endParaRPr lang="en-US" altLang="en-US" sz="1400" dirty="0"/>
          </a:p>
          <a:p>
            <a:pPr marL="471805">
              <a:spcBef>
                <a:spcPts val="880"/>
              </a:spcBef>
            </a:pPr>
            <a:endParaRPr lang="en-US" altLang="en-US" sz="1800" dirty="0"/>
          </a:p>
          <a:p>
            <a:pPr marL="471805">
              <a:spcBef>
                <a:spcPts val="880"/>
              </a:spcBef>
            </a:pPr>
            <a:r>
              <a:rPr lang="en-US" altLang="en-US" sz="1800" dirty="0"/>
              <a:t>Scrum has been used on multiple 500+ person projects</a:t>
            </a:r>
            <a:endParaRPr lang="en-US" altLang="en-US" sz="1800" dirty="0"/>
          </a:p>
          <a:p>
            <a:pPr marL="471805">
              <a:spcBef>
                <a:spcPts val="880"/>
              </a:spcBef>
            </a:pP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AutoShape 1"/>
          <p:cNvSpPr/>
          <p:nvPr/>
        </p:nvSpPr>
        <p:spPr bwMode="auto">
          <a:xfrm>
            <a:off x="1254443" y="2623185"/>
            <a:ext cx="2143125" cy="1903095"/>
          </a:xfrm>
          <a:prstGeom prst="roundRect">
            <a:avLst>
              <a:gd name="adj" fmla="val 6755"/>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059" name="Rectangle 2"/>
          <p:cNvSpPr>
            <a:spLocks noGrp="1" noChangeArrowheads="1"/>
          </p:cNvSpPr>
          <p:nvPr>
            <p:ph type="title"/>
          </p:nvPr>
        </p:nvSpPr>
        <p:spPr>
          <a:xfrm>
            <a:off x="1374457" y="77152"/>
            <a:ext cx="6386513" cy="1234440"/>
          </a:xfrm>
        </p:spPr>
        <p:txBody>
          <a:bodyPr anchor="t"/>
          <a:lstStyle/>
          <a:p>
            <a:pPr eaLnBrk="1" hangingPunct="1">
              <a:lnSpc>
                <a:spcPct val="80000"/>
              </a:lnSpc>
              <a:defRPr/>
            </a:pPr>
            <a:r>
              <a:rPr lang="en-US" dirty="0">
                <a:sym typeface="Gill Sans" charset="0"/>
              </a:rPr>
              <a:t>Scaling through the Scrum of scrums</a:t>
            </a:r>
          </a:p>
        </p:txBody>
      </p:sp>
      <p:sp>
        <p:nvSpPr>
          <p:cNvPr id="44035" name="AutoShape 3"/>
          <p:cNvSpPr/>
          <p:nvPr/>
        </p:nvSpPr>
        <p:spPr bwMode="auto">
          <a:xfrm>
            <a:off x="3500438" y="2623185"/>
            <a:ext cx="2143125" cy="1903095"/>
          </a:xfrm>
          <a:prstGeom prst="roundRect">
            <a:avLst>
              <a:gd name="adj" fmla="val 6755"/>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4036" name="AutoShape 4"/>
          <p:cNvSpPr/>
          <p:nvPr/>
        </p:nvSpPr>
        <p:spPr bwMode="auto">
          <a:xfrm>
            <a:off x="5720715" y="2623185"/>
            <a:ext cx="2143125" cy="1903095"/>
          </a:xfrm>
          <a:prstGeom prst="roundRect">
            <a:avLst>
              <a:gd name="adj" fmla="val 6755"/>
            </a:avLst>
          </a:prstGeom>
          <a:solidFill>
            <a:schemeClr val="bg1">
              <a:lumMod val="95000"/>
            </a:schemeClr>
          </a:solidFill>
          <a:ln w="25400">
            <a:solidFill>
              <a:srgbClr val="FD402F"/>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60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1647" y="3360420"/>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6022" name="Group 6"/>
          <p:cNvGrpSpPr/>
          <p:nvPr/>
        </p:nvGrpSpPr>
        <p:grpSpPr bwMode="auto">
          <a:xfrm>
            <a:off x="1400175" y="2768917"/>
            <a:ext cx="1757363" cy="454343"/>
            <a:chOff x="0" y="0"/>
            <a:chExt cx="1640" cy="424"/>
          </a:xfrm>
        </p:grpSpPr>
        <p:pic>
          <p:nvPicPr>
            <p:cNvPr id="8604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5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6023" name="Group 10"/>
          <p:cNvGrpSpPr/>
          <p:nvPr/>
        </p:nvGrpSpPr>
        <p:grpSpPr bwMode="auto">
          <a:xfrm>
            <a:off x="1400175" y="3917632"/>
            <a:ext cx="1757363" cy="454343"/>
            <a:chOff x="0" y="0"/>
            <a:chExt cx="1640" cy="424"/>
          </a:xfrm>
        </p:grpSpPr>
        <p:pic>
          <p:nvPicPr>
            <p:cNvPr id="8604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
              <a:ext cx="488"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602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825" y="276891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3472" y="276891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6252"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7"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605"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6252" y="3917632"/>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3472"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867"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3"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7605" y="2786063"/>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4"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6530" y="3634740"/>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782" y="3060382"/>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9430" y="307752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5"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7882" y="3634740"/>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6"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0" y="3651885"/>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59" name="Group 27"/>
          <p:cNvGrpSpPr/>
          <p:nvPr/>
        </p:nvGrpSpPr>
        <p:grpSpPr bwMode="auto">
          <a:xfrm>
            <a:off x="3071813" y="1371600"/>
            <a:ext cx="3000375" cy="994410"/>
            <a:chOff x="0" y="0"/>
            <a:chExt cx="2800" cy="928"/>
          </a:xfrm>
          <a:solidFill>
            <a:schemeClr val="bg1">
              <a:lumMod val="95000"/>
            </a:schemeClr>
          </a:solidFill>
        </p:grpSpPr>
        <p:sp>
          <p:nvSpPr>
            <p:cNvPr id="44060" name="AutoShape 28"/>
            <p:cNvSpPr/>
            <p:nvPr/>
          </p:nvSpPr>
          <p:spPr bwMode="auto">
            <a:xfrm>
              <a:off x="0" y="0"/>
              <a:ext cx="2800" cy="928"/>
            </a:xfrm>
            <a:prstGeom prst="roundRect">
              <a:avLst>
                <a:gd name="adj" fmla="val 20685"/>
              </a:avLst>
            </a:prstGeom>
            <a:grpFill/>
            <a:ln w="25400">
              <a:solidFill>
                <a:schemeClr val="tx1"/>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6042"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 y="248"/>
              <a:ext cx="488" cy="42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86043"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 y="264"/>
              <a:ext cx="488" cy="40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86044"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 y="248"/>
              <a:ext cx="488" cy="42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grpSp>
      <p:pic>
        <p:nvPicPr>
          <p:cNvPr id="44064"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867" y="3343275"/>
            <a:ext cx="522923" cy="454343"/>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pic>
        <p:nvPicPr>
          <p:cNvPr id="44065"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7605" y="2786063"/>
            <a:ext cx="522923" cy="428625"/>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pic>
        <p:nvPicPr>
          <p:cNvPr id="44066"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6530" y="3634740"/>
            <a:ext cx="522923" cy="454343"/>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4052"/>
                                        </p:tgtEl>
                                      </p:cBhvr>
                                    </p:animEffect>
                                    <p:set>
                                      <p:cBhvr>
                                        <p:cTn id="7" dur="1" fill="hold">
                                          <p:stCondLst>
                                            <p:cond delay="499"/>
                                          </p:stCondLst>
                                        </p:cTn>
                                        <p:tgtEl>
                                          <p:spTgt spid="4405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64"/>
                                        </p:tgtEl>
                                        <p:attrNameLst>
                                          <p:attrName>style.visibility</p:attrName>
                                        </p:attrNameLst>
                                      </p:cBhvr>
                                      <p:to>
                                        <p:strVal val="visible"/>
                                      </p:to>
                                    </p:set>
                                    <p:animEffect transition="in" filter="fade">
                                      <p:cBhvr>
                                        <p:cTn id="11" dur="500"/>
                                        <p:tgtEl>
                                          <p:spTgt spid="44064"/>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44053"/>
                                        </p:tgtEl>
                                      </p:cBhvr>
                                    </p:animEffect>
                                    <p:set>
                                      <p:cBhvr>
                                        <p:cTn id="15" dur="1" fill="hold">
                                          <p:stCondLst>
                                            <p:cond delay="499"/>
                                          </p:stCondLst>
                                        </p:cTn>
                                        <p:tgtEl>
                                          <p:spTgt spid="44053"/>
                                        </p:tgtEl>
                                        <p:attrNameLst>
                                          <p:attrName>style.visibility</p:attrName>
                                        </p:attrNameLst>
                                      </p:cBhvr>
                                      <p:to>
                                        <p:strVal val="hidden"/>
                                      </p:to>
                                    </p:se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65"/>
                                        </p:tgtEl>
                                        <p:attrNameLst>
                                          <p:attrName>style.visibility</p:attrName>
                                        </p:attrNameLst>
                                      </p:cBhvr>
                                      <p:to>
                                        <p:strVal val="visible"/>
                                      </p:to>
                                    </p:set>
                                    <p:animEffect transition="in" filter="fade">
                                      <p:cBhvr>
                                        <p:cTn id="19" dur="500"/>
                                        <p:tgtEl>
                                          <p:spTgt spid="44065"/>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44054"/>
                                        </p:tgtEl>
                                      </p:cBhvr>
                                    </p:animEffect>
                                    <p:set>
                                      <p:cBhvr>
                                        <p:cTn id="23" dur="1" fill="hold">
                                          <p:stCondLst>
                                            <p:cond delay="499"/>
                                          </p:stCondLst>
                                        </p:cTn>
                                        <p:tgtEl>
                                          <p:spTgt spid="44054"/>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66"/>
                                        </p:tgtEl>
                                        <p:attrNameLst>
                                          <p:attrName>style.visibility</p:attrName>
                                        </p:attrNameLst>
                                      </p:cBhvr>
                                      <p:to>
                                        <p:strVal val="visible"/>
                                      </p:to>
                                    </p:set>
                                    <p:animEffect transition="in" filter="fade">
                                      <p:cBhvr>
                                        <p:cTn id="27" dur="500"/>
                                        <p:tgtEl>
                                          <p:spTgt spid="4406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59"/>
                                        </p:tgtEl>
                                        <p:attrNameLst>
                                          <p:attrName>style.visibility</p:attrName>
                                        </p:attrNameLst>
                                      </p:cBhvr>
                                      <p:to>
                                        <p:strVal val="visible"/>
                                      </p:to>
                                    </p:set>
                                    <p:animEffect transition="in" filter="fade">
                                      <p:cBhvr>
                                        <p:cTn id="31" dur="500"/>
                                        <p:tgtEl>
                                          <p:spTgt spid="44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lstStyle/>
          <a:p>
            <a:pPr eaLnBrk="1" hangingPunct="1">
              <a:defRPr/>
            </a:pPr>
            <a:r>
              <a:rPr lang="en-US">
                <a:sym typeface="Gill Sans" charset="0"/>
              </a:rPr>
              <a:t>Scrum of scrums of scrums</a:t>
            </a:r>
          </a:p>
        </p:txBody>
      </p:sp>
      <p:grpSp>
        <p:nvGrpSpPr>
          <p:cNvPr id="88066" name="Group 2"/>
          <p:cNvGrpSpPr/>
          <p:nvPr/>
        </p:nvGrpSpPr>
        <p:grpSpPr bwMode="auto">
          <a:xfrm>
            <a:off x="1417320" y="2854642"/>
            <a:ext cx="6249353" cy="1911668"/>
            <a:chOff x="0" y="0"/>
            <a:chExt cx="5832" cy="1784"/>
          </a:xfrm>
        </p:grpSpPr>
        <p:grpSp>
          <p:nvGrpSpPr>
            <p:cNvPr id="88094" name="Group 3"/>
            <p:cNvGrpSpPr/>
            <p:nvPr/>
          </p:nvGrpSpPr>
          <p:grpSpPr bwMode="auto">
            <a:xfrm>
              <a:off x="0" y="0"/>
              <a:ext cx="1800" cy="1704"/>
              <a:chOff x="0" y="0"/>
              <a:chExt cx="1800" cy="1704"/>
            </a:xfrm>
          </p:grpSpPr>
          <p:grpSp>
            <p:nvGrpSpPr>
              <p:cNvPr id="88158" name="Group 4"/>
              <p:cNvGrpSpPr/>
              <p:nvPr/>
            </p:nvGrpSpPr>
            <p:grpSpPr bwMode="auto">
              <a:xfrm>
                <a:off x="936" y="0"/>
                <a:ext cx="864" cy="1704"/>
                <a:chOff x="0" y="0"/>
                <a:chExt cx="864" cy="1704"/>
              </a:xfrm>
            </p:grpSpPr>
            <p:sp>
              <p:nvSpPr>
                <p:cNvPr id="45061" name="AutoShape 5"/>
                <p:cNvSpPr/>
                <p:nvPr/>
              </p:nvSpPr>
              <p:spPr bwMode="auto">
                <a:xfrm>
                  <a:off x="0" y="888"/>
                  <a:ext cx="864" cy="816"/>
                </a:xfrm>
                <a:prstGeom prst="roundRect">
                  <a:avLst>
                    <a:gd name="adj" fmla="val 14704"/>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82" name="Group 6"/>
                <p:cNvGrpSpPr/>
                <p:nvPr/>
              </p:nvGrpSpPr>
              <p:grpSpPr bwMode="auto">
                <a:xfrm>
                  <a:off x="48" y="1008"/>
                  <a:ext cx="768" cy="566"/>
                  <a:chOff x="0" y="0"/>
                  <a:chExt cx="768" cy="566"/>
                </a:xfrm>
              </p:grpSpPr>
              <p:pic>
                <p:nvPicPr>
                  <p:cNvPr id="8819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 y="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12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 y="127"/>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5069" name="AutoShape 13"/>
                <p:cNvSpPr/>
                <p:nvPr/>
              </p:nvSpPr>
              <p:spPr bwMode="auto">
                <a:xfrm>
                  <a:off x="0" y="0"/>
                  <a:ext cx="864" cy="816"/>
                </a:xfrm>
                <a:prstGeom prst="roundRect">
                  <a:avLst>
                    <a:gd name="adj" fmla="val 14704"/>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84" name="Group 14"/>
                <p:cNvGrpSpPr/>
                <p:nvPr/>
              </p:nvGrpSpPr>
              <p:grpSpPr bwMode="auto">
                <a:xfrm>
                  <a:off x="48" y="120"/>
                  <a:ext cx="768" cy="574"/>
                  <a:chOff x="0" y="0"/>
                  <a:chExt cx="768" cy="574"/>
                </a:xfrm>
              </p:grpSpPr>
              <p:pic>
                <p:nvPicPr>
                  <p:cNvPr id="8818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7"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 y="12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9"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 y="13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159" name="Group 23"/>
              <p:cNvGrpSpPr/>
              <p:nvPr/>
            </p:nvGrpSpPr>
            <p:grpSpPr bwMode="auto">
              <a:xfrm>
                <a:off x="0" y="0"/>
                <a:ext cx="864" cy="1704"/>
                <a:chOff x="0" y="0"/>
                <a:chExt cx="864" cy="1704"/>
              </a:xfrm>
            </p:grpSpPr>
            <p:sp>
              <p:nvSpPr>
                <p:cNvPr id="45080" name="AutoShape 24"/>
                <p:cNvSpPr/>
                <p:nvPr/>
              </p:nvSpPr>
              <p:spPr bwMode="auto">
                <a:xfrm>
                  <a:off x="0" y="0"/>
                  <a:ext cx="864" cy="816"/>
                </a:xfrm>
                <a:prstGeom prst="roundRect">
                  <a:avLst>
                    <a:gd name="adj" fmla="val 14704"/>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081" name="AutoShape 25"/>
                <p:cNvSpPr/>
                <p:nvPr/>
              </p:nvSpPr>
              <p:spPr bwMode="auto">
                <a:xfrm>
                  <a:off x="0" y="888"/>
                  <a:ext cx="864" cy="816"/>
                </a:xfrm>
                <a:prstGeom prst="roundRect">
                  <a:avLst>
                    <a:gd name="adj" fmla="val 14704"/>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62" name="Group 26"/>
                <p:cNvGrpSpPr/>
                <p:nvPr/>
              </p:nvGrpSpPr>
              <p:grpSpPr bwMode="auto">
                <a:xfrm>
                  <a:off x="48" y="1008"/>
                  <a:ext cx="768" cy="574"/>
                  <a:chOff x="0" y="0"/>
                  <a:chExt cx="768" cy="574"/>
                </a:xfrm>
              </p:grpSpPr>
              <p:pic>
                <p:nvPicPr>
                  <p:cNvPr id="88173"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4"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5"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6"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 y="12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7"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 y="13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9"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8163" name="Group 35"/>
                <p:cNvGrpSpPr/>
                <p:nvPr/>
              </p:nvGrpSpPr>
              <p:grpSpPr bwMode="auto">
                <a:xfrm>
                  <a:off x="48" y="96"/>
                  <a:ext cx="768" cy="614"/>
                  <a:chOff x="0" y="0"/>
                  <a:chExt cx="768" cy="614"/>
                </a:xfrm>
              </p:grpSpPr>
              <p:pic>
                <p:nvPicPr>
                  <p:cNvPr id="88164" name="Picture 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5"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3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0" name="Picture 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7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1"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44"/>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2"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 y="3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88095" name="Group 45"/>
            <p:cNvGrpSpPr/>
            <p:nvPr/>
          </p:nvGrpSpPr>
          <p:grpSpPr bwMode="auto">
            <a:xfrm>
              <a:off x="2016" y="0"/>
              <a:ext cx="1800" cy="1704"/>
              <a:chOff x="0" y="0"/>
              <a:chExt cx="1800" cy="1704"/>
            </a:xfrm>
          </p:grpSpPr>
          <p:grpSp>
            <p:nvGrpSpPr>
              <p:cNvPr id="88132" name="Group 46"/>
              <p:cNvGrpSpPr/>
              <p:nvPr/>
            </p:nvGrpSpPr>
            <p:grpSpPr bwMode="auto">
              <a:xfrm>
                <a:off x="0" y="0"/>
                <a:ext cx="864" cy="1704"/>
                <a:chOff x="0" y="0"/>
                <a:chExt cx="864" cy="1704"/>
              </a:xfrm>
            </p:grpSpPr>
            <p:sp>
              <p:nvSpPr>
                <p:cNvPr id="45103" name="AutoShape 47"/>
                <p:cNvSpPr/>
                <p:nvPr/>
              </p:nvSpPr>
              <p:spPr bwMode="auto">
                <a:xfrm>
                  <a:off x="0" y="888"/>
                  <a:ext cx="864" cy="816"/>
                </a:xfrm>
                <a:prstGeom prst="roundRect">
                  <a:avLst>
                    <a:gd name="adj" fmla="val 14704"/>
                  </a:avLst>
                </a:prstGeom>
                <a:solidFill>
                  <a:schemeClr val="bg1">
                    <a:lumMod val="95000"/>
                  </a:schemeClr>
                </a:solidFill>
                <a:ln w="25400">
                  <a:solidFill>
                    <a:srgbClr val="910000"/>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8143"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4"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5"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6"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12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7"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 y="112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8"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 y="131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9"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32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 y="131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112" name="AutoShape 56"/>
                <p:cNvSpPr/>
                <p:nvPr/>
              </p:nvSpPr>
              <p:spPr bwMode="auto">
                <a:xfrm>
                  <a:off x="0" y="0"/>
                  <a:ext cx="864" cy="816"/>
                </a:xfrm>
                <a:prstGeom prst="roundRect">
                  <a:avLst>
                    <a:gd name="adj" fmla="val 14704"/>
                  </a:avLst>
                </a:prstGeom>
                <a:solidFill>
                  <a:schemeClr val="bg1">
                    <a:lumMod val="95000"/>
                  </a:schemeClr>
                </a:solidFill>
                <a:ln w="25400">
                  <a:solidFill>
                    <a:srgbClr val="910000"/>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52" name="Group 57"/>
                <p:cNvGrpSpPr/>
                <p:nvPr/>
              </p:nvGrpSpPr>
              <p:grpSpPr bwMode="auto">
                <a:xfrm>
                  <a:off x="64" y="168"/>
                  <a:ext cx="728" cy="470"/>
                  <a:chOff x="0" y="0"/>
                  <a:chExt cx="728" cy="470"/>
                </a:xfrm>
              </p:grpSpPr>
              <p:pic>
                <p:nvPicPr>
                  <p:cNvPr id="88153"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4"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5"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 y="19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6" name="Picture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 y="199"/>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7"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133" name="Group 63"/>
              <p:cNvGrpSpPr/>
              <p:nvPr/>
            </p:nvGrpSpPr>
            <p:grpSpPr bwMode="auto">
              <a:xfrm>
                <a:off x="936" y="448"/>
                <a:ext cx="864" cy="816"/>
                <a:chOff x="0" y="0"/>
                <a:chExt cx="864" cy="816"/>
              </a:xfrm>
            </p:grpSpPr>
            <p:sp>
              <p:nvSpPr>
                <p:cNvPr id="45120" name="AutoShape 64"/>
                <p:cNvSpPr/>
                <p:nvPr/>
              </p:nvSpPr>
              <p:spPr bwMode="auto">
                <a:xfrm>
                  <a:off x="0" y="0"/>
                  <a:ext cx="864" cy="816"/>
                </a:xfrm>
                <a:prstGeom prst="roundRect">
                  <a:avLst>
                    <a:gd name="adj" fmla="val 14704"/>
                  </a:avLst>
                </a:prstGeom>
                <a:solidFill>
                  <a:schemeClr val="bg1">
                    <a:lumMod val="95000"/>
                  </a:schemeClr>
                </a:solidFill>
                <a:ln w="25400">
                  <a:solidFill>
                    <a:srgbClr val="910000"/>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35" name="Group 65"/>
                <p:cNvGrpSpPr/>
                <p:nvPr/>
              </p:nvGrpSpPr>
              <p:grpSpPr bwMode="auto">
                <a:xfrm>
                  <a:off x="64" y="80"/>
                  <a:ext cx="728" cy="654"/>
                  <a:chOff x="0" y="0"/>
                  <a:chExt cx="728" cy="654"/>
                </a:xfrm>
              </p:grpSpPr>
              <p:pic>
                <p:nvPicPr>
                  <p:cNvPr id="88136"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7"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 y="191"/>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8"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 y="18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9"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 y="384"/>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1"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88096" name="Group 72"/>
            <p:cNvGrpSpPr/>
            <p:nvPr/>
          </p:nvGrpSpPr>
          <p:grpSpPr bwMode="auto">
            <a:xfrm>
              <a:off x="4032" y="0"/>
              <a:ext cx="1800" cy="1784"/>
              <a:chOff x="0" y="0"/>
              <a:chExt cx="1800" cy="1784"/>
            </a:xfrm>
          </p:grpSpPr>
          <p:grpSp>
            <p:nvGrpSpPr>
              <p:cNvPr id="88097" name="Group 73"/>
              <p:cNvGrpSpPr/>
              <p:nvPr/>
            </p:nvGrpSpPr>
            <p:grpSpPr bwMode="auto">
              <a:xfrm>
                <a:off x="0" y="0"/>
                <a:ext cx="864" cy="1784"/>
                <a:chOff x="0" y="0"/>
                <a:chExt cx="864" cy="1784"/>
              </a:xfrm>
            </p:grpSpPr>
            <p:sp>
              <p:nvSpPr>
                <p:cNvPr id="45130" name="AutoShape 74"/>
                <p:cNvSpPr/>
                <p:nvPr/>
              </p:nvSpPr>
              <p:spPr bwMode="auto">
                <a:xfrm>
                  <a:off x="0" y="0"/>
                  <a:ext cx="864" cy="816"/>
                </a:xfrm>
                <a:prstGeom prst="roundRect">
                  <a:avLst>
                    <a:gd name="adj" fmla="val 14704"/>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131" name="AutoShape 75"/>
                <p:cNvSpPr/>
                <p:nvPr/>
              </p:nvSpPr>
              <p:spPr bwMode="auto">
                <a:xfrm>
                  <a:off x="0" y="968"/>
                  <a:ext cx="864" cy="816"/>
                </a:xfrm>
                <a:prstGeom prst="roundRect">
                  <a:avLst>
                    <a:gd name="adj" fmla="val 14704"/>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17" name="Group 76"/>
                <p:cNvGrpSpPr/>
                <p:nvPr/>
              </p:nvGrpSpPr>
              <p:grpSpPr bwMode="auto">
                <a:xfrm>
                  <a:off x="64" y="96"/>
                  <a:ext cx="728" cy="622"/>
                  <a:chOff x="0" y="0"/>
                  <a:chExt cx="728" cy="622"/>
                </a:xfrm>
              </p:grpSpPr>
              <p:pic>
                <p:nvPicPr>
                  <p:cNvPr id="88124"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5" name="Picture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6" name="Picture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7"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8"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9" name="Picture 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4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 y="34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1" name="Picture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 y="35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118"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 y="104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9"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1" name="Picture 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2"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3"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 y="1416"/>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8098" name="Group 91"/>
              <p:cNvGrpSpPr/>
              <p:nvPr/>
            </p:nvGrpSpPr>
            <p:grpSpPr bwMode="auto">
              <a:xfrm>
                <a:off x="936" y="0"/>
                <a:ext cx="864" cy="1784"/>
                <a:chOff x="0" y="0"/>
                <a:chExt cx="864" cy="1784"/>
              </a:xfrm>
            </p:grpSpPr>
            <p:sp>
              <p:nvSpPr>
                <p:cNvPr id="45148" name="AutoShape 92"/>
                <p:cNvSpPr/>
                <p:nvPr/>
              </p:nvSpPr>
              <p:spPr bwMode="auto">
                <a:xfrm>
                  <a:off x="0" y="0"/>
                  <a:ext cx="864" cy="816"/>
                </a:xfrm>
                <a:prstGeom prst="roundRect">
                  <a:avLst>
                    <a:gd name="adj" fmla="val 14704"/>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149" name="AutoShape 93"/>
                <p:cNvSpPr/>
                <p:nvPr/>
              </p:nvSpPr>
              <p:spPr bwMode="auto">
                <a:xfrm>
                  <a:off x="0" y="968"/>
                  <a:ext cx="864" cy="816"/>
                </a:xfrm>
                <a:prstGeom prst="roundRect">
                  <a:avLst>
                    <a:gd name="adj" fmla="val 14704"/>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01" name="Group 94"/>
                <p:cNvGrpSpPr/>
                <p:nvPr/>
              </p:nvGrpSpPr>
              <p:grpSpPr bwMode="auto">
                <a:xfrm>
                  <a:off x="64" y="152"/>
                  <a:ext cx="728" cy="510"/>
                  <a:chOff x="0" y="0"/>
                  <a:chExt cx="728" cy="510"/>
                </a:xfrm>
              </p:grpSpPr>
              <p:pic>
                <p:nvPicPr>
                  <p:cNvPr id="8811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1" name="Picture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2" name="Picture 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3"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 y="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4" name="Picture 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 y="239"/>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102"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 y="106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3" name="Picture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 y="107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4" name="Picture 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 y="107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5" name="Picture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6"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7" name="Picture 1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8"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9" name="Picture 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 y="1416"/>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45164" name="Group 108"/>
          <p:cNvGrpSpPr/>
          <p:nvPr/>
        </p:nvGrpSpPr>
        <p:grpSpPr bwMode="auto">
          <a:xfrm>
            <a:off x="3860482" y="960120"/>
            <a:ext cx="1363028" cy="617220"/>
            <a:chOff x="0" y="0"/>
            <a:chExt cx="1272" cy="576"/>
          </a:xfrm>
        </p:grpSpPr>
        <p:sp>
          <p:nvSpPr>
            <p:cNvPr id="88089" name="AutoShape 109"/>
            <p:cNvSpPr/>
            <p:nvPr/>
          </p:nvSpPr>
          <p:spPr bwMode="auto">
            <a:xfrm>
              <a:off x="0" y="0"/>
              <a:ext cx="1272" cy="576"/>
            </a:xfrm>
            <a:prstGeom prst="roundRect">
              <a:avLst>
                <a:gd name="adj" fmla="val 20833"/>
              </a:avLst>
            </a:prstGeom>
            <a:solidFill>
              <a:schemeClr val="bg1">
                <a:lumMod val="95000"/>
              </a:schemeClr>
            </a:solidFill>
            <a:ln w="25400">
              <a:solidFill>
                <a:schemeClr val="tx1"/>
              </a:solidFill>
              <a:rou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nvGrpSpPr>
            <p:cNvPr id="88090" name="Group 110"/>
            <p:cNvGrpSpPr/>
            <p:nvPr/>
          </p:nvGrpSpPr>
          <p:grpSpPr bwMode="auto">
            <a:xfrm>
              <a:off x="104" y="144"/>
              <a:ext cx="1072" cy="278"/>
              <a:chOff x="0" y="0"/>
              <a:chExt cx="1072" cy="278"/>
            </a:xfrm>
          </p:grpSpPr>
          <p:pic>
            <p:nvPicPr>
              <p:cNvPr id="88091" name="Picture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92"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93" name="Picture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45170" name="Group 114"/>
          <p:cNvGrpSpPr/>
          <p:nvPr/>
        </p:nvGrpSpPr>
        <p:grpSpPr bwMode="auto">
          <a:xfrm>
            <a:off x="1914525" y="1834515"/>
            <a:ext cx="5254943" cy="762953"/>
            <a:chOff x="0" y="0"/>
            <a:chExt cx="4904" cy="712"/>
          </a:xfrm>
        </p:grpSpPr>
        <p:grpSp>
          <p:nvGrpSpPr>
            <p:cNvPr id="88069" name="Group 115"/>
            <p:cNvGrpSpPr/>
            <p:nvPr/>
          </p:nvGrpSpPr>
          <p:grpSpPr bwMode="auto">
            <a:xfrm>
              <a:off x="0" y="0"/>
              <a:ext cx="872" cy="712"/>
              <a:chOff x="0" y="0"/>
              <a:chExt cx="872" cy="712"/>
            </a:xfrm>
          </p:grpSpPr>
          <p:sp>
            <p:nvSpPr>
              <p:cNvPr id="45172" name="AutoShape 116"/>
              <p:cNvSpPr/>
              <p:nvPr/>
            </p:nvSpPr>
            <p:spPr bwMode="auto">
              <a:xfrm>
                <a:off x="0" y="0"/>
                <a:ext cx="872" cy="712"/>
              </a:xfrm>
              <a:prstGeom prst="roundRect">
                <a:avLst>
                  <a:gd name="adj" fmla="val 16852"/>
                </a:avLst>
              </a:prstGeom>
              <a:solidFill>
                <a:schemeClr val="bg1">
                  <a:lumMod val="95000"/>
                </a:schemeClr>
              </a:solid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84" name="Group 117"/>
              <p:cNvGrpSpPr/>
              <p:nvPr/>
            </p:nvGrpSpPr>
            <p:grpSpPr bwMode="auto">
              <a:xfrm>
                <a:off x="96" y="64"/>
                <a:ext cx="688" cy="582"/>
                <a:chOff x="0" y="0"/>
                <a:chExt cx="688" cy="582"/>
              </a:xfrm>
            </p:grpSpPr>
            <p:pic>
              <p:nvPicPr>
                <p:cNvPr id="88085" name="Picture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6"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7" name="Picture 1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 y="31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8" name="Picture 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070" name="Group 122"/>
            <p:cNvGrpSpPr/>
            <p:nvPr/>
          </p:nvGrpSpPr>
          <p:grpSpPr bwMode="auto">
            <a:xfrm>
              <a:off x="2016" y="0"/>
              <a:ext cx="872" cy="712"/>
              <a:chOff x="0" y="0"/>
              <a:chExt cx="872" cy="712"/>
            </a:xfrm>
          </p:grpSpPr>
          <p:sp>
            <p:nvSpPr>
              <p:cNvPr id="45179" name="AutoShape 123"/>
              <p:cNvSpPr/>
              <p:nvPr/>
            </p:nvSpPr>
            <p:spPr bwMode="auto">
              <a:xfrm>
                <a:off x="0" y="0"/>
                <a:ext cx="872" cy="712"/>
              </a:xfrm>
              <a:prstGeom prst="roundRect">
                <a:avLst>
                  <a:gd name="adj" fmla="val 16852"/>
                </a:avLst>
              </a:prstGeom>
              <a:solidFill>
                <a:schemeClr val="bg1">
                  <a:lumMod val="95000"/>
                </a:schemeClr>
              </a:solidFill>
              <a:ln w="25400">
                <a:solidFill>
                  <a:srgbClr val="910000"/>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79" name="Group 124"/>
              <p:cNvGrpSpPr/>
              <p:nvPr/>
            </p:nvGrpSpPr>
            <p:grpSpPr bwMode="auto">
              <a:xfrm>
                <a:off x="120" y="80"/>
                <a:ext cx="632" cy="574"/>
                <a:chOff x="0" y="0"/>
                <a:chExt cx="632" cy="574"/>
              </a:xfrm>
            </p:grpSpPr>
            <p:pic>
              <p:nvPicPr>
                <p:cNvPr id="88080" name="Picture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1"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 y="1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2"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071" name="Group 128"/>
            <p:cNvGrpSpPr/>
            <p:nvPr/>
          </p:nvGrpSpPr>
          <p:grpSpPr bwMode="auto">
            <a:xfrm>
              <a:off x="4032" y="0"/>
              <a:ext cx="872" cy="712"/>
              <a:chOff x="0" y="0"/>
              <a:chExt cx="872" cy="712"/>
            </a:xfrm>
          </p:grpSpPr>
          <p:sp>
            <p:nvSpPr>
              <p:cNvPr id="45185" name="AutoShape 129"/>
              <p:cNvSpPr/>
              <p:nvPr/>
            </p:nvSpPr>
            <p:spPr bwMode="auto">
              <a:xfrm>
                <a:off x="0" y="0"/>
                <a:ext cx="872" cy="712"/>
              </a:xfrm>
              <a:prstGeom prst="roundRect">
                <a:avLst>
                  <a:gd name="adj" fmla="val 16852"/>
                </a:avLst>
              </a:prstGeom>
              <a:solidFill>
                <a:schemeClr val="bg1">
                  <a:lumMod val="95000"/>
                </a:schemeClr>
              </a:solidFill>
              <a:ln w="25400">
                <a:solidFill>
                  <a:srgbClr val="00531C"/>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73" name="Group 130"/>
              <p:cNvGrpSpPr/>
              <p:nvPr/>
            </p:nvGrpSpPr>
            <p:grpSpPr bwMode="auto">
              <a:xfrm>
                <a:off x="72" y="32"/>
                <a:ext cx="728" cy="654"/>
                <a:chOff x="0" y="0"/>
                <a:chExt cx="728" cy="654"/>
              </a:xfrm>
            </p:grpSpPr>
            <p:pic>
              <p:nvPicPr>
                <p:cNvPr id="88074" name="Picture 1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5" name="Picture 1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6" name="Picture 1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7"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170"/>
                                        </p:tgtEl>
                                        <p:attrNameLst>
                                          <p:attrName>style.visibility</p:attrName>
                                        </p:attrNameLst>
                                      </p:cBhvr>
                                      <p:to>
                                        <p:strVal val="visible"/>
                                      </p:to>
                                    </p:set>
                                    <p:anim calcmode="lin" valueType="num">
                                      <p:cBhvr additive="base">
                                        <p:cTn id="7" dur="500" fill="hold"/>
                                        <p:tgtEl>
                                          <p:spTgt spid="45170"/>
                                        </p:tgtEl>
                                        <p:attrNameLst>
                                          <p:attrName>ppt_x</p:attrName>
                                        </p:attrNameLst>
                                      </p:cBhvr>
                                      <p:tavLst>
                                        <p:tav tm="0">
                                          <p:val>
                                            <p:strVal val="#ppt_x"/>
                                          </p:val>
                                        </p:tav>
                                        <p:tav tm="100000">
                                          <p:val>
                                            <p:strVal val="#ppt_x"/>
                                          </p:val>
                                        </p:tav>
                                      </p:tavLst>
                                    </p:anim>
                                    <p:anim calcmode="lin" valueType="num">
                                      <p:cBhvr additive="base">
                                        <p:cTn id="8" dur="500" fill="hold"/>
                                        <p:tgtEl>
                                          <p:spTgt spid="451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5164"/>
                                        </p:tgtEl>
                                        <p:attrNameLst>
                                          <p:attrName>style.visibility</p:attrName>
                                        </p:attrNameLst>
                                      </p:cBhvr>
                                      <p:to>
                                        <p:strVal val="visible"/>
                                      </p:to>
                                    </p:set>
                                    <p:anim calcmode="lin" valueType="num">
                                      <p:cBhvr additive="base">
                                        <p:cTn id="13" dur="500" fill="hold"/>
                                        <p:tgtEl>
                                          <p:spTgt spid="45164"/>
                                        </p:tgtEl>
                                        <p:attrNameLst>
                                          <p:attrName>ppt_x</p:attrName>
                                        </p:attrNameLst>
                                      </p:cBhvr>
                                      <p:tavLst>
                                        <p:tav tm="0">
                                          <p:val>
                                            <p:strVal val="#ppt_x"/>
                                          </p:val>
                                        </p:tav>
                                        <p:tav tm="100000">
                                          <p:val>
                                            <p:strVal val="#ppt_x"/>
                                          </p:val>
                                        </p:tav>
                                      </p:tavLst>
                                    </p:anim>
                                    <p:anim calcmode="lin" valueType="num">
                                      <p:cBhvr additive="base">
                                        <p:cTn id="14" dur="500" fill="hold"/>
                                        <p:tgtEl>
                                          <p:spTgt spid="451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p:txBody>
          <a:bodyPr/>
          <a:lstStyle/>
          <a:p>
            <a:r>
              <a:rPr lang="en-US" dirty="0" smtClean="0">
                <a:sym typeface="Gill Sans" charset="0"/>
              </a:rPr>
              <a:t>Where to go next</a:t>
            </a:r>
            <a:endParaRPr lang="en-US" dirty="0">
              <a:sym typeface="Gill Sans" charset="0"/>
            </a:endParaRPr>
          </a:p>
        </p:txBody>
      </p:sp>
      <p:sp>
        <p:nvSpPr>
          <p:cNvPr id="47107" name="Rectangle 2"/>
          <p:cNvSpPr>
            <a:spLocks noGrp="1" noChangeArrowheads="1"/>
          </p:cNvSpPr>
          <p:nvPr>
            <p:ph type="body" idx="1"/>
          </p:nvPr>
        </p:nvSpPr>
        <p:spPr/>
        <p:txBody>
          <a:bodyPr/>
          <a:lstStyle/>
          <a:p>
            <a:r>
              <a:rPr lang="en-US" sz="2000" dirty="0">
                <a:sym typeface="Gill Sans" charset="0"/>
              </a:rPr>
              <a:t>P:\Learning\Scrum</a:t>
            </a:r>
            <a:endParaRPr lang="en-US" sz="2000" dirty="0">
              <a:sym typeface="Gill Sans" charset="0"/>
            </a:endParaRPr>
          </a:p>
          <a:p>
            <a:r>
              <a:rPr lang="en-US" sz="2000" dirty="0" smtClean="0">
                <a:sym typeface="Gill Sans" charset="0"/>
              </a:rPr>
              <a:t>www.scrumalliance.org</a:t>
            </a:r>
            <a:endParaRPr lang="en-US" sz="2000" dirty="0" smtClean="0">
              <a:sym typeface="Gill Sans" charset="0"/>
            </a:endParaRPr>
          </a:p>
          <a:p>
            <a:r>
              <a:rPr lang="en-US" sz="2000" dirty="0" smtClean="0">
                <a:sym typeface="Gill Sans" charset="0"/>
              </a:rPr>
              <a:t>www.scrum.org</a:t>
            </a:r>
            <a:endParaRPr lang="en-US" sz="2000" dirty="0" smtClean="0">
              <a:sym typeface="Gill Sans" charset="0"/>
            </a:endParaRPr>
          </a:p>
          <a:p>
            <a:r>
              <a:rPr lang="en-US" sz="2000" dirty="0" smtClean="0">
                <a:sym typeface="Gill Sans" charset="0"/>
              </a:rPr>
              <a:t>www.scrumguides.org</a:t>
            </a:r>
            <a:endParaRPr lang="en-US" sz="2000" dirty="0" smtClean="0">
              <a:sym typeface="Gill Sans" charset="0"/>
            </a:endParaRPr>
          </a:p>
          <a:p>
            <a:r>
              <a:rPr lang="en-US" sz="2000" dirty="0" smtClean="0">
                <a:sym typeface="Gill Sans" charset="0"/>
              </a:rPr>
              <a:t>www.mountaingoatsoftware.com/scrum</a:t>
            </a:r>
            <a:endParaRPr lang="en-US" sz="2000" dirty="0" smtClean="0">
              <a:sym typeface="Gill Sans" charset="0"/>
            </a:endParaRPr>
          </a:p>
          <a:p>
            <a:r>
              <a:rPr lang="en-US" sz="2000" dirty="0" smtClean="0">
                <a:sym typeface="Gill Sans" charset="0"/>
              </a:rPr>
              <a:t>Thursday Scrum Lunch sessions</a:t>
            </a:r>
            <a:endParaRPr lang="en-US" sz="2000" dirty="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lstStyle/>
          <a:p>
            <a:r>
              <a:rPr lang="en-US" smtClean="0">
                <a:sym typeface="Gill Sans" charset="0"/>
              </a:rPr>
              <a:t>A Scrum reading list</a:t>
            </a:r>
            <a:endParaRPr lang="en-US">
              <a:sym typeface="Gill Sans" charset="0"/>
            </a:endParaRPr>
          </a:p>
        </p:txBody>
      </p:sp>
      <p:sp>
        <p:nvSpPr>
          <p:cNvPr id="48131" name="Rectangle 2"/>
          <p:cNvSpPr>
            <a:spLocks noGrp="1" noChangeArrowheads="1"/>
          </p:cNvSpPr>
          <p:nvPr>
            <p:ph type="body" idx="1"/>
          </p:nvPr>
        </p:nvSpPr>
        <p:spPr/>
        <p:txBody>
          <a:bodyPr/>
          <a:lstStyle/>
          <a:p>
            <a:r>
              <a:rPr lang="en-US" altLang="en-US" sz="2000" dirty="0" smtClean="0"/>
              <a:t>Agile and Iterative Development: A Manager</a:t>
            </a:r>
            <a:r>
              <a:rPr lang="ja-JP" altLang="en-US" sz="2000" dirty="0" smtClean="0"/>
              <a:t>’</a:t>
            </a:r>
            <a:r>
              <a:rPr lang="en-US" altLang="ja-JP" sz="2000" dirty="0" smtClean="0"/>
              <a:t>s Guide by Craig </a:t>
            </a:r>
            <a:r>
              <a:rPr lang="en-US" altLang="ja-JP" sz="2000" dirty="0" err="1" smtClean="0"/>
              <a:t>Larman</a:t>
            </a:r>
            <a:endParaRPr lang="en-US" altLang="ja-JP" sz="2000" dirty="0" smtClean="0"/>
          </a:p>
          <a:p>
            <a:r>
              <a:rPr lang="en-US" altLang="en-US" sz="2000" dirty="0" smtClean="0"/>
              <a:t>Agile Estimating and Planning by Mike Cohn</a:t>
            </a:r>
            <a:endParaRPr lang="en-US" altLang="en-US" sz="2000" dirty="0" smtClean="0"/>
          </a:p>
          <a:p>
            <a:r>
              <a:rPr lang="en-US" altLang="en-US" sz="2000" dirty="0" smtClean="0"/>
              <a:t>Agile Project Management with Scrum by Ken </a:t>
            </a:r>
            <a:r>
              <a:rPr lang="en-US" altLang="en-US" sz="2000" dirty="0" err="1" smtClean="0"/>
              <a:t>Schwaber</a:t>
            </a:r>
            <a:endParaRPr lang="en-US" altLang="en-US" sz="2000" dirty="0" smtClean="0"/>
          </a:p>
          <a:p>
            <a:r>
              <a:rPr lang="en-US" altLang="en-US" sz="2000" dirty="0" smtClean="0"/>
              <a:t>Agile Retrospectives by Esther Derby and Diana Larsen</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mtClean="0">
                <a:sym typeface="Gill Sans" charset="0"/>
              </a:rPr>
              <a:t>A Scrum reading list</a:t>
            </a:r>
            <a:endParaRPr lang="en-US">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Agile Software Development Ecosystems by Jim Highsmith</a:t>
            </a:r>
            <a:endParaRPr lang="en-US" sz="2000" dirty="0" smtClean="0">
              <a:sym typeface="Gill Sans" charset="0"/>
            </a:endParaRPr>
          </a:p>
          <a:p>
            <a:r>
              <a:rPr lang="en-US" sz="2000" dirty="0" smtClean="0">
                <a:sym typeface="Gill Sans" charset="0"/>
              </a:rPr>
              <a:t>Agile Software Development with Scrum by Ken </a:t>
            </a:r>
            <a:r>
              <a:rPr lang="en-US" sz="2000" dirty="0" err="1" smtClean="0">
                <a:sym typeface="Gill Sans" charset="0"/>
              </a:rPr>
              <a:t>Schwaber</a:t>
            </a:r>
            <a:r>
              <a:rPr lang="en-US" sz="2000" dirty="0" smtClean="0">
                <a:sym typeface="Gill Sans" charset="0"/>
              </a:rPr>
              <a:t> and </a:t>
            </a:r>
            <a:br>
              <a:rPr lang="en-US" sz="2000" dirty="0" smtClean="0">
                <a:sym typeface="Gill Sans" charset="0"/>
              </a:rPr>
            </a:br>
            <a:r>
              <a:rPr lang="en-US" sz="2000" dirty="0" smtClean="0">
                <a:sym typeface="Gill Sans" charset="0"/>
              </a:rPr>
              <a:t>Mike </a:t>
            </a:r>
            <a:r>
              <a:rPr lang="en-US" sz="2000" dirty="0" err="1" smtClean="0">
                <a:sym typeface="Gill Sans" charset="0"/>
              </a:rPr>
              <a:t>Beedle</a:t>
            </a:r>
            <a:endParaRPr lang="en-US" sz="2000" dirty="0" smtClean="0">
              <a:sym typeface="Gill Sans" charset="0"/>
            </a:endParaRPr>
          </a:p>
          <a:p>
            <a:r>
              <a:rPr lang="en-US" sz="2000" dirty="0" smtClean="0">
                <a:sym typeface="Gill Sans" charset="0"/>
              </a:rPr>
              <a:t>Scrum and The Enterprise by Ken </a:t>
            </a:r>
            <a:r>
              <a:rPr lang="en-US" sz="2000" dirty="0" err="1" smtClean="0">
                <a:sym typeface="Gill Sans" charset="0"/>
              </a:rPr>
              <a:t>Schwaber</a:t>
            </a:r>
            <a:endParaRPr lang="en-US" sz="2000" dirty="0" smtClean="0">
              <a:sym typeface="Gill Sans" charset="0"/>
            </a:endParaRPr>
          </a:p>
          <a:p>
            <a:r>
              <a:rPr lang="en-US" sz="2000" dirty="0" smtClean="0">
                <a:sym typeface="Gill Sans" charset="0"/>
              </a:rPr>
              <a:t>Succeeding with Agile by Mike Cohn</a:t>
            </a:r>
            <a:endParaRPr lang="en-US" sz="2000" dirty="0" smtClean="0">
              <a:sym typeface="Gill Sans" charset="0"/>
            </a:endParaRPr>
          </a:p>
          <a:p>
            <a:r>
              <a:rPr lang="en-US" sz="2000" dirty="0" smtClean="0">
                <a:sym typeface="Gill Sans" charset="0"/>
              </a:rPr>
              <a:t>User Stories Applied for Agile Software Development by Mike Cohn</a:t>
            </a:r>
            <a:endParaRPr lang="en-US" sz="2000" dirty="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charset="0"/>
              </a:rPr>
              <a:t>Scrum framework</a:t>
            </a:r>
          </a:p>
        </p:txBody>
      </p:sp>
      <p:grpSp>
        <p:nvGrpSpPr>
          <p:cNvPr id="38914" name="Group 2"/>
          <p:cNvGrpSpPr/>
          <p:nvPr/>
        </p:nvGrpSpPr>
        <p:grpSpPr bwMode="auto">
          <a:xfrm>
            <a:off x="3277553" y="1939066"/>
            <a:ext cx="2794635" cy="1705928"/>
            <a:chOff x="0" y="0"/>
            <a:chExt cx="2608" cy="1592"/>
          </a:xfrm>
        </p:grpSpPr>
        <p:sp>
          <p:nvSpPr>
            <p:cNvPr id="22531" name="AutoShape 3"/>
            <p:cNvSpPr/>
            <p:nvPr/>
          </p:nvSpPr>
          <p:spPr bwMode="auto">
            <a:xfrm>
              <a:off x="8" y="0"/>
              <a:ext cx="2600" cy="1592"/>
            </a:xfrm>
            <a:prstGeom prst="roundRect">
              <a:avLst>
                <a:gd name="adj" fmla="val 12060"/>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33" name="Rectangle 4"/>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Sprint planning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review</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retrospective</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Daily scrum meeting</a:t>
              </a:r>
            </a:p>
          </p:txBody>
        </p:sp>
        <p:sp>
          <p:nvSpPr>
            <p:cNvPr id="38934" name="Rectangle 5"/>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5" name="AutoShape 6"/>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36" name="AutoShape 7"/>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37" name="Rectangle 8"/>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8" name="Rectangle 9"/>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9" name="Rectangle 10"/>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sp>
        <p:nvSpPr>
          <p:cNvPr id="22539" name="AutoShape 11"/>
          <p:cNvSpPr/>
          <p:nvPr/>
        </p:nvSpPr>
        <p:spPr bwMode="auto">
          <a:xfrm>
            <a:off x="4597717" y="3567841"/>
            <a:ext cx="2786063" cy="1380173"/>
          </a:xfrm>
          <a:prstGeom prst="roundRect">
            <a:avLst>
              <a:gd name="adj" fmla="val 14903"/>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16" name="Rectangle 12"/>
          <p:cNvSpPr/>
          <p:nvPr/>
        </p:nvSpPr>
        <p:spPr bwMode="auto">
          <a:xfrm>
            <a:off x="4692015" y="3987894"/>
            <a:ext cx="2546033"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backlog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backlog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Burndown charts</a:t>
            </a:r>
          </a:p>
        </p:txBody>
      </p:sp>
      <p:sp>
        <p:nvSpPr>
          <p:cNvPr id="38917" name="Rectangle 13"/>
          <p:cNvSpPr/>
          <p:nvPr/>
        </p:nvSpPr>
        <p:spPr bwMode="auto">
          <a:xfrm>
            <a:off x="4914900" y="3567841"/>
            <a:ext cx="1285875" cy="402908"/>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18" name="AutoShape 14"/>
          <p:cNvSpPr/>
          <p:nvPr/>
        </p:nvSpPr>
        <p:spPr bwMode="auto">
          <a:xfrm rot="10800000">
            <a:off x="6123622" y="3662139"/>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19" name="AutoShape 15"/>
          <p:cNvSpPr/>
          <p:nvPr/>
        </p:nvSpPr>
        <p:spPr bwMode="auto">
          <a:xfrm>
            <a:off x="4589145" y="3567841"/>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0" name="Rectangle 16"/>
          <p:cNvSpPr/>
          <p:nvPr/>
        </p:nvSpPr>
        <p:spPr bwMode="auto">
          <a:xfrm>
            <a:off x="4589145" y="3799299"/>
            <a:ext cx="420053" cy="17145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1" name="Rectangle 17"/>
          <p:cNvSpPr/>
          <p:nvPr/>
        </p:nvSpPr>
        <p:spPr bwMode="auto">
          <a:xfrm>
            <a:off x="6037897" y="3567841"/>
            <a:ext cx="420053" cy="17145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2" name="Rectangle 18"/>
          <p:cNvSpPr/>
          <p:nvPr/>
        </p:nvSpPr>
        <p:spPr bwMode="auto">
          <a:xfrm>
            <a:off x="4700587" y="3576414"/>
            <a:ext cx="1431608"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nvGrpSpPr>
          <p:cNvPr id="38923" name="Group 19"/>
          <p:cNvGrpSpPr/>
          <p:nvPr/>
        </p:nvGrpSpPr>
        <p:grpSpPr bwMode="auto">
          <a:xfrm>
            <a:off x="1631633" y="850358"/>
            <a:ext cx="2794635" cy="1380173"/>
            <a:chOff x="0" y="0"/>
            <a:chExt cx="2608" cy="1288"/>
          </a:xfrm>
        </p:grpSpPr>
        <p:sp>
          <p:nvSpPr>
            <p:cNvPr id="22548" name="AutoShape 20"/>
            <p:cNvS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25" name="Rectangle 21"/>
            <p:cNvSpPr/>
            <p:nvPr/>
          </p:nvSpPr>
          <p:spPr bwMode="auto">
            <a:xfrm>
              <a:off x="97" y="392"/>
              <a:ext cx="2097"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err="1">
                  <a:solidFill>
                    <a:srgbClr val="FFFFFF"/>
                  </a:solidFill>
                </a:rPr>
                <a:t>ScrumMaster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8926" name="Rectangle 22"/>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7" name="AutoShape 23"/>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8" name="AutoShape 24"/>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9" name="Rectangle 25"/>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0" name="Rectangle 26"/>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1" name="Rectangle 27"/>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a:defRPr/>
            </a:pPr>
            <a:r>
              <a:rPr lang="en-US" smtClean="0">
                <a:sym typeface="Gill Sans" charset="0"/>
              </a:rPr>
              <a:t>Product owner</a:t>
            </a:r>
            <a:endParaRPr lang="en-US">
              <a:sym typeface="Gill Sans" charset="0"/>
            </a:endParaRPr>
          </a:p>
        </p:txBody>
      </p:sp>
      <p:sp>
        <p:nvSpPr>
          <p:cNvPr id="22531" name="Rectangle 2"/>
          <p:cNvSpPr>
            <a:spLocks noGrp="1" noChangeArrowheads="1"/>
          </p:cNvSpPr>
          <p:nvPr>
            <p:ph type="body" idx="1"/>
          </p:nvPr>
        </p:nvSpPr>
        <p:spPr/>
        <p:txBody>
          <a:bodyPr/>
          <a:lstStyle/>
          <a:p>
            <a:r>
              <a:rPr lang="en-US" altLang="en-US" sz="1800" dirty="0" smtClean="0"/>
              <a:t>Define the features of the product</a:t>
            </a:r>
            <a:endParaRPr lang="en-US" altLang="en-US" sz="1800" dirty="0" smtClean="0"/>
          </a:p>
          <a:p>
            <a:r>
              <a:rPr lang="en-US" altLang="en-US" sz="1800" dirty="0" smtClean="0"/>
              <a:t>Decide on release date and content</a:t>
            </a:r>
            <a:endParaRPr lang="en-US" altLang="en-US" sz="1800" dirty="0" smtClean="0"/>
          </a:p>
          <a:p>
            <a:r>
              <a:rPr lang="en-US" altLang="en-US" sz="1800" dirty="0" smtClean="0"/>
              <a:t>Be responsible for the profitability of the product (ROI)</a:t>
            </a:r>
            <a:endParaRPr lang="en-US" altLang="en-US" sz="1800" dirty="0" smtClean="0"/>
          </a:p>
          <a:p>
            <a:r>
              <a:rPr lang="en-US" altLang="en-US" sz="1800" dirty="0" smtClean="0"/>
              <a:t>Prioritize features according to market value </a:t>
            </a:r>
            <a:endParaRPr lang="en-US" altLang="en-US" sz="1800" dirty="0" smtClean="0"/>
          </a:p>
          <a:p>
            <a:r>
              <a:rPr lang="en-US" altLang="en-US" sz="1800" dirty="0" smtClean="0"/>
              <a:t>Adjust features and priority every iteration, as needed  </a:t>
            </a:r>
            <a:endParaRPr lang="en-US" altLang="en-US" sz="1800" dirty="0" smtClean="0"/>
          </a:p>
          <a:p>
            <a:r>
              <a:rPr lang="en-US" altLang="en-US" sz="1800" dirty="0" smtClean="0"/>
              <a:t>Accept or reject work results</a:t>
            </a:r>
            <a:endParaRPr lang="en-US" altLang="en-US" sz="1800" dirty="0" smtClean="0"/>
          </a:p>
          <a:p>
            <a:endParaRPr lang="en-US" altLang="en-US" sz="1800" dirty="0"/>
          </a:p>
        </p:txBody>
      </p:sp>
      <p:pic>
        <p:nvPicPr>
          <p:cNvPr id="4096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57913" y="142519"/>
            <a:ext cx="1645920" cy="127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US" smtClean="0">
                <a:sym typeface="Gill Sans" charset="0"/>
              </a:rPr>
              <a:t>The ScrumMaster</a:t>
            </a:r>
            <a:endParaRPr lang="en-US">
              <a:sym typeface="Gill Sans" charset="0"/>
            </a:endParaRPr>
          </a:p>
        </p:txBody>
      </p:sp>
      <p:sp>
        <p:nvSpPr>
          <p:cNvPr id="23555" name="Rectangle 2"/>
          <p:cNvSpPr>
            <a:spLocks noGrp="1" noChangeArrowheads="1"/>
          </p:cNvSpPr>
          <p:nvPr>
            <p:ph type="body" idx="1"/>
          </p:nvPr>
        </p:nvSpPr>
        <p:spPr/>
        <p:txBody>
          <a:bodyPr/>
          <a:lstStyle/>
          <a:p>
            <a:r>
              <a:rPr lang="en-US" sz="1800" dirty="0" smtClean="0">
                <a:sym typeface="Gill Sans" charset="0"/>
              </a:rPr>
              <a:t>Represents management to the project</a:t>
            </a:r>
            <a:endParaRPr lang="en-US" sz="1800" dirty="0" smtClean="0">
              <a:sym typeface="Gill Sans" charset="0"/>
            </a:endParaRPr>
          </a:p>
          <a:p>
            <a:r>
              <a:rPr lang="en-US" sz="1800" dirty="0" smtClean="0">
                <a:sym typeface="Gill Sans" charset="0"/>
              </a:rPr>
              <a:t>Responsible for enacting Scrum values and practices</a:t>
            </a:r>
            <a:endParaRPr lang="en-US" sz="1800" dirty="0" smtClean="0">
              <a:sym typeface="Gill Sans" charset="0"/>
            </a:endParaRPr>
          </a:p>
          <a:p>
            <a:r>
              <a:rPr lang="en-US" sz="1800" dirty="0" smtClean="0">
                <a:sym typeface="Gill Sans" charset="0"/>
              </a:rPr>
              <a:t>Remove impediments </a:t>
            </a:r>
            <a:endParaRPr lang="en-US" sz="1800" dirty="0" smtClean="0">
              <a:sym typeface="Gill Sans" charset="0"/>
            </a:endParaRPr>
          </a:p>
          <a:p>
            <a:r>
              <a:rPr lang="en-US" sz="1800" dirty="0" smtClean="0">
                <a:sym typeface="Gill Sans" charset="0"/>
              </a:rPr>
              <a:t>Ensure that the team is fully functional and productive</a:t>
            </a:r>
            <a:endParaRPr lang="en-US" sz="1800" dirty="0" smtClean="0">
              <a:sym typeface="Gill Sans" charset="0"/>
            </a:endParaRPr>
          </a:p>
          <a:p>
            <a:r>
              <a:rPr lang="en-US" sz="1800" dirty="0" smtClean="0">
                <a:sym typeface="Gill Sans" charset="0"/>
              </a:rPr>
              <a:t>Enable close cooperation across all roles and functions</a:t>
            </a:r>
            <a:endParaRPr lang="en-US" sz="1800" dirty="0" smtClean="0">
              <a:sym typeface="Gill Sans" charset="0"/>
            </a:endParaRPr>
          </a:p>
          <a:p>
            <a:r>
              <a:rPr lang="en-US" sz="1800" dirty="0" smtClean="0">
                <a:sym typeface="Gill Sans" charset="0"/>
              </a:rPr>
              <a:t>Shield the team from external interferences</a:t>
            </a:r>
            <a:endParaRPr lang="en-US" sz="1800" dirty="0">
              <a:sym typeface="Gill Sans" charset="0"/>
            </a:endParaRPr>
          </a:p>
        </p:txBody>
      </p:sp>
      <p:pic>
        <p:nvPicPr>
          <p:cNvPr id="430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66523" y="252889"/>
            <a:ext cx="1234440" cy="104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US" smtClean="0">
                <a:sym typeface="Gill Sans" charset="0"/>
              </a:rPr>
              <a:t>The team</a:t>
            </a:r>
            <a:endParaRPr lang="en-US">
              <a:sym typeface="Gill Sans" charset="0"/>
            </a:endParaRPr>
          </a:p>
        </p:txBody>
      </p:sp>
      <p:sp>
        <p:nvSpPr>
          <p:cNvPr id="24579" name="Rectangle 2"/>
          <p:cNvSpPr>
            <a:spLocks noGrp="1" noChangeArrowheads="1"/>
          </p:cNvSpPr>
          <p:nvPr>
            <p:ph type="body" idx="1"/>
          </p:nvPr>
        </p:nvSpPr>
        <p:spPr/>
        <p:txBody>
          <a:bodyPr/>
          <a:lstStyle/>
          <a:p>
            <a:r>
              <a:rPr lang="en-US" sz="2000" dirty="0" smtClean="0">
                <a:sym typeface="Gill Sans" charset="0"/>
              </a:rPr>
              <a:t>Typically 5-9 people</a:t>
            </a:r>
            <a:endParaRPr lang="en-US" sz="2000" dirty="0" smtClean="0">
              <a:sym typeface="Gill Sans" charset="0"/>
            </a:endParaRPr>
          </a:p>
          <a:p>
            <a:endParaRPr lang="en-US" sz="2000" dirty="0" smtClean="0">
              <a:sym typeface="Gill Sans" charset="0"/>
            </a:endParaRPr>
          </a:p>
          <a:p>
            <a:r>
              <a:rPr lang="en-US" sz="2000" dirty="0" smtClean="0">
                <a:sym typeface="Gill Sans" charset="0"/>
              </a:rPr>
              <a:t>Cross-functional:</a:t>
            </a:r>
            <a:endParaRPr lang="en-US" sz="2000" dirty="0" smtClean="0">
              <a:sym typeface="Gill Sans" charset="0"/>
            </a:endParaRPr>
          </a:p>
          <a:p>
            <a:pPr lvl="1"/>
            <a:r>
              <a:rPr lang="en-US" sz="1800" dirty="0" smtClean="0">
                <a:sym typeface="Gill Sans" charset="0"/>
              </a:rPr>
              <a:t>Programmers, testers, user experience designers, etc.</a:t>
            </a:r>
            <a:endParaRPr lang="en-US" sz="1800" dirty="0" smtClean="0">
              <a:sym typeface="Gill Sans" charset="0"/>
            </a:endParaRPr>
          </a:p>
          <a:p>
            <a:endParaRPr lang="en-US" sz="2000" dirty="0" smtClean="0">
              <a:sym typeface="Gill Sans" charset="0"/>
            </a:endParaRPr>
          </a:p>
          <a:p>
            <a:r>
              <a:rPr lang="en-US" sz="2000" dirty="0" smtClean="0">
                <a:sym typeface="Gill Sans" charset="0"/>
              </a:rPr>
              <a:t>Members should be full-time</a:t>
            </a:r>
            <a:endParaRPr lang="en-US" sz="2000" dirty="0" smtClean="0">
              <a:sym typeface="Gill Sans" charset="0"/>
            </a:endParaRPr>
          </a:p>
          <a:p>
            <a:pPr lvl="2"/>
            <a:r>
              <a:rPr lang="en-US" sz="1600" dirty="0" smtClean="0">
                <a:sym typeface="Gill Sans" charset="0"/>
              </a:rPr>
              <a:t>May be exceptions (e.g., database administrator)</a:t>
            </a:r>
            <a:endParaRPr lang="en-US" sz="1600" dirty="0">
              <a:sym typeface="Gill Sans" charset="0"/>
            </a:endParaRPr>
          </a:p>
        </p:txBody>
      </p:sp>
      <p:grpSp>
        <p:nvGrpSpPr>
          <p:cNvPr id="45059" name="Group 3"/>
          <p:cNvGrpSpPr/>
          <p:nvPr/>
        </p:nvGrpSpPr>
        <p:grpSpPr bwMode="auto">
          <a:xfrm>
            <a:off x="5562124" y="390049"/>
            <a:ext cx="1825943" cy="1443395"/>
            <a:chOff x="0" y="0"/>
            <a:chExt cx="1704" cy="1346"/>
          </a:xfrm>
        </p:grpSpPr>
        <p:pic>
          <p:nvPicPr>
            <p:cNvPr id="450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1" name="Group 5"/>
            <p:cNvGrpSpPr/>
            <p:nvPr/>
          </p:nvGrpSpPr>
          <p:grpSpPr bwMode="auto">
            <a:xfrm>
              <a:off x="0" y="0"/>
              <a:ext cx="1704" cy="1346"/>
              <a:chOff x="0" y="0"/>
              <a:chExt cx="1704" cy="1346"/>
            </a:xfrm>
          </p:grpSpPr>
          <p:grpSp>
            <p:nvGrpSpPr>
              <p:cNvPr id="45062" name="Group 6"/>
              <p:cNvGrpSpPr/>
              <p:nvPr/>
            </p:nvGrpSpPr>
            <p:grpSpPr bwMode="auto">
              <a:xfrm>
                <a:off x="0" y="0"/>
                <a:ext cx="1704" cy="440"/>
                <a:chOff x="0" y="0"/>
                <a:chExt cx="1704" cy="440"/>
              </a:xfrm>
            </p:grpSpPr>
            <p:pic>
              <p:nvPicPr>
                <p:cNvPr id="450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7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506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4" name="Group 11"/>
              <p:cNvGrpSpPr/>
              <p:nvPr/>
            </p:nvGrpSpPr>
            <p:grpSpPr bwMode="auto">
              <a:xfrm>
                <a:off x="0" y="906"/>
                <a:ext cx="1704" cy="440"/>
                <a:chOff x="0" y="0"/>
                <a:chExt cx="1704" cy="440"/>
              </a:xfrm>
            </p:grpSpPr>
            <p:pic>
              <p:nvPicPr>
                <p:cNvPr id="4506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7"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r>
              <a:rPr lang="en-US" smtClean="0">
                <a:sym typeface="Gill Sans" charset="0"/>
              </a:rPr>
              <a:t>The team</a:t>
            </a:r>
            <a:endParaRPr lang="en-US">
              <a:sym typeface="Gill Sans" charset="0"/>
            </a:endParaRPr>
          </a:p>
        </p:txBody>
      </p:sp>
      <p:sp>
        <p:nvSpPr>
          <p:cNvPr id="25603" name="Rectangle 2"/>
          <p:cNvSpPr>
            <a:spLocks noGrp="1" noChangeArrowheads="1"/>
          </p:cNvSpPr>
          <p:nvPr>
            <p:ph type="body" idx="1"/>
          </p:nvPr>
        </p:nvSpPr>
        <p:spPr/>
        <p:txBody>
          <a:bodyPr/>
          <a:lstStyle/>
          <a:p>
            <a:endParaRPr lang="en-US" sz="2400" dirty="0" smtClean="0">
              <a:sym typeface="Gill Sans" charset="0"/>
            </a:endParaRPr>
          </a:p>
          <a:p>
            <a:r>
              <a:rPr lang="en-US" sz="2400" dirty="0" smtClean="0">
                <a:sym typeface="Gill Sans" charset="0"/>
              </a:rPr>
              <a:t>Teams are self-organizing</a:t>
            </a:r>
            <a:endParaRPr lang="en-US" sz="2400" dirty="0" smtClean="0">
              <a:sym typeface="Gill Sans" charset="0"/>
            </a:endParaRPr>
          </a:p>
          <a:p>
            <a:pPr lvl="1"/>
            <a:r>
              <a:rPr lang="en-US" sz="2000" dirty="0" smtClean="0">
                <a:sym typeface="Gill Sans" charset="0"/>
              </a:rPr>
              <a:t>Ideally, no titles but rarely a possibility</a:t>
            </a:r>
            <a:endParaRPr lang="en-US" sz="2000" dirty="0" smtClean="0">
              <a:sym typeface="Gill Sans" charset="0"/>
            </a:endParaRPr>
          </a:p>
          <a:p>
            <a:endParaRPr lang="en-US" sz="2400" dirty="0" smtClean="0">
              <a:sym typeface="Gill Sans" charset="0"/>
            </a:endParaRPr>
          </a:p>
          <a:p>
            <a:r>
              <a:rPr lang="en-US" sz="2400" dirty="0" smtClean="0">
                <a:sym typeface="Gill Sans" charset="0"/>
              </a:rPr>
              <a:t>Membership should change only between sprints</a:t>
            </a:r>
            <a:endParaRPr lang="en-US" sz="2400" dirty="0">
              <a:sym typeface="Gill Sans" charset="0"/>
            </a:endParaRPr>
          </a:p>
        </p:txBody>
      </p:sp>
      <p:grpSp>
        <p:nvGrpSpPr>
          <p:cNvPr id="47107" name="Group 3"/>
          <p:cNvGrpSpPr/>
          <p:nvPr/>
        </p:nvGrpSpPr>
        <p:grpSpPr bwMode="auto">
          <a:xfrm>
            <a:off x="5562124" y="390049"/>
            <a:ext cx="1825943" cy="1443395"/>
            <a:chOff x="0" y="0"/>
            <a:chExt cx="1704" cy="1346"/>
          </a:xfrm>
        </p:grpSpPr>
        <p:pic>
          <p:nvPicPr>
            <p:cNvPr id="471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7109" name="Group 5"/>
            <p:cNvGrpSpPr/>
            <p:nvPr/>
          </p:nvGrpSpPr>
          <p:grpSpPr bwMode="auto">
            <a:xfrm>
              <a:off x="0" y="0"/>
              <a:ext cx="1704" cy="1346"/>
              <a:chOff x="0" y="0"/>
              <a:chExt cx="1704" cy="1346"/>
            </a:xfrm>
          </p:grpSpPr>
          <p:grpSp>
            <p:nvGrpSpPr>
              <p:cNvPr id="47110" name="Group 6"/>
              <p:cNvGrpSpPr/>
              <p:nvPr/>
            </p:nvGrpSpPr>
            <p:grpSpPr bwMode="auto">
              <a:xfrm>
                <a:off x="0" y="0"/>
                <a:ext cx="1704" cy="440"/>
                <a:chOff x="0" y="0"/>
                <a:chExt cx="1704" cy="440"/>
              </a:xfrm>
            </p:grpSpPr>
            <p:pic>
              <p:nvPicPr>
                <p:cNvPr id="471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1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7112" name="Group 11"/>
              <p:cNvGrpSpPr/>
              <p:nvPr/>
            </p:nvGrpSpPr>
            <p:grpSpPr bwMode="auto">
              <a:xfrm>
                <a:off x="0" y="906"/>
                <a:ext cx="1704" cy="440"/>
                <a:chOff x="0" y="0"/>
                <a:chExt cx="1704" cy="440"/>
              </a:xfrm>
            </p:grpSpPr>
            <p:pic>
              <p:nvPicPr>
                <p:cNvPr id="471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
          <p:cNvGrpSpPr/>
          <p:nvPr/>
        </p:nvGrpSpPr>
        <p:grpSpPr bwMode="auto">
          <a:xfrm>
            <a:off x="1631633" y="850358"/>
            <a:ext cx="2794635" cy="1380173"/>
            <a:chOff x="0" y="0"/>
            <a:chExt cx="2608" cy="1288"/>
          </a:xfrm>
        </p:grpSpPr>
        <p:sp>
          <p:nvSpPr>
            <p:cNvPr id="2" name="AutoShape 2"/>
            <p:cNvSpPr/>
            <p:nvPr/>
          </p:nvSpPr>
          <p:spPr bwMode="auto">
            <a:xfrm>
              <a:off x="8" y="0"/>
              <a:ext cx="2600" cy="1288"/>
            </a:xfrm>
            <a:prstGeom prst="roundRect">
              <a:avLst>
                <a:gd name="adj" fmla="val 14903"/>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74" name="Rectangle 3"/>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owner</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ScrumMaster</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Team</a:t>
              </a:r>
            </a:p>
          </p:txBody>
        </p:sp>
        <p:sp>
          <p:nvSpPr>
            <p:cNvPr id="49175" name="Rectangle 4"/>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6" name="AutoShape 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7" name="AutoShape 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8" name="Rectangle 7"/>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9" name="Rectangle 8"/>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80" name="Rectangle 9"/>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
        <p:nvSpPr>
          <p:cNvPr id="26627" name="Rectangle 10"/>
          <p:cNvSpPr>
            <a:spLocks noGrp="1" noChangeArrowheads="1"/>
          </p:cNvSpPr>
          <p:nvPr>
            <p:ph type="title"/>
          </p:nvPr>
        </p:nvSpPr>
        <p:spPr>
          <a:xfrm>
            <a:off x="457200" y="51470"/>
            <a:ext cx="8229600" cy="857250"/>
          </a:xfrm>
        </p:spPr>
        <p:txBody>
          <a:bodyPr/>
          <a:lstStyle/>
          <a:p>
            <a:pPr eaLnBrk="1" hangingPunct="1">
              <a:defRPr/>
            </a:pPr>
            <a:r>
              <a:rPr lang="en-US">
                <a:sym typeface="Gill Sans" charset="0"/>
              </a:rPr>
              <a:t>Scrum framework</a:t>
            </a:r>
          </a:p>
        </p:txBody>
      </p:sp>
      <p:grpSp>
        <p:nvGrpSpPr>
          <p:cNvPr id="49155" name="Group 11"/>
          <p:cNvGrpSpPr/>
          <p:nvPr/>
        </p:nvGrpSpPr>
        <p:grpSpPr bwMode="auto">
          <a:xfrm>
            <a:off x="4589145" y="3567841"/>
            <a:ext cx="2794635" cy="1380173"/>
            <a:chOff x="0" y="0"/>
            <a:chExt cx="2608" cy="1288"/>
          </a:xfrm>
        </p:grpSpPr>
        <p:sp>
          <p:nvSpPr>
            <p:cNvPr id="3" name="AutoShape 12"/>
            <p:cNvSpPr/>
            <p:nvPr/>
          </p:nvSpPr>
          <p:spPr bwMode="auto">
            <a:xfrm>
              <a:off x="8" y="0"/>
              <a:ext cx="2600" cy="1288"/>
            </a:xfrm>
            <a:prstGeom prst="roundRect">
              <a:avLst>
                <a:gd name="adj" fmla="val 14903"/>
              </a:avLst>
            </a:prstGeom>
            <a:solidFill>
              <a:srgbClr val="E6E6E6"/>
            </a:solidFill>
            <a:ln w="25400">
              <a:solidFill>
                <a:srgbClr val="B3B3B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66" name="Rectangle 13"/>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backlog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Sprint backlog</a:t>
              </a:r>
              <a:endParaRPr lang="en-US" altLang="en-US" sz="1890">
                <a:solidFill>
                  <a:srgbClr val="B3B3B3"/>
                </a:solidFill>
              </a:endParaRPr>
            </a:p>
            <a:p>
              <a:pPr algn="l" eaLnBrk="1" hangingPunct="1">
                <a:buClr>
                  <a:srgbClr val="B3B3B3"/>
                </a:buClr>
                <a:buSzPct val="125000"/>
                <a:buFont typeface="Lucida Grande" pitchFamily="1" charset="0"/>
                <a:buChar char="•"/>
              </a:pPr>
              <a:r>
                <a:rPr lang="en-US" altLang="en-US" sz="1890">
                  <a:solidFill>
                    <a:srgbClr val="B3B3B3"/>
                  </a:solidFill>
                </a:rPr>
                <a:t>Burndown charts</a:t>
              </a:r>
            </a:p>
          </p:txBody>
        </p:sp>
        <p:sp>
          <p:nvSpPr>
            <p:cNvPr id="49167" name="Rectangle 14"/>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8" name="AutoShape 15"/>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9" name="AutoShape 16"/>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0" name="Rectangle 17"/>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1" name="Rectangle 18"/>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2" name="Rectangle 19"/>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grpSp>
        <p:nvGrpSpPr>
          <p:cNvPr id="49156" name="Group 20"/>
          <p:cNvGrpSpPr/>
          <p:nvPr/>
        </p:nvGrpSpPr>
        <p:grpSpPr bwMode="auto">
          <a:xfrm>
            <a:off x="3363278" y="2024791"/>
            <a:ext cx="2802136" cy="1705928"/>
            <a:chOff x="0" y="0"/>
            <a:chExt cx="2615" cy="1592"/>
          </a:xfrm>
        </p:grpSpPr>
        <p:sp>
          <p:nvSpPr>
            <p:cNvPr id="26645" name="AutoShape 21"/>
            <p:cNvSpPr/>
            <p:nvPr/>
          </p:nvSpPr>
          <p:spPr bwMode="auto">
            <a:xfrm>
              <a:off x="8" y="0"/>
              <a:ext cx="2600" cy="1592"/>
            </a:xfrm>
            <a:prstGeom prst="roundRect">
              <a:avLst>
                <a:gd name="adj" fmla="val 12060"/>
              </a:avLst>
            </a:prstGeom>
            <a:blipFill dpi="0" rotWithShape="0">
              <a:blip r:embed="rId1"/>
              <a:srcRect/>
              <a:tile tx="0" ty="0" sx="100000" sy="100000" flip="none" algn="tl"/>
            </a:blipFill>
            <a:ln w="25400">
              <a:solidFill>
                <a:srgbClr val="003C83"/>
              </a:solidFill>
              <a:rou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58" name="Rectangle 22"/>
            <p:cNvSpPr/>
            <p:nvPr/>
          </p:nvSpPr>
          <p:spPr bwMode="auto">
            <a:xfrm>
              <a:off x="96" y="392"/>
              <a:ext cx="2519"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a:solidFill>
                    <a:srgbClr val="FFFFFF"/>
                  </a:solidFill>
                </a:rPr>
                <a:t>Sprint planning</a:t>
              </a:r>
              <a:endParaRPr lang="en-US" altLang="en-US" sz="1890">
                <a:solidFill>
                  <a:srgbClr val="FFFFFF"/>
                </a:solidFill>
              </a:endParaRPr>
            </a:p>
            <a:p>
              <a:pPr algn="l" eaLnBrk="1" hangingPunct="1">
                <a:buClr>
                  <a:srgbClr val="FFFFFF"/>
                </a:buClr>
                <a:buSzPct val="125000"/>
                <a:buFont typeface="Gill Sans" pitchFamily="1" charset="0"/>
                <a:buChar char="•"/>
              </a:pPr>
              <a:r>
                <a:rPr lang="en-US" altLang="en-US" sz="1890">
                  <a:solidFill>
                    <a:srgbClr val="FFFFFF"/>
                  </a:solidFill>
                </a:rPr>
                <a:t>Sprint review</a:t>
              </a:r>
              <a:endParaRPr lang="en-US" altLang="en-US" sz="1890">
                <a:solidFill>
                  <a:srgbClr val="FFFFFF"/>
                </a:solidFill>
              </a:endParaRPr>
            </a:p>
            <a:p>
              <a:pPr algn="l" eaLnBrk="1" hangingPunct="1">
                <a:buClr>
                  <a:srgbClr val="FFFFFF"/>
                </a:buClr>
                <a:buSzPct val="125000"/>
                <a:buFont typeface="Gill Sans" pitchFamily="1" charset="0"/>
                <a:buChar char="•"/>
              </a:pPr>
              <a:r>
                <a:rPr lang="en-US" altLang="en-US" sz="1890">
                  <a:solidFill>
                    <a:srgbClr val="FFFFFF"/>
                  </a:solidFill>
                </a:rPr>
                <a:t>Sprint retrospective</a:t>
              </a:r>
              <a:endParaRPr lang="en-US" altLang="en-US" sz="1890">
                <a:solidFill>
                  <a:srgbClr val="FFFFFF"/>
                </a:solidFill>
              </a:endParaRPr>
            </a:p>
            <a:p>
              <a:pPr algn="l" eaLnBrk="1" hangingPunct="1">
                <a:buClr>
                  <a:srgbClr val="FFFFFF"/>
                </a:buClr>
                <a:buSzPct val="125000"/>
                <a:buFont typeface="Gill Sans" pitchFamily="1" charset="0"/>
                <a:buChar char="•"/>
              </a:pPr>
              <a:r>
                <a:rPr lang="en-US" altLang="en-US" sz="1890">
                  <a:solidFill>
                    <a:srgbClr val="FFFFFF"/>
                  </a:solidFill>
                </a:rPr>
                <a:t>Daily scrum meeting</a:t>
              </a:r>
            </a:p>
          </p:txBody>
        </p:sp>
        <p:sp>
          <p:nvSpPr>
            <p:cNvPr id="49159" name="Rectangle 23"/>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0" name="AutoShape 24"/>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1" name="AutoShape 25"/>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2" name="Rectangle 26"/>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3" name="Rectangle 27"/>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4" name="Rectangle 28"/>
            <p:cNvSpPr/>
            <p:nvPr/>
          </p:nvSpPr>
          <p:spPr bwMode="auto">
            <a:xfrm>
              <a:off x="104" y="8"/>
              <a:ext cx="16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defTabSz="-635"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defTabSz="-635"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Niteco - Powerpoint 2015 (light template)</Template>
  <TotalTime>0</TotalTime>
  <Words>6100</Words>
  <Application>Kingsoft Office WPP</Application>
  <PresentationFormat>On-screen Show (16:9)</PresentationFormat>
  <Paragraphs>511</Paragraphs>
  <Slides>38</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Custom Design</vt:lpstr>
      <vt:lpstr>MSGraph.Chart.8</vt:lpstr>
      <vt:lpstr>PowerPoint 演示文稿</vt:lpstr>
      <vt:lpstr>Putting it all together</vt:lpstr>
      <vt:lpstr>Scrum framework</vt:lpstr>
      <vt:lpstr>Scrum framework</vt:lpstr>
      <vt:lpstr>Product owner</vt:lpstr>
      <vt:lpstr>The ScrumMaster</vt:lpstr>
      <vt:lpstr>The team</vt:lpstr>
      <vt:lpstr>The team</vt:lpstr>
      <vt:lpstr>Scrum framework</vt:lpstr>
      <vt:lpstr>PowerPoint 演示文稿</vt:lpstr>
      <vt:lpstr>Sprint planning</vt:lpstr>
      <vt:lpstr>Exercise – sprint Planning</vt:lpstr>
      <vt:lpstr>As a &lt;&gt;, I want to &lt;&gt; so that &lt;&gt;</vt:lpstr>
      <vt:lpstr>Exercise wrap up</vt:lpstr>
      <vt:lpstr>The daily scrum</vt:lpstr>
      <vt:lpstr>Everyone answers 3 questions</vt:lpstr>
      <vt:lpstr>The sprint review</vt:lpstr>
      <vt:lpstr>The sprint review</vt:lpstr>
      <vt:lpstr>Sprint retrospective</vt:lpstr>
      <vt:lpstr>Start / Stop / Continue</vt:lpstr>
      <vt:lpstr>Scrum framework</vt:lpstr>
      <vt:lpstr>Product backlog</vt:lpstr>
      <vt:lpstr>A sample product backlog</vt:lpstr>
      <vt:lpstr>The sprint goal</vt:lpstr>
      <vt:lpstr>Managing the sprint backlog</vt:lpstr>
      <vt:lpstr>Managing the sprint backlog</vt:lpstr>
      <vt:lpstr>A sprint backlog</vt:lpstr>
      <vt:lpstr>A sprint burndown chart</vt:lpstr>
      <vt:lpstr>PowerPoint 演示文稿</vt:lpstr>
      <vt:lpstr>Summarising the sprint</vt:lpstr>
      <vt:lpstr>PowerPoint 演示文稿</vt:lpstr>
      <vt:lpstr>PowerPoint 演示文稿</vt:lpstr>
      <vt:lpstr>Scalability</vt:lpstr>
      <vt:lpstr>Scaling through the Scrum of scrums</vt:lpstr>
      <vt:lpstr>Scrum of scrums of scrums</vt:lpstr>
      <vt:lpstr>Where to go next</vt:lpstr>
      <vt:lpstr>A Scrum reading list</vt:lpstr>
      <vt:lpstr>A Scrum reading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Scrum S02</dc:title>
  <dc:creator>HoangPT</dc:creator>
  <cp:lastModifiedBy>hoangpt</cp:lastModifiedBy>
  <cp:revision>93</cp:revision>
  <dcterms:created xsi:type="dcterms:W3CDTF">2016-06-17T03:58:06Z</dcterms:created>
  <dcterms:modified xsi:type="dcterms:W3CDTF">2016-06-17T03:58:06Z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