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83" r:id="rId7"/>
    <p:sldId id="261"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3D03"/>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07" d="100"/>
          <a:sy n="107" d="100"/>
        </p:scale>
        <p:origin x="138" y="25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469783"/>
            <a:ext cx="7165468" cy="1437882"/>
          </a:xfrm>
        </p:spPr>
        <p:txBody>
          <a:bodyPr/>
          <a:lstStyle/>
          <a:p>
            <a:r>
              <a:rPr lang="en-US" sz="4500" dirty="0">
                <a:latin typeface="Times New Roman" panose="02020603050405020304" pitchFamily="18" charset="0"/>
                <a:cs typeface="Times New Roman" panose="02020603050405020304" pitchFamily="18" charset="0"/>
              </a:rPr>
              <a:t>PHÂN TÍCH THIẾT KẾ HƯỚNG ĐỐI TƯỢNG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79596" y="2939308"/>
            <a:ext cx="9500507" cy="806675"/>
          </a:xfrm>
        </p:spPr>
        <p:txBody>
          <a:bodyPr/>
          <a:lstStyle/>
          <a:p>
            <a:r>
              <a:rPr lang="en-US" sz="4000" dirty="0">
                <a:latin typeface="Times New Roman" panose="02020603050405020304" pitchFamily="18" charset="0"/>
                <a:cs typeface="Times New Roman" panose="02020603050405020304" pitchFamily="18" charset="0"/>
              </a:rPr>
              <a:t>ĐỀ TÀI: QUẢN LÝ LƯƠNG SẢN PHẨM</a:t>
            </a:r>
          </a:p>
        </p:txBody>
      </p:sp>
      <p:sp>
        <p:nvSpPr>
          <p:cNvPr id="4" name="Rectangle 3">
            <a:extLst>
              <a:ext uri="{FF2B5EF4-FFF2-40B4-BE49-F238E27FC236}">
                <a16:creationId xmlns:a16="http://schemas.microsoft.com/office/drawing/2014/main" id="{A25820B9-B2B9-C223-4CF4-A4CC3E8F4A90}"/>
              </a:ext>
            </a:extLst>
          </p:cNvPr>
          <p:cNvSpPr/>
          <p:nvPr/>
        </p:nvSpPr>
        <p:spPr>
          <a:xfrm>
            <a:off x="5008229" y="4118994"/>
            <a:ext cx="5545122" cy="2231569"/>
          </a:xfrm>
          <a:prstGeom prst="rect">
            <a:avLst/>
          </a:prstGeom>
          <a:solidFill>
            <a:schemeClr val="bg1"/>
          </a:solid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Giảng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hướng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dẫn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Thầy</a:t>
            </a:r>
            <a:r>
              <a:rPr lang="en-US" dirty="0">
                <a:solidFill>
                  <a:schemeClr val="tx1"/>
                </a:solidFill>
                <a:latin typeface="Times New Roman" panose="02020603050405020304" pitchFamily="18" charset="0"/>
                <a:cs typeface="Times New Roman" panose="02020603050405020304" pitchFamily="18" charset="0"/>
              </a:rPr>
              <a:t> Văn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Thành</a:t>
            </a:r>
          </a:p>
          <a:p>
            <a:r>
              <a:rPr lang="en-US" dirty="0">
                <a:solidFill>
                  <a:schemeClr val="tx1"/>
                </a:solidFill>
                <a:latin typeface="Times New Roman" panose="02020603050405020304" pitchFamily="18" charset="0"/>
                <a:cs typeface="Times New Roman" panose="02020603050405020304" pitchFamily="18" charset="0"/>
              </a:rPr>
              <a:t>Sinh </a:t>
            </a:r>
            <a:r>
              <a:rPr lang="en-US" dirty="0" err="1">
                <a:solidFill>
                  <a:schemeClr val="tx1"/>
                </a:solidFill>
                <a:latin typeface="Times New Roman" panose="02020603050405020304" pitchFamily="18" charset="0"/>
                <a:cs typeface="Times New Roman" panose="02020603050405020304" pitchFamily="18" charset="0"/>
              </a:rPr>
              <a:t>viên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1. 43.01.104.101 – Hoàng Phi Long</a:t>
            </a:r>
          </a:p>
          <a:p>
            <a:r>
              <a:rPr lang="en-US" dirty="0">
                <a:solidFill>
                  <a:schemeClr val="tx1"/>
                </a:solidFill>
                <a:latin typeface="Times New Roman" panose="02020603050405020304" pitchFamily="18" charset="0"/>
                <a:cs typeface="Times New Roman" panose="02020603050405020304" pitchFamily="18" charset="0"/>
              </a:rPr>
              <a:t>	2. </a:t>
            </a:r>
            <a:r>
              <a:rPr lang="en-US" sz="1800" dirty="0">
                <a:solidFill>
                  <a:srgbClr val="000000"/>
                </a:solidFill>
                <a:effectLst/>
                <a:latin typeface="Times New Roman" panose="02020603050405020304" pitchFamily="18" charset="0"/>
                <a:ea typeface="Times New Roman" panose="02020603050405020304" pitchFamily="18" charset="0"/>
              </a:rPr>
              <a:t>45.01.104.045 – Hoàng </a:t>
            </a:r>
            <a:r>
              <a:rPr lang="en-US" sz="1800" dirty="0" err="1">
                <a:solidFill>
                  <a:srgbClr val="000000"/>
                </a:solidFill>
                <a:effectLst/>
                <a:latin typeface="Times New Roman" panose="02020603050405020304" pitchFamily="18" charset="0"/>
                <a:ea typeface="Times New Roman" panose="02020603050405020304" pitchFamily="18" charset="0"/>
              </a:rPr>
              <a:t>Tiến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Đạt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 </a:t>
            </a:r>
            <a:r>
              <a:rPr lang="en-US" sz="1800" dirty="0">
                <a:solidFill>
                  <a:srgbClr val="000000"/>
                </a:solidFill>
                <a:effectLst/>
                <a:latin typeface="Times New Roman" panose="02020603050405020304" pitchFamily="18" charset="0"/>
                <a:ea typeface="Times New Roman" panose="02020603050405020304" pitchFamily="18" charset="0"/>
              </a:rPr>
              <a:t>45.01.104.238 – </a:t>
            </a:r>
            <a:r>
              <a:rPr lang="en-US" sz="1800" dirty="0" err="1">
                <a:solidFill>
                  <a:srgbClr val="000000"/>
                </a:solidFill>
                <a:effectLst/>
                <a:latin typeface="Times New Roman" panose="02020603050405020304" pitchFamily="18" charset="0"/>
                <a:ea typeface="Times New Roman" panose="02020603050405020304" pitchFamily="18" charset="0"/>
              </a:rPr>
              <a:t>Trần</a:t>
            </a:r>
            <a:r>
              <a:rPr lang="en-US" sz="1800" dirty="0">
                <a:solidFill>
                  <a:srgbClr val="000000"/>
                </a:solidFill>
                <a:effectLst/>
                <a:latin typeface="Times New Roman" panose="02020603050405020304" pitchFamily="18" charset="0"/>
                <a:ea typeface="Times New Roman" panose="02020603050405020304" pitchFamily="18" charset="0"/>
              </a:rPr>
              <a:t> Gia </a:t>
            </a:r>
            <a:r>
              <a:rPr lang="en-US" sz="1800" dirty="0" err="1">
                <a:solidFill>
                  <a:srgbClr val="000000"/>
                </a:solidFill>
                <a:effectLst/>
                <a:latin typeface="Times New Roman" panose="02020603050405020304" pitchFamily="18" charset="0"/>
                <a:ea typeface="Times New Roman" panose="02020603050405020304" pitchFamily="18" charset="0"/>
              </a:rPr>
              <a:t>Tiến</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a:extLst>
              <a:ext uri="{FF2B5EF4-FFF2-40B4-BE49-F238E27FC236}">
                <a16:creationId xmlns:a16="http://schemas.microsoft.com/office/drawing/2014/main" id="{359BAC3D-A0A6-05F1-7035-4A81D21CF511}"/>
              </a:ext>
            </a:extLst>
          </p:cNvPr>
          <p:cNvPicPr>
            <a:picLocks noChangeAspect="1"/>
          </p:cNvPicPr>
          <p:nvPr/>
        </p:nvPicPr>
        <p:blipFill>
          <a:blip r:embed="rId2"/>
          <a:stretch>
            <a:fillRect/>
          </a:stretch>
        </p:blipFill>
        <p:spPr>
          <a:xfrm>
            <a:off x="3323263" y="936217"/>
            <a:ext cx="6919696" cy="5904807"/>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830511" y="1410589"/>
            <a:ext cx="7692704" cy="7368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Use-Case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862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computer flowchart&#10;&#10;Description automatically generated">
            <a:extLst>
              <a:ext uri="{FF2B5EF4-FFF2-40B4-BE49-F238E27FC236}">
                <a16:creationId xmlns:a16="http://schemas.microsoft.com/office/drawing/2014/main" id="{8B8CE6FE-7019-2CAC-F9C0-FD8442D2B6E7}"/>
              </a:ext>
            </a:extLst>
          </p:cNvPr>
          <p:cNvPicPr>
            <a:picLocks noChangeAspect="1"/>
          </p:cNvPicPr>
          <p:nvPr/>
        </p:nvPicPr>
        <p:blipFill>
          <a:blip r:embed="rId2"/>
          <a:stretch>
            <a:fillRect/>
          </a:stretch>
        </p:blipFill>
        <p:spPr>
          <a:xfrm>
            <a:off x="3758211" y="1114228"/>
            <a:ext cx="6395065" cy="5242122"/>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673023" y="1594759"/>
            <a:ext cx="2917233" cy="19025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235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673023" y="1594759"/>
            <a:ext cx="2917233" cy="19025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a:t>
            </a:r>
          </a:p>
        </p:txBody>
      </p:sp>
      <p:pic>
        <p:nvPicPr>
          <p:cNvPr id="5" name="Picture 4" descr="A diagram of a computer program&#10;&#10;Description automatically generated with medium confidence">
            <a:extLst>
              <a:ext uri="{FF2B5EF4-FFF2-40B4-BE49-F238E27FC236}">
                <a16:creationId xmlns:a16="http://schemas.microsoft.com/office/drawing/2014/main" id="{BBF9B7EC-E6D8-EDCF-CE76-D0D0308DD5A2}"/>
              </a:ext>
            </a:extLst>
          </p:cNvPr>
          <p:cNvPicPr>
            <a:picLocks noChangeAspect="1"/>
          </p:cNvPicPr>
          <p:nvPr/>
        </p:nvPicPr>
        <p:blipFill>
          <a:blip r:embed="rId2"/>
          <a:stretch>
            <a:fillRect/>
          </a:stretch>
        </p:blipFill>
        <p:spPr>
          <a:xfrm>
            <a:off x="3395465" y="1210373"/>
            <a:ext cx="5198144" cy="5266627"/>
          </a:xfrm>
          <a:prstGeom prst="rect">
            <a:avLst/>
          </a:prstGeom>
        </p:spPr>
      </p:pic>
    </p:spTree>
    <p:extLst>
      <p:ext uri="{BB962C8B-B14F-4D97-AF65-F5344CB8AC3E}">
        <p14:creationId xmlns:p14="http://schemas.microsoft.com/office/powerpoint/2010/main" val="100236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screen&#10;&#10;Description automatically generated">
            <a:extLst>
              <a:ext uri="{FF2B5EF4-FFF2-40B4-BE49-F238E27FC236}">
                <a16:creationId xmlns:a16="http://schemas.microsoft.com/office/drawing/2014/main" id="{192F0F1C-1F0B-A653-37D7-DFC949E552FD}"/>
              </a:ext>
            </a:extLst>
          </p:cNvPr>
          <p:cNvPicPr>
            <a:picLocks noChangeAspect="1"/>
          </p:cNvPicPr>
          <p:nvPr/>
        </p:nvPicPr>
        <p:blipFill>
          <a:blip r:embed="rId2"/>
          <a:stretch>
            <a:fillRect/>
          </a:stretch>
        </p:blipFill>
        <p:spPr>
          <a:xfrm>
            <a:off x="1487571" y="1589713"/>
            <a:ext cx="9373024" cy="4106411"/>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511788" y="1001658"/>
            <a:ext cx="2917233" cy="871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51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9ED01AF-3656-B391-503C-4ECD3BAFB2A9}"/>
              </a:ext>
            </a:extLst>
          </p:cNvPr>
          <p:cNvPicPr>
            <a:picLocks noChangeAspect="1"/>
          </p:cNvPicPr>
          <p:nvPr/>
        </p:nvPicPr>
        <p:blipFill>
          <a:blip r:embed="rId2"/>
          <a:stretch>
            <a:fillRect/>
          </a:stretch>
        </p:blipFill>
        <p:spPr>
          <a:xfrm>
            <a:off x="2466975" y="433387"/>
            <a:ext cx="7258050" cy="5991225"/>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511788" y="1001658"/>
            <a:ext cx="2917233" cy="871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038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511788" y="1001658"/>
            <a:ext cx="2917233" cy="871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p:txBody>
      </p:sp>
      <p:pic>
        <p:nvPicPr>
          <p:cNvPr id="15" name="Picture 14" descr="A screenshot of a computer&#10;&#10;Description automatically generated">
            <a:extLst>
              <a:ext uri="{FF2B5EF4-FFF2-40B4-BE49-F238E27FC236}">
                <a16:creationId xmlns:a16="http://schemas.microsoft.com/office/drawing/2014/main" id="{1176A10E-9743-D9CF-4456-4726DAF04429}"/>
              </a:ext>
            </a:extLst>
          </p:cNvPr>
          <p:cNvPicPr>
            <a:picLocks noChangeAspect="1"/>
          </p:cNvPicPr>
          <p:nvPr/>
        </p:nvPicPr>
        <p:blipFill>
          <a:blip r:embed="rId2"/>
          <a:stretch>
            <a:fillRect/>
          </a:stretch>
        </p:blipFill>
        <p:spPr>
          <a:xfrm>
            <a:off x="1830705" y="1887943"/>
            <a:ext cx="8475662" cy="4335559"/>
          </a:xfrm>
          <a:prstGeom prst="rect">
            <a:avLst/>
          </a:prstGeom>
        </p:spPr>
      </p:pic>
    </p:spTree>
    <p:extLst>
      <p:ext uri="{BB962C8B-B14F-4D97-AF65-F5344CB8AC3E}">
        <p14:creationId xmlns:p14="http://schemas.microsoft.com/office/powerpoint/2010/main" val="222100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511788" y="1001658"/>
            <a:ext cx="4236150" cy="9278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4FD03368-8E0D-7BB1-C91D-9E3322839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480" y="1973654"/>
            <a:ext cx="8203011" cy="469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8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lide ket thuc dep">
            <a:extLst>
              <a:ext uri="{FF2B5EF4-FFF2-40B4-BE49-F238E27FC236}">
                <a16:creationId xmlns:a16="http://schemas.microsoft.com/office/drawing/2014/main" id="{DCD06CCD-0FD1-A79D-AB49-DC076CCE4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0735"/>
            <a:ext cx="8266960" cy="4767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407691" y="882506"/>
            <a:ext cx="7280221" cy="1973175"/>
          </a:xfrm>
        </p:spPr>
        <p:txBody>
          <a:bodyPr/>
          <a:lstStyle/>
          <a:p>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577129" y="1971413"/>
            <a:ext cx="9369545" cy="3412869"/>
          </a:xfrm>
        </p:spPr>
        <p:txBody>
          <a:bodyPr vert="horz" lIns="91440" tIns="45720" rIns="91440" bIns="45720" rtlCol="0" anchor="t">
            <a:normAutofit/>
          </a:bodyPr>
          <a:lstStyle/>
          <a:p>
            <a:r>
              <a:rPr lang="en-US" sz="3000" dirty="0">
                <a:latin typeface="Times New Roman" panose="02020603050405020304" pitchFamily="18" charset="0"/>
                <a:cs typeface="Times New Roman" panose="02020603050405020304" pitchFamily="18" charset="0"/>
              </a:rPr>
              <a:t>1.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thiệu</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2.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vi</a:t>
            </a:r>
          </a:p>
          <a:p>
            <a:r>
              <a:rPr lang="en-US" sz="3000" dirty="0">
                <a:latin typeface="Times New Roman" panose="02020603050405020304" pitchFamily="18" charset="0"/>
                <a:cs typeface="Times New Roman" panose="02020603050405020304" pitchFamily="18" charset="0"/>
              </a:rPr>
              <a:t>3. </a:t>
            </a:r>
            <a:r>
              <a:rPr lang="en-US" sz="3000" dirty="0" err="1">
                <a:latin typeface="Times New Roman" panose="02020603050405020304" pitchFamily="18" charset="0"/>
                <a:cs typeface="Times New Roman" panose="02020603050405020304" pitchFamily="18" charset="0"/>
              </a:rPr>
              <a:t>Khảo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4. </a:t>
            </a:r>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5.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ADC68DC-AFB8-C432-C634-1DA70E764964}"/>
              </a:ext>
            </a:extLst>
          </p:cNvPr>
          <p:cNvSpPr txBox="1">
            <a:spLocks/>
          </p:cNvSpPr>
          <p:nvPr/>
        </p:nvSpPr>
        <p:spPr>
          <a:xfrm>
            <a:off x="1301717" y="1612932"/>
            <a:ext cx="9318746" cy="40915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Excel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761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a:t>
            </a:r>
          </a:p>
        </p:txBody>
      </p:sp>
      <p:pic>
        <p:nvPicPr>
          <p:cNvPr id="11" name="Picture 10" descr="A cartoon of a person pointing at a light bulb&#10;&#10;Description automatically generated">
            <a:extLst>
              <a:ext uri="{FF2B5EF4-FFF2-40B4-BE49-F238E27FC236}">
                <a16:creationId xmlns:a16="http://schemas.microsoft.com/office/drawing/2014/main" id="{D9A0B62E-5624-4680-F0EE-6E2DE5C05E09}"/>
              </a:ext>
            </a:extLst>
          </p:cNvPr>
          <p:cNvPicPr>
            <a:picLocks noChangeAspect="1"/>
          </p:cNvPicPr>
          <p:nvPr/>
        </p:nvPicPr>
        <p:blipFill>
          <a:blip r:embed="rId2"/>
          <a:stretch>
            <a:fillRect/>
          </a:stretch>
        </p:blipFill>
        <p:spPr>
          <a:xfrm>
            <a:off x="4878525" y="1177797"/>
            <a:ext cx="5473489" cy="5473489"/>
          </a:xfrm>
          <a:prstGeom prst="rect">
            <a:avLst/>
          </a:prstGeom>
        </p:spPr>
      </p:pic>
      <p:sp>
        <p:nvSpPr>
          <p:cNvPr id="12" name="Title 1">
            <a:extLst>
              <a:ext uri="{FF2B5EF4-FFF2-40B4-BE49-F238E27FC236}">
                <a16:creationId xmlns:a16="http://schemas.microsoft.com/office/drawing/2014/main" id="{CA6D0990-7618-1D97-392B-4AFD433AE238}"/>
              </a:ext>
            </a:extLst>
          </p:cNvPr>
          <p:cNvSpPr txBox="1">
            <a:spLocks/>
          </p:cNvSpPr>
          <p:nvPr/>
        </p:nvSpPr>
        <p:spPr>
          <a:xfrm>
            <a:off x="1780371" y="947956"/>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2. Mục tiêu và phạm vi</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25FAC6A-4F12-603E-C424-C26EA8057856}"/>
              </a:ext>
            </a:extLst>
          </p:cNvPr>
          <p:cNvSpPr txBox="1">
            <a:spLocks/>
          </p:cNvSpPr>
          <p:nvPr/>
        </p:nvSpPr>
        <p:spPr>
          <a:xfrm>
            <a:off x="1971413" y="2145294"/>
            <a:ext cx="9327599" cy="2977334"/>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Times New Roman" panose="02020603050405020304" pitchFamily="18" charset="0"/>
                <a:cs typeface="Times New Roman" panose="02020603050405020304" pitchFamily="18" charset="0"/>
              </a:rPr>
              <a:t>Trong một công ty sản xuất muốn quản lý tiền lương của nhân viên. Gồm nhân viên hành chánh và công nhân.</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Công ty này chịu trách nhiệm sản xuất ra sản phẩm theo đơn hàng mà khách hàng đặt thông qua hợp đồng.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a:t>
            </a: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D9769C29-293E-ACAB-6977-830ECFE2C2AF}"/>
              </a:ext>
            </a:extLst>
          </p:cNvPr>
          <p:cNvSpPr txBox="1">
            <a:spLocks/>
          </p:cNvSpPr>
          <p:nvPr/>
        </p:nvSpPr>
        <p:spPr>
          <a:xfrm>
            <a:off x="1780371" y="947956"/>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a:t>
            </a:r>
          </a:p>
        </p:txBody>
      </p:sp>
    </p:spTree>
    <p:extLst>
      <p:ext uri="{BB962C8B-B14F-4D97-AF65-F5344CB8AC3E}">
        <p14:creationId xmlns:p14="http://schemas.microsoft.com/office/powerpoint/2010/main" val="48207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95E61E1B-675A-A465-64B5-846FA1516B87}"/>
              </a:ext>
            </a:extLst>
          </p:cNvPr>
          <p:cNvSpPr txBox="1">
            <a:spLocks/>
          </p:cNvSpPr>
          <p:nvPr/>
        </p:nvSpPr>
        <p:spPr>
          <a:xfrm>
            <a:off x="1326353" y="1167942"/>
            <a:ext cx="9613783" cy="11125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Times New Roman" panose="02020603050405020304" pitchFamily="18" charset="0"/>
                <a:cs typeface="Times New Roman" panose="02020603050405020304" pitchFamily="18" charset="0"/>
              </a:rPr>
              <a:t>Công ty sản xuất chủ yếu phụ trách sản xuất ra các sản phẩm theo hợp đồng của khách hàng. Công ty gồm các thành phần chính:</a:t>
            </a:r>
            <a:endParaRPr lang="en-US" dirty="0">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0BD8C5A6-9D7B-225C-5397-FCEEB0540674}"/>
              </a:ext>
            </a:extLst>
          </p:cNvPr>
          <p:cNvSpPr/>
          <p:nvPr/>
        </p:nvSpPr>
        <p:spPr>
          <a:xfrm>
            <a:off x="3828874" y="2363597"/>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Người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quản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lý</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E696EBAE-3690-E61D-A9F3-635508D4530B}"/>
              </a:ext>
            </a:extLst>
          </p:cNvPr>
          <p:cNvSpPr/>
          <p:nvPr/>
        </p:nvSpPr>
        <p:spPr>
          <a:xfrm>
            <a:off x="5959677" y="2363596"/>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Nhân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viên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29D80D97-8122-8425-9B9A-FC5B7BB4DFA1}"/>
              </a:ext>
            </a:extLst>
          </p:cNvPr>
          <p:cNvSpPr/>
          <p:nvPr/>
        </p:nvSpPr>
        <p:spPr>
          <a:xfrm>
            <a:off x="1698071" y="2363597"/>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Giám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đốc</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9E19C631-E750-C009-9C99-9DC29D3DAFBC}"/>
              </a:ext>
            </a:extLst>
          </p:cNvPr>
          <p:cNvSpPr/>
          <p:nvPr/>
        </p:nvSpPr>
        <p:spPr>
          <a:xfrm>
            <a:off x="8067409" y="2363595"/>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Công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nhân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4BABE55E-B5EB-B1F6-2217-C79D0757B313}"/>
              </a:ext>
            </a:extLst>
          </p:cNvPr>
          <p:cNvSpPr/>
          <p:nvPr/>
        </p:nvSpPr>
        <p:spPr>
          <a:xfrm>
            <a:off x="8067409" y="3232952"/>
            <a:ext cx="1943451" cy="406272"/>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Ca </a:t>
            </a:r>
            <a:r>
              <a:rPr lang="en-US" b="1" dirty="0" err="1">
                <a:solidFill>
                  <a:schemeClr val="tx1"/>
                </a:solidFill>
                <a:latin typeface="Times New Roman" panose="02020603050405020304" pitchFamily="18" charset="0"/>
                <a:cs typeface="Times New Roman" panose="02020603050405020304" pitchFamily="18" charset="0"/>
              </a:rPr>
              <a:t>làm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việc</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04EC5F77-28FD-06CE-C3BC-1EDD6D4EC28C}"/>
              </a:ext>
            </a:extLst>
          </p:cNvPr>
          <p:cNvSpPr/>
          <p:nvPr/>
        </p:nvSpPr>
        <p:spPr>
          <a:xfrm>
            <a:off x="1698071" y="3977079"/>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Khách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hàng</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863AAC04-231A-6533-3E44-D4DD3B4CACE1}"/>
              </a:ext>
            </a:extLst>
          </p:cNvPr>
          <p:cNvSpPr/>
          <p:nvPr/>
        </p:nvSpPr>
        <p:spPr>
          <a:xfrm>
            <a:off x="1698071" y="3170339"/>
            <a:ext cx="1917584" cy="448214"/>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Bảng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chấm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công</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95EA2513-9205-1DC3-E96B-A88D5897741D}"/>
              </a:ext>
            </a:extLst>
          </p:cNvPr>
          <p:cNvSpPr/>
          <p:nvPr/>
        </p:nvSpPr>
        <p:spPr>
          <a:xfrm>
            <a:off x="3816290" y="3170337"/>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Hợp</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đồng</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9A6272A9-83D5-3201-A70A-D6AAFC0143B9}"/>
              </a:ext>
            </a:extLst>
          </p:cNvPr>
          <p:cNvSpPr/>
          <p:nvPr/>
        </p:nvSpPr>
        <p:spPr>
          <a:xfrm>
            <a:off x="5937304" y="3191009"/>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Sản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phẩm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D6F5A271-D214-A164-FEF7-6C58FCDA5644}"/>
              </a:ext>
            </a:extLst>
          </p:cNvPr>
          <p:cNvSpPr/>
          <p:nvPr/>
        </p:nvSpPr>
        <p:spPr>
          <a:xfrm>
            <a:off x="3816290" y="3977077"/>
            <a:ext cx="1760290" cy="448215"/>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Nhà</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cung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cấp</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26E603D-56F1-A464-5475-CB7F6667A5F6}"/>
              </a:ext>
            </a:extLst>
          </p:cNvPr>
          <p:cNvSpPr txBox="1">
            <a:spLocks/>
          </p:cNvSpPr>
          <p:nvPr/>
        </p:nvSpPr>
        <p:spPr>
          <a:xfrm>
            <a:off x="1289108" y="1107347"/>
            <a:ext cx="9613783" cy="1112532"/>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Times New Roman" panose="02020603050405020304" pitchFamily="18" charset="0"/>
                <a:cs typeface="Times New Roman" panose="02020603050405020304" pitchFamily="18" charset="0"/>
              </a:rPr>
              <a:t>Quy mô và mức độ phức tạp của các hệ thống ngày càng tăng, nên phân tích và thiết kế trở thành một yêu cầu bắt buộc để có được một hệ thống tốt. </a:t>
            </a:r>
            <a:endParaRPr lang="en-US"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C5875702-CF6B-9014-9EB3-9520B2585355}"/>
              </a:ext>
            </a:extLst>
          </p:cNvPr>
          <p:cNvSpPr/>
          <p:nvPr/>
        </p:nvSpPr>
        <p:spPr>
          <a:xfrm>
            <a:off x="1459684" y="2330041"/>
            <a:ext cx="1535186" cy="497048"/>
          </a:xfrm>
          <a:prstGeom prst="roundRect">
            <a:avLst/>
          </a:prstGeom>
          <a:solidFill>
            <a:schemeClr val="bg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Trên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thực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tế</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11" name="Arrow: Right 10">
            <a:extLst>
              <a:ext uri="{FF2B5EF4-FFF2-40B4-BE49-F238E27FC236}">
                <a16:creationId xmlns:a16="http://schemas.microsoft.com/office/drawing/2014/main" id="{95A04627-B534-5A2F-0DE3-EB309F4EE948}"/>
              </a:ext>
            </a:extLst>
          </p:cNvPr>
          <p:cNvSpPr/>
          <p:nvPr/>
        </p:nvSpPr>
        <p:spPr>
          <a:xfrm>
            <a:off x="3192010" y="2403991"/>
            <a:ext cx="486561" cy="352338"/>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DD902DFC-A345-0969-3561-D063E6E5B6CB}"/>
              </a:ext>
            </a:extLst>
          </p:cNvPr>
          <p:cNvSpPr/>
          <p:nvPr/>
        </p:nvSpPr>
        <p:spPr>
          <a:xfrm>
            <a:off x="3179425" y="3102648"/>
            <a:ext cx="486561" cy="352338"/>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5566D344-B485-3377-A1A8-4F5DF972B7C2}"/>
              </a:ext>
            </a:extLst>
          </p:cNvPr>
          <p:cNvSpPr/>
          <p:nvPr/>
        </p:nvSpPr>
        <p:spPr>
          <a:xfrm>
            <a:off x="3192010" y="3761191"/>
            <a:ext cx="486561" cy="352338"/>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FDDB044B-9AA3-B12D-F841-15837349E918}"/>
              </a:ext>
            </a:extLst>
          </p:cNvPr>
          <p:cNvSpPr/>
          <p:nvPr/>
        </p:nvSpPr>
        <p:spPr>
          <a:xfrm>
            <a:off x="3192010" y="4687926"/>
            <a:ext cx="486561" cy="352338"/>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56656868-9C1B-32D9-555E-9C5803339D18}"/>
              </a:ext>
            </a:extLst>
          </p:cNvPr>
          <p:cNvSpPr/>
          <p:nvPr/>
        </p:nvSpPr>
        <p:spPr>
          <a:xfrm>
            <a:off x="3875711" y="2330041"/>
            <a:ext cx="7415871" cy="535794"/>
          </a:xfrm>
          <a:prstGeom prst="roundRect">
            <a:avLst/>
          </a:prstGeom>
          <a:solidFill>
            <a:schemeClr val="bg1"/>
          </a:solid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sót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chi </a:t>
            </a:r>
            <a:r>
              <a:rPr lang="en-US" dirty="0" err="1">
                <a:solidFill>
                  <a:schemeClr val="tx1"/>
                </a:solidFill>
                <a:latin typeface="Times New Roman" panose="02020603050405020304" pitchFamily="18" charset="0"/>
                <a:cs typeface="Times New Roman" panose="02020603050405020304" pitchFamily="18" charset="0"/>
              </a:rPr>
              <a:t>phí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chiếm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gần</a:t>
            </a:r>
            <a:r>
              <a:rPr lang="en-US" dirty="0">
                <a:solidFill>
                  <a:schemeClr val="tx1"/>
                </a:solidFill>
                <a:latin typeface="Times New Roman" panose="02020603050405020304" pitchFamily="18" charset="0"/>
                <a:cs typeface="Times New Roman" panose="02020603050405020304" pitchFamily="18" charset="0"/>
              </a:rPr>
              <a:t> 60% </a:t>
            </a:r>
            <a:r>
              <a:rPr lang="en-US" dirty="0" err="1">
                <a:solidFill>
                  <a:schemeClr val="tx1"/>
                </a:solidFill>
                <a:latin typeface="Times New Roman" panose="02020603050405020304" pitchFamily="18" charset="0"/>
                <a:cs typeface="Times New Roman" panose="02020603050405020304" pitchFamily="18" charset="0"/>
              </a:rPr>
              <a:t>tổng</a:t>
            </a:r>
            <a:r>
              <a:rPr lang="en-US" dirty="0">
                <a:solidFill>
                  <a:schemeClr val="tx1"/>
                </a:solidFill>
                <a:latin typeface="Times New Roman" panose="02020603050405020304" pitchFamily="18" charset="0"/>
                <a:cs typeface="Times New Roman" panose="02020603050405020304" pitchFamily="18" charset="0"/>
              </a:rPr>
              <a:t> chi </a:t>
            </a:r>
            <a:r>
              <a:rPr lang="en-US" dirty="0" err="1">
                <a:solidFill>
                  <a:schemeClr val="tx1"/>
                </a:solidFill>
                <a:latin typeface="Times New Roman" panose="02020603050405020304" pitchFamily="18" charset="0"/>
                <a:cs typeface="Times New Roman" panose="02020603050405020304" pitchFamily="18" charset="0"/>
              </a:rPr>
              <a:t>phí</a:t>
            </a:r>
            <a:r>
              <a:rPr lang="en-US" dirty="0">
                <a:solidFill>
                  <a:schemeClr val="tx1"/>
                </a:solidFill>
                <a:latin typeface="Times New Roman" panose="02020603050405020304" pitchFamily="18" charset="0"/>
                <a:cs typeface="Times New Roman" panose="02020603050405020304" pitchFamily="18" charset="0"/>
              </a:rPr>
              <a:t>.</a:t>
            </a:r>
          </a:p>
        </p:txBody>
      </p:sp>
      <p:sp>
        <p:nvSpPr>
          <p:cNvPr id="16" name="Rectangle: Rounded Corners 15">
            <a:extLst>
              <a:ext uri="{FF2B5EF4-FFF2-40B4-BE49-F238E27FC236}">
                <a16:creationId xmlns:a16="http://schemas.microsoft.com/office/drawing/2014/main" id="{61CC3035-2FE5-F132-E6A3-7F06C09076EA}"/>
              </a:ext>
            </a:extLst>
          </p:cNvPr>
          <p:cNvSpPr/>
          <p:nvPr/>
        </p:nvSpPr>
        <p:spPr>
          <a:xfrm>
            <a:off x="3875711" y="3090201"/>
            <a:ext cx="7415871" cy="352338"/>
          </a:xfrm>
          <a:prstGeom prst="roundRect">
            <a:avLst/>
          </a:prstGeom>
          <a:solidFill>
            <a:schemeClr val="bg1"/>
          </a:solid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sót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thường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bỏ</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sót</a:t>
            </a:r>
            <a:r>
              <a:rPr lang="en-US" dirty="0">
                <a:solidFill>
                  <a:schemeClr val="tx1"/>
                </a:solidFill>
                <a:latin typeface="Times New Roman" panose="02020603050405020304" pitchFamily="18" charset="0"/>
                <a:cs typeface="Times New Roman" panose="02020603050405020304" pitchFamily="18" charset="0"/>
              </a:rPr>
              <a:t> qua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98E7A808-B332-4851-9152-6B0C5626D4D0}"/>
              </a:ext>
            </a:extLst>
          </p:cNvPr>
          <p:cNvSpPr/>
          <p:nvPr/>
        </p:nvSpPr>
        <p:spPr>
          <a:xfrm>
            <a:off x="3875711" y="3666779"/>
            <a:ext cx="7415871" cy="541163"/>
          </a:xfrm>
          <a:prstGeom prst="roundRect">
            <a:avLst/>
          </a:prstGeom>
          <a:solidFill>
            <a:schemeClr val="bg1"/>
          </a:solid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Sau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thì</a:t>
            </a:r>
            <a:r>
              <a:rPr lang="en-US" dirty="0">
                <a:solidFill>
                  <a:schemeClr val="tx1"/>
                </a:solidFill>
                <a:latin typeface="Times New Roman" panose="02020603050405020304" pitchFamily="18" charset="0"/>
                <a:cs typeface="Times New Roman" panose="02020603050405020304" pitchFamily="18" charset="0"/>
              </a:rPr>
              <a:t> chi </a:t>
            </a:r>
            <a:r>
              <a:rPr lang="en-US" dirty="0" err="1">
                <a:solidFill>
                  <a:schemeClr val="tx1"/>
                </a:solidFill>
                <a:latin typeface="Times New Roman" panose="02020603050405020304" pitchFamily="18" charset="0"/>
                <a:cs typeface="Times New Roman" panose="02020603050405020304" pitchFamily="18" charset="0"/>
              </a:rPr>
              <a:t>phí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lên</a:t>
            </a:r>
            <a:r>
              <a:rPr lang="en-US" dirty="0">
                <a:solidFill>
                  <a:schemeClr val="tx1"/>
                </a:solidFill>
                <a:latin typeface="Times New Roman" panose="02020603050405020304" pitchFamily="18" charset="0"/>
                <a:cs typeface="Times New Roman" panose="02020603050405020304" pitchFamily="18" charset="0"/>
              </a:rPr>
              <a:t> 40 </a:t>
            </a:r>
            <a:r>
              <a:rPr lang="en-US" dirty="0" err="1">
                <a:solidFill>
                  <a:schemeClr val="tx1"/>
                </a:solidFill>
                <a:latin typeface="Times New Roman" panose="02020603050405020304" pitchFamily="18" charset="0"/>
                <a:cs typeface="Times New Roman" panose="02020603050405020304" pitchFamily="18" charset="0"/>
              </a:rPr>
              <a:t>lần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thì</a:t>
            </a:r>
            <a:r>
              <a:rPr lang="en-US" dirty="0">
                <a:solidFill>
                  <a:schemeClr val="tx1"/>
                </a:solidFill>
                <a:latin typeface="Times New Roman" panose="02020603050405020304" pitchFamily="18" charset="0"/>
                <a:cs typeface="Times New Roman" panose="02020603050405020304" pitchFamily="18" charset="0"/>
              </a:rPr>
              <a:t> chi </a:t>
            </a:r>
            <a:r>
              <a:rPr lang="en-US" dirty="0" err="1">
                <a:solidFill>
                  <a:schemeClr val="tx1"/>
                </a:solidFill>
                <a:latin typeface="Times New Roman" panose="02020603050405020304" pitchFamily="18" charset="0"/>
                <a:cs typeface="Times New Roman" panose="02020603050405020304" pitchFamily="18" charset="0"/>
              </a:rPr>
              <a:t>phí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gấp</a:t>
            </a:r>
            <a:r>
              <a:rPr lang="en-US" dirty="0">
                <a:solidFill>
                  <a:schemeClr val="tx1"/>
                </a:solidFill>
                <a:latin typeface="Times New Roman" panose="02020603050405020304" pitchFamily="18" charset="0"/>
                <a:cs typeface="Times New Roman" panose="02020603050405020304" pitchFamily="18" charset="0"/>
              </a:rPr>
              <a:t> 90 </a:t>
            </a:r>
            <a:r>
              <a:rPr lang="en-US" dirty="0" err="1">
                <a:solidFill>
                  <a:schemeClr val="tx1"/>
                </a:solidFill>
                <a:latin typeface="Times New Roman" panose="02020603050405020304" pitchFamily="18" charset="0"/>
                <a:cs typeface="Times New Roman" panose="02020603050405020304" pitchFamily="18" charset="0"/>
              </a:rPr>
              <a:t>lần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B5FEA72B-CCD4-5F38-849F-497B0B30F564}"/>
              </a:ext>
            </a:extLst>
          </p:cNvPr>
          <p:cNvSpPr/>
          <p:nvPr/>
        </p:nvSpPr>
        <p:spPr>
          <a:xfrm>
            <a:off x="3875711" y="4491988"/>
            <a:ext cx="7415871" cy="633603"/>
          </a:xfrm>
          <a:prstGeom prst="roundRect">
            <a:avLst/>
          </a:prstGeom>
          <a:solidFill>
            <a:schemeClr val="bg1"/>
          </a:solid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latin typeface="Times New Roman" panose="02020603050405020304" pitchFamily="18" charset="0"/>
                <a:cs typeface="Times New Roman" panose="02020603050405020304" pitchFamily="18" charset="0"/>
              </a:rPr>
              <a:t>Hơn nữa, nếu thiếu phân tích thiết kế tốt thì rất khó và thậm chí không thể bảo trì được</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5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diagram of a diagram&#10;&#10;Description automatically generated">
            <a:extLst>
              <a:ext uri="{FF2B5EF4-FFF2-40B4-BE49-F238E27FC236}">
                <a16:creationId xmlns:a16="http://schemas.microsoft.com/office/drawing/2014/main" id="{6A78389C-60C7-9092-A16C-71347544B12B}"/>
              </a:ext>
            </a:extLst>
          </p:cNvPr>
          <p:cNvPicPr>
            <a:picLocks noChangeAspect="1"/>
          </p:cNvPicPr>
          <p:nvPr/>
        </p:nvPicPr>
        <p:blipFill>
          <a:blip r:embed="rId2"/>
          <a:stretch>
            <a:fillRect/>
          </a:stretch>
        </p:blipFill>
        <p:spPr>
          <a:xfrm>
            <a:off x="3423193" y="132937"/>
            <a:ext cx="6186635" cy="6592126"/>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1687860" y="1150527"/>
            <a:ext cx="4780051" cy="8112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Use-Case</a:t>
            </a:r>
          </a:p>
        </p:txBody>
      </p:sp>
    </p:spTree>
    <p:extLst>
      <p:ext uri="{BB962C8B-B14F-4D97-AF65-F5344CB8AC3E}">
        <p14:creationId xmlns:p14="http://schemas.microsoft.com/office/powerpoint/2010/main" val="369945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diagram of a diagram&#10;&#10;Description automatically generated">
            <a:extLst>
              <a:ext uri="{FF2B5EF4-FFF2-40B4-BE49-F238E27FC236}">
                <a16:creationId xmlns:a16="http://schemas.microsoft.com/office/drawing/2014/main" id="{950CE8D9-ABDD-915E-5B26-1321E02F2DA0}"/>
              </a:ext>
            </a:extLst>
          </p:cNvPr>
          <p:cNvPicPr>
            <a:picLocks noChangeAspect="1"/>
          </p:cNvPicPr>
          <p:nvPr/>
        </p:nvPicPr>
        <p:blipFill>
          <a:blip r:embed="rId2"/>
          <a:stretch>
            <a:fillRect/>
          </a:stretch>
        </p:blipFill>
        <p:spPr>
          <a:xfrm>
            <a:off x="3249984" y="228871"/>
            <a:ext cx="6435854" cy="6400258"/>
          </a:xfrm>
          <a:prstGeom prst="rect">
            <a:avLst/>
          </a:prstGeom>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10" name="Title 1">
            <a:extLst>
              <a:ext uri="{FF2B5EF4-FFF2-40B4-BE49-F238E27FC236}">
                <a16:creationId xmlns:a16="http://schemas.microsoft.com/office/drawing/2014/main" id="{8F25A162-2D58-7F48-0E90-E260F8B44C60}"/>
              </a:ext>
            </a:extLst>
          </p:cNvPr>
          <p:cNvSpPr txBox="1">
            <a:spLocks/>
          </p:cNvSpPr>
          <p:nvPr/>
        </p:nvSpPr>
        <p:spPr>
          <a:xfrm>
            <a:off x="1167492" y="381000"/>
            <a:ext cx="6374211" cy="7263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FE858FD-AAAA-6753-6CDC-78F1E92FD4AB}"/>
              </a:ext>
            </a:extLst>
          </p:cNvPr>
          <p:cNvSpPr txBox="1">
            <a:spLocks/>
          </p:cNvSpPr>
          <p:nvPr/>
        </p:nvSpPr>
        <p:spPr>
          <a:xfrm>
            <a:off x="1251864" y="2004969"/>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F72EC6E-4025-4317-5B0A-0D529EC07467}"/>
              </a:ext>
            </a:extLst>
          </p:cNvPr>
          <p:cNvSpPr txBox="1">
            <a:spLocks/>
          </p:cNvSpPr>
          <p:nvPr/>
        </p:nvSpPr>
        <p:spPr>
          <a:xfrm>
            <a:off x="1830705" y="1045844"/>
            <a:ext cx="2917233" cy="10206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A992C98-C69A-C43C-A0E6-6E8964A217D5}"/>
              </a:ext>
            </a:extLst>
          </p:cNvPr>
          <p:cNvSpPr txBox="1">
            <a:spLocks/>
          </p:cNvSpPr>
          <p:nvPr/>
        </p:nvSpPr>
        <p:spPr>
          <a:xfrm>
            <a:off x="1687860" y="1150527"/>
            <a:ext cx="4780051" cy="8112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Use-Case</a:t>
            </a:r>
          </a:p>
        </p:txBody>
      </p:sp>
    </p:spTree>
    <p:extLst>
      <p:ext uri="{BB962C8B-B14F-4D97-AF65-F5344CB8AC3E}">
        <p14:creationId xmlns:p14="http://schemas.microsoft.com/office/powerpoint/2010/main" val="32660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3f1ec511-f7f7-42ec-871d-7c436ec7a518" xsi:nil="true"/>
    <_activity xmlns="3f1ec511-f7f7-42ec-871d-7c436ec7a51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ED9DE88C9A0B4F855F48B5621C332F" ma:contentTypeVersion="8" ma:contentTypeDescription="Create a new document." ma:contentTypeScope="" ma:versionID="1f6a03ba2f29d62fd9ea23bb25f7e74c">
  <xsd:schema xmlns:xsd="http://www.w3.org/2001/XMLSchema" xmlns:xs="http://www.w3.org/2001/XMLSchema" xmlns:p="http://schemas.microsoft.com/office/2006/metadata/properties" xmlns:ns3="3f1ec511-f7f7-42ec-871d-7c436ec7a518" xmlns:ns4="a2b22fbb-19bb-4a64-89c1-fa3c0762ae1e" targetNamespace="http://schemas.microsoft.com/office/2006/metadata/properties" ma:root="true" ma:fieldsID="942fa2b38a68f0c105222a36e6fb045e" ns3:_="" ns4:_="">
    <xsd:import namespace="3f1ec511-f7f7-42ec-871d-7c436ec7a518"/>
    <xsd:import namespace="a2b22fbb-19bb-4a64-89c1-fa3c0762ae1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ec511-f7f7-42ec-871d-7c436ec7a5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b22fbb-19bb-4a64-89c1-fa3c0762ae1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schemas.microsoft.com/office/infopath/2007/PartnerControls"/>
    <ds:schemaRef ds:uri="a2b22fbb-19bb-4a64-89c1-fa3c0762ae1e"/>
    <ds:schemaRef ds:uri="http://purl.org/dc/terms/"/>
    <ds:schemaRef ds:uri="http://schemas.microsoft.com/office/2006/documentManagement/types"/>
    <ds:schemaRef ds:uri="http://schemas.openxmlformats.org/package/2006/metadata/core-properties"/>
    <ds:schemaRef ds:uri="http://purl.org/dc/elements/1.1/"/>
    <ds:schemaRef ds:uri="3f1ec511-f7f7-42ec-871d-7c436ec7a518"/>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CA4F76C-A0F9-407E-857A-7C66122D6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ec511-f7f7-42ec-871d-7c436ec7a518"/>
    <ds:schemaRef ds:uri="a2b22fbb-19bb-4a64-89c1-fa3c0762ae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{A0F32AD9-B292-4A80-88A7-7B108115EB3D}tf45331398_win32</Template>
  <TotalTime>2449</TotalTime>
  <Words>613</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Times New Roman</vt:lpstr>
      <vt:lpstr>Office Theme</vt:lpstr>
      <vt:lpstr>PHÂN TÍCH THIẾT KẾ HƯỚNG ĐỐI TƯỢNG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HƯỚNG ĐỐI TƯỢNG</dc:title>
  <dc:creator>Hoang Phi</dc:creator>
  <cp:lastModifiedBy>Hoang Phi Long</cp:lastModifiedBy>
  <cp:revision>32</cp:revision>
  <dcterms:created xsi:type="dcterms:W3CDTF">2023-08-16T10:11:26Z</dcterms:created>
  <dcterms:modified xsi:type="dcterms:W3CDTF">2023-08-18T03:01:14Z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0x0101001AED9DE88C9A0B4F855F48B5621C332F</vt:lpwstr>
  </property>
</Properties>
</file>