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0" d="100"/>
          <a:sy n="250" d="100"/>
        </p:scale>
        <p:origin x="19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9E0E-41BE-ED0D-9081-238ABAABA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BA444-6452-2BAB-3B3F-B6B15BCA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C70F-5178-8EAE-9B2D-E8C49432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8C1C-33D9-9141-AEBF-FF0D3010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50A9-5184-05DD-20C2-AA300289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4A57-D404-F655-2DAB-A200EC75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D522F-E45C-92D7-B754-4CE259664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3CE0-7520-837F-E95E-5EF82103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5991-8656-6DDE-648F-23B9EF00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C03CC-B4D2-6FD8-A22B-B532F001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5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1C8A2-BB50-01C6-A7C8-D51AF3601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E17BE-C7BC-4D81-58C3-AB2F2B777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FA67-9089-CA89-EC30-7F20255B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5020-FC1F-B9BF-1D7B-8B07B363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D207-D22A-8AB4-0953-2E02D15C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7A32-CD3C-473F-9FDB-C58542B6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384E-D606-EB6B-6219-AEFCAA18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090AC-80FD-F3FE-F13A-FCB248BA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D48A-3808-3A09-F413-AABF777F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CFF3F-5205-24DB-0CC7-A828901C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9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90D5-C034-F110-F231-7BA5AB86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3B613-22DB-C782-5663-D41412AA1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61B7C-2AD7-A6AC-169A-8B51DC55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A2251-C121-A4E6-4245-5A935E7A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5154-73F9-8A9C-4C1A-209724A0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2885-A2FD-4764-26B8-6AFEBE29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47D-4FD9-EC98-E80A-505467AD1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F4568-5ED2-B388-619C-D82E7A114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5DB75-308A-A34E-1DAB-8B7191C0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E7C1-289C-B204-1099-3C36CA98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728B3-362D-A09A-57F9-4BAAD882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81A5-1023-59C7-44FA-026A416C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9DAFE-79E0-ACAD-645D-6B35FB6D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EDCFF-1D4E-1FD1-B4D1-DDF4B6791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70544-3435-ECAB-5807-BC7226C2B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9F628-4D04-A959-C8DE-4E07D2390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01E0F-9CC0-6AA9-0B02-353E8CD1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0D5C6-F3BA-817A-B515-AFC26FB5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738C0-7328-56C8-7374-638F6111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9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8445-E286-808C-1899-90987E22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0F8EA-99A2-2EA0-A67C-4CC31EF6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D610C-9983-3775-7118-7563ADAB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8D8C5-CF3D-CAB3-D415-935201B9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8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E34B9-811F-1FB4-22E9-FC1DD0A6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FFE6F-8E1F-DC04-CC51-53FD01AC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83601-665D-33C2-92EA-2B48090E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27A7-AE37-999D-9851-60426F98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E186-1AF3-0C3C-C1BA-746E4AD2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FCB2D-B07D-9E4E-5ABF-D57D0DDA0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19A7A-FDBF-5C8D-8DBE-A9EF4E06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8EAF4-66CB-30C9-1AC1-79D046B3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4C704-7EC7-6001-3C84-3DE8A408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14D5-E5D2-3186-4F80-E79D2CBC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D9510-28E3-5EA2-A5F4-2EC469234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F2E8-0F5F-10C3-A657-868303E4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69838-9901-CCFC-8209-3704E11A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E74F5-5BDC-24BD-A805-41E84B0F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12132-E886-0C06-4A8C-78048D65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C3714-BC3E-6AAC-1F51-D9E63D6F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4E853-69A2-E6A7-90A4-EB266787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8C6FF-5667-6208-725F-D2431ED47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964AF-8ECE-8361-BA10-EBF460EA8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5D91-9C0B-2F9F-5DE7-1DE3D0987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7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sgridplayground.com/" TargetMode="External"/><Relationship Id="rId4" Type="http://schemas.openxmlformats.org/officeDocument/2006/relationships/hyperlink" Target="https://codepen.io/enxaneta/full/adLPwv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.w3layouts.com/demos_new/template_demo/07-04-2018/bake-demo_Free/1027606894/web/index.html?fbclid=IwZXh0bgNhZW0CMTAAAR0daVtbReb-z_goEjn7E6QKSIPksxnHB1YK6He4ukQL-W1CNQBAh-wpqwY_aem_-y9d_CzYekdMxRm5hL9fwQ" TargetMode="External"/><Relationship Id="rId7" Type="http://schemas.openxmlformats.org/officeDocument/2006/relationships/hyperlink" Target="https://chromewebstore.google.com/detail/image-downloader-imageye/agionbommeaifngbhincahgmoflcikh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wlcarousel2.github.io/OwlCarousel2/" TargetMode="External"/><Relationship Id="rId5" Type="http://schemas.openxmlformats.org/officeDocument/2006/relationships/hyperlink" Target="https://lokeshdhakar.com/projects/lightbox2/?fbclid=IwY2xjawGPJKlleHRuA2FlbQIxMAABHTGeiWyzvmEaSJf3BU5t4IQ5b9RL0yUUoYMTEu4RQj1EJ8r_rwdjiY1YgQ_aem_7BiKe5inTWDMLqALkQdEgA" TargetMode="External"/><Relationship Id="rId4" Type="http://schemas.openxmlformats.org/officeDocument/2006/relationships/hyperlink" Target="https://www.jqueryscript.net/other/Counting-Up-To-Numerical-Values-On-Scroll-jQuery-Countup-js.html?fbclid=IwY2xjawGPJHFleHRuA2FlbQIxMAABHTGeiWyzvmEaSJf3BU5t4IQ5b9RL0yUUoYMTEu4RQj1EJ8r_rwdjiY1YgQ_aem_7BiKe5inTWDMLqALkQdEg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snippets/css/a-guide-to-flexbox/" TargetMode="External"/><Relationship Id="rId5" Type="http://schemas.openxmlformats.org/officeDocument/2006/relationships/hyperlink" Target="https://css-tricks.com/snippets/css/complete-guide-grid/" TargetMode="External"/><Relationship Id="rId4" Type="http://schemas.openxmlformats.org/officeDocument/2006/relationships/hyperlink" Target="https://www.w3schools.com/css/default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AA89D-403D-A15F-C297-9F8384926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95" y="1721794"/>
            <a:ext cx="5098610" cy="34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1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2D0F4-1042-6ABA-F2C4-0B1D072A422D}"/>
              </a:ext>
            </a:extLst>
          </p:cNvPr>
          <p:cNvSpPr/>
          <p:nvPr/>
        </p:nvSpPr>
        <p:spPr>
          <a:xfrm>
            <a:off x="0" y="-26670"/>
            <a:ext cx="12192000" cy="1108710"/>
          </a:xfrm>
          <a:custGeom>
            <a:avLst/>
            <a:gdLst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104394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95250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108710">
                <a:moveTo>
                  <a:pt x="0" y="0"/>
                </a:moveTo>
                <a:lnTo>
                  <a:pt x="12192000" y="0"/>
                </a:lnTo>
                <a:lnTo>
                  <a:pt x="12192000" y="952500"/>
                </a:lnTo>
                <a:cubicBezTo>
                  <a:pt x="8129270" y="1004570"/>
                  <a:pt x="4138930" y="523240"/>
                  <a:pt x="3810" y="1108710"/>
                </a:cubicBezTo>
                <a:lnTo>
                  <a:pt x="0" y="0"/>
                </a:lnTo>
                <a:close/>
              </a:path>
            </a:pathLst>
          </a:custGeom>
          <a:solidFill>
            <a:srgbClr val="0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1C49F-3757-49B0-A057-BFAC9E20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49" y="6440202"/>
            <a:ext cx="871131" cy="311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C5970-4A94-C0F5-A2B4-C3DA652935F5}"/>
              </a:ext>
            </a:extLst>
          </p:cNvPr>
          <p:cNvSpPr txBox="1"/>
          <p:nvPr/>
        </p:nvSpPr>
        <p:spPr>
          <a:xfrm>
            <a:off x="182880" y="296852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CSS pseudo-elements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Difference between HTML and CSS">
            <a:extLst>
              <a:ext uri="{FF2B5EF4-FFF2-40B4-BE49-F238E27FC236}">
                <a16:creationId xmlns:a16="http://schemas.microsoft.com/office/drawing/2014/main" id="{4595703F-9A05-97D4-7884-8D3552725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42" y="2058406"/>
            <a:ext cx="5241278" cy="27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EF85B-DEC6-BDAE-1056-BE77B523BF5A}"/>
              </a:ext>
            </a:extLst>
          </p:cNvPr>
          <p:cNvSpPr txBox="1"/>
          <p:nvPr/>
        </p:nvSpPr>
        <p:spPr>
          <a:xfrm>
            <a:off x="373380" y="257937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Berlin Sans FB" panose="020E0602020502020306" pitchFamily="34" charset="0"/>
              </a:rPr>
              <a:t>::before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::after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Berlin Sans FB" panose="020E0602020502020306" pitchFamily="34" charset="0"/>
              </a:rPr>
              <a:t>::first-letter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Berlin Sans FB" panose="020E0602020502020306" pitchFamily="34" charset="0"/>
              </a:rPr>
              <a:t>::first-line</a:t>
            </a:r>
          </a:p>
        </p:txBody>
      </p:sp>
    </p:spTree>
    <p:extLst>
      <p:ext uri="{BB962C8B-B14F-4D97-AF65-F5344CB8AC3E}">
        <p14:creationId xmlns:p14="http://schemas.microsoft.com/office/powerpoint/2010/main" val="396455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2D0F4-1042-6ABA-F2C4-0B1D072A422D}"/>
              </a:ext>
            </a:extLst>
          </p:cNvPr>
          <p:cNvSpPr/>
          <p:nvPr/>
        </p:nvSpPr>
        <p:spPr>
          <a:xfrm>
            <a:off x="0" y="-26670"/>
            <a:ext cx="12192000" cy="1108710"/>
          </a:xfrm>
          <a:custGeom>
            <a:avLst/>
            <a:gdLst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104394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95250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108710">
                <a:moveTo>
                  <a:pt x="0" y="0"/>
                </a:moveTo>
                <a:lnTo>
                  <a:pt x="12192000" y="0"/>
                </a:lnTo>
                <a:lnTo>
                  <a:pt x="12192000" y="952500"/>
                </a:lnTo>
                <a:cubicBezTo>
                  <a:pt x="8129270" y="1004570"/>
                  <a:pt x="4138930" y="523240"/>
                  <a:pt x="3810" y="1108710"/>
                </a:cubicBezTo>
                <a:lnTo>
                  <a:pt x="0" y="0"/>
                </a:lnTo>
                <a:close/>
              </a:path>
            </a:pathLst>
          </a:custGeom>
          <a:solidFill>
            <a:srgbClr val="0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1C49F-3757-49B0-A057-BFAC9E20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49" y="6440202"/>
            <a:ext cx="871131" cy="311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C5970-4A94-C0F5-A2B4-C3DA652935F5}"/>
              </a:ext>
            </a:extLst>
          </p:cNvPr>
          <p:cNvSpPr txBox="1"/>
          <p:nvPr/>
        </p:nvSpPr>
        <p:spPr>
          <a:xfrm>
            <a:off x="182880" y="296852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CSS display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BE17AE1-0D00-9812-6426-A6361C672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7747"/>
              </p:ext>
            </p:extLst>
          </p:nvPr>
        </p:nvGraphicFramePr>
        <p:xfrm>
          <a:off x="1062990" y="2202180"/>
          <a:ext cx="10587992" cy="250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998">
                  <a:extLst>
                    <a:ext uri="{9D8B030D-6E8A-4147-A177-3AD203B41FA5}">
                      <a16:colId xmlns:a16="http://schemas.microsoft.com/office/drawing/2014/main" val="1110221844"/>
                    </a:ext>
                  </a:extLst>
                </a:gridCol>
                <a:gridCol w="2646998">
                  <a:extLst>
                    <a:ext uri="{9D8B030D-6E8A-4147-A177-3AD203B41FA5}">
                      <a16:colId xmlns:a16="http://schemas.microsoft.com/office/drawing/2014/main" val="2668100508"/>
                    </a:ext>
                  </a:extLst>
                </a:gridCol>
                <a:gridCol w="2211704">
                  <a:extLst>
                    <a:ext uri="{9D8B030D-6E8A-4147-A177-3AD203B41FA5}">
                      <a16:colId xmlns:a16="http://schemas.microsoft.com/office/drawing/2014/main" val="3283858899"/>
                    </a:ext>
                  </a:extLst>
                </a:gridCol>
                <a:gridCol w="3082292">
                  <a:extLst>
                    <a:ext uri="{9D8B030D-6E8A-4147-A177-3AD203B41FA5}">
                      <a16:colId xmlns:a16="http://schemas.microsoft.com/office/drawing/2014/main" val="3235618439"/>
                    </a:ext>
                  </a:extLst>
                </a:gridCol>
              </a:tblGrid>
              <a:tr h="500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erlin Sans FB" panose="020E0602020502020306" pitchFamily="34" charset="0"/>
                        </a:rPr>
                        <a:t>Inline</a:t>
                      </a:r>
                      <a:endParaRPr lang="en-US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erlin Sans FB" panose="020E0602020502020306" pitchFamily="34" charset="0"/>
                        </a:rPr>
                        <a:t>Block</a:t>
                      </a:r>
                      <a:endParaRPr lang="en-US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erlin Sans FB" panose="020E0602020502020306" pitchFamily="34" charset="0"/>
                        </a:rPr>
                        <a:t>Inline-block</a:t>
                      </a:r>
                      <a:endParaRPr lang="en-US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67605"/>
                  </a:ext>
                </a:extLst>
              </a:tr>
              <a:tr h="500309">
                <a:tc>
                  <a:txBody>
                    <a:bodyPr/>
                    <a:lstStyle/>
                    <a:p>
                      <a:r>
                        <a:rPr lang="en-GB" dirty="0">
                          <a:latin typeface="Berlin Sans FB" panose="020E0602020502020306" pitchFamily="34" charset="0"/>
                        </a:rPr>
                        <a:t>Display</a:t>
                      </a:r>
                      <a:endParaRPr lang="en-US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Berlin Sans FB" panose="020E0602020502020306" pitchFamily="34" charset="0"/>
                        </a:rPr>
                        <a:t>As an inline element</a:t>
                      </a:r>
                      <a:endParaRPr lang="en-US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 a block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 an inline-block container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226979"/>
                  </a:ext>
                </a:extLst>
              </a:tr>
              <a:tr h="500309">
                <a:tc>
                  <a:txBody>
                    <a:bodyPr/>
                    <a:lstStyle/>
                    <a:p>
                      <a:r>
                        <a:rPr lang="en-GB" dirty="0"/>
                        <a:t>Width, 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40319"/>
                  </a:ext>
                </a:extLst>
              </a:tr>
              <a:tr h="500309">
                <a:tc>
                  <a:txBody>
                    <a:bodyPr/>
                    <a:lstStyle/>
                    <a:p>
                      <a:r>
                        <a:rPr lang="en-GB" dirty="0"/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Left and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5696"/>
                  </a:ext>
                </a:extLst>
              </a:tr>
              <a:tr h="500309">
                <a:tc>
                  <a:txBody>
                    <a:bodyPr/>
                    <a:lstStyle/>
                    <a:p>
                      <a:r>
                        <a:rPr lang="en-GB" dirty="0"/>
                        <a:t>Padding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Left and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461728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4F8E7CB-5098-EDE4-C7C2-060A024CF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24458" y="3264235"/>
            <a:ext cx="331257" cy="3312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312B2B-A4DC-F39F-3C14-4C00D07BE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17" y="3263371"/>
            <a:ext cx="331258" cy="3312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DA15FD-D9F8-86ED-1EF3-C7FE6BEE7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77" y="3263371"/>
            <a:ext cx="331258" cy="3312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65DC5D-2715-ABC5-43E2-B33A5DBD0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17" y="3796771"/>
            <a:ext cx="331258" cy="3312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59DA0A-0939-B3E8-E86D-F51C3A9ED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77" y="3796771"/>
            <a:ext cx="331258" cy="3312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88B1BE-C6D6-4B56-E181-1B71D6F8B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17" y="4280641"/>
            <a:ext cx="331258" cy="3312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4CEF9A-4F7C-A72C-92F0-E24DD46A7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77" y="4280641"/>
            <a:ext cx="331258" cy="33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9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2D0F4-1042-6ABA-F2C4-0B1D072A422D}"/>
              </a:ext>
            </a:extLst>
          </p:cNvPr>
          <p:cNvSpPr/>
          <p:nvPr/>
        </p:nvSpPr>
        <p:spPr>
          <a:xfrm>
            <a:off x="0" y="-26670"/>
            <a:ext cx="12192000" cy="1108710"/>
          </a:xfrm>
          <a:custGeom>
            <a:avLst/>
            <a:gdLst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104394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95250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108710">
                <a:moveTo>
                  <a:pt x="0" y="0"/>
                </a:moveTo>
                <a:lnTo>
                  <a:pt x="12192000" y="0"/>
                </a:lnTo>
                <a:lnTo>
                  <a:pt x="12192000" y="952500"/>
                </a:lnTo>
                <a:cubicBezTo>
                  <a:pt x="8129270" y="1004570"/>
                  <a:pt x="4138930" y="523240"/>
                  <a:pt x="3810" y="1108710"/>
                </a:cubicBezTo>
                <a:lnTo>
                  <a:pt x="0" y="0"/>
                </a:lnTo>
                <a:close/>
              </a:path>
            </a:pathLst>
          </a:custGeom>
          <a:solidFill>
            <a:srgbClr val="0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1C49F-3757-49B0-A057-BFAC9E20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49" y="6440202"/>
            <a:ext cx="871131" cy="311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C5970-4A94-C0F5-A2B4-C3DA652935F5}"/>
              </a:ext>
            </a:extLst>
          </p:cNvPr>
          <p:cNvSpPr txBox="1"/>
          <p:nvPr/>
        </p:nvSpPr>
        <p:spPr>
          <a:xfrm>
            <a:off x="182880" y="296852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CSS layout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01997DA-BE39-D138-3B65-339C5BAA31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E7CDCA8-F941-DCE4-D25B-5648A0B77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41" y="1830668"/>
            <a:ext cx="6117908" cy="361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F84B8A-0142-90CA-CD64-470EB81A249E}"/>
              </a:ext>
            </a:extLst>
          </p:cNvPr>
          <p:cNvSpPr txBox="1"/>
          <p:nvPr/>
        </p:nvSpPr>
        <p:spPr>
          <a:xfrm>
            <a:off x="2666049" y="58713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Flexbox playground: </a:t>
            </a:r>
            <a:r>
              <a:rPr lang="en-US" dirty="0">
                <a:hlinkClick r:id="rId4"/>
              </a:rPr>
              <a:t>https://codepen.io/enxaneta/full/adLPwv/</a:t>
            </a:r>
            <a:endParaRPr lang="en-US" dirty="0"/>
          </a:p>
          <a:p>
            <a:r>
              <a:rPr lang="en-US" dirty="0"/>
              <a:t>Grid playground: </a:t>
            </a:r>
            <a:r>
              <a:rPr lang="en-US" dirty="0">
                <a:hlinkClick r:id="rId5"/>
              </a:rPr>
              <a:t>https://www.cssgridplayground.com/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7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5F586FB-CA77-E429-2784-FB7D5B550086}"/>
              </a:ext>
            </a:extLst>
          </p:cNvPr>
          <p:cNvSpPr/>
          <p:nvPr/>
        </p:nvSpPr>
        <p:spPr>
          <a:xfrm>
            <a:off x="1" y="0"/>
            <a:ext cx="5962650" cy="68999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9667 w 10000"/>
              <a:gd name="connsiteY1" fmla="*/ 1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9667"/>
              <a:gd name="connsiteY0" fmla="*/ 0 h 10000"/>
              <a:gd name="connsiteX1" fmla="*/ 9667 w 9667"/>
              <a:gd name="connsiteY1" fmla="*/ 11 h 10000"/>
              <a:gd name="connsiteX2" fmla="*/ 9633 w 9667"/>
              <a:gd name="connsiteY2" fmla="*/ 9978 h 10000"/>
              <a:gd name="connsiteX3" fmla="*/ 0 w 9667"/>
              <a:gd name="connsiteY3" fmla="*/ 10000 h 10000"/>
              <a:gd name="connsiteX4" fmla="*/ 0 w 9667"/>
              <a:gd name="connsiteY4" fmla="*/ 0 h 10000"/>
              <a:gd name="connsiteX0" fmla="*/ 0 w 10207"/>
              <a:gd name="connsiteY0" fmla="*/ 0 h 10000"/>
              <a:gd name="connsiteX1" fmla="*/ 10000 w 10207"/>
              <a:gd name="connsiteY1" fmla="*/ 11 h 10000"/>
              <a:gd name="connsiteX2" fmla="*/ 9965 w 10207"/>
              <a:gd name="connsiteY2" fmla="*/ 9978 h 10000"/>
              <a:gd name="connsiteX3" fmla="*/ 0 w 10207"/>
              <a:gd name="connsiteY3" fmla="*/ 10000 h 10000"/>
              <a:gd name="connsiteX4" fmla="*/ 0 w 10207"/>
              <a:gd name="connsiteY4" fmla="*/ 0 h 10000"/>
              <a:gd name="connsiteX0" fmla="*/ 0 w 10526"/>
              <a:gd name="connsiteY0" fmla="*/ 0 h 10000"/>
              <a:gd name="connsiteX1" fmla="*/ 10000 w 10526"/>
              <a:gd name="connsiteY1" fmla="*/ 11 h 10000"/>
              <a:gd name="connsiteX2" fmla="*/ 9965 w 10526"/>
              <a:gd name="connsiteY2" fmla="*/ 9978 h 10000"/>
              <a:gd name="connsiteX3" fmla="*/ 0 w 10526"/>
              <a:gd name="connsiteY3" fmla="*/ 10000 h 10000"/>
              <a:gd name="connsiteX4" fmla="*/ 0 w 10526"/>
              <a:gd name="connsiteY4" fmla="*/ 0 h 10000"/>
              <a:gd name="connsiteX0" fmla="*/ 0 w 10663"/>
              <a:gd name="connsiteY0" fmla="*/ 0 h 10000"/>
              <a:gd name="connsiteX1" fmla="*/ 10000 w 10663"/>
              <a:gd name="connsiteY1" fmla="*/ 11 h 10000"/>
              <a:gd name="connsiteX2" fmla="*/ 9965 w 10663"/>
              <a:gd name="connsiteY2" fmla="*/ 9978 h 10000"/>
              <a:gd name="connsiteX3" fmla="*/ 0 w 10663"/>
              <a:gd name="connsiteY3" fmla="*/ 10000 h 10000"/>
              <a:gd name="connsiteX4" fmla="*/ 0 w 10663"/>
              <a:gd name="connsiteY4" fmla="*/ 0 h 10000"/>
              <a:gd name="connsiteX0" fmla="*/ 0 w 10748"/>
              <a:gd name="connsiteY0" fmla="*/ 6 h 10006"/>
              <a:gd name="connsiteX1" fmla="*/ 10286 w 10748"/>
              <a:gd name="connsiteY1" fmla="*/ 0 h 10006"/>
              <a:gd name="connsiteX2" fmla="*/ 9965 w 10748"/>
              <a:gd name="connsiteY2" fmla="*/ 9984 h 10006"/>
              <a:gd name="connsiteX3" fmla="*/ 0 w 10748"/>
              <a:gd name="connsiteY3" fmla="*/ 10006 h 10006"/>
              <a:gd name="connsiteX4" fmla="*/ 0 w 10748"/>
              <a:gd name="connsiteY4" fmla="*/ 6 h 10006"/>
              <a:gd name="connsiteX0" fmla="*/ 0 w 10286"/>
              <a:gd name="connsiteY0" fmla="*/ 6 h 10006"/>
              <a:gd name="connsiteX1" fmla="*/ 10286 w 10286"/>
              <a:gd name="connsiteY1" fmla="*/ 0 h 10006"/>
              <a:gd name="connsiteX2" fmla="*/ 8681 w 10286"/>
              <a:gd name="connsiteY2" fmla="*/ 9951 h 10006"/>
              <a:gd name="connsiteX3" fmla="*/ 0 w 10286"/>
              <a:gd name="connsiteY3" fmla="*/ 10006 h 10006"/>
              <a:gd name="connsiteX4" fmla="*/ 0 w 10286"/>
              <a:gd name="connsiteY4" fmla="*/ 6 h 10006"/>
              <a:gd name="connsiteX0" fmla="*/ 0 w 9284"/>
              <a:gd name="connsiteY0" fmla="*/ 0 h 10000"/>
              <a:gd name="connsiteX1" fmla="*/ 8302 w 9284"/>
              <a:gd name="connsiteY1" fmla="*/ 5 h 10000"/>
              <a:gd name="connsiteX2" fmla="*/ 8681 w 9284"/>
              <a:gd name="connsiteY2" fmla="*/ 9945 h 10000"/>
              <a:gd name="connsiteX3" fmla="*/ 0 w 9284"/>
              <a:gd name="connsiteY3" fmla="*/ 10000 h 10000"/>
              <a:gd name="connsiteX4" fmla="*/ 0 w 9284"/>
              <a:gd name="connsiteY4" fmla="*/ 0 h 10000"/>
              <a:gd name="connsiteX0" fmla="*/ 0 w 10008"/>
              <a:gd name="connsiteY0" fmla="*/ 0 h 10000"/>
              <a:gd name="connsiteX1" fmla="*/ 8980 w 10008"/>
              <a:gd name="connsiteY1" fmla="*/ 5 h 10000"/>
              <a:gd name="connsiteX2" fmla="*/ 9350 w 10008"/>
              <a:gd name="connsiteY2" fmla="*/ 9945 h 10000"/>
              <a:gd name="connsiteX3" fmla="*/ 0 w 10008"/>
              <a:gd name="connsiteY3" fmla="*/ 10000 h 10000"/>
              <a:gd name="connsiteX4" fmla="*/ 0 w 10008"/>
              <a:gd name="connsiteY4" fmla="*/ 0 h 10000"/>
              <a:gd name="connsiteX0" fmla="*/ 0 w 10051"/>
              <a:gd name="connsiteY0" fmla="*/ 0 h 10000"/>
              <a:gd name="connsiteX1" fmla="*/ 8980 w 10051"/>
              <a:gd name="connsiteY1" fmla="*/ 5 h 10000"/>
              <a:gd name="connsiteX2" fmla="*/ 9350 w 10051"/>
              <a:gd name="connsiteY2" fmla="*/ 9945 h 10000"/>
              <a:gd name="connsiteX3" fmla="*/ 0 w 10051"/>
              <a:gd name="connsiteY3" fmla="*/ 10000 h 10000"/>
              <a:gd name="connsiteX4" fmla="*/ 0 w 10051"/>
              <a:gd name="connsiteY4" fmla="*/ 0 h 10000"/>
              <a:gd name="connsiteX0" fmla="*/ 0 w 10036"/>
              <a:gd name="connsiteY0" fmla="*/ 0 h 10000"/>
              <a:gd name="connsiteX1" fmla="*/ 8980 w 10036"/>
              <a:gd name="connsiteY1" fmla="*/ 5 h 10000"/>
              <a:gd name="connsiteX2" fmla="*/ 9350 w 10036"/>
              <a:gd name="connsiteY2" fmla="*/ 9945 h 10000"/>
              <a:gd name="connsiteX3" fmla="*/ 0 w 10036"/>
              <a:gd name="connsiteY3" fmla="*/ 10000 h 10000"/>
              <a:gd name="connsiteX4" fmla="*/ 0 w 10036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6" h="10000">
                <a:moveTo>
                  <a:pt x="0" y="0"/>
                </a:moveTo>
                <a:lnTo>
                  <a:pt x="8980" y="5"/>
                </a:lnTo>
                <a:cubicBezTo>
                  <a:pt x="9121" y="6116"/>
                  <a:pt x="11028" y="951"/>
                  <a:pt x="9350" y="9945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erlin Sans FB Demi" panose="020E0802020502020306" pitchFamily="34" charset="0"/>
              </a:rPr>
              <a:t>UI Basic</a:t>
            </a:r>
            <a:endParaRPr lang="en-US" sz="4800" dirty="0">
              <a:latin typeface="Berlin Sans FB Demi" panose="020E0802020502020306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78CDDE-E9F2-FD57-5277-57E82AD4E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759" y="6440202"/>
            <a:ext cx="871131" cy="3111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B69475-7DAD-AB01-D8DE-8C32521042D3}"/>
              </a:ext>
            </a:extLst>
          </p:cNvPr>
          <p:cNvSpPr txBox="1"/>
          <p:nvPr/>
        </p:nvSpPr>
        <p:spPr>
          <a:xfrm>
            <a:off x="6573609" y="2459504"/>
            <a:ext cx="4514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Berlin Sans FB Demi" panose="020E0802020502020306" pitchFamily="34" charset="0"/>
              </a:rPr>
              <a:t>F-Pattern Rule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Berlin Sans FB Demi" panose="020E0802020502020306" pitchFamily="34" charset="0"/>
              </a:rPr>
              <a:t>Focus on large images or prominent elements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Berlin Sans FB Demi" panose="020E0802020502020306" pitchFamily="34" charset="0"/>
              </a:rPr>
              <a:t>Prefer scrolling over navigating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Berlin Sans FB Demi" panose="020E0802020502020306" pitchFamily="34" charset="0"/>
              </a:rPr>
              <a:t>Ignore banner ads</a:t>
            </a:r>
          </a:p>
          <a:p>
            <a:endParaRPr lang="en-GB" sz="24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2D0F4-1042-6ABA-F2C4-0B1D072A422D}"/>
              </a:ext>
            </a:extLst>
          </p:cNvPr>
          <p:cNvSpPr/>
          <p:nvPr/>
        </p:nvSpPr>
        <p:spPr>
          <a:xfrm>
            <a:off x="0" y="-26670"/>
            <a:ext cx="12192000" cy="1108710"/>
          </a:xfrm>
          <a:custGeom>
            <a:avLst/>
            <a:gdLst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104394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95250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108710">
                <a:moveTo>
                  <a:pt x="0" y="0"/>
                </a:moveTo>
                <a:lnTo>
                  <a:pt x="12192000" y="0"/>
                </a:lnTo>
                <a:lnTo>
                  <a:pt x="12192000" y="952500"/>
                </a:lnTo>
                <a:cubicBezTo>
                  <a:pt x="8129270" y="1004570"/>
                  <a:pt x="4138930" y="523240"/>
                  <a:pt x="3810" y="1108710"/>
                </a:cubicBezTo>
                <a:lnTo>
                  <a:pt x="0" y="0"/>
                </a:lnTo>
                <a:close/>
              </a:path>
            </a:pathLst>
          </a:custGeom>
          <a:solidFill>
            <a:srgbClr val="0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1C49F-3757-49B0-A057-BFAC9E20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49" y="6440202"/>
            <a:ext cx="871131" cy="311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C5970-4A94-C0F5-A2B4-C3DA652935F5}"/>
              </a:ext>
            </a:extLst>
          </p:cNvPr>
          <p:cNvSpPr txBox="1"/>
          <p:nvPr/>
        </p:nvSpPr>
        <p:spPr>
          <a:xfrm>
            <a:off x="182880" y="296852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Exercise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01997DA-BE39-D138-3B65-339C5BAA31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7E210-58F3-71D9-62D5-ED30C52A1776}"/>
              </a:ext>
            </a:extLst>
          </p:cNvPr>
          <p:cNvSpPr txBox="1"/>
          <p:nvPr/>
        </p:nvSpPr>
        <p:spPr>
          <a:xfrm>
            <a:off x="2632710" y="13021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Bake: </a:t>
            </a:r>
            <a:r>
              <a:rPr lang="en-GB" dirty="0">
                <a:hlinkClick r:id="rId3"/>
              </a:rPr>
              <a:t>link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946E7-24BB-9A9E-42CA-B09BC806DA9E}"/>
              </a:ext>
            </a:extLst>
          </p:cNvPr>
          <p:cNvSpPr txBox="1"/>
          <p:nvPr/>
        </p:nvSpPr>
        <p:spPr>
          <a:xfrm>
            <a:off x="3505200" y="2495550"/>
            <a:ext cx="4301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Suggestions</a:t>
            </a:r>
          </a:p>
          <a:p>
            <a:r>
              <a:rPr lang="en-GB" dirty="0" err="1"/>
              <a:t>Css</a:t>
            </a:r>
            <a:r>
              <a:rPr lang="en-GB" dirty="0"/>
              <a:t>: Hover, translate, transition</a:t>
            </a:r>
          </a:p>
          <a:p>
            <a:r>
              <a:rPr lang="en-GB" dirty="0" err="1"/>
              <a:t>Js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Counting Number</a:t>
            </a:r>
            <a:r>
              <a:rPr lang="en-GB" dirty="0"/>
              <a:t>, </a:t>
            </a:r>
            <a:r>
              <a:rPr lang="en-GB" dirty="0">
                <a:hlinkClick r:id="rId5"/>
              </a:rPr>
              <a:t>Lightbox</a:t>
            </a:r>
            <a:r>
              <a:rPr lang="en-GB" dirty="0"/>
              <a:t>, </a:t>
            </a:r>
            <a:r>
              <a:rPr lang="en-GB" dirty="0">
                <a:hlinkClick r:id="rId6"/>
              </a:rPr>
              <a:t>Carousel</a:t>
            </a:r>
            <a:endParaRPr lang="en-GB" dirty="0"/>
          </a:p>
          <a:p>
            <a:endParaRPr lang="en-US" dirty="0"/>
          </a:p>
          <a:p>
            <a:r>
              <a:rPr lang="en-US" dirty="0"/>
              <a:t>Extensions: </a:t>
            </a:r>
            <a:r>
              <a:rPr lang="en-US" dirty="0">
                <a:hlinkClick r:id="rId7"/>
              </a:rPr>
              <a:t>image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4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2D0F4-1042-6ABA-F2C4-0B1D072A422D}"/>
              </a:ext>
            </a:extLst>
          </p:cNvPr>
          <p:cNvSpPr/>
          <p:nvPr/>
        </p:nvSpPr>
        <p:spPr>
          <a:xfrm>
            <a:off x="0" y="-26670"/>
            <a:ext cx="12192000" cy="1108710"/>
          </a:xfrm>
          <a:custGeom>
            <a:avLst/>
            <a:gdLst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104394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95250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108710">
                <a:moveTo>
                  <a:pt x="0" y="0"/>
                </a:moveTo>
                <a:lnTo>
                  <a:pt x="12192000" y="0"/>
                </a:lnTo>
                <a:lnTo>
                  <a:pt x="12192000" y="952500"/>
                </a:lnTo>
                <a:cubicBezTo>
                  <a:pt x="8129270" y="1004570"/>
                  <a:pt x="4138930" y="523240"/>
                  <a:pt x="3810" y="1108710"/>
                </a:cubicBezTo>
                <a:lnTo>
                  <a:pt x="0" y="0"/>
                </a:lnTo>
                <a:close/>
              </a:path>
            </a:pathLst>
          </a:custGeom>
          <a:solidFill>
            <a:srgbClr val="0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1C49F-3757-49B0-A057-BFAC9E20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49" y="6440202"/>
            <a:ext cx="871131" cy="311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C5970-4A94-C0F5-A2B4-C3DA652935F5}"/>
              </a:ext>
            </a:extLst>
          </p:cNvPr>
          <p:cNvSpPr txBox="1"/>
          <p:nvPr/>
        </p:nvSpPr>
        <p:spPr>
          <a:xfrm>
            <a:off x="182880" y="296852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Documents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E5F63-FAE6-8EDE-0EDC-066ECEDEA088}"/>
              </a:ext>
            </a:extLst>
          </p:cNvPr>
          <p:cNvSpPr txBox="1"/>
          <p:nvPr/>
        </p:nvSpPr>
        <p:spPr>
          <a:xfrm>
            <a:off x="822960" y="1798320"/>
            <a:ext cx="6009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HTML: </a:t>
            </a:r>
            <a:r>
              <a:rPr lang="en-GB" dirty="0">
                <a:hlinkClick r:id="rId3"/>
              </a:rPr>
              <a:t>https://www.w3schools.com/html/</a:t>
            </a:r>
            <a:endParaRPr lang="en-GB" dirty="0"/>
          </a:p>
          <a:p>
            <a:r>
              <a:rPr lang="en-GB" dirty="0"/>
              <a:t>CSS: </a:t>
            </a:r>
            <a:r>
              <a:rPr lang="en-GB" dirty="0">
                <a:hlinkClick r:id="rId4"/>
              </a:rPr>
              <a:t>https://www.w3schools.com/css/default.asp</a:t>
            </a:r>
            <a:endParaRPr lang="en-GB" dirty="0"/>
          </a:p>
          <a:p>
            <a:r>
              <a:rPr lang="en-GB" dirty="0"/>
              <a:t>Grid: </a:t>
            </a:r>
            <a:r>
              <a:rPr lang="en-GB" dirty="0">
                <a:hlinkClick r:id="rId5"/>
              </a:rPr>
              <a:t>https://css-tricks.com/snippets/css/complete-guide-grid/</a:t>
            </a:r>
            <a:endParaRPr lang="en-GB" dirty="0"/>
          </a:p>
          <a:p>
            <a:r>
              <a:rPr lang="en-GB" dirty="0"/>
              <a:t>Flexbox: </a:t>
            </a:r>
            <a:r>
              <a:rPr lang="en-GB" dirty="0">
                <a:hlinkClick r:id="rId6"/>
              </a:rPr>
              <a:t>https://css-tricks.com/snippets/css/a-guide-to-flexbox/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7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5F586FB-CA77-E429-2784-FB7D5B550086}"/>
              </a:ext>
            </a:extLst>
          </p:cNvPr>
          <p:cNvSpPr/>
          <p:nvPr/>
        </p:nvSpPr>
        <p:spPr>
          <a:xfrm>
            <a:off x="1" y="0"/>
            <a:ext cx="5974080" cy="68961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9667 w 10000"/>
              <a:gd name="connsiteY1" fmla="*/ 1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9667"/>
              <a:gd name="connsiteY0" fmla="*/ 0 h 10000"/>
              <a:gd name="connsiteX1" fmla="*/ 9667 w 9667"/>
              <a:gd name="connsiteY1" fmla="*/ 11 h 10000"/>
              <a:gd name="connsiteX2" fmla="*/ 9633 w 9667"/>
              <a:gd name="connsiteY2" fmla="*/ 9978 h 10000"/>
              <a:gd name="connsiteX3" fmla="*/ 0 w 9667"/>
              <a:gd name="connsiteY3" fmla="*/ 10000 h 10000"/>
              <a:gd name="connsiteX4" fmla="*/ 0 w 9667"/>
              <a:gd name="connsiteY4" fmla="*/ 0 h 10000"/>
              <a:gd name="connsiteX0" fmla="*/ 0 w 10207"/>
              <a:gd name="connsiteY0" fmla="*/ 0 h 10000"/>
              <a:gd name="connsiteX1" fmla="*/ 10000 w 10207"/>
              <a:gd name="connsiteY1" fmla="*/ 11 h 10000"/>
              <a:gd name="connsiteX2" fmla="*/ 9965 w 10207"/>
              <a:gd name="connsiteY2" fmla="*/ 9978 h 10000"/>
              <a:gd name="connsiteX3" fmla="*/ 0 w 10207"/>
              <a:gd name="connsiteY3" fmla="*/ 10000 h 10000"/>
              <a:gd name="connsiteX4" fmla="*/ 0 w 10207"/>
              <a:gd name="connsiteY4" fmla="*/ 0 h 10000"/>
              <a:gd name="connsiteX0" fmla="*/ 0 w 10526"/>
              <a:gd name="connsiteY0" fmla="*/ 0 h 10000"/>
              <a:gd name="connsiteX1" fmla="*/ 10000 w 10526"/>
              <a:gd name="connsiteY1" fmla="*/ 11 h 10000"/>
              <a:gd name="connsiteX2" fmla="*/ 9965 w 10526"/>
              <a:gd name="connsiteY2" fmla="*/ 9978 h 10000"/>
              <a:gd name="connsiteX3" fmla="*/ 0 w 10526"/>
              <a:gd name="connsiteY3" fmla="*/ 10000 h 10000"/>
              <a:gd name="connsiteX4" fmla="*/ 0 w 10526"/>
              <a:gd name="connsiteY4" fmla="*/ 0 h 10000"/>
              <a:gd name="connsiteX0" fmla="*/ 0 w 10663"/>
              <a:gd name="connsiteY0" fmla="*/ 0 h 10000"/>
              <a:gd name="connsiteX1" fmla="*/ 10000 w 10663"/>
              <a:gd name="connsiteY1" fmla="*/ 11 h 10000"/>
              <a:gd name="connsiteX2" fmla="*/ 9965 w 10663"/>
              <a:gd name="connsiteY2" fmla="*/ 9978 h 10000"/>
              <a:gd name="connsiteX3" fmla="*/ 0 w 10663"/>
              <a:gd name="connsiteY3" fmla="*/ 10000 h 10000"/>
              <a:gd name="connsiteX4" fmla="*/ 0 w 10663"/>
              <a:gd name="connsiteY4" fmla="*/ 0 h 10000"/>
              <a:gd name="connsiteX0" fmla="*/ 0 w 10748"/>
              <a:gd name="connsiteY0" fmla="*/ 6 h 10006"/>
              <a:gd name="connsiteX1" fmla="*/ 10286 w 10748"/>
              <a:gd name="connsiteY1" fmla="*/ 0 h 10006"/>
              <a:gd name="connsiteX2" fmla="*/ 9965 w 10748"/>
              <a:gd name="connsiteY2" fmla="*/ 9984 h 10006"/>
              <a:gd name="connsiteX3" fmla="*/ 0 w 10748"/>
              <a:gd name="connsiteY3" fmla="*/ 10006 h 10006"/>
              <a:gd name="connsiteX4" fmla="*/ 0 w 10748"/>
              <a:gd name="connsiteY4" fmla="*/ 6 h 10006"/>
              <a:gd name="connsiteX0" fmla="*/ 0 w 10286"/>
              <a:gd name="connsiteY0" fmla="*/ 6 h 10006"/>
              <a:gd name="connsiteX1" fmla="*/ 10286 w 10286"/>
              <a:gd name="connsiteY1" fmla="*/ 0 h 10006"/>
              <a:gd name="connsiteX2" fmla="*/ 8681 w 10286"/>
              <a:gd name="connsiteY2" fmla="*/ 9951 h 10006"/>
              <a:gd name="connsiteX3" fmla="*/ 0 w 10286"/>
              <a:gd name="connsiteY3" fmla="*/ 10006 h 10006"/>
              <a:gd name="connsiteX4" fmla="*/ 0 w 10286"/>
              <a:gd name="connsiteY4" fmla="*/ 6 h 10006"/>
              <a:gd name="connsiteX0" fmla="*/ 0 w 9284"/>
              <a:gd name="connsiteY0" fmla="*/ 0 h 10000"/>
              <a:gd name="connsiteX1" fmla="*/ 8302 w 9284"/>
              <a:gd name="connsiteY1" fmla="*/ 5 h 10000"/>
              <a:gd name="connsiteX2" fmla="*/ 8681 w 9284"/>
              <a:gd name="connsiteY2" fmla="*/ 9945 h 10000"/>
              <a:gd name="connsiteX3" fmla="*/ 0 w 9284"/>
              <a:gd name="connsiteY3" fmla="*/ 10000 h 10000"/>
              <a:gd name="connsiteX4" fmla="*/ 0 w 9284"/>
              <a:gd name="connsiteY4" fmla="*/ 0 h 10000"/>
              <a:gd name="connsiteX0" fmla="*/ 0 w 10008"/>
              <a:gd name="connsiteY0" fmla="*/ 0 h 10000"/>
              <a:gd name="connsiteX1" fmla="*/ 8980 w 10008"/>
              <a:gd name="connsiteY1" fmla="*/ 5 h 10000"/>
              <a:gd name="connsiteX2" fmla="*/ 9350 w 10008"/>
              <a:gd name="connsiteY2" fmla="*/ 9945 h 10000"/>
              <a:gd name="connsiteX3" fmla="*/ 0 w 10008"/>
              <a:gd name="connsiteY3" fmla="*/ 10000 h 10000"/>
              <a:gd name="connsiteX4" fmla="*/ 0 w 10008"/>
              <a:gd name="connsiteY4" fmla="*/ 0 h 10000"/>
              <a:gd name="connsiteX0" fmla="*/ 0 w 10051"/>
              <a:gd name="connsiteY0" fmla="*/ 0 h 10000"/>
              <a:gd name="connsiteX1" fmla="*/ 8980 w 10051"/>
              <a:gd name="connsiteY1" fmla="*/ 5 h 10000"/>
              <a:gd name="connsiteX2" fmla="*/ 9350 w 10051"/>
              <a:gd name="connsiteY2" fmla="*/ 9945 h 10000"/>
              <a:gd name="connsiteX3" fmla="*/ 0 w 10051"/>
              <a:gd name="connsiteY3" fmla="*/ 10000 h 10000"/>
              <a:gd name="connsiteX4" fmla="*/ 0 w 10051"/>
              <a:gd name="connsiteY4" fmla="*/ 0 h 10000"/>
              <a:gd name="connsiteX0" fmla="*/ 0 w 10036"/>
              <a:gd name="connsiteY0" fmla="*/ 0 h 10000"/>
              <a:gd name="connsiteX1" fmla="*/ 8980 w 10036"/>
              <a:gd name="connsiteY1" fmla="*/ 5 h 10000"/>
              <a:gd name="connsiteX2" fmla="*/ 9350 w 10036"/>
              <a:gd name="connsiteY2" fmla="*/ 9945 h 10000"/>
              <a:gd name="connsiteX3" fmla="*/ 0 w 10036"/>
              <a:gd name="connsiteY3" fmla="*/ 10000 h 10000"/>
              <a:gd name="connsiteX4" fmla="*/ 0 w 10036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6" h="10000">
                <a:moveTo>
                  <a:pt x="0" y="0"/>
                </a:moveTo>
                <a:lnTo>
                  <a:pt x="8980" y="5"/>
                </a:lnTo>
                <a:cubicBezTo>
                  <a:pt x="9121" y="6116"/>
                  <a:pt x="11028" y="951"/>
                  <a:pt x="9350" y="9945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erlin Sans FB Demi" panose="020E0802020502020306" pitchFamily="34" charset="0"/>
              </a:rPr>
              <a:t>Section 1</a:t>
            </a:r>
            <a:endParaRPr lang="en-US" sz="4800" dirty="0">
              <a:latin typeface="Berlin Sans FB Demi" panose="020E0802020502020306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78CDDE-E9F2-FD57-5277-57E82AD4E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759" y="6440202"/>
            <a:ext cx="871131" cy="3111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B69475-7DAD-AB01-D8DE-8C32521042D3}"/>
              </a:ext>
            </a:extLst>
          </p:cNvPr>
          <p:cNvSpPr txBox="1"/>
          <p:nvPr/>
        </p:nvSpPr>
        <p:spPr>
          <a:xfrm>
            <a:off x="6573609" y="2459504"/>
            <a:ext cx="4514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Berlin Sans FB Demi" panose="020E0802020502020306" pitchFamily="34" charset="0"/>
              </a:rPr>
              <a:t>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Berlin Sans FB Demi" panose="020E0802020502020306" pitchFamily="34" charset="0"/>
              </a:rPr>
              <a:t>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Berlin Sans FB Demi" panose="020E0802020502020306" pitchFamily="34" charset="0"/>
              </a:rPr>
              <a:t>UI Basic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Berlin Sans FB Demi" panose="020E0802020502020306" pitchFamily="34" charset="0"/>
              </a:rPr>
              <a:t>Exercise</a:t>
            </a:r>
          </a:p>
          <a:p>
            <a:endParaRPr lang="en-GB" sz="24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4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2D0F4-1042-6ABA-F2C4-0B1D072A422D}"/>
              </a:ext>
            </a:extLst>
          </p:cNvPr>
          <p:cNvSpPr/>
          <p:nvPr/>
        </p:nvSpPr>
        <p:spPr>
          <a:xfrm>
            <a:off x="0" y="-26670"/>
            <a:ext cx="12192000" cy="1108710"/>
          </a:xfrm>
          <a:custGeom>
            <a:avLst/>
            <a:gdLst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104394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95250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108710">
                <a:moveTo>
                  <a:pt x="0" y="0"/>
                </a:moveTo>
                <a:lnTo>
                  <a:pt x="12192000" y="0"/>
                </a:lnTo>
                <a:lnTo>
                  <a:pt x="12192000" y="952500"/>
                </a:lnTo>
                <a:cubicBezTo>
                  <a:pt x="8129270" y="1004570"/>
                  <a:pt x="4138930" y="523240"/>
                  <a:pt x="3810" y="1108710"/>
                </a:cubicBezTo>
                <a:lnTo>
                  <a:pt x="0" y="0"/>
                </a:lnTo>
                <a:close/>
              </a:path>
            </a:pathLst>
          </a:custGeom>
          <a:solidFill>
            <a:srgbClr val="0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1C49F-3757-49B0-A057-BFAC9E20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49" y="6440202"/>
            <a:ext cx="871131" cy="311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C5970-4A94-C0F5-A2B4-C3DA652935F5}"/>
              </a:ext>
            </a:extLst>
          </p:cNvPr>
          <p:cNvSpPr txBox="1"/>
          <p:nvPr/>
        </p:nvSpPr>
        <p:spPr>
          <a:xfrm>
            <a:off x="171450" y="296852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What is HTML ?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8EF4C-5817-A553-B015-2B98CCBD8358}"/>
              </a:ext>
            </a:extLst>
          </p:cNvPr>
          <p:cNvSpPr txBox="1"/>
          <p:nvPr/>
        </p:nvSpPr>
        <p:spPr>
          <a:xfrm>
            <a:off x="140970" y="2690336"/>
            <a:ext cx="5650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HTML stands for Hyper Text Markup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HTML is the standard markup language for creating Web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HTML describes the structure of a Web page</a:t>
            </a:r>
          </a:p>
          <a:p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9E14E-A7D4-AE83-4A92-AF3D541EB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399" y="2626042"/>
            <a:ext cx="4135586" cy="16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4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2D0F4-1042-6ABA-F2C4-0B1D072A422D}"/>
              </a:ext>
            </a:extLst>
          </p:cNvPr>
          <p:cNvSpPr/>
          <p:nvPr/>
        </p:nvSpPr>
        <p:spPr>
          <a:xfrm>
            <a:off x="0" y="-26670"/>
            <a:ext cx="12192000" cy="1108710"/>
          </a:xfrm>
          <a:custGeom>
            <a:avLst/>
            <a:gdLst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104394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95250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108710">
                <a:moveTo>
                  <a:pt x="0" y="0"/>
                </a:moveTo>
                <a:lnTo>
                  <a:pt x="12192000" y="0"/>
                </a:lnTo>
                <a:lnTo>
                  <a:pt x="12192000" y="952500"/>
                </a:lnTo>
                <a:cubicBezTo>
                  <a:pt x="8129270" y="1004570"/>
                  <a:pt x="4138930" y="523240"/>
                  <a:pt x="3810" y="1108710"/>
                </a:cubicBezTo>
                <a:lnTo>
                  <a:pt x="0" y="0"/>
                </a:lnTo>
                <a:close/>
              </a:path>
            </a:pathLst>
          </a:custGeom>
          <a:solidFill>
            <a:srgbClr val="0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1C49F-3757-49B0-A057-BFAC9E20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49" y="6440202"/>
            <a:ext cx="871131" cy="311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C5970-4A94-C0F5-A2B4-C3DA652935F5}"/>
              </a:ext>
            </a:extLst>
          </p:cNvPr>
          <p:cNvSpPr txBox="1"/>
          <p:nvPr/>
        </p:nvSpPr>
        <p:spPr>
          <a:xfrm>
            <a:off x="171450" y="296852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HTML Elements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8EF4C-5817-A553-B015-2B98CCBD8358}"/>
              </a:ext>
            </a:extLst>
          </p:cNvPr>
          <p:cNvSpPr txBox="1"/>
          <p:nvPr/>
        </p:nvSpPr>
        <p:spPr>
          <a:xfrm>
            <a:off x="140970" y="2690336"/>
            <a:ext cx="565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An HTML element is defined by a start tag, some content, and an end tag.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9E14E-A7D4-AE83-4A92-AF3D541EB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399" y="2626042"/>
            <a:ext cx="4135586" cy="16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2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2D0F4-1042-6ABA-F2C4-0B1D072A422D}"/>
              </a:ext>
            </a:extLst>
          </p:cNvPr>
          <p:cNvSpPr/>
          <p:nvPr/>
        </p:nvSpPr>
        <p:spPr>
          <a:xfrm>
            <a:off x="0" y="-26670"/>
            <a:ext cx="12192000" cy="1108710"/>
          </a:xfrm>
          <a:custGeom>
            <a:avLst/>
            <a:gdLst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104394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95250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108710">
                <a:moveTo>
                  <a:pt x="0" y="0"/>
                </a:moveTo>
                <a:lnTo>
                  <a:pt x="12192000" y="0"/>
                </a:lnTo>
                <a:lnTo>
                  <a:pt x="12192000" y="952500"/>
                </a:lnTo>
                <a:cubicBezTo>
                  <a:pt x="8129270" y="1004570"/>
                  <a:pt x="4138930" y="523240"/>
                  <a:pt x="3810" y="1108710"/>
                </a:cubicBezTo>
                <a:lnTo>
                  <a:pt x="0" y="0"/>
                </a:lnTo>
                <a:close/>
              </a:path>
            </a:pathLst>
          </a:custGeom>
          <a:solidFill>
            <a:srgbClr val="0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1C49F-3757-49B0-A057-BFAC9E20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49" y="6440202"/>
            <a:ext cx="871131" cy="311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C5970-4A94-C0F5-A2B4-C3DA652935F5}"/>
              </a:ext>
            </a:extLst>
          </p:cNvPr>
          <p:cNvSpPr txBox="1"/>
          <p:nvPr/>
        </p:nvSpPr>
        <p:spPr>
          <a:xfrm>
            <a:off x="171450" y="296852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HTML Attributes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8EF4C-5817-A553-B015-2B98CCBD8358}"/>
              </a:ext>
            </a:extLst>
          </p:cNvPr>
          <p:cNvSpPr txBox="1"/>
          <p:nvPr/>
        </p:nvSpPr>
        <p:spPr>
          <a:xfrm>
            <a:off x="140970" y="2690336"/>
            <a:ext cx="5650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Attributes provide </a:t>
            </a:r>
            <a:r>
              <a:rPr lang="en-US" b="1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additional information</a:t>
            </a:r>
            <a:r>
              <a:rPr lang="en-US" b="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 about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Attributes are always specified in </a:t>
            </a:r>
            <a:r>
              <a:rPr lang="en-GB" b="1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the start tag</a:t>
            </a:r>
            <a:endParaRPr lang="en-GB" b="0" i="0" dirty="0">
              <a:solidFill>
                <a:srgbClr val="000000"/>
              </a:solidFill>
              <a:effectLst/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Attributes usually come in name/value pairs like: </a:t>
            </a:r>
            <a:r>
              <a:rPr lang="en-GB" b="1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name="value"</a:t>
            </a:r>
            <a:endParaRPr lang="en-GB" b="0" i="0" dirty="0">
              <a:solidFill>
                <a:srgbClr val="000000"/>
              </a:solidFill>
              <a:effectLst/>
              <a:latin typeface="Berlin Sans FB" panose="020E0602020502020306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9E14E-A7D4-AE83-4A92-AF3D541EB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399" y="2626042"/>
            <a:ext cx="4135586" cy="16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5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2D0F4-1042-6ABA-F2C4-0B1D072A422D}"/>
              </a:ext>
            </a:extLst>
          </p:cNvPr>
          <p:cNvSpPr/>
          <p:nvPr/>
        </p:nvSpPr>
        <p:spPr>
          <a:xfrm>
            <a:off x="0" y="-26670"/>
            <a:ext cx="12192000" cy="1108710"/>
          </a:xfrm>
          <a:custGeom>
            <a:avLst/>
            <a:gdLst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104394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95250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108710">
                <a:moveTo>
                  <a:pt x="0" y="0"/>
                </a:moveTo>
                <a:lnTo>
                  <a:pt x="12192000" y="0"/>
                </a:lnTo>
                <a:lnTo>
                  <a:pt x="12192000" y="952500"/>
                </a:lnTo>
                <a:cubicBezTo>
                  <a:pt x="8129270" y="1004570"/>
                  <a:pt x="4138930" y="523240"/>
                  <a:pt x="3810" y="1108710"/>
                </a:cubicBezTo>
                <a:lnTo>
                  <a:pt x="0" y="0"/>
                </a:lnTo>
                <a:close/>
              </a:path>
            </a:pathLst>
          </a:custGeom>
          <a:solidFill>
            <a:srgbClr val="0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1C49F-3757-49B0-A057-BFAC9E20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49" y="6440202"/>
            <a:ext cx="871131" cy="311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C5970-4A94-C0F5-A2B4-C3DA652935F5}"/>
              </a:ext>
            </a:extLst>
          </p:cNvPr>
          <p:cNvSpPr txBox="1"/>
          <p:nvPr/>
        </p:nvSpPr>
        <p:spPr>
          <a:xfrm>
            <a:off x="171450" y="296852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What is CSS ?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Difference between HTML and CSS">
            <a:extLst>
              <a:ext uri="{FF2B5EF4-FFF2-40B4-BE49-F238E27FC236}">
                <a16:creationId xmlns:a16="http://schemas.microsoft.com/office/drawing/2014/main" id="{4595703F-9A05-97D4-7884-8D3552725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42" y="2058406"/>
            <a:ext cx="5241278" cy="27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EF85B-DEC6-BDAE-1056-BE77B523BF5A}"/>
              </a:ext>
            </a:extLst>
          </p:cNvPr>
          <p:cNvSpPr txBox="1"/>
          <p:nvPr/>
        </p:nvSpPr>
        <p:spPr>
          <a:xfrm>
            <a:off x="373380" y="257937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CSS stands for Cascading Style 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CSS describes how HTML elements are to be displayed on screen, paper, or in other media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6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2D0F4-1042-6ABA-F2C4-0B1D072A422D}"/>
              </a:ext>
            </a:extLst>
          </p:cNvPr>
          <p:cNvSpPr/>
          <p:nvPr/>
        </p:nvSpPr>
        <p:spPr>
          <a:xfrm>
            <a:off x="0" y="-26670"/>
            <a:ext cx="12192000" cy="1108710"/>
          </a:xfrm>
          <a:custGeom>
            <a:avLst/>
            <a:gdLst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104394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95250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108710">
                <a:moveTo>
                  <a:pt x="0" y="0"/>
                </a:moveTo>
                <a:lnTo>
                  <a:pt x="12192000" y="0"/>
                </a:lnTo>
                <a:lnTo>
                  <a:pt x="12192000" y="952500"/>
                </a:lnTo>
                <a:cubicBezTo>
                  <a:pt x="8129270" y="1004570"/>
                  <a:pt x="4138930" y="523240"/>
                  <a:pt x="3810" y="1108710"/>
                </a:cubicBezTo>
                <a:lnTo>
                  <a:pt x="0" y="0"/>
                </a:lnTo>
                <a:close/>
              </a:path>
            </a:pathLst>
          </a:custGeom>
          <a:solidFill>
            <a:srgbClr val="0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1C49F-3757-49B0-A057-BFAC9E20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49" y="6440202"/>
            <a:ext cx="871131" cy="311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C5970-4A94-C0F5-A2B4-C3DA652935F5}"/>
              </a:ext>
            </a:extLst>
          </p:cNvPr>
          <p:cNvSpPr txBox="1"/>
          <p:nvPr/>
        </p:nvSpPr>
        <p:spPr>
          <a:xfrm>
            <a:off x="171450" y="296852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CSS in HTML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Difference between HTML and CSS">
            <a:extLst>
              <a:ext uri="{FF2B5EF4-FFF2-40B4-BE49-F238E27FC236}">
                <a16:creationId xmlns:a16="http://schemas.microsoft.com/office/drawing/2014/main" id="{4595703F-9A05-97D4-7884-8D3552725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42" y="2058406"/>
            <a:ext cx="5241278" cy="27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EF85B-DEC6-BDAE-1056-BE77B523BF5A}"/>
              </a:ext>
            </a:extLst>
          </p:cNvPr>
          <p:cNvSpPr txBox="1"/>
          <p:nvPr/>
        </p:nvSpPr>
        <p:spPr>
          <a:xfrm>
            <a:off x="373380" y="257937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Berlin Sans FB" panose="020E0602020502020306" pitchFamily="34" charset="0"/>
              </a:rPr>
              <a:t>Internal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External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Berlin Sans FB" panose="020E0602020502020306" pitchFamily="34" charset="0"/>
              </a:rPr>
              <a:t>Inline</a:t>
            </a:r>
            <a:endParaRPr lang="en-GB" b="0" i="0" dirty="0">
              <a:solidFill>
                <a:srgbClr val="000000"/>
              </a:solidFill>
              <a:effectLst/>
              <a:latin typeface="Berlin Sans FB" panose="020E0602020502020306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5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2D0F4-1042-6ABA-F2C4-0B1D072A422D}"/>
              </a:ext>
            </a:extLst>
          </p:cNvPr>
          <p:cNvSpPr/>
          <p:nvPr/>
        </p:nvSpPr>
        <p:spPr>
          <a:xfrm>
            <a:off x="0" y="-26670"/>
            <a:ext cx="12192000" cy="1108710"/>
          </a:xfrm>
          <a:custGeom>
            <a:avLst/>
            <a:gdLst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104394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95250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108710">
                <a:moveTo>
                  <a:pt x="0" y="0"/>
                </a:moveTo>
                <a:lnTo>
                  <a:pt x="12192000" y="0"/>
                </a:lnTo>
                <a:lnTo>
                  <a:pt x="12192000" y="952500"/>
                </a:lnTo>
                <a:cubicBezTo>
                  <a:pt x="8129270" y="1004570"/>
                  <a:pt x="4138930" y="523240"/>
                  <a:pt x="3810" y="1108710"/>
                </a:cubicBezTo>
                <a:lnTo>
                  <a:pt x="0" y="0"/>
                </a:lnTo>
                <a:close/>
              </a:path>
            </a:pathLst>
          </a:custGeom>
          <a:solidFill>
            <a:srgbClr val="0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1C49F-3757-49B0-A057-BFAC9E20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49" y="6440202"/>
            <a:ext cx="871131" cy="311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C5970-4A94-C0F5-A2B4-C3DA652935F5}"/>
              </a:ext>
            </a:extLst>
          </p:cNvPr>
          <p:cNvSpPr txBox="1"/>
          <p:nvPr/>
        </p:nvSpPr>
        <p:spPr>
          <a:xfrm>
            <a:off x="171450" y="296852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CSS Priority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Difference between HTML and CSS">
            <a:extLst>
              <a:ext uri="{FF2B5EF4-FFF2-40B4-BE49-F238E27FC236}">
                <a16:creationId xmlns:a16="http://schemas.microsoft.com/office/drawing/2014/main" id="{4595703F-9A05-97D4-7884-8D3552725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42" y="2058406"/>
            <a:ext cx="5241278" cy="27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EF85B-DEC6-BDAE-1056-BE77B523BF5A}"/>
              </a:ext>
            </a:extLst>
          </p:cNvPr>
          <p:cNvSpPr txBox="1"/>
          <p:nvPr/>
        </p:nvSpPr>
        <p:spPr>
          <a:xfrm>
            <a:off x="373380" y="2579370"/>
            <a:ext cx="556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Berlin Sans FB" panose="020E0602020502020306" pitchFamily="34" charset="0"/>
              </a:rPr>
              <a:t>Internal, External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Inline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Berlin Sans FB" panose="020E0602020502020306" pitchFamily="34" charset="0"/>
              </a:rPr>
              <a:t>#id - 100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.class - 10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Berlin Sans FB" panose="020E0602020502020306" pitchFamily="34" charset="0"/>
              </a:rPr>
              <a:t>t</a:t>
            </a:r>
            <a:r>
              <a:rPr lang="en-GB" b="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ag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Berlin Sans FB" panose="020E0602020502020306" pitchFamily="34" charset="0"/>
              </a:rPr>
              <a:t>inherited</a:t>
            </a:r>
            <a:endParaRPr lang="en-GB" b="0" i="0" dirty="0">
              <a:solidFill>
                <a:srgbClr val="000000"/>
              </a:solidFill>
              <a:effectLst/>
              <a:latin typeface="Berlin Sans FB" panose="020E0602020502020306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2D0F4-1042-6ABA-F2C4-0B1D072A422D}"/>
              </a:ext>
            </a:extLst>
          </p:cNvPr>
          <p:cNvSpPr/>
          <p:nvPr/>
        </p:nvSpPr>
        <p:spPr>
          <a:xfrm>
            <a:off x="0" y="-26670"/>
            <a:ext cx="12192000" cy="1108710"/>
          </a:xfrm>
          <a:custGeom>
            <a:avLst/>
            <a:gdLst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104394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95250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108710">
                <a:moveTo>
                  <a:pt x="0" y="0"/>
                </a:moveTo>
                <a:lnTo>
                  <a:pt x="12192000" y="0"/>
                </a:lnTo>
                <a:lnTo>
                  <a:pt x="12192000" y="952500"/>
                </a:lnTo>
                <a:cubicBezTo>
                  <a:pt x="8129270" y="1004570"/>
                  <a:pt x="4138930" y="523240"/>
                  <a:pt x="3810" y="1108710"/>
                </a:cubicBezTo>
                <a:lnTo>
                  <a:pt x="0" y="0"/>
                </a:lnTo>
                <a:close/>
              </a:path>
            </a:pathLst>
          </a:custGeom>
          <a:solidFill>
            <a:srgbClr val="0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1C49F-3757-49B0-A057-BFAC9E20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49" y="6440202"/>
            <a:ext cx="871131" cy="311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C5970-4A94-C0F5-A2B4-C3DA652935F5}"/>
              </a:ext>
            </a:extLst>
          </p:cNvPr>
          <p:cNvSpPr txBox="1"/>
          <p:nvPr/>
        </p:nvSpPr>
        <p:spPr>
          <a:xfrm>
            <a:off x="171450" y="296852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CSS pseudo-classes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Difference between HTML and CSS">
            <a:extLst>
              <a:ext uri="{FF2B5EF4-FFF2-40B4-BE49-F238E27FC236}">
                <a16:creationId xmlns:a16="http://schemas.microsoft.com/office/drawing/2014/main" id="{4595703F-9A05-97D4-7884-8D3552725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42" y="2058406"/>
            <a:ext cx="5241278" cy="27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EF85B-DEC6-BDAE-1056-BE77B523BF5A}"/>
              </a:ext>
            </a:extLst>
          </p:cNvPr>
          <p:cNvSpPr txBox="1"/>
          <p:nvPr/>
        </p:nvSpPr>
        <p:spPr>
          <a:xfrm>
            <a:off x="373380" y="2579370"/>
            <a:ext cx="556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Berlin Sans FB" panose="020E0602020502020306" pitchFamily="34" charset="0"/>
              </a:rPr>
              <a:t>:root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:hover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Berlin Sans FB" panose="020E0602020502020306" pitchFamily="34" charset="0"/>
              </a:rPr>
              <a:t>:active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Berlin Sans FB" panose="020E0602020502020306" pitchFamily="34" charset="0"/>
              </a:rPr>
              <a:t>:first-child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:last-child</a:t>
            </a:r>
          </a:p>
        </p:txBody>
      </p:sp>
    </p:spTree>
    <p:extLst>
      <p:ext uri="{BB962C8B-B14F-4D97-AF65-F5344CB8AC3E}">
        <p14:creationId xmlns:p14="http://schemas.microsoft.com/office/powerpoint/2010/main" val="129020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Berlin Sans FB"/>
        <a:ea typeface=""/>
        <a:cs typeface=""/>
      </a:majorFont>
      <a:minorFont>
        <a:latin typeface="Berlin Sans F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315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Berlin Sans FB</vt:lpstr>
      <vt:lpstr>Berlin Sans FB Demi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 Huynh</dc:creator>
  <cp:lastModifiedBy>Phu Huynh</cp:lastModifiedBy>
  <cp:revision>20</cp:revision>
  <dcterms:created xsi:type="dcterms:W3CDTF">2024-10-28T16:32:19Z</dcterms:created>
  <dcterms:modified xsi:type="dcterms:W3CDTF">2024-10-30T15:14:18Z</dcterms:modified>
</cp:coreProperties>
</file>