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9" r:id="rId11"/>
    <p:sldId id="265" r:id="rId12"/>
    <p:sldId id="268" r:id="rId13"/>
    <p:sldId id="266" r:id="rId14"/>
    <p:sldId id="267"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Libre Franklin"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xwLfn4CjUMqF0z4WZ+DDaxXgFw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Office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117473-7A74-4B85-A6B1-167184BE5BA0}">
  <a:tblStyle styleId="{9F117473-7A74-4B85-A6B1-167184BE5BA0}" styleName="Table_0">
    <a:wholeTbl>
      <a:tcTxStyle b="off" i="off">
        <a:font>
          <a:latin typeface="Franklin Gothic Book"/>
          <a:ea typeface="Franklin Gothic Book"/>
          <a:cs typeface="Franklin Gothic Book"/>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DEDED"/>
          </a:solidFill>
        </a:fill>
      </a:tcStyle>
    </a:wholeTbl>
    <a:band1H>
      <a:tcTxStyle/>
      <a:tcStyle>
        <a:tcBdr/>
        <a:fill>
          <a:solidFill>
            <a:srgbClr val="DADAD8"/>
          </a:solidFill>
        </a:fill>
      </a:tcStyle>
    </a:band1H>
    <a:band2H>
      <a:tcTxStyle/>
      <a:tcStyle>
        <a:tcBdr/>
      </a:tcStyle>
    </a:band2H>
    <a:band1V>
      <a:tcTxStyle/>
      <a:tcStyle>
        <a:tcBdr/>
        <a:fill>
          <a:solidFill>
            <a:srgbClr val="DADAD8"/>
          </a:solidFill>
        </a:fill>
      </a:tcStyle>
    </a:band1V>
    <a:band2V>
      <a:tcTxStyle/>
      <a:tcStyle>
        <a:tcBdr/>
      </a:tcStyle>
    </a:band2V>
    <a:lastCol>
      <a:tcTxStyle b="on" i="off">
        <a:font>
          <a:latin typeface="Franklin Gothic Book"/>
          <a:ea typeface="Franklin Gothic Book"/>
          <a:cs typeface="Franklin Gothic Book"/>
        </a:font>
        <a:schemeClr val="lt1"/>
      </a:tcTxStyle>
      <a:tcStyle>
        <a:tcBdr/>
        <a:fill>
          <a:solidFill>
            <a:schemeClr val="accent1"/>
          </a:solidFill>
        </a:fill>
      </a:tcStyle>
    </a:lastCol>
    <a:firstCol>
      <a:tcTxStyle b="on" i="off">
        <a:font>
          <a:latin typeface="Franklin Gothic Book"/>
          <a:ea typeface="Franklin Gothic Book"/>
          <a:cs typeface="Franklin Gothic Book"/>
        </a:font>
        <a:schemeClr val="lt1"/>
      </a:tcTxStyle>
      <a:tcStyle>
        <a:tcBdr/>
        <a:fill>
          <a:solidFill>
            <a:schemeClr val="accent1"/>
          </a:solidFill>
        </a:fill>
      </a:tcStyle>
    </a:firstCol>
    <a:lastRow>
      <a:tcTxStyle b="on" i="off">
        <a:font>
          <a:latin typeface="Franklin Gothic Book"/>
          <a:ea typeface="Franklin Gothic Book"/>
          <a:cs typeface="Franklin Gothic Book"/>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Franklin Gothic Book"/>
          <a:ea typeface="Franklin Gothic Book"/>
          <a:cs typeface="Franklin Gothic Book"/>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11-20T12:13:20.266" idx="1">
    <p:pos x="5499" y="927"/>
    <p:text>Có 2 swap</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kIym8D4"/>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2-11-20T12:13:20.266" idx="1">
    <p:pos x="5499" y="927"/>
    <p:text>Có 2 swap</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kIym8D4"/>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079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4036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16"/>
        <p:cNvGrpSpPr/>
        <p:nvPr/>
      </p:nvGrpSpPr>
      <p:grpSpPr>
        <a:xfrm>
          <a:off x="0" y="0"/>
          <a:ext cx="0" cy="0"/>
          <a:chOff x="0" y="0"/>
          <a:chExt cx="0" cy="0"/>
        </a:xfrm>
      </p:grpSpPr>
      <p:sp>
        <p:nvSpPr>
          <p:cNvPr id="17" name="Google Shape;17;p14"/>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4"/>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19" name="Google Shape;19;p14"/>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grpSp>
        <p:nvGrpSpPr>
          <p:cNvPr id="22" name="Google Shape;22;p14"/>
          <p:cNvGrpSpPr/>
          <p:nvPr/>
        </p:nvGrpSpPr>
        <p:grpSpPr>
          <a:xfrm>
            <a:off x="752858" y="744469"/>
            <a:ext cx="10674117" cy="5349671"/>
            <a:chOff x="752858" y="744469"/>
            <a:chExt cx="10674117" cy="5349671"/>
          </a:xfrm>
        </p:grpSpPr>
        <p:sp>
          <p:nvSpPr>
            <p:cNvPr id="23" name="Google Shape;23;p14"/>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14"/>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2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3"/>
          <p:cNvSpPr txBox="1">
            <a:spLocks noGrp="1"/>
          </p:cNvSpPr>
          <p:nvPr>
            <p:ph type="body" idx="1"/>
          </p:nvPr>
        </p:nvSpPr>
        <p:spPr>
          <a:xfrm rot="5400000">
            <a:off x="4386263" y="-719137"/>
            <a:ext cx="3571875"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4" name="Google Shape;84;p23"/>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24"/>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4"/>
          <p:cNvSpPr txBox="1">
            <a:spLocks noGrp="1"/>
          </p:cNvSpPr>
          <p:nvPr>
            <p:ph type="body" idx="1"/>
          </p:nvPr>
        </p:nvSpPr>
        <p:spPr>
          <a:xfrm rot="5400000">
            <a:off x="2839799" y="-844042"/>
            <a:ext cx="5243244" cy="8179641"/>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90" name="Google Shape;90;p24"/>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4"/>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8" name="Google Shape;28;p1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31"/>
        <p:cNvGrpSpPr/>
        <p:nvPr/>
      </p:nvGrpSpPr>
      <p:grpSpPr>
        <a:xfrm>
          <a:off x="0" y="0"/>
          <a:ext cx="0" cy="0"/>
          <a:chOff x="0" y="0"/>
          <a:chExt cx="0" cy="0"/>
        </a:xfrm>
      </p:grpSpPr>
      <p:sp>
        <p:nvSpPr>
          <p:cNvPr id="32" name="Google Shape;32;p16"/>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6"/>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normAutofit/>
          </a:bodyPr>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34" name="Google Shape;34;p16"/>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2"/>
                </a:solidFill>
                <a:latin typeface="Libre Franklin"/>
                <a:ea typeface="Libre Franklin"/>
                <a:cs typeface="Libre Franklin"/>
                <a:sym typeface="Libre Franklin"/>
              </a:defRPr>
            </a:lvl1pPr>
            <a:lvl2pPr marL="0" lvl="1" indent="0" algn="r">
              <a:spcBef>
                <a:spcPts val="0"/>
              </a:spcBef>
              <a:buNone/>
              <a:defRPr sz="1200">
                <a:solidFill>
                  <a:schemeClr val="lt2"/>
                </a:solidFill>
                <a:latin typeface="Libre Franklin"/>
                <a:ea typeface="Libre Franklin"/>
                <a:cs typeface="Libre Franklin"/>
                <a:sym typeface="Libre Franklin"/>
              </a:defRPr>
            </a:lvl2pPr>
            <a:lvl3pPr marL="0" lvl="2" indent="0" algn="r">
              <a:spcBef>
                <a:spcPts val="0"/>
              </a:spcBef>
              <a:buNone/>
              <a:defRPr sz="1200">
                <a:solidFill>
                  <a:schemeClr val="lt2"/>
                </a:solidFill>
                <a:latin typeface="Libre Franklin"/>
                <a:ea typeface="Libre Franklin"/>
                <a:cs typeface="Libre Franklin"/>
                <a:sym typeface="Libre Franklin"/>
              </a:defRPr>
            </a:lvl3pPr>
            <a:lvl4pPr marL="0" lvl="3" indent="0" algn="r">
              <a:spcBef>
                <a:spcPts val="0"/>
              </a:spcBef>
              <a:buNone/>
              <a:defRPr sz="1200">
                <a:solidFill>
                  <a:schemeClr val="lt2"/>
                </a:solidFill>
                <a:latin typeface="Libre Franklin"/>
                <a:ea typeface="Libre Franklin"/>
                <a:cs typeface="Libre Franklin"/>
                <a:sym typeface="Libre Franklin"/>
              </a:defRPr>
            </a:lvl4pPr>
            <a:lvl5pPr marL="0" lvl="4" indent="0" algn="r">
              <a:spcBef>
                <a:spcPts val="0"/>
              </a:spcBef>
              <a:buNone/>
              <a:defRPr sz="1200">
                <a:solidFill>
                  <a:schemeClr val="lt2"/>
                </a:solidFill>
                <a:latin typeface="Libre Franklin"/>
                <a:ea typeface="Libre Franklin"/>
                <a:cs typeface="Libre Franklin"/>
                <a:sym typeface="Libre Franklin"/>
              </a:defRPr>
            </a:lvl5pPr>
            <a:lvl6pPr marL="0" lvl="5" indent="0" algn="r">
              <a:spcBef>
                <a:spcPts val="0"/>
              </a:spcBef>
              <a:buNone/>
              <a:defRPr sz="1200">
                <a:solidFill>
                  <a:schemeClr val="lt2"/>
                </a:solidFill>
                <a:latin typeface="Libre Franklin"/>
                <a:ea typeface="Libre Franklin"/>
                <a:cs typeface="Libre Franklin"/>
                <a:sym typeface="Libre Franklin"/>
              </a:defRPr>
            </a:lvl6pPr>
            <a:lvl7pPr marL="0" lvl="6" indent="0" algn="r">
              <a:spcBef>
                <a:spcPts val="0"/>
              </a:spcBef>
              <a:buNone/>
              <a:defRPr sz="1200">
                <a:solidFill>
                  <a:schemeClr val="lt2"/>
                </a:solidFill>
                <a:latin typeface="Libre Franklin"/>
                <a:ea typeface="Libre Franklin"/>
                <a:cs typeface="Libre Franklin"/>
                <a:sym typeface="Libre Franklin"/>
              </a:defRPr>
            </a:lvl7pPr>
            <a:lvl8pPr marL="0" lvl="7" indent="0" algn="r">
              <a:spcBef>
                <a:spcPts val="0"/>
              </a:spcBef>
              <a:buNone/>
              <a:defRPr sz="1200">
                <a:solidFill>
                  <a:schemeClr val="lt2"/>
                </a:solidFill>
                <a:latin typeface="Libre Franklin"/>
                <a:ea typeface="Libre Franklin"/>
                <a:cs typeface="Libre Franklin"/>
                <a:sym typeface="Libre Franklin"/>
              </a:defRPr>
            </a:lvl8pPr>
            <a:lvl9pPr marL="0" lvl="8" indent="0" algn="r">
              <a:spcBef>
                <a:spcPts val="0"/>
              </a:spcBef>
              <a:buNone/>
              <a:defRPr sz="1200">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16"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1" name="Google Shape;41;p17"/>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2" name="Google Shape;42;p1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8" name="Google Shape;48;p18"/>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9" name="Google Shape;49;p18"/>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50" name="Google Shape;50;p18"/>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1" name="Google Shape;51;p18"/>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0"/>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0"/>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0"/>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Google Shape;64;p21"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1"/>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1"/>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67" name="Google Shape;67;p21"/>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68" name="Google Shape;68;p21"/>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1"/>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Libre Franklin"/>
                <a:ea typeface="Libre Franklin"/>
                <a:cs typeface="Libre Franklin"/>
                <a:sym typeface="Libre Franklin"/>
              </a:defRPr>
            </a:lvl1pPr>
            <a:lvl2pPr marL="0" lvl="1" indent="0" algn="r">
              <a:spcBef>
                <a:spcPts val="0"/>
              </a:spcBef>
              <a:buNone/>
              <a:defRPr sz="1200">
                <a:solidFill>
                  <a:schemeClr val="dk2"/>
                </a:solidFill>
                <a:latin typeface="Libre Franklin"/>
                <a:ea typeface="Libre Franklin"/>
                <a:cs typeface="Libre Franklin"/>
                <a:sym typeface="Libre Franklin"/>
              </a:defRPr>
            </a:lvl2pPr>
            <a:lvl3pPr marL="0" lvl="2" indent="0" algn="r">
              <a:spcBef>
                <a:spcPts val="0"/>
              </a:spcBef>
              <a:buNone/>
              <a:defRPr sz="1200">
                <a:solidFill>
                  <a:schemeClr val="dk2"/>
                </a:solidFill>
                <a:latin typeface="Libre Franklin"/>
                <a:ea typeface="Libre Franklin"/>
                <a:cs typeface="Libre Franklin"/>
                <a:sym typeface="Libre Franklin"/>
              </a:defRPr>
            </a:lvl3pPr>
            <a:lvl4pPr marL="0" lvl="3" indent="0" algn="r">
              <a:spcBef>
                <a:spcPts val="0"/>
              </a:spcBef>
              <a:buNone/>
              <a:defRPr sz="1200">
                <a:solidFill>
                  <a:schemeClr val="dk2"/>
                </a:solidFill>
                <a:latin typeface="Libre Franklin"/>
                <a:ea typeface="Libre Franklin"/>
                <a:cs typeface="Libre Franklin"/>
                <a:sym typeface="Libre Franklin"/>
              </a:defRPr>
            </a:lvl4pPr>
            <a:lvl5pPr marL="0" lvl="4" indent="0" algn="r">
              <a:spcBef>
                <a:spcPts val="0"/>
              </a:spcBef>
              <a:buNone/>
              <a:defRPr sz="1200">
                <a:solidFill>
                  <a:schemeClr val="dk2"/>
                </a:solidFill>
                <a:latin typeface="Libre Franklin"/>
                <a:ea typeface="Libre Franklin"/>
                <a:cs typeface="Libre Franklin"/>
                <a:sym typeface="Libre Franklin"/>
              </a:defRPr>
            </a:lvl5pPr>
            <a:lvl6pPr marL="0" lvl="5" indent="0" algn="r">
              <a:spcBef>
                <a:spcPts val="0"/>
              </a:spcBef>
              <a:buNone/>
              <a:defRPr sz="1200">
                <a:solidFill>
                  <a:schemeClr val="dk2"/>
                </a:solidFill>
                <a:latin typeface="Libre Franklin"/>
                <a:ea typeface="Libre Franklin"/>
                <a:cs typeface="Libre Franklin"/>
                <a:sym typeface="Libre Franklin"/>
              </a:defRPr>
            </a:lvl6pPr>
            <a:lvl7pPr marL="0" lvl="6" indent="0" algn="r">
              <a:spcBef>
                <a:spcPts val="0"/>
              </a:spcBef>
              <a:buNone/>
              <a:defRPr sz="1200">
                <a:solidFill>
                  <a:schemeClr val="dk2"/>
                </a:solidFill>
                <a:latin typeface="Libre Franklin"/>
                <a:ea typeface="Libre Franklin"/>
                <a:cs typeface="Libre Franklin"/>
                <a:sym typeface="Libre Franklin"/>
              </a:defRPr>
            </a:lvl7pPr>
            <a:lvl8pPr marL="0" lvl="7" indent="0" algn="r">
              <a:spcBef>
                <a:spcPts val="0"/>
              </a:spcBef>
              <a:buNone/>
              <a:defRPr sz="1200">
                <a:solidFill>
                  <a:schemeClr val="dk2"/>
                </a:solidFill>
                <a:latin typeface="Libre Franklin"/>
                <a:ea typeface="Libre Franklin"/>
                <a:cs typeface="Libre Franklin"/>
                <a:sym typeface="Libre Franklin"/>
              </a:defRPr>
            </a:lvl8pPr>
            <a:lvl9pPr marL="0" lvl="8" indent="0" algn="r">
              <a:spcBef>
                <a:spcPts val="0"/>
              </a:spcBef>
              <a:buNone/>
              <a:defRPr sz="12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21"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Google Shape;73;p22"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2"/>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2"/>
          <p:cNvSpPr>
            <a:spLocks noGrp="1"/>
          </p:cNvSpPr>
          <p:nvPr>
            <p:ph type="pic" idx="2"/>
          </p:nvPr>
        </p:nvSpPr>
        <p:spPr>
          <a:xfrm>
            <a:off x="5532120" y="0"/>
            <a:ext cx="6659880" cy="6857999"/>
          </a:xfrm>
          <a:prstGeom prst="rect">
            <a:avLst/>
          </a:prstGeom>
          <a:noFill/>
          <a:ln>
            <a:noFill/>
          </a:ln>
        </p:spPr>
      </p:sp>
      <p:sp>
        <p:nvSpPr>
          <p:cNvPr id="76" name="Google Shape;76;p22"/>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77" name="Google Shape;77;p22"/>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Libre Franklin"/>
                <a:ea typeface="Libre Franklin"/>
                <a:cs typeface="Libre Franklin"/>
                <a:sym typeface="Libre Franklin"/>
              </a:defRPr>
            </a:lvl1pPr>
            <a:lvl2pPr marL="0" lvl="1" indent="0" algn="r">
              <a:spcBef>
                <a:spcPts val="0"/>
              </a:spcBef>
              <a:buNone/>
              <a:defRPr sz="1200">
                <a:solidFill>
                  <a:schemeClr val="dk2"/>
                </a:solidFill>
                <a:latin typeface="Libre Franklin"/>
                <a:ea typeface="Libre Franklin"/>
                <a:cs typeface="Libre Franklin"/>
                <a:sym typeface="Libre Franklin"/>
              </a:defRPr>
            </a:lvl2pPr>
            <a:lvl3pPr marL="0" lvl="2" indent="0" algn="r">
              <a:spcBef>
                <a:spcPts val="0"/>
              </a:spcBef>
              <a:buNone/>
              <a:defRPr sz="1200">
                <a:solidFill>
                  <a:schemeClr val="dk2"/>
                </a:solidFill>
                <a:latin typeface="Libre Franklin"/>
                <a:ea typeface="Libre Franklin"/>
                <a:cs typeface="Libre Franklin"/>
                <a:sym typeface="Libre Franklin"/>
              </a:defRPr>
            </a:lvl3pPr>
            <a:lvl4pPr marL="0" lvl="3" indent="0" algn="r">
              <a:spcBef>
                <a:spcPts val="0"/>
              </a:spcBef>
              <a:buNone/>
              <a:defRPr sz="1200">
                <a:solidFill>
                  <a:schemeClr val="dk2"/>
                </a:solidFill>
                <a:latin typeface="Libre Franklin"/>
                <a:ea typeface="Libre Franklin"/>
                <a:cs typeface="Libre Franklin"/>
                <a:sym typeface="Libre Franklin"/>
              </a:defRPr>
            </a:lvl4pPr>
            <a:lvl5pPr marL="0" lvl="4" indent="0" algn="r">
              <a:spcBef>
                <a:spcPts val="0"/>
              </a:spcBef>
              <a:buNone/>
              <a:defRPr sz="1200">
                <a:solidFill>
                  <a:schemeClr val="dk2"/>
                </a:solidFill>
                <a:latin typeface="Libre Franklin"/>
                <a:ea typeface="Libre Franklin"/>
                <a:cs typeface="Libre Franklin"/>
                <a:sym typeface="Libre Franklin"/>
              </a:defRPr>
            </a:lvl5pPr>
            <a:lvl6pPr marL="0" lvl="5" indent="0" algn="r">
              <a:spcBef>
                <a:spcPts val="0"/>
              </a:spcBef>
              <a:buNone/>
              <a:defRPr sz="1200">
                <a:solidFill>
                  <a:schemeClr val="dk2"/>
                </a:solidFill>
                <a:latin typeface="Libre Franklin"/>
                <a:ea typeface="Libre Franklin"/>
                <a:cs typeface="Libre Franklin"/>
                <a:sym typeface="Libre Franklin"/>
              </a:defRPr>
            </a:lvl6pPr>
            <a:lvl7pPr marL="0" lvl="6" indent="0" algn="r">
              <a:spcBef>
                <a:spcPts val="0"/>
              </a:spcBef>
              <a:buNone/>
              <a:defRPr sz="1200">
                <a:solidFill>
                  <a:schemeClr val="dk2"/>
                </a:solidFill>
                <a:latin typeface="Libre Franklin"/>
                <a:ea typeface="Libre Franklin"/>
                <a:cs typeface="Libre Franklin"/>
                <a:sym typeface="Libre Franklin"/>
              </a:defRPr>
            </a:lvl7pPr>
            <a:lvl8pPr marL="0" lvl="7" indent="0" algn="r">
              <a:spcBef>
                <a:spcPts val="0"/>
              </a:spcBef>
              <a:buNone/>
              <a:defRPr sz="1200">
                <a:solidFill>
                  <a:schemeClr val="dk2"/>
                </a:solidFill>
                <a:latin typeface="Libre Franklin"/>
                <a:ea typeface="Libre Franklin"/>
                <a:cs typeface="Libre Franklin"/>
                <a:sym typeface="Libre Franklin"/>
              </a:defRPr>
            </a:lvl8pPr>
            <a:lvl9pPr marL="0" lvl="8" indent="0" algn="r">
              <a:spcBef>
                <a:spcPts val="0"/>
              </a:spcBef>
              <a:buNone/>
              <a:defRPr sz="12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22"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marR="0" lvl="0" algn="l" rtl="0">
              <a:lnSpc>
                <a:spcPct val="89000"/>
              </a:lnSpc>
              <a:spcBef>
                <a:spcPts val="0"/>
              </a:spcBef>
              <a:spcAft>
                <a:spcPts val="0"/>
              </a:spcAft>
              <a:buClr>
                <a:schemeClr val="dk2"/>
              </a:buClr>
              <a:buSzPts val="4400"/>
              <a:buFont typeface="Libre Franklin"/>
              <a:buNone/>
              <a:defRPr sz="44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3"/>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4" name="Google Shape;14;p1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12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12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12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12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12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12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12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3"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1915127" y="1073751"/>
            <a:ext cx="8361229" cy="2098226"/>
          </a:xfrm>
          <a:prstGeom prst="rect">
            <a:avLst/>
          </a:prstGeom>
          <a:noFill/>
          <a:ln>
            <a:noFill/>
          </a:ln>
        </p:spPr>
        <p:txBody>
          <a:bodyPr spcFirstLastPara="1" wrap="square" lIns="91425" tIns="45700" rIns="91425" bIns="45700" anchor="b" anchorCtr="0">
            <a:noAutofit/>
          </a:bodyPr>
          <a:lstStyle/>
          <a:p>
            <a:pPr marL="0" lvl="0" indent="0" algn="ctr" rtl="0">
              <a:lnSpc>
                <a:spcPct val="89000"/>
              </a:lnSpc>
              <a:spcBef>
                <a:spcPts val="0"/>
              </a:spcBef>
              <a:spcAft>
                <a:spcPts val="0"/>
              </a:spcAft>
              <a:buClr>
                <a:schemeClr val="dk2"/>
              </a:buClr>
              <a:buSzPts val="5400"/>
              <a:buFont typeface="Times New Roman"/>
              <a:buNone/>
            </a:pPr>
            <a:r>
              <a:rPr lang="en-US" sz="5400" b="0" i="0">
                <a:latin typeface="Times New Roman"/>
                <a:ea typeface="Times New Roman"/>
                <a:cs typeface="Times New Roman"/>
                <a:sym typeface="Times New Roman"/>
              </a:rPr>
              <a:t>XẾP LỊCH CHO BẾN TÀU</a:t>
            </a:r>
            <a:br>
              <a:rPr lang="en-US" sz="5400">
                <a:latin typeface="Times New Roman"/>
                <a:ea typeface="Times New Roman"/>
                <a:cs typeface="Times New Roman"/>
                <a:sym typeface="Times New Roman"/>
              </a:rPr>
            </a:br>
            <a:r>
              <a:rPr lang="en-US" sz="5400" b="0" i="0">
                <a:latin typeface="Times New Roman"/>
                <a:ea typeface="Times New Roman"/>
                <a:cs typeface="Times New Roman"/>
                <a:sym typeface="Times New Roman"/>
              </a:rPr>
              <a:t>TẠI TÂN CẢNG</a:t>
            </a:r>
            <a:endParaRPr sz="5400">
              <a:latin typeface="Times New Roman"/>
              <a:ea typeface="Times New Roman"/>
              <a:cs typeface="Times New Roman"/>
              <a:sym typeface="Times New Roman"/>
            </a:endParaRPr>
          </a:p>
        </p:txBody>
      </p:sp>
      <p:sp>
        <p:nvSpPr>
          <p:cNvPr id="98" name="Google Shape;98;p1"/>
          <p:cNvSpPr txBox="1">
            <a:spLocks noGrp="1"/>
          </p:cNvSpPr>
          <p:nvPr>
            <p:ph type="subTitle" idx="1"/>
          </p:nvPr>
        </p:nvSpPr>
        <p:spPr>
          <a:xfrm>
            <a:off x="2816540" y="3426853"/>
            <a:ext cx="6831673" cy="1086237"/>
          </a:xfrm>
          <a:prstGeom prst="rect">
            <a:avLst/>
          </a:prstGeom>
          <a:noFill/>
          <a:ln>
            <a:noFill/>
          </a:ln>
        </p:spPr>
        <p:txBody>
          <a:bodyPr spcFirstLastPara="1" wrap="square" lIns="91425" tIns="45700" rIns="91425" bIns="45700" anchor="t" anchorCtr="0">
            <a:noAutofit/>
          </a:bodyPr>
          <a:lstStyle/>
          <a:p>
            <a:pPr marL="0" lvl="0" indent="0" algn="ctr" rtl="0">
              <a:lnSpc>
                <a:spcPct val="112000"/>
              </a:lnSpc>
              <a:spcBef>
                <a:spcPts val="0"/>
              </a:spcBef>
              <a:spcAft>
                <a:spcPts val="0"/>
              </a:spcAft>
              <a:buClr>
                <a:schemeClr val="dk2"/>
              </a:buClr>
              <a:buSzPts val="1800"/>
              <a:buNone/>
            </a:pPr>
            <a:r>
              <a:rPr lang="en-US" sz="1800">
                <a:latin typeface="Times New Roman"/>
                <a:ea typeface="Times New Roman"/>
                <a:cs typeface="Times New Roman"/>
                <a:sym typeface="Times New Roman"/>
              </a:rPr>
              <a:t>Tutors  </a:t>
            </a:r>
            <a:endParaRPr/>
          </a:p>
          <a:p>
            <a:pPr marL="0" lvl="0" indent="0" algn="ctr" rtl="0">
              <a:lnSpc>
                <a:spcPct val="112000"/>
              </a:lnSpc>
              <a:spcBef>
                <a:spcPts val="0"/>
              </a:spcBef>
              <a:spcAft>
                <a:spcPts val="0"/>
              </a:spcAft>
              <a:buClr>
                <a:schemeClr val="dk2"/>
              </a:buClr>
              <a:buSzPts val="1800"/>
              <a:buNone/>
            </a:pPr>
            <a:r>
              <a:rPr lang="en-US" sz="1800" b="1">
                <a:latin typeface="Times New Roman"/>
                <a:ea typeface="Times New Roman"/>
                <a:cs typeface="Times New Roman"/>
                <a:sym typeface="Times New Roman"/>
              </a:rPr>
              <a:t>Hồ Xuân Long </a:t>
            </a:r>
            <a:endParaRPr/>
          </a:p>
          <a:p>
            <a:pPr marL="0" lvl="0" indent="0" algn="ctr" rtl="0">
              <a:lnSpc>
                <a:spcPct val="112000"/>
              </a:lnSpc>
              <a:spcBef>
                <a:spcPts val="0"/>
              </a:spcBef>
              <a:spcAft>
                <a:spcPts val="0"/>
              </a:spcAft>
              <a:buClr>
                <a:schemeClr val="dk2"/>
              </a:buClr>
              <a:buSzPts val="1800"/>
              <a:buNone/>
            </a:pPr>
            <a:r>
              <a:rPr lang="en-US" sz="1800" b="1">
                <a:latin typeface="Times New Roman"/>
                <a:ea typeface="Times New Roman"/>
                <a:cs typeface="Times New Roman"/>
                <a:sym typeface="Times New Roman"/>
              </a:rPr>
              <a:t>Trang Hồng Sơn </a:t>
            </a:r>
            <a:endParaRPr/>
          </a:p>
          <a:p>
            <a:pPr marL="0" lvl="0" indent="0" algn="ctr" rtl="0">
              <a:lnSpc>
                <a:spcPct val="112000"/>
              </a:lnSpc>
              <a:spcBef>
                <a:spcPts val="0"/>
              </a:spcBef>
              <a:spcAft>
                <a:spcPts val="0"/>
              </a:spcAft>
              <a:buClr>
                <a:schemeClr val="dk2"/>
              </a:buClr>
              <a:buSzPts val="1800"/>
              <a:buNone/>
            </a:pPr>
            <a:r>
              <a:rPr lang="en-US" sz="1800" b="1">
                <a:latin typeface="Times New Roman"/>
                <a:ea typeface="Times New Roman"/>
                <a:cs typeface="Times New Roman"/>
                <a:sym typeface="Times New Roman"/>
              </a:rPr>
              <a:t>Huynh Tuờng Nguyên</a:t>
            </a:r>
            <a:endParaRPr sz="1800" b="1">
              <a:latin typeface="Times New Roman"/>
              <a:ea typeface="Times New Roman"/>
              <a:cs typeface="Times New Roman"/>
              <a:sym typeface="Times New Roman"/>
            </a:endParaRPr>
          </a:p>
        </p:txBody>
      </p:sp>
      <p:sp>
        <p:nvSpPr>
          <p:cNvPr id="99" name="Google Shape;99;p1"/>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0</a:t>
            </a:fld>
            <a:endParaRPr/>
          </a:p>
        </p:txBody>
      </p:sp>
      <p:sp>
        <p:nvSpPr>
          <p:cNvPr id="100" name="Google Shape;100;p1"/>
          <p:cNvSpPr txBox="1"/>
          <p:nvPr/>
        </p:nvSpPr>
        <p:spPr>
          <a:xfrm>
            <a:off x="1502979" y="4836212"/>
            <a:ext cx="4124400" cy="1605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Nhóm học viên thực hiện:</a:t>
            </a:r>
            <a:endParaRPr/>
          </a:p>
          <a:p>
            <a:pPr marL="12700" marR="574040" lvl="0" indent="0" algn="l" rtl="0">
              <a:lnSpc>
                <a:spcPct val="109500"/>
              </a:lnSpc>
              <a:spcBef>
                <a:spcPts val="95"/>
              </a:spcBef>
              <a:spcAft>
                <a:spcPts val="0"/>
              </a:spcAft>
              <a:buNone/>
            </a:pPr>
            <a:r>
              <a:rPr lang="en-US" sz="1800">
                <a:solidFill>
                  <a:schemeClr val="dk1"/>
                </a:solidFill>
                <a:latin typeface="Times New Roman"/>
                <a:ea typeface="Times New Roman"/>
                <a:cs typeface="Times New Roman"/>
                <a:sym typeface="Times New Roman"/>
              </a:rPr>
              <a:t>Phan Phước Minh – 2010418</a:t>
            </a:r>
            <a:endParaRPr/>
          </a:p>
          <a:p>
            <a:pPr marL="12700" marR="574040" lvl="0" indent="0" algn="l" rtl="0">
              <a:lnSpc>
                <a:spcPct val="109500"/>
              </a:lnSpc>
              <a:spcBef>
                <a:spcPts val="95"/>
              </a:spcBef>
              <a:spcAft>
                <a:spcPts val="0"/>
              </a:spcAft>
              <a:buNone/>
            </a:pPr>
            <a:r>
              <a:rPr lang="en-US" sz="1800">
                <a:solidFill>
                  <a:schemeClr val="dk1"/>
                </a:solidFill>
                <a:latin typeface="Times New Roman"/>
                <a:ea typeface="Times New Roman"/>
                <a:cs typeface="Times New Roman"/>
                <a:sym typeface="Times New Roman"/>
              </a:rPr>
              <a:t>Nguyễn Đắc Hoàng Phú – 2010514 </a:t>
            </a:r>
            <a:endParaRPr/>
          </a:p>
          <a:p>
            <a:pPr marL="12700" marR="574040" lvl="0" indent="0" algn="l" rtl="0">
              <a:lnSpc>
                <a:spcPct val="109500"/>
              </a:lnSpc>
              <a:spcBef>
                <a:spcPts val="95"/>
              </a:spcBef>
              <a:spcAft>
                <a:spcPts val="0"/>
              </a:spcAft>
              <a:buNone/>
            </a:pPr>
            <a:r>
              <a:rPr lang="en-US" sz="1800">
                <a:solidFill>
                  <a:schemeClr val="dk1"/>
                </a:solidFill>
                <a:latin typeface="Times New Roman"/>
                <a:ea typeface="Times New Roman"/>
                <a:cs typeface="Times New Roman"/>
                <a:sym typeface="Times New Roman"/>
              </a:rPr>
              <a:t>Lê Trọng Phú – 2070424.</a:t>
            </a:r>
            <a:endParaRPr sz="1800">
              <a:solidFill>
                <a:schemeClr val="dk1"/>
              </a:solidFill>
              <a:latin typeface="Times New Roman"/>
              <a:ea typeface="Times New Roman"/>
              <a:cs typeface="Times New Roman"/>
              <a:sym typeface="Times New Roman"/>
            </a:endParaRPr>
          </a:p>
          <a:p>
            <a:pPr marL="12700" marR="574040" lvl="0" indent="0" algn="l" rtl="0">
              <a:lnSpc>
                <a:spcPct val="109500"/>
              </a:lnSpc>
              <a:spcBef>
                <a:spcPts val="95"/>
              </a:spcBef>
              <a:spcAft>
                <a:spcPts val="0"/>
              </a:spcAft>
              <a:buNone/>
            </a:pPr>
            <a:r>
              <a:rPr lang="en-US" sz="1800">
                <a:solidFill>
                  <a:schemeClr val="dk1"/>
                </a:solidFill>
                <a:latin typeface="Times New Roman"/>
                <a:ea typeface="Times New Roman"/>
                <a:cs typeface="Times New Roman"/>
                <a:sym typeface="Times New Roman"/>
              </a:rPr>
              <a:t>Trần Bình Phương Nhân – 2170550.</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9"/>
          <p:cNvSpPr txBox="1">
            <a:spLocks noGrp="1"/>
          </p:cNvSpPr>
          <p:nvPr>
            <p:ph type="title"/>
          </p:nvPr>
        </p:nvSpPr>
        <p:spPr>
          <a:xfrm>
            <a:off x="1371600" y="685800"/>
            <a:ext cx="9601200" cy="1006366"/>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dirty="0" err="1">
                <a:latin typeface="Times New Roman"/>
                <a:ea typeface="Times New Roman"/>
                <a:cs typeface="Times New Roman"/>
                <a:sym typeface="Times New Roman"/>
              </a:rPr>
              <a:t>Kết</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quả</a:t>
            </a:r>
            <a:endParaRPr dirty="0"/>
          </a:p>
        </p:txBody>
      </p:sp>
      <p:sp>
        <p:nvSpPr>
          <p:cNvPr id="164" name="Google Shape;164;p9"/>
          <p:cNvSpPr txBox="1">
            <a:spLocks noGrp="1"/>
          </p:cNvSpPr>
          <p:nvPr>
            <p:ph type="body" idx="1"/>
          </p:nvPr>
        </p:nvSpPr>
        <p:spPr>
          <a:xfrm>
            <a:off x="1467828" y="2267642"/>
            <a:ext cx="9601200" cy="4175234"/>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000"/>
              <a:buNone/>
            </a:pPr>
            <a:endParaRPr dirty="0">
              <a:latin typeface="Times New Roman"/>
              <a:ea typeface="Times New Roman"/>
              <a:cs typeface="Times New Roman"/>
              <a:sym typeface="Times New Roman"/>
            </a:endParaRPr>
          </a:p>
        </p:txBody>
      </p:sp>
      <p:sp>
        <p:nvSpPr>
          <p:cNvPr id="165" name="Google Shape;165;p9"/>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3" name="Picture 2">
            <a:extLst>
              <a:ext uri="{FF2B5EF4-FFF2-40B4-BE49-F238E27FC236}">
                <a16:creationId xmlns:a16="http://schemas.microsoft.com/office/drawing/2014/main" id="{19663A4C-8520-4B22-849B-C81A461F44DF}"/>
              </a:ext>
            </a:extLst>
          </p:cNvPr>
          <p:cNvPicPr>
            <a:picLocks noChangeAspect="1"/>
          </p:cNvPicPr>
          <p:nvPr/>
        </p:nvPicPr>
        <p:blipFill>
          <a:blip r:embed="rId3"/>
          <a:stretch>
            <a:fillRect/>
          </a:stretch>
        </p:blipFill>
        <p:spPr>
          <a:xfrm>
            <a:off x="1467828" y="1702676"/>
            <a:ext cx="9577302" cy="4000540"/>
          </a:xfrm>
          <a:prstGeom prst="rect">
            <a:avLst/>
          </a:prstGeom>
        </p:spPr>
      </p:pic>
    </p:spTree>
    <p:extLst>
      <p:ext uri="{BB962C8B-B14F-4D97-AF65-F5344CB8AC3E}">
        <p14:creationId xmlns:p14="http://schemas.microsoft.com/office/powerpoint/2010/main" val="167550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Tối ưu hóa</a:t>
            </a:r>
            <a:endParaRPr/>
          </a:p>
        </p:txBody>
      </p:sp>
      <p:sp>
        <p:nvSpPr>
          <p:cNvPr id="171" name="Google Shape;171;p10"/>
          <p:cNvSpPr txBox="1">
            <a:spLocks noGrp="1"/>
          </p:cNvSpPr>
          <p:nvPr>
            <p:ph type="body" idx="1"/>
          </p:nvPr>
        </p:nvSpPr>
        <p:spPr>
          <a:xfrm>
            <a:off x="1371599" y="1543050"/>
            <a:ext cx="10258425" cy="4300538"/>
          </a:xfrm>
          <a:prstGeom prst="rect">
            <a:avLst/>
          </a:prstGeom>
          <a:noFill/>
          <a:ln>
            <a:noFill/>
          </a:ln>
        </p:spPr>
        <p:txBody>
          <a:bodyPr spcFirstLastPara="1" wrap="square" lIns="91425" tIns="45700" rIns="91425" bIns="45700" anchor="t" anchorCtr="0">
            <a:normAutofit/>
          </a:bodyPr>
          <a:lstStyle/>
          <a:p>
            <a:pPr marL="384048" lvl="0" indent="-384048" algn="l" rtl="0">
              <a:lnSpc>
                <a:spcPct val="94000"/>
              </a:lnSpc>
              <a:spcBef>
                <a:spcPts val="0"/>
              </a:spcBef>
              <a:spcAft>
                <a:spcPts val="0"/>
              </a:spcAft>
              <a:buClr>
                <a:schemeClr val="dk2"/>
              </a:buClr>
              <a:buSzPts val="2000"/>
              <a:buChar char="■"/>
            </a:pPr>
            <a:r>
              <a:rPr lang="en-US" b="0" i="0">
                <a:latin typeface="Times New Roman"/>
                <a:ea typeface="Times New Roman"/>
                <a:cs typeface="Times New Roman"/>
                <a:sym typeface="Times New Roman"/>
              </a:rPr>
              <a:t>Bước 1: Sắp xếp các còn tàu giảm dần theo mooring time.</a:t>
            </a:r>
            <a:endParaRPr/>
          </a:p>
          <a:p>
            <a:pPr marL="384048" lvl="0" indent="-384048" algn="l" rtl="0">
              <a:lnSpc>
                <a:spcPct val="94000"/>
              </a:lnSpc>
              <a:spcBef>
                <a:spcPts val="1200"/>
              </a:spcBef>
              <a:spcAft>
                <a:spcPts val="0"/>
              </a:spcAft>
              <a:buClr>
                <a:schemeClr val="dk2"/>
              </a:buClr>
              <a:buSzPts val="2000"/>
              <a:buChar char="■"/>
            </a:pPr>
            <a:r>
              <a:rPr lang="en-US" b="0" i="0">
                <a:latin typeface="Times New Roman"/>
                <a:ea typeface="Times New Roman"/>
                <a:cs typeface="Times New Roman"/>
                <a:sym typeface="Times New Roman"/>
              </a:rPr>
              <a:t>Bước 2: Với mỗi còn tàu, ta duyệt qua các con tàu có mooring-time nhỏ hơn (kể cả không cùng break).Kiểm tra xem có thể đổi chỗ không và sau khi đổi. Điều kiện để có thể đổi chỗ 2 con tàu:</a:t>
            </a:r>
            <a:br>
              <a:rPr lang="en-US">
                <a:latin typeface="Times New Roman"/>
                <a:ea typeface="Times New Roman"/>
                <a:cs typeface="Times New Roman"/>
                <a:sym typeface="Times New Roman"/>
              </a:rPr>
            </a:br>
            <a:r>
              <a:rPr lang="en-US" b="0" i="0">
                <a:latin typeface="Times New Roman"/>
                <a:ea typeface="Times New Roman"/>
                <a:cs typeface="Times New Roman"/>
                <a:sym typeface="Times New Roman"/>
              </a:rPr>
              <a:t>– Arrival time của tàu được dời lên sớm phải nhỏ hơn moorng time của tàu bị dời lui sau.</a:t>
            </a:r>
            <a:br>
              <a:rPr lang="en-US">
                <a:latin typeface="Times New Roman"/>
                <a:ea typeface="Times New Roman"/>
                <a:cs typeface="Times New Roman"/>
                <a:sym typeface="Times New Roman"/>
              </a:rPr>
            </a:br>
            <a:r>
              <a:rPr lang="en-US" b="0" i="0">
                <a:latin typeface="Times New Roman"/>
                <a:ea typeface="Times New Roman"/>
                <a:cs typeface="Times New Roman"/>
                <a:sym typeface="Times New Roman"/>
              </a:rPr>
              <a:t>– Không gian xung quanh của hai con tàu phải đủ để chứa con tàu còn lại</a:t>
            </a:r>
            <a:endParaRPr/>
          </a:p>
          <a:p>
            <a:pPr marL="384048" lvl="0" indent="-384048" algn="l" rtl="0">
              <a:lnSpc>
                <a:spcPct val="94000"/>
              </a:lnSpc>
              <a:spcBef>
                <a:spcPts val="1200"/>
              </a:spcBef>
              <a:spcAft>
                <a:spcPts val="0"/>
              </a:spcAft>
              <a:buClr>
                <a:schemeClr val="dk2"/>
              </a:buClr>
              <a:buSzPts val="2000"/>
              <a:buChar char="■"/>
            </a:pPr>
            <a:r>
              <a:rPr lang="en-US" b="0" i="0">
                <a:latin typeface="Times New Roman"/>
                <a:ea typeface="Times New Roman"/>
                <a:cs typeface="Times New Roman"/>
                <a:sym typeface="Times New Roman"/>
              </a:rPr>
              <a:t>Bước 3: Xác định con tàu đổi có cost nhỏ nhất không âm. Tiến hành đổi chỗ con tàu hiện tại chọn với con tàu đã chọn.</a:t>
            </a:r>
            <a:endParaRPr/>
          </a:p>
          <a:p>
            <a:pPr marL="384048" lvl="0" indent="-384048" algn="l" rtl="0">
              <a:lnSpc>
                <a:spcPct val="94000"/>
              </a:lnSpc>
              <a:spcBef>
                <a:spcPts val="1200"/>
              </a:spcBef>
              <a:spcAft>
                <a:spcPts val="0"/>
              </a:spcAft>
              <a:buClr>
                <a:schemeClr val="dk2"/>
              </a:buClr>
              <a:buSzPts val="2000"/>
              <a:buChar char="■"/>
            </a:pPr>
            <a:r>
              <a:rPr lang="en-US" b="0" i="0">
                <a:latin typeface="Times New Roman"/>
                <a:ea typeface="Times New Roman"/>
                <a:cs typeface="Times New Roman"/>
                <a:sym typeface="Times New Roman"/>
              </a:rPr>
              <a:t>Bước 4: Lặp lại bước 2 với tất cả các con tàu.</a:t>
            </a:r>
            <a:endParaRPr/>
          </a:p>
          <a:p>
            <a:pPr marL="384048" lvl="0" indent="-384048" algn="l"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**Lưu ý: xem xét các con tàu tại bước cấu trúc bài toán thuộc quãng (khoảng cách giữa các vị trí ngắt) nào và xử lý các bước trên.</a:t>
            </a:r>
            <a:endParaRPr>
              <a:latin typeface="Times New Roman"/>
              <a:ea typeface="Times New Roman"/>
              <a:cs typeface="Times New Roman"/>
              <a:sym typeface="Times New Roman"/>
            </a:endParaRPr>
          </a:p>
        </p:txBody>
      </p:sp>
      <p:sp>
        <p:nvSpPr>
          <p:cNvPr id="172" name="Google Shape;172;p10"/>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dirty="0" err="1">
                <a:latin typeface="Times New Roman"/>
                <a:cs typeface="Times New Roman"/>
                <a:sym typeface="Times New Roman"/>
              </a:rPr>
              <a:t>Kết</a:t>
            </a:r>
            <a:r>
              <a:rPr lang="en-US" dirty="0">
                <a:latin typeface="Times New Roman"/>
                <a:cs typeface="Times New Roman"/>
                <a:sym typeface="Times New Roman"/>
              </a:rPr>
              <a:t> </a:t>
            </a:r>
            <a:r>
              <a:rPr lang="en-US" dirty="0" err="1">
                <a:latin typeface="Times New Roman"/>
                <a:cs typeface="Times New Roman"/>
                <a:sym typeface="Times New Roman"/>
              </a:rPr>
              <a:t>quả</a:t>
            </a:r>
            <a:endParaRPr dirty="0"/>
          </a:p>
        </p:txBody>
      </p:sp>
      <p:sp>
        <p:nvSpPr>
          <p:cNvPr id="171" name="Google Shape;171;p10"/>
          <p:cNvSpPr txBox="1">
            <a:spLocks noGrp="1"/>
          </p:cNvSpPr>
          <p:nvPr>
            <p:ph type="body" idx="1"/>
          </p:nvPr>
        </p:nvSpPr>
        <p:spPr>
          <a:xfrm>
            <a:off x="1371599" y="1543050"/>
            <a:ext cx="10258425" cy="4300538"/>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000"/>
              <a:buNone/>
            </a:pPr>
            <a:endParaRPr dirty="0">
              <a:latin typeface="Times New Roman"/>
              <a:ea typeface="Times New Roman"/>
              <a:cs typeface="Times New Roman"/>
              <a:sym typeface="Times New Roman"/>
            </a:endParaRPr>
          </a:p>
        </p:txBody>
      </p:sp>
      <p:sp>
        <p:nvSpPr>
          <p:cNvPr id="172" name="Google Shape;172;p10"/>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3" name="Picture 2">
            <a:extLst>
              <a:ext uri="{FF2B5EF4-FFF2-40B4-BE49-F238E27FC236}">
                <a16:creationId xmlns:a16="http://schemas.microsoft.com/office/drawing/2014/main" id="{A6A1FB36-5E42-4782-861A-426BA7810E59}"/>
              </a:ext>
            </a:extLst>
          </p:cNvPr>
          <p:cNvPicPr>
            <a:picLocks noChangeAspect="1"/>
          </p:cNvPicPr>
          <p:nvPr/>
        </p:nvPicPr>
        <p:blipFill>
          <a:blip r:embed="rId3"/>
          <a:stretch>
            <a:fillRect/>
          </a:stretch>
        </p:blipFill>
        <p:spPr>
          <a:xfrm>
            <a:off x="1371598" y="1543050"/>
            <a:ext cx="10245080" cy="4300538"/>
          </a:xfrm>
          <a:prstGeom prst="rect">
            <a:avLst/>
          </a:prstGeom>
        </p:spPr>
      </p:pic>
    </p:spTree>
    <p:extLst>
      <p:ext uri="{BB962C8B-B14F-4D97-AF65-F5344CB8AC3E}">
        <p14:creationId xmlns:p14="http://schemas.microsoft.com/office/powerpoint/2010/main" val="2945088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a:spLocks noGrp="1"/>
          </p:cNvSpPr>
          <p:nvPr>
            <p:ph type="title"/>
          </p:nvPr>
        </p:nvSpPr>
        <p:spPr>
          <a:xfrm>
            <a:off x="1467828" y="2686050"/>
            <a:ext cx="9601200" cy="928687"/>
          </a:xfrm>
          <a:prstGeom prst="rect">
            <a:avLst/>
          </a:prstGeom>
          <a:noFill/>
          <a:ln>
            <a:noFill/>
          </a:ln>
        </p:spPr>
        <p:txBody>
          <a:bodyPr spcFirstLastPara="1" wrap="square" lIns="91425" tIns="45700" rIns="91425" bIns="45700" anchor="t" anchorCtr="0">
            <a:normAutofit/>
          </a:bodyPr>
          <a:lstStyle/>
          <a:p>
            <a:pPr marL="0" lvl="0" indent="0" algn="ctr" rtl="0">
              <a:lnSpc>
                <a:spcPct val="89000"/>
              </a:lnSpc>
              <a:spcBef>
                <a:spcPts val="0"/>
              </a:spcBef>
              <a:spcAft>
                <a:spcPts val="0"/>
              </a:spcAft>
              <a:buClr>
                <a:schemeClr val="dk2"/>
              </a:buClr>
              <a:buSzPts val="4400"/>
              <a:buFont typeface="Times New Roman"/>
              <a:buNone/>
            </a:pPr>
            <a:endParaRPr dirty="0"/>
          </a:p>
        </p:txBody>
      </p:sp>
      <p:sp>
        <p:nvSpPr>
          <p:cNvPr id="178" name="Google Shape;178;p1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 name="Picture 2">
            <a:extLst>
              <a:ext uri="{FF2B5EF4-FFF2-40B4-BE49-F238E27FC236}">
                <a16:creationId xmlns:a16="http://schemas.microsoft.com/office/drawing/2014/main" id="{C20739C8-F6DC-4A96-ADC4-32E931940163}"/>
              </a:ext>
            </a:extLst>
          </p:cNvPr>
          <p:cNvPicPr>
            <a:picLocks noChangeAspect="1"/>
          </p:cNvPicPr>
          <p:nvPr/>
        </p:nvPicPr>
        <p:blipFill>
          <a:blip r:embed="rId3"/>
          <a:stretch>
            <a:fillRect/>
          </a:stretch>
        </p:blipFill>
        <p:spPr>
          <a:xfrm>
            <a:off x="2818614" y="1335360"/>
            <a:ext cx="7164372" cy="45767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ctr"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Cảm ơn các thầy và các bạn đã quan tâm theo dõi.</a:t>
            </a:r>
            <a:endParaRPr/>
          </a:p>
        </p:txBody>
      </p:sp>
      <p:sp>
        <p:nvSpPr>
          <p:cNvPr id="184" name="Google Shape;184;p1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185" name="Google Shape;185;p12"/>
          <p:cNvPicPr preferRelativeResize="0">
            <a:picLocks noGrp="1"/>
          </p:cNvPicPr>
          <p:nvPr>
            <p:ph type="body" idx="1"/>
          </p:nvPr>
        </p:nvPicPr>
        <p:blipFill rotWithShape="1">
          <a:blip r:embed="rId3">
            <a:alphaModFix/>
          </a:blip>
          <a:srcRect/>
          <a:stretch/>
        </p:blipFill>
        <p:spPr>
          <a:xfrm>
            <a:off x="3809106" y="2286000"/>
            <a:ext cx="4726187" cy="358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NỘI DUNG CHÍNH</a:t>
            </a:r>
            <a:endParaRPr/>
          </a:p>
        </p:txBody>
      </p:sp>
      <p:sp>
        <p:nvSpPr>
          <p:cNvPr id="106" name="Google Shape;106;p2"/>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l" rtl="0">
              <a:lnSpc>
                <a:spcPct val="94000"/>
              </a:lnSpc>
              <a:spcBef>
                <a:spcPts val="0"/>
              </a:spcBef>
              <a:spcAft>
                <a:spcPts val="0"/>
              </a:spcAft>
              <a:buClr>
                <a:schemeClr val="dk2"/>
              </a:buClr>
              <a:buSzPts val="2000"/>
              <a:buChar char="■"/>
            </a:pPr>
            <a:r>
              <a:rPr lang="en-US">
                <a:latin typeface="Times New Roman"/>
                <a:ea typeface="Times New Roman"/>
                <a:cs typeface="Times New Roman"/>
                <a:sym typeface="Times New Roman"/>
              </a:rPr>
              <a:t>Tóm tắt bài toán.</a:t>
            </a:r>
            <a:endParaRPr/>
          </a:p>
          <a:p>
            <a:pPr marL="384048" lvl="0" indent="-384048" algn="l"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Phân tích và quan sát.</a:t>
            </a:r>
            <a:endParaRPr/>
          </a:p>
          <a:p>
            <a:pPr marL="384048" lvl="0" indent="-384048" algn="l"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Phương pháp xử lý.</a:t>
            </a:r>
            <a:endParaRPr/>
          </a:p>
          <a:p>
            <a:pPr marL="384048" lvl="0" indent="-384048" algn="l"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Demo.</a:t>
            </a:r>
            <a:endParaRPr/>
          </a:p>
        </p:txBody>
      </p:sp>
      <p:sp>
        <p:nvSpPr>
          <p:cNvPr id="107" name="Google Shape;107;p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Tóm tắt bài toán</a:t>
            </a:r>
            <a:endParaRPr/>
          </a:p>
        </p:txBody>
      </p:sp>
      <p:sp>
        <p:nvSpPr>
          <p:cNvPr id="113" name="Google Shape;113;p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14" name="Google Shape;114;p3"/>
          <p:cNvPicPr preferRelativeResize="0"/>
          <p:nvPr/>
        </p:nvPicPr>
        <p:blipFill rotWithShape="1">
          <a:blip r:embed="rId3">
            <a:alphaModFix/>
          </a:blip>
          <a:srcRect/>
          <a:stretch/>
        </p:blipFill>
        <p:spPr>
          <a:xfrm>
            <a:off x="1636986" y="1428750"/>
            <a:ext cx="7248838" cy="4333707"/>
          </a:xfrm>
          <a:prstGeom prst="rect">
            <a:avLst/>
          </a:prstGeom>
          <a:noFill/>
          <a:ln>
            <a:noFill/>
          </a:ln>
        </p:spPr>
      </p:pic>
      <p:sp>
        <p:nvSpPr>
          <p:cNvPr id="115" name="Google Shape;115;p3"/>
          <p:cNvSpPr txBox="1"/>
          <p:nvPr/>
        </p:nvSpPr>
        <p:spPr>
          <a:xfrm>
            <a:off x="4214648" y="6222124"/>
            <a:ext cx="300890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Hình 1: Khung cảnh bài toán.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Tóm tắt bài toán</a:t>
            </a:r>
            <a:endParaRPr/>
          </a:p>
        </p:txBody>
      </p:sp>
      <p:sp>
        <p:nvSpPr>
          <p:cNvPr id="121" name="Google Shape;121;p4"/>
          <p:cNvSpPr txBox="1">
            <a:spLocks noGrp="1"/>
          </p:cNvSpPr>
          <p:nvPr>
            <p:ph type="body" idx="1"/>
          </p:nvPr>
        </p:nvSpPr>
        <p:spPr>
          <a:xfrm>
            <a:off x="1371600" y="2286000"/>
            <a:ext cx="6237890" cy="3581400"/>
          </a:xfrm>
          <a:prstGeom prst="rect">
            <a:avLst/>
          </a:prstGeom>
          <a:noFill/>
          <a:ln>
            <a:noFill/>
          </a:ln>
        </p:spPr>
        <p:txBody>
          <a:bodyPr spcFirstLastPara="1" wrap="square" lIns="91425" tIns="45700" rIns="91425" bIns="45700" anchor="t" anchorCtr="0">
            <a:normAutofit lnSpcReduction="10000"/>
          </a:bodyPr>
          <a:lstStyle/>
          <a:p>
            <a:pPr marL="384048" lvl="0" indent="-384048" algn="l" rtl="0">
              <a:lnSpc>
                <a:spcPct val="94000"/>
              </a:lnSpc>
              <a:spcBef>
                <a:spcPts val="0"/>
              </a:spcBef>
              <a:spcAft>
                <a:spcPts val="0"/>
              </a:spcAft>
              <a:buClr>
                <a:schemeClr val="dk2"/>
              </a:buClr>
              <a:buSzPts val="2000"/>
              <a:buChar char="■"/>
            </a:pPr>
            <a:r>
              <a:rPr lang="en-US" sz="2000">
                <a:latin typeface="Times New Roman"/>
                <a:ea typeface="Times New Roman"/>
                <a:cs typeface="Times New Roman"/>
                <a:sym typeface="Times New Roman"/>
              </a:rPr>
              <a:t>Sự cạnh tranh giữa các bến container đã gia tăng do sự tăng trưởng đáng kể về lượng container chính bằng đường biển các tuyến đường. </a:t>
            </a:r>
            <a:endParaRPr/>
          </a:p>
          <a:p>
            <a:pPr marL="384048" lvl="0" indent="-384048" algn="l" rtl="0">
              <a:lnSpc>
                <a:spcPct val="94000"/>
              </a:lnSpc>
              <a:spcBef>
                <a:spcPts val="1200"/>
              </a:spcBef>
              <a:spcAft>
                <a:spcPts val="0"/>
              </a:spcAft>
              <a:buClr>
                <a:schemeClr val="dk2"/>
              </a:buClr>
              <a:buSzPts val="2000"/>
              <a:buChar char="■"/>
            </a:pPr>
            <a:r>
              <a:rPr lang="en-US" sz="2000">
                <a:latin typeface="Times New Roman"/>
                <a:ea typeface="Times New Roman"/>
                <a:cs typeface="Times New Roman"/>
                <a:sym typeface="Times New Roman"/>
              </a:rPr>
              <a:t>Trước thách thức gay gắt, để thu hút thêm các hãng tàu, các nhà khai thác cảng container đã cố gắng cung cấp các dịch vụ hậu cần chuyên sâu hơn và trong khi đó, để giảm chi phí bằng cách sử dụng hiệu quả các nguồn lực, bao gồm cả nguồn nhân lực, bến, bãi container và các thiết bị xếp dỡ container khác nhau.</a:t>
            </a:r>
            <a:endParaRPr/>
          </a:p>
          <a:p>
            <a:pPr marL="384048" lvl="0" indent="-384048" algn="l"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=&gt; Bài toán xếp lịch cho bến cảng hình thành: xếp tất cả các container vào cảng (tránh các vị trí ngắt quãng) trong chi phí thời gian thấp nhất có thể.</a:t>
            </a:r>
            <a:endParaRPr sz="2000">
              <a:latin typeface="Times New Roman"/>
              <a:ea typeface="Times New Roman"/>
              <a:cs typeface="Times New Roman"/>
              <a:sym typeface="Times New Roman"/>
            </a:endParaRPr>
          </a:p>
          <a:p>
            <a:pPr marL="384048" lvl="0" indent="-257048" algn="l" rtl="0">
              <a:lnSpc>
                <a:spcPct val="94000"/>
              </a:lnSpc>
              <a:spcBef>
                <a:spcPts val="1200"/>
              </a:spcBef>
              <a:spcAft>
                <a:spcPts val="0"/>
              </a:spcAft>
              <a:buClr>
                <a:schemeClr val="dk2"/>
              </a:buClr>
              <a:buSzPts val="2000"/>
              <a:buNone/>
            </a:pPr>
            <a:endParaRPr/>
          </a:p>
        </p:txBody>
      </p:sp>
      <p:sp>
        <p:nvSpPr>
          <p:cNvPr id="122" name="Google Shape;122;p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23" name="Google Shape;123;p4"/>
          <p:cNvPicPr preferRelativeResize="0"/>
          <p:nvPr/>
        </p:nvPicPr>
        <p:blipFill rotWithShape="1">
          <a:blip r:embed="rId3">
            <a:alphaModFix/>
          </a:blip>
          <a:srcRect/>
          <a:stretch/>
        </p:blipFill>
        <p:spPr>
          <a:xfrm>
            <a:off x="7529542" y="2012731"/>
            <a:ext cx="4451602" cy="2996526"/>
          </a:xfrm>
          <a:prstGeom prst="rect">
            <a:avLst/>
          </a:prstGeom>
          <a:noFill/>
          <a:ln>
            <a:noFill/>
          </a:ln>
        </p:spPr>
      </p:pic>
      <p:sp>
        <p:nvSpPr>
          <p:cNvPr id="124" name="Google Shape;124;p4"/>
          <p:cNvSpPr txBox="1"/>
          <p:nvPr/>
        </p:nvSpPr>
        <p:spPr>
          <a:xfrm>
            <a:off x="7609490" y="5361989"/>
            <a:ext cx="444544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Hình 2: Minh họa về biểu đồ không-thời gian </a:t>
            </a:r>
            <a:endParaRPr/>
          </a:p>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của một lời giải khả thi.</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Phân tích và quan sát</a:t>
            </a:r>
            <a:endParaRPr/>
          </a:p>
        </p:txBody>
      </p:sp>
      <p:sp>
        <p:nvSpPr>
          <p:cNvPr id="130" name="Google Shape;130;p5"/>
          <p:cNvSpPr txBox="1">
            <a:spLocks noGrp="1"/>
          </p:cNvSpPr>
          <p:nvPr>
            <p:ph type="body" idx="1"/>
          </p:nvPr>
        </p:nvSpPr>
        <p:spPr>
          <a:xfrm>
            <a:off x="1371600" y="2285999"/>
            <a:ext cx="9737834" cy="3967655"/>
          </a:xfrm>
          <a:prstGeom prst="rect">
            <a:avLst/>
          </a:prstGeom>
          <a:noFill/>
          <a:ln>
            <a:noFill/>
          </a:ln>
        </p:spPr>
        <p:txBody>
          <a:bodyPr spcFirstLastPara="1" wrap="square" lIns="91425" tIns="45700" rIns="91425" bIns="45700" anchor="t" anchorCtr="0">
            <a:normAutofit/>
          </a:bodyPr>
          <a:lstStyle/>
          <a:p>
            <a:pPr marL="384048" lvl="0" indent="-384048" algn="l" rtl="0">
              <a:lnSpc>
                <a:spcPct val="94000"/>
              </a:lnSpc>
              <a:spcBef>
                <a:spcPts val="0"/>
              </a:spcBef>
              <a:spcAft>
                <a:spcPts val="0"/>
              </a:spcAft>
              <a:buClr>
                <a:schemeClr val="dk2"/>
              </a:buClr>
              <a:buSzPts val="2000"/>
              <a:buChar char="■"/>
            </a:pPr>
            <a:r>
              <a:rPr lang="en-US">
                <a:latin typeface="Times New Roman"/>
                <a:ea typeface="Times New Roman"/>
                <a:cs typeface="Times New Roman"/>
                <a:sym typeface="Times New Roman"/>
              </a:rPr>
              <a:t>Xét hai tàu i và j:</a:t>
            </a:r>
            <a:endParaRPr/>
          </a:p>
          <a:p>
            <a:pPr marL="914400" lvl="1" indent="-384048" algn="l" rtl="0">
              <a:lnSpc>
                <a:spcPct val="94000"/>
              </a:lnSpc>
              <a:spcBef>
                <a:spcPts val="700"/>
              </a:spcBef>
              <a:spcAft>
                <a:spcPts val="0"/>
              </a:spcAft>
              <a:buClr>
                <a:schemeClr val="dk2"/>
              </a:buClr>
              <a:buSzPts val="2000"/>
              <a:buChar char="–"/>
            </a:pPr>
            <a:r>
              <a:rPr lang="en-US">
                <a:latin typeface="Times New Roman"/>
                <a:ea typeface="Times New Roman"/>
                <a:cs typeface="Times New Roman"/>
                <a:sym typeface="Times New Roman"/>
              </a:rPr>
              <a:t>Nếu tàu j neo thời gian sau tàu i thì thời gian bắt đầu neo j lớn hơn hoặc bằng thời gian tàu i bắt đầu neo và rời đi.</a:t>
            </a:r>
            <a:endParaRPr/>
          </a:p>
          <a:p>
            <a:pPr marL="914400" lvl="1" indent="-384048" algn="l" rtl="0">
              <a:lnSpc>
                <a:spcPct val="94000"/>
              </a:lnSpc>
              <a:spcBef>
                <a:spcPts val="700"/>
              </a:spcBef>
              <a:spcAft>
                <a:spcPts val="0"/>
              </a:spcAft>
              <a:buClr>
                <a:schemeClr val="dk2"/>
              </a:buClr>
              <a:buSzPts val="2000"/>
              <a:buChar char="–"/>
            </a:pPr>
            <a:r>
              <a:rPr lang="en-US">
                <a:latin typeface="Times New Roman"/>
                <a:ea typeface="Times New Roman"/>
                <a:cs typeface="Times New Roman"/>
                <a:sym typeface="Times New Roman"/>
              </a:rPr>
              <a:t>Nếu tàu j neo vị trí sau tàu i thì vị trí tàu j lớn hơn hoặc bằng vị trí neo tàu I và kích thước của nó.</a:t>
            </a:r>
            <a:endParaRPr/>
          </a:p>
          <a:p>
            <a:pPr marL="914400" lvl="1" indent="-384048" algn="l" rtl="0">
              <a:lnSpc>
                <a:spcPct val="94000"/>
              </a:lnSpc>
              <a:spcBef>
                <a:spcPts val="700"/>
              </a:spcBef>
              <a:spcAft>
                <a:spcPts val="0"/>
              </a:spcAft>
              <a:buClr>
                <a:schemeClr val="dk2"/>
              </a:buClr>
              <a:buSzPts val="2000"/>
              <a:buChar char="–"/>
            </a:pPr>
            <a:r>
              <a:rPr lang="en-US">
                <a:latin typeface="Times New Roman"/>
                <a:ea typeface="Times New Roman"/>
                <a:cs typeface="Times New Roman"/>
                <a:sym typeface="Times New Roman"/>
              </a:rPr>
              <a:t>Tàu i và j không được đặt chồng chéo lên nhau trong biểu đồ không, thời gian.</a:t>
            </a:r>
            <a:endParaRPr/>
          </a:p>
          <a:p>
            <a:pPr marL="384048" lvl="0" indent="-384048" algn="l"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Xét tàu i:</a:t>
            </a:r>
            <a:endParaRPr/>
          </a:p>
          <a:p>
            <a:pPr marL="914400" lvl="1" indent="-384048" algn="l" rtl="0">
              <a:lnSpc>
                <a:spcPct val="94000"/>
              </a:lnSpc>
              <a:spcBef>
                <a:spcPts val="700"/>
              </a:spcBef>
              <a:spcAft>
                <a:spcPts val="0"/>
              </a:spcAft>
              <a:buClr>
                <a:schemeClr val="dk2"/>
              </a:buClr>
              <a:buSzPts val="2000"/>
              <a:buChar char="–"/>
            </a:pPr>
            <a:r>
              <a:rPr lang="en-US">
                <a:latin typeface="Times New Roman"/>
                <a:ea typeface="Times New Roman"/>
                <a:cs typeface="Times New Roman"/>
                <a:sym typeface="Times New Roman"/>
              </a:rPr>
              <a:t>Vị trí đặt tàu trước vị trí ngắt quãng và kích thước của tàu không được lớn hơn vị trí ngắt quãng.</a:t>
            </a:r>
            <a:endParaRPr/>
          </a:p>
          <a:p>
            <a:pPr marL="914400" lvl="1" indent="-384048" algn="l" rtl="0">
              <a:lnSpc>
                <a:spcPct val="94000"/>
              </a:lnSpc>
              <a:spcBef>
                <a:spcPts val="700"/>
              </a:spcBef>
              <a:spcAft>
                <a:spcPts val="0"/>
              </a:spcAft>
              <a:buClr>
                <a:schemeClr val="dk2"/>
              </a:buClr>
              <a:buSzPts val="2000"/>
              <a:buChar char="–"/>
            </a:pPr>
            <a:r>
              <a:rPr lang="en-US">
                <a:latin typeface="Times New Roman"/>
                <a:ea typeface="Times New Roman"/>
                <a:cs typeface="Times New Roman"/>
                <a:sym typeface="Times New Roman"/>
              </a:rPr>
              <a:t>Thời gian rời bến là thời gian xử lý đảo chuyển cộng thời gian neo.</a:t>
            </a:r>
            <a:endParaRPr/>
          </a:p>
          <a:p>
            <a:pPr marL="914400" lvl="1" indent="-257048" algn="l" rtl="0">
              <a:lnSpc>
                <a:spcPct val="94000"/>
              </a:lnSpc>
              <a:spcBef>
                <a:spcPts val="700"/>
              </a:spcBef>
              <a:spcAft>
                <a:spcPts val="0"/>
              </a:spcAft>
              <a:buClr>
                <a:schemeClr val="dk2"/>
              </a:buClr>
              <a:buSzPts val="2000"/>
              <a:buNone/>
            </a:pPr>
            <a:endParaRPr>
              <a:latin typeface="Times New Roman"/>
              <a:ea typeface="Times New Roman"/>
              <a:cs typeface="Times New Roman"/>
              <a:sym typeface="Times New Roman"/>
            </a:endParaRPr>
          </a:p>
        </p:txBody>
      </p:sp>
      <p:sp>
        <p:nvSpPr>
          <p:cNvPr id="131" name="Google Shape;131;p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Phương pháp xử lý</a:t>
            </a:r>
            <a:endParaRPr/>
          </a:p>
        </p:txBody>
      </p:sp>
      <p:sp>
        <p:nvSpPr>
          <p:cNvPr id="137" name="Google Shape;137;p6"/>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l" rtl="0">
              <a:lnSpc>
                <a:spcPct val="94000"/>
              </a:lnSpc>
              <a:spcBef>
                <a:spcPts val="0"/>
              </a:spcBef>
              <a:spcAft>
                <a:spcPts val="0"/>
              </a:spcAft>
              <a:buClr>
                <a:schemeClr val="dk2"/>
              </a:buClr>
              <a:buSzPts val="2000"/>
              <a:buChar char="■"/>
            </a:pPr>
            <a:r>
              <a:rPr lang="en-US">
                <a:latin typeface="Times New Roman"/>
                <a:ea typeface="Times New Roman"/>
                <a:cs typeface="Times New Roman"/>
                <a:sym typeface="Times New Roman"/>
              </a:rPr>
              <a:t>Tiền xử lý dữ liệu.</a:t>
            </a:r>
            <a:endParaRPr/>
          </a:p>
          <a:p>
            <a:pPr marL="384048" lvl="0" indent="-384048" algn="l"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Cấu trúc xử lý bài toán.</a:t>
            </a:r>
            <a:endParaRPr/>
          </a:p>
          <a:p>
            <a:pPr marL="384048" lvl="0" indent="-384048" algn="l"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Tối ưu hóa.</a:t>
            </a:r>
            <a:endParaRPr>
              <a:latin typeface="Times New Roman"/>
              <a:ea typeface="Times New Roman"/>
              <a:cs typeface="Times New Roman"/>
              <a:sym typeface="Times New Roman"/>
            </a:endParaRPr>
          </a:p>
        </p:txBody>
      </p:sp>
      <p:sp>
        <p:nvSpPr>
          <p:cNvPr id="138" name="Google Shape;138;p6"/>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Tiền xử lý dữ liệu</a:t>
            </a:r>
            <a:endParaRPr/>
          </a:p>
        </p:txBody>
      </p:sp>
      <p:sp>
        <p:nvSpPr>
          <p:cNvPr id="144" name="Google Shape;144;p7"/>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l" rtl="0">
              <a:lnSpc>
                <a:spcPct val="94000"/>
              </a:lnSpc>
              <a:spcBef>
                <a:spcPts val="0"/>
              </a:spcBef>
              <a:spcAft>
                <a:spcPts val="0"/>
              </a:spcAft>
              <a:buClr>
                <a:schemeClr val="dk2"/>
              </a:buClr>
              <a:buSzPts val="2000"/>
              <a:buChar char="■"/>
            </a:pPr>
            <a:r>
              <a:rPr lang="en-US">
                <a:latin typeface="Times New Roman"/>
                <a:ea typeface="Times New Roman"/>
                <a:cs typeface="Times New Roman"/>
                <a:sym typeface="Times New Roman"/>
              </a:rPr>
              <a:t>A Greedy Randomized Adaptive Search Solution.</a:t>
            </a:r>
            <a:endParaRPr/>
          </a:p>
          <a:p>
            <a:pPr marL="384048" lvl="0" indent="-384048" algn="l"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Mô hình hóa: </a:t>
            </a:r>
            <a:endParaRPr/>
          </a:p>
          <a:p>
            <a:pPr marL="384048" lvl="0" indent="-257048" algn="l" rtl="0">
              <a:lnSpc>
                <a:spcPct val="94000"/>
              </a:lnSpc>
              <a:spcBef>
                <a:spcPts val="1200"/>
              </a:spcBef>
              <a:spcAft>
                <a:spcPts val="0"/>
              </a:spcAft>
              <a:buClr>
                <a:schemeClr val="dk2"/>
              </a:buClr>
              <a:buSzPts val="2000"/>
              <a:buNone/>
            </a:pPr>
            <a:endParaRPr>
              <a:latin typeface="Times New Roman"/>
              <a:ea typeface="Times New Roman"/>
              <a:cs typeface="Times New Roman"/>
              <a:sym typeface="Times New Roman"/>
            </a:endParaRPr>
          </a:p>
          <a:p>
            <a:pPr marL="384048" lvl="0" indent="-257048" algn="l" rtl="0">
              <a:lnSpc>
                <a:spcPct val="94000"/>
              </a:lnSpc>
              <a:spcBef>
                <a:spcPts val="1200"/>
              </a:spcBef>
              <a:spcAft>
                <a:spcPts val="0"/>
              </a:spcAft>
              <a:buClr>
                <a:schemeClr val="dk2"/>
              </a:buClr>
              <a:buSzPts val="2000"/>
              <a:buNone/>
            </a:pPr>
            <a:endParaRPr>
              <a:latin typeface="Times New Roman"/>
              <a:ea typeface="Times New Roman"/>
              <a:cs typeface="Times New Roman"/>
              <a:sym typeface="Times New Roman"/>
            </a:endParaRPr>
          </a:p>
        </p:txBody>
      </p:sp>
      <p:sp>
        <p:nvSpPr>
          <p:cNvPr id="145" name="Google Shape;145;p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46" name="Google Shape;146;p7"/>
          <p:cNvPicPr preferRelativeResize="0"/>
          <p:nvPr/>
        </p:nvPicPr>
        <p:blipFill rotWithShape="1">
          <a:blip r:embed="rId3">
            <a:alphaModFix/>
          </a:blip>
          <a:srcRect/>
          <a:stretch/>
        </p:blipFill>
        <p:spPr>
          <a:xfrm>
            <a:off x="1597573" y="3166627"/>
            <a:ext cx="7772400" cy="2993766"/>
          </a:xfrm>
          <a:prstGeom prst="rect">
            <a:avLst/>
          </a:prstGeom>
          <a:noFill/>
          <a:ln>
            <a:noFill/>
          </a:ln>
        </p:spPr>
      </p:pic>
      <p:sp>
        <p:nvSpPr>
          <p:cNvPr id="147" name="Google Shape;147;p7"/>
          <p:cNvSpPr txBox="1"/>
          <p:nvPr/>
        </p:nvSpPr>
        <p:spPr>
          <a:xfrm>
            <a:off x="9472737" y="3563007"/>
            <a:ext cx="2561608"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Class 0: [0, 0, 0, 0];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Class 1: [1, 0, 0, 0] , [0,1, 0,0] , [0, 0,1, 0] , [0, 0,0, 1];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Class 2: [1, 1, 0, 0] , [1,0, 1, 0] , [1, 0,0, 1] , [0,1,1, 0], [0,1,0, 1] , [0, 0, 1,1];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Class 3: [1, 1, 1, 0] , [1,1, 0, 1] , [1,0, 1,1] , [0,1,1,1];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Class 4: [1, 1, 1, 1].</a:t>
            </a:r>
            <a:endParaRPr sz="1400">
              <a:solidFill>
                <a:schemeClr val="dk1"/>
              </a:solidFill>
              <a:latin typeface="Times New Roman"/>
              <a:ea typeface="Times New Roman"/>
              <a:cs typeface="Times New Roman"/>
              <a:sym typeface="Times New Roman"/>
            </a:endParaRPr>
          </a:p>
        </p:txBody>
      </p:sp>
      <p:sp>
        <p:nvSpPr>
          <p:cNvPr id="148" name="Google Shape;148;p7"/>
          <p:cNvSpPr txBox="1"/>
          <p:nvPr/>
        </p:nvSpPr>
        <p:spPr>
          <a:xfrm>
            <a:off x="3079531" y="6411310"/>
            <a:ext cx="625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Hình 3: Tìm kiếm khoảng trống trong biểu đồ không – thời gian.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Tiền xử lý dữ liệu</a:t>
            </a:r>
            <a:endParaRPr/>
          </a:p>
        </p:txBody>
      </p:sp>
      <p:sp>
        <p:nvSpPr>
          <p:cNvPr id="154" name="Google Shape;154;p8"/>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l" rtl="0">
              <a:lnSpc>
                <a:spcPct val="94000"/>
              </a:lnSpc>
              <a:spcBef>
                <a:spcPts val="0"/>
              </a:spcBef>
              <a:spcAft>
                <a:spcPts val="0"/>
              </a:spcAft>
              <a:buClr>
                <a:schemeClr val="dk2"/>
              </a:buClr>
              <a:buSzPts val="2000"/>
              <a:buChar char="■"/>
            </a:pPr>
            <a:r>
              <a:rPr lang="en-US">
                <a:latin typeface="Times New Roman"/>
                <a:ea typeface="Times New Roman"/>
                <a:cs typeface="Times New Roman"/>
                <a:sym typeface="Times New Roman"/>
              </a:rPr>
              <a:t>Nâng cấp giải thuật: </a:t>
            </a:r>
            <a:endParaRPr/>
          </a:p>
          <a:p>
            <a:pPr marL="914400" lvl="1" indent="-384048" algn="l" rtl="0">
              <a:lnSpc>
                <a:spcPct val="94000"/>
              </a:lnSpc>
              <a:spcBef>
                <a:spcPts val="700"/>
              </a:spcBef>
              <a:spcAft>
                <a:spcPts val="0"/>
              </a:spcAft>
              <a:buClr>
                <a:schemeClr val="dk2"/>
              </a:buClr>
              <a:buSzPts val="2000"/>
              <a:buChar char="–"/>
            </a:pPr>
            <a:r>
              <a:rPr lang="en-US">
                <a:latin typeface="Times New Roman"/>
                <a:ea typeface="Times New Roman"/>
                <a:cs typeface="Times New Roman"/>
                <a:sym typeface="Times New Roman"/>
              </a:rPr>
              <a:t>Nếu class 2 chứa các điểm nằm trong vị trí ngắt quãng thì tiến hành nhân đổi điểm đó 2 bên vị trí ngắt quãng và nạp vào class 1.</a:t>
            </a:r>
            <a:endParaRPr/>
          </a:p>
          <a:p>
            <a:pPr marL="914400" lvl="1" indent="-384048" algn="l" rtl="0">
              <a:lnSpc>
                <a:spcPct val="94000"/>
              </a:lnSpc>
              <a:spcBef>
                <a:spcPts val="700"/>
              </a:spcBef>
              <a:spcAft>
                <a:spcPts val="0"/>
              </a:spcAft>
              <a:buClr>
                <a:schemeClr val="dk2"/>
              </a:buClr>
              <a:buSzPts val="2000"/>
              <a:buChar char="–"/>
            </a:pPr>
            <a:r>
              <a:rPr lang="en-US">
                <a:latin typeface="Times New Roman"/>
                <a:ea typeface="Times New Roman"/>
                <a:cs typeface="Times New Roman"/>
                <a:sym typeface="Times New Roman"/>
              </a:rPr>
              <a:t>Nếu class 3 chứa các điểm nằm trong vị trí ngắt quãng thì tiến hành nạp vào class 1 giá trị mới chứa khoảng trống đầu tiên.</a:t>
            </a:r>
            <a:endParaRPr/>
          </a:p>
          <a:p>
            <a:pPr marL="384048" lvl="0" indent="-384048" algn="l"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Ví dụ minh họa</a:t>
            </a:r>
            <a:endParaRPr/>
          </a:p>
          <a:p>
            <a:pPr marL="384048" lvl="0" indent="-257048" algn="l" rtl="0">
              <a:lnSpc>
                <a:spcPct val="94000"/>
              </a:lnSpc>
              <a:spcBef>
                <a:spcPts val="1200"/>
              </a:spcBef>
              <a:spcAft>
                <a:spcPts val="0"/>
              </a:spcAft>
              <a:buClr>
                <a:schemeClr val="dk2"/>
              </a:buClr>
              <a:buSzPts val="2000"/>
              <a:buNone/>
            </a:pPr>
            <a:endParaRPr>
              <a:latin typeface="Times New Roman"/>
              <a:ea typeface="Times New Roman"/>
              <a:cs typeface="Times New Roman"/>
              <a:sym typeface="Times New Roman"/>
            </a:endParaRPr>
          </a:p>
          <a:p>
            <a:pPr marL="0" lvl="0" indent="0" algn="l" rtl="0">
              <a:lnSpc>
                <a:spcPct val="94000"/>
              </a:lnSpc>
              <a:spcBef>
                <a:spcPts val="1200"/>
              </a:spcBef>
              <a:spcAft>
                <a:spcPts val="0"/>
              </a:spcAft>
              <a:buClr>
                <a:schemeClr val="dk2"/>
              </a:buClr>
              <a:buSzPts val="2000"/>
              <a:buNone/>
            </a:pPr>
            <a:endParaRPr>
              <a:latin typeface="Times New Roman"/>
              <a:ea typeface="Times New Roman"/>
              <a:cs typeface="Times New Roman"/>
              <a:sym typeface="Times New Roman"/>
            </a:endParaRPr>
          </a:p>
        </p:txBody>
      </p:sp>
      <p:sp>
        <p:nvSpPr>
          <p:cNvPr id="155" name="Google Shape;155;p8"/>
          <p:cNvSpPr txBox="1">
            <a:spLocks noGrp="1"/>
          </p:cNvSpPr>
          <p:nvPr>
            <p:ph type="sldNum" idx="12"/>
          </p:nvPr>
        </p:nvSpPr>
        <p:spPr>
          <a:xfrm>
            <a:off x="10110986" y="2083699"/>
            <a:ext cx="1596300" cy="40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56" name="Google Shape;156;p8"/>
          <p:cNvPicPr preferRelativeResize="0"/>
          <p:nvPr/>
        </p:nvPicPr>
        <p:blipFill rotWithShape="1">
          <a:blip r:embed="rId3">
            <a:alphaModFix/>
          </a:blip>
          <a:srcRect/>
          <a:stretch/>
        </p:blipFill>
        <p:spPr>
          <a:xfrm>
            <a:off x="3048000" y="1294850"/>
            <a:ext cx="6585127" cy="991150"/>
          </a:xfrm>
          <a:prstGeom prst="rect">
            <a:avLst/>
          </a:prstGeom>
          <a:noFill/>
          <a:ln>
            <a:noFill/>
          </a:ln>
        </p:spPr>
      </p:pic>
      <p:graphicFrame>
        <p:nvGraphicFramePr>
          <p:cNvPr id="157" name="Google Shape;157;p8"/>
          <p:cNvGraphicFramePr/>
          <p:nvPr/>
        </p:nvGraphicFramePr>
        <p:xfrm>
          <a:off x="3522717" y="4111987"/>
          <a:ext cx="3000000" cy="3000000"/>
        </p:xfrm>
        <a:graphic>
          <a:graphicData uri="http://schemas.openxmlformats.org/drawingml/2006/table">
            <a:tbl>
              <a:tblPr firstRow="1" bandRow="1">
                <a:noFill/>
                <a:tableStyleId>{9F117473-7A74-4B85-A6B1-167184BE5BA0}</a:tableStyleId>
              </a:tblPr>
              <a:tblGrid>
                <a:gridCol w="1249675">
                  <a:extLst>
                    <a:ext uri="{9D8B030D-6E8A-4147-A177-3AD203B41FA5}">
                      <a16:colId xmlns:a16="http://schemas.microsoft.com/office/drawing/2014/main" val="20000"/>
                    </a:ext>
                  </a:extLst>
                </a:gridCol>
                <a:gridCol w="2290550">
                  <a:extLst>
                    <a:ext uri="{9D8B030D-6E8A-4147-A177-3AD203B41FA5}">
                      <a16:colId xmlns:a16="http://schemas.microsoft.com/office/drawing/2014/main" val="20001"/>
                    </a:ext>
                  </a:extLst>
                </a:gridCol>
              </a:tblGrid>
              <a:tr h="549450">
                <a:tc>
                  <a:txBody>
                    <a:bodyPr/>
                    <a:lstStyle/>
                    <a:p>
                      <a:pPr marL="0" marR="0" lvl="0" indent="0" algn="l" rtl="0">
                        <a:spcBef>
                          <a:spcPts val="0"/>
                        </a:spcBef>
                        <a:spcAft>
                          <a:spcPts val="0"/>
                        </a:spcAft>
                        <a:buNone/>
                      </a:pPr>
                      <a:r>
                        <a:rPr lang="en-US" sz="1800" u="none" strike="noStrike" cap="none"/>
                        <a:t>Class 2</a:t>
                      </a:r>
                      <a:endParaRPr/>
                    </a:p>
                    <a:p>
                      <a:pPr marL="0" marR="0" lvl="0" indent="0" algn="l" rtl="0">
                        <a:spcBef>
                          <a:spcPts val="0"/>
                        </a:spcBef>
                        <a:spcAft>
                          <a:spcPts val="0"/>
                        </a:spcAft>
                        <a:buNone/>
                      </a:pPr>
                      <a:r>
                        <a:rPr lang="en-US" sz="1800"/>
                        <a:t>a</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0"/>
                  </a:ext>
                </a:extLst>
              </a:tr>
              <a:tr h="1903625">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[1, 1, 0, 0] </a:t>
                      </a:r>
                      <a:endParaRPr/>
                    </a:p>
                    <a:p>
                      <a:pPr marL="0" marR="0" lvl="0" indent="0" algn="l" rtl="0">
                        <a:spcBef>
                          <a:spcPts val="0"/>
                        </a:spcBef>
                        <a:spcAft>
                          <a:spcPts val="0"/>
                        </a:spcAft>
                        <a:buNone/>
                      </a:pPr>
                      <a:r>
                        <a:rPr lang="en-US" sz="1800">
                          <a:latin typeface="Times New Roman"/>
                          <a:ea typeface="Times New Roman"/>
                          <a:cs typeface="Times New Roman"/>
                          <a:sym typeface="Times New Roman"/>
                        </a:rPr>
                        <a:t>[1,0, 1, 0] </a:t>
                      </a:r>
                      <a:endParaRPr/>
                    </a:p>
                    <a:p>
                      <a:pPr marL="0" marR="0" lvl="0" indent="0" algn="l" rtl="0">
                        <a:spcBef>
                          <a:spcPts val="0"/>
                        </a:spcBef>
                        <a:spcAft>
                          <a:spcPts val="0"/>
                        </a:spcAft>
                        <a:buNone/>
                      </a:pPr>
                      <a:r>
                        <a:rPr lang="en-US" sz="1800">
                          <a:latin typeface="Times New Roman"/>
                          <a:ea typeface="Times New Roman"/>
                          <a:cs typeface="Times New Roman"/>
                          <a:sym typeface="Times New Roman"/>
                        </a:rPr>
                        <a:t>[1, 0,0, 1] </a:t>
                      </a:r>
                      <a:endParaRPr/>
                    </a:p>
                    <a:p>
                      <a:pPr marL="0" marR="0" lvl="0" indent="0" algn="l" rtl="0">
                        <a:spcBef>
                          <a:spcPts val="0"/>
                        </a:spcBef>
                        <a:spcAft>
                          <a:spcPts val="0"/>
                        </a:spcAft>
                        <a:buNone/>
                      </a:pPr>
                      <a:r>
                        <a:rPr lang="en-US" sz="1800">
                          <a:latin typeface="Times New Roman"/>
                          <a:ea typeface="Times New Roman"/>
                          <a:cs typeface="Times New Roman"/>
                          <a:sym typeface="Times New Roman"/>
                        </a:rPr>
                        <a:t>[0,1,1, 0]</a:t>
                      </a:r>
                      <a:endParaRPr/>
                    </a:p>
                    <a:p>
                      <a:pPr marL="0" marR="0" lvl="0" indent="0" algn="l" rtl="0">
                        <a:spcBef>
                          <a:spcPts val="0"/>
                        </a:spcBef>
                        <a:spcAft>
                          <a:spcPts val="0"/>
                        </a:spcAft>
                        <a:buNone/>
                      </a:pPr>
                      <a:r>
                        <a:rPr lang="en-US" sz="1800">
                          <a:latin typeface="Times New Roman"/>
                          <a:ea typeface="Times New Roman"/>
                          <a:cs typeface="Times New Roman"/>
                          <a:sym typeface="Times New Roman"/>
                        </a:rPr>
                        <a:t>[0,1,0, 1] </a:t>
                      </a:r>
                      <a:endParaRPr/>
                    </a:p>
                    <a:p>
                      <a:pPr marL="0" marR="0" lvl="0" indent="0" algn="l" rtl="0">
                        <a:spcBef>
                          <a:spcPts val="0"/>
                        </a:spcBef>
                        <a:spcAft>
                          <a:spcPts val="0"/>
                        </a:spcAft>
                        <a:buNone/>
                      </a:pPr>
                      <a:r>
                        <a:rPr lang="en-US" sz="1800">
                          <a:latin typeface="Times New Roman"/>
                          <a:ea typeface="Times New Roman"/>
                          <a:cs typeface="Times New Roman"/>
                          <a:sym typeface="Times New Roman"/>
                        </a:rPr>
                        <a:t>[0, 0, 1,1]</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[1, 0, 0, 0] ,[0, 1, 0, 0] </a:t>
                      </a:r>
                      <a:endParaRPr/>
                    </a:p>
                    <a:p>
                      <a:pPr marL="0" marR="0" lvl="0" indent="0" algn="l" rtl="0">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[1,0, 0, 0] , [0,0, 1, 0] </a:t>
                      </a:r>
                      <a:endParaRPr/>
                    </a:p>
                    <a:p>
                      <a:pPr marL="0" marR="0" lvl="0" indent="0" algn="l" rtl="0">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[1, 0,0, 0] , [0, 0,0, 1] </a:t>
                      </a:r>
                      <a:endParaRPr/>
                    </a:p>
                    <a:p>
                      <a:pPr marL="0" marR="0" lvl="0" indent="0" algn="l" rtl="0">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[0,1,0, 0], [0,0,1, 0]</a:t>
                      </a:r>
                      <a:endParaRPr/>
                    </a:p>
                    <a:p>
                      <a:pPr marL="0" marR="0" lvl="0" indent="0" algn="l" rtl="0">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[0,1,0, 0] , [0,0,0, 1] </a:t>
                      </a:r>
                      <a:endParaRPr/>
                    </a:p>
                    <a:p>
                      <a:pPr marL="0" marR="0" lvl="0" indent="0" algn="l" rtl="0">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[0, 0, 1,0], [0, 0, 0,1]</a:t>
                      </a:r>
                      <a:endParaRPr sz="180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58" name="Google Shape;158;p8"/>
          <p:cNvGraphicFramePr/>
          <p:nvPr/>
        </p:nvGraphicFramePr>
        <p:xfrm>
          <a:off x="7269656" y="4111987"/>
          <a:ext cx="3000000" cy="3000000"/>
        </p:xfrm>
        <a:graphic>
          <a:graphicData uri="http://schemas.openxmlformats.org/drawingml/2006/table">
            <a:tbl>
              <a:tblPr firstRow="1" bandRow="1">
                <a:noFill/>
                <a:tableStyleId>{9F117473-7A74-4B85-A6B1-167184BE5BA0}</a:tableStyleId>
              </a:tblPr>
              <a:tblGrid>
                <a:gridCol w="2040750">
                  <a:extLst>
                    <a:ext uri="{9D8B030D-6E8A-4147-A177-3AD203B41FA5}">
                      <a16:colId xmlns:a16="http://schemas.microsoft.com/office/drawing/2014/main" val="20000"/>
                    </a:ext>
                  </a:extLst>
                </a:gridCol>
                <a:gridCol w="204075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Class 3</a:t>
                      </a:r>
                      <a:endParaRPr/>
                    </a:p>
                    <a:p>
                      <a:pPr marL="0" marR="0" lvl="0" indent="0" algn="l" rtl="0">
                        <a:spcBef>
                          <a:spcPts val="0"/>
                        </a:spcBef>
                        <a:spcAft>
                          <a:spcPts val="0"/>
                        </a:spcAft>
                        <a:buNone/>
                      </a:pPr>
                      <a:r>
                        <a:rPr lang="en-US" sz="1800"/>
                        <a:t>a</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[1, 1, 1, 0]</a:t>
                      </a:r>
                      <a:endParaRPr/>
                    </a:p>
                    <a:p>
                      <a:pPr marL="0" marR="0" lvl="0" indent="0" algn="l" rtl="0">
                        <a:spcBef>
                          <a:spcPts val="0"/>
                        </a:spcBef>
                        <a:spcAft>
                          <a:spcPts val="0"/>
                        </a:spcAft>
                        <a:buNone/>
                      </a:pPr>
                      <a:r>
                        <a:rPr lang="en-US" sz="1800">
                          <a:latin typeface="Times New Roman"/>
                          <a:ea typeface="Times New Roman"/>
                          <a:cs typeface="Times New Roman"/>
                          <a:sym typeface="Times New Roman"/>
                        </a:rPr>
                        <a:t>[1,1, 0, 1] </a:t>
                      </a:r>
                      <a:endParaRPr/>
                    </a:p>
                    <a:p>
                      <a:pPr marL="0" marR="0" lvl="0" indent="0" algn="l" rtl="0">
                        <a:spcBef>
                          <a:spcPts val="0"/>
                        </a:spcBef>
                        <a:spcAft>
                          <a:spcPts val="0"/>
                        </a:spcAft>
                        <a:buNone/>
                      </a:pPr>
                      <a:r>
                        <a:rPr lang="en-US" sz="1800">
                          <a:latin typeface="Times New Roman"/>
                          <a:ea typeface="Times New Roman"/>
                          <a:cs typeface="Times New Roman"/>
                          <a:sym typeface="Times New Roman"/>
                        </a:rPr>
                        <a:t>[1,0, 1,1] </a:t>
                      </a:r>
                      <a:endParaRPr/>
                    </a:p>
                    <a:p>
                      <a:pPr marL="0" marR="0" lvl="0" indent="0" algn="l" rtl="0">
                        <a:spcBef>
                          <a:spcPts val="0"/>
                        </a:spcBef>
                        <a:spcAft>
                          <a:spcPts val="0"/>
                        </a:spcAft>
                        <a:buNone/>
                      </a:pPr>
                      <a:r>
                        <a:rPr lang="en-US" sz="1800">
                          <a:latin typeface="Times New Roman"/>
                          <a:ea typeface="Times New Roman"/>
                          <a:cs typeface="Times New Roman"/>
                          <a:sym typeface="Times New Roman"/>
                        </a:rPr>
                        <a:t>[0,1,1,1]</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[1, 0, 0, 0]</a:t>
                      </a:r>
                      <a:endParaRPr/>
                    </a:p>
                    <a:p>
                      <a:pPr marL="0" marR="0" lvl="0" indent="0" algn="l" rtl="0">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[1,0, 0, 0] </a:t>
                      </a:r>
                      <a:endParaRPr/>
                    </a:p>
                    <a:p>
                      <a:pPr marL="0" marR="0" lvl="0" indent="0" algn="l" rtl="0">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[1,0, 0,0] </a:t>
                      </a:r>
                      <a:endParaRPr/>
                    </a:p>
                    <a:p>
                      <a:pPr marL="0" marR="0" lvl="0" indent="0" algn="l" rtl="0">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[0,1,0,0]</a:t>
                      </a: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9"/>
          <p:cNvSpPr txBox="1">
            <a:spLocks noGrp="1"/>
          </p:cNvSpPr>
          <p:nvPr>
            <p:ph type="title"/>
          </p:nvPr>
        </p:nvSpPr>
        <p:spPr>
          <a:xfrm>
            <a:off x="1371600" y="685800"/>
            <a:ext cx="9601200" cy="1006366"/>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Cấu trúc bài toán</a:t>
            </a:r>
            <a:endParaRPr/>
          </a:p>
        </p:txBody>
      </p:sp>
      <p:sp>
        <p:nvSpPr>
          <p:cNvPr id="164" name="Google Shape;164;p9"/>
          <p:cNvSpPr txBox="1">
            <a:spLocks noGrp="1"/>
          </p:cNvSpPr>
          <p:nvPr>
            <p:ph type="body" idx="1"/>
          </p:nvPr>
        </p:nvSpPr>
        <p:spPr>
          <a:xfrm>
            <a:off x="1467828" y="2267642"/>
            <a:ext cx="9601200" cy="4175234"/>
          </a:xfrm>
          <a:prstGeom prst="rect">
            <a:avLst/>
          </a:prstGeom>
          <a:noFill/>
          <a:ln>
            <a:noFill/>
          </a:ln>
        </p:spPr>
        <p:txBody>
          <a:bodyPr spcFirstLastPara="1" wrap="square" lIns="91425" tIns="45700" rIns="91425" bIns="45700" anchor="t" anchorCtr="0">
            <a:normAutofit/>
          </a:bodyPr>
          <a:lstStyle/>
          <a:p>
            <a:pPr marL="384048" lvl="0" indent="-384048" algn="l" rtl="0">
              <a:lnSpc>
                <a:spcPct val="94000"/>
              </a:lnSpc>
              <a:spcBef>
                <a:spcPts val="0"/>
              </a:spcBef>
              <a:spcAft>
                <a:spcPts val="0"/>
              </a:spcAft>
              <a:buClr>
                <a:schemeClr val="dk2"/>
              </a:buClr>
              <a:buSzPts val="2000"/>
              <a:buChar char="■"/>
            </a:pPr>
            <a:r>
              <a:rPr lang="en-US">
                <a:latin typeface="Times New Roman"/>
                <a:ea typeface="Times New Roman"/>
                <a:cs typeface="Times New Roman"/>
                <a:sym typeface="Times New Roman"/>
              </a:rPr>
              <a:t>Bước 1: Đọc dữ liệu từ file đầu vào, sắp xếp thứ tự các tàu theo thời gian đến ưu tiên con tàu có trọng lượng lớn hơn.</a:t>
            </a:r>
            <a:endParaRPr/>
          </a:p>
          <a:p>
            <a:pPr marL="384048" lvl="0" indent="-384048" algn="l" rtl="0">
              <a:lnSpc>
                <a:spcPct val="94000"/>
              </a:lnSpc>
              <a:spcBef>
                <a:spcPts val="1200"/>
              </a:spcBef>
              <a:spcAft>
                <a:spcPts val="0"/>
              </a:spcAft>
              <a:buClr>
                <a:schemeClr val="dk2"/>
              </a:buClr>
              <a:buSzPts val="2000"/>
              <a:buChar char="■"/>
            </a:pPr>
            <a:r>
              <a:rPr lang="en-US" b="0" i="0">
                <a:latin typeface="Times New Roman"/>
                <a:ea typeface="Times New Roman"/>
                <a:cs typeface="Times New Roman"/>
                <a:sym typeface="Times New Roman"/>
              </a:rPr>
              <a:t>Bước 2: Xác định trạng thái hiện tại của các con tàu đã neo đậu và tính toán chi phí tại các điểm đó.</a:t>
            </a:r>
            <a:endParaRPr/>
          </a:p>
          <a:p>
            <a:pPr marL="384048" lvl="0" indent="-384048" algn="l" rtl="0">
              <a:lnSpc>
                <a:spcPct val="94000"/>
              </a:lnSpc>
              <a:spcBef>
                <a:spcPts val="1200"/>
              </a:spcBef>
              <a:spcAft>
                <a:spcPts val="0"/>
              </a:spcAft>
              <a:buClr>
                <a:schemeClr val="dk2"/>
              </a:buClr>
              <a:buSzPts val="2000"/>
              <a:buChar char="■"/>
            </a:pPr>
            <a:r>
              <a:rPr lang="en-US" b="0" i="0">
                <a:latin typeface="Times New Roman"/>
                <a:ea typeface="Times New Roman"/>
                <a:cs typeface="Times New Roman"/>
                <a:sym typeface="Times New Roman"/>
              </a:rPr>
              <a:t>Bước 3: Lựa chọn vị trí con tàu thứ n được đặt theo hai phương án:</a:t>
            </a:r>
            <a:br>
              <a:rPr lang="en-US">
                <a:latin typeface="Times New Roman"/>
                <a:ea typeface="Times New Roman"/>
                <a:cs typeface="Times New Roman"/>
                <a:sym typeface="Times New Roman"/>
              </a:rPr>
            </a:br>
            <a:r>
              <a:rPr lang="en-US" b="0" i="0">
                <a:latin typeface="Times New Roman"/>
                <a:ea typeface="Times New Roman"/>
                <a:cs typeface="Times New Roman"/>
                <a:sym typeface="Times New Roman"/>
              </a:rPr>
              <a:t>– Phương án 1: Roulette wheel selection method.</a:t>
            </a:r>
            <a:br>
              <a:rPr lang="en-US">
                <a:latin typeface="Times New Roman"/>
                <a:ea typeface="Times New Roman"/>
                <a:cs typeface="Times New Roman"/>
                <a:sym typeface="Times New Roman"/>
              </a:rPr>
            </a:br>
            <a:r>
              <a:rPr lang="en-US" b="0" i="0">
                <a:latin typeface="Times New Roman"/>
                <a:ea typeface="Times New Roman"/>
                <a:cs typeface="Times New Roman"/>
                <a:sym typeface="Times New Roman"/>
              </a:rPr>
              <a:t>– Phương án 2: Best-fit.</a:t>
            </a:r>
            <a:endParaRPr/>
          </a:p>
          <a:p>
            <a:pPr marL="384048" lvl="0" indent="-384048" algn="l" rtl="0">
              <a:lnSpc>
                <a:spcPct val="94000"/>
              </a:lnSpc>
              <a:spcBef>
                <a:spcPts val="1200"/>
              </a:spcBef>
              <a:spcAft>
                <a:spcPts val="0"/>
              </a:spcAft>
              <a:buClr>
                <a:schemeClr val="dk2"/>
              </a:buClr>
              <a:buSzPts val="2000"/>
              <a:buChar char="■"/>
            </a:pPr>
            <a:r>
              <a:rPr lang="en-US" b="0" i="0">
                <a:latin typeface="Times New Roman"/>
                <a:ea typeface="Times New Roman"/>
                <a:cs typeface="Times New Roman"/>
                <a:sym typeface="Times New Roman"/>
              </a:rPr>
              <a:t>Bước 4: Lặp lại bước 3 cho đến khi hoàn thành tất cả các con tàu.</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65" name="Google Shape;165;p9"/>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985</Words>
  <Application>Microsoft Office PowerPoint</Application>
  <PresentationFormat>Widescreen</PresentationFormat>
  <Paragraphs>103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Libre Franklin</vt:lpstr>
      <vt:lpstr>Crop</vt:lpstr>
      <vt:lpstr>XẾP LỊCH CHO BẾN TÀU TẠI TÂN CẢNG</vt:lpstr>
      <vt:lpstr>NỘI DUNG CHÍNH</vt:lpstr>
      <vt:lpstr>Tóm tắt bài toán</vt:lpstr>
      <vt:lpstr>Tóm tắt bài toán</vt:lpstr>
      <vt:lpstr>Phân tích và quan sát</vt:lpstr>
      <vt:lpstr>Phương pháp xử lý</vt:lpstr>
      <vt:lpstr>Tiền xử lý dữ liệu</vt:lpstr>
      <vt:lpstr>Tiền xử lý dữ liệu</vt:lpstr>
      <vt:lpstr>Cấu trúc bài toán</vt:lpstr>
      <vt:lpstr>Kết quả</vt:lpstr>
      <vt:lpstr>Tối ưu hóa</vt:lpstr>
      <vt:lpstr>Kết quả</vt:lpstr>
      <vt:lpstr>PowerPoint Presentation</vt:lpstr>
      <vt:lpstr>Cảm ơn các thầy và các bạn đã quan tâm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XẾP LỊCH CHO BẾN TÀU TẠI TÂN CẢNG</dc:title>
  <dc:creator>Microsoft Office User</dc:creator>
  <cp:lastModifiedBy>Minh Phan Phước</cp:lastModifiedBy>
  <cp:revision>2</cp:revision>
  <dcterms:created xsi:type="dcterms:W3CDTF">2022-11-20T07:55:13Z</dcterms:created>
  <dcterms:modified xsi:type="dcterms:W3CDTF">2022-11-21T00:29:49Z</dcterms:modified>
</cp:coreProperties>
</file>