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 roundtripDataSignature="AMtx7mgqzZAwg7pqXREsdBd8/JOXlCtx8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AE575BA-0BE2-4B08-9E40-7873F71B07C3}">
  <a:tblStyle styleId="{8AE575BA-0BE2-4B08-9E40-7873F71B07C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3"/>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3"/>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txBox="1"/>
          <p:nvPr>
            <p:ph idx="1" type="body"/>
          </p:nvPr>
        </p:nvSpPr>
        <p:spPr>
          <a:xfrm rot="5400000">
            <a:off x="11502389" y="278131"/>
            <a:ext cx="20886422" cy="378561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71" name="Google Shape;71;p12"/>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22193251" y="10968991"/>
            <a:ext cx="27896822" cy="94640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2990851" y="1779271"/>
            <a:ext cx="27896822" cy="2784348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77" name="Google Shape;77;p13"/>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
          <p:cNvSpPr txBox="1"/>
          <p:nvPr>
            <p:ph type="ctrTitle"/>
          </p:nvPr>
        </p:nvSpPr>
        <p:spPr>
          <a:xfrm>
            <a:off x="3291840" y="5387342"/>
            <a:ext cx="37307520" cy="1146048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
          <p:cNvSpPr txBox="1"/>
          <p:nvPr>
            <p:ph idx="1" type="subTitle"/>
          </p:nvPr>
        </p:nvSpPr>
        <p:spPr>
          <a:xfrm>
            <a:off x="5486400" y="17289782"/>
            <a:ext cx="32918400" cy="794765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p:txBody>
      </p:sp>
      <p:sp>
        <p:nvSpPr>
          <p:cNvPr id="18" name="Google Shape;18;p4"/>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5"/>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24" name="Google Shape;24;p5"/>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6"/>
          <p:cNvSpPr txBox="1"/>
          <p:nvPr>
            <p:ph type="title"/>
          </p:nvPr>
        </p:nvSpPr>
        <p:spPr>
          <a:xfrm>
            <a:off x="2994662" y="8206749"/>
            <a:ext cx="37856160" cy="1369313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
          <p:cNvSpPr txBox="1"/>
          <p:nvPr>
            <p:ph idx="1" type="body"/>
          </p:nvPr>
        </p:nvSpPr>
        <p:spPr>
          <a:xfrm>
            <a:off x="2994662" y="22029429"/>
            <a:ext cx="37856160" cy="72008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sz="11520">
                <a:solidFill>
                  <a:schemeClr val="dk1"/>
                </a:solidFill>
              </a:defRPr>
            </a:lvl1pPr>
            <a:lvl2pPr indent="-228600" lvl="1" marL="914400" algn="l">
              <a:lnSpc>
                <a:spcPct val="90000"/>
              </a:lnSpc>
              <a:spcBef>
                <a:spcPts val="2400"/>
              </a:spcBef>
              <a:spcAft>
                <a:spcPts val="0"/>
              </a:spcAft>
              <a:buClr>
                <a:srgbClr val="888888"/>
              </a:buClr>
              <a:buSzPts val="9600"/>
              <a:buNone/>
              <a:defRPr sz="9600">
                <a:solidFill>
                  <a:srgbClr val="888888"/>
                </a:solidFill>
              </a:defRPr>
            </a:lvl2pPr>
            <a:lvl3pPr indent="-228600" lvl="2" marL="1371600" algn="l">
              <a:lnSpc>
                <a:spcPct val="90000"/>
              </a:lnSpc>
              <a:spcBef>
                <a:spcPts val="2400"/>
              </a:spcBef>
              <a:spcAft>
                <a:spcPts val="0"/>
              </a:spcAft>
              <a:buClr>
                <a:srgbClr val="888888"/>
              </a:buClr>
              <a:buSzPts val="8640"/>
              <a:buNone/>
              <a:defRPr sz="8640">
                <a:solidFill>
                  <a:srgbClr val="888888"/>
                </a:solidFill>
              </a:defRPr>
            </a:lvl3pPr>
            <a:lvl4pPr indent="-228600" lvl="3" marL="1828800" algn="l">
              <a:lnSpc>
                <a:spcPct val="90000"/>
              </a:lnSpc>
              <a:spcBef>
                <a:spcPts val="2400"/>
              </a:spcBef>
              <a:spcAft>
                <a:spcPts val="0"/>
              </a:spcAft>
              <a:buClr>
                <a:srgbClr val="888888"/>
              </a:buClr>
              <a:buSzPts val="7680"/>
              <a:buNone/>
              <a:defRPr sz="7680">
                <a:solidFill>
                  <a:srgbClr val="888888"/>
                </a:solidFill>
              </a:defRPr>
            </a:lvl4pPr>
            <a:lvl5pPr indent="-228600" lvl="4" marL="2286000" algn="l">
              <a:lnSpc>
                <a:spcPct val="90000"/>
              </a:lnSpc>
              <a:spcBef>
                <a:spcPts val="2400"/>
              </a:spcBef>
              <a:spcAft>
                <a:spcPts val="0"/>
              </a:spcAft>
              <a:buClr>
                <a:srgbClr val="888888"/>
              </a:buClr>
              <a:buSzPts val="7680"/>
              <a:buNone/>
              <a:defRPr sz="7680">
                <a:solidFill>
                  <a:srgbClr val="888888"/>
                </a:solidFill>
              </a:defRPr>
            </a:lvl5pPr>
            <a:lvl6pPr indent="-228600" lvl="5" marL="2743200" algn="l">
              <a:lnSpc>
                <a:spcPct val="90000"/>
              </a:lnSpc>
              <a:spcBef>
                <a:spcPts val="2400"/>
              </a:spcBef>
              <a:spcAft>
                <a:spcPts val="0"/>
              </a:spcAft>
              <a:buClr>
                <a:srgbClr val="888888"/>
              </a:buClr>
              <a:buSzPts val="7680"/>
              <a:buNone/>
              <a:defRPr sz="7680">
                <a:solidFill>
                  <a:srgbClr val="888888"/>
                </a:solidFill>
              </a:defRPr>
            </a:lvl6pPr>
            <a:lvl7pPr indent="-228600" lvl="6" marL="3200400" algn="l">
              <a:lnSpc>
                <a:spcPct val="90000"/>
              </a:lnSpc>
              <a:spcBef>
                <a:spcPts val="2400"/>
              </a:spcBef>
              <a:spcAft>
                <a:spcPts val="0"/>
              </a:spcAft>
              <a:buClr>
                <a:srgbClr val="888888"/>
              </a:buClr>
              <a:buSzPts val="7680"/>
              <a:buNone/>
              <a:defRPr sz="7680">
                <a:solidFill>
                  <a:srgbClr val="888888"/>
                </a:solidFill>
              </a:defRPr>
            </a:lvl7pPr>
            <a:lvl8pPr indent="-228600" lvl="7" marL="3657600" algn="l">
              <a:lnSpc>
                <a:spcPct val="90000"/>
              </a:lnSpc>
              <a:spcBef>
                <a:spcPts val="2400"/>
              </a:spcBef>
              <a:spcAft>
                <a:spcPts val="0"/>
              </a:spcAft>
              <a:buClr>
                <a:srgbClr val="888888"/>
              </a:buClr>
              <a:buSzPts val="7680"/>
              <a:buNone/>
              <a:defRPr sz="7680">
                <a:solidFill>
                  <a:srgbClr val="888888"/>
                </a:solidFill>
              </a:defRPr>
            </a:lvl8pPr>
            <a:lvl9pPr indent="-228600" lvl="8" marL="4114800" algn="l">
              <a:lnSpc>
                <a:spcPct val="90000"/>
              </a:lnSpc>
              <a:spcBef>
                <a:spcPts val="2400"/>
              </a:spcBef>
              <a:spcAft>
                <a:spcPts val="0"/>
              </a:spcAft>
              <a:buClr>
                <a:srgbClr val="888888"/>
              </a:buClr>
              <a:buSzPts val="7680"/>
              <a:buNone/>
              <a:defRPr sz="7680">
                <a:solidFill>
                  <a:srgbClr val="888888"/>
                </a:solidFill>
              </a:defRPr>
            </a:lvl9pPr>
          </a:lstStyle>
          <a:p/>
        </p:txBody>
      </p:sp>
      <p:sp>
        <p:nvSpPr>
          <p:cNvPr id="30" name="Google Shape;30;p6"/>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7"/>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7"/>
          <p:cNvSpPr txBox="1"/>
          <p:nvPr>
            <p:ph idx="1" type="body"/>
          </p:nvPr>
        </p:nvSpPr>
        <p:spPr>
          <a:xfrm>
            <a:off x="3017520" y="8763000"/>
            <a:ext cx="186537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6" name="Google Shape;36;p7"/>
          <p:cNvSpPr txBox="1"/>
          <p:nvPr>
            <p:ph idx="2" type="body"/>
          </p:nvPr>
        </p:nvSpPr>
        <p:spPr>
          <a:xfrm>
            <a:off x="22219920" y="8763000"/>
            <a:ext cx="186537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7" name="Google Shape;37;p7"/>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7"/>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8"/>
          <p:cNvSpPr txBox="1"/>
          <p:nvPr>
            <p:ph type="title"/>
          </p:nvPr>
        </p:nvSpPr>
        <p:spPr>
          <a:xfrm>
            <a:off x="3023237"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8"/>
          <p:cNvSpPr txBox="1"/>
          <p:nvPr>
            <p:ph idx="1" type="body"/>
          </p:nvPr>
        </p:nvSpPr>
        <p:spPr>
          <a:xfrm>
            <a:off x="3023242" y="8069582"/>
            <a:ext cx="18568032"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3" name="Google Shape;43;p8"/>
          <p:cNvSpPr txBox="1"/>
          <p:nvPr>
            <p:ph idx="2" type="body"/>
          </p:nvPr>
        </p:nvSpPr>
        <p:spPr>
          <a:xfrm>
            <a:off x="3023242" y="12024360"/>
            <a:ext cx="18568032" cy="176860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4" name="Google Shape;44;p8"/>
          <p:cNvSpPr txBox="1"/>
          <p:nvPr>
            <p:ph idx="3" type="body"/>
          </p:nvPr>
        </p:nvSpPr>
        <p:spPr>
          <a:xfrm>
            <a:off x="22219922" y="8069582"/>
            <a:ext cx="18659477"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5" name="Google Shape;45;p8"/>
          <p:cNvSpPr txBox="1"/>
          <p:nvPr>
            <p:ph idx="4" type="body"/>
          </p:nvPr>
        </p:nvSpPr>
        <p:spPr>
          <a:xfrm>
            <a:off x="22219922" y="12024360"/>
            <a:ext cx="18659477" cy="176860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6" name="Google Shape;46;p8"/>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9"/>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9"/>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18659477" y="4739647"/>
            <a:ext cx="22219920" cy="23393400"/>
          </a:xfrm>
          <a:prstGeom prst="rect">
            <a:avLst/>
          </a:prstGeom>
          <a:noFill/>
          <a:ln>
            <a:noFill/>
          </a:ln>
        </p:spPr>
        <p:txBody>
          <a:bodyPr anchorCtr="0" anchor="t" bIns="45700" lIns="91425" spcFirstLastPara="1" rIns="91425" wrap="square" tIns="45700">
            <a:normAutofit/>
          </a:bodyPr>
          <a:lstStyle>
            <a:lvl1pPr indent="-1203960" lvl="0" marL="457200" algn="l">
              <a:lnSpc>
                <a:spcPct val="90000"/>
              </a:lnSpc>
              <a:spcBef>
                <a:spcPts val="4800"/>
              </a:spcBef>
              <a:spcAft>
                <a:spcPts val="0"/>
              </a:spcAft>
              <a:buClr>
                <a:schemeClr val="dk1"/>
              </a:buClr>
              <a:buSzPts val="15360"/>
              <a:buChar char="•"/>
              <a:defRPr sz="15360"/>
            </a:lvl1pPr>
            <a:lvl2pPr indent="-1082040" lvl="1" marL="914400" algn="l">
              <a:lnSpc>
                <a:spcPct val="90000"/>
              </a:lnSpc>
              <a:spcBef>
                <a:spcPts val="2400"/>
              </a:spcBef>
              <a:spcAft>
                <a:spcPts val="0"/>
              </a:spcAft>
              <a:buClr>
                <a:schemeClr val="dk1"/>
              </a:buClr>
              <a:buSzPts val="13440"/>
              <a:buChar char="•"/>
              <a:defRPr sz="13439"/>
            </a:lvl2pPr>
            <a:lvl3pPr indent="-960120" lvl="2" marL="1371600" algn="l">
              <a:lnSpc>
                <a:spcPct val="90000"/>
              </a:lnSpc>
              <a:spcBef>
                <a:spcPts val="2400"/>
              </a:spcBef>
              <a:spcAft>
                <a:spcPts val="0"/>
              </a:spcAft>
              <a:buClr>
                <a:schemeClr val="dk1"/>
              </a:buClr>
              <a:buSzPts val="11520"/>
              <a:buChar char="•"/>
              <a:defRPr sz="11520"/>
            </a:lvl3pPr>
            <a:lvl4pPr indent="-838200" lvl="3" marL="1828800" algn="l">
              <a:lnSpc>
                <a:spcPct val="90000"/>
              </a:lnSpc>
              <a:spcBef>
                <a:spcPts val="2400"/>
              </a:spcBef>
              <a:spcAft>
                <a:spcPts val="0"/>
              </a:spcAft>
              <a:buClr>
                <a:schemeClr val="dk1"/>
              </a:buClr>
              <a:buSzPts val="9600"/>
              <a:buChar char="•"/>
              <a:defRPr sz="9600"/>
            </a:lvl4pPr>
            <a:lvl5pPr indent="-838200" lvl="4" marL="2286000" algn="l">
              <a:lnSpc>
                <a:spcPct val="90000"/>
              </a:lnSpc>
              <a:spcBef>
                <a:spcPts val="2400"/>
              </a:spcBef>
              <a:spcAft>
                <a:spcPts val="0"/>
              </a:spcAft>
              <a:buClr>
                <a:schemeClr val="dk1"/>
              </a:buClr>
              <a:buSzPts val="9600"/>
              <a:buChar char="•"/>
              <a:defRPr sz="9600"/>
            </a:lvl5pPr>
            <a:lvl6pPr indent="-838200" lvl="5" marL="2743200" algn="l">
              <a:lnSpc>
                <a:spcPct val="90000"/>
              </a:lnSpc>
              <a:spcBef>
                <a:spcPts val="2400"/>
              </a:spcBef>
              <a:spcAft>
                <a:spcPts val="0"/>
              </a:spcAft>
              <a:buClr>
                <a:schemeClr val="dk1"/>
              </a:buClr>
              <a:buSzPts val="9600"/>
              <a:buChar char="•"/>
              <a:defRPr sz="9600"/>
            </a:lvl6pPr>
            <a:lvl7pPr indent="-838200" lvl="6" marL="3200400" algn="l">
              <a:lnSpc>
                <a:spcPct val="90000"/>
              </a:lnSpc>
              <a:spcBef>
                <a:spcPts val="2400"/>
              </a:spcBef>
              <a:spcAft>
                <a:spcPts val="0"/>
              </a:spcAft>
              <a:buClr>
                <a:schemeClr val="dk1"/>
              </a:buClr>
              <a:buSzPts val="9600"/>
              <a:buChar char="•"/>
              <a:defRPr sz="9600"/>
            </a:lvl7pPr>
            <a:lvl8pPr indent="-838200" lvl="7" marL="3657600" algn="l">
              <a:lnSpc>
                <a:spcPct val="90000"/>
              </a:lnSpc>
              <a:spcBef>
                <a:spcPts val="2400"/>
              </a:spcBef>
              <a:spcAft>
                <a:spcPts val="0"/>
              </a:spcAft>
              <a:buClr>
                <a:schemeClr val="dk1"/>
              </a:buClr>
              <a:buSzPts val="9600"/>
              <a:buChar char="•"/>
              <a:defRPr sz="9600"/>
            </a:lvl8pPr>
            <a:lvl9pPr indent="-838200" lvl="8" marL="4114800" algn="l">
              <a:lnSpc>
                <a:spcPct val="90000"/>
              </a:lnSpc>
              <a:spcBef>
                <a:spcPts val="2400"/>
              </a:spcBef>
              <a:spcAft>
                <a:spcPts val="0"/>
              </a:spcAft>
              <a:buClr>
                <a:schemeClr val="dk1"/>
              </a:buClr>
              <a:buSzPts val="9600"/>
              <a:buChar char="•"/>
              <a:defRPr sz="9600"/>
            </a:lvl9pPr>
          </a:lstStyle>
          <a:p/>
        </p:txBody>
      </p:sp>
      <p:sp>
        <p:nvSpPr>
          <p:cNvPr id="57" name="Google Shape;57;p10"/>
          <p:cNvSpPr txBox="1"/>
          <p:nvPr>
            <p:ph idx="2" type="body"/>
          </p:nvPr>
        </p:nvSpPr>
        <p:spPr>
          <a:xfrm>
            <a:off x="3023237" y="9875520"/>
            <a:ext cx="14156054"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58" name="Google Shape;58;p10"/>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18659477" y="4739647"/>
            <a:ext cx="22219920" cy="23393400"/>
          </a:xfrm>
          <a:prstGeom prst="rect">
            <a:avLst/>
          </a:prstGeom>
          <a:noFill/>
          <a:ln>
            <a:noFill/>
          </a:ln>
        </p:spPr>
      </p:sp>
      <p:sp>
        <p:nvSpPr>
          <p:cNvPr id="64" name="Google Shape;64;p11"/>
          <p:cNvSpPr txBox="1"/>
          <p:nvPr>
            <p:ph idx="1" type="body"/>
          </p:nvPr>
        </p:nvSpPr>
        <p:spPr>
          <a:xfrm>
            <a:off x="3023237" y="9875520"/>
            <a:ext cx="14156054"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65" name="Google Shape;65;p11"/>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21120"/>
              <a:buFont typeface="Calibri"/>
              <a:buNone/>
              <a:defRPr b="0" i="0" sz="2112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normAutofit/>
          </a:bodyPr>
          <a:lstStyle>
            <a:lvl1pPr indent="-1082040" lvl="0" marL="457200" marR="0" rtl="0" algn="l">
              <a:lnSpc>
                <a:spcPct val="90000"/>
              </a:lnSpc>
              <a:spcBef>
                <a:spcPts val="4800"/>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1pPr>
            <a:lvl2pPr indent="-960120" lvl="1" marL="9144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57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57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5760" u="none" cap="none" strike="noStrike">
                <a:solidFill>
                  <a:srgbClr val="888888"/>
                </a:solidFill>
                <a:latin typeface="Calibri"/>
                <a:ea typeface="Calibri"/>
                <a:cs typeface="Calibri"/>
                <a:sym typeface="Calibri"/>
              </a:defRPr>
            </a:lvl1pPr>
            <a:lvl2pPr indent="0" lvl="1" marL="0" marR="0" rtl="0" algn="r">
              <a:spcBef>
                <a:spcPts val="0"/>
              </a:spcBef>
              <a:buNone/>
              <a:defRPr b="0" i="0" sz="5760" u="none" cap="none" strike="noStrike">
                <a:solidFill>
                  <a:srgbClr val="888888"/>
                </a:solidFill>
                <a:latin typeface="Calibri"/>
                <a:ea typeface="Calibri"/>
                <a:cs typeface="Calibri"/>
                <a:sym typeface="Calibri"/>
              </a:defRPr>
            </a:lvl2pPr>
            <a:lvl3pPr indent="0" lvl="2" marL="0" marR="0" rtl="0" algn="r">
              <a:spcBef>
                <a:spcPts val="0"/>
              </a:spcBef>
              <a:buNone/>
              <a:defRPr b="0" i="0" sz="5760" u="none" cap="none" strike="noStrike">
                <a:solidFill>
                  <a:srgbClr val="888888"/>
                </a:solidFill>
                <a:latin typeface="Calibri"/>
                <a:ea typeface="Calibri"/>
                <a:cs typeface="Calibri"/>
                <a:sym typeface="Calibri"/>
              </a:defRPr>
            </a:lvl3pPr>
            <a:lvl4pPr indent="0" lvl="3" marL="0" marR="0" rtl="0" algn="r">
              <a:spcBef>
                <a:spcPts val="0"/>
              </a:spcBef>
              <a:buNone/>
              <a:defRPr b="0" i="0" sz="5760" u="none" cap="none" strike="noStrike">
                <a:solidFill>
                  <a:srgbClr val="888888"/>
                </a:solidFill>
                <a:latin typeface="Calibri"/>
                <a:ea typeface="Calibri"/>
                <a:cs typeface="Calibri"/>
                <a:sym typeface="Calibri"/>
              </a:defRPr>
            </a:lvl4pPr>
            <a:lvl5pPr indent="0" lvl="4" marL="0" marR="0" rtl="0" algn="r">
              <a:spcBef>
                <a:spcPts val="0"/>
              </a:spcBef>
              <a:buNone/>
              <a:defRPr b="0" i="0" sz="5760" u="none" cap="none" strike="noStrike">
                <a:solidFill>
                  <a:srgbClr val="888888"/>
                </a:solidFill>
                <a:latin typeface="Calibri"/>
                <a:ea typeface="Calibri"/>
                <a:cs typeface="Calibri"/>
                <a:sym typeface="Calibri"/>
              </a:defRPr>
            </a:lvl5pPr>
            <a:lvl6pPr indent="0" lvl="5" marL="0" marR="0" rtl="0" algn="r">
              <a:spcBef>
                <a:spcPts val="0"/>
              </a:spcBef>
              <a:buNone/>
              <a:defRPr b="0" i="0" sz="5760" u="none" cap="none" strike="noStrike">
                <a:solidFill>
                  <a:srgbClr val="888888"/>
                </a:solidFill>
                <a:latin typeface="Calibri"/>
                <a:ea typeface="Calibri"/>
                <a:cs typeface="Calibri"/>
                <a:sym typeface="Calibri"/>
              </a:defRPr>
            </a:lvl6pPr>
            <a:lvl7pPr indent="0" lvl="6" marL="0" marR="0" rtl="0" algn="r">
              <a:spcBef>
                <a:spcPts val="0"/>
              </a:spcBef>
              <a:buNone/>
              <a:defRPr b="0" i="0" sz="5760" u="none" cap="none" strike="noStrike">
                <a:solidFill>
                  <a:srgbClr val="888888"/>
                </a:solidFill>
                <a:latin typeface="Calibri"/>
                <a:ea typeface="Calibri"/>
                <a:cs typeface="Calibri"/>
                <a:sym typeface="Calibri"/>
              </a:defRPr>
            </a:lvl7pPr>
            <a:lvl8pPr indent="0" lvl="7" marL="0" marR="0" rtl="0" algn="r">
              <a:spcBef>
                <a:spcPts val="0"/>
              </a:spcBef>
              <a:buNone/>
              <a:defRPr b="0" i="0" sz="5760" u="none" cap="none" strike="noStrike">
                <a:solidFill>
                  <a:srgbClr val="888888"/>
                </a:solidFill>
                <a:latin typeface="Calibri"/>
                <a:ea typeface="Calibri"/>
                <a:cs typeface="Calibri"/>
                <a:sym typeface="Calibri"/>
              </a:defRPr>
            </a:lvl8pPr>
            <a:lvl9pPr indent="0" lvl="8" marL="0" marR="0" rtl="0" algn="r">
              <a:spcBef>
                <a:spcPts val="0"/>
              </a:spcBef>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770175" y="6551975"/>
            <a:ext cx="9737400" cy="977400"/>
          </a:xfrm>
          <a:prstGeom prst="rect">
            <a:avLst/>
          </a:prstGeom>
          <a:solidFill>
            <a:schemeClr val="lt1">
              <a:alpha val="62750"/>
            </a:schemeClr>
          </a:solidFill>
          <a:ln>
            <a:noFill/>
          </a:ln>
        </p:spPr>
        <p:txBody>
          <a:bodyPr anchorCtr="0" anchor="t" bIns="45700" lIns="91425" spcFirstLastPara="1" rIns="91425" wrap="square" tIns="45700">
            <a:spAutoFit/>
          </a:bodyPr>
          <a:lstStyle/>
          <a:p>
            <a:pPr indent="0" lvl="0" marL="0" marR="0" rtl="0" algn="l">
              <a:lnSpc>
                <a:spcPct val="95833"/>
              </a:lnSpc>
              <a:spcBef>
                <a:spcPts val="0"/>
              </a:spcBef>
              <a:spcAft>
                <a:spcPts val="0"/>
              </a:spcAft>
              <a:buNone/>
            </a:pPr>
            <a:r>
              <a:rPr b="1" lang="en-US" sz="6000">
                <a:solidFill>
                  <a:srgbClr val="CC0000"/>
                </a:solidFill>
                <a:latin typeface="Calibri"/>
                <a:ea typeface="Calibri"/>
                <a:cs typeface="Calibri"/>
                <a:sym typeface="Calibri"/>
              </a:rPr>
              <a:t>Motivation and overview</a:t>
            </a:r>
            <a:endParaRPr b="1" i="0" sz="6000" u="none" cap="none" strike="noStrike">
              <a:solidFill>
                <a:srgbClr val="CC0000"/>
              </a:solidFill>
              <a:latin typeface="Calibri"/>
              <a:ea typeface="Calibri"/>
              <a:cs typeface="Calibri"/>
              <a:sym typeface="Calibri"/>
            </a:endParaRPr>
          </a:p>
        </p:txBody>
      </p:sp>
      <p:sp>
        <p:nvSpPr>
          <p:cNvPr id="85" name="Google Shape;85;p1"/>
          <p:cNvSpPr txBox="1"/>
          <p:nvPr/>
        </p:nvSpPr>
        <p:spPr>
          <a:xfrm>
            <a:off x="11502689" y="16037692"/>
            <a:ext cx="13833900" cy="977400"/>
          </a:xfrm>
          <a:prstGeom prst="rect">
            <a:avLst/>
          </a:prstGeom>
          <a:solidFill>
            <a:schemeClr val="lt1">
              <a:alpha val="62750"/>
            </a:schemeClr>
          </a:solidFill>
          <a:ln>
            <a:noFill/>
          </a:ln>
        </p:spPr>
        <p:txBody>
          <a:bodyPr anchorCtr="0" anchor="t" bIns="45700" lIns="91425" spcFirstLastPara="1" rIns="91425" wrap="square" tIns="45700">
            <a:spAutoFit/>
          </a:bodyPr>
          <a:lstStyle/>
          <a:p>
            <a:pPr indent="0" lvl="0" marL="0" marR="0" rtl="0" algn="l">
              <a:lnSpc>
                <a:spcPct val="95833"/>
              </a:lnSpc>
              <a:spcBef>
                <a:spcPts val="0"/>
              </a:spcBef>
              <a:spcAft>
                <a:spcPts val="0"/>
              </a:spcAft>
              <a:buNone/>
            </a:pPr>
            <a:r>
              <a:rPr b="1" lang="en-US" sz="6000">
                <a:solidFill>
                  <a:srgbClr val="CC0000"/>
                </a:solidFill>
                <a:latin typeface="Calibri"/>
                <a:ea typeface="Calibri"/>
                <a:cs typeface="Calibri"/>
                <a:sym typeface="Calibri"/>
              </a:rPr>
              <a:t>Result</a:t>
            </a:r>
            <a:endParaRPr b="1" i="0" sz="6000" u="none" cap="none" strike="noStrike">
              <a:solidFill>
                <a:srgbClr val="CC0000"/>
              </a:solidFill>
              <a:latin typeface="Calibri"/>
              <a:ea typeface="Calibri"/>
              <a:cs typeface="Calibri"/>
              <a:sym typeface="Calibri"/>
            </a:endParaRPr>
          </a:p>
        </p:txBody>
      </p:sp>
      <p:cxnSp>
        <p:nvCxnSpPr>
          <p:cNvPr id="86" name="Google Shape;86;p1"/>
          <p:cNvCxnSpPr/>
          <p:nvPr/>
        </p:nvCxnSpPr>
        <p:spPr>
          <a:xfrm>
            <a:off x="770175" y="13445703"/>
            <a:ext cx="9589200" cy="0"/>
          </a:xfrm>
          <a:prstGeom prst="straightConnector1">
            <a:avLst/>
          </a:prstGeom>
          <a:noFill/>
          <a:ln cap="flat" cmpd="sng" w="25400">
            <a:solidFill>
              <a:schemeClr val="dk1"/>
            </a:solidFill>
            <a:prstDash val="dash"/>
            <a:round/>
            <a:headEnd len="sm" w="sm" type="none"/>
            <a:tailEnd len="sm" w="sm" type="none"/>
          </a:ln>
        </p:spPr>
      </p:cxnSp>
      <p:sp>
        <p:nvSpPr>
          <p:cNvPr id="87" name="Google Shape;87;p1"/>
          <p:cNvSpPr txBox="1"/>
          <p:nvPr/>
        </p:nvSpPr>
        <p:spPr>
          <a:xfrm>
            <a:off x="32586248" y="6561865"/>
            <a:ext cx="9545400" cy="977400"/>
          </a:xfrm>
          <a:prstGeom prst="rect">
            <a:avLst/>
          </a:prstGeom>
          <a:solidFill>
            <a:schemeClr val="lt1">
              <a:alpha val="62750"/>
            </a:schemeClr>
          </a:solidFill>
          <a:ln>
            <a:noFill/>
          </a:ln>
        </p:spPr>
        <p:txBody>
          <a:bodyPr anchorCtr="0" anchor="t" bIns="45700" lIns="91425" spcFirstLastPara="1" rIns="91425" wrap="square" tIns="45700">
            <a:spAutoFit/>
          </a:bodyPr>
          <a:lstStyle/>
          <a:p>
            <a:pPr indent="0" lvl="0" marL="0" marR="0" rtl="0" algn="l">
              <a:lnSpc>
                <a:spcPct val="95833"/>
              </a:lnSpc>
              <a:spcBef>
                <a:spcPts val="0"/>
              </a:spcBef>
              <a:spcAft>
                <a:spcPts val="0"/>
              </a:spcAft>
              <a:buNone/>
            </a:pPr>
            <a:r>
              <a:rPr b="1" lang="en-US" sz="6000">
                <a:solidFill>
                  <a:srgbClr val="CC0000"/>
                </a:solidFill>
                <a:latin typeface="Calibri"/>
                <a:ea typeface="Calibri"/>
                <a:cs typeface="Calibri"/>
                <a:sym typeface="Calibri"/>
              </a:rPr>
              <a:t>Model </a:t>
            </a:r>
            <a:r>
              <a:rPr b="1" lang="en-US" sz="6000">
                <a:solidFill>
                  <a:srgbClr val="CC0000"/>
                </a:solidFill>
                <a:latin typeface="Calibri"/>
                <a:ea typeface="Calibri"/>
                <a:cs typeface="Calibri"/>
                <a:sym typeface="Calibri"/>
              </a:rPr>
              <a:t>summary</a:t>
            </a:r>
            <a:endParaRPr b="1" i="0" sz="6000" u="none" cap="none" strike="noStrike">
              <a:solidFill>
                <a:srgbClr val="CC0000"/>
              </a:solidFill>
              <a:latin typeface="Calibri"/>
              <a:ea typeface="Calibri"/>
              <a:cs typeface="Calibri"/>
              <a:sym typeface="Calibri"/>
            </a:endParaRPr>
          </a:p>
        </p:txBody>
      </p:sp>
      <p:sp>
        <p:nvSpPr>
          <p:cNvPr id="88" name="Google Shape;88;p1"/>
          <p:cNvSpPr txBox="1"/>
          <p:nvPr/>
        </p:nvSpPr>
        <p:spPr>
          <a:xfrm>
            <a:off x="21650584" y="25201070"/>
            <a:ext cx="9829800" cy="977400"/>
          </a:xfrm>
          <a:prstGeom prst="rect">
            <a:avLst/>
          </a:prstGeom>
          <a:solidFill>
            <a:schemeClr val="lt1">
              <a:alpha val="62750"/>
            </a:schemeClr>
          </a:solidFill>
          <a:ln>
            <a:noFill/>
          </a:ln>
        </p:spPr>
        <p:txBody>
          <a:bodyPr anchorCtr="0" anchor="t" bIns="45700" lIns="91425" spcFirstLastPara="1" rIns="91425" wrap="square" tIns="45700">
            <a:spAutoFit/>
          </a:bodyPr>
          <a:lstStyle/>
          <a:p>
            <a:pPr indent="0" lvl="0" marL="0" marR="0" rtl="0" algn="l">
              <a:lnSpc>
                <a:spcPct val="95833"/>
              </a:lnSpc>
              <a:spcBef>
                <a:spcPts val="0"/>
              </a:spcBef>
              <a:spcAft>
                <a:spcPts val="0"/>
              </a:spcAft>
              <a:buNone/>
            </a:pPr>
            <a:r>
              <a:rPr b="1" lang="en-US" sz="6000">
                <a:solidFill>
                  <a:srgbClr val="CC0000"/>
                </a:solidFill>
                <a:latin typeface="Calibri"/>
                <a:ea typeface="Calibri"/>
                <a:cs typeface="Calibri"/>
                <a:sym typeface="Calibri"/>
              </a:rPr>
              <a:t>Future work</a:t>
            </a:r>
            <a:endParaRPr b="1" i="0" sz="6000" u="none" cap="none" strike="noStrike">
              <a:solidFill>
                <a:srgbClr val="CC0000"/>
              </a:solidFill>
              <a:latin typeface="Calibri"/>
              <a:ea typeface="Calibri"/>
              <a:cs typeface="Calibri"/>
              <a:sym typeface="Calibri"/>
            </a:endParaRPr>
          </a:p>
        </p:txBody>
      </p:sp>
      <p:cxnSp>
        <p:nvCxnSpPr>
          <p:cNvPr id="89" name="Google Shape;89;p1"/>
          <p:cNvCxnSpPr/>
          <p:nvPr/>
        </p:nvCxnSpPr>
        <p:spPr>
          <a:xfrm>
            <a:off x="11114108" y="15542434"/>
            <a:ext cx="31627800" cy="0"/>
          </a:xfrm>
          <a:prstGeom prst="straightConnector1">
            <a:avLst/>
          </a:prstGeom>
          <a:noFill/>
          <a:ln cap="flat" cmpd="sng" w="25400">
            <a:solidFill>
              <a:schemeClr val="dk1"/>
            </a:solidFill>
            <a:prstDash val="dash"/>
            <a:round/>
            <a:headEnd len="sm" w="sm" type="none"/>
            <a:tailEnd len="sm" w="sm" type="none"/>
          </a:ln>
        </p:spPr>
      </p:cxnSp>
      <p:sp>
        <p:nvSpPr>
          <p:cNvPr id="90" name="Google Shape;90;p1"/>
          <p:cNvSpPr/>
          <p:nvPr/>
        </p:nvSpPr>
        <p:spPr>
          <a:xfrm>
            <a:off x="33196429" y="30840633"/>
            <a:ext cx="9780300" cy="149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chemeClr val="lt1"/>
                </a:solidFill>
                <a:latin typeface="Calibri"/>
                <a:ea typeface="Calibri"/>
                <a:cs typeface="Calibri"/>
                <a:sym typeface="Calibri"/>
              </a:rPr>
              <a:t>Department of Geography</a:t>
            </a:r>
            <a:endParaRPr/>
          </a:p>
          <a:p>
            <a:pPr indent="0" lvl="0" marL="0" marR="0" rtl="0" algn="l">
              <a:spcBef>
                <a:spcPts val="800"/>
              </a:spcBef>
              <a:spcAft>
                <a:spcPts val="0"/>
              </a:spcAft>
              <a:buNone/>
            </a:pPr>
            <a:r>
              <a:rPr b="1" i="0" lang="en-US" sz="3400" u="none" cap="none" strike="noStrike">
                <a:solidFill>
                  <a:schemeClr val="lt1"/>
                </a:solidFill>
                <a:latin typeface="Calibri"/>
                <a:ea typeface="Calibri"/>
                <a:cs typeface="Calibri"/>
                <a:sym typeface="Calibri"/>
              </a:rPr>
              <a:t>buffalo.edu</a:t>
            </a:r>
            <a:endParaRPr/>
          </a:p>
          <a:p>
            <a:pPr indent="0" lvl="0" marL="0" marR="0" rtl="0" algn="l">
              <a:spcBef>
                <a:spcPts val="80"/>
              </a:spcBef>
              <a:spcAft>
                <a:spcPts val="0"/>
              </a:spcAft>
              <a:buNone/>
            </a:pPr>
            <a:r>
              <a:t/>
            </a:r>
            <a:endParaRPr b="0" i="0" sz="2800" u="none" cap="none" strike="noStrike">
              <a:solidFill>
                <a:schemeClr val="lt1"/>
              </a:solidFill>
              <a:latin typeface="Calibri"/>
              <a:ea typeface="Calibri"/>
              <a:cs typeface="Calibri"/>
              <a:sym typeface="Calibri"/>
            </a:endParaRPr>
          </a:p>
        </p:txBody>
      </p:sp>
      <p:sp>
        <p:nvSpPr>
          <p:cNvPr id="91" name="Google Shape;91;p1"/>
          <p:cNvSpPr/>
          <p:nvPr/>
        </p:nvSpPr>
        <p:spPr>
          <a:xfrm>
            <a:off x="999938" y="1550522"/>
            <a:ext cx="41224200" cy="3154500"/>
          </a:xfrm>
          <a:prstGeom prst="rect">
            <a:avLst/>
          </a:prstGeom>
          <a:noFill/>
          <a:ln>
            <a:noFill/>
          </a:ln>
        </p:spPr>
        <p:txBody>
          <a:bodyPr anchorCtr="0" anchor="t" bIns="45600" lIns="91225" spcFirstLastPara="1" rIns="91225" wrap="square" tIns="45600">
            <a:spAutoFit/>
          </a:bodyPr>
          <a:lstStyle/>
          <a:p>
            <a:pPr indent="0" lvl="0" marL="0" marR="0" rtl="0" algn="l">
              <a:spcBef>
                <a:spcPts val="0"/>
              </a:spcBef>
              <a:spcAft>
                <a:spcPts val="0"/>
              </a:spcAft>
              <a:buNone/>
            </a:pPr>
            <a:r>
              <a:rPr b="0" i="0" lang="en-US" sz="8800" u="none" cap="none" strike="noStrike">
                <a:solidFill>
                  <a:srgbClr val="FFFFFF"/>
                </a:solidFill>
                <a:latin typeface="Calibri"/>
                <a:ea typeface="Calibri"/>
                <a:cs typeface="Calibri"/>
                <a:sym typeface="Calibri"/>
              </a:rPr>
              <a:t>ADEMIC RESEARCH POSTER TEMPLATE</a:t>
            </a:r>
            <a:endParaRPr/>
          </a:p>
          <a:p>
            <a:pPr indent="0" lvl="0" marL="0" marR="0" rtl="0" algn="l">
              <a:spcBef>
                <a:spcPts val="600"/>
              </a:spcBef>
              <a:spcAft>
                <a:spcPts val="0"/>
              </a:spcAft>
              <a:buNone/>
            </a:pPr>
            <a:r>
              <a:rPr b="0" i="0" lang="en-US" sz="4400" u="none" cap="none" strike="noStrike">
                <a:solidFill>
                  <a:srgbClr val="FFFFFF"/>
                </a:solidFill>
                <a:latin typeface="Calibri"/>
                <a:ea typeface="Calibri"/>
                <a:cs typeface="Calibri"/>
                <a:sym typeface="Calibri"/>
              </a:rPr>
              <a:t>Subtitle for Academic Research Poster (48x36 inches)</a:t>
            </a:r>
            <a:endParaRPr/>
          </a:p>
          <a:p>
            <a:pPr indent="0" lvl="0" marL="0" marR="0" rtl="0" algn="l">
              <a:spcBef>
                <a:spcPts val="3600"/>
              </a:spcBef>
              <a:spcAft>
                <a:spcPts val="0"/>
              </a:spcAft>
              <a:buNone/>
            </a:pPr>
            <a:r>
              <a:rPr b="0" i="0" lang="en-US" sz="3200" u="none" cap="none" strike="noStrike">
                <a:solidFill>
                  <a:srgbClr val="FFFFFF"/>
                </a:solidFill>
                <a:latin typeface="Calibri"/>
                <a:ea typeface="Calibri"/>
                <a:cs typeface="Calibri"/>
                <a:sym typeface="Calibri"/>
              </a:rPr>
              <a:t>Your names and the names of the people who contributed to this presentation</a:t>
            </a:r>
            <a:endParaRPr/>
          </a:p>
        </p:txBody>
      </p:sp>
      <p:sp>
        <p:nvSpPr>
          <p:cNvPr id="92" name="Google Shape;92;p1"/>
          <p:cNvSpPr/>
          <p:nvPr/>
        </p:nvSpPr>
        <p:spPr>
          <a:xfrm>
            <a:off x="0" y="-64048"/>
            <a:ext cx="43891200" cy="5694600"/>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lnSpc>
                <a:spcPct val="125000"/>
              </a:lnSpc>
              <a:spcBef>
                <a:spcPts val="0"/>
              </a:spcBef>
              <a:spcAft>
                <a:spcPts val="0"/>
              </a:spcAft>
              <a:buNone/>
            </a:pPr>
            <a:r>
              <a:rPr b="1" lang="en-US" sz="9000">
                <a:solidFill>
                  <a:schemeClr val="lt1"/>
                </a:solidFill>
                <a:latin typeface="Calibri"/>
                <a:ea typeface="Calibri"/>
                <a:cs typeface="Calibri"/>
                <a:sym typeface="Calibri"/>
              </a:rPr>
              <a:t>CLASSIFY TIRED AND ALERT IMAGES WITH A TRANSFORMER ENCODER </a:t>
            </a:r>
            <a:endParaRPr b="1" sz="9000">
              <a:solidFill>
                <a:schemeClr val="lt1"/>
              </a:solidFill>
              <a:latin typeface="Calibri"/>
              <a:ea typeface="Calibri"/>
              <a:cs typeface="Calibri"/>
              <a:sym typeface="Calibri"/>
            </a:endParaRPr>
          </a:p>
          <a:p>
            <a:pPr indent="0" lvl="0" marL="0" marR="0" rtl="0" algn="ctr">
              <a:lnSpc>
                <a:spcPct val="125000"/>
              </a:lnSpc>
              <a:spcBef>
                <a:spcPts val="0"/>
              </a:spcBef>
              <a:spcAft>
                <a:spcPts val="0"/>
              </a:spcAft>
              <a:buNone/>
            </a:pPr>
            <a:r>
              <a:rPr b="1" lang="en-US" sz="9000">
                <a:solidFill>
                  <a:schemeClr val="lt1"/>
                </a:solidFill>
                <a:latin typeface="Calibri"/>
                <a:ea typeface="Calibri"/>
                <a:cs typeface="Calibri"/>
                <a:sym typeface="Calibri"/>
              </a:rPr>
              <a:t>AND MASK ATTENTION MECHANSIM</a:t>
            </a:r>
            <a:endParaRPr sz="1600" u="sng">
              <a:latin typeface="Calibri"/>
              <a:ea typeface="Calibri"/>
              <a:cs typeface="Calibri"/>
              <a:sym typeface="Calibri"/>
            </a:endParaRPr>
          </a:p>
          <a:p>
            <a:pPr indent="0" lvl="0" marL="0" marR="0" rtl="0" algn="ctr">
              <a:spcBef>
                <a:spcPts val="0"/>
              </a:spcBef>
              <a:spcAft>
                <a:spcPts val="0"/>
              </a:spcAft>
              <a:buNone/>
            </a:pPr>
            <a:r>
              <a:t/>
            </a:r>
            <a:endParaRPr i="0" sz="54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lang="en-US" sz="6000">
                <a:solidFill>
                  <a:schemeClr val="lt1"/>
                </a:solidFill>
                <a:latin typeface="Calibri"/>
                <a:ea typeface="Calibri"/>
                <a:cs typeface="Calibri"/>
                <a:sym typeface="Calibri"/>
              </a:rPr>
              <a:t>Group 1: Nguyen Dac Hoang Phu, Nguyen Anh Minh, Vo Doan Thinh, Phan Thanh Dat, Ngo Duy Thinh</a:t>
            </a:r>
            <a:endParaRPr i="0" sz="9600" u="none" cap="none" strike="noStrike">
              <a:solidFill>
                <a:schemeClr val="lt1"/>
              </a:solidFill>
              <a:latin typeface="Calibri"/>
              <a:ea typeface="Calibri"/>
              <a:cs typeface="Calibri"/>
              <a:sym typeface="Calibri"/>
            </a:endParaRPr>
          </a:p>
        </p:txBody>
      </p:sp>
      <p:sp>
        <p:nvSpPr>
          <p:cNvPr id="93" name="Google Shape;93;p1"/>
          <p:cNvSpPr/>
          <p:nvPr/>
        </p:nvSpPr>
        <p:spPr>
          <a:xfrm>
            <a:off x="0" y="5596128"/>
            <a:ext cx="43891200" cy="372600"/>
          </a:xfrm>
          <a:prstGeom prst="rect">
            <a:avLst/>
          </a:prstGeom>
          <a:solidFill>
            <a:srgbClr val="E06666"/>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258" u="none" cap="none" strike="noStrike">
              <a:solidFill>
                <a:schemeClr val="lt1"/>
              </a:solidFill>
              <a:latin typeface="Calibri"/>
              <a:ea typeface="Calibri"/>
              <a:cs typeface="Calibri"/>
              <a:sym typeface="Calibri"/>
            </a:endParaRPr>
          </a:p>
        </p:txBody>
      </p:sp>
      <p:sp>
        <p:nvSpPr>
          <p:cNvPr id="94" name="Google Shape;94;p1"/>
          <p:cNvSpPr/>
          <p:nvPr/>
        </p:nvSpPr>
        <p:spPr>
          <a:xfrm>
            <a:off x="1" y="30619641"/>
            <a:ext cx="43891200" cy="2265300"/>
          </a:xfrm>
          <a:prstGeom prst="rect">
            <a:avLst/>
          </a:prstGeom>
          <a:solidFill>
            <a:srgbClr val="990000"/>
          </a:solidFill>
          <a:ln cap="flat" cmpd="sng" w="127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600">
              <a:solidFill>
                <a:schemeClr val="lt1"/>
              </a:solidFill>
              <a:latin typeface="Calibri"/>
              <a:ea typeface="Calibri"/>
              <a:cs typeface="Calibri"/>
              <a:sym typeface="Calibri"/>
            </a:endParaRPr>
          </a:p>
        </p:txBody>
      </p:sp>
      <p:sp>
        <p:nvSpPr>
          <p:cNvPr id="95" name="Google Shape;95;p1"/>
          <p:cNvSpPr txBox="1"/>
          <p:nvPr/>
        </p:nvSpPr>
        <p:spPr>
          <a:xfrm>
            <a:off x="770175" y="13984475"/>
            <a:ext cx="9737400" cy="977400"/>
          </a:xfrm>
          <a:prstGeom prst="rect">
            <a:avLst/>
          </a:prstGeom>
          <a:solidFill>
            <a:schemeClr val="lt1">
              <a:alpha val="62750"/>
            </a:schemeClr>
          </a:solidFill>
          <a:ln>
            <a:noFill/>
          </a:ln>
        </p:spPr>
        <p:txBody>
          <a:bodyPr anchorCtr="0" anchor="t" bIns="45700" lIns="91425" spcFirstLastPara="1" rIns="91425" wrap="square" tIns="45700">
            <a:spAutoFit/>
          </a:bodyPr>
          <a:lstStyle/>
          <a:p>
            <a:pPr indent="0" lvl="0" marL="0" marR="0" rtl="0" algn="l">
              <a:lnSpc>
                <a:spcPct val="95833"/>
              </a:lnSpc>
              <a:spcBef>
                <a:spcPts val="0"/>
              </a:spcBef>
              <a:spcAft>
                <a:spcPts val="0"/>
              </a:spcAft>
              <a:buNone/>
            </a:pPr>
            <a:r>
              <a:rPr b="1" lang="en-US" sz="6000">
                <a:solidFill>
                  <a:srgbClr val="CC0000"/>
                </a:solidFill>
                <a:latin typeface="Calibri"/>
                <a:ea typeface="Calibri"/>
                <a:cs typeface="Calibri"/>
                <a:sym typeface="Calibri"/>
              </a:rPr>
              <a:t>Dataset</a:t>
            </a:r>
            <a:endParaRPr b="1" sz="6000">
              <a:solidFill>
                <a:srgbClr val="CC0000"/>
              </a:solidFill>
              <a:latin typeface="Calibri"/>
              <a:ea typeface="Calibri"/>
              <a:cs typeface="Calibri"/>
              <a:sym typeface="Calibri"/>
            </a:endParaRPr>
          </a:p>
        </p:txBody>
      </p:sp>
      <p:cxnSp>
        <p:nvCxnSpPr>
          <p:cNvPr id="96" name="Google Shape;96;p1"/>
          <p:cNvCxnSpPr/>
          <p:nvPr/>
        </p:nvCxnSpPr>
        <p:spPr>
          <a:xfrm>
            <a:off x="770175" y="20496583"/>
            <a:ext cx="9589200" cy="0"/>
          </a:xfrm>
          <a:prstGeom prst="straightConnector1">
            <a:avLst/>
          </a:prstGeom>
          <a:noFill/>
          <a:ln cap="flat" cmpd="sng" w="25400">
            <a:solidFill>
              <a:schemeClr val="dk1"/>
            </a:solidFill>
            <a:prstDash val="dash"/>
            <a:round/>
            <a:headEnd len="sm" w="sm" type="none"/>
            <a:tailEnd len="sm" w="sm" type="none"/>
          </a:ln>
        </p:spPr>
      </p:cxnSp>
      <p:sp>
        <p:nvSpPr>
          <p:cNvPr id="97" name="Google Shape;97;p1"/>
          <p:cNvSpPr txBox="1"/>
          <p:nvPr/>
        </p:nvSpPr>
        <p:spPr>
          <a:xfrm>
            <a:off x="770175" y="7481075"/>
            <a:ext cx="9737400" cy="5633700"/>
          </a:xfrm>
          <a:prstGeom prst="rect">
            <a:avLst/>
          </a:prstGeom>
          <a:noFill/>
          <a:ln>
            <a:noFill/>
          </a:ln>
        </p:spPr>
        <p:txBody>
          <a:bodyPr anchorCtr="0" anchor="t" bIns="45700" lIns="91425" spcFirstLastPara="1" rIns="91425" wrap="square" tIns="45700">
            <a:spAutoFit/>
          </a:bodyPr>
          <a:lstStyle/>
          <a:p>
            <a:pPr indent="457200" lvl="0" marL="0" marR="0" rtl="0" algn="l">
              <a:spcBef>
                <a:spcPts val="0"/>
              </a:spcBef>
              <a:spcAft>
                <a:spcPts val="0"/>
              </a:spcAft>
              <a:buNone/>
            </a:pPr>
            <a:r>
              <a:rPr lang="en-US" sz="4000">
                <a:solidFill>
                  <a:schemeClr val="dk1"/>
                </a:solidFill>
                <a:latin typeface="Calibri"/>
                <a:ea typeface="Calibri"/>
                <a:cs typeface="Calibri"/>
                <a:sym typeface="Calibri"/>
              </a:rPr>
              <a:t>Applying the Vision Transformer model to solve the image classification problem with a dataset of 2 labels, tired and awake. </a:t>
            </a:r>
            <a:endParaRPr sz="4000">
              <a:solidFill>
                <a:schemeClr val="dk1"/>
              </a:solidFill>
              <a:latin typeface="Calibri"/>
              <a:ea typeface="Calibri"/>
              <a:cs typeface="Calibri"/>
              <a:sym typeface="Calibri"/>
            </a:endParaRPr>
          </a:p>
          <a:p>
            <a:pPr indent="457200" lvl="0" marL="0" marR="0" rtl="0" algn="l">
              <a:spcBef>
                <a:spcPts val="0"/>
              </a:spcBef>
              <a:spcAft>
                <a:spcPts val="0"/>
              </a:spcAft>
              <a:buNone/>
            </a:pPr>
            <a:r>
              <a:rPr lang="en-US" sz="4000">
                <a:solidFill>
                  <a:schemeClr val="dk1"/>
                </a:solidFill>
                <a:latin typeface="Calibri"/>
                <a:ea typeface="Calibri"/>
                <a:cs typeface="Calibri"/>
                <a:sym typeface="Calibri"/>
              </a:rPr>
              <a:t>The goal of the study is to understand the ability of the ViT model in image classification, at the same time apply some Attention mechanisms and finally compare the results with other classification models such as ResNet, VGGNet.</a:t>
            </a:r>
            <a:endParaRPr sz="4000">
              <a:solidFill>
                <a:schemeClr val="dk1"/>
              </a:solidFill>
              <a:latin typeface="Calibri"/>
              <a:ea typeface="Calibri"/>
              <a:cs typeface="Calibri"/>
              <a:sym typeface="Calibri"/>
            </a:endParaRPr>
          </a:p>
        </p:txBody>
      </p:sp>
      <p:sp>
        <p:nvSpPr>
          <p:cNvPr id="98" name="Google Shape;98;p1"/>
          <p:cNvSpPr txBox="1"/>
          <p:nvPr/>
        </p:nvSpPr>
        <p:spPr>
          <a:xfrm>
            <a:off x="770175" y="21064425"/>
            <a:ext cx="9737400" cy="977400"/>
          </a:xfrm>
          <a:prstGeom prst="rect">
            <a:avLst/>
          </a:prstGeom>
          <a:solidFill>
            <a:schemeClr val="lt1">
              <a:alpha val="62750"/>
            </a:schemeClr>
          </a:solidFill>
          <a:ln>
            <a:noFill/>
          </a:ln>
        </p:spPr>
        <p:txBody>
          <a:bodyPr anchorCtr="0" anchor="t" bIns="45700" lIns="91425" spcFirstLastPara="1" rIns="91425" wrap="square" tIns="45700">
            <a:spAutoFit/>
          </a:bodyPr>
          <a:lstStyle/>
          <a:p>
            <a:pPr indent="0" lvl="0" marL="0" marR="0" rtl="0" algn="l">
              <a:lnSpc>
                <a:spcPct val="95833"/>
              </a:lnSpc>
              <a:spcBef>
                <a:spcPts val="0"/>
              </a:spcBef>
              <a:spcAft>
                <a:spcPts val="0"/>
              </a:spcAft>
              <a:buNone/>
            </a:pPr>
            <a:r>
              <a:rPr b="1" lang="en-US" sz="6000">
                <a:solidFill>
                  <a:srgbClr val="CC0000"/>
                </a:solidFill>
                <a:latin typeface="Calibri"/>
                <a:ea typeface="Calibri"/>
                <a:cs typeface="Calibri"/>
                <a:sym typeface="Calibri"/>
              </a:rPr>
              <a:t>Analysis</a:t>
            </a:r>
            <a:endParaRPr b="1" sz="6000">
              <a:solidFill>
                <a:srgbClr val="CC0000"/>
              </a:solidFill>
              <a:latin typeface="Calibri"/>
              <a:ea typeface="Calibri"/>
              <a:cs typeface="Calibri"/>
              <a:sym typeface="Calibri"/>
            </a:endParaRPr>
          </a:p>
        </p:txBody>
      </p:sp>
      <p:sp>
        <p:nvSpPr>
          <p:cNvPr id="99" name="Google Shape;99;p1"/>
          <p:cNvSpPr txBox="1"/>
          <p:nvPr/>
        </p:nvSpPr>
        <p:spPr>
          <a:xfrm>
            <a:off x="14027560" y="31013550"/>
            <a:ext cx="15836100" cy="1477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9000">
                <a:solidFill>
                  <a:schemeClr val="lt1"/>
                </a:solidFill>
                <a:latin typeface="Calibri"/>
                <a:ea typeface="Calibri"/>
                <a:cs typeface="Calibri"/>
                <a:sym typeface="Calibri"/>
              </a:rPr>
              <a:t>VIETTEL DIGITAL TALENT 2023</a:t>
            </a:r>
            <a:endParaRPr b="1" sz="9000">
              <a:latin typeface="Calibri"/>
              <a:ea typeface="Calibri"/>
              <a:cs typeface="Calibri"/>
              <a:sym typeface="Calibri"/>
            </a:endParaRPr>
          </a:p>
        </p:txBody>
      </p:sp>
      <p:sp>
        <p:nvSpPr>
          <p:cNvPr id="100" name="Google Shape;100;p1"/>
          <p:cNvSpPr txBox="1"/>
          <p:nvPr/>
        </p:nvSpPr>
        <p:spPr>
          <a:xfrm>
            <a:off x="770175" y="14930150"/>
            <a:ext cx="9589200" cy="6095400"/>
          </a:xfrm>
          <a:prstGeom prst="rect">
            <a:avLst/>
          </a:prstGeom>
          <a:noFill/>
          <a:ln>
            <a:noFill/>
          </a:ln>
        </p:spPr>
        <p:txBody>
          <a:bodyPr anchorCtr="0" anchor="t" bIns="45700" lIns="91425" spcFirstLastPara="1" rIns="91425" wrap="square" tIns="45700">
            <a:spAutoFit/>
          </a:bodyPr>
          <a:lstStyle/>
          <a:p>
            <a:pPr indent="0" lvl="0" marL="0" rtl="0" algn="l">
              <a:lnSpc>
                <a:spcPct val="125000"/>
              </a:lnSpc>
              <a:spcBef>
                <a:spcPts val="0"/>
              </a:spcBef>
              <a:spcAft>
                <a:spcPts val="0"/>
              </a:spcAft>
              <a:buNone/>
            </a:pPr>
            <a:r>
              <a:rPr b="1" lang="en-US" sz="4000">
                <a:solidFill>
                  <a:schemeClr val="dk1"/>
                </a:solidFill>
                <a:latin typeface="Calibri"/>
                <a:ea typeface="Calibri"/>
                <a:cs typeface="Calibri"/>
                <a:sym typeface="Calibri"/>
              </a:rPr>
              <a:t>AffectNet</a:t>
            </a:r>
            <a:r>
              <a:rPr lang="en-US" sz="4000">
                <a:solidFill>
                  <a:schemeClr val="dk1"/>
                </a:solidFill>
                <a:latin typeface="Calibri"/>
                <a:ea typeface="Calibri"/>
                <a:cs typeface="Calibri"/>
                <a:sym typeface="Calibri"/>
              </a:rPr>
              <a:t> &amp; </a:t>
            </a:r>
            <a:r>
              <a:rPr b="1" lang="en-US" sz="4000">
                <a:solidFill>
                  <a:schemeClr val="dk1"/>
                </a:solidFill>
                <a:latin typeface="Calibri"/>
                <a:ea typeface="Calibri"/>
                <a:cs typeface="Calibri"/>
                <a:sym typeface="Calibri"/>
              </a:rPr>
              <a:t>Young AffectNet HQ</a:t>
            </a:r>
            <a:endParaRPr b="1" sz="4000">
              <a:solidFill>
                <a:schemeClr val="dk1"/>
              </a:solidFill>
              <a:latin typeface="Calibri"/>
              <a:ea typeface="Calibri"/>
              <a:cs typeface="Calibri"/>
              <a:sym typeface="Calibri"/>
            </a:endParaRPr>
          </a:p>
          <a:p>
            <a:pPr indent="-482600" lvl="0" marL="457200" marR="0" rtl="0" algn="l">
              <a:lnSpc>
                <a:spcPct val="125000"/>
              </a:lnSpc>
              <a:spcBef>
                <a:spcPts val="0"/>
              </a:spcBef>
              <a:spcAft>
                <a:spcPts val="0"/>
              </a:spcAft>
              <a:buClr>
                <a:schemeClr val="dk1"/>
              </a:buClr>
              <a:buSzPts val="4000"/>
              <a:buFont typeface="Calibri"/>
              <a:buChar char="+"/>
            </a:pPr>
            <a:r>
              <a:rPr lang="en-US" sz="4000">
                <a:solidFill>
                  <a:schemeClr val="dk1"/>
                </a:solidFill>
                <a:latin typeface="Calibri"/>
                <a:ea typeface="Calibri"/>
                <a:cs typeface="Calibri"/>
                <a:sym typeface="Calibri"/>
              </a:rPr>
              <a:t>Use 2 sets of happy and sad in the 2 datasets above to represent awake and tired respectively.</a:t>
            </a:r>
            <a:endParaRPr sz="4000">
              <a:solidFill>
                <a:schemeClr val="dk1"/>
              </a:solidFill>
              <a:latin typeface="Calibri"/>
              <a:ea typeface="Calibri"/>
              <a:cs typeface="Calibri"/>
              <a:sym typeface="Calibri"/>
            </a:endParaRPr>
          </a:p>
          <a:p>
            <a:pPr indent="-482600" lvl="0" marL="457200" marR="0" rtl="0" algn="l">
              <a:lnSpc>
                <a:spcPct val="125000"/>
              </a:lnSpc>
              <a:spcBef>
                <a:spcPts val="0"/>
              </a:spcBef>
              <a:spcAft>
                <a:spcPts val="0"/>
              </a:spcAft>
              <a:buClr>
                <a:schemeClr val="dk1"/>
              </a:buClr>
              <a:buSzPts val="4000"/>
              <a:buFont typeface="Calibri"/>
              <a:buChar char="+"/>
            </a:pPr>
            <a:r>
              <a:rPr lang="en-US" sz="4000">
                <a:solidFill>
                  <a:schemeClr val="dk1"/>
                </a:solidFill>
                <a:latin typeface="Calibri"/>
                <a:ea typeface="Calibri"/>
                <a:cs typeface="Calibri"/>
                <a:sym typeface="Calibri"/>
              </a:rPr>
              <a:t>10,000 images in size 96x96 each class</a:t>
            </a:r>
            <a:endParaRPr sz="4000">
              <a:solidFill>
                <a:schemeClr val="dk1"/>
              </a:solidFill>
              <a:latin typeface="Calibri"/>
              <a:ea typeface="Calibri"/>
              <a:cs typeface="Calibri"/>
              <a:sym typeface="Calibri"/>
            </a:endParaRPr>
          </a:p>
          <a:p>
            <a:pPr indent="-482600" lvl="0" marL="457200" marR="0" rtl="0" algn="l">
              <a:lnSpc>
                <a:spcPct val="125000"/>
              </a:lnSpc>
              <a:spcBef>
                <a:spcPts val="0"/>
              </a:spcBef>
              <a:spcAft>
                <a:spcPts val="0"/>
              </a:spcAft>
              <a:buClr>
                <a:schemeClr val="dk1"/>
              </a:buClr>
              <a:buSzPts val="4000"/>
              <a:buFont typeface="Calibri"/>
              <a:buChar char="+"/>
            </a:pPr>
            <a:r>
              <a:rPr lang="en-US" sz="4000">
                <a:solidFill>
                  <a:schemeClr val="dk1"/>
                </a:solidFill>
                <a:latin typeface="Calibri"/>
                <a:ea typeface="Calibri"/>
                <a:cs typeface="Calibri"/>
                <a:sym typeface="Calibri"/>
              </a:rPr>
              <a:t>Training/Validation/Test dataset can be split into a 70:20:10 ratio.</a:t>
            </a:r>
            <a:endParaRPr sz="4000">
              <a:solidFill>
                <a:schemeClr val="dk1"/>
              </a:solidFill>
              <a:latin typeface="Calibri"/>
              <a:ea typeface="Calibri"/>
              <a:cs typeface="Calibri"/>
              <a:sym typeface="Calibri"/>
            </a:endParaRPr>
          </a:p>
          <a:p>
            <a:pPr indent="0" lvl="0" marL="0" marR="0" rtl="0" algn="l">
              <a:lnSpc>
                <a:spcPct val="125000"/>
              </a:lnSpc>
              <a:spcBef>
                <a:spcPts val="0"/>
              </a:spcBef>
              <a:spcAft>
                <a:spcPts val="0"/>
              </a:spcAft>
              <a:buNone/>
            </a:pPr>
            <a:r>
              <a:t/>
            </a:r>
            <a:endParaRPr sz="4000">
              <a:solidFill>
                <a:schemeClr val="dk1"/>
              </a:solidFill>
              <a:latin typeface="Calibri"/>
              <a:ea typeface="Calibri"/>
              <a:cs typeface="Calibri"/>
              <a:sym typeface="Calibri"/>
            </a:endParaRPr>
          </a:p>
        </p:txBody>
      </p:sp>
      <p:sp>
        <p:nvSpPr>
          <p:cNvPr id="101" name="Google Shape;101;p1"/>
          <p:cNvSpPr txBox="1"/>
          <p:nvPr/>
        </p:nvSpPr>
        <p:spPr>
          <a:xfrm>
            <a:off x="770175" y="21981575"/>
            <a:ext cx="11612400" cy="3786600"/>
          </a:xfrm>
          <a:prstGeom prst="rect">
            <a:avLst/>
          </a:prstGeom>
          <a:noFill/>
          <a:ln>
            <a:noFill/>
          </a:ln>
        </p:spPr>
        <p:txBody>
          <a:bodyPr anchorCtr="0" anchor="t" bIns="45700" lIns="91425" spcFirstLastPara="1" rIns="91425" wrap="square" tIns="45700">
            <a:spAutoFit/>
          </a:bodyPr>
          <a:lstStyle/>
          <a:p>
            <a:pPr indent="0" lvl="0" marL="0" marR="0" rtl="0" algn="l">
              <a:lnSpc>
                <a:spcPct val="125000"/>
              </a:lnSpc>
              <a:spcBef>
                <a:spcPts val="0"/>
              </a:spcBef>
              <a:spcAft>
                <a:spcPts val="0"/>
              </a:spcAft>
              <a:buNone/>
            </a:pPr>
            <a:r>
              <a:rPr lang="en-US" sz="4000">
                <a:solidFill>
                  <a:schemeClr val="dk1"/>
                </a:solidFill>
                <a:latin typeface="Calibri"/>
                <a:ea typeface="Calibri"/>
                <a:cs typeface="Calibri"/>
                <a:sym typeface="Calibri"/>
              </a:rPr>
              <a:t>    ViT (Cross-Attention): uses 2 other image patching sets to extract features, one will learn all the features in the image, the other will learn less components such as eyes, nose and mouth. Then pass both through </a:t>
            </a:r>
            <a:r>
              <a:rPr lang="en-US" sz="4000">
                <a:solidFill>
                  <a:schemeClr val="dk1"/>
                </a:solidFill>
                <a:latin typeface="Calibri"/>
                <a:ea typeface="Calibri"/>
                <a:cs typeface="Calibri"/>
                <a:sym typeface="Calibri"/>
              </a:rPr>
              <a:t>Transformer</a:t>
            </a:r>
            <a:r>
              <a:rPr lang="en-US" sz="4000">
                <a:solidFill>
                  <a:schemeClr val="dk1"/>
                </a:solidFill>
                <a:latin typeface="Calibri"/>
                <a:ea typeface="Calibri"/>
                <a:cs typeface="Calibri"/>
                <a:sym typeface="Calibri"/>
              </a:rPr>
              <a:t> Encoder and finally Cross Attention. </a:t>
            </a:r>
            <a:endParaRPr sz="4000">
              <a:latin typeface="Calibri"/>
              <a:ea typeface="Calibri"/>
              <a:cs typeface="Calibri"/>
              <a:sym typeface="Calibri"/>
            </a:endParaRPr>
          </a:p>
        </p:txBody>
      </p:sp>
      <p:sp>
        <p:nvSpPr>
          <p:cNvPr id="102" name="Google Shape;102;p1"/>
          <p:cNvSpPr txBox="1"/>
          <p:nvPr/>
        </p:nvSpPr>
        <p:spPr>
          <a:xfrm>
            <a:off x="16632003" y="6551975"/>
            <a:ext cx="5778600" cy="977400"/>
          </a:xfrm>
          <a:prstGeom prst="rect">
            <a:avLst/>
          </a:prstGeom>
          <a:solidFill>
            <a:schemeClr val="lt1">
              <a:alpha val="62750"/>
            </a:schemeClr>
          </a:solidFill>
          <a:ln>
            <a:noFill/>
          </a:ln>
        </p:spPr>
        <p:txBody>
          <a:bodyPr anchorCtr="0" anchor="t" bIns="45700" lIns="91425" spcFirstLastPara="1" rIns="91425" wrap="square" tIns="45700">
            <a:spAutoFit/>
          </a:bodyPr>
          <a:lstStyle/>
          <a:p>
            <a:pPr indent="0" lvl="0" marL="0" marR="0" rtl="0" algn="l">
              <a:lnSpc>
                <a:spcPct val="95833"/>
              </a:lnSpc>
              <a:spcBef>
                <a:spcPts val="0"/>
              </a:spcBef>
              <a:spcAft>
                <a:spcPts val="0"/>
              </a:spcAft>
              <a:buNone/>
            </a:pPr>
            <a:r>
              <a:rPr b="1" lang="en-US" sz="6000">
                <a:solidFill>
                  <a:srgbClr val="CC0000"/>
                </a:solidFill>
                <a:latin typeface="Calibri"/>
                <a:ea typeface="Calibri"/>
                <a:cs typeface="Calibri"/>
                <a:sym typeface="Calibri"/>
              </a:rPr>
              <a:t>Architecture</a:t>
            </a:r>
            <a:endParaRPr b="1" sz="6000">
              <a:solidFill>
                <a:srgbClr val="CC0000"/>
              </a:solidFill>
              <a:latin typeface="Calibri"/>
              <a:ea typeface="Calibri"/>
              <a:cs typeface="Calibri"/>
              <a:sym typeface="Calibri"/>
            </a:endParaRPr>
          </a:p>
        </p:txBody>
      </p:sp>
      <p:cxnSp>
        <p:nvCxnSpPr>
          <p:cNvPr id="103" name="Google Shape;103;p1"/>
          <p:cNvCxnSpPr/>
          <p:nvPr/>
        </p:nvCxnSpPr>
        <p:spPr>
          <a:xfrm flipH="1" rot="10800000">
            <a:off x="31028641" y="24974667"/>
            <a:ext cx="11681400" cy="9900"/>
          </a:xfrm>
          <a:prstGeom prst="straightConnector1">
            <a:avLst/>
          </a:prstGeom>
          <a:noFill/>
          <a:ln cap="flat" cmpd="sng" w="25400">
            <a:solidFill>
              <a:schemeClr val="dk1"/>
            </a:solidFill>
            <a:prstDash val="dash"/>
            <a:round/>
            <a:headEnd len="sm" w="sm" type="none"/>
            <a:tailEnd len="sm" w="sm" type="none"/>
          </a:ln>
        </p:spPr>
      </p:cxnSp>
      <p:sp>
        <p:nvSpPr>
          <p:cNvPr id="104" name="Google Shape;104;p1"/>
          <p:cNvSpPr txBox="1"/>
          <p:nvPr/>
        </p:nvSpPr>
        <p:spPr>
          <a:xfrm>
            <a:off x="31028641" y="25238351"/>
            <a:ext cx="9829800" cy="977400"/>
          </a:xfrm>
          <a:prstGeom prst="rect">
            <a:avLst/>
          </a:prstGeom>
          <a:solidFill>
            <a:schemeClr val="lt1">
              <a:alpha val="62750"/>
            </a:schemeClr>
          </a:solidFill>
          <a:ln>
            <a:noFill/>
          </a:ln>
        </p:spPr>
        <p:txBody>
          <a:bodyPr anchorCtr="0" anchor="t" bIns="45700" lIns="91425" spcFirstLastPara="1" rIns="91425" wrap="square" tIns="45700">
            <a:spAutoFit/>
          </a:bodyPr>
          <a:lstStyle/>
          <a:p>
            <a:pPr indent="0" lvl="0" marL="0" marR="0" rtl="0" algn="l">
              <a:lnSpc>
                <a:spcPct val="95833"/>
              </a:lnSpc>
              <a:spcBef>
                <a:spcPts val="0"/>
              </a:spcBef>
              <a:spcAft>
                <a:spcPts val="0"/>
              </a:spcAft>
              <a:buNone/>
            </a:pPr>
            <a:r>
              <a:rPr b="1" lang="en-US" sz="6000">
                <a:solidFill>
                  <a:srgbClr val="CC0000"/>
                </a:solidFill>
                <a:latin typeface="Calibri"/>
                <a:ea typeface="Calibri"/>
                <a:cs typeface="Calibri"/>
                <a:sym typeface="Calibri"/>
              </a:rPr>
              <a:t>Conclusion</a:t>
            </a:r>
            <a:endParaRPr b="1" sz="6000">
              <a:solidFill>
                <a:srgbClr val="CC0000"/>
              </a:solidFill>
              <a:latin typeface="Calibri"/>
              <a:ea typeface="Calibri"/>
              <a:cs typeface="Calibri"/>
              <a:sym typeface="Calibri"/>
            </a:endParaRPr>
          </a:p>
        </p:txBody>
      </p:sp>
      <p:sp>
        <p:nvSpPr>
          <p:cNvPr id="105" name="Google Shape;105;p1"/>
          <p:cNvSpPr txBox="1"/>
          <p:nvPr/>
        </p:nvSpPr>
        <p:spPr>
          <a:xfrm>
            <a:off x="31028650" y="26105650"/>
            <a:ext cx="11612400" cy="4402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dk1"/>
                </a:solidFill>
                <a:latin typeface="Calibri"/>
                <a:ea typeface="Calibri"/>
                <a:cs typeface="Calibri"/>
                <a:sym typeface="Calibri"/>
              </a:rPr>
              <a:t>    Vision Transformer (ViT) has emerged as a promising architecture for image classification, using self-attention mechanisms to learn global features. Compared to convolutional neural networks (CNNs), ViT has shown competitive performance on benchmark datasets such as ImageNet, and has the potential to generalize to other vision tasks.</a:t>
            </a:r>
            <a:endParaRPr sz="4000">
              <a:latin typeface="Calibri"/>
              <a:ea typeface="Calibri"/>
              <a:cs typeface="Calibri"/>
              <a:sym typeface="Calibri"/>
            </a:endParaRPr>
          </a:p>
        </p:txBody>
      </p:sp>
      <p:sp>
        <p:nvSpPr>
          <p:cNvPr id="106" name="Google Shape;106;p1"/>
          <p:cNvSpPr txBox="1"/>
          <p:nvPr/>
        </p:nvSpPr>
        <p:spPr>
          <a:xfrm>
            <a:off x="21650584" y="26134813"/>
            <a:ext cx="8654100" cy="4402200"/>
          </a:xfrm>
          <a:prstGeom prst="rect">
            <a:avLst/>
          </a:prstGeom>
          <a:noFill/>
          <a:ln>
            <a:noFill/>
          </a:ln>
        </p:spPr>
        <p:txBody>
          <a:bodyPr anchorCtr="0" anchor="t" bIns="45700" lIns="91425" spcFirstLastPara="1" rIns="91425" wrap="square" tIns="45700">
            <a:spAutoFit/>
          </a:bodyPr>
          <a:lstStyle/>
          <a:p>
            <a:pPr indent="-482600" lvl="0" marL="457200" marR="0" rtl="0" algn="l">
              <a:spcBef>
                <a:spcPts val="0"/>
              </a:spcBef>
              <a:spcAft>
                <a:spcPts val="0"/>
              </a:spcAft>
              <a:buSzPts val="4000"/>
              <a:buFont typeface="Calibri"/>
              <a:buChar char="-"/>
            </a:pPr>
            <a:r>
              <a:rPr lang="en-US" sz="4000">
                <a:solidFill>
                  <a:schemeClr val="dk1"/>
                </a:solidFill>
                <a:latin typeface="Calibri"/>
                <a:ea typeface="Calibri"/>
                <a:cs typeface="Calibri"/>
                <a:sym typeface="Calibri"/>
              </a:rPr>
              <a:t>Testing on the correct dataset with 2 data labels is tired and awake.</a:t>
            </a:r>
            <a:endParaRPr sz="4000">
              <a:solidFill>
                <a:schemeClr val="dk1"/>
              </a:solidFill>
              <a:latin typeface="Calibri"/>
              <a:ea typeface="Calibri"/>
              <a:cs typeface="Calibri"/>
              <a:sym typeface="Calibri"/>
            </a:endParaRPr>
          </a:p>
          <a:p>
            <a:pPr indent="-482600" lvl="0" marL="457200" marR="0" rtl="0" algn="l">
              <a:spcBef>
                <a:spcPts val="0"/>
              </a:spcBef>
              <a:spcAft>
                <a:spcPts val="0"/>
              </a:spcAft>
              <a:buClr>
                <a:schemeClr val="dk1"/>
              </a:buClr>
              <a:buSzPts val="4000"/>
              <a:buFont typeface="Calibri"/>
              <a:buChar char="-"/>
            </a:pPr>
            <a:r>
              <a:rPr lang="en-US" sz="4000">
                <a:solidFill>
                  <a:schemeClr val="dk1"/>
                </a:solidFill>
                <a:latin typeface="Calibri"/>
                <a:ea typeface="Calibri"/>
                <a:cs typeface="Calibri"/>
                <a:sym typeface="Calibri"/>
              </a:rPr>
              <a:t>Testing on larger data sets, higher resolution.</a:t>
            </a:r>
            <a:endParaRPr sz="4000">
              <a:solidFill>
                <a:schemeClr val="dk1"/>
              </a:solidFill>
              <a:latin typeface="Calibri"/>
              <a:ea typeface="Calibri"/>
              <a:cs typeface="Calibri"/>
              <a:sym typeface="Calibri"/>
            </a:endParaRPr>
          </a:p>
          <a:p>
            <a:pPr indent="-482600" lvl="0" marL="457200" marR="0" rtl="0" algn="l">
              <a:spcBef>
                <a:spcPts val="0"/>
              </a:spcBef>
              <a:spcAft>
                <a:spcPts val="0"/>
              </a:spcAft>
              <a:buClr>
                <a:schemeClr val="dk1"/>
              </a:buClr>
              <a:buSzPts val="4000"/>
              <a:buFont typeface="Calibri"/>
              <a:buChar char="-"/>
            </a:pPr>
            <a:r>
              <a:rPr lang="en-US" sz="4000">
                <a:solidFill>
                  <a:schemeClr val="dk1"/>
                </a:solidFill>
                <a:latin typeface="Calibri"/>
                <a:ea typeface="Calibri"/>
                <a:cs typeface="Calibri"/>
                <a:sym typeface="Calibri"/>
              </a:rPr>
              <a:t>Test response with noise  input images (partially obscured face) and use face landmark detection.</a:t>
            </a:r>
            <a:endParaRPr sz="4000">
              <a:solidFill>
                <a:schemeClr val="dk1"/>
              </a:solidFill>
              <a:latin typeface="Calibri"/>
              <a:ea typeface="Calibri"/>
              <a:cs typeface="Calibri"/>
              <a:sym typeface="Calibri"/>
            </a:endParaRPr>
          </a:p>
        </p:txBody>
      </p:sp>
      <p:cxnSp>
        <p:nvCxnSpPr>
          <p:cNvPr id="107" name="Google Shape;107;p1"/>
          <p:cNvCxnSpPr/>
          <p:nvPr/>
        </p:nvCxnSpPr>
        <p:spPr>
          <a:xfrm>
            <a:off x="21593597" y="24984567"/>
            <a:ext cx="8711100" cy="0"/>
          </a:xfrm>
          <a:prstGeom prst="straightConnector1">
            <a:avLst/>
          </a:prstGeom>
          <a:noFill/>
          <a:ln cap="flat" cmpd="sng" w="25400">
            <a:solidFill>
              <a:schemeClr val="dk1"/>
            </a:solidFill>
            <a:prstDash val="dash"/>
            <a:round/>
            <a:headEnd len="sm" w="sm" type="none"/>
            <a:tailEnd len="sm" w="sm" type="none"/>
          </a:ln>
        </p:spPr>
      </p:cxnSp>
      <p:pic>
        <p:nvPicPr>
          <p:cNvPr id="108" name="Google Shape;108;p1"/>
          <p:cNvPicPr preferRelativeResize="0"/>
          <p:nvPr/>
        </p:nvPicPr>
        <p:blipFill>
          <a:blip r:embed="rId3">
            <a:alphaModFix/>
          </a:blip>
          <a:stretch>
            <a:fillRect/>
          </a:stretch>
        </p:blipFill>
        <p:spPr>
          <a:xfrm>
            <a:off x="14027552" y="16332737"/>
            <a:ext cx="6371715" cy="6095400"/>
          </a:xfrm>
          <a:prstGeom prst="rect">
            <a:avLst/>
          </a:prstGeom>
          <a:noFill/>
          <a:ln>
            <a:noFill/>
          </a:ln>
        </p:spPr>
      </p:pic>
      <p:pic>
        <p:nvPicPr>
          <p:cNvPr id="109" name="Google Shape;109;p1"/>
          <p:cNvPicPr preferRelativeResize="0"/>
          <p:nvPr/>
        </p:nvPicPr>
        <p:blipFill>
          <a:blip r:embed="rId4">
            <a:alphaModFix/>
          </a:blip>
          <a:stretch>
            <a:fillRect/>
          </a:stretch>
        </p:blipFill>
        <p:spPr>
          <a:xfrm>
            <a:off x="21364578" y="16209088"/>
            <a:ext cx="6371725" cy="6124738"/>
          </a:xfrm>
          <a:prstGeom prst="rect">
            <a:avLst/>
          </a:prstGeom>
          <a:noFill/>
          <a:ln>
            <a:noFill/>
          </a:ln>
        </p:spPr>
      </p:pic>
      <p:sp>
        <p:nvSpPr>
          <p:cNvPr id="110" name="Google Shape;110;p1"/>
          <p:cNvSpPr txBox="1"/>
          <p:nvPr/>
        </p:nvSpPr>
        <p:spPr>
          <a:xfrm>
            <a:off x="14027550" y="22622625"/>
            <a:ext cx="6489300" cy="1920300"/>
          </a:xfrm>
          <a:prstGeom prst="rect">
            <a:avLst/>
          </a:prstGeom>
          <a:noFill/>
          <a:ln>
            <a:noFill/>
          </a:ln>
        </p:spPr>
        <p:txBody>
          <a:bodyPr anchorCtr="0" anchor="t" bIns="45700" lIns="91425" spcFirstLastPara="1" rIns="91425" wrap="square" tIns="45700">
            <a:spAutoFit/>
          </a:bodyPr>
          <a:lstStyle/>
          <a:p>
            <a:pPr indent="0" lvl="0" marL="0" marR="0" rtl="0" algn="just">
              <a:lnSpc>
                <a:spcPct val="125000"/>
              </a:lnSpc>
              <a:spcBef>
                <a:spcPts val="0"/>
              </a:spcBef>
              <a:spcAft>
                <a:spcPts val="0"/>
              </a:spcAft>
              <a:buNone/>
            </a:pPr>
            <a:r>
              <a:rPr lang="en-US" sz="2500">
                <a:solidFill>
                  <a:schemeClr val="dk1"/>
                </a:solidFill>
                <a:latin typeface="Calibri"/>
                <a:ea typeface="Calibri"/>
                <a:cs typeface="Calibri"/>
                <a:sym typeface="Calibri"/>
              </a:rPr>
              <a:t>Figure 1. Vision Transformer (Cross-Attention).</a:t>
            </a:r>
            <a:endParaRPr sz="2500">
              <a:solidFill>
                <a:schemeClr val="dk1"/>
              </a:solidFill>
              <a:latin typeface="Calibri"/>
              <a:ea typeface="Calibri"/>
              <a:cs typeface="Calibri"/>
              <a:sym typeface="Calibri"/>
            </a:endParaRPr>
          </a:p>
          <a:p>
            <a:pPr indent="0" lvl="0" marL="0" marR="0" rtl="0" algn="just">
              <a:lnSpc>
                <a:spcPct val="125000"/>
              </a:lnSpc>
              <a:spcBef>
                <a:spcPts val="0"/>
              </a:spcBef>
              <a:spcAft>
                <a:spcPts val="0"/>
              </a:spcAft>
              <a:buNone/>
            </a:pPr>
            <a:r>
              <a:rPr lang="en-US" sz="2500">
                <a:solidFill>
                  <a:schemeClr val="dk1"/>
                </a:solidFill>
                <a:latin typeface="Calibri"/>
                <a:ea typeface="Calibri"/>
                <a:cs typeface="Calibri"/>
                <a:sym typeface="Calibri"/>
              </a:rPr>
              <a:t>    Use 2 different image patching sets to solve the problem of image classification when t</a:t>
            </a:r>
            <a:r>
              <a:rPr lang="en-US" sz="2500">
                <a:solidFill>
                  <a:schemeClr val="dk1"/>
                </a:solidFill>
                <a:latin typeface="Calibri"/>
                <a:ea typeface="Calibri"/>
                <a:cs typeface="Calibri"/>
                <a:sym typeface="Calibri"/>
              </a:rPr>
              <a:t>he</a:t>
            </a:r>
            <a:r>
              <a:rPr lang="en-US" sz="2500">
                <a:solidFill>
                  <a:schemeClr val="dk1"/>
                </a:solidFill>
                <a:latin typeface="Calibri"/>
                <a:ea typeface="Calibri"/>
                <a:cs typeface="Calibri"/>
                <a:sym typeface="Calibri"/>
              </a:rPr>
              <a:t> face is tilted or covered.</a:t>
            </a:r>
            <a:endParaRPr sz="2500">
              <a:solidFill>
                <a:schemeClr val="dk1"/>
              </a:solidFill>
              <a:latin typeface="Calibri"/>
              <a:ea typeface="Calibri"/>
              <a:cs typeface="Calibri"/>
              <a:sym typeface="Calibri"/>
            </a:endParaRPr>
          </a:p>
        </p:txBody>
      </p:sp>
      <p:sp>
        <p:nvSpPr>
          <p:cNvPr id="111" name="Google Shape;111;p1"/>
          <p:cNvSpPr txBox="1"/>
          <p:nvPr/>
        </p:nvSpPr>
        <p:spPr>
          <a:xfrm>
            <a:off x="21445526" y="22622625"/>
            <a:ext cx="6489300" cy="1920300"/>
          </a:xfrm>
          <a:prstGeom prst="rect">
            <a:avLst/>
          </a:prstGeom>
          <a:noFill/>
          <a:ln>
            <a:noFill/>
          </a:ln>
        </p:spPr>
        <p:txBody>
          <a:bodyPr anchorCtr="0" anchor="t" bIns="45700" lIns="91425" spcFirstLastPara="1" rIns="91425" wrap="square" tIns="45700">
            <a:spAutoFit/>
          </a:bodyPr>
          <a:lstStyle/>
          <a:p>
            <a:pPr indent="0" lvl="0" marL="0" marR="0" rtl="0" algn="just">
              <a:lnSpc>
                <a:spcPct val="125000"/>
              </a:lnSpc>
              <a:spcBef>
                <a:spcPts val="0"/>
              </a:spcBef>
              <a:spcAft>
                <a:spcPts val="0"/>
              </a:spcAft>
              <a:buNone/>
            </a:pPr>
            <a:r>
              <a:rPr lang="en-US" sz="2500">
                <a:solidFill>
                  <a:schemeClr val="dk1"/>
                </a:solidFill>
                <a:latin typeface="Calibri"/>
                <a:ea typeface="Calibri"/>
                <a:cs typeface="Calibri"/>
                <a:sym typeface="Calibri"/>
              </a:rPr>
              <a:t>Figure 2. Vision Transformer (Pretrain-model).</a:t>
            </a:r>
            <a:endParaRPr sz="2500">
              <a:solidFill>
                <a:schemeClr val="dk1"/>
              </a:solidFill>
              <a:latin typeface="Calibri"/>
              <a:ea typeface="Calibri"/>
              <a:cs typeface="Calibri"/>
              <a:sym typeface="Calibri"/>
            </a:endParaRPr>
          </a:p>
          <a:p>
            <a:pPr indent="0" lvl="0" marL="0" marR="0" rtl="0" algn="just">
              <a:lnSpc>
                <a:spcPct val="125000"/>
              </a:lnSpc>
              <a:spcBef>
                <a:spcPts val="0"/>
              </a:spcBef>
              <a:spcAft>
                <a:spcPts val="0"/>
              </a:spcAft>
              <a:buNone/>
            </a:pPr>
            <a:r>
              <a:rPr lang="en-US" sz="2500">
                <a:solidFill>
                  <a:schemeClr val="dk1"/>
                </a:solidFill>
                <a:latin typeface="Calibri"/>
                <a:ea typeface="Calibri"/>
                <a:cs typeface="Calibri"/>
                <a:sym typeface="Calibri"/>
              </a:rPr>
              <a:t>    </a:t>
            </a:r>
            <a:r>
              <a:rPr lang="en-US" sz="2500">
                <a:solidFill>
                  <a:schemeClr val="dk1"/>
                </a:solidFill>
                <a:latin typeface="Calibri"/>
                <a:ea typeface="Calibri"/>
                <a:cs typeface="Calibri"/>
                <a:sym typeface="Calibri"/>
              </a:rPr>
              <a:t>Use a pretrained model on the ImageNet dataset. Then pass 2 Flatten and Dense layers to suit the problem.</a:t>
            </a:r>
            <a:endParaRPr sz="2500">
              <a:solidFill>
                <a:schemeClr val="dk1"/>
              </a:solidFill>
              <a:latin typeface="Calibri"/>
              <a:ea typeface="Calibri"/>
              <a:cs typeface="Calibri"/>
              <a:sym typeface="Calibri"/>
            </a:endParaRPr>
          </a:p>
        </p:txBody>
      </p:sp>
      <p:sp>
        <p:nvSpPr>
          <p:cNvPr id="112" name="Google Shape;112;p1"/>
          <p:cNvSpPr txBox="1"/>
          <p:nvPr/>
        </p:nvSpPr>
        <p:spPr>
          <a:xfrm>
            <a:off x="28539775" y="22622625"/>
            <a:ext cx="6489300" cy="1439100"/>
          </a:xfrm>
          <a:prstGeom prst="rect">
            <a:avLst/>
          </a:prstGeom>
          <a:noFill/>
          <a:ln>
            <a:noFill/>
          </a:ln>
        </p:spPr>
        <p:txBody>
          <a:bodyPr anchorCtr="0" anchor="t" bIns="45700" lIns="91425" spcFirstLastPara="1" rIns="91425" wrap="square" tIns="45700">
            <a:spAutoFit/>
          </a:bodyPr>
          <a:lstStyle/>
          <a:p>
            <a:pPr indent="0" lvl="0" marL="0" marR="0" rtl="0" algn="just">
              <a:lnSpc>
                <a:spcPct val="125000"/>
              </a:lnSpc>
              <a:spcBef>
                <a:spcPts val="0"/>
              </a:spcBef>
              <a:spcAft>
                <a:spcPts val="0"/>
              </a:spcAft>
              <a:buNone/>
            </a:pPr>
            <a:r>
              <a:rPr lang="en-US" sz="2500">
                <a:solidFill>
                  <a:schemeClr val="dk1"/>
                </a:solidFill>
                <a:latin typeface="Calibri"/>
                <a:ea typeface="Calibri"/>
                <a:cs typeface="Calibri"/>
                <a:sym typeface="Calibri"/>
              </a:rPr>
              <a:t>Figure 3. </a:t>
            </a:r>
            <a:r>
              <a:rPr lang="en-US" sz="2500">
                <a:solidFill>
                  <a:schemeClr val="dk1"/>
                </a:solidFill>
                <a:latin typeface="Calibri"/>
                <a:ea typeface="Calibri"/>
                <a:cs typeface="Calibri"/>
                <a:sym typeface="Calibri"/>
              </a:rPr>
              <a:t>MAE (0.75% mask - no face query)</a:t>
            </a:r>
            <a:endParaRPr sz="2500">
              <a:solidFill>
                <a:schemeClr val="dk1"/>
              </a:solidFill>
              <a:latin typeface="Calibri"/>
              <a:ea typeface="Calibri"/>
              <a:cs typeface="Calibri"/>
              <a:sym typeface="Calibri"/>
            </a:endParaRPr>
          </a:p>
          <a:p>
            <a:pPr indent="0" lvl="0" marL="0" marR="0" rtl="0" algn="just">
              <a:lnSpc>
                <a:spcPct val="125000"/>
              </a:lnSpc>
              <a:spcBef>
                <a:spcPts val="0"/>
              </a:spcBef>
              <a:spcAft>
                <a:spcPts val="0"/>
              </a:spcAft>
              <a:buNone/>
            </a:pPr>
            <a:r>
              <a:rPr lang="en-US" sz="2500">
                <a:solidFill>
                  <a:schemeClr val="dk1"/>
                </a:solidFill>
                <a:latin typeface="Calibri"/>
                <a:ea typeface="Calibri"/>
                <a:cs typeface="Calibri"/>
                <a:sym typeface="Calibri"/>
              </a:rPr>
              <a:t>    </a:t>
            </a:r>
            <a:r>
              <a:rPr lang="en-US" sz="2500">
                <a:solidFill>
                  <a:schemeClr val="dk1"/>
                </a:solidFill>
                <a:latin typeface="Calibri"/>
                <a:ea typeface="Calibri"/>
                <a:cs typeface="Calibri"/>
                <a:sym typeface="Calibri"/>
              </a:rPr>
              <a:t>To increase the recognition of images with partially obscured faces.</a:t>
            </a:r>
            <a:endParaRPr sz="2500">
              <a:solidFill>
                <a:schemeClr val="dk1"/>
              </a:solidFill>
              <a:latin typeface="Calibri"/>
              <a:ea typeface="Calibri"/>
              <a:cs typeface="Calibri"/>
              <a:sym typeface="Calibri"/>
            </a:endParaRPr>
          </a:p>
        </p:txBody>
      </p:sp>
      <p:sp>
        <p:nvSpPr>
          <p:cNvPr id="113" name="Google Shape;113;p1"/>
          <p:cNvSpPr txBox="1"/>
          <p:nvPr/>
        </p:nvSpPr>
        <p:spPr>
          <a:xfrm>
            <a:off x="36023025" y="22622625"/>
            <a:ext cx="6489300" cy="1920300"/>
          </a:xfrm>
          <a:prstGeom prst="rect">
            <a:avLst/>
          </a:prstGeom>
          <a:noFill/>
          <a:ln>
            <a:noFill/>
          </a:ln>
        </p:spPr>
        <p:txBody>
          <a:bodyPr anchorCtr="0" anchor="t" bIns="45700" lIns="91425" spcFirstLastPara="1" rIns="91425" wrap="square" tIns="45700">
            <a:spAutoFit/>
          </a:bodyPr>
          <a:lstStyle/>
          <a:p>
            <a:pPr indent="0" lvl="0" marL="0" marR="0" rtl="0" algn="just">
              <a:lnSpc>
                <a:spcPct val="125000"/>
              </a:lnSpc>
              <a:spcBef>
                <a:spcPts val="0"/>
              </a:spcBef>
              <a:spcAft>
                <a:spcPts val="0"/>
              </a:spcAft>
              <a:buNone/>
            </a:pPr>
            <a:r>
              <a:rPr lang="en-US" sz="2500">
                <a:solidFill>
                  <a:schemeClr val="dk1"/>
                </a:solidFill>
                <a:latin typeface="Calibri"/>
                <a:ea typeface="Calibri"/>
                <a:cs typeface="Calibri"/>
                <a:sym typeface="Calibri"/>
              </a:rPr>
              <a:t>Figure 4. </a:t>
            </a:r>
            <a:r>
              <a:rPr lang="en-US" sz="2500">
                <a:solidFill>
                  <a:schemeClr val="dk1"/>
                </a:solidFill>
                <a:latin typeface="Calibri"/>
                <a:ea typeface="Calibri"/>
                <a:cs typeface="Calibri"/>
                <a:sym typeface="Calibri"/>
              </a:rPr>
              <a:t>MAE (0.75% mask - use face query)</a:t>
            </a:r>
            <a:endParaRPr sz="2500">
              <a:solidFill>
                <a:schemeClr val="dk1"/>
              </a:solidFill>
              <a:latin typeface="Calibri"/>
              <a:ea typeface="Calibri"/>
              <a:cs typeface="Calibri"/>
              <a:sym typeface="Calibri"/>
            </a:endParaRPr>
          </a:p>
          <a:p>
            <a:pPr indent="0" lvl="0" marL="0" rtl="0" algn="just">
              <a:lnSpc>
                <a:spcPct val="125000"/>
              </a:lnSpc>
              <a:spcBef>
                <a:spcPts val="0"/>
              </a:spcBef>
              <a:spcAft>
                <a:spcPts val="0"/>
              </a:spcAft>
              <a:buClr>
                <a:schemeClr val="dk1"/>
              </a:buClr>
              <a:buSzPts val="1100"/>
              <a:buFont typeface="Arial"/>
              <a:buNone/>
            </a:pPr>
            <a:r>
              <a:rPr lang="en-US" sz="2500">
                <a:solidFill>
                  <a:schemeClr val="dk1"/>
                </a:solidFill>
                <a:latin typeface="Calibri"/>
                <a:ea typeface="Calibri"/>
                <a:cs typeface="Calibri"/>
                <a:sym typeface="Calibri"/>
              </a:rPr>
              <a:t>    </a:t>
            </a:r>
            <a:r>
              <a:rPr b="1" lang="en-US" sz="2500">
                <a:solidFill>
                  <a:schemeClr val="dk1"/>
                </a:solidFill>
                <a:latin typeface="Calibri"/>
                <a:ea typeface="Calibri"/>
                <a:cs typeface="Calibri"/>
                <a:sym typeface="Calibri"/>
              </a:rPr>
              <a:t>The main model matches the problem requirements.</a:t>
            </a:r>
            <a:r>
              <a:rPr lang="en-US" sz="2500">
                <a:solidFill>
                  <a:schemeClr val="dk1"/>
                </a:solidFill>
                <a:latin typeface="Calibri"/>
                <a:ea typeface="Calibri"/>
                <a:cs typeface="Calibri"/>
                <a:sym typeface="Calibri"/>
              </a:rPr>
              <a:t> MAE to increase the recognition of images with partially obscured faces. </a:t>
            </a:r>
            <a:endParaRPr b="1" sz="2500">
              <a:solidFill>
                <a:schemeClr val="dk1"/>
              </a:solidFill>
              <a:latin typeface="Calibri"/>
              <a:ea typeface="Calibri"/>
              <a:cs typeface="Calibri"/>
              <a:sym typeface="Calibri"/>
            </a:endParaRPr>
          </a:p>
        </p:txBody>
      </p:sp>
      <p:sp>
        <p:nvSpPr>
          <p:cNvPr id="114" name="Google Shape;114;p1"/>
          <p:cNvSpPr txBox="1"/>
          <p:nvPr/>
        </p:nvSpPr>
        <p:spPr>
          <a:xfrm>
            <a:off x="770175" y="25958750"/>
            <a:ext cx="19629000" cy="4556100"/>
          </a:xfrm>
          <a:prstGeom prst="rect">
            <a:avLst/>
          </a:prstGeom>
          <a:noFill/>
          <a:ln>
            <a:noFill/>
          </a:ln>
        </p:spPr>
        <p:txBody>
          <a:bodyPr anchorCtr="0" anchor="t" bIns="45700" lIns="91425" spcFirstLastPara="1" rIns="91425" wrap="square" tIns="45700">
            <a:spAutoFit/>
          </a:bodyPr>
          <a:lstStyle/>
          <a:p>
            <a:pPr indent="0" lvl="0" marL="0" marR="0" rtl="0" algn="l">
              <a:lnSpc>
                <a:spcPct val="125000"/>
              </a:lnSpc>
              <a:spcBef>
                <a:spcPts val="0"/>
              </a:spcBef>
              <a:spcAft>
                <a:spcPts val="0"/>
              </a:spcAft>
              <a:buNone/>
            </a:pPr>
            <a:r>
              <a:rPr lang="en-US" sz="4000">
                <a:solidFill>
                  <a:schemeClr val="dk1"/>
                </a:solidFill>
                <a:latin typeface="Calibri"/>
                <a:ea typeface="Calibri"/>
                <a:cs typeface="Calibri"/>
                <a:sym typeface="Calibri"/>
              </a:rPr>
              <a:t>    </a:t>
            </a:r>
            <a:r>
              <a:rPr lang="en-US" sz="4000">
                <a:solidFill>
                  <a:schemeClr val="dk1"/>
                </a:solidFill>
                <a:latin typeface="Calibri"/>
                <a:ea typeface="Calibri"/>
                <a:cs typeface="Calibri"/>
                <a:sym typeface="Calibri"/>
              </a:rPr>
              <a:t>Models that use Vision Transformer (Pretrained model, Cross-Attention, CNN Encoding) all have quite good accuracy (about 97%). Testing on other models, only ResNet50 model has the same accuracy, MAE (0.75 mask - no face query) has an accuracy of about 86% and finally MAE (0.75 mask - use face query - </a:t>
            </a:r>
            <a:r>
              <a:rPr b="1" lang="en-US" sz="4000">
                <a:solidFill>
                  <a:schemeClr val="dk1"/>
                </a:solidFill>
                <a:latin typeface="Calibri"/>
                <a:ea typeface="Calibri"/>
                <a:cs typeface="Calibri"/>
                <a:sym typeface="Calibri"/>
              </a:rPr>
              <a:t>the main model</a:t>
            </a:r>
            <a:r>
              <a:rPr lang="en-US" sz="4000">
                <a:solidFill>
                  <a:schemeClr val="dk1"/>
                </a:solidFill>
                <a:latin typeface="Calibri"/>
                <a:ea typeface="Calibri"/>
                <a:cs typeface="Calibri"/>
                <a:sym typeface="Calibri"/>
              </a:rPr>
              <a:t>) has an accuracy of about 77%.</a:t>
            </a:r>
            <a:endParaRPr sz="4000">
              <a:solidFill>
                <a:schemeClr val="dk1"/>
              </a:solidFill>
              <a:latin typeface="Calibri"/>
              <a:ea typeface="Calibri"/>
              <a:cs typeface="Calibri"/>
              <a:sym typeface="Calibri"/>
            </a:endParaRPr>
          </a:p>
          <a:p>
            <a:pPr indent="0" lvl="0" marL="0" marR="0" rtl="0" algn="l">
              <a:lnSpc>
                <a:spcPct val="125000"/>
              </a:lnSpc>
              <a:spcBef>
                <a:spcPts val="0"/>
              </a:spcBef>
              <a:spcAft>
                <a:spcPts val="0"/>
              </a:spcAft>
              <a:buNone/>
            </a:pPr>
            <a:r>
              <a:rPr lang="en-US" sz="4000">
                <a:solidFill>
                  <a:schemeClr val="dk1"/>
                </a:solidFill>
                <a:latin typeface="Calibri"/>
                <a:ea typeface="Calibri"/>
                <a:cs typeface="Calibri"/>
                <a:sym typeface="Calibri"/>
              </a:rPr>
              <a:t>    In addition, applying ImageGenerator to increase the training set, the model learns slower and has much worse evaluation metrics than using the DataAugumentation layer.</a:t>
            </a:r>
            <a:endParaRPr sz="4000">
              <a:solidFill>
                <a:schemeClr val="dk1"/>
              </a:solidFill>
              <a:latin typeface="Calibri"/>
              <a:ea typeface="Calibri"/>
              <a:cs typeface="Calibri"/>
              <a:sym typeface="Calibri"/>
            </a:endParaRPr>
          </a:p>
        </p:txBody>
      </p:sp>
      <p:pic>
        <p:nvPicPr>
          <p:cNvPr id="115" name="Google Shape;115;p1"/>
          <p:cNvPicPr preferRelativeResize="0"/>
          <p:nvPr/>
        </p:nvPicPr>
        <p:blipFill>
          <a:blip r:embed="rId5">
            <a:alphaModFix/>
          </a:blip>
          <a:stretch>
            <a:fillRect/>
          </a:stretch>
        </p:blipFill>
        <p:spPr>
          <a:xfrm>
            <a:off x="12382562" y="7481075"/>
            <a:ext cx="13292170" cy="7867487"/>
          </a:xfrm>
          <a:prstGeom prst="rect">
            <a:avLst/>
          </a:prstGeom>
          <a:noFill/>
          <a:ln>
            <a:noFill/>
          </a:ln>
        </p:spPr>
      </p:pic>
      <p:graphicFrame>
        <p:nvGraphicFramePr>
          <p:cNvPr id="116" name="Google Shape;116;p1"/>
          <p:cNvGraphicFramePr/>
          <p:nvPr/>
        </p:nvGraphicFramePr>
        <p:xfrm>
          <a:off x="28162675" y="7739688"/>
          <a:ext cx="3000000" cy="3000000"/>
        </p:xfrm>
        <a:graphic>
          <a:graphicData uri="http://schemas.openxmlformats.org/drawingml/2006/table">
            <a:tbl>
              <a:tblPr>
                <a:noFill/>
                <a:tableStyleId>{8AE575BA-0BE2-4B08-9E40-7873F71B07C3}</a:tableStyleId>
              </a:tblPr>
              <a:tblGrid>
                <a:gridCol w="7860350"/>
                <a:gridCol w="3409875"/>
                <a:gridCol w="3189775"/>
              </a:tblGrid>
              <a:tr h="653675">
                <a:tc>
                  <a:txBody>
                    <a:bodyPr/>
                    <a:lstStyle/>
                    <a:p>
                      <a:pPr indent="0" lvl="0" marL="0" rtl="0" algn="ctr">
                        <a:lnSpc>
                          <a:spcPct val="115000"/>
                        </a:lnSpc>
                        <a:spcBef>
                          <a:spcPts val="0"/>
                        </a:spcBef>
                        <a:spcAft>
                          <a:spcPts val="0"/>
                        </a:spcAft>
                        <a:buNone/>
                      </a:pPr>
                      <a:r>
                        <a:rPr b="1" lang="en-US" sz="4000">
                          <a:latin typeface="Calibri"/>
                          <a:ea typeface="Calibri"/>
                          <a:cs typeface="Calibri"/>
                          <a:sym typeface="Calibri"/>
                        </a:rPr>
                        <a:t>Model \ Res</a:t>
                      </a:r>
                      <a:endParaRPr b="1" sz="4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4CCCC"/>
                    </a:solidFill>
                  </a:tcPr>
                </a:tc>
                <a:tc>
                  <a:txBody>
                    <a:bodyPr/>
                    <a:lstStyle/>
                    <a:p>
                      <a:pPr indent="0" lvl="0" marL="0" rtl="0" algn="ctr">
                        <a:lnSpc>
                          <a:spcPct val="115000"/>
                        </a:lnSpc>
                        <a:spcBef>
                          <a:spcPts val="0"/>
                        </a:spcBef>
                        <a:spcAft>
                          <a:spcPts val="0"/>
                        </a:spcAft>
                        <a:buNone/>
                      </a:pPr>
                      <a:r>
                        <a:rPr b="1" lang="en-US" sz="4000">
                          <a:latin typeface="Calibri"/>
                          <a:ea typeface="Calibri"/>
                          <a:cs typeface="Calibri"/>
                          <a:sym typeface="Calibri"/>
                        </a:rPr>
                        <a:t>test accuracy</a:t>
                      </a:r>
                      <a:endParaRPr b="1" sz="4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4CCCC"/>
                    </a:solidFill>
                  </a:tcPr>
                </a:tc>
                <a:tc>
                  <a:txBody>
                    <a:bodyPr/>
                    <a:lstStyle/>
                    <a:p>
                      <a:pPr indent="0" lvl="0" marL="0" rtl="0" algn="ctr">
                        <a:lnSpc>
                          <a:spcPct val="115000"/>
                        </a:lnSpc>
                        <a:spcBef>
                          <a:spcPts val="0"/>
                        </a:spcBef>
                        <a:spcAft>
                          <a:spcPts val="0"/>
                        </a:spcAft>
                        <a:buNone/>
                      </a:pPr>
                      <a:r>
                        <a:rPr b="1" lang="en-US" sz="4000">
                          <a:latin typeface="Calibri"/>
                          <a:ea typeface="Calibri"/>
                          <a:cs typeface="Calibri"/>
                          <a:sym typeface="Calibri"/>
                        </a:rPr>
                        <a:t>test-F1-score</a:t>
                      </a:r>
                      <a:endParaRPr b="1" sz="4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4CCCC"/>
                    </a:solidFill>
                  </a:tcPr>
                </a:tc>
              </a:tr>
              <a:tr h="653675">
                <a:tc>
                  <a:txBody>
                    <a:bodyPr/>
                    <a:lstStyle/>
                    <a:p>
                      <a:pPr indent="0" lvl="0" marL="0" rtl="0" algn="ctr">
                        <a:lnSpc>
                          <a:spcPct val="115000"/>
                        </a:lnSpc>
                        <a:spcBef>
                          <a:spcPts val="0"/>
                        </a:spcBef>
                        <a:spcAft>
                          <a:spcPts val="0"/>
                        </a:spcAft>
                        <a:buNone/>
                      </a:pPr>
                      <a:r>
                        <a:rPr b="1" lang="en-US" sz="4000">
                          <a:latin typeface="Calibri"/>
                          <a:ea typeface="Calibri"/>
                          <a:cs typeface="Calibri"/>
                          <a:sym typeface="Calibri"/>
                        </a:rPr>
                        <a:t>VGG19</a:t>
                      </a:r>
                      <a:endParaRPr b="1" sz="4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4000">
                          <a:latin typeface="Calibri"/>
                          <a:ea typeface="Calibri"/>
                          <a:cs typeface="Calibri"/>
                          <a:sym typeface="Calibri"/>
                        </a:rPr>
                        <a:t>58.6</a:t>
                      </a:r>
                      <a:endParaRPr sz="4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4000">
                          <a:latin typeface="Calibri"/>
                          <a:ea typeface="Calibri"/>
                          <a:cs typeface="Calibri"/>
                          <a:sym typeface="Calibri"/>
                        </a:rPr>
                        <a:t>60.2</a:t>
                      </a:r>
                      <a:endParaRPr sz="4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53675">
                <a:tc>
                  <a:txBody>
                    <a:bodyPr/>
                    <a:lstStyle/>
                    <a:p>
                      <a:pPr indent="0" lvl="0" marL="0" rtl="0" algn="ctr">
                        <a:lnSpc>
                          <a:spcPct val="115000"/>
                        </a:lnSpc>
                        <a:spcBef>
                          <a:spcPts val="0"/>
                        </a:spcBef>
                        <a:spcAft>
                          <a:spcPts val="0"/>
                        </a:spcAft>
                        <a:buNone/>
                      </a:pPr>
                      <a:r>
                        <a:rPr b="1" lang="en-US" sz="4000">
                          <a:latin typeface="Calibri"/>
                          <a:ea typeface="Calibri"/>
                          <a:cs typeface="Calibri"/>
                          <a:sym typeface="Calibri"/>
                        </a:rPr>
                        <a:t>Res-Net50</a:t>
                      </a:r>
                      <a:endParaRPr b="1" sz="4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4000">
                          <a:latin typeface="Calibri"/>
                          <a:ea typeface="Calibri"/>
                          <a:cs typeface="Calibri"/>
                          <a:sym typeface="Calibri"/>
                        </a:rPr>
                        <a:t>98.4</a:t>
                      </a:r>
                      <a:endParaRPr sz="4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4000">
                          <a:latin typeface="Calibri"/>
                          <a:ea typeface="Calibri"/>
                          <a:cs typeface="Calibri"/>
                          <a:sym typeface="Calibri"/>
                        </a:rPr>
                        <a:t>98.1</a:t>
                      </a:r>
                      <a:endParaRPr sz="4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53675">
                <a:tc>
                  <a:txBody>
                    <a:bodyPr/>
                    <a:lstStyle/>
                    <a:p>
                      <a:pPr indent="0" lvl="0" marL="0" rtl="0" algn="ctr">
                        <a:lnSpc>
                          <a:spcPct val="115000"/>
                        </a:lnSpc>
                        <a:spcBef>
                          <a:spcPts val="0"/>
                        </a:spcBef>
                        <a:spcAft>
                          <a:spcPts val="0"/>
                        </a:spcAft>
                        <a:buNone/>
                      </a:pPr>
                      <a:r>
                        <a:rPr b="1" lang="en-US" sz="4000">
                          <a:latin typeface="Calibri"/>
                          <a:ea typeface="Calibri"/>
                          <a:cs typeface="Calibri"/>
                          <a:sym typeface="Calibri"/>
                        </a:rPr>
                        <a:t>ViT (Pretrain-model)</a:t>
                      </a:r>
                      <a:endParaRPr b="1" sz="4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4000">
                          <a:latin typeface="Calibri"/>
                          <a:ea typeface="Calibri"/>
                          <a:cs typeface="Calibri"/>
                          <a:sym typeface="Calibri"/>
                        </a:rPr>
                        <a:t>97.15</a:t>
                      </a:r>
                      <a:endParaRPr sz="4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4000">
                          <a:latin typeface="Calibri"/>
                          <a:ea typeface="Calibri"/>
                          <a:cs typeface="Calibri"/>
                          <a:sym typeface="Calibri"/>
                        </a:rPr>
                        <a:t>97.06</a:t>
                      </a:r>
                      <a:endParaRPr sz="4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53675">
                <a:tc>
                  <a:txBody>
                    <a:bodyPr/>
                    <a:lstStyle/>
                    <a:p>
                      <a:pPr indent="0" lvl="0" marL="0" rtl="0" algn="ctr">
                        <a:lnSpc>
                          <a:spcPct val="115000"/>
                        </a:lnSpc>
                        <a:spcBef>
                          <a:spcPts val="0"/>
                        </a:spcBef>
                        <a:spcAft>
                          <a:spcPts val="0"/>
                        </a:spcAft>
                        <a:buNone/>
                      </a:pPr>
                      <a:r>
                        <a:rPr b="1" lang="en-US" sz="4000">
                          <a:latin typeface="Calibri"/>
                          <a:ea typeface="Calibri"/>
                          <a:cs typeface="Calibri"/>
                          <a:sym typeface="Calibri"/>
                        </a:rPr>
                        <a:t>ViT (Cross-Attension)</a:t>
                      </a:r>
                      <a:endParaRPr b="1" sz="4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4000">
                          <a:latin typeface="Calibri"/>
                          <a:ea typeface="Calibri"/>
                          <a:cs typeface="Calibri"/>
                          <a:sym typeface="Calibri"/>
                        </a:rPr>
                        <a:t>97.21</a:t>
                      </a:r>
                      <a:endParaRPr sz="4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4000">
                          <a:latin typeface="Calibri"/>
                          <a:ea typeface="Calibri"/>
                          <a:cs typeface="Calibri"/>
                          <a:sym typeface="Calibri"/>
                        </a:rPr>
                        <a:t>97.10</a:t>
                      </a:r>
                      <a:endParaRPr sz="4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53675">
                <a:tc>
                  <a:txBody>
                    <a:bodyPr/>
                    <a:lstStyle/>
                    <a:p>
                      <a:pPr indent="0" lvl="0" marL="0" rtl="0" algn="ctr">
                        <a:lnSpc>
                          <a:spcPct val="115000"/>
                        </a:lnSpc>
                        <a:spcBef>
                          <a:spcPts val="0"/>
                        </a:spcBef>
                        <a:spcAft>
                          <a:spcPts val="0"/>
                        </a:spcAft>
                        <a:buNone/>
                      </a:pPr>
                      <a:r>
                        <a:rPr b="1" lang="en-US" sz="4000">
                          <a:latin typeface="Calibri"/>
                          <a:ea typeface="Calibri"/>
                          <a:cs typeface="Calibri"/>
                          <a:sym typeface="Calibri"/>
                        </a:rPr>
                        <a:t>ViT (CNNEncoding)</a:t>
                      </a:r>
                      <a:endParaRPr b="1" sz="4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4000">
                          <a:latin typeface="Calibri"/>
                          <a:ea typeface="Calibri"/>
                          <a:cs typeface="Calibri"/>
                          <a:sym typeface="Calibri"/>
                        </a:rPr>
                        <a:t>97.00</a:t>
                      </a:r>
                      <a:endParaRPr sz="4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4000">
                          <a:latin typeface="Calibri"/>
                          <a:ea typeface="Calibri"/>
                          <a:cs typeface="Calibri"/>
                          <a:sym typeface="Calibri"/>
                        </a:rPr>
                        <a:t>97.05</a:t>
                      </a:r>
                      <a:endParaRPr sz="4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53675">
                <a:tc>
                  <a:txBody>
                    <a:bodyPr/>
                    <a:lstStyle/>
                    <a:p>
                      <a:pPr indent="0" lvl="0" marL="0" rtl="0" algn="ctr">
                        <a:lnSpc>
                          <a:spcPct val="115000"/>
                        </a:lnSpc>
                        <a:spcBef>
                          <a:spcPts val="0"/>
                        </a:spcBef>
                        <a:spcAft>
                          <a:spcPts val="0"/>
                        </a:spcAft>
                        <a:buNone/>
                      </a:pPr>
                      <a:r>
                        <a:rPr b="1" lang="en-US" sz="4000">
                          <a:latin typeface="Calibri"/>
                          <a:ea typeface="Calibri"/>
                          <a:cs typeface="Calibri"/>
                          <a:sym typeface="Calibri"/>
                        </a:rPr>
                        <a:t>VIT + ImageGenerator</a:t>
                      </a:r>
                      <a:endParaRPr b="1" sz="4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4000">
                          <a:latin typeface="Calibri"/>
                          <a:ea typeface="Calibri"/>
                          <a:cs typeface="Calibri"/>
                          <a:sym typeface="Calibri"/>
                        </a:rPr>
                        <a:t>59.60</a:t>
                      </a:r>
                      <a:endParaRPr sz="4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4000">
                          <a:latin typeface="Calibri"/>
                          <a:ea typeface="Calibri"/>
                          <a:cs typeface="Calibri"/>
                          <a:sym typeface="Calibri"/>
                        </a:rPr>
                        <a:t>40.20</a:t>
                      </a:r>
                      <a:endParaRPr sz="4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53675">
                <a:tc>
                  <a:txBody>
                    <a:bodyPr/>
                    <a:lstStyle/>
                    <a:p>
                      <a:pPr indent="0" lvl="0" marL="0" rtl="0" algn="ctr">
                        <a:lnSpc>
                          <a:spcPct val="115000"/>
                        </a:lnSpc>
                        <a:spcBef>
                          <a:spcPts val="0"/>
                        </a:spcBef>
                        <a:spcAft>
                          <a:spcPts val="0"/>
                        </a:spcAft>
                        <a:buNone/>
                      </a:pPr>
                      <a:r>
                        <a:rPr b="1" lang="en-US" sz="4000">
                          <a:latin typeface="Calibri"/>
                          <a:ea typeface="Calibri"/>
                          <a:cs typeface="Calibri"/>
                          <a:sym typeface="Calibri"/>
                        </a:rPr>
                        <a:t>ViT (posEncoding)</a:t>
                      </a:r>
                      <a:endParaRPr b="1" sz="4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4000">
                          <a:latin typeface="Calibri"/>
                          <a:ea typeface="Calibri"/>
                          <a:cs typeface="Calibri"/>
                          <a:sym typeface="Calibri"/>
                        </a:rPr>
                        <a:t>98.06</a:t>
                      </a:r>
                      <a:endParaRPr sz="4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4000">
                          <a:latin typeface="Calibri"/>
                          <a:ea typeface="Calibri"/>
                          <a:cs typeface="Calibri"/>
                          <a:sym typeface="Calibri"/>
                        </a:rPr>
                        <a:t>98.00</a:t>
                      </a:r>
                      <a:endParaRPr sz="4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53675">
                <a:tc>
                  <a:txBody>
                    <a:bodyPr/>
                    <a:lstStyle/>
                    <a:p>
                      <a:pPr indent="0" lvl="0" marL="0" rtl="0" algn="ctr">
                        <a:lnSpc>
                          <a:spcPct val="115000"/>
                        </a:lnSpc>
                        <a:spcBef>
                          <a:spcPts val="0"/>
                        </a:spcBef>
                        <a:spcAft>
                          <a:spcPts val="0"/>
                        </a:spcAft>
                        <a:buNone/>
                      </a:pPr>
                      <a:r>
                        <a:rPr b="1" lang="en-US" sz="4000">
                          <a:latin typeface="Calibri"/>
                          <a:ea typeface="Calibri"/>
                          <a:cs typeface="Calibri"/>
                          <a:sym typeface="Calibri"/>
                        </a:rPr>
                        <a:t>MAE (0.75% mask - </a:t>
                      </a:r>
                      <a:r>
                        <a:rPr b="1" lang="en-US" sz="4000">
                          <a:latin typeface="Calibri"/>
                          <a:ea typeface="Calibri"/>
                          <a:cs typeface="Calibri"/>
                          <a:sym typeface="Calibri"/>
                        </a:rPr>
                        <a:t>no face query</a:t>
                      </a:r>
                      <a:r>
                        <a:rPr b="1" lang="en-US" sz="4000">
                          <a:latin typeface="Calibri"/>
                          <a:ea typeface="Calibri"/>
                          <a:cs typeface="Calibri"/>
                          <a:sym typeface="Calibri"/>
                        </a:rPr>
                        <a:t>)</a:t>
                      </a:r>
                      <a:endParaRPr b="1" sz="4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4000">
                          <a:latin typeface="Calibri"/>
                          <a:ea typeface="Calibri"/>
                          <a:cs typeface="Calibri"/>
                          <a:sym typeface="Calibri"/>
                        </a:rPr>
                        <a:t>85.88</a:t>
                      </a:r>
                      <a:endParaRPr sz="4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4000">
                          <a:latin typeface="Calibri"/>
                          <a:ea typeface="Calibri"/>
                          <a:cs typeface="Calibri"/>
                          <a:sym typeface="Calibri"/>
                        </a:rPr>
                        <a:t>85.29</a:t>
                      </a:r>
                      <a:endParaRPr sz="4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53675">
                <a:tc>
                  <a:txBody>
                    <a:bodyPr/>
                    <a:lstStyle/>
                    <a:p>
                      <a:pPr indent="0" lvl="0" marL="0" rtl="0" algn="ctr">
                        <a:lnSpc>
                          <a:spcPct val="115000"/>
                        </a:lnSpc>
                        <a:spcBef>
                          <a:spcPts val="0"/>
                        </a:spcBef>
                        <a:spcAft>
                          <a:spcPts val="0"/>
                        </a:spcAft>
                        <a:buNone/>
                      </a:pPr>
                      <a:r>
                        <a:rPr b="1" lang="en-US" sz="4000">
                          <a:latin typeface="Calibri"/>
                          <a:ea typeface="Calibri"/>
                          <a:cs typeface="Calibri"/>
                          <a:sym typeface="Calibri"/>
                        </a:rPr>
                        <a:t>MAE (0.75% mask - </a:t>
                      </a:r>
                      <a:r>
                        <a:rPr b="1" lang="en-US" sz="4000">
                          <a:solidFill>
                            <a:schemeClr val="dk1"/>
                          </a:solidFill>
                          <a:latin typeface="Calibri"/>
                          <a:ea typeface="Calibri"/>
                          <a:cs typeface="Calibri"/>
                          <a:sym typeface="Calibri"/>
                        </a:rPr>
                        <a:t>use face query</a:t>
                      </a:r>
                      <a:r>
                        <a:rPr b="1" lang="en-US" sz="4000">
                          <a:latin typeface="Calibri"/>
                          <a:ea typeface="Calibri"/>
                          <a:cs typeface="Calibri"/>
                          <a:sym typeface="Calibri"/>
                        </a:rPr>
                        <a:t>)</a:t>
                      </a:r>
                      <a:endParaRPr b="1" sz="4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ctr">
                        <a:lnSpc>
                          <a:spcPct val="115000"/>
                        </a:lnSpc>
                        <a:spcBef>
                          <a:spcPts val="0"/>
                        </a:spcBef>
                        <a:spcAft>
                          <a:spcPts val="0"/>
                        </a:spcAft>
                        <a:buNone/>
                      </a:pPr>
                      <a:r>
                        <a:rPr lang="en-US" sz="4000">
                          <a:latin typeface="Calibri"/>
                          <a:ea typeface="Calibri"/>
                          <a:cs typeface="Calibri"/>
                          <a:sym typeface="Calibri"/>
                        </a:rPr>
                        <a:t>77.09</a:t>
                      </a:r>
                      <a:endParaRPr sz="4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ctr">
                        <a:lnSpc>
                          <a:spcPct val="115000"/>
                        </a:lnSpc>
                        <a:spcBef>
                          <a:spcPts val="0"/>
                        </a:spcBef>
                        <a:spcAft>
                          <a:spcPts val="0"/>
                        </a:spcAft>
                        <a:buNone/>
                      </a:pPr>
                      <a:r>
                        <a:rPr lang="en-US" sz="4000">
                          <a:latin typeface="Calibri"/>
                          <a:ea typeface="Calibri"/>
                          <a:cs typeface="Calibri"/>
                          <a:sym typeface="Calibri"/>
                        </a:rPr>
                        <a:t>76.96</a:t>
                      </a:r>
                      <a:endParaRPr sz="4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653675">
                <a:tc>
                  <a:txBody>
                    <a:bodyPr/>
                    <a:lstStyle/>
                    <a:p>
                      <a:pPr indent="0" lvl="0" marL="0" rtl="0" algn="ctr">
                        <a:lnSpc>
                          <a:spcPct val="115000"/>
                        </a:lnSpc>
                        <a:spcBef>
                          <a:spcPts val="0"/>
                        </a:spcBef>
                        <a:spcAft>
                          <a:spcPts val="0"/>
                        </a:spcAft>
                        <a:buNone/>
                      </a:pPr>
                      <a:r>
                        <a:rPr b="1" lang="en-US" sz="4000">
                          <a:latin typeface="Calibri"/>
                          <a:ea typeface="Calibri"/>
                          <a:cs typeface="Calibri"/>
                          <a:sym typeface="Calibri"/>
                        </a:rPr>
                        <a:t>MAE (0.5% mask)</a:t>
                      </a:r>
                      <a:endParaRPr b="1" sz="4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4000">
                          <a:latin typeface="Calibri"/>
                          <a:ea typeface="Calibri"/>
                          <a:cs typeface="Calibri"/>
                          <a:sym typeface="Calibri"/>
                        </a:rPr>
                        <a:t>84.87</a:t>
                      </a:r>
                      <a:endParaRPr sz="4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4000">
                          <a:latin typeface="Calibri"/>
                          <a:ea typeface="Calibri"/>
                          <a:cs typeface="Calibri"/>
                          <a:sym typeface="Calibri"/>
                        </a:rPr>
                        <a:t>84.21</a:t>
                      </a:r>
                      <a:endParaRPr sz="4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117" name="Google Shape;117;p1"/>
          <p:cNvPicPr preferRelativeResize="0"/>
          <p:nvPr/>
        </p:nvPicPr>
        <p:blipFill>
          <a:blip r:embed="rId6">
            <a:alphaModFix/>
          </a:blip>
          <a:stretch>
            <a:fillRect/>
          </a:stretch>
        </p:blipFill>
        <p:spPr>
          <a:xfrm>
            <a:off x="28701614" y="16272463"/>
            <a:ext cx="6165600" cy="6007897"/>
          </a:xfrm>
          <a:prstGeom prst="rect">
            <a:avLst/>
          </a:prstGeom>
          <a:noFill/>
          <a:ln>
            <a:noFill/>
          </a:ln>
        </p:spPr>
      </p:pic>
      <p:pic>
        <p:nvPicPr>
          <p:cNvPr id="118" name="Google Shape;118;p1"/>
          <p:cNvPicPr preferRelativeResize="0"/>
          <p:nvPr/>
        </p:nvPicPr>
        <p:blipFill>
          <a:blip r:embed="rId7">
            <a:alphaModFix/>
          </a:blip>
          <a:stretch>
            <a:fillRect/>
          </a:stretch>
        </p:blipFill>
        <p:spPr>
          <a:xfrm>
            <a:off x="35832525" y="16332737"/>
            <a:ext cx="6084712" cy="6095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2019-03-25T17:38:57Z</dcterms:created>
  <dc:creator>Lisa Davis</dc:creator>
</cp:coreProperties>
</file>