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4" r:id="rId6"/>
    <p:sldId id="261" r:id="rId7"/>
    <p:sldId id="263" r:id="rId8"/>
    <p:sldId id="262"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2A14D0E3-D619-4D87-B4D0-F7F60B9C997C}" type="datetimeFigureOut">
              <a:rPr lang="vi-VN" smtClean="0"/>
              <a:t>28/12/2024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101717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2A14D0E3-D619-4D87-B4D0-F7F60B9C997C}" type="datetimeFigureOut">
              <a:rPr lang="vi-VN" smtClean="0"/>
              <a:t>28/12/2024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1351428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2A14D0E3-D619-4D87-B4D0-F7F60B9C997C}" type="datetimeFigureOut">
              <a:rPr lang="vi-VN" smtClean="0"/>
              <a:t>28/12/2024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696776-988E-423A-9617-C240B220D9EA}"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557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2A14D0E3-D619-4D87-B4D0-F7F60B9C997C}" type="datetimeFigureOut">
              <a:rPr lang="vi-VN" smtClean="0"/>
              <a:t>28/12/2024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925924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2A14D0E3-D619-4D87-B4D0-F7F60B9C997C}" type="datetimeFigureOut">
              <a:rPr lang="vi-VN" smtClean="0"/>
              <a:t>28/12/2024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696776-988E-423A-9617-C240B220D9EA}"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253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2A14D0E3-D619-4D87-B4D0-F7F60B9C997C}" type="datetimeFigureOut">
              <a:rPr lang="vi-VN" smtClean="0"/>
              <a:t>28/12/2024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2153060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2A14D0E3-D619-4D87-B4D0-F7F60B9C997C}" type="datetimeFigureOut">
              <a:rPr lang="vi-VN" smtClean="0"/>
              <a:t>28/12/2024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737293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2A14D0E3-D619-4D87-B4D0-F7F60B9C997C}" type="datetimeFigureOut">
              <a:rPr lang="vi-VN" smtClean="0"/>
              <a:t>28/12/2024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129294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2A14D0E3-D619-4D87-B4D0-F7F60B9C997C}" type="datetimeFigureOut">
              <a:rPr lang="vi-VN" smtClean="0"/>
              <a:t>28/12/2024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187701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2A14D0E3-D619-4D87-B4D0-F7F60B9C997C}" type="datetimeFigureOut">
              <a:rPr lang="vi-VN" smtClean="0"/>
              <a:t>28/12/2024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57056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2A14D0E3-D619-4D87-B4D0-F7F60B9C997C}" type="datetimeFigureOut">
              <a:rPr lang="vi-VN" smtClean="0"/>
              <a:t>28/12/2024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390062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2A14D0E3-D619-4D87-B4D0-F7F60B9C997C}" type="datetimeFigureOut">
              <a:rPr lang="vi-VN" smtClean="0"/>
              <a:t>28/12/2024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94784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2A14D0E3-D619-4D87-B4D0-F7F60B9C997C}" type="datetimeFigureOut">
              <a:rPr lang="vi-VN" smtClean="0"/>
              <a:t>28/12/2024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50707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4D0E3-D619-4D87-B4D0-F7F60B9C997C}" type="datetimeFigureOut">
              <a:rPr lang="vi-VN" smtClean="0"/>
              <a:t>28/12/2024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288421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2A14D0E3-D619-4D87-B4D0-F7F60B9C997C}" type="datetimeFigureOut">
              <a:rPr lang="vi-VN" smtClean="0"/>
              <a:t>28/12/2024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56260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2A14D0E3-D619-4D87-B4D0-F7F60B9C997C}" type="datetimeFigureOut">
              <a:rPr lang="vi-VN" smtClean="0"/>
              <a:t>28/12/2024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3696776-988E-423A-9617-C240B220D9EA}" type="slidenum">
              <a:rPr lang="vi-VN" smtClean="0"/>
              <a:t>‹#›</a:t>
            </a:fld>
            <a:endParaRPr lang="vi-VN"/>
          </a:p>
        </p:txBody>
      </p:sp>
    </p:spTree>
    <p:extLst>
      <p:ext uri="{BB962C8B-B14F-4D97-AF65-F5344CB8AC3E}">
        <p14:creationId xmlns:p14="http://schemas.microsoft.com/office/powerpoint/2010/main" val="3291068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14D0E3-D619-4D87-B4D0-F7F60B9C997C}" type="datetimeFigureOut">
              <a:rPr lang="vi-VN" smtClean="0"/>
              <a:t>28/12/2024</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696776-988E-423A-9617-C240B220D9EA}" type="slidenum">
              <a:rPr lang="vi-VN" smtClean="0"/>
              <a:t>‹#›</a:t>
            </a:fld>
            <a:endParaRPr lang="vi-VN"/>
          </a:p>
        </p:txBody>
      </p:sp>
    </p:spTree>
    <p:extLst>
      <p:ext uri="{BB962C8B-B14F-4D97-AF65-F5344CB8AC3E}">
        <p14:creationId xmlns:p14="http://schemas.microsoft.com/office/powerpoint/2010/main" val="38915453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3BA87D6-EC2A-88E4-784B-B844A7583BA6}"/>
              </a:ext>
            </a:extLst>
          </p:cNvPr>
          <p:cNvSpPr>
            <a:spLocks noGrp="1"/>
          </p:cNvSpPr>
          <p:nvPr>
            <p:ph type="title"/>
          </p:nvPr>
        </p:nvSpPr>
        <p:spPr/>
        <p:txBody>
          <a:bodyPr>
            <a:normAutofit fontScale="90000"/>
          </a:bodyPr>
          <a:lstStyle/>
          <a:p>
            <a:pPr algn="ctr"/>
            <a:r>
              <a:rPr lang="vi-VN" b="1" dirty="0"/>
              <a:t>CHỦ ĐỀ: TÌM HIỂU VỀ MẠNG DIỆN RỘNG WAN VÀ CÁC KỸ THUẬT KẾT NỐI WAN</a:t>
            </a:r>
          </a:p>
        </p:txBody>
      </p:sp>
      <p:sp>
        <p:nvSpPr>
          <p:cNvPr id="3" name="Chỗ dành sẵn cho Nội dung 2">
            <a:extLst>
              <a:ext uri="{FF2B5EF4-FFF2-40B4-BE49-F238E27FC236}">
                <a16:creationId xmlns:a16="http://schemas.microsoft.com/office/drawing/2014/main" id="{0B1BD964-AC2E-CF26-7044-E1C8B2738AD5}"/>
              </a:ext>
            </a:extLst>
          </p:cNvPr>
          <p:cNvSpPr>
            <a:spLocks noGrp="1"/>
          </p:cNvSpPr>
          <p:nvPr>
            <p:ph idx="1"/>
          </p:nvPr>
        </p:nvSpPr>
        <p:spPr/>
        <p:txBody>
          <a:bodyPr>
            <a:normAutofit/>
          </a:bodyPr>
          <a:lstStyle/>
          <a:p>
            <a:pPr marL="514350" indent="-514350" algn="just">
              <a:buFont typeface="+mj-lt"/>
              <a:buAutoNum type="arabicPeriod"/>
            </a:pPr>
            <a:r>
              <a:rPr lang="vi-VN" sz="2800" dirty="0"/>
              <a:t>Khái niệm</a:t>
            </a:r>
          </a:p>
          <a:p>
            <a:pPr marL="514350" indent="-514350" algn="just">
              <a:buFont typeface="+mj-lt"/>
              <a:buAutoNum type="arabicPeriod"/>
            </a:pPr>
            <a:r>
              <a:rPr lang="vi-VN" sz="2800" dirty="0"/>
              <a:t>Đặc điểm</a:t>
            </a:r>
          </a:p>
          <a:p>
            <a:pPr marL="514350" indent="-514350" algn="just">
              <a:buFont typeface="+mj-lt"/>
              <a:buAutoNum type="arabicPeriod"/>
            </a:pPr>
            <a:r>
              <a:rPr lang="vi-VN" sz="2800" dirty="0"/>
              <a:t>Các thiết bị sử dụng </a:t>
            </a:r>
          </a:p>
          <a:p>
            <a:pPr marL="514350" indent="-514350" algn="just">
              <a:buFont typeface="+mj-lt"/>
              <a:buAutoNum type="arabicPeriod"/>
            </a:pPr>
            <a:r>
              <a:rPr lang="vi-VN" sz="2800" dirty="0"/>
              <a:t>Các kỹ thuật kết nối WAN</a:t>
            </a:r>
          </a:p>
          <a:p>
            <a:pPr marL="514350" indent="-514350" algn="just">
              <a:buFont typeface="+mj-lt"/>
              <a:buAutoNum type="arabicPeriod"/>
            </a:pPr>
            <a:r>
              <a:rPr lang="vi-VN" sz="2800" dirty="0"/>
              <a:t>Tổng kết</a:t>
            </a:r>
          </a:p>
        </p:txBody>
      </p:sp>
    </p:spTree>
    <p:extLst>
      <p:ext uri="{BB962C8B-B14F-4D97-AF65-F5344CB8AC3E}">
        <p14:creationId xmlns:p14="http://schemas.microsoft.com/office/powerpoint/2010/main" val="268000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270BE5-6DB5-10A1-2CEC-D0928957D238}"/>
              </a:ext>
            </a:extLst>
          </p:cNvPr>
          <p:cNvSpPr>
            <a:spLocks noGrp="1"/>
          </p:cNvSpPr>
          <p:nvPr>
            <p:ph type="title"/>
          </p:nvPr>
        </p:nvSpPr>
        <p:spPr/>
        <p:txBody>
          <a:bodyPr/>
          <a:lstStyle/>
          <a:p>
            <a:endParaRPr lang="vi-VN"/>
          </a:p>
        </p:txBody>
      </p:sp>
      <p:pic>
        <p:nvPicPr>
          <p:cNvPr id="5" name="Chỗ dành sẵn cho Nội dung 4">
            <a:extLst>
              <a:ext uri="{FF2B5EF4-FFF2-40B4-BE49-F238E27FC236}">
                <a16:creationId xmlns:a16="http://schemas.microsoft.com/office/drawing/2014/main" id="{DB08490D-EB67-AA1F-37EB-18DE2579F3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63797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DCD914-7BD7-4759-03B4-D67E69BF5FBA}"/>
              </a:ext>
            </a:extLst>
          </p:cNvPr>
          <p:cNvSpPr>
            <a:spLocks noGrp="1"/>
          </p:cNvSpPr>
          <p:nvPr>
            <p:ph type="title"/>
          </p:nvPr>
        </p:nvSpPr>
        <p:spPr/>
        <p:txBody>
          <a:bodyPr/>
          <a:lstStyle/>
          <a:p>
            <a:pPr algn="ctr"/>
            <a:r>
              <a:rPr lang="vi-VN" b="1" dirty="0"/>
              <a:t>1. Khái niệm</a:t>
            </a:r>
          </a:p>
        </p:txBody>
      </p:sp>
      <p:sp>
        <p:nvSpPr>
          <p:cNvPr id="3" name="Chỗ dành sẵn cho Nội dung 2">
            <a:extLst>
              <a:ext uri="{FF2B5EF4-FFF2-40B4-BE49-F238E27FC236}">
                <a16:creationId xmlns:a16="http://schemas.microsoft.com/office/drawing/2014/main" id="{38F49FA8-FB1D-7CCC-87D6-7DD5DB01B1E9}"/>
              </a:ext>
            </a:extLst>
          </p:cNvPr>
          <p:cNvSpPr>
            <a:spLocks noGrp="1"/>
          </p:cNvSpPr>
          <p:nvPr>
            <p:ph sz="half" idx="1"/>
          </p:nvPr>
        </p:nvSpPr>
        <p:spPr>
          <a:xfrm>
            <a:off x="677334" y="2160589"/>
            <a:ext cx="4184035" cy="3522456"/>
          </a:xfrm>
        </p:spPr>
        <p:txBody>
          <a:bodyPr/>
          <a:lstStyle/>
          <a:p>
            <a:pPr marL="0" indent="0">
              <a:buNone/>
            </a:pPr>
            <a:endParaRPr lang="vi-VN" dirty="0"/>
          </a:p>
          <a:p>
            <a:pPr marL="0" indent="0">
              <a:buNone/>
            </a:pPr>
            <a:endParaRPr lang="vi-VN" dirty="0"/>
          </a:p>
          <a:p>
            <a:pPr marL="0" indent="0" algn="just">
              <a:buNone/>
            </a:pPr>
            <a:r>
              <a:rPr lang="vi-VN" sz="2800" dirty="0"/>
              <a:t>Mạng diện rộng là mạng được thiết lập để truyền dữ liệu giữa các khu vực rộng lớn.</a:t>
            </a:r>
          </a:p>
        </p:txBody>
      </p:sp>
      <p:pic>
        <p:nvPicPr>
          <p:cNvPr id="10" name="Chỗ dành sẵn cho Nội dung 9">
            <a:extLst>
              <a:ext uri="{FF2B5EF4-FFF2-40B4-BE49-F238E27FC236}">
                <a16:creationId xmlns:a16="http://schemas.microsoft.com/office/drawing/2014/main" id="{4237181F-EE8A-82FF-0D83-F8402AA4E60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1" y="1825624"/>
            <a:ext cx="5670754" cy="3975407"/>
          </a:xfrm>
        </p:spPr>
      </p:pic>
    </p:spTree>
    <p:extLst>
      <p:ext uri="{BB962C8B-B14F-4D97-AF65-F5344CB8AC3E}">
        <p14:creationId xmlns:p14="http://schemas.microsoft.com/office/powerpoint/2010/main" val="337537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DF1B59-43F4-721E-EECA-B260DCEEF286}"/>
              </a:ext>
            </a:extLst>
          </p:cNvPr>
          <p:cNvSpPr>
            <a:spLocks noGrp="1"/>
          </p:cNvSpPr>
          <p:nvPr>
            <p:ph type="title"/>
          </p:nvPr>
        </p:nvSpPr>
        <p:spPr/>
        <p:txBody>
          <a:bodyPr/>
          <a:lstStyle/>
          <a:p>
            <a:pPr algn="ctr"/>
            <a:r>
              <a:rPr lang="vi-VN" b="1" dirty="0"/>
              <a:t>2. Đặc điểm</a:t>
            </a:r>
          </a:p>
        </p:txBody>
      </p:sp>
      <p:sp>
        <p:nvSpPr>
          <p:cNvPr id="3" name="Chỗ dành sẵn cho Nội dung 2">
            <a:extLst>
              <a:ext uri="{FF2B5EF4-FFF2-40B4-BE49-F238E27FC236}">
                <a16:creationId xmlns:a16="http://schemas.microsoft.com/office/drawing/2014/main" id="{61DD79FB-116D-AEB6-E61F-F2342DBB384B}"/>
              </a:ext>
            </a:extLst>
          </p:cNvPr>
          <p:cNvSpPr>
            <a:spLocks noGrp="1"/>
          </p:cNvSpPr>
          <p:nvPr>
            <p:ph idx="1"/>
          </p:nvPr>
        </p:nvSpPr>
        <p:spPr/>
        <p:txBody>
          <a:bodyPr>
            <a:normAutofit/>
          </a:bodyPr>
          <a:lstStyle/>
          <a:p>
            <a:pPr algn="just"/>
            <a:r>
              <a:rPr lang="vi-VN" sz="2800" dirty="0"/>
              <a:t>Kết nối các thiết bị ở xa.</a:t>
            </a:r>
          </a:p>
          <a:p>
            <a:pPr algn="just"/>
            <a:r>
              <a:rPr lang="vi-VN" sz="2800" dirty="0"/>
              <a:t>Chi phí rất thấp.</a:t>
            </a:r>
          </a:p>
          <a:p>
            <a:pPr algn="just"/>
            <a:r>
              <a:rPr lang="vi-VN" sz="2800" dirty="0"/>
              <a:t>Quản trị phức tạp.</a:t>
            </a:r>
          </a:p>
          <a:p>
            <a:pPr algn="just"/>
            <a:r>
              <a:rPr lang="vi-VN" sz="2800" dirty="0"/>
              <a:t>Hoạt động chủ yếu ở hai tầng: </a:t>
            </a:r>
            <a:r>
              <a:rPr lang="vi-VN" sz="2800" dirty="0" err="1"/>
              <a:t>Physical</a:t>
            </a:r>
            <a:r>
              <a:rPr lang="vi-VN" sz="2800" dirty="0"/>
              <a:t> và </a:t>
            </a:r>
            <a:r>
              <a:rPr lang="vi-VN" sz="2800" dirty="0" err="1"/>
              <a:t>Datalink</a:t>
            </a:r>
            <a:r>
              <a:rPr lang="vi-VN" sz="2800" dirty="0"/>
              <a:t>.</a:t>
            </a:r>
          </a:p>
        </p:txBody>
      </p:sp>
    </p:spTree>
    <p:extLst>
      <p:ext uri="{BB962C8B-B14F-4D97-AF65-F5344CB8AC3E}">
        <p14:creationId xmlns:p14="http://schemas.microsoft.com/office/powerpoint/2010/main" val="376135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AC04BBB-E26B-8957-A9B7-CEB8D0EFAAF7}"/>
              </a:ext>
            </a:extLst>
          </p:cNvPr>
          <p:cNvSpPr>
            <a:spLocks noGrp="1"/>
          </p:cNvSpPr>
          <p:nvPr>
            <p:ph type="title"/>
          </p:nvPr>
        </p:nvSpPr>
        <p:spPr/>
        <p:txBody>
          <a:bodyPr/>
          <a:lstStyle/>
          <a:p>
            <a:pPr algn="ctr"/>
            <a:r>
              <a:rPr lang="vi-VN" b="1" dirty="0"/>
              <a:t>3. Các thiết bị sử dụng</a:t>
            </a:r>
          </a:p>
        </p:txBody>
      </p:sp>
      <p:sp>
        <p:nvSpPr>
          <p:cNvPr id="3" name="Chỗ dành sẵn cho Nội dung 2">
            <a:extLst>
              <a:ext uri="{FF2B5EF4-FFF2-40B4-BE49-F238E27FC236}">
                <a16:creationId xmlns:a16="http://schemas.microsoft.com/office/drawing/2014/main" id="{5B897850-6A81-1EBF-D342-F64CA931CFCB}"/>
              </a:ext>
            </a:extLst>
          </p:cNvPr>
          <p:cNvSpPr>
            <a:spLocks noGrp="1"/>
          </p:cNvSpPr>
          <p:nvPr>
            <p:ph idx="1"/>
          </p:nvPr>
        </p:nvSpPr>
        <p:spPr/>
        <p:txBody>
          <a:bodyPr>
            <a:normAutofit/>
          </a:bodyPr>
          <a:lstStyle/>
          <a:p>
            <a:pPr algn="just"/>
            <a:r>
              <a:rPr lang="vi-VN" sz="2800" dirty="0" err="1"/>
              <a:t>Router</a:t>
            </a:r>
            <a:r>
              <a:rPr lang="vi-VN" sz="2800" dirty="0"/>
              <a:t>: kết nối liên mạng.</a:t>
            </a:r>
          </a:p>
          <a:p>
            <a:pPr algn="just"/>
            <a:r>
              <a:rPr lang="vi-VN" sz="2800" dirty="0" err="1"/>
              <a:t>Modem</a:t>
            </a:r>
            <a:r>
              <a:rPr lang="vi-VN" sz="2800" dirty="0"/>
              <a:t>: kết nối thông qua hệ thống mạng điện thoại công cộng.</a:t>
            </a:r>
          </a:p>
          <a:p>
            <a:pPr algn="just"/>
            <a:r>
              <a:rPr lang="vi-VN" sz="2800" dirty="0" err="1"/>
              <a:t>Router</a:t>
            </a:r>
            <a:r>
              <a:rPr lang="vi-VN" sz="2800" dirty="0"/>
              <a:t> ADSL: kết nối giữa nhà cung cấp dịch vụ ADSL và người dùng cuối. </a:t>
            </a:r>
          </a:p>
        </p:txBody>
      </p:sp>
    </p:spTree>
    <p:extLst>
      <p:ext uri="{BB962C8B-B14F-4D97-AF65-F5344CB8AC3E}">
        <p14:creationId xmlns:p14="http://schemas.microsoft.com/office/powerpoint/2010/main" val="18604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0FDCE-0E26-6296-943A-EC0843C9B737}"/>
              </a:ext>
            </a:extLst>
          </p:cNvPr>
          <p:cNvSpPr>
            <a:spLocks noGrp="1"/>
          </p:cNvSpPr>
          <p:nvPr>
            <p:ph type="title"/>
          </p:nvPr>
        </p:nvSpPr>
        <p:spPr/>
        <p:txBody>
          <a:bodyPr/>
          <a:lstStyle/>
          <a:p>
            <a:pPr algn="ctr"/>
            <a:r>
              <a:rPr lang="vi-VN" b="1" dirty="0"/>
              <a:t>4. Các kỹ thuật kết nối WAN</a:t>
            </a:r>
          </a:p>
        </p:txBody>
      </p:sp>
      <p:sp>
        <p:nvSpPr>
          <p:cNvPr id="3" name="Chỗ dành sẵn cho Nội dung 2">
            <a:extLst>
              <a:ext uri="{FF2B5EF4-FFF2-40B4-BE49-F238E27FC236}">
                <a16:creationId xmlns:a16="http://schemas.microsoft.com/office/drawing/2014/main" id="{F90C2EA3-1A37-FACD-B6AA-68C20C052C51}"/>
              </a:ext>
            </a:extLst>
          </p:cNvPr>
          <p:cNvSpPr>
            <a:spLocks noGrp="1"/>
          </p:cNvSpPr>
          <p:nvPr>
            <p:ph idx="1"/>
          </p:nvPr>
        </p:nvSpPr>
        <p:spPr/>
        <p:txBody>
          <a:bodyPr/>
          <a:lstStyle/>
          <a:p>
            <a:pPr marL="0" indent="0" algn="just">
              <a:buNone/>
            </a:pPr>
            <a:r>
              <a:rPr lang="vi-VN" dirty="0"/>
              <a:t>   </a:t>
            </a:r>
            <a:r>
              <a:rPr lang="vi-VN" sz="2800" dirty="0"/>
              <a:t>4.1. </a:t>
            </a:r>
            <a:r>
              <a:rPr lang="vi-VN" sz="2800" dirty="0" err="1"/>
              <a:t>Leased</a:t>
            </a:r>
            <a:r>
              <a:rPr lang="vi-VN" sz="2800" dirty="0"/>
              <a:t> </a:t>
            </a:r>
            <a:r>
              <a:rPr lang="vi-VN" sz="2800" dirty="0" err="1"/>
              <a:t>Line</a:t>
            </a:r>
            <a:endParaRPr lang="vi-VN" sz="2800" dirty="0"/>
          </a:p>
          <a:p>
            <a:pPr marL="0" indent="0" algn="just">
              <a:buNone/>
            </a:pPr>
            <a:r>
              <a:rPr lang="vi-VN" sz="2800" dirty="0"/>
              <a:t>  4.2. ATM</a:t>
            </a:r>
          </a:p>
          <a:p>
            <a:pPr marL="0" indent="0" algn="just">
              <a:buNone/>
            </a:pPr>
            <a:r>
              <a:rPr lang="vi-VN" sz="2800" dirty="0"/>
              <a:t>  4.3. VPN</a:t>
            </a:r>
          </a:p>
        </p:txBody>
      </p:sp>
    </p:spTree>
    <p:extLst>
      <p:ext uri="{BB962C8B-B14F-4D97-AF65-F5344CB8AC3E}">
        <p14:creationId xmlns:p14="http://schemas.microsoft.com/office/powerpoint/2010/main" val="29045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937CC3-D3E2-24AD-6531-B522857BC71F}"/>
              </a:ext>
            </a:extLst>
          </p:cNvPr>
          <p:cNvSpPr>
            <a:spLocks noGrp="1"/>
          </p:cNvSpPr>
          <p:nvPr>
            <p:ph type="title"/>
          </p:nvPr>
        </p:nvSpPr>
        <p:spPr/>
        <p:txBody>
          <a:bodyPr/>
          <a:lstStyle/>
          <a:p>
            <a:pPr algn="ctr"/>
            <a:r>
              <a:rPr lang="vi-VN" b="1" dirty="0"/>
              <a:t> 4.1. </a:t>
            </a:r>
            <a:r>
              <a:rPr lang="vi-VN" b="1" dirty="0" err="1"/>
              <a:t>Leased</a:t>
            </a:r>
            <a:r>
              <a:rPr lang="vi-VN" b="1" dirty="0"/>
              <a:t> </a:t>
            </a:r>
            <a:r>
              <a:rPr lang="vi-VN" b="1" dirty="0" err="1"/>
              <a:t>Line</a:t>
            </a:r>
            <a:endParaRPr lang="vi-VN" b="1" dirty="0"/>
          </a:p>
        </p:txBody>
      </p:sp>
      <p:sp>
        <p:nvSpPr>
          <p:cNvPr id="3" name="Chỗ dành sẵn cho Nội dung 2">
            <a:extLst>
              <a:ext uri="{FF2B5EF4-FFF2-40B4-BE49-F238E27FC236}">
                <a16:creationId xmlns:a16="http://schemas.microsoft.com/office/drawing/2014/main" id="{99F61F0C-F6DC-B1DE-5255-69C67E73F95E}"/>
              </a:ext>
            </a:extLst>
          </p:cNvPr>
          <p:cNvSpPr>
            <a:spLocks noGrp="1"/>
          </p:cNvSpPr>
          <p:nvPr>
            <p:ph idx="1"/>
          </p:nvPr>
        </p:nvSpPr>
        <p:spPr/>
        <p:txBody>
          <a:bodyPr>
            <a:normAutofit/>
          </a:bodyPr>
          <a:lstStyle/>
          <a:p>
            <a:pPr algn="just"/>
            <a:r>
              <a:rPr lang="vi-VN" sz="2800" b="1" dirty="0"/>
              <a:t>Khái niệm: </a:t>
            </a:r>
            <a:r>
              <a:rPr lang="vi-VN" sz="2800" dirty="0"/>
              <a:t>Là hình thức kết nối cố định giữa hai địa điểm.</a:t>
            </a:r>
          </a:p>
          <a:p>
            <a:pPr algn="just"/>
            <a:r>
              <a:rPr lang="vi-VN" sz="2800" b="1" dirty="0"/>
              <a:t>Đặc điểm: </a:t>
            </a:r>
            <a:r>
              <a:rPr lang="vi-VN" sz="2800" dirty="0"/>
              <a:t>Băng thông cao, ổn định và bảo mật cao.</a:t>
            </a:r>
          </a:p>
          <a:p>
            <a:pPr algn="just"/>
            <a:r>
              <a:rPr lang="vi-VN" sz="2800" b="1" dirty="0"/>
              <a:t>Ứng dụng: </a:t>
            </a:r>
            <a:r>
              <a:rPr lang="vi-VN" sz="2800" dirty="0"/>
              <a:t>Kết nối các văn phòng và trung tâm dữ liệu.</a:t>
            </a:r>
          </a:p>
        </p:txBody>
      </p:sp>
    </p:spTree>
    <p:extLst>
      <p:ext uri="{BB962C8B-B14F-4D97-AF65-F5344CB8AC3E}">
        <p14:creationId xmlns:p14="http://schemas.microsoft.com/office/powerpoint/2010/main" val="107651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F0DE26-79DD-E75B-0088-C46B214FEBF2}"/>
              </a:ext>
            </a:extLst>
          </p:cNvPr>
          <p:cNvSpPr>
            <a:spLocks noGrp="1"/>
          </p:cNvSpPr>
          <p:nvPr>
            <p:ph type="title"/>
          </p:nvPr>
        </p:nvSpPr>
        <p:spPr/>
        <p:txBody>
          <a:bodyPr/>
          <a:lstStyle/>
          <a:p>
            <a:pPr algn="ctr"/>
            <a:r>
              <a:rPr lang="vi-VN" b="1" dirty="0"/>
              <a:t>4.2 ATM</a:t>
            </a:r>
          </a:p>
        </p:txBody>
      </p:sp>
      <p:sp>
        <p:nvSpPr>
          <p:cNvPr id="3" name="Chỗ dành sẵn cho Nội dung 2">
            <a:extLst>
              <a:ext uri="{FF2B5EF4-FFF2-40B4-BE49-F238E27FC236}">
                <a16:creationId xmlns:a16="http://schemas.microsoft.com/office/drawing/2014/main" id="{138687AC-6EE0-EF90-19A5-5703046BE3DD}"/>
              </a:ext>
            </a:extLst>
          </p:cNvPr>
          <p:cNvSpPr>
            <a:spLocks noGrp="1"/>
          </p:cNvSpPr>
          <p:nvPr>
            <p:ph idx="1"/>
          </p:nvPr>
        </p:nvSpPr>
        <p:spPr/>
        <p:txBody>
          <a:bodyPr>
            <a:normAutofit/>
          </a:bodyPr>
          <a:lstStyle/>
          <a:p>
            <a:pPr algn="just"/>
            <a:r>
              <a:rPr lang="vi-VN" sz="2800" dirty="0"/>
              <a:t>ATM viết tắt của từ </a:t>
            </a:r>
            <a:r>
              <a:rPr lang="vi-VN" sz="2800" dirty="0" err="1"/>
              <a:t>Asynchronous</a:t>
            </a:r>
            <a:r>
              <a:rPr lang="vi-VN" sz="2800" dirty="0"/>
              <a:t> </a:t>
            </a:r>
            <a:r>
              <a:rPr lang="vi-VN" sz="2800" dirty="0" err="1"/>
              <a:t>Transfer</a:t>
            </a:r>
            <a:r>
              <a:rPr lang="vi-VN" sz="2800" dirty="0"/>
              <a:t> </a:t>
            </a:r>
            <a:r>
              <a:rPr lang="vi-VN" sz="2800" dirty="0" err="1"/>
              <a:t>Mode</a:t>
            </a:r>
            <a:r>
              <a:rPr lang="vi-VN" sz="2800" dirty="0"/>
              <a:t>.</a:t>
            </a:r>
          </a:p>
          <a:p>
            <a:pPr algn="just"/>
            <a:r>
              <a:rPr lang="vi-VN" sz="2800" b="1" dirty="0"/>
              <a:t>Khái niệm: </a:t>
            </a:r>
            <a:r>
              <a:rPr lang="vi-VN" sz="2800" dirty="0"/>
              <a:t>Là công nghệ truyền dữ liệu với các gói dữ liệu có kích thước cố định (</a:t>
            </a:r>
            <a:r>
              <a:rPr lang="vi-VN" sz="2800" dirty="0" err="1"/>
              <a:t>cells</a:t>
            </a:r>
            <a:r>
              <a:rPr lang="vi-VN" sz="2800" dirty="0"/>
              <a:t>).</a:t>
            </a:r>
          </a:p>
          <a:p>
            <a:pPr algn="just"/>
            <a:r>
              <a:rPr lang="vi-VN" sz="2800" b="1" dirty="0"/>
              <a:t>Đặc điểm: </a:t>
            </a:r>
            <a:r>
              <a:rPr lang="vi-VN" sz="2800" dirty="0"/>
              <a:t>Tốc độ và chất lượng cao, độ nhiễu thấp.</a:t>
            </a:r>
          </a:p>
          <a:p>
            <a:pPr algn="just"/>
            <a:r>
              <a:rPr lang="vi-VN" sz="2800" b="1" dirty="0"/>
              <a:t>Ứng dụng: </a:t>
            </a:r>
            <a:r>
              <a:rPr lang="vi-VN" sz="2800" dirty="0"/>
              <a:t>Cho các ứng dụng đa phương tiện.</a:t>
            </a:r>
          </a:p>
        </p:txBody>
      </p:sp>
    </p:spTree>
    <p:extLst>
      <p:ext uri="{BB962C8B-B14F-4D97-AF65-F5344CB8AC3E}">
        <p14:creationId xmlns:p14="http://schemas.microsoft.com/office/powerpoint/2010/main" val="1015012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FAC264-8C3E-228C-A08A-C5E7C87BA5EB}"/>
              </a:ext>
            </a:extLst>
          </p:cNvPr>
          <p:cNvSpPr>
            <a:spLocks noGrp="1"/>
          </p:cNvSpPr>
          <p:nvPr>
            <p:ph type="title"/>
          </p:nvPr>
        </p:nvSpPr>
        <p:spPr/>
        <p:txBody>
          <a:bodyPr/>
          <a:lstStyle/>
          <a:p>
            <a:pPr algn="ctr"/>
            <a:r>
              <a:rPr lang="vi-VN" b="1" dirty="0"/>
              <a:t>4.3. VPN</a:t>
            </a:r>
          </a:p>
        </p:txBody>
      </p:sp>
      <p:sp>
        <p:nvSpPr>
          <p:cNvPr id="3" name="Chỗ dành sẵn cho Nội dung 2">
            <a:extLst>
              <a:ext uri="{FF2B5EF4-FFF2-40B4-BE49-F238E27FC236}">
                <a16:creationId xmlns:a16="http://schemas.microsoft.com/office/drawing/2014/main" id="{9790D7AC-A8F3-0DE6-F4CF-96AC18F7E64F}"/>
              </a:ext>
            </a:extLst>
          </p:cNvPr>
          <p:cNvSpPr>
            <a:spLocks noGrp="1"/>
          </p:cNvSpPr>
          <p:nvPr>
            <p:ph idx="1"/>
          </p:nvPr>
        </p:nvSpPr>
        <p:spPr/>
        <p:txBody>
          <a:bodyPr>
            <a:normAutofit/>
          </a:bodyPr>
          <a:lstStyle/>
          <a:p>
            <a:pPr algn="just"/>
            <a:r>
              <a:rPr lang="vi-VN" sz="2800" dirty="0"/>
              <a:t>VPN viết tắt của từ </a:t>
            </a:r>
            <a:r>
              <a:rPr lang="vi-VN" sz="2800" dirty="0" err="1"/>
              <a:t>Virtual</a:t>
            </a:r>
            <a:r>
              <a:rPr lang="vi-VN" sz="2800" dirty="0"/>
              <a:t> </a:t>
            </a:r>
            <a:r>
              <a:rPr lang="vi-VN" sz="2800" dirty="0" err="1"/>
              <a:t>Private</a:t>
            </a:r>
            <a:r>
              <a:rPr lang="vi-VN" sz="2800" dirty="0"/>
              <a:t> </a:t>
            </a:r>
            <a:r>
              <a:rPr lang="vi-VN" sz="2800" dirty="0" err="1"/>
              <a:t>Network</a:t>
            </a:r>
            <a:r>
              <a:rPr lang="vi-VN" sz="2800" dirty="0"/>
              <a:t>.</a:t>
            </a:r>
          </a:p>
          <a:p>
            <a:pPr algn="just"/>
            <a:r>
              <a:rPr lang="vi-VN" sz="2800" b="1" dirty="0"/>
              <a:t>Khái niệm: </a:t>
            </a:r>
            <a:r>
              <a:rPr lang="vi-VN" sz="2800" dirty="0"/>
              <a:t>Là hình thức tạo mạng riêng qua mạng công cộng (</a:t>
            </a:r>
            <a:r>
              <a:rPr lang="vi-VN" sz="2800" dirty="0" err="1"/>
              <a:t>Internet</a:t>
            </a:r>
            <a:r>
              <a:rPr lang="vi-VN" sz="2800" dirty="0"/>
              <a:t>), cho phép truy cập an toàn.</a:t>
            </a:r>
          </a:p>
          <a:p>
            <a:pPr algn="just"/>
            <a:r>
              <a:rPr lang="vi-VN" sz="2800" b="1" dirty="0"/>
              <a:t>Đặc điểm: </a:t>
            </a:r>
            <a:r>
              <a:rPr lang="vi-VN" sz="2800" dirty="0"/>
              <a:t>Bảo mật cao, truyền tải dữ liệu an toàn.</a:t>
            </a:r>
          </a:p>
          <a:p>
            <a:pPr algn="just"/>
            <a:r>
              <a:rPr lang="vi-VN" sz="2800" b="1" dirty="0"/>
              <a:t>Ứng dụng: </a:t>
            </a:r>
            <a:r>
              <a:rPr lang="vi-VN" sz="2800" dirty="0"/>
              <a:t>Truy cập từ xa vào mạng nội bộ của doanh nghiệp. </a:t>
            </a:r>
          </a:p>
        </p:txBody>
      </p:sp>
    </p:spTree>
    <p:extLst>
      <p:ext uri="{BB962C8B-B14F-4D97-AF65-F5344CB8AC3E}">
        <p14:creationId xmlns:p14="http://schemas.microsoft.com/office/powerpoint/2010/main" val="3249859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2103E1A-D8F4-8A82-F549-C979EE79ED64}"/>
              </a:ext>
            </a:extLst>
          </p:cNvPr>
          <p:cNvSpPr>
            <a:spLocks noGrp="1"/>
          </p:cNvSpPr>
          <p:nvPr>
            <p:ph type="title"/>
          </p:nvPr>
        </p:nvSpPr>
        <p:spPr/>
        <p:txBody>
          <a:bodyPr/>
          <a:lstStyle/>
          <a:p>
            <a:pPr algn="ctr"/>
            <a:r>
              <a:rPr lang="vi-VN" b="1" dirty="0"/>
              <a:t>5. Tổng kết</a:t>
            </a:r>
          </a:p>
        </p:txBody>
      </p:sp>
      <p:sp>
        <p:nvSpPr>
          <p:cNvPr id="3" name="Chỗ dành sẵn cho Nội dung 2">
            <a:extLst>
              <a:ext uri="{FF2B5EF4-FFF2-40B4-BE49-F238E27FC236}">
                <a16:creationId xmlns:a16="http://schemas.microsoft.com/office/drawing/2014/main" id="{CAB9170A-D1E7-6581-899C-0B4FCAEC132E}"/>
              </a:ext>
            </a:extLst>
          </p:cNvPr>
          <p:cNvSpPr>
            <a:spLocks noGrp="1"/>
          </p:cNvSpPr>
          <p:nvPr>
            <p:ph idx="1"/>
          </p:nvPr>
        </p:nvSpPr>
        <p:spPr/>
        <p:txBody>
          <a:bodyPr>
            <a:normAutofit/>
          </a:bodyPr>
          <a:lstStyle/>
          <a:p>
            <a:pPr algn="just"/>
            <a:r>
              <a:rPr lang="vi-VN" sz="2800" dirty="0"/>
              <a:t>Mạng diện rộng WAN và các kỹ thuật kết nối WAN đóng vai trò quan trọng trong việc kết nối các hệ thống mạng trên phạm vi rộn lớn.  </a:t>
            </a:r>
          </a:p>
          <a:p>
            <a:pPr algn="just"/>
            <a:r>
              <a:rPr lang="vi-VN" sz="2800" dirty="0"/>
              <a:t>Mỗi kỹ thuật kết nối WAN đều có những đặc điểm và ứng dụng riêng phù hợp cho từng nhu cầu cụ thể của tổ chức và môi trường hoạt động.</a:t>
            </a:r>
          </a:p>
        </p:txBody>
      </p:sp>
    </p:spTree>
    <p:extLst>
      <p:ext uri="{BB962C8B-B14F-4D97-AF65-F5344CB8AC3E}">
        <p14:creationId xmlns:p14="http://schemas.microsoft.com/office/powerpoint/2010/main" val="708590107"/>
      </p:ext>
    </p:extLst>
  </p:cSld>
  <p:clrMapOvr>
    <a:masterClrMapping/>
  </p:clrMapOvr>
</p:sld>
</file>

<file path=ppt/theme/theme1.xml><?xml version="1.0" encoding="utf-8"?>
<a:theme xmlns:a="http://schemas.openxmlformats.org/drawingml/2006/main" name="Phương diện">
  <a:themeElements>
    <a:clrScheme name="Phương diện">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Phương diện">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hương diện">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393</Words>
  <Application>Microsoft Office PowerPoint</Application>
  <PresentationFormat>Màn hình rộng</PresentationFormat>
  <Paragraphs>40</Paragraphs>
  <Slides>10</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10</vt:i4>
      </vt:variant>
    </vt:vector>
  </HeadingPairs>
  <TitlesOfParts>
    <vt:vector size="15" baseType="lpstr">
      <vt:lpstr>Arial</vt:lpstr>
      <vt:lpstr>Tahoma</vt:lpstr>
      <vt:lpstr>Trebuchet MS</vt:lpstr>
      <vt:lpstr>Wingdings 3</vt:lpstr>
      <vt:lpstr>Phương diện</vt:lpstr>
      <vt:lpstr>CHỦ ĐỀ: TÌM HIỂU VỀ MẠNG DIỆN RỘNG WAN VÀ CÁC KỸ THUẬT KẾT NỐI WAN</vt:lpstr>
      <vt:lpstr>1. Khái niệm</vt:lpstr>
      <vt:lpstr>2. Đặc điểm</vt:lpstr>
      <vt:lpstr>3. Các thiết bị sử dụng</vt:lpstr>
      <vt:lpstr>4. Các kỹ thuật kết nối WAN</vt:lpstr>
      <vt:lpstr> 4.1. Leased Line</vt:lpstr>
      <vt:lpstr>4.2 ATM</vt:lpstr>
      <vt:lpstr>4.3. VPN</vt:lpstr>
      <vt:lpstr>5. Tổng kết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Phúc Nguyễn</dc:creator>
  <cp:lastModifiedBy>Phúc Nguyễn</cp:lastModifiedBy>
  <cp:revision>3</cp:revision>
  <dcterms:created xsi:type="dcterms:W3CDTF">2024-12-27T10:42:48Z</dcterms:created>
  <dcterms:modified xsi:type="dcterms:W3CDTF">2024-12-28T12:26:50Z</dcterms:modified>
</cp:coreProperties>
</file>