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301" r:id="rId4"/>
    <p:sldId id="290" r:id="rId5"/>
    <p:sldId id="261" r:id="rId6"/>
    <p:sldId id="293" r:id="rId7"/>
    <p:sldId id="294" r:id="rId8"/>
    <p:sldId id="260" r:id="rId9"/>
    <p:sldId id="262" r:id="rId10"/>
    <p:sldId id="263" r:id="rId11"/>
    <p:sldId id="302" r:id="rId12"/>
    <p:sldId id="308" r:id="rId13"/>
    <p:sldId id="291" r:id="rId14"/>
    <p:sldId id="304" r:id="rId15"/>
    <p:sldId id="309" r:id="rId16"/>
    <p:sldId id="292" r:id="rId17"/>
    <p:sldId id="305" r:id="rId18"/>
    <p:sldId id="306" r:id="rId19"/>
    <p:sldId id="295" r:id="rId20"/>
    <p:sldId id="30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66"/>
    <a:srgbClr val="A0DBE5"/>
    <a:srgbClr val="27333F"/>
    <a:srgbClr val="953A1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3948" autoAdjust="0"/>
  </p:normalViewPr>
  <p:slideViewPr>
    <p:cSldViewPr>
      <p:cViewPr varScale="1">
        <p:scale>
          <a:sx n="88" d="100"/>
          <a:sy n="88" d="100"/>
        </p:scale>
        <p:origin x="456" y="84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24" y="7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03581-0B59-433E-8816-F35D14954EA3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6A5C0-BE00-47E8-A131-70B7B7839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01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90F969-09D4-4FD8-A63A-78F7B83F1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2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3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0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0F969-09D4-4FD8-A63A-78F7B83F1C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1A57E-A4AE-4157-93F0-A62C06C51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950" y="6473825"/>
            <a:ext cx="990600" cy="300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2/5/2007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11FC1-9166-40A2-8DF6-62378701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950" y="6473825"/>
            <a:ext cx="990600" cy="300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2/5/2007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A0308-F051-4FC7-B7DB-A526FA722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7813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61950" y="6473825"/>
            <a:ext cx="990600" cy="300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2/5/2007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082CB-D12E-4BDB-BA83-AA9ECFAD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7813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1950" y="6473825"/>
            <a:ext cx="990600" cy="300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2/5/2007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7EABE-E081-4EA8-BEB8-6C74A6777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076700"/>
            <a:ext cx="3810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F92B-45C5-4B27-A1B9-C5E9D0EBB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ECC83-4D78-4C3A-86BC-FAAF0F1D9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1741A-9BB2-4D05-B10C-9A594B0FC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D0C22-7F6A-4CBC-8A73-A800CA2E8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EE071-2024-41FD-8C7A-829491026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B6AFB-B8F8-4603-B8DA-1EFE962A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F172A-611E-49FA-8EE1-0D5ACBCA1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66B1F-3CA5-4197-94AB-47D88DEC3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C61B4-3C18-49E1-9598-A75D251E0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F85CA-EE32-4F74-9D0E-3F0DAEDC4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F7F4E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7813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7F6FA0D5-7F46-41CC-A6D0-7C40D5C8B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Whitworth 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6200" y="228600"/>
            <a:ext cx="98425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26988" y="1371600"/>
            <a:ext cx="111125" cy="5422900"/>
            <a:chOff x="17" y="864"/>
            <a:chExt cx="70" cy="3416"/>
          </a:xfrm>
        </p:grpSpPr>
        <p:sp>
          <p:nvSpPr>
            <p:cNvPr id="78856" name="Rectangle 8"/>
            <p:cNvSpPr>
              <a:spLocks noChangeArrowheads="1"/>
            </p:cNvSpPr>
            <p:nvPr userDrawn="1"/>
          </p:nvSpPr>
          <p:spPr bwMode="auto">
            <a:xfrm>
              <a:off x="17" y="864"/>
              <a:ext cx="23" cy="3416"/>
            </a:xfrm>
            <a:prstGeom prst="rect">
              <a:avLst/>
            </a:prstGeom>
            <a:solidFill>
              <a:srgbClr val="CC9900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57" name="Rectangle 9"/>
            <p:cNvSpPr>
              <a:spLocks noChangeArrowheads="1"/>
            </p:cNvSpPr>
            <p:nvPr userDrawn="1"/>
          </p:nvSpPr>
          <p:spPr bwMode="auto">
            <a:xfrm>
              <a:off x="40" y="1205"/>
              <a:ext cx="23" cy="3075"/>
            </a:xfrm>
            <a:prstGeom prst="rect">
              <a:avLst/>
            </a:prstGeom>
            <a:solidFill>
              <a:srgbClr val="996633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58" name="Rectangle 10"/>
            <p:cNvSpPr>
              <a:spLocks noChangeArrowheads="1"/>
            </p:cNvSpPr>
            <p:nvPr userDrawn="1"/>
          </p:nvSpPr>
          <p:spPr bwMode="auto">
            <a:xfrm>
              <a:off x="64" y="1510"/>
              <a:ext cx="23" cy="2770"/>
            </a:xfrm>
            <a:prstGeom prst="rect">
              <a:avLst/>
            </a:prstGeom>
            <a:solidFill>
              <a:srgbClr val="CC3300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 flipH="1" flipV="1">
            <a:off x="8994775" y="88900"/>
            <a:ext cx="111125" cy="5422900"/>
            <a:chOff x="17" y="864"/>
            <a:chExt cx="70" cy="3416"/>
          </a:xfrm>
        </p:grpSpPr>
        <p:sp>
          <p:nvSpPr>
            <p:cNvPr id="78860" name="Rectangle 12"/>
            <p:cNvSpPr>
              <a:spLocks noChangeArrowheads="1"/>
            </p:cNvSpPr>
            <p:nvPr userDrawn="1"/>
          </p:nvSpPr>
          <p:spPr bwMode="auto">
            <a:xfrm>
              <a:off x="17" y="864"/>
              <a:ext cx="23" cy="3416"/>
            </a:xfrm>
            <a:prstGeom prst="rect">
              <a:avLst/>
            </a:prstGeom>
            <a:solidFill>
              <a:srgbClr val="CC9900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1" name="Rectangle 13"/>
            <p:cNvSpPr>
              <a:spLocks noChangeArrowheads="1"/>
            </p:cNvSpPr>
            <p:nvPr userDrawn="1"/>
          </p:nvSpPr>
          <p:spPr bwMode="auto">
            <a:xfrm>
              <a:off x="40" y="1205"/>
              <a:ext cx="23" cy="3075"/>
            </a:xfrm>
            <a:prstGeom prst="rect">
              <a:avLst/>
            </a:prstGeom>
            <a:solidFill>
              <a:srgbClr val="996633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2" name="Rectangle 14"/>
            <p:cNvSpPr>
              <a:spLocks noChangeArrowheads="1"/>
            </p:cNvSpPr>
            <p:nvPr userDrawn="1"/>
          </p:nvSpPr>
          <p:spPr bwMode="auto">
            <a:xfrm>
              <a:off x="64" y="1510"/>
              <a:ext cx="23" cy="2770"/>
            </a:xfrm>
            <a:prstGeom prst="rect">
              <a:avLst/>
            </a:prstGeom>
            <a:solidFill>
              <a:srgbClr val="CC3300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2" name="Picture 15" descr="ftr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7818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6" descr="ftr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7818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65" r:id="rId15"/>
    <p:sldLayoutId id="2147483771" r:id="rId16"/>
  </p:sldLayoutIdLst>
  <p:transition spd="med">
    <p:diamond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Blip>
          <a:blip r:embed="rId20"/>
        </a:buBlip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Blip>
          <a:blip r:embed="rId21"/>
        </a:buBlip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ChangeArrowheads="1"/>
          </p:cNvSpPr>
          <p:nvPr/>
        </p:nvSpPr>
        <p:spPr bwMode="auto">
          <a:xfrm>
            <a:off x="228600" y="1295400"/>
            <a:ext cx="876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CS 273 - Data Structures </a:t>
            </a:r>
            <a:b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and Algorithm </a:t>
            </a:r>
            <a:r>
              <a:rPr lang="en-US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Analysis</a:t>
            </a:r>
            <a:endParaRPr lang="en-US" sz="32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Rectangle 11"/>
          <p:cNvSpPr>
            <a:spLocks noChangeArrowheads="1"/>
          </p:cNvSpPr>
          <p:nvPr/>
        </p:nvSpPr>
        <p:spPr bwMode="auto">
          <a:xfrm>
            <a:off x="838200" y="2590800"/>
            <a:ext cx="7543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dirty="0">
                <a:latin typeface="Calibri" panose="020F0502020204030204" pitchFamily="34" charset="0"/>
              </a:rPr>
              <a:t>Lecture </a:t>
            </a:r>
            <a:r>
              <a:rPr lang="en-US" sz="3200" b="1" dirty="0" smtClean="0">
                <a:latin typeface="Calibri" panose="020F0502020204030204" pitchFamily="34" charset="0"/>
              </a:rPr>
              <a:t>7: Inheritance and Composition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Inheritance</a:t>
            </a:r>
            <a:r>
              <a:rPr lang="en-US" sz="3200" dirty="0" smtClean="0"/>
              <a:t> also allows you to “</a:t>
            </a:r>
            <a:r>
              <a:rPr lang="en-US" sz="3200" dirty="0" smtClean="0">
                <a:solidFill>
                  <a:srgbClr val="FF0000"/>
                </a:solidFill>
              </a:rPr>
              <a:t>refine</a:t>
            </a:r>
            <a:r>
              <a:rPr lang="en-US" sz="3200" dirty="0" smtClean="0">
                <a:solidFill>
                  <a:schemeClr val="tx1"/>
                </a:solidFill>
              </a:rPr>
              <a:t>”</a:t>
            </a:r>
            <a:r>
              <a:rPr lang="en-US" sz="3200" dirty="0" smtClean="0"/>
              <a:t> methods in the superclass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7696200" y="5638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01900" y="1638300"/>
            <a:ext cx="2755901" cy="2124870"/>
            <a:chOff x="685798" y="1828800"/>
            <a:chExt cx="1848018" cy="2124870"/>
          </a:xfrm>
        </p:grpSpPr>
        <p:sp>
          <p:nvSpPr>
            <p:cNvPr id="8" name="Rectangle 7"/>
            <p:cNvSpPr/>
            <p:nvPr/>
          </p:nvSpPr>
          <p:spPr bwMode="auto">
            <a:xfrm>
              <a:off x="685800" y="1828800"/>
              <a:ext cx="1848016" cy="419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200" b="1" i="1" dirty="0" smtClean="0">
                  <a:latin typeface="Arial" pitchFamily="34" charset="0"/>
                  <a:cs typeface="Arial" pitchFamily="34" charset="0"/>
                </a:rPr>
                <a:t>Computer</a:t>
              </a:r>
              <a:endParaRPr lang="en-US" sz="2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85798" y="3086099"/>
              <a:ext cx="1848018" cy="8675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get_ram_size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get_disk_size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string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get_manufacturer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85800" y="2247899"/>
              <a:ext cx="1848016" cy="8382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string manufacturer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ram_size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16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disk_size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21707" y="4279109"/>
            <a:ext cx="2936094" cy="2045491"/>
            <a:chOff x="685799" y="1762124"/>
            <a:chExt cx="1968850" cy="204549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85799" y="1762124"/>
              <a:ext cx="1968849" cy="4857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200" b="1" i="1" dirty="0" smtClean="0">
                  <a:latin typeface="Arial" pitchFamily="34" charset="0"/>
                  <a:cs typeface="Arial" pitchFamily="34" charset="0"/>
                </a:rPr>
                <a:t>Laptop</a:t>
              </a:r>
              <a:endParaRPr lang="en-US" sz="2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85799" y="2981323"/>
              <a:ext cx="1968850" cy="8262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get_screen_size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get_weight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  <a:p>
              <a:endParaRPr lang="en-US" sz="1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85799" y="2247899"/>
              <a:ext cx="1968849" cy="7334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screen_size</a:t>
              </a:r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16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weight</a:t>
              </a:r>
            </a:p>
          </p:txBody>
        </p:sp>
      </p:grpSp>
      <p:cxnSp>
        <p:nvCxnSpPr>
          <p:cNvPr id="15" name="Straight Connector 14"/>
          <p:cNvCxnSpPr>
            <a:stCxn id="16" idx="3"/>
          </p:cNvCxnSpPr>
          <p:nvPr/>
        </p:nvCxnSpPr>
        <p:spPr bwMode="auto">
          <a:xfrm>
            <a:off x="3776697" y="3991771"/>
            <a:ext cx="0" cy="2873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Isosceles Triangle 15"/>
          <p:cNvSpPr/>
          <p:nvPr/>
        </p:nvSpPr>
        <p:spPr bwMode="auto">
          <a:xfrm>
            <a:off x="3627345" y="3763171"/>
            <a:ext cx="298704" cy="2286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248400" y="3810001"/>
            <a:ext cx="2590800" cy="1560510"/>
          </a:xfrm>
          <a:prstGeom prst="wedgeRoundRectCallout">
            <a:avLst>
              <a:gd name="adj1" fmla="val -94594"/>
              <a:gd name="adj2" fmla="val 9537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b="1" dirty="0" smtClean="0">
              <a:latin typeface="Calibri" panose="020F0502020204030204" pitchFamily="34" charset="0"/>
              <a:cs typeface="Arial" pitchFamily="34" charset="0"/>
            </a:endParaRPr>
          </a:p>
          <a:p>
            <a:pPr algn="ctr"/>
            <a:r>
              <a:rPr lang="en-US" sz="1800" b="1" dirty="0" smtClean="0">
                <a:latin typeface="Calibri" panose="020F0502020204030204" pitchFamily="34" charset="0"/>
                <a:cs typeface="Arial" pitchFamily="34" charset="0"/>
              </a:rPr>
              <a:t>Behaviors may be modified (overridden) in class </a:t>
            </a:r>
            <a:r>
              <a:rPr lang="en-US" sz="1800" b="1" dirty="0">
                <a:latin typeface="Calibri" panose="020F0502020204030204" pitchFamily="34" charset="0"/>
                <a:cs typeface="Arial" pitchFamily="34" charset="0"/>
              </a:rPr>
              <a:t>Laptop</a:t>
            </a: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2330099" y="5969984"/>
            <a:ext cx="28616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+ string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get_manufacturer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4163"/>
            <a:ext cx="7848600" cy="1143000"/>
          </a:xfrm>
        </p:spPr>
        <p:txBody>
          <a:bodyPr/>
          <a:lstStyle/>
          <a:p>
            <a:r>
              <a:rPr lang="en-US" sz="3600" b="1" dirty="0" smtClean="0"/>
              <a:t>Hands-On Time</a:t>
            </a:r>
            <a:r>
              <a:rPr lang="en-US" sz="3600" dirty="0" smtClean="0"/>
              <a:t>: </a:t>
            </a:r>
            <a:br>
              <a:rPr lang="en-US" sz="3600" dirty="0" smtClean="0"/>
            </a:br>
            <a:r>
              <a:rPr lang="en-US" sz="3600" dirty="0" smtClean="0"/>
              <a:t>Let’s revive those </a:t>
            </a:r>
            <a:r>
              <a:rPr lang="en-US" sz="3600" dirty="0"/>
              <a:t>C</a:t>
            </a:r>
            <a:r>
              <a:rPr lang="en-US" sz="3600" dirty="0" smtClean="0"/>
              <a:t>++ muscle memories!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Let’s remind ourselves how to do the following in C++:</a:t>
            </a:r>
          </a:p>
          <a:p>
            <a:r>
              <a:rPr lang="en-US" sz="2600" dirty="0" smtClean="0"/>
              <a:t>Defining inheritance</a:t>
            </a:r>
          </a:p>
          <a:p>
            <a:r>
              <a:rPr lang="en-US" sz="2600" dirty="0" smtClean="0"/>
              <a:t>Incorporating header </a:t>
            </a:r>
            <a:r>
              <a:rPr lang="en-US" sz="2600" dirty="0"/>
              <a:t>inclusion </a:t>
            </a:r>
            <a:r>
              <a:rPr lang="en-US" sz="2600" dirty="0" smtClean="0"/>
              <a:t>guards</a:t>
            </a:r>
          </a:p>
          <a:p>
            <a:r>
              <a:rPr lang="en-US" sz="2600" dirty="0" smtClean="0"/>
              <a:t>Invoking base class constructors from subclasses</a:t>
            </a:r>
          </a:p>
          <a:p>
            <a:r>
              <a:rPr lang="en-US" sz="2600" dirty="0"/>
              <a:t>Creating objects dynamically</a:t>
            </a:r>
          </a:p>
          <a:p>
            <a:r>
              <a:rPr lang="en-US" sz="2600" dirty="0" smtClean="0"/>
              <a:t>Defining composition</a:t>
            </a:r>
            <a:endParaRPr lang="en-US" sz="2600" dirty="0"/>
          </a:p>
          <a:p>
            <a:r>
              <a:rPr lang="en-US" sz="2600" dirty="0" smtClean="0"/>
              <a:t>Using access keywords: </a:t>
            </a:r>
          </a:p>
          <a:p>
            <a:pPr lvl="1"/>
            <a:r>
              <a:rPr lang="en-US" sz="2200" dirty="0" smtClean="0"/>
              <a:t>private, public, protected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Mammal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6002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</a:t>
            </a:r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mammals.zip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class folder and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it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Z: drive folder. </a:t>
            </a:r>
          </a:p>
          <a:p>
            <a:endParaRPr 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We will work with this project throughout this session today!</a:t>
            </a:r>
          </a:p>
          <a:p>
            <a:endParaRPr 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You will likely want to refer to it as an example in the future!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653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first make a Human Class by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extending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1"/>
                </a:solidFill>
              </a:rPr>
              <a:t>Mammal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85800" y="4495800"/>
            <a:ext cx="2362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Cat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4151161" y="3352800"/>
            <a:ext cx="298704" cy="2286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43600" y="4546600"/>
            <a:ext cx="2438400" cy="698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Human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19413" y="1689100"/>
            <a:ext cx="2362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Mammal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19413" y="2870200"/>
            <a:ext cx="2362200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Age()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19413" y="2374900"/>
            <a:ext cx="2362200" cy="495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irthYear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943600" y="5232400"/>
            <a:ext cx="2438400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Speak()</a:t>
            </a:r>
            <a:endParaRPr lang="en-US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5194300"/>
            <a:ext cx="2362200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Speak()</a:t>
            </a:r>
          </a:p>
        </p:txBody>
      </p:sp>
      <p:cxnSp>
        <p:nvCxnSpPr>
          <p:cNvPr id="11" name="Elbow Connector 10"/>
          <p:cNvCxnSpPr>
            <a:stCxn id="6" idx="0"/>
            <a:endCxn id="8" idx="3"/>
          </p:cNvCxnSpPr>
          <p:nvPr/>
        </p:nvCxnSpPr>
        <p:spPr bwMode="auto">
          <a:xfrm rot="5400000" flipH="1" flipV="1">
            <a:off x="2626506" y="2821794"/>
            <a:ext cx="914400" cy="2433613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Elbow Connector 16"/>
          <p:cNvCxnSpPr>
            <a:stCxn id="9" idx="0"/>
            <a:endCxn id="8" idx="3"/>
          </p:cNvCxnSpPr>
          <p:nvPr/>
        </p:nvCxnSpPr>
        <p:spPr bwMode="auto">
          <a:xfrm rot="16200000" flipV="1">
            <a:off x="5249057" y="2632856"/>
            <a:ext cx="965200" cy="2862287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0424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8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b="1" dirty="0" smtClean="0">
                <a:solidFill>
                  <a:srgbClr val="FF0000"/>
                </a:solidFill>
              </a:rPr>
              <a:t>refine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our Cat model by overriding Mammal’s Age()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85800" y="4495800"/>
            <a:ext cx="2362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Cat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4151161" y="3352800"/>
            <a:ext cx="298704" cy="2286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43600" y="4546600"/>
            <a:ext cx="2438400" cy="698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Human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19413" y="1689100"/>
            <a:ext cx="2362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Mammal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19413" y="2870200"/>
            <a:ext cx="2362200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Age()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19413" y="2374900"/>
            <a:ext cx="2362200" cy="495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irthYear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943600" y="5232400"/>
            <a:ext cx="2438400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Speak()</a:t>
            </a:r>
            <a:endParaRPr lang="en-US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5194300"/>
            <a:ext cx="2362200" cy="673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Speak()</a:t>
            </a:r>
          </a:p>
          <a:p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Elbow Connector 11"/>
          <p:cNvCxnSpPr>
            <a:stCxn id="8" idx="3"/>
            <a:endCxn id="9" idx="0"/>
          </p:cNvCxnSpPr>
          <p:nvPr/>
        </p:nvCxnSpPr>
        <p:spPr bwMode="auto">
          <a:xfrm rot="16200000" flipH="1">
            <a:off x="5249056" y="2632856"/>
            <a:ext cx="965200" cy="2862287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Elbow Connector 15"/>
          <p:cNvCxnSpPr>
            <a:stCxn id="8" idx="3"/>
            <a:endCxn id="6" idx="0"/>
          </p:cNvCxnSpPr>
          <p:nvPr/>
        </p:nvCxnSpPr>
        <p:spPr bwMode="auto">
          <a:xfrm rot="5400000">
            <a:off x="2626507" y="2821794"/>
            <a:ext cx="914400" cy="24336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 bwMode="auto">
          <a:xfrm>
            <a:off x="692989" y="5479990"/>
            <a:ext cx="1059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233928" y="4738622"/>
            <a:ext cx="27096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I’ve been told 1 Cat year ~ 20 human years</a:t>
            </a:r>
          </a:p>
        </p:txBody>
      </p:sp>
    </p:spTree>
    <p:extLst>
      <p:ext uri="{BB962C8B-B14F-4D97-AF65-F5344CB8AC3E}">
        <p14:creationId xmlns:p14="http://schemas.microsoft.com/office/powerpoint/2010/main" val="193293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8400"/>
            <a:ext cx="7543800" cy="1143000"/>
          </a:xfrm>
        </p:spPr>
        <p:txBody>
          <a:bodyPr/>
          <a:lstStyle/>
          <a:p>
            <a:r>
              <a:rPr lang="en-US" dirty="0" smtClean="0"/>
              <a:t>So, why all this inheritance, composition, </a:t>
            </a:r>
            <a:r>
              <a:rPr lang="en-US" dirty="0" err="1" smtClean="0"/>
              <a:t>etc</a:t>
            </a:r>
            <a:r>
              <a:rPr lang="en-US" dirty="0" smtClean="0"/>
              <a:t>…?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does it help 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473A4DD-FB16-47F4-A222-C4F291CF2350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i="1" dirty="0" smtClean="0"/>
              <a:t>Composition</a:t>
            </a:r>
            <a:r>
              <a:rPr lang="en-US" sz="3400" dirty="0" smtClean="0"/>
              <a:t> is good for </a:t>
            </a:r>
            <a:r>
              <a:rPr lang="en-US" sz="3400" b="1" dirty="0" smtClean="0"/>
              <a:t>code reuse</a:t>
            </a:r>
            <a:r>
              <a:rPr lang="en-US" sz="3400" dirty="0" smtClean="0"/>
              <a:t> and it make maintenance of code easier</a:t>
            </a:r>
            <a:endParaRPr lang="en-US" sz="3400" b="1" dirty="0">
              <a:latin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060082" y="1377950"/>
            <a:ext cx="4038600" cy="609600"/>
          </a:xfrm>
          <a:prstGeom prst="wedgeRoundRectCallout">
            <a:avLst>
              <a:gd name="adj1" fmla="val -70282"/>
              <a:gd name="adj2" fmla="val 4916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ammal HAS-A Brain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4495800"/>
            <a:ext cx="2362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Cat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866900" y="3581400"/>
            <a:ext cx="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Isosceles Triangle 11"/>
          <p:cNvSpPr/>
          <p:nvPr/>
        </p:nvSpPr>
        <p:spPr bwMode="auto">
          <a:xfrm>
            <a:off x="1725461" y="3378200"/>
            <a:ext cx="298704" cy="2286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43600" y="4546600"/>
            <a:ext cx="2438400" cy="698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Human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866900" y="4038600"/>
            <a:ext cx="52959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V="1">
            <a:off x="7162800" y="4038600"/>
            <a:ext cx="0" cy="50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843065" y="1682750"/>
            <a:ext cx="2362200" cy="1663700"/>
            <a:chOff x="685800" y="1562100"/>
            <a:chExt cx="2362200" cy="16637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85800" y="1562100"/>
              <a:ext cx="23622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Arial" pitchFamily="34" charset="0"/>
                  <a:cs typeface="Arial" pitchFamily="34" charset="0"/>
                </a:rPr>
                <a:t>Mammal</a:t>
              </a:r>
              <a:endParaRPr lang="en-US" sz="28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85800" y="2743200"/>
              <a:ext cx="2362200" cy="482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+ Age()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85800" y="2247900"/>
              <a:ext cx="2362200" cy="4953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-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BirthYear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5943600" y="5232400"/>
            <a:ext cx="2438400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Speak()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5800" y="5194300"/>
            <a:ext cx="2362200" cy="673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Speak()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Age()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endCxn id="7" idx="0"/>
          </p:cNvCxnSpPr>
          <p:nvPr/>
        </p:nvCxnSpPr>
        <p:spPr bwMode="auto">
          <a:xfrm>
            <a:off x="1866900" y="4038600"/>
            <a:ext cx="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4953000" y="2184400"/>
            <a:ext cx="2438400" cy="698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Brain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53000" y="2870200"/>
            <a:ext cx="2438400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+ Think()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iamond 25"/>
          <p:cNvSpPr/>
          <p:nvPr/>
        </p:nvSpPr>
        <p:spPr bwMode="auto">
          <a:xfrm rot="16200000">
            <a:off x="3133383" y="2634106"/>
            <a:ext cx="381000" cy="211836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3217965" y="2740023"/>
            <a:ext cx="1735035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3407810" y="4832350"/>
            <a:ext cx="27096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Let’s modify Humans to think before they speak!</a:t>
            </a:r>
          </a:p>
        </p:txBody>
      </p:sp>
    </p:spTree>
    <p:extLst>
      <p:ext uri="{BB962C8B-B14F-4D97-AF65-F5344CB8AC3E}">
        <p14:creationId xmlns:p14="http://schemas.microsoft.com/office/powerpoint/2010/main" val="129179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6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Code reuse is achieved by extension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3886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When we </a:t>
            </a:r>
            <a:r>
              <a:rPr lang="en-US" i="1" dirty="0" smtClean="0">
                <a:solidFill>
                  <a:schemeClr val="bg2"/>
                </a:solidFill>
              </a:rPr>
              <a:t>extend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base class, we get to automatically reuse code in the base class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using </a:t>
            </a:r>
            <a:r>
              <a:rPr lang="en-US" i="1" dirty="0" smtClean="0">
                <a:solidFill>
                  <a:schemeClr val="bg2"/>
                </a:solidFill>
              </a:rPr>
              <a:t>composition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our </a:t>
            </a:r>
            <a:r>
              <a:rPr lang="en-US" dirty="0" smtClean="0">
                <a:solidFill>
                  <a:schemeClr val="tx1"/>
                </a:solidFill>
              </a:rPr>
              <a:t>classes can make easy use of other pre-built classes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62000" y="3733800"/>
            <a:ext cx="7848600" cy="228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GRAPHICS DRIVER VERSION 11</a:t>
            </a:r>
          </a:p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Supports new and old </a:t>
            </a:r>
            <a:r>
              <a:rPr lang="en-US" sz="4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interfaces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086600" cy="1143000"/>
          </a:xfrm>
        </p:spPr>
        <p:txBody>
          <a:bodyPr/>
          <a:lstStyle/>
          <a:p>
            <a:r>
              <a:rPr lang="en-US" sz="3200" dirty="0" smtClean="0"/>
              <a:t>Inheritance allows us to enforce and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implement interfaces</a:t>
            </a:r>
            <a:r>
              <a:rPr lang="en-US" sz="3600" dirty="0" smtClean="0"/>
              <a:t> which makes code backwards compatible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080655" y="3962401"/>
            <a:ext cx="2209800" cy="8002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VERSION 11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Interface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505200" y="3962401"/>
            <a:ext cx="2209800" cy="8002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VERSION 10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Interface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939444" y="3962400"/>
            <a:ext cx="2209800" cy="8002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VERSION 9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Interface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91200" y="2311631"/>
            <a:ext cx="2444634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SUPER SMASH MUFFINS GAME </a:t>
            </a:r>
          </a:p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KNOWS VERSION 9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 bwMode="auto">
          <a:xfrm>
            <a:off x="7013517" y="3226031"/>
            <a:ext cx="30827" cy="7363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851363" y="2306089"/>
            <a:ext cx="2444634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TOAST BAGELS GAME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KNOWS VERSION 11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966479" y="3260667"/>
            <a:ext cx="14721" cy="70173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763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35" y="272470"/>
            <a:ext cx="7086600" cy="2306950"/>
          </a:xfrm>
        </p:spPr>
        <p:txBody>
          <a:bodyPr/>
          <a:lstStyle/>
          <a:p>
            <a:pPr algn="l"/>
            <a:r>
              <a:rPr lang="en-US" sz="2800" dirty="0" smtClean="0"/>
              <a:t>Inheritance also enables </a:t>
            </a:r>
            <a:r>
              <a:rPr lang="en-US" sz="2800" b="1" dirty="0" smtClean="0"/>
              <a:t>polymorphism</a:t>
            </a:r>
            <a:r>
              <a:rPr lang="en-US" sz="2800" b="1" dirty="0"/>
              <a:t>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very powerful concept… </a:t>
            </a:r>
            <a:r>
              <a:rPr lang="en-US" sz="2800" dirty="0" smtClean="0"/>
              <a:t>but is a topic for next time! </a:t>
            </a:r>
            <a:r>
              <a:rPr lang="en-US" sz="3200" dirty="0" smtClean="0">
                <a:solidFill>
                  <a:srgbClr val="FF0000"/>
                </a:solidFill>
              </a:rPr>
              <a:t>Make sure and do the assigned reading before next class!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78438" y="3505200"/>
            <a:ext cx="4876800" cy="1931406"/>
            <a:chOff x="685800" y="1676400"/>
            <a:chExt cx="7696200" cy="3048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685800" y="3517900"/>
              <a:ext cx="23622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rial" pitchFamily="34" charset="0"/>
                  <a:cs typeface="Arial" pitchFamily="34" charset="0"/>
                </a:rPr>
                <a:t>Cat</a:t>
              </a:r>
              <a:endParaRPr lang="en-US" sz="20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943600" y="3556000"/>
              <a:ext cx="2438400" cy="6985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i="1" dirty="0" smtClean="0">
                  <a:latin typeface="Arial" pitchFamily="34" charset="0"/>
                  <a:cs typeface="Arial" pitchFamily="34" charset="0"/>
                </a:rPr>
                <a:t>Human</a:t>
              </a:r>
              <a:endParaRPr lang="en-US" sz="2000" i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52800" y="1676400"/>
              <a:ext cx="2362200" cy="1139305"/>
              <a:chOff x="685800" y="1562100"/>
              <a:chExt cx="2362200" cy="113930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85800" y="1562100"/>
                <a:ext cx="23622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Mammal</a:t>
                </a:r>
                <a:endParaRPr lang="en-US" sz="20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85800" y="2218805"/>
                <a:ext cx="2362200" cy="4826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med" len="med"/>
              </a:ln>
              <a:effectLst/>
            </p:spPr>
            <p:txBody>
              <a:bodyPr rtlCol="0" anchor="ctr"/>
              <a:lstStyle/>
              <a:p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+ eat()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 bwMode="auto">
            <a:xfrm>
              <a:off x="5943600" y="4241800"/>
              <a:ext cx="2438400" cy="482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eat()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85800" y="4203700"/>
              <a:ext cx="2362200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eat()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Elbow Connector 15"/>
            <p:cNvCxnSpPr>
              <a:stCxn id="6" idx="0"/>
              <a:endCxn id="11" idx="2"/>
            </p:cNvCxnSpPr>
            <p:nvPr/>
          </p:nvCxnSpPr>
          <p:spPr bwMode="auto">
            <a:xfrm rot="5400000" flipH="1" flipV="1">
              <a:off x="2849303" y="1833303"/>
              <a:ext cx="702195" cy="2667000"/>
            </a:xfrm>
            <a:prstGeom prst="bentConnector3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Elbow Connector 17"/>
            <p:cNvCxnSpPr>
              <a:stCxn id="7" idx="0"/>
              <a:endCxn id="11" idx="2"/>
            </p:cNvCxnSpPr>
            <p:nvPr/>
          </p:nvCxnSpPr>
          <p:spPr bwMode="auto">
            <a:xfrm rot="16200000" flipV="1">
              <a:off x="5478203" y="1871403"/>
              <a:ext cx="740295" cy="2628900"/>
            </a:xfrm>
            <a:prstGeom prst="bentConnector3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TextBox 18"/>
          <p:cNvSpPr txBox="1"/>
          <p:nvPr/>
        </p:nvSpPr>
        <p:spPr bwMode="auto">
          <a:xfrm>
            <a:off x="3346877" y="5549299"/>
            <a:ext cx="533992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or ( auto m : mammals )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       m-&gt;eat();</a:t>
            </a:r>
          </a:p>
        </p:txBody>
      </p:sp>
      <p:sp>
        <p:nvSpPr>
          <p:cNvPr id="5" name="TextBox 4"/>
          <p:cNvSpPr txBox="1"/>
          <p:nvPr/>
        </p:nvSpPr>
        <p:spPr bwMode="auto">
          <a:xfrm rot="20700000">
            <a:off x="511381" y="3144931"/>
            <a:ext cx="52982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Times New Roman" pitchFamily="18" charset="0"/>
              </a:rPr>
              <a:t>This diagram is just a teaser… </a:t>
            </a:r>
            <a:r>
              <a:rPr lang="en-US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Times New Roman" pitchFamily="18" charset="0"/>
                <a:sym typeface="Wingdings" panose="05000000000000000000" pitchFamily="2" charset="2"/>
              </a:rPr>
              <a:t></a:t>
            </a:r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  <a:cs typeface="Times New Roman" pitchFamily="18" charset="0"/>
                <a:sym typeface="Wingdings" panose="05000000000000000000" pitchFamily="2" charset="2"/>
              </a:rPr>
              <a:t>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Times New Roman" pitchFamily="18" charset="0"/>
                <a:sym typeface="Wingdings" panose="05000000000000000000" pitchFamily="2" charset="2"/>
              </a:rPr>
              <a:t>We won't discuss it in depth today!</a:t>
            </a:r>
          </a:p>
        </p:txBody>
      </p:sp>
    </p:spTree>
    <p:extLst>
      <p:ext uri="{BB962C8B-B14F-4D97-AF65-F5344CB8AC3E}">
        <p14:creationId xmlns:p14="http://schemas.microsoft.com/office/powerpoint/2010/main" val="130128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Today’s 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7" y="1600200"/>
            <a:ext cx="7696200" cy="4073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Course Goal 7</a:t>
            </a:r>
            <a:r>
              <a:rPr lang="en-US" sz="2400" dirty="0"/>
              <a:t>: </a:t>
            </a:r>
            <a:r>
              <a:rPr lang="en-US" sz="2400" dirty="0" smtClean="0"/>
              <a:t>To </a:t>
            </a:r>
            <a:r>
              <a:rPr lang="en-US" sz="2400" dirty="0"/>
              <a:t>understand and learn basic software engineering paradigms: </a:t>
            </a:r>
            <a:r>
              <a:rPr lang="en-US" sz="2400" b="1" dirty="0">
                <a:solidFill>
                  <a:srgbClr val="FF0000"/>
                </a:solidFill>
              </a:rPr>
              <a:t>object oriented </a:t>
            </a:r>
            <a:r>
              <a:rPr lang="en-US" sz="2400" dirty="0"/>
              <a:t>programming, </a:t>
            </a:r>
            <a:r>
              <a:rPr lang="en-US" sz="2400" b="1" dirty="0">
                <a:solidFill>
                  <a:srgbClr val="FF0000"/>
                </a:solidFill>
              </a:rPr>
              <a:t>inheritance</a:t>
            </a:r>
            <a:r>
              <a:rPr lang="en-US" sz="2400" dirty="0"/>
              <a:t>, recursive algorithm design</a:t>
            </a:r>
            <a:r>
              <a:rPr lang="en-US" sz="24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sz="2800" smtClean="0"/>
              <a:t>Quick Review of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smtClean="0"/>
              <a:t> and Complexity</a:t>
            </a:r>
          </a:p>
          <a:p>
            <a:pPr>
              <a:lnSpc>
                <a:spcPct val="120000"/>
              </a:lnSpc>
            </a:pPr>
            <a:r>
              <a:rPr lang="en-US" sz="2800" smtClean="0"/>
              <a:t>Review </a:t>
            </a:r>
            <a:r>
              <a:rPr lang="en-US" sz="2800" b="1" u="sng" dirty="0"/>
              <a:t>Object Inheritance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Review </a:t>
            </a:r>
            <a:r>
              <a:rPr lang="en-US" sz="2800" b="1" u="sng" dirty="0" smtClean="0"/>
              <a:t>Object </a:t>
            </a:r>
            <a:r>
              <a:rPr lang="en-US" sz="2800" b="1" u="sng" dirty="0"/>
              <a:t>C</a:t>
            </a:r>
            <a:r>
              <a:rPr lang="en-US" sz="2800" b="1" u="sng" dirty="0" smtClean="0"/>
              <a:t>omposition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/>
              <a:t>Hands-on lab</a:t>
            </a:r>
            <a:endParaRPr lang="en-US" sz="2800" b="1" dirty="0"/>
          </a:p>
          <a:p>
            <a:pPr lvl="1"/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6" y="1600200"/>
            <a:ext cx="8085513" cy="4073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4000" dirty="0" smtClean="0"/>
              <a:t>Reviewed </a:t>
            </a:r>
            <a:r>
              <a:rPr lang="en-US" sz="4000" b="1" u="sng" dirty="0"/>
              <a:t>Object Inheritance </a:t>
            </a:r>
          </a:p>
          <a:p>
            <a:pPr>
              <a:lnSpc>
                <a:spcPct val="120000"/>
              </a:lnSpc>
            </a:pPr>
            <a:r>
              <a:rPr lang="en-US" sz="4000" dirty="0" smtClean="0"/>
              <a:t>Reviewed </a:t>
            </a:r>
            <a:r>
              <a:rPr lang="en-US" sz="4000" b="1" u="sng" dirty="0" smtClean="0"/>
              <a:t>Object </a:t>
            </a:r>
            <a:r>
              <a:rPr lang="en-US" sz="4000" b="1" u="sng" dirty="0"/>
              <a:t>C</a:t>
            </a:r>
            <a:r>
              <a:rPr lang="en-US" sz="4000" b="1" u="sng" dirty="0" smtClean="0"/>
              <a:t>omposition</a:t>
            </a:r>
          </a:p>
          <a:p>
            <a:pPr>
              <a:lnSpc>
                <a:spcPct val="120000"/>
              </a:lnSpc>
            </a:pPr>
            <a:r>
              <a:rPr lang="en-US" sz="4000" b="1" dirty="0" smtClean="0"/>
              <a:t>Hands-on lab</a:t>
            </a:r>
            <a:endParaRPr lang="en-US" sz="4000" b="1" dirty="0"/>
          </a:p>
          <a:p>
            <a:pPr lvl="1"/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543800" cy="1143000"/>
          </a:xfrm>
        </p:spPr>
        <p:txBody>
          <a:bodyPr/>
          <a:lstStyle/>
          <a:p>
            <a:pPr algn="l"/>
            <a:r>
              <a:rPr lang="en-US" dirty="0" smtClean="0"/>
              <a:t>Review: Analyze This Program!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0" y="1152281"/>
            <a:ext cx="6400800" cy="3314699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i = 0; i &lt; 1000000; ++i) {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// part 1 work!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or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i = 0; i &lt; n; ++i) {</a:t>
            </a:r>
          </a:p>
          <a:p>
            <a:pPr marL="400050" lvl="1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// part 2 work!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33400" y="4620640"/>
            <a:ext cx="5168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Total Work (part 1+part 2)   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562600" y="4594067"/>
            <a:ext cx="18197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+ 1000000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71500" y="5261365"/>
            <a:ext cx="472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is 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905000" y="5710535"/>
            <a:ext cx="1920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linear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0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Inheritance</a:t>
            </a:r>
            <a:r>
              <a:rPr lang="en-US" sz="3200" dirty="0" smtClean="0"/>
              <a:t> describes </a:t>
            </a:r>
            <a:r>
              <a:rPr lang="en-US" sz="3200" dirty="0" smtClean="0">
                <a:solidFill>
                  <a:srgbClr val="FF0000"/>
                </a:solidFill>
              </a:rPr>
              <a:t>IS-A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relationships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2413000"/>
            <a:ext cx="2362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Mammal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5092700"/>
            <a:ext cx="2362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Cat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>
            <a:stCxn id="5" idx="2"/>
            <a:endCxn id="8" idx="0"/>
          </p:cNvCxnSpPr>
          <p:nvPr/>
        </p:nvCxnSpPr>
        <p:spPr bwMode="auto">
          <a:xfrm>
            <a:off x="1866900" y="3098800"/>
            <a:ext cx="0" cy="1993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sosceles Triangle 10"/>
          <p:cNvSpPr/>
          <p:nvPr/>
        </p:nvSpPr>
        <p:spPr bwMode="auto">
          <a:xfrm>
            <a:off x="1717548" y="3098800"/>
            <a:ext cx="298704" cy="2286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72000" y="1667639"/>
            <a:ext cx="413767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  <a:cs typeface="Times New Roman" pitchFamily="18" charset="0"/>
              </a:rPr>
              <a:t>Cat “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is-a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” Mammal</a:t>
            </a:r>
          </a:p>
          <a:p>
            <a:r>
              <a:rPr lang="en-US" sz="1800" b="1" dirty="0" smtClean="0">
                <a:latin typeface="+mn-lt"/>
                <a:cs typeface="Times New Roman" pitchFamily="18" charset="0"/>
              </a:rPr>
              <a:t>Cat “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inherits” 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from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Mammal</a:t>
            </a:r>
          </a:p>
          <a:p>
            <a:r>
              <a:rPr lang="en-US" sz="1800" b="1" dirty="0" smtClean="0">
                <a:latin typeface="+mn-lt"/>
                <a:cs typeface="Times New Roman" pitchFamily="18" charset="0"/>
              </a:rPr>
              <a:t>Cat is “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a kind of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” Mammal</a:t>
            </a:r>
          </a:p>
          <a:p>
            <a:r>
              <a:rPr lang="en-US" sz="1800" b="1" dirty="0" smtClean="0">
                <a:latin typeface="+mn-lt"/>
                <a:cs typeface="Times New Roman" pitchFamily="18" charset="0"/>
              </a:rPr>
              <a:t>Cat </a:t>
            </a:r>
            <a:r>
              <a:rPr lang="en-US" sz="1800" b="1" dirty="0">
                <a:latin typeface="+mn-lt"/>
                <a:cs typeface="Times New Roman" pitchFamily="18" charset="0"/>
              </a:rPr>
              <a:t>is “</a:t>
            </a:r>
            <a:r>
              <a:rPr lang="en-US" sz="1800" b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a specialized</a:t>
            </a:r>
            <a:r>
              <a:rPr lang="en-US" sz="1800" b="1" dirty="0">
                <a:latin typeface="+mn-lt"/>
                <a:cs typeface="Times New Roman" pitchFamily="18" charset="0"/>
              </a:rPr>
              <a:t>” 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Mammal</a:t>
            </a:r>
            <a:endParaRPr lang="en-US" sz="1800" b="1" dirty="0">
              <a:latin typeface="+mn-lt"/>
              <a:cs typeface="Times New Roman" pitchFamily="18" charset="0"/>
            </a:endParaRPr>
          </a:p>
          <a:p>
            <a:r>
              <a:rPr lang="en-US" sz="1800" b="1" dirty="0" smtClean="0">
                <a:latin typeface="+mn-lt"/>
                <a:cs typeface="Times New Roman" pitchFamily="18" charset="0"/>
              </a:rPr>
              <a:t>Cat is “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derived from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” Mammal</a:t>
            </a:r>
          </a:p>
          <a:p>
            <a:r>
              <a:rPr lang="en-US" sz="1800" b="1" dirty="0" smtClean="0">
                <a:latin typeface="+mn-lt"/>
                <a:cs typeface="Times New Roman" pitchFamily="18" charset="0"/>
              </a:rPr>
              <a:t>Cat is a “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derived class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” of Mammal</a:t>
            </a:r>
          </a:p>
          <a:p>
            <a:r>
              <a:rPr lang="en-US" sz="1800" b="1" dirty="0">
                <a:latin typeface="+mn-lt"/>
                <a:cs typeface="Times New Roman" pitchFamily="18" charset="0"/>
              </a:rPr>
              <a:t>Cat is “</a:t>
            </a:r>
            <a:r>
              <a:rPr lang="en-US" sz="1800" b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a subclass</a:t>
            </a:r>
            <a:r>
              <a:rPr lang="en-US" sz="1800" b="1" dirty="0">
                <a:latin typeface="+mn-lt"/>
                <a:cs typeface="Times New Roman" pitchFamily="18" charset="0"/>
              </a:rPr>
              <a:t>” of 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Mammal</a:t>
            </a:r>
          </a:p>
          <a:p>
            <a:r>
              <a:rPr lang="en-US" sz="1800" b="1" dirty="0" smtClean="0">
                <a:latin typeface="+mn-lt"/>
                <a:cs typeface="Times New Roman" pitchFamily="18" charset="0"/>
              </a:rPr>
              <a:t>Cat “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extends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” Mammal</a:t>
            </a:r>
          </a:p>
          <a:p>
            <a:r>
              <a:rPr lang="en-US" sz="1800" b="1" dirty="0">
                <a:latin typeface="+mn-lt"/>
                <a:cs typeface="Times New Roman" pitchFamily="18" charset="0"/>
              </a:rPr>
              <a:t>M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ammal is the “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base class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” of Cat</a:t>
            </a:r>
          </a:p>
          <a:p>
            <a:r>
              <a:rPr lang="en-US" sz="1800" b="1" dirty="0" smtClean="0">
                <a:latin typeface="+mn-lt"/>
                <a:cs typeface="Times New Roman" pitchFamily="18" charset="0"/>
              </a:rPr>
              <a:t>Mammal is the “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superclass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” of Cat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352800" y="5092700"/>
            <a:ext cx="1987454" cy="698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Human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 bwMode="auto">
          <a:xfrm flipV="1">
            <a:off x="4346527" y="4095750"/>
            <a:ext cx="0" cy="9969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892300" y="4095751"/>
            <a:ext cx="245422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 bwMode="auto">
          <a:xfrm>
            <a:off x="452388" y="1447800"/>
            <a:ext cx="42720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Cats</a:t>
            </a:r>
            <a:r>
              <a:rPr lang="en-US" dirty="0" smtClean="0">
                <a:latin typeface="+mn-lt"/>
                <a:cs typeface="Times New Roman" pitchFamily="18" charset="0"/>
              </a:rPr>
              <a:t> and </a:t>
            </a:r>
            <a:r>
              <a:rPr lang="en-US" b="1" dirty="0" smtClean="0">
                <a:latin typeface="+mn-lt"/>
                <a:cs typeface="Times New Roman" pitchFamily="18" charset="0"/>
              </a:rPr>
              <a:t>Humans</a:t>
            </a:r>
            <a:r>
              <a:rPr lang="en-US" dirty="0" smtClean="0">
                <a:latin typeface="+mn-lt"/>
                <a:cs typeface="Times New Roman" pitchFamily="18" charset="0"/>
              </a:rPr>
              <a:t> are </a:t>
            </a:r>
            <a:r>
              <a:rPr lang="en-US" b="1" dirty="0" smtClean="0">
                <a:latin typeface="+mn-lt"/>
                <a:cs typeface="Times New Roman" pitchFamily="18" charset="0"/>
              </a:rPr>
              <a:t>Mammals</a:t>
            </a:r>
          </a:p>
        </p:txBody>
      </p:sp>
    </p:spTree>
    <p:extLst>
      <p:ext uri="{BB962C8B-B14F-4D97-AF65-F5344CB8AC3E}">
        <p14:creationId xmlns:p14="http://schemas.microsoft.com/office/powerpoint/2010/main" val="378430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Composition or aggregation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describes </a:t>
            </a:r>
            <a:r>
              <a:rPr lang="en-US" sz="3200" dirty="0" smtClean="0">
                <a:solidFill>
                  <a:srgbClr val="FF0000"/>
                </a:solidFill>
              </a:rPr>
              <a:t>HAS-A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Relationships</a:t>
            </a:r>
            <a:r>
              <a:rPr lang="en-US" sz="3200" dirty="0" smtClean="0"/>
              <a:t>…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78F36F-F1EB-4725-8519-F6A3223D17AA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11268" name="Picture 4" descr="C:\Users\kjones\AppData\Local\Microsoft\Windows\Temporary Internet Files\Content.IE5\35K722FL\MPj0409623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4800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Callout 9"/>
          <p:cNvSpPr/>
          <p:nvPr/>
        </p:nvSpPr>
        <p:spPr>
          <a:xfrm>
            <a:off x="3048000" y="1524000"/>
            <a:ext cx="5867400" cy="2895600"/>
          </a:xfrm>
          <a:prstGeom prst="cloudCallout">
            <a:avLst>
              <a:gd name="adj1" fmla="val -48307"/>
              <a:gd name="adj2" fmla="val 504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n-lt"/>
                <a:cs typeface="Times New Roman" pitchFamily="18" charset="0"/>
              </a:rPr>
              <a:t>What is the relationship </a:t>
            </a:r>
          </a:p>
          <a:p>
            <a:pPr algn="ctr">
              <a:defRPr/>
            </a:pPr>
            <a:r>
              <a:rPr lang="en-US" b="1" dirty="0" smtClean="0">
                <a:latin typeface="+mn-lt"/>
                <a:cs typeface="Times New Roman" pitchFamily="18" charset="0"/>
              </a:rPr>
              <a:t>between my tomato slice </a:t>
            </a:r>
          </a:p>
          <a:p>
            <a:pPr algn="ctr">
              <a:defRPr/>
            </a:pPr>
            <a:r>
              <a:rPr lang="en-US" b="1" dirty="0" smtClean="0">
                <a:latin typeface="+mn-lt"/>
                <a:cs typeface="Times New Roman" pitchFamily="18" charset="0"/>
              </a:rPr>
              <a:t>and my sandwich?</a:t>
            </a:r>
            <a:endParaRPr lang="en-US" b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Aha! my </a:t>
            </a:r>
            <a:r>
              <a:rPr 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Sandwich </a:t>
            </a:r>
            <a:endParaRPr lang="en-US" b="1" dirty="0" smtClean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HAS-A </a:t>
            </a:r>
            <a:r>
              <a:rPr 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Tomato Slice!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51400" y="4648200"/>
            <a:ext cx="1905000" cy="508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Sandwich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5791200"/>
            <a:ext cx="1905000" cy="508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Tomato Slice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iamond 1"/>
          <p:cNvSpPr/>
          <p:nvPr/>
        </p:nvSpPr>
        <p:spPr bwMode="auto">
          <a:xfrm>
            <a:off x="5727700" y="5156200"/>
            <a:ext cx="254000" cy="3175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854700" y="5175250"/>
            <a:ext cx="0" cy="63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What are the relationships between these classes?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B61A6F-0F54-4C11-8B93-362543B0EEA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1295400" y="1905000"/>
            <a:ext cx="1905000" cy="508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Aircraft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95400" y="3200400"/>
            <a:ext cx="1905000" cy="508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K7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2552700"/>
            <a:ext cx="1524000" cy="508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Engine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98548" y="2413000"/>
            <a:ext cx="298704" cy="787400"/>
            <a:chOff x="2098548" y="2413000"/>
            <a:chExt cx="298704" cy="787400"/>
          </a:xfrm>
        </p:grpSpPr>
        <p:cxnSp>
          <p:nvCxnSpPr>
            <p:cNvPr id="10" name="Straight Connector 9"/>
            <p:cNvCxnSpPr>
              <a:endCxn id="8" idx="0"/>
            </p:cNvCxnSpPr>
            <p:nvPr/>
          </p:nvCxnSpPr>
          <p:spPr bwMode="auto">
            <a:xfrm>
              <a:off x="2247900" y="2413000"/>
              <a:ext cx="0" cy="787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Isosceles Triangle 10"/>
            <p:cNvSpPr/>
            <p:nvPr/>
          </p:nvSpPr>
          <p:spPr bwMode="auto">
            <a:xfrm>
              <a:off x="2098548" y="2413000"/>
              <a:ext cx="298704" cy="228600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6096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3200400" y="2806700"/>
            <a:ext cx="1447800" cy="762000"/>
            <a:chOff x="3200400" y="2806700"/>
            <a:chExt cx="1447800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3200400" y="3314700"/>
              <a:ext cx="990600" cy="254000"/>
              <a:chOff x="3162300" y="3924300"/>
              <a:chExt cx="990600" cy="254000"/>
            </a:xfrm>
          </p:grpSpPr>
          <p:sp>
            <p:nvSpPr>
              <p:cNvPr id="14" name="Diamond 13"/>
              <p:cNvSpPr/>
              <p:nvPr/>
            </p:nvSpPr>
            <p:spPr bwMode="auto">
              <a:xfrm>
                <a:off x="3162300" y="3924300"/>
                <a:ext cx="342900" cy="2540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" name="Straight Connector 14"/>
              <p:cNvCxnSpPr>
                <a:stCxn id="14" idx="3"/>
              </p:cNvCxnSpPr>
              <p:nvPr/>
            </p:nvCxnSpPr>
            <p:spPr bwMode="auto">
              <a:xfrm>
                <a:off x="3505200" y="4051300"/>
                <a:ext cx="6477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6" name="Straight Connector 15"/>
            <p:cNvCxnSpPr/>
            <p:nvPr/>
          </p:nvCxnSpPr>
          <p:spPr bwMode="auto">
            <a:xfrm>
              <a:off x="4191000" y="2806700"/>
              <a:ext cx="0" cy="6477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9" idx="1"/>
            </p:cNvCxnSpPr>
            <p:nvPr/>
          </p:nvCxnSpPr>
          <p:spPr bwMode="auto">
            <a:xfrm flipH="1">
              <a:off x="4191000" y="2806700"/>
              <a:ext cx="457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 bwMode="auto">
          <a:xfrm>
            <a:off x="6248400" y="2259013"/>
            <a:ext cx="2895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+mn-lt"/>
                <a:cs typeface="Times New Roman" pitchFamily="18" charset="0"/>
              </a:rPr>
              <a:t>K7</a:t>
            </a:r>
            <a:r>
              <a:rPr lang="en-US" sz="2200" dirty="0" smtClean="0">
                <a:latin typeface="+mn-lt"/>
                <a:cs typeface="Times New Roman" pitchFamily="18" charset="0"/>
              </a:rPr>
              <a:t> was a </a:t>
            </a:r>
            <a:r>
              <a:rPr lang="en-US" sz="2200" dirty="0">
                <a:latin typeface="+mn-lt"/>
                <a:cs typeface="Times New Roman" pitchFamily="18" charset="0"/>
              </a:rPr>
              <a:t>R</a:t>
            </a:r>
            <a:r>
              <a:rPr lang="en-US" sz="2200" dirty="0" smtClean="0">
                <a:latin typeface="+mn-lt"/>
                <a:cs typeface="Times New Roman" pitchFamily="18" charset="0"/>
              </a:rPr>
              <a:t>ussian </a:t>
            </a:r>
            <a:r>
              <a:rPr lang="en-US" sz="2200" b="1" dirty="0" smtClean="0">
                <a:latin typeface="+mn-lt"/>
                <a:cs typeface="Times New Roman" pitchFamily="18" charset="0"/>
              </a:rPr>
              <a:t>aircraft</a:t>
            </a:r>
            <a:r>
              <a:rPr lang="en-US" sz="2200" dirty="0" smtClean="0">
                <a:latin typeface="+mn-lt"/>
                <a:cs typeface="Times New Roman" pitchFamily="18" charset="0"/>
              </a:rPr>
              <a:t> that had multiple </a:t>
            </a:r>
            <a:r>
              <a:rPr lang="en-US" sz="2200" b="1" dirty="0" smtClean="0">
                <a:latin typeface="+mn-lt"/>
                <a:cs typeface="Times New Roman" pitchFamily="18" charset="0"/>
              </a:rPr>
              <a:t>engines</a:t>
            </a:r>
            <a:r>
              <a:rPr lang="en-US" sz="2200" dirty="0" smtClean="0">
                <a:latin typeface="+mn-lt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2197441" y="2743200"/>
            <a:ext cx="1425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nherits 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489510" y="3390900"/>
            <a:ext cx="1425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contains </a:t>
            </a:r>
          </a:p>
        </p:txBody>
      </p:sp>
    </p:spTree>
    <p:extLst>
      <p:ext uri="{BB962C8B-B14F-4D97-AF65-F5344CB8AC3E}">
        <p14:creationId xmlns:p14="http://schemas.microsoft.com/office/powerpoint/2010/main" val="242087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Implementing Class Relationships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391400" cy="3962400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30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Courier New" pitchFamily="49" charset="0"/>
              </a:rPr>
              <a:t>K7 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3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3000" b="1" dirty="0" smtClean="0">
                <a:solidFill>
                  <a:schemeClr val="tx1"/>
                </a:solidFill>
                <a:latin typeface="Courier New" pitchFamily="49" charset="0"/>
              </a:rPr>
              <a:t> Aircraft</a:t>
            </a:r>
            <a:endParaRPr lang="en-US" sz="30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3000" b="1" dirty="0" smtClean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3000" b="1" dirty="0" smtClean="0">
                <a:solidFill>
                  <a:schemeClr val="tx2"/>
                </a:solidFill>
                <a:latin typeface="Courier New" pitchFamily="49" charset="0"/>
              </a:rPr>
              <a:t>  …</a:t>
            </a:r>
          </a:p>
          <a:p>
            <a:pPr>
              <a:buFontTx/>
              <a:buNone/>
            </a:pPr>
            <a:r>
              <a:rPr lang="en-US" sz="3000" b="1" dirty="0" smtClean="0">
                <a:solidFill>
                  <a:schemeClr val="tx2"/>
                </a:solidFill>
                <a:latin typeface="Courier New" pitchFamily="49" charset="0"/>
              </a:rPr>
              <a:t>  Engine *propellers;  </a:t>
            </a:r>
            <a:r>
              <a:rPr lang="en-US" sz="3000" b="1" dirty="0" smtClean="0">
                <a:solidFill>
                  <a:srgbClr val="008000"/>
                </a:solidFill>
                <a:latin typeface="Courier New" pitchFamily="49" charset="0"/>
              </a:rPr>
              <a:t>// Array</a:t>
            </a:r>
          </a:p>
          <a:p>
            <a:pPr>
              <a:buFontTx/>
              <a:buNone/>
            </a:pPr>
            <a:r>
              <a:rPr lang="en-US" sz="3000" b="1" dirty="0" smtClean="0">
                <a:solidFill>
                  <a:schemeClr val="tx2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B61A6F-0F54-4C11-8B93-362543B0EEA0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4800"/>
            <a:ext cx="5486400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86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7812"/>
            <a:ext cx="7543800" cy="2160588"/>
          </a:xfrm>
        </p:spPr>
        <p:txBody>
          <a:bodyPr/>
          <a:lstStyle/>
          <a:p>
            <a:r>
              <a:rPr lang="en-US" sz="3200" b="1" dirty="0" smtClean="0"/>
              <a:t>Inheritance</a:t>
            </a:r>
            <a:r>
              <a:rPr lang="en-US" sz="3200" dirty="0" smtClean="0"/>
              <a:t> enables you create </a:t>
            </a:r>
            <a:r>
              <a:rPr lang="en-US" sz="3200" b="1" dirty="0" smtClean="0"/>
              <a:t>Derived classes </a:t>
            </a:r>
            <a:r>
              <a:rPr lang="en-US" sz="3200" dirty="0" smtClean="0"/>
              <a:t>that </a:t>
            </a:r>
            <a:r>
              <a:rPr lang="en-US" sz="3200" u="sng" dirty="0" smtClean="0">
                <a:solidFill>
                  <a:srgbClr val="FF0000"/>
                </a:solidFill>
              </a:rPr>
              <a:t>extend </a:t>
            </a:r>
            <a:r>
              <a:rPr lang="en-US" sz="3200" dirty="0" smtClean="0">
                <a:solidFill>
                  <a:schemeClr val="tx1"/>
                </a:solidFill>
              </a:rPr>
              <a:t>and/or </a:t>
            </a:r>
            <a:r>
              <a:rPr lang="en-US" sz="3200" u="sng" dirty="0" smtClean="0">
                <a:solidFill>
                  <a:srgbClr val="FF0000"/>
                </a:solidFill>
              </a:rPr>
              <a:t>refine </a:t>
            </a:r>
            <a:r>
              <a:rPr lang="en-US" sz="3200" b="1" dirty="0" smtClean="0"/>
              <a:t>Base classes </a:t>
            </a:r>
            <a:r>
              <a:rPr lang="en-US" sz="3200" dirty="0" smtClean="0"/>
              <a:t>(i.e. </a:t>
            </a:r>
            <a:r>
              <a:rPr lang="en-US" sz="3200" dirty="0" err="1" smtClean="0"/>
              <a:t>superclasses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7" descr="KWC03_01"/>
          <p:cNvPicPr>
            <a:picLocks noChangeAspect="1" noChangeArrowheads="1"/>
          </p:cNvPicPr>
          <p:nvPr/>
        </p:nvPicPr>
        <p:blipFill>
          <a:blip r:embed="rId3" cstate="print">
            <a:lum bright="-68000" contrast="80000"/>
          </a:blip>
          <a:stretch>
            <a:fillRect/>
          </a:stretch>
        </p:blipFill>
        <p:spPr bwMode="auto">
          <a:xfrm>
            <a:off x="1066800" y="2590800"/>
            <a:ext cx="7325748" cy="30865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457200" y="3124200"/>
            <a:ext cx="1828800" cy="1219200"/>
          </a:xfrm>
          <a:prstGeom prst="wedgeRoundRectCallout">
            <a:avLst>
              <a:gd name="adj1" fmla="val 70834"/>
              <a:gd name="adj2" fmla="val 2750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Derived classes or subclasses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05600" y="2590800"/>
            <a:ext cx="1828800" cy="1219200"/>
          </a:xfrm>
          <a:prstGeom prst="wedgeRoundRectCallout">
            <a:avLst>
              <a:gd name="adj1" fmla="val -121666"/>
              <a:gd name="adj2" fmla="val -3500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Base class or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superclass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595" y="266700"/>
            <a:ext cx="7772400" cy="1371600"/>
          </a:xfrm>
        </p:spPr>
        <p:txBody>
          <a:bodyPr/>
          <a:lstStyle/>
          <a:p>
            <a:r>
              <a:rPr lang="en-US" sz="3600" b="1" dirty="0" smtClean="0"/>
              <a:t>Inheritance</a:t>
            </a:r>
            <a:r>
              <a:rPr lang="en-US" sz="3600" dirty="0" smtClean="0"/>
              <a:t> allows you to </a:t>
            </a:r>
            <a:br>
              <a:rPr lang="en-US" sz="3600" dirty="0" smtClean="0"/>
            </a:br>
            <a:r>
              <a:rPr lang="en-US" sz="3600" dirty="0" smtClean="0"/>
              <a:t>“</a:t>
            </a:r>
            <a:r>
              <a:rPr lang="en-US" sz="3600" dirty="0" smtClean="0">
                <a:solidFill>
                  <a:srgbClr val="FF0000"/>
                </a:solidFill>
              </a:rPr>
              <a:t>extend</a:t>
            </a:r>
            <a:r>
              <a:rPr lang="en-US" sz="3600" dirty="0" smtClean="0"/>
              <a:t>” a superclass. </a:t>
            </a:r>
            <a:endParaRPr lang="en-US" sz="36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5638800"/>
            <a:ext cx="609600" cy="304800"/>
          </a:xfrm>
        </p:spPr>
        <p:txBody>
          <a:bodyPr/>
          <a:lstStyle/>
          <a:p>
            <a:pPr>
              <a:defRPr/>
            </a:pPr>
            <a:fld id="{E021741A-9BB2-4D05-B10C-9A594B0FC85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01900" y="1638300"/>
            <a:ext cx="2755901" cy="2095500"/>
            <a:chOff x="685798" y="1828800"/>
            <a:chExt cx="1848018" cy="2095500"/>
          </a:xfrm>
        </p:grpSpPr>
        <p:sp>
          <p:nvSpPr>
            <p:cNvPr id="7" name="Rectangle 6"/>
            <p:cNvSpPr/>
            <p:nvPr/>
          </p:nvSpPr>
          <p:spPr bwMode="auto">
            <a:xfrm>
              <a:off x="685800" y="1828800"/>
              <a:ext cx="1848016" cy="419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200" b="1" i="1" dirty="0" smtClean="0">
                  <a:latin typeface="Arial" pitchFamily="34" charset="0"/>
                  <a:cs typeface="Arial" pitchFamily="34" charset="0"/>
                </a:rPr>
                <a:t>Computer</a:t>
              </a:r>
              <a:endParaRPr lang="en-US" sz="2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85798" y="3086100"/>
              <a:ext cx="1848018" cy="838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get_ram_size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get_disk_size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string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get_manufacturer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85800" y="2247899"/>
              <a:ext cx="1848016" cy="8382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string manufacturer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ram_size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16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disk_size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51906" y="4270376"/>
            <a:ext cx="2455892" cy="1898650"/>
            <a:chOff x="685800" y="1762124"/>
            <a:chExt cx="1646842" cy="189865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85800" y="1762124"/>
              <a:ext cx="1646840" cy="4857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200" b="1" i="1" dirty="0" smtClean="0">
                  <a:latin typeface="Arial" pitchFamily="34" charset="0"/>
                  <a:cs typeface="Arial" pitchFamily="34" charset="0"/>
                </a:rPr>
                <a:t>Laptop</a:t>
              </a:r>
              <a:endParaRPr lang="en-US" sz="22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85800" y="2981324"/>
              <a:ext cx="1646842" cy="6794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get_screen_size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get_weight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()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85800" y="2247899"/>
              <a:ext cx="1646840" cy="7334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</p:spPr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screen_size</a:t>
              </a:r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16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err="1" smtClean="0">
                  <a:latin typeface="Arial" pitchFamily="34" charset="0"/>
                  <a:cs typeface="Arial" pitchFamily="34" charset="0"/>
                </a:rPr>
                <a:t>nt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weight</a:t>
              </a:r>
            </a:p>
          </p:txBody>
        </p:sp>
      </p:grpSp>
      <p:cxnSp>
        <p:nvCxnSpPr>
          <p:cNvPr id="16" name="Straight Connector 15"/>
          <p:cNvCxnSpPr>
            <a:stCxn id="17" idx="3"/>
          </p:cNvCxnSpPr>
          <p:nvPr/>
        </p:nvCxnSpPr>
        <p:spPr bwMode="auto">
          <a:xfrm>
            <a:off x="3878296" y="3983038"/>
            <a:ext cx="0" cy="2873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Isosceles Triangle 16"/>
          <p:cNvSpPr/>
          <p:nvPr/>
        </p:nvSpPr>
        <p:spPr bwMode="auto">
          <a:xfrm>
            <a:off x="3728944" y="3754438"/>
            <a:ext cx="298704" cy="2286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48400" y="3810001"/>
            <a:ext cx="2590800" cy="1560510"/>
          </a:xfrm>
          <a:prstGeom prst="wedgeRoundRectCallout">
            <a:avLst>
              <a:gd name="adj1" fmla="val -86751"/>
              <a:gd name="adj2" fmla="val 3433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800" b="1" dirty="0" smtClean="0">
              <a:latin typeface="Calibri" panose="020F0502020204030204" pitchFamily="34" charset="0"/>
              <a:cs typeface="Arial" pitchFamily="34" charset="0"/>
            </a:endParaRPr>
          </a:p>
          <a:p>
            <a:pPr algn="ctr"/>
            <a:r>
              <a:rPr lang="en-US" sz="1800" b="1" dirty="0" smtClean="0">
                <a:latin typeface="Calibri" panose="020F0502020204030204" pitchFamily="34" charset="0"/>
                <a:cs typeface="Arial" pitchFamily="34" charset="0"/>
              </a:rPr>
              <a:t>Additional </a:t>
            </a:r>
            <a:r>
              <a:rPr lang="en-US" sz="1800" b="1" dirty="0">
                <a:latin typeface="Calibri" panose="020F0502020204030204" pitchFamily="34" charset="0"/>
                <a:cs typeface="Arial" pitchFamily="34" charset="0"/>
              </a:rPr>
              <a:t>properties for class Laptop</a:t>
            </a:r>
          </a:p>
          <a:p>
            <a:pPr algn="ctr"/>
            <a:r>
              <a:rPr lang="en-US" sz="1800" i="1" dirty="0">
                <a:latin typeface="Calibri" panose="020F0502020204030204" pitchFamily="34" charset="0"/>
                <a:cs typeface="Arial" pitchFamily="34" charset="0"/>
              </a:rPr>
              <a:t>(and its derived classes)</a:t>
            </a: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</p:bldLst>
  </p:timing>
</p:sld>
</file>

<file path=ppt/theme/theme1.xml><?xml version="1.0" encoding="utf-8"?>
<a:theme xmlns:a="http://schemas.openxmlformats.org/drawingml/2006/main" name="CS Class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81700"/>
      </a:lt2>
      <a:accent1>
        <a:srgbClr val="FFFFFF"/>
      </a:accent1>
      <a:accent2>
        <a:srgbClr val="BE3030"/>
      </a:accent2>
      <a:accent3>
        <a:srgbClr val="FFFFFF"/>
      </a:accent3>
      <a:accent4>
        <a:srgbClr val="000000"/>
      </a:accent4>
      <a:accent5>
        <a:srgbClr val="FFFFFF"/>
      </a:accent5>
      <a:accent6>
        <a:srgbClr val="AC2A2A"/>
      </a:accent6>
      <a:hlink>
        <a:srgbClr val="0000FF"/>
      </a:hlink>
      <a:folHlink>
        <a:srgbClr val="0000FF"/>
      </a:folHlink>
    </a:clrScheme>
    <a:fontScheme name="1_Beam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>
          <a:solidFill>
            <a:schemeClr val="tx1"/>
          </a:solidFill>
          <a:miter lim="800000"/>
          <a:headEnd/>
          <a:tailEnd type="none" w="med" len="med"/>
        </a:ln>
        <a:effectLst/>
      </a:spPr>
      <a:bodyPr rtlCol="0" anchor="ctr"/>
      <a:lstStyle>
        <a:defPPr algn="ctr">
          <a:defRPr sz="1800" dirty="0"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>
          <a:defRPr sz="1800" b="1" dirty="0" smtClean="0">
            <a:solidFill>
              <a:srgbClr val="0000FF"/>
            </a:solidFill>
            <a:latin typeface="Courier New" pitchFamily="49" charset="0"/>
            <a:cs typeface="Times New Roman" pitchFamily="18" charset="0"/>
          </a:defRPr>
        </a:defPPr>
      </a:lstStyle>
    </a:txDef>
  </a:objectDefaults>
  <a:extraClrSchemeLst>
    <a:extraClrScheme>
      <a:clrScheme name="1_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am 10">
        <a:dk1>
          <a:srgbClr val="000000"/>
        </a:dk1>
        <a:lt1>
          <a:srgbClr val="FFFFFF"/>
        </a:lt1>
        <a:dk2>
          <a:srgbClr val="000000"/>
        </a:dk2>
        <a:lt2>
          <a:srgbClr val="881700"/>
        </a:lt2>
        <a:accent1>
          <a:srgbClr val="FFFFFF"/>
        </a:accent1>
        <a:accent2>
          <a:srgbClr val="B86D52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am 11">
        <a:dk1>
          <a:srgbClr val="000000"/>
        </a:dk1>
        <a:lt1>
          <a:srgbClr val="FFFFFF"/>
        </a:lt1>
        <a:dk2>
          <a:srgbClr val="000000"/>
        </a:dk2>
        <a:lt2>
          <a:srgbClr val="881700"/>
        </a:lt2>
        <a:accent1>
          <a:srgbClr val="FFFFFF"/>
        </a:accent1>
        <a:accent2>
          <a:srgbClr val="BE303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C2A2A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Class Template</Template>
  <TotalTime>3138</TotalTime>
  <Words>770</Words>
  <Application>Microsoft Office PowerPoint</Application>
  <PresentationFormat>On-screen Show (4:3)</PresentationFormat>
  <Paragraphs>202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Comic Sans MS</vt:lpstr>
      <vt:lpstr>Consolas</vt:lpstr>
      <vt:lpstr>Courier New</vt:lpstr>
      <vt:lpstr>Times</vt:lpstr>
      <vt:lpstr>Times New Roman</vt:lpstr>
      <vt:lpstr>Wingdings</vt:lpstr>
      <vt:lpstr>CS Class Template</vt:lpstr>
      <vt:lpstr>PowerPoint Presentation</vt:lpstr>
      <vt:lpstr>Today’s Goals</vt:lpstr>
      <vt:lpstr>Review: Analyze This Program!</vt:lpstr>
      <vt:lpstr>Inheritance describes IS-A relationships</vt:lpstr>
      <vt:lpstr>Composition or aggregation  describes HAS-A Relationships…</vt:lpstr>
      <vt:lpstr>What are the relationships between these classes?</vt:lpstr>
      <vt:lpstr>Implementing Class Relationships</vt:lpstr>
      <vt:lpstr>Inheritance enables you create Derived classes that extend and/or refine Base classes (i.e. superclasses)</vt:lpstr>
      <vt:lpstr>Inheritance allows you to  “extend” a superclass. </vt:lpstr>
      <vt:lpstr>Inheritance also allows you to “refine” methods in the superclass</vt:lpstr>
      <vt:lpstr>Hands-On Time:  Let’s revive those C++ muscle memories!</vt:lpstr>
      <vt:lpstr>Mammal Project</vt:lpstr>
      <vt:lpstr>Let’s first make a Human Class by  extending the Mammal Class</vt:lpstr>
      <vt:lpstr>Let’s refine our Cat model by overriding Mammal’s Age() method</vt:lpstr>
      <vt:lpstr>So, why all this inheritance, composition, etc…?  How does it help us?</vt:lpstr>
      <vt:lpstr>Composition is good for code reuse and it make maintenance of code easier</vt:lpstr>
      <vt:lpstr>Code reuse is achieved by extension and composition</vt:lpstr>
      <vt:lpstr>Inheritance allows us to enforce and  implement interfaces which makes code backwards compatible</vt:lpstr>
      <vt:lpstr>Inheritance also enables polymorphism  a very powerful concept… but is a topic for next time! Make sure and do the assigned reading before next class!</vt:lpstr>
      <vt:lpstr>Summary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Stacks</dc:subject>
  <dc:creator>nt2</dc:creator>
  <cp:lastModifiedBy>NT2</cp:lastModifiedBy>
  <cp:revision>325</cp:revision>
  <dcterms:created xsi:type="dcterms:W3CDTF">2009-09-22T18:09:34Z</dcterms:created>
  <dcterms:modified xsi:type="dcterms:W3CDTF">2016-06-02T17:59:58Z</dcterms:modified>
</cp:coreProperties>
</file>