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257" r:id="rId2"/>
    <p:sldId id="300" r:id="rId3"/>
    <p:sldId id="335" r:id="rId4"/>
    <p:sldId id="323" r:id="rId5"/>
    <p:sldId id="336" r:id="rId6"/>
    <p:sldId id="326" r:id="rId7"/>
    <p:sldId id="329" r:id="rId8"/>
    <p:sldId id="318" r:id="rId9"/>
    <p:sldId id="305" r:id="rId10"/>
    <p:sldId id="308" r:id="rId11"/>
    <p:sldId id="327" r:id="rId12"/>
    <p:sldId id="332" r:id="rId13"/>
    <p:sldId id="333" r:id="rId14"/>
    <p:sldId id="334" r:id="rId15"/>
    <p:sldId id="316" r:id="rId16"/>
    <p:sldId id="307" r:id="rId17"/>
    <p:sldId id="330" r:id="rId18"/>
    <p:sldId id="337" r:id="rId19"/>
    <p:sldId id="338" r:id="rId20"/>
    <p:sldId id="33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008000"/>
    <a:srgbClr val="003300"/>
    <a:srgbClr val="99FF99"/>
    <a:srgbClr val="FF0066"/>
    <a:srgbClr val="A0DBE5"/>
    <a:srgbClr val="27333F"/>
    <a:srgbClr val="953A1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8224" autoAdjust="0"/>
  </p:normalViewPr>
  <p:slideViewPr>
    <p:cSldViewPr>
      <p:cViewPr varScale="1">
        <p:scale>
          <a:sx n="89" d="100"/>
          <a:sy n="89" d="100"/>
        </p:scale>
        <p:origin x="498" y="90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24" y="75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BAC97-5685-4C69-9089-604BC932C18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EB710-5DFA-4D5B-A6E1-26B35216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6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490F969-09D4-4FD8-A63A-78F7B83F1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12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84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10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5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2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6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3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8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43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1A57E-A4AE-4157-93F0-A62C06C51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950" y="6473825"/>
            <a:ext cx="990600" cy="300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r>
              <a:rPr lang="en-US"/>
              <a:t>2/5/2007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11FC1-9166-40A2-8DF6-62378701E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950" y="6473825"/>
            <a:ext cx="990600" cy="300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r>
              <a:rPr lang="en-US"/>
              <a:t>2/5/2007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A0308-F051-4FC7-B7DB-A526FA722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7813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61950" y="6473825"/>
            <a:ext cx="990600" cy="300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r>
              <a:rPr lang="en-US"/>
              <a:t>2/5/2007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082CB-D12E-4BDB-BA83-AA9ECFAD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7813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1950" y="6473825"/>
            <a:ext cx="990600" cy="300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r>
              <a:rPr lang="en-US"/>
              <a:t>2/5/2007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7EABE-E081-4EA8-BEB8-6C74A6777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076700"/>
            <a:ext cx="3810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DF92B-45C5-4B27-A1B9-C5E9D0EBB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ECC83-4D78-4C3A-86BC-FAAF0F1D9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1741A-9BB2-4D05-B10C-9A594B0FC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D0C22-7F6A-4CBC-8A73-A800CA2E8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EE071-2024-41FD-8C7A-829491026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B6AFB-B8F8-4603-B8DA-1EFE962A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F172A-611E-49FA-8EE1-0D5ACBCA1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66B1F-3CA5-4197-94AB-47D88DEC3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C61B4-3C18-49E1-9598-A75D251E0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F85CA-EE32-4F74-9D0E-3F0DAEDC4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F7F4E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77813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7F6FA0D5-7F46-41CC-A6D0-7C40D5C8B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6" descr="Whitworth 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6200" y="228600"/>
            <a:ext cx="98425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0" name="Group 7"/>
          <p:cNvGrpSpPr>
            <a:grpSpLocks/>
          </p:cNvGrpSpPr>
          <p:nvPr/>
        </p:nvGrpSpPr>
        <p:grpSpPr bwMode="auto">
          <a:xfrm>
            <a:off x="26988" y="1371600"/>
            <a:ext cx="111125" cy="5422900"/>
            <a:chOff x="17" y="864"/>
            <a:chExt cx="70" cy="3416"/>
          </a:xfrm>
        </p:grpSpPr>
        <p:sp>
          <p:nvSpPr>
            <p:cNvPr id="78856" name="Rectangle 8"/>
            <p:cNvSpPr>
              <a:spLocks noChangeArrowheads="1"/>
            </p:cNvSpPr>
            <p:nvPr userDrawn="1"/>
          </p:nvSpPr>
          <p:spPr bwMode="auto">
            <a:xfrm>
              <a:off x="17" y="864"/>
              <a:ext cx="23" cy="3416"/>
            </a:xfrm>
            <a:prstGeom prst="rect">
              <a:avLst/>
            </a:prstGeom>
            <a:solidFill>
              <a:srgbClr val="CC9900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57" name="Rectangle 9"/>
            <p:cNvSpPr>
              <a:spLocks noChangeArrowheads="1"/>
            </p:cNvSpPr>
            <p:nvPr userDrawn="1"/>
          </p:nvSpPr>
          <p:spPr bwMode="auto">
            <a:xfrm>
              <a:off x="40" y="1205"/>
              <a:ext cx="23" cy="3075"/>
            </a:xfrm>
            <a:prstGeom prst="rect">
              <a:avLst/>
            </a:prstGeom>
            <a:solidFill>
              <a:srgbClr val="996633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58" name="Rectangle 10"/>
            <p:cNvSpPr>
              <a:spLocks noChangeArrowheads="1"/>
            </p:cNvSpPr>
            <p:nvPr userDrawn="1"/>
          </p:nvSpPr>
          <p:spPr bwMode="auto">
            <a:xfrm>
              <a:off x="64" y="1510"/>
              <a:ext cx="23" cy="2770"/>
            </a:xfrm>
            <a:prstGeom prst="rect">
              <a:avLst/>
            </a:prstGeom>
            <a:solidFill>
              <a:srgbClr val="CC3300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31" name="Group 11"/>
          <p:cNvGrpSpPr>
            <a:grpSpLocks/>
          </p:cNvGrpSpPr>
          <p:nvPr/>
        </p:nvGrpSpPr>
        <p:grpSpPr bwMode="auto">
          <a:xfrm flipH="1" flipV="1">
            <a:off x="8994775" y="88900"/>
            <a:ext cx="111125" cy="5422900"/>
            <a:chOff x="17" y="864"/>
            <a:chExt cx="70" cy="3416"/>
          </a:xfrm>
        </p:grpSpPr>
        <p:sp>
          <p:nvSpPr>
            <p:cNvPr id="78860" name="Rectangle 12"/>
            <p:cNvSpPr>
              <a:spLocks noChangeArrowheads="1"/>
            </p:cNvSpPr>
            <p:nvPr userDrawn="1"/>
          </p:nvSpPr>
          <p:spPr bwMode="auto">
            <a:xfrm>
              <a:off x="17" y="864"/>
              <a:ext cx="23" cy="3416"/>
            </a:xfrm>
            <a:prstGeom prst="rect">
              <a:avLst/>
            </a:prstGeom>
            <a:solidFill>
              <a:srgbClr val="CC9900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61" name="Rectangle 13"/>
            <p:cNvSpPr>
              <a:spLocks noChangeArrowheads="1"/>
            </p:cNvSpPr>
            <p:nvPr userDrawn="1"/>
          </p:nvSpPr>
          <p:spPr bwMode="auto">
            <a:xfrm>
              <a:off x="40" y="1205"/>
              <a:ext cx="23" cy="3075"/>
            </a:xfrm>
            <a:prstGeom prst="rect">
              <a:avLst/>
            </a:prstGeom>
            <a:solidFill>
              <a:srgbClr val="996633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62" name="Rectangle 14"/>
            <p:cNvSpPr>
              <a:spLocks noChangeArrowheads="1"/>
            </p:cNvSpPr>
            <p:nvPr userDrawn="1"/>
          </p:nvSpPr>
          <p:spPr bwMode="auto">
            <a:xfrm>
              <a:off x="64" y="1510"/>
              <a:ext cx="23" cy="2770"/>
            </a:xfrm>
            <a:prstGeom prst="rect">
              <a:avLst/>
            </a:prstGeom>
            <a:solidFill>
              <a:srgbClr val="CC3300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32" name="Picture 15" descr="ftr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7818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6" descr="ftr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7818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65" r:id="rId15"/>
    <p:sldLayoutId id="2147483771" r:id="rId16"/>
  </p:sldLayoutIdLst>
  <p:transition spd="med">
    <p:diamond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alibri" panose="020F050202020403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Blip>
          <a:blip r:embed="rId20"/>
        </a:buBlip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Blip>
          <a:blip r:embed="rId21"/>
        </a:buBlip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ChangeArrowheads="1"/>
          </p:cNvSpPr>
          <p:nvPr/>
        </p:nvSpPr>
        <p:spPr bwMode="auto">
          <a:xfrm>
            <a:off x="228600" y="1295400"/>
            <a:ext cx="876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CS 273 - Data Structures </a:t>
            </a:r>
            <a:b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and Algorithm Analysis</a:t>
            </a:r>
            <a:endParaRPr lang="en-US" sz="32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ctr" eaLnBrk="1" hangingPunct="1">
              <a:defRPr/>
            </a:pPr>
            <a:endParaRPr lang="en-US" sz="32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ctr" eaLnBrk="1" hangingPunct="1"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Kent Jones</a:t>
            </a:r>
            <a:endParaRPr lang="en-US" sz="3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Rectangle 11"/>
          <p:cNvSpPr>
            <a:spLocks noChangeArrowheads="1"/>
          </p:cNvSpPr>
          <p:nvPr/>
        </p:nvSpPr>
        <p:spPr bwMode="auto">
          <a:xfrm>
            <a:off x="838200" y="2590800"/>
            <a:ext cx="7543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dirty="0">
                <a:latin typeface="Calibri" panose="020F0502020204030204" pitchFamily="34" charset="0"/>
              </a:rPr>
              <a:t>Lecture </a:t>
            </a:r>
            <a:r>
              <a:rPr lang="en-US" sz="3200" b="1" dirty="0" smtClean="0">
                <a:latin typeface="Calibri" panose="020F0502020204030204" pitchFamily="34" charset="0"/>
              </a:rPr>
              <a:t>8: Polymorphism</a:t>
            </a:r>
            <a:endParaRPr lang="en-US" sz="32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87AC494-8D41-48A2-B86C-8A0CB789183C}" type="slidenum">
              <a:rPr lang="en-US"/>
              <a:pPr/>
              <a:t>10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543800" cy="1143000"/>
          </a:xfrm>
        </p:spPr>
        <p:txBody>
          <a:bodyPr/>
          <a:lstStyle/>
          <a:p>
            <a:r>
              <a:rPr lang="en-US" sz="3200" dirty="0" smtClean="0"/>
              <a:t>Comparison between Actual Classes and Abstract Classes</a:t>
            </a:r>
            <a:br>
              <a:rPr lang="en-US" sz="3200" dirty="0" smtClean="0"/>
            </a:br>
            <a:r>
              <a:rPr lang="en-US" sz="3200" dirty="0" smtClean="0"/>
              <a:t>(page 204 in your textbook)</a:t>
            </a:r>
            <a:endParaRPr lang="en-US" sz="3200" dirty="0"/>
          </a:p>
        </p:txBody>
      </p:sp>
      <p:graphicFrame>
        <p:nvGraphicFramePr>
          <p:cNvPr id="2355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471285"/>
              </p:ext>
            </p:extLst>
          </p:nvPr>
        </p:nvGraphicFramePr>
        <p:xfrm>
          <a:off x="230188" y="2209800"/>
          <a:ext cx="9699625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Document" r:id="rId5" imgW="8380711" imgH="2612217" progId="Word.Document.8">
                  <p:embed/>
                </p:oleObj>
              </mc:Choice>
              <mc:Fallback>
                <p:oleObj name="Document" r:id="rId5" imgW="8380711" imgH="26122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209800"/>
                        <a:ext cx="9699625" cy="302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39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Practice: </a:t>
            </a:r>
            <a:br>
              <a:rPr lang="en-US" dirty="0" smtClean="0"/>
            </a:br>
            <a:r>
              <a:rPr lang="en-US" dirty="0" smtClean="0"/>
              <a:t>Zoo Tycoon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r>
              <a:rPr lang="en-US" sz="2800" dirty="0" smtClean="0"/>
              <a:t>We want to make a Zoo Tycoon Game</a:t>
            </a:r>
          </a:p>
          <a:p>
            <a:r>
              <a:rPr lang="en-US" sz="2800" dirty="0" smtClean="0"/>
              <a:t>We want to easily simulate all animals in the zoo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b="1" dirty="0" smtClean="0">
                <a:solidFill>
                  <a:schemeClr val="tx1"/>
                </a:solidFill>
              </a:rPr>
              <a:t>Development Goal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Make our software easily </a:t>
            </a:r>
            <a:r>
              <a:rPr lang="en-US" sz="2800" b="1" dirty="0" smtClean="0">
                <a:solidFill>
                  <a:schemeClr val="tx1"/>
                </a:solidFill>
              </a:rPr>
              <a:t>extensible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because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we don’t know what types of animals we want to add to our zoo in the future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3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473A4DD-FB16-47F4-A222-C4F291CF2350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7813"/>
            <a:ext cx="7543800" cy="26144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Zoo </a:t>
            </a:r>
            <a:r>
              <a:rPr lang="en-US" b="1" dirty="0" smtClean="0"/>
              <a:t>HAS-A</a:t>
            </a:r>
            <a:r>
              <a:rPr lang="en-US" dirty="0" smtClean="0"/>
              <a:t> collection of </a:t>
            </a:r>
            <a:r>
              <a:rPr lang="en-US" b="1" dirty="0" smtClean="0">
                <a:solidFill>
                  <a:srgbClr val="0000FF"/>
                </a:solidFill>
              </a:rPr>
              <a:t>Animal </a:t>
            </a:r>
            <a:r>
              <a:rPr lang="en-US" dirty="0" smtClean="0">
                <a:solidFill>
                  <a:schemeClr val="tx1"/>
                </a:solidFill>
              </a:rPr>
              <a:t>objects. Animals have brains.</a:t>
            </a:r>
            <a:r>
              <a:rPr lang="en-US" dirty="0" smtClean="0">
                <a:solidFill>
                  <a:srgbClr val="0000FF"/>
                </a:solidFill>
              </a:rPr>
              <a:t>  Cat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rgbClr val="0000FF"/>
                </a:solidFill>
              </a:rPr>
              <a:t>Human </a:t>
            </a:r>
            <a:r>
              <a:rPr lang="en-US" dirty="0" smtClean="0">
                <a:solidFill>
                  <a:schemeClr val="tx1"/>
                </a:solidFill>
              </a:rPr>
              <a:t>are Animals</a:t>
            </a:r>
            <a:endParaRPr 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9012" y="3571701"/>
            <a:ext cx="7506819" cy="2686050"/>
            <a:chOff x="819012" y="3571701"/>
            <a:chExt cx="7506819" cy="2686050"/>
          </a:xfrm>
        </p:grpSpPr>
        <p:sp>
          <p:nvSpPr>
            <p:cNvPr id="7" name="Rectangle 6"/>
            <p:cNvSpPr/>
            <p:nvPr/>
          </p:nvSpPr>
          <p:spPr bwMode="auto">
            <a:xfrm>
              <a:off x="4724400" y="5571951"/>
              <a:ext cx="1470152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Cat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5310124" y="4270200"/>
              <a:ext cx="298704" cy="228600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983833" y="5559251"/>
              <a:ext cx="1341998" cy="6985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Human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650742" y="3584403"/>
              <a:ext cx="1470153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Animal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983833" y="3571701"/>
              <a:ext cx="1341998" cy="6985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Brain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Diamond 25"/>
            <p:cNvSpPr/>
            <p:nvPr/>
          </p:nvSpPr>
          <p:spPr bwMode="auto">
            <a:xfrm rot="16200000">
              <a:off x="6036313" y="3821385"/>
              <a:ext cx="381000" cy="21183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flipV="1">
              <a:off x="6223727" y="3927303"/>
              <a:ext cx="760106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Elbow Connector 4"/>
            <p:cNvCxnSpPr>
              <a:stCxn id="12" idx="3"/>
              <a:endCxn id="13" idx="0"/>
            </p:cNvCxnSpPr>
            <p:nvPr/>
          </p:nvCxnSpPr>
          <p:spPr bwMode="auto">
            <a:xfrm rot="16200000" flipH="1">
              <a:off x="6026929" y="3931347"/>
              <a:ext cx="1060451" cy="2195356"/>
            </a:xfrm>
            <a:prstGeom prst="bent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Elbow Connector 9"/>
            <p:cNvCxnSpPr>
              <a:stCxn id="12" idx="3"/>
              <a:endCxn id="7" idx="0"/>
            </p:cNvCxnSpPr>
            <p:nvPr/>
          </p:nvCxnSpPr>
          <p:spPr bwMode="auto">
            <a:xfrm rot="5400000">
              <a:off x="4922901" y="5035375"/>
              <a:ext cx="1073151" cy="12700"/>
            </a:xfrm>
            <a:prstGeom prst="bent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819012" y="3590757"/>
              <a:ext cx="3126632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Arial" pitchFamily="34" charset="0"/>
                  <a:cs typeface="Arial" pitchFamily="34" charset="0"/>
                </a:rPr>
                <a:t>Zoo</a:t>
              </a:r>
              <a:endParaRPr lang="en-US" sz="2800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Connector 41"/>
            <p:cNvCxnSpPr>
              <a:endCxn id="17" idx="1"/>
            </p:cNvCxnSpPr>
            <p:nvPr/>
          </p:nvCxnSpPr>
          <p:spPr bwMode="auto">
            <a:xfrm flipV="1">
              <a:off x="3945644" y="3927303"/>
              <a:ext cx="705098" cy="635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Diamond 42"/>
            <p:cNvSpPr/>
            <p:nvPr/>
          </p:nvSpPr>
          <p:spPr bwMode="auto">
            <a:xfrm rot="16200000">
              <a:off x="3861062" y="3827737"/>
              <a:ext cx="381000" cy="21183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819012" y="4276557"/>
              <a:ext cx="3126632" cy="4953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sz="1600" b="1" dirty="0">
                  <a:latin typeface="Arial" pitchFamily="34" charset="0"/>
                  <a:cs typeface="Arial" pitchFamily="34" charset="0"/>
                </a:rPr>
                <a:t>-</a:t>
              </a:r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 vector&lt;Animal&gt; collection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819012" y="4771862"/>
              <a:ext cx="3126632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+ void </a:t>
              </a:r>
              <a:r>
                <a:rPr lang="en-US" sz="1600" b="1" dirty="0" err="1" smtClean="0">
                  <a:latin typeface="Arial" pitchFamily="34" charset="0"/>
                  <a:cs typeface="Arial" pitchFamily="34" charset="0"/>
                </a:rPr>
                <a:t>AddAnimal</a:t>
              </a:r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(Animal *)</a:t>
              </a:r>
            </a:p>
            <a:p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+ void </a:t>
              </a:r>
              <a:r>
                <a:rPr lang="en-US" sz="1600" b="1" dirty="0" err="1" smtClean="0">
                  <a:latin typeface="Arial" pitchFamily="34" charset="0"/>
                  <a:cs typeface="Arial" pitchFamily="34" charset="0"/>
                </a:rPr>
                <a:t>SimulateAnimals</a:t>
              </a:r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()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34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473A4DD-FB16-47F4-A222-C4F291CF2350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1424" y="212892"/>
            <a:ext cx="7870176" cy="11430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b="1" dirty="0" smtClean="0">
                <a:solidFill>
                  <a:srgbClr val="0000FF"/>
                </a:solidFill>
              </a:rPr>
              <a:t>Animal</a:t>
            </a:r>
            <a:r>
              <a:rPr lang="en-US" sz="3600" dirty="0" smtClean="0">
                <a:solidFill>
                  <a:schemeClr val="tx1"/>
                </a:solidFill>
              </a:rPr>
              <a:t> Class is an </a:t>
            </a:r>
            <a:r>
              <a:rPr lang="en-US" sz="3600" b="1" dirty="0">
                <a:solidFill>
                  <a:srgbClr val="0000FF"/>
                </a:solidFill>
              </a:rPr>
              <a:t>Abstract Base Class</a:t>
            </a:r>
            <a:r>
              <a:rPr lang="en-US" sz="3600" dirty="0" smtClean="0">
                <a:solidFill>
                  <a:schemeClr val="tx1"/>
                </a:solidFill>
              </a:rPr>
              <a:t> and defines an </a:t>
            </a:r>
            <a:r>
              <a:rPr lang="en-US" sz="3600" dirty="0">
                <a:solidFill>
                  <a:schemeClr val="tx1"/>
                </a:solidFill>
              </a:rPr>
              <a:t>I</a:t>
            </a:r>
            <a:r>
              <a:rPr lang="en-US" sz="3600" dirty="0" smtClean="0">
                <a:solidFill>
                  <a:schemeClr val="tx1"/>
                </a:solidFill>
              </a:rPr>
              <a:t>nterface for all Animals</a:t>
            </a:r>
            <a:endParaRPr lang="en-US" sz="3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4800600"/>
            <a:ext cx="15240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i="1" dirty="0" smtClean="0">
                <a:latin typeface="Arial" pitchFamily="34" charset="0"/>
                <a:cs typeface="Arial" pitchFamily="34" charset="0"/>
              </a:rPr>
              <a:t>Cat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stCxn id="12" idx="3"/>
            <a:endCxn id="7" idx="0"/>
          </p:cNvCxnSpPr>
          <p:nvPr/>
        </p:nvCxnSpPr>
        <p:spPr bwMode="auto">
          <a:xfrm>
            <a:off x="1447800" y="3536950"/>
            <a:ext cx="0" cy="12636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Isosceles Triangle 11"/>
          <p:cNvSpPr/>
          <p:nvPr/>
        </p:nvSpPr>
        <p:spPr bwMode="auto">
          <a:xfrm>
            <a:off x="1298448" y="3308350"/>
            <a:ext cx="298704" cy="22860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33538" y="4787900"/>
            <a:ext cx="1524000" cy="444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i="1" dirty="0" smtClean="0">
                <a:latin typeface="Arial" pitchFamily="34" charset="0"/>
                <a:cs typeface="Arial" pitchFamily="34" charset="0"/>
              </a:rPr>
              <a:t>Human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1447800" y="4025900"/>
            <a:ext cx="2947738" cy="127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V="1">
            <a:off x="4395538" y="4025900"/>
            <a:ext cx="0" cy="762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625092" y="1530350"/>
            <a:ext cx="1747737" cy="1771651"/>
            <a:chOff x="685798" y="1454150"/>
            <a:chExt cx="1747737" cy="1771651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85798" y="1454150"/>
              <a:ext cx="1747735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Arial" pitchFamily="34" charset="0"/>
                  <a:cs typeface="Arial" pitchFamily="34" charset="0"/>
                </a:rPr>
                <a:t>Animal</a:t>
              </a:r>
              <a:endParaRPr lang="en-US" sz="20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85800" y="2330451"/>
              <a:ext cx="1747735" cy="895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Age()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</a:t>
              </a:r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Speak() = 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85799" y="1835150"/>
              <a:ext cx="1747735" cy="4953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-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BirthYear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640035" y="5248106"/>
            <a:ext cx="1524000" cy="558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+ Speak()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85800" y="5194300"/>
            <a:ext cx="1524000" cy="825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+ Age()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+ Speak()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325835" y="2305046"/>
            <a:ext cx="1676400" cy="3492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i="1" dirty="0" smtClean="0">
                <a:latin typeface="Arial" pitchFamily="34" charset="0"/>
                <a:cs typeface="Arial" pitchFamily="34" charset="0"/>
              </a:rPr>
              <a:t>Brain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25835" y="2641598"/>
            <a:ext cx="1676400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+ Think()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iamond 25"/>
          <p:cNvSpPr/>
          <p:nvPr/>
        </p:nvSpPr>
        <p:spPr bwMode="auto">
          <a:xfrm rot="16200000">
            <a:off x="2297430" y="2573782"/>
            <a:ext cx="381000" cy="211836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2593848" y="2679698"/>
            <a:ext cx="1735035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02235" y="4765506"/>
            <a:ext cx="1524000" cy="444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i="1" dirty="0" smtClean="0">
                <a:latin typeface="Arial" pitchFamily="34" charset="0"/>
                <a:cs typeface="Arial" pitchFamily="34" charset="0"/>
              </a:rPr>
              <a:t>Rabbit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008732" y="5225712"/>
            <a:ext cx="1524000" cy="558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+ Speak()</a:t>
            </a: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3276600" y="1568450"/>
            <a:ext cx="4038600" cy="609600"/>
          </a:xfrm>
          <a:prstGeom prst="wedgeRoundRectCallout">
            <a:avLst>
              <a:gd name="adj1" fmla="val -70282"/>
              <a:gd name="adj2" fmla="val 4916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Abstract Base Class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V="1">
            <a:off x="6764235" y="4025900"/>
            <a:ext cx="0" cy="762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395538" y="4025900"/>
            <a:ext cx="2368697" cy="127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397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473A4DD-FB16-47F4-A222-C4F291CF2350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b="1" dirty="0" smtClean="0">
                <a:solidFill>
                  <a:srgbClr val="0000FF"/>
                </a:solidFill>
              </a:rPr>
              <a:t>Humans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like to </a:t>
            </a:r>
            <a:r>
              <a:rPr lang="en-US" b="1" dirty="0" smtClean="0">
                <a:solidFill>
                  <a:srgbClr val="0000FF"/>
                </a:solidFill>
              </a:rPr>
              <a:t>Complain</a:t>
            </a:r>
            <a:r>
              <a:rPr lang="en-US" dirty="0" smtClean="0"/>
              <a:t>!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4800600"/>
            <a:ext cx="15240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i="1" dirty="0" smtClean="0">
                <a:latin typeface="Arial" pitchFamily="34" charset="0"/>
                <a:cs typeface="Arial" pitchFamily="34" charset="0"/>
              </a:rPr>
              <a:t>Cat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stCxn id="12" idx="3"/>
            <a:endCxn id="7" idx="0"/>
          </p:cNvCxnSpPr>
          <p:nvPr/>
        </p:nvCxnSpPr>
        <p:spPr bwMode="auto">
          <a:xfrm>
            <a:off x="1447800" y="3536950"/>
            <a:ext cx="0" cy="12636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Isosceles Triangle 11"/>
          <p:cNvSpPr/>
          <p:nvPr/>
        </p:nvSpPr>
        <p:spPr bwMode="auto">
          <a:xfrm>
            <a:off x="1298448" y="3308350"/>
            <a:ext cx="298704" cy="22860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57600" y="4774357"/>
            <a:ext cx="1524000" cy="444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i="1" dirty="0" smtClean="0">
                <a:latin typeface="Arial" pitchFamily="34" charset="0"/>
                <a:cs typeface="Arial" pitchFamily="34" charset="0"/>
              </a:rPr>
              <a:t>Human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1447800" y="4038600"/>
            <a:ext cx="29718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V="1">
            <a:off x="4419600" y="4012357"/>
            <a:ext cx="0" cy="762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625092" y="1530350"/>
            <a:ext cx="1747737" cy="1771651"/>
            <a:chOff x="685798" y="1454150"/>
            <a:chExt cx="1747737" cy="1771651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85798" y="1454150"/>
              <a:ext cx="1747735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Arial" pitchFamily="34" charset="0"/>
                  <a:cs typeface="Arial" pitchFamily="34" charset="0"/>
                </a:rPr>
                <a:t>Animals</a:t>
              </a:r>
              <a:endParaRPr lang="en-US" sz="20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85800" y="2330451"/>
              <a:ext cx="1747735" cy="895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Age()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</a:t>
              </a:r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Speak() = 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85799" y="1835150"/>
              <a:ext cx="1747735" cy="4953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-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BirthYear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657600" y="5215514"/>
            <a:ext cx="1524000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+ Speak()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 Complain()</a:t>
            </a:r>
            <a:endParaRPr 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5800" y="5194300"/>
            <a:ext cx="1524000" cy="825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+ Age()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+ Speak()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309155" y="1717310"/>
            <a:ext cx="1676400" cy="3492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i="1" dirty="0" smtClean="0">
                <a:latin typeface="Arial" pitchFamily="34" charset="0"/>
                <a:cs typeface="Arial" pitchFamily="34" charset="0"/>
              </a:rPr>
              <a:t>Brain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09155" y="2053862"/>
            <a:ext cx="1676400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+ Think()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iamond 25"/>
          <p:cNvSpPr/>
          <p:nvPr/>
        </p:nvSpPr>
        <p:spPr bwMode="auto">
          <a:xfrm rot="16200000">
            <a:off x="2280750" y="1986046"/>
            <a:ext cx="381000" cy="211836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2577168" y="2091962"/>
            <a:ext cx="1735035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3046183" y="2740339"/>
            <a:ext cx="532337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In Zoo::</a:t>
            </a:r>
            <a:r>
              <a:rPr lang="en-US" sz="2200" b="1" dirty="0" err="1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SimulateAnimals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() </a:t>
            </a:r>
            <a:br>
              <a:rPr lang="en-US" sz="2200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</a:br>
            <a:r>
              <a:rPr lang="en-US" sz="2200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only Humans are allowed to complain!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002235" y="4765506"/>
            <a:ext cx="1524000" cy="444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i="1" dirty="0" smtClean="0">
                <a:latin typeface="Arial" pitchFamily="34" charset="0"/>
                <a:cs typeface="Arial" pitchFamily="34" charset="0"/>
              </a:rPr>
              <a:t>Rabbit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008732" y="5225712"/>
            <a:ext cx="1524000" cy="558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+ Speak()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V="1">
            <a:off x="6764235" y="4025900"/>
            <a:ext cx="0" cy="762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419600" y="4025900"/>
            <a:ext cx="2368697" cy="127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8801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0A5FA3D-D1CE-419B-AAB0-710E13A387C3}" type="slidenum">
              <a:rPr lang="en-US"/>
              <a:pPr/>
              <a:t>15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543800" cy="1143000"/>
          </a:xfrm>
        </p:spPr>
        <p:txBody>
          <a:bodyPr/>
          <a:lstStyle/>
          <a:p>
            <a:r>
              <a:rPr lang="en-US" sz="3600" dirty="0" smtClean="0"/>
              <a:t>To determine the actual type of a base class pointer use </a:t>
            </a:r>
            <a:r>
              <a:rPr lang="en-US" sz="3600" dirty="0" err="1" smtClean="0"/>
              <a:t>typeid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(i.e. known as  </a:t>
            </a:r>
            <a:r>
              <a:rPr lang="en-US" sz="3600" dirty="0" smtClean="0">
                <a:solidFill>
                  <a:srgbClr val="FF0000"/>
                </a:solidFill>
              </a:rPr>
              <a:t>type introspection 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2590800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animal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collection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animal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Human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Human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Complain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990600" y="3352800"/>
            <a:ext cx="7696200" cy="392162"/>
          </a:xfrm>
          <a:prstGeom prst="rect">
            <a:avLst/>
          </a:prstGeom>
          <a:solidFill>
            <a:srgbClr val="FFFF00">
              <a:alpha val="34118"/>
            </a:srgbClr>
          </a:solidFill>
          <a:ln w="9525">
            <a:noFill/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0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0A5FA3D-D1CE-419B-AAB0-710E13A387C3}" type="slidenum">
              <a:rPr lang="en-US"/>
              <a:pPr/>
              <a:t>16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66678"/>
            <a:ext cx="7543800" cy="1908175"/>
          </a:xfrm>
        </p:spPr>
        <p:txBody>
          <a:bodyPr/>
          <a:lstStyle/>
          <a:p>
            <a:pPr algn="l"/>
            <a:r>
              <a:rPr lang="en-US" sz="2400" dirty="0" smtClean="0"/>
              <a:t>When stepping through each animal, </a:t>
            </a:r>
            <a:r>
              <a:rPr lang="en-US" sz="2400" b="1" dirty="0" smtClean="0"/>
              <a:t>if we find an object that’s truly human</a:t>
            </a:r>
            <a:r>
              <a:rPr lang="en-US" sz="2400" dirty="0" smtClean="0"/>
              <a:t>, we need to </a:t>
            </a:r>
            <a:r>
              <a:rPr lang="en-US" sz="2400" b="1" dirty="0" smtClean="0"/>
              <a:t>convert (i.e. dynamically downcast)</a:t>
            </a:r>
            <a:r>
              <a:rPr lang="en-US" sz="2400" dirty="0" smtClean="0"/>
              <a:t> the animal pointer into a human pointer </a:t>
            </a:r>
            <a:r>
              <a:rPr lang="en-US" sz="2400" b="1" dirty="0" smtClean="0"/>
              <a:t>so that we can use it to access the complain member function for the human object</a:t>
            </a:r>
            <a:r>
              <a:rPr lang="en-US" sz="2400" dirty="0" smtClean="0"/>
              <a:t>.  NOTE: if it’s a cat or a rabbit, it does not have </a:t>
            </a:r>
            <a:r>
              <a:rPr lang="en-US" sz="2400" smtClean="0"/>
              <a:t>a complain method!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02085" y="2382657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Human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Human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Complain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143000" y="4255609"/>
            <a:ext cx="3352800" cy="1328681"/>
          </a:xfrm>
          <a:prstGeom prst="wedgeRoundRectCallout">
            <a:avLst>
              <a:gd name="adj1" fmla="val 18275"/>
              <a:gd name="adj2" fmla="val -7485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We use a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dynamic cast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so we can treat this particular animal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pointer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like the human pointer that it really is!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86400" y="4079516"/>
            <a:ext cx="2667000" cy="1680868"/>
          </a:xfrm>
          <a:prstGeom prst="wedgeRoundRectCallout">
            <a:avLst>
              <a:gd name="adj1" fmla="val 30636"/>
              <a:gd name="adj2" fmla="val -8366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Only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humans can complain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! So, that’s why we have to check before casting this pointer!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8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  <a:r>
              <a:rPr lang="en-US" dirty="0"/>
              <a:t> – </a:t>
            </a:r>
            <a:r>
              <a:rPr lang="en-US" i="1" dirty="0"/>
              <a:t>the “power” of </a:t>
            </a:r>
            <a:r>
              <a:rPr lang="en-US" i="1" dirty="0" smtClean="0"/>
              <a:t>inheritance</a:t>
            </a:r>
          </a:p>
          <a:p>
            <a:r>
              <a:rPr lang="en-US" b="1" dirty="0" smtClean="0"/>
              <a:t>Virtual</a:t>
            </a:r>
            <a:r>
              <a:rPr lang="en-US" dirty="0" smtClean="0"/>
              <a:t> </a:t>
            </a:r>
            <a:r>
              <a:rPr lang="en-US" b="1" dirty="0" smtClean="0"/>
              <a:t>methods</a:t>
            </a:r>
          </a:p>
          <a:p>
            <a:r>
              <a:rPr lang="en-US" b="1" dirty="0" smtClean="0"/>
              <a:t>Abstract </a:t>
            </a:r>
            <a:r>
              <a:rPr lang="en-US" b="1" dirty="0"/>
              <a:t>Base Classes</a:t>
            </a:r>
            <a:r>
              <a:rPr lang="en-US" dirty="0"/>
              <a:t> and </a:t>
            </a:r>
            <a:r>
              <a:rPr lang="en-US" b="1" dirty="0" smtClean="0"/>
              <a:t>Interfaces</a:t>
            </a:r>
          </a:p>
          <a:p>
            <a:r>
              <a:rPr lang="en-US" b="1" dirty="0" smtClean="0"/>
              <a:t>Dynamic</a:t>
            </a:r>
            <a:r>
              <a:rPr lang="en-US" dirty="0" smtClean="0"/>
              <a:t> </a:t>
            </a:r>
            <a:r>
              <a:rPr lang="en-US" b="1" dirty="0" smtClean="0"/>
              <a:t>casting</a:t>
            </a:r>
          </a:p>
          <a:p>
            <a:r>
              <a:rPr lang="en-US" b="1" dirty="0" smtClean="0"/>
              <a:t>Type Introspection</a:t>
            </a:r>
          </a:p>
          <a:p>
            <a:r>
              <a:rPr lang="en-US" b="1" dirty="0" smtClean="0"/>
              <a:t>Tips on Hospital Example Follow…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543800" cy="636587"/>
          </a:xfrm>
        </p:spPr>
        <p:txBody>
          <a:bodyPr/>
          <a:lstStyle/>
          <a:p>
            <a:pPr eaLnBrk="1" hangingPunct="1"/>
            <a:r>
              <a:rPr lang="en-US" dirty="0" smtClean="0"/>
              <a:t>Enforcing Software Contracts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57E125-7AC8-422E-AF64-3E92F97F700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81000" y="1143000"/>
            <a:ext cx="8229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Another example: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Imagine writing software to simulate a hospital.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hospital hires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physicians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ALL physicians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treat patients. 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Physicians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may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also perform research related to their field.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19600"/>
            <a:ext cx="2743200" cy="205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4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543800" cy="636587"/>
          </a:xfrm>
        </p:spPr>
        <p:txBody>
          <a:bodyPr/>
          <a:lstStyle/>
          <a:p>
            <a:pPr eaLnBrk="1" hangingPunct="1"/>
            <a:r>
              <a:rPr lang="en-US" dirty="0" smtClean="0"/>
              <a:t>Abstract Base Classes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57E125-7AC8-422E-AF64-3E92F97F700F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29700" name="Picture 2" descr="C:\Users\kjones\AppData\Local\Microsoft\Windows\Temporary Internet Files\Content.IE5\25QX32SF\MPj0428511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2325" y="4343400"/>
            <a:ext cx="3048000" cy="202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9" name="Picture 1" descr="C:\Users\kjones\AppData\Local\Microsoft\Windows\Temporary Internet Files\Content.IE5\7MI94AV9\MC90002753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2" y="1219199"/>
            <a:ext cx="1600200" cy="1831399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>
            <a:endCxn id="2" idx="0"/>
          </p:cNvCxnSpPr>
          <p:nvPr/>
        </p:nvCxnSpPr>
        <p:spPr bwMode="auto">
          <a:xfrm flipH="1" flipV="1">
            <a:off x="2820925" y="2999740"/>
            <a:ext cx="25400" cy="134366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Rounded Rectangular Callout 5"/>
          <p:cNvSpPr/>
          <p:nvPr/>
        </p:nvSpPr>
        <p:spPr>
          <a:xfrm>
            <a:off x="4191000" y="1931352"/>
            <a:ext cx="4343400" cy="817245"/>
          </a:xfrm>
          <a:prstGeom prst="wedgeRoundRectCallout">
            <a:avLst>
              <a:gd name="adj1" fmla="val -69090"/>
              <a:gd name="adj2" fmla="val -37583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ABSTRACT BASE CLASS</a:t>
            </a:r>
          </a:p>
          <a:p>
            <a:pPr algn="ctr"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SPECIFIES REQUIRED METHODS FOR ALL PHYSICIANS 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559302" y="3795553"/>
            <a:ext cx="4343400" cy="817245"/>
          </a:xfrm>
          <a:prstGeom prst="wedgeRoundRectCallout">
            <a:avLst>
              <a:gd name="adj1" fmla="val -53377"/>
              <a:gd name="adj2" fmla="val 125670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AN ORTHEPEEDIC PHYSICIAN</a:t>
            </a:r>
          </a:p>
          <a:p>
            <a:pPr algn="ctr"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OPERATATES DIFFERENTLY THAN</a:t>
            </a:r>
          </a:p>
          <a:p>
            <a:pPr algn="ctr"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AND NEUROSURGEON!</a:t>
            </a:r>
          </a:p>
        </p:txBody>
      </p:sp>
      <p:sp>
        <p:nvSpPr>
          <p:cNvPr id="2" name="Isosceles Triangle 1"/>
          <p:cNvSpPr/>
          <p:nvPr/>
        </p:nvSpPr>
        <p:spPr bwMode="auto">
          <a:xfrm>
            <a:off x="2631948" y="2999740"/>
            <a:ext cx="377954" cy="30480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Course Goal 7</a:t>
            </a:r>
            <a:r>
              <a:rPr lang="en-US" sz="2400" dirty="0"/>
              <a:t>: To understand and learn basic software engineering paradigms: </a:t>
            </a:r>
            <a:r>
              <a:rPr lang="en-US" sz="2400" b="1" dirty="0">
                <a:solidFill>
                  <a:srgbClr val="FF0000"/>
                </a:solidFill>
              </a:rPr>
              <a:t>object oriented </a:t>
            </a:r>
            <a:r>
              <a:rPr lang="en-US" sz="2400" dirty="0"/>
              <a:t>programming, </a:t>
            </a:r>
            <a:r>
              <a:rPr lang="en-US" sz="2400" b="1" dirty="0">
                <a:solidFill>
                  <a:srgbClr val="FF0000"/>
                </a:solidFill>
              </a:rPr>
              <a:t>inheritance</a:t>
            </a:r>
            <a:r>
              <a:rPr lang="en-US" sz="2400" dirty="0"/>
              <a:t>, recursive algorithm design</a:t>
            </a:r>
            <a:endParaRPr lang="en-US" sz="2400" b="1" dirty="0" smtClean="0"/>
          </a:p>
          <a:p>
            <a:r>
              <a:rPr lang="en-US" b="1" dirty="0" smtClean="0"/>
              <a:t>Polymorphism</a:t>
            </a:r>
            <a:r>
              <a:rPr lang="en-US" dirty="0" smtClean="0"/>
              <a:t> – </a:t>
            </a:r>
            <a:r>
              <a:rPr lang="en-US" i="1" dirty="0" smtClean="0"/>
              <a:t>the “power” of inheritance</a:t>
            </a:r>
          </a:p>
          <a:p>
            <a:pPr lvl="1"/>
            <a:r>
              <a:rPr lang="en-US" b="1" dirty="0" smtClean="0"/>
              <a:t>Virtual</a:t>
            </a:r>
            <a:r>
              <a:rPr lang="en-US" dirty="0" smtClean="0"/>
              <a:t> </a:t>
            </a:r>
            <a:r>
              <a:rPr lang="en-US" b="1" dirty="0" smtClean="0"/>
              <a:t>methods</a:t>
            </a:r>
          </a:p>
          <a:p>
            <a:pPr lvl="1"/>
            <a:r>
              <a:rPr lang="en-US" b="1" dirty="0" smtClean="0"/>
              <a:t>Abstract Base Classes</a:t>
            </a:r>
            <a:r>
              <a:rPr lang="en-US" dirty="0" smtClean="0"/>
              <a:t> and </a:t>
            </a:r>
            <a:r>
              <a:rPr lang="en-US" b="1" dirty="0" smtClean="0"/>
              <a:t>Interfaces</a:t>
            </a:r>
          </a:p>
          <a:p>
            <a:pPr lvl="1"/>
            <a:r>
              <a:rPr lang="en-US" b="1" dirty="0" smtClean="0"/>
              <a:t>Dynamic</a:t>
            </a:r>
            <a:r>
              <a:rPr lang="en-US" dirty="0" smtClean="0"/>
              <a:t> </a:t>
            </a:r>
            <a:r>
              <a:rPr lang="en-US" b="1" dirty="0"/>
              <a:t>c</a:t>
            </a:r>
            <a:r>
              <a:rPr lang="en-US" b="1" dirty="0" smtClean="0"/>
              <a:t>asting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Abstract base classes force subclasses to implement specific methods.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369A013-CA46-4DED-8AFB-3D739C7E4DF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304800" y="1330910"/>
            <a:ext cx="6553200" cy="5478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std;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Physician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rivate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string name;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   // pure virtual function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virtual void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treat_patient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Neurosurgeon :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Physician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treat_patient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“Slice neurons!\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n";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Radiologist :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Physician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treat_patient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“Take x-rays!\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n";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research() 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“researching x-rays\n”;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4191000" y="1330910"/>
            <a:ext cx="4953000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Physician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aPhysician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[2];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aPhysician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[0]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Neurosurgeon();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aPhysician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Radiologist();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for(int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i = 0; i &lt; 2; i++)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aPhysician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]-&gt;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treat_patient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72200" y="3886200"/>
            <a:ext cx="2667000" cy="1371600"/>
          </a:xfrm>
          <a:prstGeom prst="wedgeRoundRectCallout">
            <a:avLst>
              <a:gd name="adj1" fmla="val -141262"/>
              <a:gd name="adj2" fmla="val -7657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All classes that inherit from the Physician class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must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implement the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treat_patient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 )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method!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2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4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74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4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With 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6112" y="22860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Copy 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zoo.zip from the class folder and extract it to 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your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0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2500" y="341336"/>
            <a:ext cx="7543800" cy="1143000"/>
          </a:xfrm>
        </p:spPr>
        <p:txBody>
          <a:bodyPr/>
          <a:lstStyle/>
          <a:p>
            <a:r>
              <a:rPr lang="en-US" sz="3200" b="1" dirty="0" smtClean="0"/>
              <a:t>A derived class can use inheritance to </a:t>
            </a:r>
            <a:r>
              <a:rPr lang="en-US" sz="3200" b="1" u="sng" dirty="0" smtClean="0">
                <a:solidFill>
                  <a:srgbClr val="FF0000"/>
                </a:solidFill>
              </a:rPr>
              <a:t>override</a:t>
            </a:r>
            <a:r>
              <a:rPr lang="en-US" sz="3200" b="1" dirty="0" smtClean="0"/>
              <a:t> (i.e. refine) a </a:t>
            </a:r>
            <a:r>
              <a:rPr lang="en-US" sz="3200" b="1" u="sng" dirty="0" smtClean="0">
                <a:solidFill>
                  <a:srgbClr val="FF0000"/>
                </a:solidFill>
              </a:rPr>
              <a:t>virtual</a:t>
            </a:r>
            <a:r>
              <a:rPr lang="en-US" sz="3200" b="1" dirty="0" smtClean="0"/>
              <a:t> method specified in the base class. 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58200" y="6400800"/>
            <a:ext cx="609600" cy="304800"/>
          </a:xfrm>
        </p:spPr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168" name="TextBox 7167"/>
          <p:cNvSpPr txBox="1"/>
          <p:nvPr/>
        </p:nvSpPr>
        <p:spPr bwMode="auto">
          <a:xfrm>
            <a:off x="1236626" y="5448398"/>
            <a:ext cx="7077580" cy="76944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+mn-lt"/>
                <a:cs typeface="Times New Roman" pitchFamily="18" charset="0"/>
              </a:rPr>
              <a:t>Each of the methods in the derived classes are 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refined</a:t>
            </a:r>
            <a:r>
              <a:rPr lang="en-US" sz="2200" dirty="0" smtClean="0">
                <a:latin typeface="+mn-lt"/>
                <a:cs typeface="Times New Roman" pitchFamily="18" charset="0"/>
              </a:rPr>
              <a:t/>
            </a:r>
            <a:br>
              <a:rPr lang="en-US" sz="2200" dirty="0" smtClean="0">
                <a:latin typeface="+mn-lt"/>
                <a:cs typeface="Times New Roman" pitchFamily="18" charset="0"/>
              </a:rPr>
            </a:br>
            <a:r>
              <a:rPr lang="en-US" sz="2200" dirty="0" smtClean="0">
                <a:latin typeface="+mn-lt"/>
                <a:cs typeface="Times New Roman" pitchFamily="18" charset="0"/>
              </a:rPr>
              <a:t>so they are </a:t>
            </a:r>
            <a:r>
              <a:rPr lang="en-US" sz="2200" b="1" dirty="0" smtClean="0">
                <a:latin typeface="+mn-lt"/>
                <a:cs typeface="Times New Roman" pitchFamily="18" charset="0"/>
              </a:rPr>
              <a:t>true to the behavior of the derived class</a:t>
            </a:r>
            <a:r>
              <a:rPr lang="en-US" sz="2200" dirty="0" smtClean="0">
                <a:latin typeface="+mn-lt"/>
                <a:cs typeface="Times New Roman" pitchFamily="18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09800" y="2035688"/>
            <a:ext cx="6248400" cy="2861358"/>
            <a:chOff x="838200" y="2114445"/>
            <a:chExt cx="7696200" cy="3524355"/>
          </a:xfrm>
        </p:grpSpPr>
        <p:grpSp>
          <p:nvGrpSpPr>
            <p:cNvPr id="10" name="Group 9"/>
            <p:cNvGrpSpPr/>
            <p:nvPr/>
          </p:nvGrpSpPr>
          <p:grpSpPr>
            <a:xfrm>
              <a:off x="2755898" y="2114445"/>
              <a:ext cx="3810002" cy="810432"/>
              <a:chOff x="2438398" y="2389327"/>
              <a:chExt cx="3810002" cy="810432"/>
            </a:xfrm>
          </p:grpSpPr>
          <p:sp>
            <p:nvSpPr>
              <p:cNvPr id="20" name="TextBox 27"/>
              <p:cNvSpPr txBox="1">
                <a:spLocks noChangeArrowheads="1"/>
              </p:cNvSpPr>
              <p:nvPr/>
            </p:nvSpPr>
            <p:spPr bwMode="auto">
              <a:xfrm>
                <a:off x="2438400" y="2389327"/>
                <a:ext cx="3810000" cy="4169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FF"/>
                    </a:solidFill>
                    <a:latin typeface="Courier New" pitchFamily="49" charset="0"/>
                    <a:cs typeface="Times New Roman" pitchFamily="18" charset="0"/>
                  </a:rPr>
                  <a:t>Clock </a:t>
                </a:r>
                <a:endParaRPr lang="en-US" sz="1600" b="1" dirty="0">
                  <a:solidFill>
                    <a:srgbClr val="0000FF"/>
                  </a:solidFill>
                  <a:latin typeface="Courier New" pitchFamily="49" charset="0"/>
                  <a:cs typeface="Times New Roman" pitchFamily="18" charset="0"/>
                </a:endParaRPr>
              </a:p>
            </p:txBody>
          </p:sp>
          <p:sp>
            <p:nvSpPr>
              <p:cNvPr id="21" name="TextBox 28"/>
              <p:cNvSpPr txBox="1">
                <a:spLocks noChangeArrowheads="1"/>
              </p:cNvSpPr>
              <p:nvPr/>
            </p:nvSpPr>
            <p:spPr bwMode="auto">
              <a:xfrm>
                <a:off x="2438398" y="2820668"/>
                <a:ext cx="3810000" cy="3790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FF"/>
                    </a:solidFill>
                    <a:latin typeface="Courier New" pitchFamily="49" charset="0"/>
                    <a:cs typeface="Times New Roman" pitchFamily="18" charset="0"/>
                  </a:rPr>
                  <a:t>+ void ShowTime()</a:t>
                </a:r>
                <a:endParaRPr lang="en-US" sz="1400" b="1" dirty="0">
                  <a:solidFill>
                    <a:srgbClr val="0000FF"/>
                  </a:solidFill>
                  <a:latin typeface="Courier New" pitchFamily="49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2" name="Straight Connector 21"/>
            <p:cNvCxnSpPr>
              <a:stCxn id="25" idx="3"/>
            </p:cNvCxnSpPr>
            <p:nvPr/>
          </p:nvCxnSpPr>
          <p:spPr bwMode="auto">
            <a:xfrm>
              <a:off x="4660900" y="3051051"/>
              <a:ext cx="10318" cy="70863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Isosceles Triangle 24"/>
            <p:cNvSpPr/>
            <p:nvPr/>
          </p:nvSpPr>
          <p:spPr bwMode="auto">
            <a:xfrm>
              <a:off x="4508500" y="2883887"/>
              <a:ext cx="304800" cy="167164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38200" y="3435791"/>
              <a:ext cx="7696200" cy="2203009"/>
              <a:chOff x="838200" y="3710673"/>
              <a:chExt cx="7696200" cy="220300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838200" y="3723373"/>
                <a:ext cx="2438400" cy="1087711"/>
                <a:chOff x="505618" y="4046558"/>
                <a:chExt cx="2438400" cy="108771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505618" y="4355068"/>
                  <a:ext cx="2438400" cy="779201"/>
                  <a:chOff x="533400" y="4724400"/>
                  <a:chExt cx="2438400" cy="779201"/>
                </a:xfrm>
              </p:grpSpPr>
              <p:sp>
                <p:nvSpPr>
                  <p:cNvPr id="12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400" y="4724400"/>
                    <a:ext cx="2438400" cy="4170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sz="1600" b="1" dirty="0" err="1" smtClean="0">
                        <a:solidFill>
                          <a:srgbClr val="7030A0"/>
                        </a:solidFill>
                        <a:latin typeface="Courier New" pitchFamily="49" charset="0"/>
                        <a:cs typeface="Times New Roman" pitchFamily="18" charset="0"/>
                      </a:rPr>
                      <a:t>DigitalClock</a:t>
                    </a:r>
                    <a:r>
                      <a:rPr lang="en-US" sz="1600" b="1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Times New Roman" pitchFamily="18" charset="0"/>
                      </a:rPr>
                      <a:t> </a:t>
                    </a:r>
                    <a:endParaRPr lang="en-US" sz="1600" b="1" dirty="0">
                      <a:solidFill>
                        <a:srgbClr val="0000FF"/>
                      </a:solidFill>
                      <a:latin typeface="Courier New" pitchFamily="49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400" y="5124510"/>
                    <a:ext cx="2438400" cy="37909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7030A0"/>
                        </a:solidFill>
                        <a:latin typeface="Courier New" pitchFamily="49" charset="0"/>
                        <a:cs typeface="Times New Roman" pitchFamily="18" charset="0"/>
                      </a:rPr>
                      <a:t>void ShowTime() </a:t>
                    </a:r>
                    <a:endParaRPr lang="en-US" sz="1400" b="1" dirty="0">
                      <a:solidFill>
                        <a:srgbClr val="7030A0"/>
                      </a:solidFill>
                      <a:latin typeface="Courier New" pitchFamily="49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23" name="Straight Connector 22"/>
                <p:cNvCxnSpPr/>
                <p:nvPr/>
              </p:nvCxnSpPr>
              <p:spPr bwMode="auto">
                <a:xfrm flipV="1">
                  <a:off x="1762918" y="4046558"/>
                  <a:ext cx="0" cy="30851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6" name="Straight Connector 25"/>
              <p:cNvCxnSpPr/>
              <p:nvPr/>
            </p:nvCxnSpPr>
            <p:spPr bwMode="auto">
              <a:xfrm flipH="1" flipV="1">
                <a:off x="2095500" y="3710673"/>
                <a:ext cx="5257800" cy="127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8" name="Group 7"/>
              <p:cNvGrpSpPr/>
              <p:nvPr/>
            </p:nvGrpSpPr>
            <p:grpSpPr>
              <a:xfrm>
                <a:off x="3452018" y="4034572"/>
                <a:ext cx="2438400" cy="779201"/>
                <a:chOff x="3352800" y="5335115"/>
                <a:chExt cx="2438400" cy="779201"/>
              </a:xfrm>
            </p:grpSpPr>
            <p:sp>
              <p:nvSpPr>
                <p:cNvPr id="13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352800" y="5335115"/>
                  <a:ext cx="2438400" cy="4170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err="1">
                      <a:solidFill>
                        <a:srgbClr val="FF0000"/>
                      </a:solidFill>
                      <a:latin typeface="Courier New" pitchFamily="49" charset="0"/>
                      <a:cs typeface="Times New Roman" pitchFamily="18" charset="0"/>
                    </a:rPr>
                    <a:t>CuckooClock</a:t>
                  </a:r>
                  <a:r>
                    <a:rPr lang="en-US" sz="1600" b="1" dirty="0">
                      <a:solidFill>
                        <a:srgbClr val="FF0000"/>
                      </a:solidFill>
                      <a:latin typeface="Courier New" pitchFamily="49" charset="0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27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3352800" y="5735225"/>
                  <a:ext cx="2438400" cy="3790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itchFamily="49" charset="0"/>
                      <a:cs typeface="Times New Roman" pitchFamily="18" charset="0"/>
                    </a:rPr>
                    <a:t>void ShowTime() </a:t>
                  </a:r>
                  <a:endPara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172200" y="3714477"/>
                <a:ext cx="2362200" cy="1099297"/>
                <a:chOff x="6553200" y="4984798"/>
                <a:chExt cx="2362200" cy="1099297"/>
              </a:xfrm>
            </p:grpSpPr>
            <p:cxnSp>
              <p:nvCxnSpPr>
                <p:cNvPr id="24" name="Straight Connector 23"/>
                <p:cNvCxnSpPr/>
                <p:nvPr/>
              </p:nvCxnSpPr>
              <p:spPr bwMode="auto">
                <a:xfrm flipH="1" flipV="1">
                  <a:off x="7734300" y="4984798"/>
                  <a:ext cx="10318" cy="30851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9" name="Group 8"/>
                <p:cNvGrpSpPr/>
                <p:nvPr/>
              </p:nvGrpSpPr>
              <p:grpSpPr>
                <a:xfrm>
                  <a:off x="6553200" y="5293308"/>
                  <a:ext cx="2362200" cy="790787"/>
                  <a:chOff x="6553200" y="5293308"/>
                  <a:chExt cx="2362200" cy="790787"/>
                </a:xfrm>
              </p:grpSpPr>
              <p:sp>
                <p:nvSpPr>
                  <p:cNvPr id="14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53200" y="5293308"/>
                    <a:ext cx="2362200" cy="416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b="1" dirty="0" err="1">
                        <a:solidFill>
                          <a:srgbClr val="00B0F0"/>
                        </a:solidFill>
                        <a:latin typeface="Courier New" pitchFamily="49" charset="0"/>
                        <a:cs typeface="Times New Roman" pitchFamily="18" charset="0"/>
                      </a:rPr>
                      <a:t>GrandpaClock</a:t>
                    </a:r>
                    <a:r>
                      <a:rPr lang="en-US" sz="1600" b="1" dirty="0">
                        <a:solidFill>
                          <a:srgbClr val="0000FF"/>
                        </a:solidFill>
                        <a:latin typeface="Courier New" pitchFamily="49" charset="0"/>
                        <a:cs typeface="Times New Roman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8" name="Text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53200" y="5705004"/>
                    <a:ext cx="2362200" cy="37909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B0F0"/>
                        </a:solidFill>
                        <a:latin typeface="Courier New" pitchFamily="49" charset="0"/>
                        <a:cs typeface="Times New Roman" pitchFamily="18" charset="0"/>
                      </a:rPr>
                      <a:t>void ShowTime() </a:t>
                    </a:r>
                    <a:endParaRPr lang="en-US" sz="1400" b="1" dirty="0">
                      <a:solidFill>
                        <a:srgbClr val="00B0F0"/>
                      </a:solidFill>
                      <a:latin typeface="Courier New" pitchFamily="49" charset="0"/>
                      <a:cs typeface="Times New Roman" pitchFamily="18" charset="0"/>
                    </a:endParaRPr>
                  </a:p>
                </p:txBody>
              </p:sp>
            </p:grpSp>
          </p:grpSp>
          <p:pic>
            <p:nvPicPr>
              <p:cNvPr id="29" name="Picture 28" descr="C:\Users\kjones\AppData\Local\Microsoft\Windows\Temporary Internet Files\Content.IE5\ZNZIG6ME\MCj03871690000[1]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96100" y="4953000"/>
                <a:ext cx="9144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29" descr="C:\Users\kjones\AppData\Local\Microsoft\Windows\Temporary Internet Files\Content.IE5\QN7UMM3M\MCj03831100000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36231" y="4953000"/>
                <a:ext cx="871538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72" name="Picture 4" descr="C:\Users\walker\AppData\Local\Microsoft\Windows\Temporary Internet Files\Content.IE5\MVUGUMFW\MC900361320[1]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0842" y="4953000"/>
                <a:ext cx="1079957" cy="960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TextBox 28"/>
            <p:cNvSpPr txBox="1">
              <a:spLocks noChangeArrowheads="1"/>
            </p:cNvSpPr>
            <p:nvPr/>
          </p:nvSpPr>
          <p:spPr bwMode="auto">
            <a:xfrm>
              <a:off x="2755898" y="2542562"/>
              <a:ext cx="3810000" cy="3790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Times New Roman" pitchFamily="18" charset="0"/>
                </a:rPr>
                <a:t>+ virtual void ShowTime()</a:t>
              </a:r>
              <a:endParaRPr lang="en-US" sz="1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endParaRPr>
            </a:p>
          </p:txBody>
        </p:sp>
      </p:grpSp>
      <p:sp>
        <p:nvSpPr>
          <p:cNvPr id="16" name="Rounded Rectangular Callout 15"/>
          <p:cNvSpPr/>
          <p:nvPr/>
        </p:nvSpPr>
        <p:spPr bwMode="auto">
          <a:xfrm>
            <a:off x="177469" y="2931076"/>
            <a:ext cx="1804984" cy="1640923"/>
          </a:xfrm>
          <a:prstGeom prst="wedgeRoundRectCallout">
            <a:avLst>
              <a:gd name="adj1" fmla="val 62628"/>
              <a:gd name="adj2" fmla="val -1171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ShowTime for a 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digital clock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is different than ShowTime for  a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cuckoo clock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!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9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Polymorphism</a:t>
            </a:r>
            <a:r>
              <a:rPr lang="en-US" dirty="0" smtClean="0"/>
              <a:t> means “The quality of having many forms or shapes”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35" y="4580898"/>
            <a:ext cx="142875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55" y="4683739"/>
            <a:ext cx="1570047" cy="17306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757828"/>
            <a:ext cx="2057400" cy="15416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 bwMode="auto">
          <a:xfrm>
            <a:off x="3197999" y="2075704"/>
            <a:ext cx="309326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TRANSFORMER</a:t>
            </a:r>
          </a:p>
        </p:txBody>
      </p: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3198000" y="2445036"/>
            <a:ext cx="3093267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+ virtual void Fire()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29834" y="3749899"/>
            <a:ext cx="256816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BigTruck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0" name="TextBox 28"/>
          <p:cNvSpPr txBox="1">
            <a:spLocks noChangeArrowheads="1"/>
          </p:cNvSpPr>
          <p:nvPr/>
        </p:nvSpPr>
        <p:spPr bwMode="auto">
          <a:xfrm>
            <a:off x="629835" y="4119231"/>
            <a:ext cx="2568165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+ void Fire()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483832" y="3728080"/>
            <a:ext cx="256816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BigRobot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2" name="TextBox 28"/>
          <p:cNvSpPr txBox="1">
            <a:spLocks noChangeArrowheads="1"/>
          </p:cNvSpPr>
          <p:nvPr/>
        </p:nvSpPr>
        <p:spPr bwMode="auto">
          <a:xfrm>
            <a:off x="3483833" y="4097412"/>
            <a:ext cx="2568165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+ void Fire()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295371" y="3749899"/>
            <a:ext cx="256816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Jet</a:t>
            </a: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6295372" y="4119231"/>
            <a:ext cx="2568165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+ void Fire()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>
            <a:stCxn id="28" idx="3"/>
          </p:cNvCxnSpPr>
          <p:nvPr/>
        </p:nvCxnSpPr>
        <p:spPr bwMode="auto">
          <a:xfrm>
            <a:off x="4745696" y="2895009"/>
            <a:ext cx="8377" cy="575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Isosceles Triangle 27"/>
          <p:cNvSpPr/>
          <p:nvPr/>
        </p:nvSpPr>
        <p:spPr bwMode="auto">
          <a:xfrm>
            <a:off x="4621966" y="2759292"/>
            <a:ext cx="247461" cy="135717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V="1">
            <a:off x="2667000" y="3477408"/>
            <a:ext cx="0" cy="2504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2667000" y="3467097"/>
            <a:ext cx="4268709" cy="103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 flipV="1">
            <a:off x="6935709" y="3470185"/>
            <a:ext cx="8377" cy="2504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ounded Rectangular Callout 31"/>
          <p:cNvSpPr/>
          <p:nvPr/>
        </p:nvSpPr>
        <p:spPr bwMode="auto">
          <a:xfrm>
            <a:off x="353667" y="1624574"/>
            <a:ext cx="1804984" cy="1640923"/>
          </a:xfrm>
          <a:prstGeom prst="wedgeRoundRectCallout">
            <a:avLst>
              <a:gd name="adj1" fmla="val 50137"/>
              <a:gd name="adj2" fmla="val 7683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Each derived class fires differently. One fires bullets, one missiles, one spike strips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2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847555" y="1818144"/>
            <a:ext cx="7558479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Transformer 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robot1 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= new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BigTruck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Transformer 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*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robot2 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= new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Car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Transformer 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*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robot3 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= new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FighterJet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endParaRPr lang="en-US" b="1" dirty="0" smtClean="0">
              <a:latin typeface="Courier New" pitchFamily="49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Robot1-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Fire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Robot2-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Fire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Robot3-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Fire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();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46256" cy="1371600"/>
          </a:xfrm>
        </p:spPr>
        <p:txBody>
          <a:bodyPr/>
          <a:lstStyle/>
          <a:p>
            <a:r>
              <a:rPr lang="en-US" sz="3200" dirty="0" smtClean="0"/>
              <a:t>C++ will call the </a:t>
            </a:r>
            <a:r>
              <a:rPr lang="en-US" sz="3200" b="1" dirty="0" smtClean="0"/>
              <a:t>correct method even </a:t>
            </a:r>
            <a:r>
              <a:rPr lang="en-US" sz="3200" dirty="0" smtClean="0"/>
              <a:t>if you store the address of your new object in a </a:t>
            </a:r>
            <a:r>
              <a:rPr lang="en-US" sz="3200" b="1" dirty="0" smtClean="0"/>
              <a:t>pointer</a:t>
            </a:r>
            <a:r>
              <a:rPr lang="en-US" sz="3200" dirty="0" smtClean="0"/>
              <a:t> to the object's </a:t>
            </a:r>
            <a:r>
              <a:rPr lang="en-US" sz="3200" b="1" dirty="0" smtClean="0">
                <a:solidFill>
                  <a:srgbClr val="0000FF"/>
                </a:solidFill>
              </a:rPr>
              <a:t>base class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34000" y="3138583"/>
            <a:ext cx="3559995" cy="1640923"/>
          </a:xfrm>
          <a:prstGeom prst="wedgeRoundRectCallout">
            <a:avLst>
              <a:gd name="adj1" fmla="val -87975"/>
              <a:gd name="adj2" fmla="val -2017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Fire() for a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BigTruck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different than Fire() for  a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FighterJet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!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8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62000" y="3733800"/>
            <a:ext cx="7848600" cy="228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GRAPHICS DRIVER VERSION 11</a:t>
            </a:r>
          </a:p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Supports new and old </a:t>
            </a:r>
            <a:r>
              <a:rPr lang="en-US" sz="4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interfaces</a:t>
            </a:r>
            <a:endParaRPr 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086600" cy="1143000"/>
          </a:xfrm>
        </p:spPr>
        <p:txBody>
          <a:bodyPr/>
          <a:lstStyle/>
          <a:p>
            <a:r>
              <a:rPr lang="en-US" sz="3200" dirty="0" smtClean="0"/>
              <a:t>Abstract Base Classes work well for </a:t>
            </a:r>
            <a:r>
              <a:rPr lang="en-US" sz="3200" u="sng" dirty="0" smtClean="0">
                <a:solidFill>
                  <a:srgbClr val="FF0000"/>
                </a:solidFill>
              </a:rPr>
              <a:t>implementing interfaces</a:t>
            </a:r>
            <a:r>
              <a:rPr lang="en-US" sz="3200" dirty="0" smtClean="0"/>
              <a:t>.  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1080655" y="3962401"/>
            <a:ext cx="2209800" cy="8002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VERSION 11</a:t>
            </a:r>
          </a:p>
          <a:p>
            <a:pPr algn="ctr"/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Interface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505200" y="3962401"/>
            <a:ext cx="2209800" cy="8002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VERSION 10</a:t>
            </a:r>
          </a:p>
          <a:p>
            <a:pPr algn="ctr"/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Interface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939444" y="3962400"/>
            <a:ext cx="2209800" cy="8002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VERSION 9</a:t>
            </a:r>
          </a:p>
          <a:p>
            <a:pPr algn="ctr"/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Interface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91200" y="2311631"/>
            <a:ext cx="2444634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SUPER SMASH MUFFINS GAME </a:t>
            </a:r>
          </a:p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KNOWS VERSION 9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 bwMode="auto">
          <a:xfrm>
            <a:off x="7013517" y="3226031"/>
            <a:ext cx="30827" cy="73636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851363" y="2306089"/>
            <a:ext cx="2444634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TOAST BAGELS GAME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KNOWS VERSION 11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966479" y="3260667"/>
            <a:ext cx="14721" cy="70173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5418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025" y="228600"/>
            <a:ext cx="7540375" cy="2743200"/>
          </a:xfrm>
          <a:ln w="25400">
            <a:solidFill>
              <a:srgbClr val="FF0000"/>
            </a:solidFill>
          </a:ln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b="1" u="sng" dirty="0" smtClean="0"/>
              <a:t>An Abstract Base Class (Interface)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A </a:t>
            </a:r>
            <a:r>
              <a:rPr lang="en-US" sz="2800" b="1" dirty="0" smtClean="0"/>
              <a:t>base class </a:t>
            </a:r>
            <a:r>
              <a:rPr lang="en-US" sz="2800" dirty="0" smtClean="0"/>
              <a:t>that defines “</a:t>
            </a:r>
            <a:r>
              <a:rPr lang="en-US" sz="2800" b="1" u="sng" dirty="0" smtClean="0">
                <a:solidFill>
                  <a:srgbClr val="FF0000"/>
                </a:solidFill>
              </a:rPr>
              <a:t>WHAT</a:t>
            </a:r>
            <a:r>
              <a:rPr lang="en-US" sz="2800" dirty="0" smtClean="0"/>
              <a:t>” methods must be implemented, and lets the </a:t>
            </a:r>
            <a:r>
              <a:rPr lang="en-US" sz="2800" b="1" dirty="0" smtClean="0"/>
              <a:t>subclasses</a:t>
            </a:r>
            <a:r>
              <a:rPr lang="en-US" sz="2800" dirty="0" smtClean="0"/>
              <a:t> determine “</a:t>
            </a:r>
            <a:r>
              <a:rPr lang="en-US" sz="2800" b="1" u="sng" dirty="0" smtClean="0">
                <a:solidFill>
                  <a:srgbClr val="FF0000"/>
                </a:solidFill>
              </a:rPr>
              <a:t>HOW</a:t>
            </a:r>
            <a:r>
              <a:rPr lang="en-US" sz="2800" dirty="0" smtClean="0"/>
              <a:t>” to implement those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568615" y="4844947"/>
            <a:ext cx="4008582" cy="120032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Base Class must define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 least one </a:t>
            </a:r>
            <a:r>
              <a:rPr lang="en-US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virtual function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33400" y="3276600"/>
            <a:ext cx="553068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lass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 Pedal{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ublic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virtual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Times New Roman" pitchFamily="18" charset="0"/>
              </a:rPr>
              <a:t>Add_Gas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() = 0;</a:t>
            </a:r>
            <a:endParaRPr lang="en-US" b="1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};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85800" y="5511666"/>
            <a:ext cx="3065318" cy="736734"/>
          </a:xfrm>
          <a:prstGeom prst="wedgeRoundRectCallout">
            <a:avLst>
              <a:gd name="adj1" fmla="val 6647"/>
              <a:gd name="adj2" fmla="val -14036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Pure virtual function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abstract method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8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543800" cy="1143000"/>
          </a:xfrm>
        </p:spPr>
        <p:txBody>
          <a:bodyPr/>
          <a:lstStyle/>
          <a:p>
            <a:r>
              <a:rPr lang="en-US" sz="3200" dirty="0"/>
              <a:t>An Abstract </a:t>
            </a:r>
            <a:r>
              <a:rPr lang="en-US" sz="3200" dirty="0" smtClean="0"/>
              <a:t>Base Class must define at </a:t>
            </a:r>
            <a:r>
              <a:rPr lang="en-US" sz="3200" dirty="0"/>
              <a:t>least </a:t>
            </a:r>
            <a:r>
              <a:rPr lang="en-US" sz="3200" dirty="0" smtClean="0"/>
              <a:t>one </a:t>
            </a:r>
            <a:r>
              <a:rPr lang="en-US" sz="3200" b="1" dirty="0" smtClean="0"/>
              <a:t>abstract </a:t>
            </a:r>
            <a:r>
              <a:rPr lang="en-US" sz="3200" b="1" dirty="0"/>
              <a:t>method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(i.e. </a:t>
            </a:r>
            <a:r>
              <a:rPr lang="en-US" sz="3200" b="1" dirty="0" smtClean="0"/>
              <a:t>pure </a:t>
            </a:r>
            <a:r>
              <a:rPr lang="en-US" sz="3200" b="1" dirty="0"/>
              <a:t>virtual function</a:t>
            </a:r>
            <a:r>
              <a:rPr lang="en-US" sz="3200" dirty="0"/>
              <a:t>)</a:t>
            </a:r>
            <a:endParaRPr lang="en-US" sz="32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84425" y="2093538"/>
            <a:ext cx="8229600" cy="4530725"/>
          </a:xfrm>
        </p:spPr>
        <p:txBody>
          <a:bodyPr/>
          <a:lstStyle/>
          <a:p>
            <a:pPr lvl="0">
              <a:buClr>
                <a:srgbClr val="0000FF"/>
              </a:buClr>
            </a:pPr>
            <a:r>
              <a:rPr lang="en-US" sz="2400" b="1" dirty="0"/>
              <a:t>Example</a:t>
            </a:r>
          </a:p>
          <a:p>
            <a:pPr marL="0" indent="0" eaLnBrk="1" hangingPunct="1"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 void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treat_patient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() = 0;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You can’t create an instance of an abstract class that has pure virtual functions, e.g.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Physican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myDoctor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  // illegal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rgbClr val="008000"/>
                </a:solidFill>
              </a:rPr>
              <a:t>You can however, define a reference or a pointer to an abstract class, e.g.</a:t>
            </a:r>
          </a:p>
          <a:p>
            <a:pPr marL="0" indent="0" eaLnBrk="1" hangingPunct="1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Physican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myDoctor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AD92C1F-D2E6-45BB-BA73-8FA4C4C2BCE0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637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 Class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81700"/>
      </a:lt2>
      <a:accent1>
        <a:srgbClr val="FFFFFF"/>
      </a:accent1>
      <a:accent2>
        <a:srgbClr val="BE3030"/>
      </a:accent2>
      <a:accent3>
        <a:srgbClr val="FFFFFF"/>
      </a:accent3>
      <a:accent4>
        <a:srgbClr val="000000"/>
      </a:accent4>
      <a:accent5>
        <a:srgbClr val="FFFFFF"/>
      </a:accent5>
      <a:accent6>
        <a:srgbClr val="AC2A2A"/>
      </a:accent6>
      <a:hlink>
        <a:srgbClr val="0000FF"/>
      </a:hlink>
      <a:folHlink>
        <a:srgbClr val="0000FF"/>
      </a:folHlink>
    </a:clrScheme>
    <a:fontScheme name="1_Beam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>
          <a:solidFill>
            <a:schemeClr val="tx1"/>
          </a:solidFill>
          <a:miter lim="800000"/>
          <a:headEnd/>
          <a:tailEnd type="none" w="med" len="med"/>
        </a:ln>
        <a:effectLst/>
      </a:spPr>
      <a:bodyPr rtlCol="0" anchor="ctr"/>
      <a:lstStyle>
        <a:defPPr algn="ctr">
          <a:defRPr sz="1800" dirty="0">
            <a:latin typeface="Arial" pitchFamily="34" charset="0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>
          <a:defRPr sz="1800" b="1" dirty="0" smtClean="0">
            <a:solidFill>
              <a:srgbClr val="0000FF"/>
            </a:solidFill>
            <a:latin typeface="Courier New" pitchFamily="49" charset="0"/>
            <a:cs typeface="Times New Roman" pitchFamily="18" charset="0"/>
          </a:defRPr>
        </a:defPPr>
      </a:lstStyle>
    </a:txDef>
  </a:objectDefaults>
  <a:extraClrSchemeLst>
    <a:extraClrScheme>
      <a:clrScheme name="1_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am 10">
        <a:dk1>
          <a:srgbClr val="000000"/>
        </a:dk1>
        <a:lt1>
          <a:srgbClr val="FFFFFF"/>
        </a:lt1>
        <a:dk2>
          <a:srgbClr val="000000"/>
        </a:dk2>
        <a:lt2>
          <a:srgbClr val="881700"/>
        </a:lt2>
        <a:accent1>
          <a:srgbClr val="FFFFFF"/>
        </a:accent1>
        <a:accent2>
          <a:srgbClr val="B86D52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am 11">
        <a:dk1>
          <a:srgbClr val="000000"/>
        </a:dk1>
        <a:lt1>
          <a:srgbClr val="FFFFFF"/>
        </a:lt1>
        <a:dk2>
          <a:srgbClr val="000000"/>
        </a:dk2>
        <a:lt2>
          <a:srgbClr val="881700"/>
        </a:lt2>
        <a:accent1>
          <a:srgbClr val="FFFFFF"/>
        </a:accent1>
        <a:accent2>
          <a:srgbClr val="BE303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C2A2A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 Class Template</Template>
  <TotalTime>3147</TotalTime>
  <Words>978</Words>
  <Application>Microsoft Office PowerPoint</Application>
  <PresentationFormat>On-screen Show (4:3)</PresentationFormat>
  <Paragraphs>225</Paragraphs>
  <Slides>20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Comic Sans MS</vt:lpstr>
      <vt:lpstr>Consolas</vt:lpstr>
      <vt:lpstr>Courier New</vt:lpstr>
      <vt:lpstr>Tahoma</vt:lpstr>
      <vt:lpstr>Times</vt:lpstr>
      <vt:lpstr>Times New Roman</vt:lpstr>
      <vt:lpstr>Wingdings</vt:lpstr>
      <vt:lpstr>CS Class Template</vt:lpstr>
      <vt:lpstr>Document</vt:lpstr>
      <vt:lpstr>PowerPoint Presentation</vt:lpstr>
      <vt:lpstr>Objectives for Class</vt:lpstr>
      <vt:lpstr>Hands on With Polymorphism</vt:lpstr>
      <vt:lpstr>A derived class can use inheritance to override (i.e. refine) a virtual method specified in the base class.  </vt:lpstr>
      <vt:lpstr>Polymorphism means “The quality of having many forms or shapes”</vt:lpstr>
      <vt:lpstr>C++ will call the correct method even if you store the address of your new object in a pointer to the object's base class</vt:lpstr>
      <vt:lpstr>Abstract Base Classes work well for implementing interfaces.  </vt:lpstr>
      <vt:lpstr>PowerPoint Presentation</vt:lpstr>
      <vt:lpstr>An Abstract Base Class must define at least one abstract method  (i.e. pure virtual function)</vt:lpstr>
      <vt:lpstr>Comparison between Actual Classes and Abstract Classes (page 204 in your textbook)</vt:lpstr>
      <vt:lpstr>Polymorphism In Practice:  Zoo Tycoon Simulation</vt:lpstr>
      <vt:lpstr>The Zoo HAS-A collection of Animal objects. Animals have brains.  Cat and Human are Animals</vt:lpstr>
      <vt:lpstr>The Animal Class is an Abstract Base Class and defines an Interface for all Animals</vt:lpstr>
      <vt:lpstr>But Humans like to Complain!</vt:lpstr>
      <vt:lpstr>To determine the actual type of a base class pointer use typeid  (i.e. known as  type introspection )</vt:lpstr>
      <vt:lpstr>When stepping through each animal, if we find an object that’s truly human, we need to convert (i.e. dynamically downcast) the animal pointer into a human pointer so that we can use it to access the complain member function for the human object.  NOTE: if it’s a cat or a rabbit, it does not have a complain method! </vt:lpstr>
      <vt:lpstr>Summary</vt:lpstr>
      <vt:lpstr>Enforcing Software Contracts</vt:lpstr>
      <vt:lpstr>Abstract Base Classes</vt:lpstr>
      <vt:lpstr>Abstract base classes force subclasses to implement specific methods.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Stacks</dc:subject>
  <dc:creator>nt2</dc:creator>
  <cp:lastModifiedBy>NT2</cp:lastModifiedBy>
  <cp:revision>334</cp:revision>
  <dcterms:created xsi:type="dcterms:W3CDTF">2009-09-22T18:09:34Z</dcterms:created>
  <dcterms:modified xsi:type="dcterms:W3CDTF">2016-06-03T17:25:17Z</dcterms:modified>
</cp:coreProperties>
</file>