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354" r:id="rId4"/>
    <p:sldId id="361" r:id="rId5"/>
    <p:sldId id="362" r:id="rId6"/>
    <p:sldId id="363" r:id="rId7"/>
    <p:sldId id="364" r:id="rId8"/>
    <p:sldId id="365" r:id="rId9"/>
    <p:sldId id="357" r:id="rId10"/>
    <p:sldId id="358" r:id="rId11"/>
    <p:sldId id="359" r:id="rId12"/>
    <p:sldId id="360" r:id="rId13"/>
    <p:sldId id="336" r:id="rId14"/>
  </p:sldIdLst>
  <p:sldSz cx="9144000" cy="6858000" type="screen4x3"/>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778" autoAdjust="0"/>
  </p:normalViewPr>
  <p:slideViewPr>
    <p:cSldViewPr>
      <p:cViewPr varScale="1">
        <p:scale>
          <a:sx n="56" d="100"/>
          <a:sy n="56" d="100"/>
        </p:scale>
        <p:origin x="1722" y="78"/>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9EDF2C-7EFB-4219-B3E1-DDA77C12E689}" type="datetimeFigureOut">
              <a:rPr lang="vi-VN" smtClean="0"/>
              <a:pPr/>
              <a:t>15/11/2018</a:t>
            </a:fld>
            <a:endParaRPr lang="vi-V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E1EE63-6710-4CE0-B1BA-0A6C7A76DA2C}" type="slidenum">
              <a:rPr lang="vi-VN" smtClean="0"/>
              <a:pPr/>
              <a:t>‹#›</a:t>
            </a:fld>
            <a:endParaRPr lang="vi-V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2E1EE63-6710-4CE0-B1BA-0A6C7A76DA2C}" type="slidenum">
              <a:rPr lang="vi-VN" smtClean="0"/>
              <a:pPr/>
              <a:t>1</a:t>
            </a:fld>
            <a:endParaRPr lang="vi-VN"/>
          </a:p>
        </p:txBody>
      </p:sp>
    </p:spTree>
    <p:extLst>
      <p:ext uri="{BB962C8B-B14F-4D97-AF65-F5344CB8AC3E}">
        <p14:creationId xmlns:p14="http://schemas.microsoft.com/office/powerpoint/2010/main" val="32670825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baseline="0"/>
          </a:p>
          <a:p>
            <a:endParaRPr lang="en-GB" b="0" dirty="0"/>
          </a:p>
        </p:txBody>
      </p:sp>
      <p:sp>
        <p:nvSpPr>
          <p:cNvPr id="4" name="Slide Number Placeholder 3"/>
          <p:cNvSpPr>
            <a:spLocks noGrp="1"/>
          </p:cNvSpPr>
          <p:nvPr>
            <p:ph type="sldNum" sz="quarter" idx="10"/>
          </p:nvPr>
        </p:nvSpPr>
        <p:spPr/>
        <p:txBody>
          <a:bodyPr/>
          <a:lstStyle/>
          <a:p>
            <a:fld id="{32E1EE63-6710-4CE0-B1BA-0A6C7A76DA2C}" type="slidenum">
              <a:rPr lang="vi-VN" smtClean="0"/>
              <a:pPr/>
              <a:t>11</a:t>
            </a:fld>
            <a:endParaRPr lang="vi-VN"/>
          </a:p>
        </p:txBody>
      </p:sp>
    </p:spTree>
    <p:extLst>
      <p:ext uri="{BB962C8B-B14F-4D97-AF65-F5344CB8AC3E}">
        <p14:creationId xmlns:p14="http://schemas.microsoft.com/office/powerpoint/2010/main" val="1591113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baseline="0"/>
          </a:p>
          <a:p>
            <a:endParaRPr lang="en-GB" b="0" dirty="0"/>
          </a:p>
        </p:txBody>
      </p:sp>
      <p:sp>
        <p:nvSpPr>
          <p:cNvPr id="4" name="Slide Number Placeholder 3"/>
          <p:cNvSpPr>
            <a:spLocks noGrp="1"/>
          </p:cNvSpPr>
          <p:nvPr>
            <p:ph type="sldNum" sz="quarter" idx="10"/>
          </p:nvPr>
        </p:nvSpPr>
        <p:spPr/>
        <p:txBody>
          <a:bodyPr/>
          <a:lstStyle/>
          <a:p>
            <a:fld id="{32E1EE63-6710-4CE0-B1BA-0A6C7A76DA2C}" type="slidenum">
              <a:rPr lang="vi-VN" smtClean="0"/>
              <a:pPr/>
              <a:t>12</a:t>
            </a:fld>
            <a:endParaRPr lang="vi-VN"/>
          </a:p>
        </p:txBody>
      </p:sp>
    </p:spTree>
    <p:extLst>
      <p:ext uri="{BB962C8B-B14F-4D97-AF65-F5344CB8AC3E}">
        <p14:creationId xmlns:p14="http://schemas.microsoft.com/office/powerpoint/2010/main" val="30265240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E1EE63-6710-4CE0-B1BA-0A6C7A76DA2C}" type="slidenum">
              <a:rPr lang="vi-VN" smtClean="0"/>
              <a:pPr/>
              <a:t>13</a:t>
            </a:fld>
            <a:endParaRPr lang="vi-VN"/>
          </a:p>
        </p:txBody>
      </p:sp>
    </p:spTree>
    <p:extLst>
      <p:ext uri="{BB962C8B-B14F-4D97-AF65-F5344CB8AC3E}">
        <p14:creationId xmlns:p14="http://schemas.microsoft.com/office/powerpoint/2010/main" val="2003683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a:t>Open: giá</a:t>
            </a:r>
            <a:r>
              <a:rPr lang="en-GB" b="0" baseline="0"/>
              <a:t> mở bán cổ phiếu</a:t>
            </a:r>
          </a:p>
          <a:p>
            <a:r>
              <a:rPr lang="en-GB" b="0" baseline="0"/>
              <a:t>High: Giá cổ phiếu cao nhất trong ngày</a:t>
            </a:r>
          </a:p>
          <a:p>
            <a:r>
              <a:rPr lang="en-GB" b="0" baseline="0"/>
              <a:t>Low: Giá cổ phiếu thấp nhất trong ngày</a:t>
            </a:r>
          </a:p>
          <a:p>
            <a:r>
              <a:rPr lang="en-GB" b="0" baseline="0"/>
              <a:t>Volume: Số lần giao dịch cổ phiếu trong ngày (1 người đồng ý bán + 1 người đồng ý mua)</a:t>
            </a:r>
          </a:p>
          <a:p>
            <a:r>
              <a:rPr lang="en-GB" b="0" baseline="0"/>
              <a:t>Close: Giá cổ phiếu bán ra </a:t>
            </a:r>
            <a:endParaRPr lang="en-GB" b="0" dirty="0"/>
          </a:p>
        </p:txBody>
      </p:sp>
      <p:sp>
        <p:nvSpPr>
          <p:cNvPr id="4" name="Slide Number Placeholder 3"/>
          <p:cNvSpPr>
            <a:spLocks noGrp="1"/>
          </p:cNvSpPr>
          <p:nvPr>
            <p:ph type="sldNum" sz="quarter" idx="10"/>
          </p:nvPr>
        </p:nvSpPr>
        <p:spPr/>
        <p:txBody>
          <a:bodyPr/>
          <a:lstStyle/>
          <a:p>
            <a:fld id="{32E1EE63-6710-4CE0-B1BA-0A6C7A76DA2C}" type="slidenum">
              <a:rPr lang="vi-VN" smtClean="0"/>
              <a:pPr/>
              <a:t>3</a:t>
            </a:fld>
            <a:endParaRPr lang="vi-VN"/>
          </a:p>
        </p:txBody>
      </p:sp>
    </p:spTree>
    <p:extLst>
      <p:ext uri="{BB962C8B-B14F-4D97-AF65-F5344CB8AC3E}">
        <p14:creationId xmlns:p14="http://schemas.microsoft.com/office/powerpoint/2010/main" val="174674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dirty="0"/>
          </a:p>
        </p:txBody>
      </p:sp>
      <p:sp>
        <p:nvSpPr>
          <p:cNvPr id="4" name="Slide Number Placeholder 3"/>
          <p:cNvSpPr>
            <a:spLocks noGrp="1"/>
          </p:cNvSpPr>
          <p:nvPr>
            <p:ph type="sldNum" sz="quarter" idx="10"/>
          </p:nvPr>
        </p:nvSpPr>
        <p:spPr/>
        <p:txBody>
          <a:bodyPr/>
          <a:lstStyle/>
          <a:p>
            <a:fld id="{32E1EE63-6710-4CE0-B1BA-0A6C7A76DA2C}" type="slidenum">
              <a:rPr lang="vi-VN" smtClean="0"/>
              <a:pPr/>
              <a:t>4</a:t>
            </a:fld>
            <a:endParaRPr lang="vi-VN"/>
          </a:p>
        </p:txBody>
      </p:sp>
    </p:spTree>
    <p:extLst>
      <p:ext uri="{BB962C8B-B14F-4D97-AF65-F5344CB8AC3E}">
        <p14:creationId xmlns:p14="http://schemas.microsoft.com/office/powerpoint/2010/main" val="4155405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dirty="0"/>
          </a:p>
        </p:txBody>
      </p:sp>
      <p:sp>
        <p:nvSpPr>
          <p:cNvPr id="4" name="Slide Number Placeholder 3"/>
          <p:cNvSpPr>
            <a:spLocks noGrp="1"/>
          </p:cNvSpPr>
          <p:nvPr>
            <p:ph type="sldNum" sz="quarter" idx="10"/>
          </p:nvPr>
        </p:nvSpPr>
        <p:spPr/>
        <p:txBody>
          <a:bodyPr/>
          <a:lstStyle/>
          <a:p>
            <a:fld id="{32E1EE63-6710-4CE0-B1BA-0A6C7A76DA2C}" type="slidenum">
              <a:rPr lang="vi-VN" smtClean="0"/>
              <a:pPr/>
              <a:t>5</a:t>
            </a:fld>
            <a:endParaRPr lang="vi-VN"/>
          </a:p>
        </p:txBody>
      </p:sp>
    </p:spTree>
    <p:extLst>
      <p:ext uri="{BB962C8B-B14F-4D97-AF65-F5344CB8AC3E}">
        <p14:creationId xmlns:p14="http://schemas.microsoft.com/office/powerpoint/2010/main" val="21589831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dirty="0"/>
          </a:p>
        </p:txBody>
      </p:sp>
      <p:sp>
        <p:nvSpPr>
          <p:cNvPr id="4" name="Slide Number Placeholder 3"/>
          <p:cNvSpPr>
            <a:spLocks noGrp="1"/>
          </p:cNvSpPr>
          <p:nvPr>
            <p:ph type="sldNum" sz="quarter" idx="10"/>
          </p:nvPr>
        </p:nvSpPr>
        <p:spPr/>
        <p:txBody>
          <a:bodyPr/>
          <a:lstStyle/>
          <a:p>
            <a:fld id="{32E1EE63-6710-4CE0-B1BA-0A6C7A76DA2C}" type="slidenum">
              <a:rPr lang="vi-VN" smtClean="0"/>
              <a:pPr/>
              <a:t>6</a:t>
            </a:fld>
            <a:endParaRPr lang="vi-VN"/>
          </a:p>
        </p:txBody>
      </p:sp>
    </p:spTree>
    <p:extLst>
      <p:ext uri="{BB962C8B-B14F-4D97-AF65-F5344CB8AC3E}">
        <p14:creationId xmlns:p14="http://schemas.microsoft.com/office/powerpoint/2010/main" val="314471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dirty="0"/>
          </a:p>
        </p:txBody>
      </p:sp>
      <p:sp>
        <p:nvSpPr>
          <p:cNvPr id="4" name="Slide Number Placeholder 3"/>
          <p:cNvSpPr>
            <a:spLocks noGrp="1"/>
          </p:cNvSpPr>
          <p:nvPr>
            <p:ph type="sldNum" sz="quarter" idx="10"/>
          </p:nvPr>
        </p:nvSpPr>
        <p:spPr/>
        <p:txBody>
          <a:bodyPr/>
          <a:lstStyle/>
          <a:p>
            <a:fld id="{32E1EE63-6710-4CE0-B1BA-0A6C7A76DA2C}" type="slidenum">
              <a:rPr lang="vi-VN" smtClean="0"/>
              <a:pPr/>
              <a:t>7</a:t>
            </a:fld>
            <a:endParaRPr lang="vi-VN"/>
          </a:p>
        </p:txBody>
      </p:sp>
    </p:spTree>
    <p:extLst>
      <p:ext uri="{BB962C8B-B14F-4D97-AF65-F5344CB8AC3E}">
        <p14:creationId xmlns:p14="http://schemas.microsoft.com/office/powerpoint/2010/main" val="2060577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dirty="0"/>
          </a:p>
        </p:txBody>
      </p:sp>
      <p:sp>
        <p:nvSpPr>
          <p:cNvPr id="4" name="Slide Number Placeholder 3"/>
          <p:cNvSpPr>
            <a:spLocks noGrp="1"/>
          </p:cNvSpPr>
          <p:nvPr>
            <p:ph type="sldNum" sz="quarter" idx="10"/>
          </p:nvPr>
        </p:nvSpPr>
        <p:spPr/>
        <p:txBody>
          <a:bodyPr/>
          <a:lstStyle/>
          <a:p>
            <a:fld id="{32E1EE63-6710-4CE0-B1BA-0A6C7A76DA2C}" type="slidenum">
              <a:rPr lang="vi-VN" smtClean="0"/>
              <a:pPr/>
              <a:t>8</a:t>
            </a:fld>
            <a:endParaRPr lang="vi-VN"/>
          </a:p>
        </p:txBody>
      </p:sp>
    </p:spTree>
    <p:extLst>
      <p:ext uri="{BB962C8B-B14F-4D97-AF65-F5344CB8AC3E}">
        <p14:creationId xmlns:p14="http://schemas.microsoft.com/office/powerpoint/2010/main" val="3412850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Pandas </a:t>
            </a:r>
            <a:r>
              <a:rPr lang="vi-VN" sz="1200" b="0" i="0" kern="1200">
                <a:solidFill>
                  <a:schemeClr val="tx1"/>
                </a:solidFill>
                <a:effectLst/>
                <a:latin typeface="+mn-lt"/>
                <a:ea typeface="+mn-ea"/>
                <a:cs typeface="+mn-cs"/>
              </a:rPr>
              <a:t>là một thư viện </a:t>
            </a:r>
            <a:r>
              <a:rPr lang="en-US" sz="1200" b="0" i="0" kern="1200">
                <a:solidFill>
                  <a:schemeClr val="tx1"/>
                </a:solidFill>
                <a:effectLst/>
                <a:latin typeface="+mn-lt"/>
                <a:ea typeface="+mn-ea"/>
                <a:cs typeface="+mn-cs"/>
              </a:rPr>
              <a:t>mã</a:t>
            </a:r>
            <a:r>
              <a:rPr lang="en-US" sz="1200" b="0" i="0" kern="1200" baseline="0">
                <a:solidFill>
                  <a:schemeClr val="tx1"/>
                </a:solidFill>
                <a:effectLst/>
                <a:latin typeface="+mn-lt"/>
                <a:ea typeface="+mn-ea"/>
                <a:cs typeface="+mn-cs"/>
              </a:rPr>
              <a:t> nguồn mở</a:t>
            </a:r>
            <a:r>
              <a:rPr lang="vi-VN" sz="1200" b="0" i="0" kern="1200">
                <a:solidFill>
                  <a:schemeClr val="tx1"/>
                </a:solidFill>
                <a:effectLst/>
                <a:latin typeface="+mn-lt"/>
                <a:ea typeface="+mn-ea"/>
                <a:cs typeface="+mn-cs"/>
              </a:rPr>
              <a:t>, cung cấp các công cụ phân tích dữ liệu và hiệu suất cao, dễ sử dụng cho các ngôn ngữ lập trình Python.</a:t>
            </a:r>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Series:</a:t>
            </a:r>
            <a:r>
              <a:rPr lang="en-US" sz="1200" b="0" i="0" kern="1200" baseline="0">
                <a:solidFill>
                  <a:schemeClr val="tx1"/>
                </a:solidFill>
                <a:effectLst/>
                <a:latin typeface="+mn-lt"/>
                <a:ea typeface="+mn-ea"/>
                <a:cs typeface="+mn-cs"/>
              </a:rPr>
              <a:t> Dữ liệu mảng 1 chiều (1D)</a:t>
            </a:r>
          </a:p>
          <a:p>
            <a:r>
              <a:rPr lang="en-US" sz="1200" b="0" i="0" kern="1200" baseline="0">
                <a:solidFill>
                  <a:schemeClr val="tx1"/>
                </a:solidFill>
                <a:effectLst/>
                <a:latin typeface="+mn-lt"/>
                <a:ea typeface="+mn-ea"/>
                <a:cs typeface="+mn-cs"/>
              </a:rPr>
              <a:t>DataFrame: Dữ liệu mảng 2 chiều (2D)</a:t>
            </a:r>
          </a:p>
          <a:p>
            <a:r>
              <a:rPr lang="en-US" sz="1200" b="0" i="0" kern="1200" baseline="0">
                <a:solidFill>
                  <a:schemeClr val="tx1"/>
                </a:solidFill>
                <a:effectLst/>
                <a:latin typeface="+mn-lt"/>
                <a:ea typeface="+mn-ea"/>
                <a:cs typeface="+mn-cs"/>
              </a:rPr>
              <a:t>Pandas cho phép đọc dữ liệu các file excel với định dạng: .xls .xlsx .csv</a:t>
            </a:r>
          </a:p>
          <a:p>
            <a:endParaRPr lang="en-US" sz="1200" b="0" i="0" kern="1200">
              <a:solidFill>
                <a:schemeClr val="tx1"/>
              </a:solidFill>
              <a:effectLst/>
              <a:latin typeface="+mn-lt"/>
              <a:ea typeface="+mn-ea"/>
              <a:cs typeface="+mn-cs"/>
            </a:endParaRPr>
          </a:p>
          <a:p>
            <a:endParaRPr lang="en-GB" b="0" dirty="0"/>
          </a:p>
        </p:txBody>
      </p:sp>
      <p:sp>
        <p:nvSpPr>
          <p:cNvPr id="4" name="Slide Number Placeholder 3"/>
          <p:cNvSpPr>
            <a:spLocks noGrp="1"/>
          </p:cNvSpPr>
          <p:nvPr>
            <p:ph type="sldNum" sz="quarter" idx="10"/>
          </p:nvPr>
        </p:nvSpPr>
        <p:spPr/>
        <p:txBody>
          <a:bodyPr/>
          <a:lstStyle/>
          <a:p>
            <a:fld id="{32E1EE63-6710-4CE0-B1BA-0A6C7A76DA2C}" type="slidenum">
              <a:rPr lang="vi-VN" smtClean="0"/>
              <a:pPr/>
              <a:t>9</a:t>
            </a:fld>
            <a:endParaRPr lang="vi-VN"/>
          </a:p>
        </p:txBody>
      </p:sp>
    </p:spTree>
    <p:extLst>
      <p:ext uri="{BB962C8B-B14F-4D97-AF65-F5344CB8AC3E}">
        <p14:creationId xmlns:p14="http://schemas.microsoft.com/office/powerpoint/2010/main" val="16645240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Scikit</a:t>
            </a:r>
            <a:r>
              <a:rPr lang="en-US" sz="1200" b="0" i="0" kern="1200" baseline="0">
                <a:solidFill>
                  <a:schemeClr val="tx1"/>
                </a:solidFill>
                <a:effectLst/>
                <a:latin typeface="+mn-lt"/>
                <a:ea typeface="+mn-ea"/>
                <a:cs typeface="+mn-cs"/>
              </a:rPr>
              <a:t>-learning sẽ thực hiện quá trình học dữ liệu thông qua các thuật toán, sau đó dự đoán về các dữ liệu mới (dữ liệu không có trong tập dữ liệu đầu vào)</a:t>
            </a:r>
          </a:p>
          <a:p>
            <a:r>
              <a:rPr lang="en-GB" b="0"/>
              <a:t>Classtification:</a:t>
            </a:r>
            <a:r>
              <a:rPr lang="en-GB" b="0" baseline="0"/>
              <a:t> Từ dữ liệu có sẵn phân dạng dữ liệu mới (ví dụ: </a:t>
            </a:r>
            <a:r>
              <a:rPr lang="en-US" sz="1200" b="0" i="0" kern="1200">
                <a:solidFill>
                  <a:schemeClr val="tx1"/>
                </a:solidFill>
                <a:effectLst/>
                <a:latin typeface="+mn-lt"/>
                <a:ea typeface="+mn-ea"/>
                <a:cs typeface="+mn-cs"/>
              </a:rPr>
              <a:t>Gmail xác định xem một email có phải là spam hay không</a:t>
            </a:r>
          </a:p>
          <a:p>
            <a:r>
              <a:rPr lang="en-GB" b="0" baseline="0"/>
              <a:t>Regression: Bài toán dự vào dự liệu có sẵn để dự đoán kết quả của dữ liệu không có trong tập dữ liệu. Vi dụ: Dự đoán chiều dài của một con cá thông qua tuổi và trọng lượng</a:t>
            </a:r>
          </a:p>
          <a:p>
            <a:r>
              <a:rPr lang="en-GB" b="0" baseline="0"/>
              <a:t>Học không giám sát: không biết được outcome của dữ liệu đầu vào.</a:t>
            </a:r>
          </a:p>
          <a:p>
            <a:r>
              <a:rPr lang="en-GB" b="0" baseline="0"/>
              <a:t>Clustering: Bài toán phân nhóm: Nhóm dữ liệu đầu vào được chia thành từng nhóm nhỏ. Ví dụ: Phân loại khách hàng dựa trên hành vi mua hang.</a:t>
            </a:r>
          </a:p>
          <a:p>
            <a:r>
              <a:rPr lang="en-GB" b="0" baseline="0"/>
              <a:t>Association: Khám phá 1 quy luật từ nhiều dữ liệu cho trước. </a:t>
            </a:r>
            <a:r>
              <a:rPr lang="vi-VN" b="0" baseline="0"/>
              <a:t>Ví dụ: những khách hàng nam mua quần áo thường có xu hướng mua thêm đồng hồ hoặc thắt lưng</a:t>
            </a:r>
            <a:r>
              <a:rPr lang="en-US" b="0" baseline="0"/>
              <a:t>  dựa vào đó tạo ra một hệ thống gợi ý khách hàng (Recommendation System), thúc đẩy nhu cầu mua sắm.</a:t>
            </a:r>
            <a:endParaRPr lang="en-GB" b="0" baseline="0"/>
          </a:p>
          <a:p>
            <a:endParaRPr lang="en-GB" b="0" baseline="0"/>
          </a:p>
          <a:p>
            <a:endParaRPr lang="en-GB" b="0" dirty="0"/>
          </a:p>
        </p:txBody>
      </p:sp>
      <p:sp>
        <p:nvSpPr>
          <p:cNvPr id="4" name="Slide Number Placeholder 3"/>
          <p:cNvSpPr>
            <a:spLocks noGrp="1"/>
          </p:cNvSpPr>
          <p:nvPr>
            <p:ph type="sldNum" sz="quarter" idx="10"/>
          </p:nvPr>
        </p:nvSpPr>
        <p:spPr/>
        <p:txBody>
          <a:bodyPr/>
          <a:lstStyle/>
          <a:p>
            <a:fld id="{32E1EE63-6710-4CE0-B1BA-0A6C7A76DA2C}" type="slidenum">
              <a:rPr lang="vi-VN" smtClean="0"/>
              <a:pPr/>
              <a:t>10</a:t>
            </a:fld>
            <a:endParaRPr lang="vi-VN"/>
          </a:p>
        </p:txBody>
      </p:sp>
    </p:spTree>
    <p:extLst>
      <p:ext uri="{BB962C8B-B14F-4D97-AF65-F5344CB8AC3E}">
        <p14:creationId xmlns:p14="http://schemas.microsoft.com/office/powerpoint/2010/main" val="3301977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vi-V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vi-VN"/>
          </a:p>
        </p:txBody>
      </p:sp>
      <p:sp>
        <p:nvSpPr>
          <p:cNvPr id="4" name="Date Placeholder 3"/>
          <p:cNvSpPr>
            <a:spLocks noGrp="1"/>
          </p:cNvSpPr>
          <p:nvPr>
            <p:ph type="dt" sz="half" idx="10"/>
          </p:nvPr>
        </p:nvSpPr>
        <p:spPr/>
        <p:txBody>
          <a:bodyPr/>
          <a:lstStyle/>
          <a:p>
            <a:fld id="{6CBEE09D-0B7E-4628-9987-5B8EE460BA49}" type="datetimeFigureOut">
              <a:rPr lang="vi-VN" smtClean="0"/>
              <a:pPr/>
              <a:t>15/11/2018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9AEE369E-12C3-402B-B97C-BDA9A19F6222}" type="slidenum">
              <a:rPr lang="vi-VN" smtClean="0"/>
              <a:pPr/>
              <a:t>‹#›</a:t>
            </a:fld>
            <a:endParaRPr lang="vi-V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6CBEE09D-0B7E-4628-9987-5B8EE460BA49}" type="datetimeFigureOut">
              <a:rPr lang="vi-VN" smtClean="0"/>
              <a:pPr/>
              <a:t>15/11/2018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9AEE369E-12C3-402B-B97C-BDA9A19F6222}" type="slidenum">
              <a:rPr lang="vi-VN" smtClean="0"/>
              <a:pPr/>
              <a:t>‹#›</a:t>
            </a:fld>
            <a:endParaRPr lang="vi-V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6CBEE09D-0B7E-4628-9987-5B8EE460BA49}" type="datetimeFigureOut">
              <a:rPr lang="vi-VN" smtClean="0"/>
              <a:pPr/>
              <a:t>15/11/2018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9AEE369E-12C3-402B-B97C-BDA9A19F6222}" type="slidenum">
              <a:rPr lang="vi-VN" smtClean="0"/>
              <a:pPr/>
              <a:t>‹#›</a:t>
            </a:fld>
            <a:endParaRPr lang="vi-V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6CBEE09D-0B7E-4628-9987-5B8EE460BA49}" type="datetimeFigureOut">
              <a:rPr lang="vi-VN" smtClean="0"/>
              <a:pPr/>
              <a:t>15/11/2018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9AEE369E-12C3-402B-B97C-BDA9A19F6222}" type="slidenum">
              <a:rPr lang="vi-VN" smtClean="0"/>
              <a:pPr/>
              <a:t>‹#›</a:t>
            </a:fld>
            <a:endParaRPr lang="vi-V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BEE09D-0B7E-4628-9987-5B8EE460BA49}" type="datetimeFigureOut">
              <a:rPr lang="vi-VN" smtClean="0"/>
              <a:pPr/>
              <a:t>15/11/2018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9AEE369E-12C3-402B-B97C-BDA9A19F6222}" type="slidenum">
              <a:rPr lang="vi-VN" smtClean="0"/>
              <a:pPr/>
              <a:t>‹#›</a:t>
            </a:fld>
            <a:endParaRPr lang="vi-V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p:cNvSpPr>
          <p:nvPr>
            <p:ph type="dt" sz="half" idx="10"/>
          </p:nvPr>
        </p:nvSpPr>
        <p:spPr/>
        <p:txBody>
          <a:bodyPr/>
          <a:lstStyle/>
          <a:p>
            <a:fld id="{6CBEE09D-0B7E-4628-9987-5B8EE460BA49}" type="datetimeFigureOut">
              <a:rPr lang="vi-VN" smtClean="0"/>
              <a:pPr/>
              <a:t>15/11/2018</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9AEE369E-12C3-402B-B97C-BDA9A19F6222}" type="slidenum">
              <a:rPr lang="vi-VN" smtClean="0"/>
              <a:pPr/>
              <a:t>‹#›</a:t>
            </a:fld>
            <a:endParaRPr lang="vi-V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p:cNvSpPr>
            <a:spLocks noGrp="1"/>
          </p:cNvSpPr>
          <p:nvPr>
            <p:ph type="dt" sz="half" idx="10"/>
          </p:nvPr>
        </p:nvSpPr>
        <p:spPr/>
        <p:txBody>
          <a:bodyPr/>
          <a:lstStyle/>
          <a:p>
            <a:fld id="{6CBEE09D-0B7E-4628-9987-5B8EE460BA49}" type="datetimeFigureOut">
              <a:rPr lang="vi-VN" smtClean="0"/>
              <a:pPr/>
              <a:t>15/11/2018</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9AEE369E-12C3-402B-B97C-BDA9A19F6222}" type="slidenum">
              <a:rPr lang="vi-VN" smtClean="0"/>
              <a:pPr/>
              <a:t>‹#›</a:t>
            </a:fld>
            <a:endParaRPr lang="vi-V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Date Placeholder 2"/>
          <p:cNvSpPr>
            <a:spLocks noGrp="1"/>
          </p:cNvSpPr>
          <p:nvPr>
            <p:ph type="dt" sz="half" idx="10"/>
          </p:nvPr>
        </p:nvSpPr>
        <p:spPr/>
        <p:txBody>
          <a:bodyPr/>
          <a:lstStyle/>
          <a:p>
            <a:fld id="{6CBEE09D-0B7E-4628-9987-5B8EE460BA49}" type="datetimeFigureOut">
              <a:rPr lang="vi-VN" smtClean="0"/>
              <a:pPr/>
              <a:t>15/11/2018</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9AEE369E-12C3-402B-B97C-BDA9A19F6222}" type="slidenum">
              <a:rPr lang="vi-VN" smtClean="0"/>
              <a:pPr/>
              <a:t>‹#›</a:t>
            </a:fld>
            <a:endParaRPr lang="vi-V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BEE09D-0B7E-4628-9987-5B8EE460BA49}" type="datetimeFigureOut">
              <a:rPr lang="vi-VN" smtClean="0"/>
              <a:pPr/>
              <a:t>15/11/2018</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9AEE369E-12C3-402B-B97C-BDA9A19F6222}" type="slidenum">
              <a:rPr lang="vi-VN" smtClean="0"/>
              <a:pPr/>
              <a:t>‹#›</a:t>
            </a:fld>
            <a:endParaRPr lang="vi-V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vi-V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BEE09D-0B7E-4628-9987-5B8EE460BA49}" type="datetimeFigureOut">
              <a:rPr lang="vi-VN" smtClean="0"/>
              <a:pPr/>
              <a:t>15/11/2018</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9AEE369E-12C3-402B-B97C-BDA9A19F6222}" type="slidenum">
              <a:rPr lang="vi-VN" smtClean="0"/>
              <a:pPr/>
              <a:t>‹#›</a:t>
            </a:fld>
            <a:endParaRPr lang="vi-V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BEE09D-0B7E-4628-9987-5B8EE460BA49}" type="datetimeFigureOut">
              <a:rPr lang="vi-VN" smtClean="0"/>
              <a:pPr/>
              <a:t>15/11/2018</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9AEE369E-12C3-402B-B97C-BDA9A19F6222}" type="slidenum">
              <a:rPr lang="vi-VN" smtClean="0"/>
              <a:pPr/>
              <a:t>‹#›</a:t>
            </a:fld>
            <a:endParaRPr lang="vi-V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BEE09D-0B7E-4628-9987-5B8EE460BA49}" type="datetimeFigureOut">
              <a:rPr lang="vi-VN" smtClean="0"/>
              <a:pPr/>
              <a:t>15/11/2018</a:t>
            </a:fld>
            <a:endParaRPr lang="vi-V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EE369E-12C3-402B-B97C-BDA9A19F6222}" type="slidenum">
              <a:rPr lang="vi-VN" smtClean="0"/>
              <a:pPr/>
              <a:t>‹#›</a:t>
            </a:fld>
            <a:endParaRPr lang="vi-V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7.png"/></Relationships>
</file>

<file path=ppt/slides/_rels/slide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png"/><Relationship Id="rId7"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a:t>
            </a:r>
            <a:endParaRPr lang="vi-VN" dirty="0"/>
          </a:p>
        </p:txBody>
      </p:sp>
      <p:pic>
        <p:nvPicPr>
          <p:cNvPr id="1027" name="Picture 3" descr="C:\Users\ThanhQuang\Desktop\New folder (2)\TĐT_logo.png"/>
          <p:cNvPicPr>
            <a:picLocks noChangeAspect="1" noChangeArrowheads="1"/>
          </p:cNvPicPr>
          <p:nvPr/>
        </p:nvPicPr>
        <p:blipFill>
          <a:blip r:embed="rId3" cstate="print"/>
          <a:srcRect/>
          <a:stretch>
            <a:fillRect/>
          </a:stretch>
        </p:blipFill>
        <p:spPr bwMode="auto">
          <a:xfrm>
            <a:off x="285720" y="214290"/>
            <a:ext cx="1714512" cy="946776"/>
          </a:xfrm>
          <a:prstGeom prst="rect">
            <a:avLst/>
          </a:prstGeom>
          <a:noFill/>
        </p:spPr>
      </p:pic>
      <p:sp>
        <p:nvSpPr>
          <p:cNvPr id="1028" name="Rectangle 4"/>
          <p:cNvSpPr>
            <a:spLocks noChangeArrowheads="1"/>
          </p:cNvSpPr>
          <p:nvPr/>
        </p:nvSpPr>
        <p:spPr bwMode="auto">
          <a:xfrm>
            <a:off x="838128" y="1248567"/>
            <a:ext cx="7467744" cy="8925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altLang="zh-CN" sz="2600" b="1">
                <a:latin typeface="Times New Roman" pitchFamily="18" charset="0"/>
                <a:ea typeface="SimSun" pitchFamily="2" charset="-122"/>
                <a:cs typeface="Times New Roman" pitchFamily="18" charset="0"/>
              </a:rPr>
              <a:t>ĐỒ ÁN CUỐI KỲ NHẬP MÔN TRÍ TUỆ NHÂN TẠO</a:t>
            </a:r>
            <a:endParaRPr kumimoji="0" lang="en-US" altLang="zh-CN" sz="2600" b="0" i="0" u="none" strike="noStrike" cap="none" normalizeH="0" baseline="0" dirty="0">
              <a:ln>
                <a:noFill/>
              </a:ln>
              <a:solidFill>
                <a:schemeClr val="tx1"/>
              </a:solidFill>
              <a:effectLst/>
              <a:latin typeface="Arial" pitchFamily="34" charset="0"/>
              <a:cs typeface="Arial" pitchFamily="34" charset="0"/>
            </a:endParaRPr>
          </a:p>
        </p:txBody>
      </p:sp>
      <p:sp>
        <p:nvSpPr>
          <p:cNvPr id="1029" name="Rectangle 5"/>
          <p:cNvSpPr>
            <a:spLocks noChangeArrowheads="1"/>
          </p:cNvSpPr>
          <p:nvPr/>
        </p:nvSpPr>
        <p:spPr bwMode="auto">
          <a:xfrm>
            <a:off x="285720" y="2422812"/>
            <a:ext cx="8712968"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altLang="zh-CN" sz="3600" b="1">
                <a:solidFill>
                  <a:srgbClr val="FF0000"/>
                </a:solidFill>
                <a:latin typeface="Times New Roman" pitchFamily="18" charset="0"/>
                <a:ea typeface="SimSun" pitchFamily="2" charset="-122"/>
                <a:cs typeface="Times New Roman" pitchFamily="18" charset="0"/>
              </a:rPr>
              <a:t>Predicting stock price by using Multiple Linear Regression</a:t>
            </a:r>
            <a:endParaRPr kumimoji="0" lang="en-US" altLang="zh-CN" sz="40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endParaRPr>
          </a:p>
        </p:txBody>
      </p:sp>
      <p:sp>
        <p:nvSpPr>
          <p:cNvPr id="1030" name="Rectangle 6"/>
          <p:cNvSpPr>
            <a:spLocks noChangeArrowheads="1"/>
          </p:cNvSpPr>
          <p:nvPr/>
        </p:nvSpPr>
        <p:spPr bwMode="auto">
          <a:xfrm>
            <a:off x="-17647" y="4130783"/>
            <a:ext cx="9144000" cy="30469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6700" algn="r" defTabSz="914400" rtl="0" eaLnBrk="1" fontAlgn="base" latinLnBrk="0" hangingPunct="1">
              <a:lnSpc>
                <a:spcPct val="100000"/>
              </a:lnSpc>
              <a:spcBef>
                <a:spcPct val="0"/>
              </a:spcBef>
              <a:spcAft>
                <a:spcPct val="0"/>
              </a:spcAft>
              <a:buClrTx/>
              <a:buSzTx/>
              <a:buFontTx/>
              <a:buNone/>
              <a:tabLst/>
            </a:pPr>
            <a:r>
              <a:rPr kumimoji="0" lang="en-US" altLang="zh-CN" sz="2400" b="0" i="1" u="none" strike="noStrike" cap="none" normalizeH="0" baseline="0" dirty="0" err="1">
                <a:ln>
                  <a:noFill/>
                </a:ln>
                <a:solidFill>
                  <a:schemeClr val="tx1"/>
                </a:solidFill>
                <a:effectLst/>
                <a:latin typeface="Times New Roman" pitchFamily="18" charset="0"/>
                <a:ea typeface="SimSun" pitchFamily="2" charset="-122"/>
                <a:cs typeface="Times New Roman" pitchFamily="18" charset="0"/>
              </a:rPr>
              <a:t>Người</a:t>
            </a:r>
            <a:r>
              <a:rPr kumimoji="0" lang="en-US" altLang="zh-CN" sz="2400"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r>
              <a:rPr kumimoji="0" lang="en-US" altLang="zh-CN" sz="2400" b="0" i="1" u="none" strike="noStrike" cap="none" normalizeH="0" baseline="0" dirty="0" err="1">
                <a:ln>
                  <a:noFill/>
                </a:ln>
                <a:solidFill>
                  <a:schemeClr val="tx1"/>
                </a:solidFill>
                <a:effectLst/>
                <a:latin typeface="Times New Roman" pitchFamily="18" charset="0"/>
                <a:ea typeface="SimSun" pitchFamily="2" charset="-122"/>
                <a:cs typeface="Times New Roman" pitchFamily="18" charset="0"/>
              </a:rPr>
              <a:t>hướng</a:t>
            </a:r>
            <a:r>
              <a:rPr kumimoji="0" lang="en-US" altLang="zh-CN" sz="2400"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r>
              <a:rPr kumimoji="0" lang="en-US" altLang="zh-CN" sz="2400" b="0" i="1" u="none" strike="noStrike" cap="none" normalizeH="0" baseline="0" dirty="0" err="1">
                <a:ln>
                  <a:noFill/>
                </a:ln>
                <a:solidFill>
                  <a:schemeClr val="tx1"/>
                </a:solidFill>
                <a:effectLst/>
                <a:latin typeface="Times New Roman" pitchFamily="18" charset="0"/>
                <a:ea typeface="SimSun" pitchFamily="2" charset="-122"/>
                <a:cs typeface="Times New Roman" pitchFamily="18" charset="0"/>
              </a:rPr>
              <a:t>dẫn</a:t>
            </a:r>
            <a:r>
              <a:rPr kumimoji="0" lang="en-US" altLang="zh-CN" sz="2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 </a:t>
            </a:r>
            <a:r>
              <a:rPr lang="en-US" altLang="zh-CN" sz="2400" b="1">
                <a:latin typeface="Times New Roman" pitchFamily="18" charset="0"/>
                <a:ea typeface="SimSun" pitchFamily="2" charset="-122"/>
                <a:cs typeface="Times New Roman" pitchFamily="18" charset="0"/>
              </a:rPr>
              <a:t>PGS. TS.</a:t>
            </a:r>
            <a:r>
              <a:rPr kumimoji="0" lang="en-US" altLang="zh-CN" sz="2400" b="1" i="0" u="none" strike="noStrike" cap="none" normalizeH="0" baseline="0">
                <a:ln>
                  <a:noFill/>
                </a:ln>
                <a:solidFill>
                  <a:schemeClr val="tx1"/>
                </a:solidFill>
                <a:effectLst/>
                <a:latin typeface="Times New Roman" pitchFamily="18" charset="0"/>
                <a:ea typeface="SimSun" pitchFamily="2" charset="-122"/>
                <a:cs typeface="Times New Roman" pitchFamily="18" charset="0"/>
              </a:rPr>
              <a:t> LÊ</a:t>
            </a:r>
            <a:r>
              <a:rPr kumimoji="0" lang="en-US" altLang="zh-CN" sz="2400" b="1" i="0" u="none" strike="noStrike" cap="none" normalizeH="0">
                <a:ln>
                  <a:noFill/>
                </a:ln>
                <a:solidFill>
                  <a:schemeClr val="tx1"/>
                </a:solidFill>
                <a:effectLst/>
                <a:latin typeface="Times New Roman" pitchFamily="18" charset="0"/>
                <a:ea typeface="SimSun" pitchFamily="2" charset="-122"/>
                <a:cs typeface="Times New Roman" pitchFamily="18" charset="0"/>
              </a:rPr>
              <a:t> ANH CƯỜNG</a:t>
            </a:r>
            <a:endParaRPr kumimoji="0" lang="vi-VN"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66700" algn="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r>
              <a:rPr kumimoji="0" lang="en-US" altLang="zh-CN" sz="2400" b="0" i="1" u="none" strike="noStrike" cap="none" normalizeH="0" baseline="0" dirty="0" err="1">
                <a:ln>
                  <a:noFill/>
                </a:ln>
                <a:solidFill>
                  <a:schemeClr val="tx1"/>
                </a:solidFill>
                <a:effectLst/>
                <a:latin typeface="Times New Roman" pitchFamily="18" charset="0"/>
                <a:ea typeface="SimSun" pitchFamily="2" charset="-122"/>
                <a:cs typeface="Times New Roman" pitchFamily="18" charset="0"/>
              </a:rPr>
              <a:t>Người</a:t>
            </a:r>
            <a:r>
              <a:rPr kumimoji="0" lang="en-US" altLang="zh-CN" sz="2400"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r>
              <a:rPr kumimoji="0" lang="en-US" altLang="zh-CN" sz="2400" b="0" i="1" u="none" strike="noStrike" cap="none" normalizeH="0" baseline="0" dirty="0" err="1">
                <a:ln>
                  <a:noFill/>
                </a:ln>
                <a:solidFill>
                  <a:schemeClr val="tx1"/>
                </a:solidFill>
                <a:effectLst/>
                <a:latin typeface="Times New Roman" pitchFamily="18" charset="0"/>
                <a:ea typeface="SimSun" pitchFamily="2" charset="-122"/>
                <a:cs typeface="Times New Roman" pitchFamily="18" charset="0"/>
              </a:rPr>
              <a:t>thực</a:t>
            </a:r>
            <a:r>
              <a:rPr kumimoji="0" lang="en-US" altLang="zh-CN" sz="2400"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r>
              <a:rPr kumimoji="0" lang="en-US" altLang="zh-CN" sz="2400" b="0" i="1" u="none" strike="noStrike" cap="none" normalizeH="0" baseline="0" dirty="0" err="1">
                <a:ln>
                  <a:noFill/>
                </a:ln>
                <a:solidFill>
                  <a:schemeClr val="tx1"/>
                </a:solidFill>
                <a:effectLst/>
                <a:latin typeface="Times New Roman" pitchFamily="18" charset="0"/>
                <a:ea typeface="SimSun" pitchFamily="2" charset="-122"/>
                <a:cs typeface="Times New Roman" pitchFamily="18" charset="0"/>
              </a:rPr>
              <a:t>hiện</a:t>
            </a:r>
            <a:r>
              <a:rPr kumimoji="0" lang="en-US" altLang="zh-CN" sz="24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r>
              <a:rPr kumimoji="0" lang="en-US" altLang="zh-CN" sz="24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NGUYỄN PHÚC HẬU - 51503158</a:t>
            </a:r>
            <a:endParaRPr kumimoji="0" lang="vi-VN"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66700" algn="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err="1">
                <a:ln>
                  <a:noFill/>
                </a:ln>
                <a:solidFill>
                  <a:schemeClr val="tx1"/>
                </a:solidFill>
                <a:effectLst/>
                <a:latin typeface="Times New Roman" pitchFamily="18" charset="0"/>
                <a:ea typeface="SimSun" pitchFamily="2" charset="-122"/>
                <a:cs typeface="Times New Roman" pitchFamily="18" charset="0"/>
              </a:rPr>
              <a:t>Lớp</a:t>
            </a:r>
            <a:r>
              <a:rPr kumimoji="0" lang="en-US" altLang="zh-CN" sz="24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r>
              <a:rPr kumimoji="0" lang="en-US" altLang="zh-CN" sz="24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r>
              <a:rPr kumimoji="0" lang="en-US" altLang="zh-CN" sz="24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r>
              <a:rPr kumimoji="0" lang="en-US" altLang="zh-CN" sz="24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15050303</a:t>
            </a:r>
            <a:endParaRPr kumimoji="0" lang="vi-VN"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66700" algn="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err="1">
                <a:ln>
                  <a:noFill/>
                </a:ln>
                <a:solidFill>
                  <a:schemeClr val="tx1"/>
                </a:solidFill>
                <a:effectLst/>
                <a:latin typeface="Times New Roman" pitchFamily="18" charset="0"/>
                <a:ea typeface="SimSun" pitchFamily="2" charset="-122"/>
                <a:cs typeface="Times New Roman" pitchFamily="18" charset="0"/>
              </a:rPr>
              <a:t>Khóa</a:t>
            </a:r>
            <a:r>
              <a:rPr kumimoji="0" lang="en-US" altLang="zh-CN" sz="24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r>
              <a:rPr kumimoji="0" lang="en-US" altLang="zh-CN" sz="24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r>
              <a:rPr kumimoji="0" lang="en-US" altLang="zh-CN" sz="24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r>
              <a:rPr kumimoji="0" lang="en-US" altLang="zh-CN" sz="24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19</a:t>
            </a:r>
          </a:p>
          <a:p>
            <a:pPr algn="r"/>
            <a:r>
              <a:rPr lang="en-US" sz="2400" b="1" dirty="0">
                <a:latin typeface="Times New Roman" panose="02020603050405020304" pitchFamily="18" charset="0"/>
                <a:cs typeface="Times New Roman" panose="02020603050405020304" pitchFamily="18" charset="0"/>
              </a:rPr>
              <a:t>TRƯƠNG HOÀNG PHÚC - 51503355</a:t>
            </a:r>
            <a:endParaRPr lang="en-GB" sz="2400" dirty="0">
              <a:latin typeface="Times New Roman" panose="02020603050405020304" pitchFamily="18" charset="0"/>
              <a:cs typeface="Times New Roman" panose="02020603050405020304" pitchFamily="18" charset="0"/>
            </a:endParaRPr>
          </a:p>
          <a:p>
            <a:pPr algn="r"/>
            <a:r>
              <a:rPr lang="en-US" sz="2400" dirty="0" err="1">
                <a:latin typeface="Times New Roman" panose="02020603050405020304" pitchFamily="18" charset="0"/>
                <a:cs typeface="Times New Roman" panose="02020603050405020304" pitchFamily="18" charset="0"/>
              </a:rPr>
              <a:t>Lớp</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15050301</a:t>
            </a:r>
            <a:endParaRPr lang="en-GB" sz="2400" dirty="0">
              <a:latin typeface="Times New Roman" panose="02020603050405020304" pitchFamily="18" charset="0"/>
              <a:cs typeface="Times New Roman" panose="02020603050405020304" pitchFamily="18" charset="0"/>
            </a:endParaRPr>
          </a:p>
          <a:p>
            <a:pPr algn="r"/>
            <a:r>
              <a:rPr lang="en-US" sz="2400" dirty="0" err="1">
                <a:latin typeface="Times New Roman" panose="02020603050405020304" pitchFamily="18" charset="0"/>
                <a:cs typeface="Times New Roman" panose="02020603050405020304" pitchFamily="18" charset="0"/>
              </a:rPr>
              <a:t>Khóa</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19</a:t>
            </a:r>
            <a:endParaRPr lang="en-GB" sz="2400" dirty="0">
              <a:latin typeface="Times New Roman" panose="02020603050405020304" pitchFamily="18" charset="0"/>
              <a:cs typeface="Times New Roman" panose="02020603050405020304" pitchFamily="18" charset="0"/>
            </a:endParaRPr>
          </a:p>
          <a:p>
            <a:pPr marL="0" marR="0" lvl="0" indent="266700" algn="r" defTabSz="914400" rtl="0" eaLnBrk="0" fontAlgn="base" latinLnBrk="0" hangingPunct="0">
              <a:lnSpc>
                <a:spcPct val="100000"/>
              </a:lnSpc>
              <a:spcBef>
                <a:spcPct val="0"/>
              </a:spcBef>
              <a:spcAft>
                <a:spcPct val="0"/>
              </a:spcAft>
              <a:buClrTx/>
              <a:buSzTx/>
              <a:buFontTx/>
              <a:buNone/>
              <a:tabLst/>
            </a:pPr>
            <a:endPar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C:\Users\ThanhQuang\Desktop\New folder (2)\TĐT_logo.png"/>
          <p:cNvPicPr>
            <a:picLocks noChangeAspect="1" noChangeArrowheads="1"/>
          </p:cNvPicPr>
          <p:nvPr/>
        </p:nvPicPr>
        <p:blipFill>
          <a:blip r:embed="rId3" cstate="print"/>
          <a:srcRect/>
          <a:stretch>
            <a:fillRect/>
          </a:stretch>
        </p:blipFill>
        <p:spPr bwMode="auto">
          <a:xfrm>
            <a:off x="285720" y="214290"/>
            <a:ext cx="1714512" cy="946776"/>
          </a:xfrm>
          <a:prstGeom prst="rect">
            <a:avLst/>
          </a:prstGeom>
          <a:noFill/>
        </p:spPr>
      </p:pic>
      <p:cxnSp>
        <p:nvCxnSpPr>
          <p:cNvPr id="6" name="Straight Connector 5"/>
          <p:cNvCxnSpPr/>
          <p:nvPr/>
        </p:nvCxnSpPr>
        <p:spPr>
          <a:xfrm>
            <a:off x="2195736" y="39295"/>
            <a:ext cx="0" cy="1324293"/>
          </a:xfrm>
          <a:prstGeom prst="line">
            <a:avLst/>
          </a:prstGeom>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1511517" y="1213064"/>
            <a:ext cx="7632483" cy="0"/>
          </a:xfrm>
          <a:prstGeom prst="line">
            <a:avLst/>
          </a:prstGeom>
        </p:spPr>
        <p:style>
          <a:lnRef idx="3">
            <a:schemeClr val="accent2"/>
          </a:lnRef>
          <a:fillRef idx="0">
            <a:schemeClr val="accent2"/>
          </a:fillRef>
          <a:effectRef idx="2">
            <a:schemeClr val="accent2"/>
          </a:effectRef>
          <a:fontRef idx="minor">
            <a:schemeClr val="tx1"/>
          </a:fontRef>
        </p:style>
      </p:cxnSp>
      <p:sp>
        <p:nvSpPr>
          <p:cNvPr id="8" name="Title 5"/>
          <p:cNvSpPr>
            <a:spLocks noGrp="1"/>
          </p:cNvSpPr>
          <p:nvPr>
            <p:ph type="title"/>
          </p:nvPr>
        </p:nvSpPr>
        <p:spPr>
          <a:xfrm>
            <a:off x="1763688" y="1074991"/>
            <a:ext cx="7632848" cy="629192"/>
          </a:xfrm>
        </p:spPr>
        <p:txBody>
          <a:bodyPr>
            <a:normAutofit fontScale="90000"/>
          </a:bodyPr>
          <a:lstStyle/>
          <a:p>
            <a:pPr marL="400050" lvl="1" indent="0" algn="l">
              <a:buNone/>
            </a:pPr>
            <a:r>
              <a:rPr lang="en-US" sz="2800">
                <a:solidFill>
                  <a:srgbClr val="FF0000"/>
                </a:solidFill>
                <a:latin typeface="Times New Roman" panose="02020603050405020304" pitchFamily="18" charset="0"/>
                <a:cs typeface="Times New Roman" panose="02020603050405020304" pitchFamily="18" charset="0"/>
              </a:rPr>
              <a:t>3. DỰ ĐOÁN GIÁ CỔ PHIẾU BẰNG MULTIPLE LINEAR REGRESSION (MLP)</a:t>
            </a:r>
            <a:br>
              <a:rPr lang="en-US" sz="2800">
                <a:solidFill>
                  <a:srgbClr val="FF0000"/>
                </a:solidFill>
                <a:latin typeface="Times New Roman" panose="02020603050405020304" pitchFamily="18" charset="0"/>
                <a:cs typeface="Times New Roman" panose="02020603050405020304" pitchFamily="18" charset="0"/>
              </a:rPr>
            </a:br>
            <a:r>
              <a:rPr lang="en-US" sz="2800">
                <a:solidFill>
                  <a:srgbClr val="FF0000"/>
                </a:solidFill>
                <a:latin typeface="Times New Roman" panose="02020603050405020304" pitchFamily="18" charset="0"/>
                <a:cs typeface="Times New Roman" panose="02020603050405020304" pitchFamily="18" charset="0"/>
              </a:rPr>
              <a:t>	</a:t>
            </a:r>
            <a:r>
              <a:rPr lang="en-US" sz="2800">
                <a:solidFill>
                  <a:srgbClr val="0070C0"/>
                </a:solidFill>
                <a:latin typeface="Times New Roman" panose="02020603050405020304" pitchFamily="18" charset="0"/>
                <a:cs typeface="Times New Roman" panose="02020603050405020304" pitchFamily="18" charset="0"/>
              </a:rPr>
              <a:t>1.2 Giới thiệu các thư viện sử dụng trong bài toán</a:t>
            </a:r>
            <a:br>
              <a:rPr lang="en-US" sz="2800">
                <a:solidFill>
                  <a:srgbClr val="0070C0"/>
                </a:solidFill>
                <a:latin typeface="Times New Roman" panose="02020603050405020304" pitchFamily="18" charset="0"/>
                <a:cs typeface="Times New Roman" panose="02020603050405020304" pitchFamily="18" charset="0"/>
              </a:rPr>
            </a:br>
            <a:r>
              <a:rPr lang="en-US" sz="2800">
                <a:solidFill>
                  <a:srgbClr val="0070C0"/>
                </a:solidFill>
                <a:latin typeface="Times New Roman" panose="02020603050405020304" pitchFamily="18" charset="0"/>
                <a:cs typeface="Times New Roman" panose="02020603050405020304" pitchFamily="18" charset="0"/>
              </a:rPr>
              <a:t>     </a:t>
            </a:r>
            <a:r>
              <a:rPr lang="en-GB" sz="2800">
                <a:solidFill>
                  <a:srgbClr val="0070C0"/>
                </a:solidFill>
                <a:latin typeface="Times New Roman" panose="02020603050405020304" pitchFamily="18" charset="0"/>
                <a:cs typeface="Times New Roman" panose="02020603050405020304" pitchFamily="18" charset="0"/>
              </a:rPr>
              <a:t> </a:t>
            </a:r>
            <a:r>
              <a:rPr lang="en-GB" sz="2800">
                <a:solidFill>
                  <a:schemeClr val="accent1"/>
                </a:solidFill>
                <a:latin typeface="Times New Roman" panose="02020603050405020304" pitchFamily="18" charset="0"/>
                <a:cs typeface="Times New Roman" panose="02020603050405020304" pitchFamily="18" charset="0"/>
              </a:rPr>
              <a:t>   </a:t>
            </a:r>
            <a:br>
              <a:rPr lang="en-GB" sz="2800">
                <a:solidFill>
                  <a:schemeClr val="accent1"/>
                </a:solidFill>
                <a:latin typeface="Times New Roman" panose="02020603050405020304" pitchFamily="18" charset="0"/>
                <a:cs typeface="Times New Roman" panose="02020603050405020304" pitchFamily="18" charset="0"/>
              </a:rPr>
            </a:br>
            <a:br>
              <a:rPr lang="en-US" sz="2600">
                <a:solidFill>
                  <a:srgbClr val="0070C0"/>
                </a:solidFill>
                <a:latin typeface="Times New Roman" panose="02020603050405020304" pitchFamily="18" charset="0"/>
                <a:cs typeface="Times New Roman" panose="02020603050405020304" pitchFamily="18" charset="0"/>
              </a:rPr>
            </a:br>
            <a:br>
              <a:rPr lang="en-US" sz="2800">
                <a:solidFill>
                  <a:srgbClr val="0070C0"/>
                </a:solidFill>
                <a:latin typeface="Times New Roman" panose="02020603050405020304" pitchFamily="18" charset="0"/>
                <a:cs typeface="Times New Roman" panose="02020603050405020304" pitchFamily="18" charset="0"/>
              </a:rPr>
            </a:br>
            <a:endParaRPr lang="en-US" sz="2700" dirty="0">
              <a:solidFill>
                <a:srgbClr val="FF0000"/>
              </a:solidFill>
              <a:latin typeface="Times New Roman" panose="02020603050405020304" pitchFamily="18" charset="0"/>
              <a:cs typeface="Times New Roman" panose="02020603050405020304" pitchFamily="18" charset="0"/>
            </a:endParaRPr>
          </a:p>
        </p:txBody>
      </p:sp>
      <p:pic>
        <p:nvPicPr>
          <p:cNvPr id="2050" name="Picture 2" descr="RÃ©sultat de recherche d'images pour &quot;scikit-learn&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433" y="2991288"/>
            <a:ext cx="3572106" cy="229642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4386670" y="1959223"/>
            <a:ext cx="4757330" cy="1569660"/>
          </a:xfrm>
          <a:prstGeom prst="rect">
            <a:avLst/>
          </a:prstGeom>
          <a:noFill/>
        </p:spPr>
        <p:txBody>
          <a:bodyPr wrap="square" rtlCol="0">
            <a:spAutoFit/>
          </a:bodyPr>
          <a:lstStyle/>
          <a:p>
            <a:pPr algn="just"/>
            <a:r>
              <a:rPr lang="en-US" sz="2400">
                <a:latin typeface="Times New Roman" panose="02020603050405020304" pitchFamily="18" charset="0"/>
                <a:cs typeface="Times New Roman" panose="02020603050405020304" pitchFamily="18" charset="0"/>
              </a:rPr>
              <a:t>Supervised learning (Học có giám sát):</a:t>
            </a:r>
          </a:p>
          <a:p>
            <a:pPr algn="just"/>
            <a:r>
              <a:rPr lang="en-US" sz="2400">
                <a:latin typeface="Times New Roman" panose="02020603050405020304" pitchFamily="18" charset="0"/>
                <a:cs typeface="Times New Roman" panose="02020603050405020304" pitchFamily="18" charset="0"/>
              </a:rPr>
              <a:t>    - Classtification</a:t>
            </a:r>
          </a:p>
          <a:p>
            <a:pPr algn="just"/>
            <a:r>
              <a:rPr lang="en-US" sz="2400">
                <a:latin typeface="Times New Roman" panose="02020603050405020304" pitchFamily="18" charset="0"/>
                <a:cs typeface="Times New Roman" panose="02020603050405020304" pitchFamily="18" charset="0"/>
              </a:rPr>
              <a:t>    - Regression </a:t>
            </a:r>
            <a:r>
              <a:rPr lang="en-US"/>
              <a:t> </a:t>
            </a:r>
          </a:p>
        </p:txBody>
      </p:sp>
      <p:sp>
        <p:nvSpPr>
          <p:cNvPr id="14" name="TextBox 13"/>
          <p:cNvSpPr txBox="1"/>
          <p:nvPr/>
        </p:nvSpPr>
        <p:spPr>
          <a:xfrm>
            <a:off x="4386670" y="5347759"/>
            <a:ext cx="4577818" cy="1569660"/>
          </a:xfrm>
          <a:prstGeom prst="rect">
            <a:avLst/>
          </a:prstGeom>
          <a:noFill/>
        </p:spPr>
        <p:txBody>
          <a:bodyPr wrap="square" rtlCol="0">
            <a:spAutoFit/>
          </a:bodyPr>
          <a:lstStyle/>
          <a:p>
            <a:pPr algn="just"/>
            <a:r>
              <a:rPr lang="en-US" sz="2400">
                <a:latin typeface="Times New Roman" panose="02020603050405020304" pitchFamily="18" charset="0"/>
                <a:cs typeface="Times New Roman" panose="02020603050405020304" pitchFamily="18" charset="0"/>
              </a:rPr>
              <a:t>Unsupervised learning (Học không giám sát):</a:t>
            </a:r>
          </a:p>
          <a:p>
            <a:pPr algn="just"/>
            <a:r>
              <a:rPr lang="en-US" sz="2400">
                <a:latin typeface="Times New Roman" panose="02020603050405020304" pitchFamily="18" charset="0"/>
                <a:cs typeface="Times New Roman" panose="02020603050405020304" pitchFamily="18" charset="0"/>
              </a:rPr>
              <a:t>     - Clustering</a:t>
            </a:r>
          </a:p>
          <a:p>
            <a:pPr algn="just"/>
            <a:r>
              <a:rPr lang="en-US" sz="2400">
                <a:latin typeface="Times New Roman" panose="02020603050405020304" pitchFamily="18" charset="0"/>
                <a:cs typeface="Times New Roman" panose="02020603050405020304" pitchFamily="18" charset="0"/>
              </a:rPr>
              <a:t>     - Association</a:t>
            </a:r>
            <a:endParaRPr lang="en-US"/>
          </a:p>
        </p:txBody>
      </p:sp>
      <p:cxnSp>
        <p:nvCxnSpPr>
          <p:cNvPr id="15" name="Straight Arrow Connector 14"/>
          <p:cNvCxnSpPr/>
          <p:nvPr/>
        </p:nvCxnSpPr>
        <p:spPr>
          <a:xfrm flipV="1">
            <a:off x="3347864" y="2348880"/>
            <a:ext cx="1038806" cy="148512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362847" y="3828632"/>
            <a:ext cx="1023823" cy="14590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9335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C:\Users\ThanhQuang\Desktop\New folder (2)\TĐT_logo.png"/>
          <p:cNvPicPr>
            <a:picLocks noChangeAspect="1" noChangeArrowheads="1"/>
          </p:cNvPicPr>
          <p:nvPr/>
        </p:nvPicPr>
        <p:blipFill>
          <a:blip r:embed="rId3" cstate="print"/>
          <a:srcRect/>
          <a:stretch>
            <a:fillRect/>
          </a:stretch>
        </p:blipFill>
        <p:spPr bwMode="auto">
          <a:xfrm>
            <a:off x="285720" y="214290"/>
            <a:ext cx="1714512" cy="946776"/>
          </a:xfrm>
          <a:prstGeom prst="rect">
            <a:avLst/>
          </a:prstGeom>
          <a:noFill/>
        </p:spPr>
      </p:pic>
      <p:cxnSp>
        <p:nvCxnSpPr>
          <p:cNvPr id="6" name="Straight Connector 5"/>
          <p:cNvCxnSpPr/>
          <p:nvPr/>
        </p:nvCxnSpPr>
        <p:spPr>
          <a:xfrm>
            <a:off x="2195736" y="39295"/>
            <a:ext cx="0" cy="1324293"/>
          </a:xfrm>
          <a:prstGeom prst="line">
            <a:avLst/>
          </a:prstGeom>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1511517" y="1213064"/>
            <a:ext cx="7632483" cy="0"/>
          </a:xfrm>
          <a:prstGeom prst="line">
            <a:avLst/>
          </a:prstGeom>
        </p:spPr>
        <p:style>
          <a:lnRef idx="3">
            <a:schemeClr val="accent2"/>
          </a:lnRef>
          <a:fillRef idx="0">
            <a:schemeClr val="accent2"/>
          </a:fillRef>
          <a:effectRef idx="2">
            <a:schemeClr val="accent2"/>
          </a:effectRef>
          <a:fontRef idx="minor">
            <a:schemeClr val="tx1"/>
          </a:fontRef>
        </p:style>
      </p:cxnSp>
      <p:sp>
        <p:nvSpPr>
          <p:cNvPr id="8" name="Title 5"/>
          <p:cNvSpPr>
            <a:spLocks noGrp="1"/>
          </p:cNvSpPr>
          <p:nvPr>
            <p:ph type="title"/>
          </p:nvPr>
        </p:nvSpPr>
        <p:spPr>
          <a:xfrm>
            <a:off x="1763688" y="1074991"/>
            <a:ext cx="7632848" cy="629192"/>
          </a:xfrm>
        </p:spPr>
        <p:txBody>
          <a:bodyPr>
            <a:normAutofit fontScale="90000"/>
          </a:bodyPr>
          <a:lstStyle/>
          <a:p>
            <a:pPr marL="400050" lvl="1" indent="0" algn="l">
              <a:buNone/>
            </a:pPr>
            <a:r>
              <a:rPr lang="en-US" sz="2800">
                <a:solidFill>
                  <a:srgbClr val="FF0000"/>
                </a:solidFill>
                <a:latin typeface="Times New Roman" panose="02020603050405020304" pitchFamily="18" charset="0"/>
                <a:cs typeface="Times New Roman" panose="02020603050405020304" pitchFamily="18" charset="0"/>
              </a:rPr>
              <a:t>3. DỰ ĐOÁN GIÁ CỔ PHIẾU BẰNG MULTIPLE LINEAR REGRESSION (MLP)</a:t>
            </a:r>
            <a:br>
              <a:rPr lang="en-US" sz="2800">
                <a:solidFill>
                  <a:srgbClr val="FF0000"/>
                </a:solidFill>
                <a:latin typeface="Times New Roman" panose="02020603050405020304" pitchFamily="18" charset="0"/>
                <a:cs typeface="Times New Roman" panose="02020603050405020304" pitchFamily="18" charset="0"/>
              </a:rPr>
            </a:br>
            <a:r>
              <a:rPr lang="en-US" sz="2800">
                <a:solidFill>
                  <a:srgbClr val="FF0000"/>
                </a:solidFill>
                <a:latin typeface="Times New Roman" panose="02020603050405020304" pitchFamily="18" charset="0"/>
                <a:cs typeface="Times New Roman" panose="02020603050405020304" pitchFamily="18" charset="0"/>
              </a:rPr>
              <a:t>	</a:t>
            </a:r>
            <a:r>
              <a:rPr lang="en-US" sz="2800">
                <a:solidFill>
                  <a:srgbClr val="0070C0"/>
                </a:solidFill>
                <a:latin typeface="Times New Roman" panose="02020603050405020304" pitchFamily="18" charset="0"/>
                <a:cs typeface="Times New Roman" panose="02020603050405020304" pitchFamily="18" charset="0"/>
              </a:rPr>
              <a:t>1.2 Giới thiệu các thư viện sử dụng trong bài toán</a:t>
            </a:r>
            <a:br>
              <a:rPr lang="en-US" sz="2800">
                <a:solidFill>
                  <a:srgbClr val="0070C0"/>
                </a:solidFill>
                <a:latin typeface="Times New Roman" panose="02020603050405020304" pitchFamily="18" charset="0"/>
                <a:cs typeface="Times New Roman" panose="02020603050405020304" pitchFamily="18" charset="0"/>
              </a:rPr>
            </a:br>
            <a:r>
              <a:rPr lang="en-US" sz="2800">
                <a:solidFill>
                  <a:srgbClr val="0070C0"/>
                </a:solidFill>
                <a:latin typeface="Times New Roman" panose="02020603050405020304" pitchFamily="18" charset="0"/>
                <a:cs typeface="Times New Roman" panose="02020603050405020304" pitchFamily="18" charset="0"/>
              </a:rPr>
              <a:t>     </a:t>
            </a:r>
            <a:r>
              <a:rPr lang="en-GB" sz="2800">
                <a:solidFill>
                  <a:srgbClr val="0070C0"/>
                </a:solidFill>
                <a:latin typeface="Times New Roman" panose="02020603050405020304" pitchFamily="18" charset="0"/>
                <a:cs typeface="Times New Roman" panose="02020603050405020304" pitchFamily="18" charset="0"/>
              </a:rPr>
              <a:t> </a:t>
            </a:r>
            <a:r>
              <a:rPr lang="en-GB" sz="2800">
                <a:solidFill>
                  <a:schemeClr val="accent1"/>
                </a:solidFill>
                <a:latin typeface="Times New Roman" panose="02020603050405020304" pitchFamily="18" charset="0"/>
                <a:cs typeface="Times New Roman" panose="02020603050405020304" pitchFamily="18" charset="0"/>
              </a:rPr>
              <a:t>   </a:t>
            </a:r>
            <a:br>
              <a:rPr lang="en-GB" sz="2800">
                <a:solidFill>
                  <a:schemeClr val="accent1"/>
                </a:solidFill>
                <a:latin typeface="Times New Roman" panose="02020603050405020304" pitchFamily="18" charset="0"/>
                <a:cs typeface="Times New Roman" panose="02020603050405020304" pitchFamily="18" charset="0"/>
              </a:rPr>
            </a:br>
            <a:br>
              <a:rPr lang="en-US" sz="2600">
                <a:solidFill>
                  <a:srgbClr val="0070C0"/>
                </a:solidFill>
                <a:latin typeface="Times New Roman" panose="02020603050405020304" pitchFamily="18" charset="0"/>
                <a:cs typeface="Times New Roman" panose="02020603050405020304" pitchFamily="18" charset="0"/>
              </a:rPr>
            </a:br>
            <a:br>
              <a:rPr lang="en-US" sz="2800">
                <a:solidFill>
                  <a:srgbClr val="0070C0"/>
                </a:solidFill>
                <a:latin typeface="Times New Roman" panose="02020603050405020304" pitchFamily="18" charset="0"/>
                <a:cs typeface="Times New Roman" panose="02020603050405020304" pitchFamily="18" charset="0"/>
              </a:rPr>
            </a:br>
            <a:endParaRPr lang="en-US" sz="2700" dirty="0">
              <a:solidFill>
                <a:srgbClr val="FF0000"/>
              </a:solidFill>
              <a:latin typeface="Times New Roman" panose="02020603050405020304" pitchFamily="18" charset="0"/>
              <a:cs typeface="Times New Roman" panose="02020603050405020304" pitchFamily="18" charset="0"/>
            </a:endParaRPr>
          </a:p>
        </p:txBody>
      </p:sp>
      <p:pic>
        <p:nvPicPr>
          <p:cNvPr id="3074" name="Picture 2" descr="RÃ©sultat de recherche d'images pour &quot;statsmodels python&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634011"/>
            <a:ext cx="4320480" cy="18002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364151" y="1351138"/>
            <a:ext cx="4757330" cy="1200329"/>
          </a:xfrm>
          <a:prstGeom prst="rect">
            <a:avLst/>
          </a:prstGeom>
          <a:noFill/>
        </p:spPr>
        <p:txBody>
          <a:bodyPr wrap="square" rtlCol="0">
            <a:spAutoFit/>
          </a:bodyPr>
          <a:lstStyle/>
          <a:p>
            <a:pPr algn="just"/>
            <a:r>
              <a:rPr lang="en-US" sz="2400">
                <a:latin typeface="Times New Roman" panose="02020603050405020304" pitchFamily="18" charset="0"/>
                <a:cs typeface="Times New Roman" panose="02020603050405020304" pitchFamily="18" charset="0"/>
              </a:rPr>
              <a:t>Cung cấp các class và function cho nhiều loại phân tích, thống kê khác nhau.</a:t>
            </a:r>
          </a:p>
        </p:txBody>
      </p:sp>
      <p:sp>
        <p:nvSpPr>
          <p:cNvPr id="13" name="TextBox 12"/>
          <p:cNvSpPr txBox="1"/>
          <p:nvPr/>
        </p:nvSpPr>
        <p:spPr>
          <a:xfrm>
            <a:off x="4355976" y="4549676"/>
            <a:ext cx="4757330" cy="2308324"/>
          </a:xfrm>
          <a:prstGeom prst="rect">
            <a:avLst/>
          </a:prstGeom>
          <a:noFill/>
        </p:spPr>
        <p:txBody>
          <a:bodyPr wrap="square" rtlCol="0">
            <a:spAutoFit/>
          </a:bodyPr>
          <a:lstStyle/>
          <a:p>
            <a:pPr algn="just"/>
            <a:r>
              <a:rPr lang="en-US" sz="2400">
                <a:latin typeface="Times New Roman" panose="02020603050405020304" pitchFamily="18" charset="0"/>
                <a:cs typeface="Times New Roman" panose="02020603050405020304" pitchFamily="18" charset="0"/>
              </a:rPr>
              <a:t>Trong thống kê, SM sử dụng ordinary least square (OLS) regression để ước lượng các tham số không xác định trong mô hình linear regression. Ví dụ: Intercept, Coefficient </a:t>
            </a:r>
          </a:p>
        </p:txBody>
      </p:sp>
      <p:cxnSp>
        <p:nvCxnSpPr>
          <p:cNvPr id="16" name="Straight Arrow Connector 15"/>
          <p:cNvCxnSpPr/>
          <p:nvPr/>
        </p:nvCxnSpPr>
        <p:spPr>
          <a:xfrm flipV="1">
            <a:off x="4320480" y="2564884"/>
            <a:ext cx="467544" cy="113750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320480" y="3690543"/>
            <a:ext cx="467544" cy="94167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8019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C:\Users\ThanhQuang\Desktop\New folder (2)\TĐT_logo.png"/>
          <p:cNvPicPr>
            <a:picLocks noChangeAspect="1" noChangeArrowheads="1"/>
          </p:cNvPicPr>
          <p:nvPr/>
        </p:nvPicPr>
        <p:blipFill>
          <a:blip r:embed="rId3" cstate="print"/>
          <a:srcRect/>
          <a:stretch>
            <a:fillRect/>
          </a:stretch>
        </p:blipFill>
        <p:spPr bwMode="auto">
          <a:xfrm>
            <a:off x="285720" y="214290"/>
            <a:ext cx="1714512" cy="946776"/>
          </a:xfrm>
          <a:prstGeom prst="rect">
            <a:avLst/>
          </a:prstGeom>
          <a:noFill/>
        </p:spPr>
      </p:pic>
      <p:cxnSp>
        <p:nvCxnSpPr>
          <p:cNvPr id="6" name="Straight Connector 5"/>
          <p:cNvCxnSpPr/>
          <p:nvPr/>
        </p:nvCxnSpPr>
        <p:spPr>
          <a:xfrm>
            <a:off x="2195736" y="39295"/>
            <a:ext cx="0" cy="1324293"/>
          </a:xfrm>
          <a:prstGeom prst="line">
            <a:avLst/>
          </a:prstGeom>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1511517" y="1213064"/>
            <a:ext cx="7632483" cy="0"/>
          </a:xfrm>
          <a:prstGeom prst="line">
            <a:avLst/>
          </a:prstGeom>
        </p:spPr>
        <p:style>
          <a:lnRef idx="3">
            <a:schemeClr val="accent2"/>
          </a:lnRef>
          <a:fillRef idx="0">
            <a:schemeClr val="accent2"/>
          </a:fillRef>
          <a:effectRef idx="2">
            <a:schemeClr val="accent2"/>
          </a:effectRef>
          <a:fontRef idx="minor">
            <a:schemeClr val="tx1"/>
          </a:fontRef>
        </p:style>
      </p:cxnSp>
      <p:sp>
        <p:nvSpPr>
          <p:cNvPr id="8" name="Title 5"/>
          <p:cNvSpPr>
            <a:spLocks noGrp="1"/>
          </p:cNvSpPr>
          <p:nvPr>
            <p:ph type="title"/>
          </p:nvPr>
        </p:nvSpPr>
        <p:spPr>
          <a:xfrm>
            <a:off x="1835696" y="846470"/>
            <a:ext cx="7632848" cy="629192"/>
          </a:xfrm>
        </p:spPr>
        <p:txBody>
          <a:bodyPr>
            <a:normAutofit fontScale="90000"/>
          </a:bodyPr>
          <a:lstStyle/>
          <a:p>
            <a:pPr marL="400050" lvl="1" indent="0" algn="l">
              <a:buNone/>
            </a:pPr>
            <a:r>
              <a:rPr lang="en-US" sz="2800">
                <a:solidFill>
                  <a:srgbClr val="FF0000"/>
                </a:solidFill>
                <a:latin typeface="Times New Roman" panose="02020603050405020304" pitchFamily="18" charset="0"/>
                <a:cs typeface="Times New Roman" panose="02020603050405020304" pitchFamily="18" charset="0"/>
              </a:rPr>
              <a:t>2. TÀI LIỆU THAM KHẢO</a:t>
            </a:r>
            <a:br>
              <a:rPr lang="en-GB" sz="2800">
                <a:solidFill>
                  <a:schemeClr val="accent1"/>
                </a:solidFill>
                <a:latin typeface="Times New Roman" panose="02020603050405020304" pitchFamily="18" charset="0"/>
                <a:cs typeface="Times New Roman" panose="02020603050405020304" pitchFamily="18" charset="0"/>
              </a:rPr>
            </a:br>
            <a:br>
              <a:rPr lang="en-US" sz="2600">
                <a:solidFill>
                  <a:srgbClr val="0070C0"/>
                </a:solidFill>
                <a:latin typeface="Times New Roman" panose="02020603050405020304" pitchFamily="18" charset="0"/>
                <a:cs typeface="Times New Roman" panose="02020603050405020304" pitchFamily="18" charset="0"/>
              </a:rPr>
            </a:br>
            <a:br>
              <a:rPr lang="en-US" sz="2800">
                <a:solidFill>
                  <a:srgbClr val="0070C0"/>
                </a:solidFill>
                <a:latin typeface="Times New Roman" panose="02020603050405020304" pitchFamily="18" charset="0"/>
                <a:cs typeface="Times New Roman" panose="02020603050405020304" pitchFamily="18" charset="0"/>
              </a:rPr>
            </a:br>
            <a:endParaRPr lang="en-US" sz="2700" dirty="0">
              <a:solidFill>
                <a:srgbClr val="FF0000"/>
              </a:solidFill>
              <a:latin typeface="Times New Roman" panose="02020603050405020304" pitchFamily="18" charset="0"/>
              <a:cs typeface="Times New Roman" panose="02020603050405020304" pitchFamily="18" charset="0"/>
            </a:endParaRPr>
          </a:p>
        </p:txBody>
      </p:sp>
      <p:sp>
        <p:nvSpPr>
          <p:cNvPr id="3" name="Rectangle 2"/>
          <p:cNvSpPr/>
          <p:nvPr/>
        </p:nvSpPr>
        <p:spPr>
          <a:xfrm>
            <a:off x="-5178" y="1968241"/>
            <a:ext cx="9149178" cy="4524315"/>
          </a:xfrm>
          <a:prstGeom prst="rect">
            <a:avLst/>
          </a:prstGeom>
        </p:spPr>
        <p:txBody>
          <a:bodyPr wrap="square">
            <a:spAutoFit/>
          </a:bodyPr>
          <a:lstStyle/>
          <a:p>
            <a:pPr algn="just"/>
            <a:r>
              <a:rPr lang="en-US" sz="2400" b="1" i="1">
                <a:latin typeface="Times New Roman" panose="02020603050405020304" pitchFamily="18" charset="0"/>
                <a:cs typeface="Times New Roman" panose="02020603050405020304" pitchFamily="18" charset="0"/>
              </a:rPr>
              <a:t>Tiếng Việt:</a:t>
            </a:r>
          </a:p>
          <a:p>
            <a:pPr algn="just"/>
            <a:r>
              <a:rPr lang="en-US" sz="2400" i="1">
                <a:latin typeface="Times New Roman" panose="02020603050405020304" pitchFamily="18" charset="0"/>
                <a:cs typeface="Times New Roman" panose="02020603050405020304" pitchFamily="18" charset="0"/>
              </a:rPr>
              <a:t>https://machinelearningcoban.com/2016/12/28/linearregression/</a:t>
            </a:r>
          </a:p>
          <a:p>
            <a:pPr algn="just"/>
            <a:endParaRPr lang="en-US" sz="2400">
              <a:latin typeface="Times New Roman" panose="02020603050405020304" pitchFamily="18" charset="0"/>
              <a:cs typeface="Times New Roman" panose="02020603050405020304" pitchFamily="18" charset="0"/>
            </a:endParaRPr>
          </a:p>
          <a:p>
            <a:pPr algn="just"/>
            <a:r>
              <a:rPr lang="en-US" sz="2400" b="1" i="1">
                <a:latin typeface="Times New Roman" panose="02020603050405020304" pitchFamily="18" charset="0"/>
                <a:cs typeface="Times New Roman" panose="02020603050405020304" pitchFamily="18" charset="0"/>
              </a:rPr>
              <a:t>Tiếng Anh:</a:t>
            </a:r>
          </a:p>
          <a:p>
            <a:pPr algn="just"/>
            <a:r>
              <a:rPr lang="en-US" sz="2400" i="1">
                <a:latin typeface="Times New Roman" panose="02020603050405020304" pitchFamily="18" charset="0"/>
                <a:cs typeface="Times New Roman" panose="02020603050405020304" pitchFamily="18" charset="0"/>
              </a:rPr>
              <a:t>https://www.geeksforgeeks.org/linear-regression-python-implementation/</a:t>
            </a:r>
          </a:p>
          <a:p>
            <a:pPr algn="just"/>
            <a:r>
              <a:rPr lang="en-US" sz="2400" i="1">
                <a:latin typeface="Times New Roman" panose="02020603050405020304" pitchFamily="18" charset="0"/>
                <a:cs typeface="Times New Roman" panose="02020603050405020304" pitchFamily="18" charset="0"/>
              </a:rPr>
              <a:t>https://www.analyticsvidhya.com/blog/2015/08/comprehensive-guide-regression/</a:t>
            </a:r>
          </a:p>
          <a:p>
            <a:pPr algn="just"/>
            <a:r>
              <a:rPr lang="en-US" sz="2400" i="1">
                <a:latin typeface="Times New Roman" panose="02020603050405020304" pitchFamily="18" charset="0"/>
                <a:cs typeface="Times New Roman" panose="02020603050405020304" pitchFamily="18" charset="0"/>
              </a:rPr>
              <a:t>https://datatofish.com/multiple-linear-regression-python/</a:t>
            </a:r>
          </a:p>
          <a:p>
            <a:pPr algn="just"/>
            <a:r>
              <a:rPr lang="en-US" sz="2400" i="1">
                <a:latin typeface="Times New Roman" panose="02020603050405020304" pitchFamily="18" charset="0"/>
                <a:cs typeface="Times New Roman" panose="02020603050405020304" pitchFamily="18" charset="0"/>
              </a:rPr>
              <a:t>https://www.statisticssolutions.com/how-to-conduct-multiple-linear-regression/</a:t>
            </a:r>
          </a:p>
          <a:p>
            <a:pPr algn="just"/>
            <a:endParaRPr lang="en-US" sz="2400">
              <a:latin typeface="Times New Roman" panose="02020603050405020304" pitchFamily="18" charset="0"/>
              <a:cs typeface="Times New Roman" panose="02020603050405020304" pitchFamily="18" charset="0"/>
            </a:endParaRPr>
          </a:p>
          <a:p>
            <a:pPr algn="just"/>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1132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Kết quả hình ảnh cho dos attack">
            <a:extLst>
              <a:ext uri="{FF2B5EF4-FFF2-40B4-BE49-F238E27FC236}">
                <a16:creationId xmlns:a16="http://schemas.microsoft.com/office/drawing/2014/main" id="{9A4A9158-E99F-4024-8B52-BBA9DDD1A569}"/>
              </a:ext>
            </a:extLst>
          </p:cNvPr>
          <p:cNvSpPr>
            <a:spLocks noChangeAspect="1" noChangeArrowheads="1"/>
          </p:cNvSpPr>
          <p:nvPr/>
        </p:nvSpPr>
        <p:spPr bwMode="auto">
          <a:xfrm>
            <a:off x="1115616" y="-27384"/>
            <a:ext cx="6552728" cy="655272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Kết quả hình ảnh cho thank for watching and listen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 name="AutoShape 8" descr="Kết quả hình ảnh cho thank for watching and listening"/>
          <p:cNvSpPr>
            <a:spLocks noChangeAspect="1" noChangeArrowheads="1"/>
          </p:cNvSpPr>
          <p:nvPr/>
        </p:nvSpPr>
        <p:spPr bwMode="auto">
          <a:xfrm>
            <a:off x="307974" y="7937"/>
            <a:ext cx="3399929" cy="339994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7" name="Picture 2" descr="Káº¿t quáº£ hÃ¬nh áº£nh cho thank you and any questions images">
            <a:extLst>
              <a:ext uri="{FF2B5EF4-FFF2-40B4-BE49-F238E27FC236}">
                <a16:creationId xmlns:a16="http://schemas.microsoft.com/office/drawing/2014/main" id="{8EDB929F-0657-46D0-B7E8-6CD3D3CDE8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767"/>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5401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ThanhQuang\Desktop\New folder (2)\TĐT_logo.png"/>
          <p:cNvPicPr>
            <a:picLocks noChangeAspect="1" noChangeArrowheads="1"/>
          </p:cNvPicPr>
          <p:nvPr/>
        </p:nvPicPr>
        <p:blipFill>
          <a:blip r:embed="rId2" cstate="print"/>
          <a:srcRect/>
          <a:stretch>
            <a:fillRect/>
          </a:stretch>
        </p:blipFill>
        <p:spPr bwMode="auto">
          <a:xfrm>
            <a:off x="285720" y="214290"/>
            <a:ext cx="1714512" cy="946776"/>
          </a:xfrm>
          <a:prstGeom prst="rect">
            <a:avLst/>
          </a:prstGeom>
          <a:noFill/>
        </p:spPr>
      </p:pic>
      <p:sp>
        <p:nvSpPr>
          <p:cNvPr id="5" name="Title 4"/>
          <p:cNvSpPr>
            <a:spLocks noGrp="1"/>
          </p:cNvSpPr>
          <p:nvPr>
            <p:ph type="title"/>
          </p:nvPr>
        </p:nvSpPr>
        <p:spPr>
          <a:xfrm>
            <a:off x="1212958" y="306097"/>
            <a:ext cx="8229600" cy="1143000"/>
          </a:xfrm>
        </p:spPr>
        <p:txBody>
          <a:bodyPr>
            <a:normAutofit/>
          </a:bodyPr>
          <a:lstStyle/>
          <a:p>
            <a:r>
              <a:rPr lang="en-GB" sz="3600" dirty="0" err="1">
                <a:solidFill>
                  <a:srgbClr val="FF0000"/>
                </a:solidFill>
                <a:latin typeface="Times New Roman" panose="02020603050405020304" pitchFamily="18" charset="0"/>
                <a:cs typeface="Times New Roman" panose="02020603050405020304" pitchFamily="18" charset="0"/>
              </a:rPr>
              <a:t>Nội</a:t>
            </a:r>
            <a:r>
              <a:rPr lang="en-GB" sz="3600" dirty="0">
                <a:solidFill>
                  <a:srgbClr val="FF0000"/>
                </a:solidFill>
                <a:latin typeface="Times New Roman" panose="02020603050405020304" pitchFamily="18" charset="0"/>
                <a:cs typeface="Times New Roman" panose="02020603050405020304" pitchFamily="18" charset="0"/>
              </a:rPr>
              <a:t> Dung </a:t>
            </a:r>
            <a:r>
              <a:rPr lang="en-GB" sz="3600" dirty="0" err="1">
                <a:solidFill>
                  <a:srgbClr val="FF0000"/>
                </a:solidFill>
                <a:latin typeface="Times New Roman" panose="02020603050405020304" pitchFamily="18" charset="0"/>
                <a:cs typeface="Times New Roman" panose="02020603050405020304" pitchFamily="18" charset="0"/>
              </a:rPr>
              <a:t>Thuyết</a:t>
            </a:r>
            <a:r>
              <a:rPr lang="en-GB" sz="3600" dirty="0">
                <a:solidFill>
                  <a:srgbClr val="FF0000"/>
                </a:solidFill>
                <a:latin typeface="Times New Roman" panose="02020603050405020304" pitchFamily="18" charset="0"/>
                <a:cs typeface="Times New Roman" panose="02020603050405020304" pitchFamily="18" charset="0"/>
              </a:rPr>
              <a:t> </a:t>
            </a:r>
            <a:r>
              <a:rPr lang="en-GB" sz="3600" dirty="0" err="1">
                <a:solidFill>
                  <a:srgbClr val="FF0000"/>
                </a:solidFill>
                <a:latin typeface="Times New Roman" panose="02020603050405020304" pitchFamily="18" charset="0"/>
                <a:cs typeface="Times New Roman" panose="02020603050405020304" pitchFamily="18" charset="0"/>
              </a:rPr>
              <a:t>Trình</a:t>
            </a:r>
            <a:endParaRPr lang="en-GB" sz="3600" dirty="0">
              <a:solidFill>
                <a:srgbClr val="FF0000"/>
              </a:solidFill>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2195736" y="304507"/>
            <a:ext cx="0" cy="1324293"/>
          </a:xfrm>
          <a:prstGeom prst="line">
            <a:avLst/>
          </a:prstGeom>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1511517" y="1340768"/>
            <a:ext cx="7632483" cy="0"/>
          </a:xfrm>
          <a:prstGeom prst="line">
            <a:avLst/>
          </a:prstGeom>
        </p:spPr>
        <p:style>
          <a:lnRef idx="3">
            <a:schemeClr val="accent2"/>
          </a:lnRef>
          <a:fillRef idx="0">
            <a:schemeClr val="accent2"/>
          </a:fillRef>
          <a:effectRef idx="2">
            <a:schemeClr val="accent2"/>
          </a:effectRef>
          <a:fontRef idx="minor">
            <a:schemeClr val="tx1"/>
          </a:fontRef>
        </p:style>
      </p:cxnSp>
      <p:sp>
        <p:nvSpPr>
          <p:cNvPr id="3" name="Rectangle 2"/>
          <p:cNvSpPr/>
          <p:nvPr/>
        </p:nvSpPr>
        <p:spPr>
          <a:xfrm>
            <a:off x="1203241" y="2663471"/>
            <a:ext cx="7339650" cy="1938992"/>
          </a:xfrm>
          <a:prstGeom prst="rect">
            <a:avLst/>
          </a:prstGeom>
        </p:spPr>
        <p:txBody>
          <a:bodyPr wrap="square">
            <a:spAutoFit/>
          </a:bodyPr>
          <a:lstStyle/>
          <a:p>
            <a:pPr marL="342900" indent="-342900" algn="just">
              <a:buAutoNum type="arabicPeriod"/>
            </a:pPr>
            <a:r>
              <a:rPr lang="en-US" sz="2400">
                <a:solidFill>
                  <a:srgbClr val="FF0000"/>
                </a:solidFill>
                <a:latin typeface="Times New Roman" panose="02020603050405020304" pitchFamily="18" charset="0"/>
                <a:cs typeface="Times New Roman" panose="02020603050405020304" pitchFamily="18" charset="0"/>
              </a:rPr>
              <a:t>DỰ ĐOÁN GIÁ CỔ PHIẾU BẰNG MULTIPLE LINEAR REGRESSION (MLP) </a:t>
            </a:r>
          </a:p>
          <a:p>
            <a:pPr algn="just"/>
            <a:r>
              <a:rPr lang="en-US" sz="2400">
                <a:solidFill>
                  <a:srgbClr val="0070C0"/>
                </a:solidFill>
                <a:latin typeface="Times New Roman" panose="02020603050405020304" pitchFamily="18" charset="0"/>
                <a:cs typeface="Times New Roman" panose="02020603050405020304" pitchFamily="18" charset="0"/>
              </a:rPr>
              <a:t>	</a:t>
            </a:r>
            <a:r>
              <a:rPr lang="en-GB" sz="2400">
                <a:solidFill>
                  <a:srgbClr val="0070C0"/>
                </a:solidFill>
                <a:latin typeface="Times New Roman" panose="02020603050405020304" pitchFamily="18" charset="0"/>
                <a:cs typeface="Times New Roman" panose="02020603050405020304" pitchFamily="18" charset="0"/>
              </a:rPr>
              <a:t>1.1 Giới thiệu bài toán</a:t>
            </a:r>
          </a:p>
          <a:p>
            <a:pPr algn="just"/>
            <a:r>
              <a:rPr lang="en-GB" sz="2400">
                <a:solidFill>
                  <a:srgbClr val="0070C0"/>
                </a:solidFill>
                <a:latin typeface="Times New Roman" panose="02020603050405020304" pitchFamily="18" charset="0"/>
                <a:cs typeface="Times New Roman" panose="02020603050405020304" pitchFamily="18" charset="0"/>
              </a:rPr>
              <a:t>	1.2 </a:t>
            </a:r>
            <a:r>
              <a:rPr lang="en-US" sz="2400">
                <a:solidFill>
                  <a:srgbClr val="0070C0"/>
                </a:solidFill>
                <a:latin typeface="Times New Roman" panose="02020603050405020304" pitchFamily="18" charset="0"/>
                <a:cs typeface="Times New Roman" panose="02020603050405020304" pitchFamily="18" charset="0"/>
              </a:rPr>
              <a:t>Giới thiệu các thư viện sử dụng trong bài toán</a:t>
            </a:r>
          </a:p>
          <a:p>
            <a:pPr algn="just"/>
            <a:r>
              <a:rPr lang="en-US" sz="2400">
                <a:solidFill>
                  <a:srgbClr val="FF0000"/>
                </a:solidFill>
                <a:latin typeface="Times New Roman" panose="02020603050405020304" pitchFamily="18" charset="0"/>
                <a:cs typeface="Times New Roman" panose="02020603050405020304" pitchFamily="18" charset="0"/>
              </a:rPr>
              <a:t>2. TÀI LIỆU THAM KHẢO</a:t>
            </a:r>
            <a:endParaRPr lang="en-GB" sz="240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C:\Users\ThanhQuang\Desktop\New folder (2)\TĐT_logo.png"/>
          <p:cNvPicPr>
            <a:picLocks noChangeAspect="1" noChangeArrowheads="1"/>
          </p:cNvPicPr>
          <p:nvPr/>
        </p:nvPicPr>
        <p:blipFill>
          <a:blip r:embed="rId3" cstate="print"/>
          <a:srcRect/>
          <a:stretch>
            <a:fillRect/>
          </a:stretch>
        </p:blipFill>
        <p:spPr bwMode="auto">
          <a:xfrm>
            <a:off x="285720" y="214290"/>
            <a:ext cx="1714512" cy="946776"/>
          </a:xfrm>
          <a:prstGeom prst="rect">
            <a:avLst/>
          </a:prstGeom>
          <a:noFill/>
        </p:spPr>
      </p:pic>
      <p:cxnSp>
        <p:nvCxnSpPr>
          <p:cNvPr id="6" name="Straight Connector 5"/>
          <p:cNvCxnSpPr/>
          <p:nvPr/>
        </p:nvCxnSpPr>
        <p:spPr>
          <a:xfrm>
            <a:off x="2195736" y="39295"/>
            <a:ext cx="0" cy="1324293"/>
          </a:xfrm>
          <a:prstGeom prst="line">
            <a:avLst/>
          </a:prstGeom>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1511517" y="1213064"/>
            <a:ext cx="7632483" cy="0"/>
          </a:xfrm>
          <a:prstGeom prst="line">
            <a:avLst/>
          </a:prstGeom>
        </p:spPr>
        <p:style>
          <a:lnRef idx="3">
            <a:schemeClr val="accent2"/>
          </a:lnRef>
          <a:fillRef idx="0">
            <a:schemeClr val="accent2"/>
          </a:fillRef>
          <a:effectRef idx="2">
            <a:schemeClr val="accent2"/>
          </a:effectRef>
          <a:fontRef idx="minor">
            <a:schemeClr val="tx1"/>
          </a:fontRef>
        </p:style>
      </p:cxnSp>
      <p:sp>
        <p:nvSpPr>
          <p:cNvPr id="8" name="Title 5"/>
          <p:cNvSpPr>
            <a:spLocks noGrp="1"/>
          </p:cNvSpPr>
          <p:nvPr>
            <p:ph type="title"/>
          </p:nvPr>
        </p:nvSpPr>
        <p:spPr>
          <a:xfrm>
            <a:off x="1998498" y="999608"/>
            <a:ext cx="7632848" cy="629192"/>
          </a:xfrm>
        </p:spPr>
        <p:txBody>
          <a:bodyPr>
            <a:normAutofit fontScale="90000"/>
          </a:bodyPr>
          <a:lstStyle/>
          <a:p>
            <a:pPr marL="400050" lvl="1" indent="0" algn="l">
              <a:buNone/>
            </a:pPr>
            <a:r>
              <a:rPr lang="en-US" sz="2800">
                <a:solidFill>
                  <a:srgbClr val="FF0000"/>
                </a:solidFill>
                <a:latin typeface="Times New Roman" panose="02020603050405020304" pitchFamily="18" charset="0"/>
                <a:cs typeface="Times New Roman" panose="02020603050405020304" pitchFamily="18" charset="0"/>
              </a:rPr>
              <a:t>1. DỰ ĐOÁN GIÁ CỔ PHIẾU BẰNG MULTIPLE LINEAR REGRESSION (MLP)</a:t>
            </a:r>
            <a:br>
              <a:rPr lang="en-US" sz="2800">
                <a:solidFill>
                  <a:srgbClr val="FF0000"/>
                </a:solidFill>
                <a:latin typeface="Times New Roman" panose="02020603050405020304" pitchFamily="18" charset="0"/>
                <a:cs typeface="Times New Roman" panose="02020603050405020304" pitchFamily="18" charset="0"/>
              </a:rPr>
            </a:br>
            <a:r>
              <a:rPr lang="en-US" sz="2800">
                <a:solidFill>
                  <a:srgbClr val="FF0000"/>
                </a:solidFill>
                <a:latin typeface="Times New Roman" panose="02020603050405020304" pitchFamily="18" charset="0"/>
                <a:cs typeface="Times New Roman" panose="02020603050405020304" pitchFamily="18" charset="0"/>
              </a:rPr>
              <a:t>	</a:t>
            </a:r>
            <a:r>
              <a:rPr lang="en-US" sz="2800">
                <a:solidFill>
                  <a:srgbClr val="0070C0"/>
                </a:solidFill>
                <a:latin typeface="Times New Roman" panose="02020603050405020304" pitchFamily="18" charset="0"/>
                <a:cs typeface="Times New Roman" panose="02020603050405020304" pitchFamily="18" charset="0"/>
              </a:rPr>
              <a:t>1.1 Giới thiệu bài toán</a:t>
            </a:r>
            <a:br>
              <a:rPr lang="en-US" sz="2800">
                <a:solidFill>
                  <a:schemeClr val="accent1"/>
                </a:solidFill>
                <a:latin typeface="Times New Roman" panose="02020603050405020304" pitchFamily="18" charset="0"/>
                <a:cs typeface="Times New Roman" panose="02020603050405020304" pitchFamily="18" charset="0"/>
              </a:rPr>
            </a:br>
            <a:r>
              <a:rPr lang="en-US" sz="2800">
                <a:solidFill>
                  <a:srgbClr val="0070C0"/>
                </a:solidFill>
                <a:latin typeface="Times New Roman" panose="02020603050405020304" pitchFamily="18" charset="0"/>
                <a:cs typeface="Times New Roman" panose="02020603050405020304" pitchFamily="18" charset="0"/>
              </a:rPr>
              <a:t>     </a:t>
            </a:r>
            <a:r>
              <a:rPr lang="en-GB" sz="2800">
                <a:solidFill>
                  <a:srgbClr val="0070C0"/>
                </a:solidFill>
                <a:latin typeface="Times New Roman" panose="02020603050405020304" pitchFamily="18" charset="0"/>
                <a:cs typeface="Times New Roman" panose="02020603050405020304" pitchFamily="18" charset="0"/>
              </a:rPr>
              <a:t> </a:t>
            </a:r>
            <a:r>
              <a:rPr lang="en-GB" sz="2800">
                <a:solidFill>
                  <a:schemeClr val="accent1"/>
                </a:solidFill>
                <a:latin typeface="Times New Roman" panose="02020603050405020304" pitchFamily="18" charset="0"/>
                <a:cs typeface="Times New Roman" panose="02020603050405020304" pitchFamily="18" charset="0"/>
              </a:rPr>
              <a:t>   </a:t>
            </a:r>
            <a:br>
              <a:rPr lang="en-GB" sz="2800">
                <a:solidFill>
                  <a:schemeClr val="accent1"/>
                </a:solidFill>
                <a:latin typeface="Times New Roman" panose="02020603050405020304" pitchFamily="18" charset="0"/>
                <a:cs typeface="Times New Roman" panose="02020603050405020304" pitchFamily="18" charset="0"/>
              </a:rPr>
            </a:br>
            <a:br>
              <a:rPr lang="en-US" sz="2600">
                <a:solidFill>
                  <a:srgbClr val="0070C0"/>
                </a:solidFill>
                <a:latin typeface="Times New Roman" panose="02020603050405020304" pitchFamily="18" charset="0"/>
                <a:cs typeface="Times New Roman" panose="02020603050405020304" pitchFamily="18" charset="0"/>
              </a:rPr>
            </a:br>
            <a:br>
              <a:rPr lang="en-US" sz="2800">
                <a:solidFill>
                  <a:srgbClr val="0070C0"/>
                </a:solidFill>
                <a:latin typeface="Times New Roman" panose="02020603050405020304" pitchFamily="18" charset="0"/>
                <a:cs typeface="Times New Roman" panose="02020603050405020304" pitchFamily="18" charset="0"/>
              </a:rPr>
            </a:br>
            <a:endParaRPr lang="en-US" sz="2700" dirty="0">
              <a:solidFill>
                <a:srgbClr val="FF000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4"/>
          <a:stretch>
            <a:fillRect/>
          </a:stretch>
        </p:blipFill>
        <p:spPr>
          <a:xfrm>
            <a:off x="205858" y="1426520"/>
            <a:ext cx="5374254" cy="3717487"/>
          </a:xfrm>
          <a:prstGeom prst="rect">
            <a:avLst/>
          </a:prstGeom>
        </p:spPr>
      </p:pic>
      <p:sp>
        <p:nvSpPr>
          <p:cNvPr id="9" name="TextBox 8"/>
          <p:cNvSpPr txBox="1"/>
          <p:nvPr/>
        </p:nvSpPr>
        <p:spPr>
          <a:xfrm>
            <a:off x="205858" y="5196007"/>
            <a:ext cx="5582424" cy="1661993"/>
          </a:xfrm>
          <a:prstGeom prst="rect">
            <a:avLst/>
          </a:prstGeom>
          <a:noFill/>
        </p:spPr>
        <p:txBody>
          <a:bodyPr wrap="square" rtlCol="0">
            <a:spAutoFit/>
          </a:bodyPr>
          <a:lstStyle/>
          <a:p>
            <a:pPr algn="ctr"/>
            <a:r>
              <a:rPr lang="en-US" sz="2400">
                <a:latin typeface="Times New Roman" panose="02020603050405020304" pitchFamily="18" charset="0"/>
                <a:cs typeface="Times New Roman" panose="02020603050405020304" pitchFamily="18" charset="0"/>
              </a:rPr>
              <a:t>Dữ liệu giá cổ phiếu của Apple</a:t>
            </a:r>
          </a:p>
          <a:p>
            <a:r>
              <a:rPr lang="en-US" sz="2400">
                <a:latin typeface="Times New Roman" panose="02020603050405020304" pitchFamily="18" charset="0"/>
                <a:cs typeface="Times New Roman" panose="02020603050405020304" pitchFamily="18" charset="0"/>
              </a:rPr>
              <a:t>Nguồn: </a:t>
            </a:r>
            <a:r>
              <a:rPr lang="en-US" i="1">
                <a:latin typeface="Times New Roman" panose="02020603050405020304" pitchFamily="18" charset="0"/>
                <a:cs typeface="Times New Roman" panose="02020603050405020304" pitchFamily="18" charset="0"/>
              </a:rPr>
              <a:t>https://www.nasdaq.com/symbol/aapl/historical?fbclid=IwAR0HnnV_GYQ6IAEQYr4nujJ5IUGSx9CvWXuwMxh3NWhA82aqAYyZQBfcqp8</a:t>
            </a:r>
          </a:p>
        </p:txBody>
      </p:sp>
      <mc:AlternateContent xmlns:mc="http://schemas.openxmlformats.org/markup-compatibility/2006" xmlns:a14="http://schemas.microsoft.com/office/drawing/2010/main">
        <mc:Choice Requires="a14">
          <p:sp>
            <p:nvSpPr>
              <p:cNvPr id="11" name="TextBox 10"/>
              <p:cNvSpPr txBox="1"/>
              <p:nvPr/>
            </p:nvSpPr>
            <p:spPr>
              <a:xfrm>
                <a:off x="6156176" y="2204864"/>
                <a:ext cx="2592288" cy="2677656"/>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Biến độc lập:</a:t>
                </a:r>
              </a:p>
              <a:p>
                <a:pPr lvl="1"/>
                <a14:m>
                  <m:oMath xmlns:m="http://schemas.openxmlformats.org/officeDocument/2006/math">
                    <m:r>
                      <a:rPr lang="en-US" sz="2400" b="0" i="1" smtClean="0">
                        <a:latin typeface="Cambria Math" panose="02040503050406030204" pitchFamily="18" charset="0"/>
                      </a:rPr>
                      <m:t>𝑥</m:t>
                    </m:r>
                    <m:r>
                      <a:rPr lang="en-US" sz="2400" b="0" i="1" smtClean="0">
                        <a:latin typeface="Cambria Math" panose="02040503050406030204" pitchFamily="18" charset="0"/>
                      </a:rPr>
                      <m:t>1</m:t>
                    </m:r>
                  </m:oMath>
                </a14:m>
                <a:r>
                  <a:rPr lang="en-US" sz="2400" i="1">
                    <a:latin typeface="Times New Roman" panose="02020603050405020304" pitchFamily="18" charset="0"/>
                    <a:cs typeface="Times New Roman" panose="02020603050405020304" pitchFamily="18" charset="0"/>
                  </a:rPr>
                  <a:t>: open</a:t>
                </a:r>
              </a:p>
              <a:p>
                <a:pPr lvl="1"/>
                <a14:m>
                  <m:oMath xmlns:m="http://schemas.openxmlformats.org/officeDocument/2006/math">
                    <m:r>
                      <a:rPr lang="en-US" sz="2400" b="0" i="1" smtClean="0">
                        <a:latin typeface="Cambria Math" panose="02040503050406030204" pitchFamily="18" charset="0"/>
                      </a:rPr>
                      <m:t>𝑥</m:t>
                    </m:r>
                    <m:r>
                      <a:rPr lang="en-US" sz="2400" b="0" i="1" smtClean="0">
                        <a:latin typeface="Cambria Math" panose="02040503050406030204" pitchFamily="18" charset="0"/>
                      </a:rPr>
                      <m:t>2</m:t>
                    </m:r>
                  </m:oMath>
                </a14:m>
                <a:r>
                  <a:rPr lang="en-US" sz="2400" i="1">
                    <a:latin typeface="Times New Roman" panose="02020603050405020304" pitchFamily="18" charset="0"/>
                    <a:cs typeface="Times New Roman" panose="02020603050405020304" pitchFamily="18" charset="0"/>
                  </a:rPr>
                  <a:t>: high</a:t>
                </a:r>
              </a:p>
              <a:p>
                <a:pPr lvl="1"/>
                <a14:m>
                  <m:oMath xmlns:m="http://schemas.openxmlformats.org/officeDocument/2006/math">
                    <m:r>
                      <a:rPr lang="en-US" sz="2400" b="0" i="1" smtClean="0">
                        <a:latin typeface="Cambria Math" panose="02040503050406030204" pitchFamily="18" charset="0"/>
                      </a:rPr>
                      <m:t>𝑥</m:t>
                    </m:r>
                    <m:r>
                      <a:rPr lang="en-US" sz="2400" b="0" i="1" smtClean="0">
                        <a:latin typeface="Cambria Math" panose="02040503050406030204" pitchFamily="18" charset="0"/>
                      </a:rPr>
                      <m:t>3</m:t>
                    </m:r>
                  </m:oMath>
                </a14:m>
                <a:r>
                  <a:rPr lang="en-US" sz="2400" i="1">
                    <a:latin typeface="Times New Roman" panose="02020603050405020304" pitchFamily="18" charset="0"/>
                    <a:cs typeface="Times New Roman" panose="02020603050405020304" pitchFamily="18" charset="0"/>
                  </a:rPr>
                  <a:t>: low</a:t>
                </a:r>
              </a:p>
              <a:p>
                <a:pPr lvl="1"/>
                <a14:m>
                  <m:oMath xmlns:m="http://schemas.openxmlformats.org/officeDocument/2006/math">
                    <m:r>
                      <a:rPr lang="en-US" sz="2400" b="0" i="1" smtClean="0">
                        <a:latin typeface="Cambria Math" panose="02040503050406030204" pitchFamily="18" charset="0"/>
                      </a:rPr>
                      <m:t>𝑥</m:t>
                    </m:r>
                    <m:r>
                      <a:rPr lang="en-US" sz="2400" b="0" i="1" smtClean="0">
                        <a:latin typeface="Cambria Math" panose="02040503050406030204" pitchFamily="18" charset="0"/>
                      </a:rPr>
                      <m:t>4</m:t>
                    </m:r>
                  </m:oMath>
                </a14:m>
                <a:r>
                  <a:rPr lang="en-US" sz="2400" i="1">
                    <a:latin typeface="Times New Roman" panose="02020603050405020304" pitchFamily="18" charset="0"/>
                    <a:cs typeface="Times New Roman" panose="02020603050405020304" pitchFamily="18" charset="0"/>
                  </a:rPr>
                  <a:t>: volume</a:t>
                </a:r>
              </a:p>
              <a:p>
                <a:r>
                  <a:rPr lang="en-US" sz="2400">
                    <a:latin typeface="Times New Roman" panose="02020603050405020304" pitchFamily="18" charset="0"/>
                    <a:cs typeface="Times New Roman" panose="02020603050405020304" pitchFamily="18" charset="0"/>
                  </a:rPr>
                  <a:t>Biến phụ thuộc:</a:t>
                </a:r>
              </a:p>
              <a:p>
                <a:pPr lvl="1"/>
                <a14:m>
                  <m:oMath xmlns:m="http://schemas.openxmlformats.org/officeDocument/2006/math">
                    <m:r>
                      <a:rPr lang="en-US" sz="2400" b="0" i="1" smtClean="0">
                        <a:latin typeface="Cambria Math" panose="02040503050406030204" pitchFamily="18" charset="0"/>
                      </a:rPr>
                      <m:t>𝑦</m:t>
                    </m:r>
                  </m:oMath>
                </a14:m>
                <a:r>
                  <a:rPr lang="en-US" sz="2400" i="1">
                    <a:latin typeface="Times New Roman" panose="02020603050405020304" pitchFamily="18" charset="0"/>
                    <a:cs typeface="Times New Roman" panose="02020603050405020304" pitchFamily="18" charset="0"/>
                  </a:rPr>
                  <a:t>: close</a:t>
                </a:r>
              </a:p>
            </p:txBody>
          </p:sp>
        </mc:Choice>
        <mc:Fallback xmlns="">
          <p:sp>
            <p:nvSpPr>
              <p:cNvPr id="11" name="TextBox 10"/>
              <p:cNvSpPr txBox="1">
                <a:spLocks noRot="1" noChangeAspect="1" noMove="1" noResize="1" noEditPoints="1" noAdjustHandles="1" noChangeArrowheads="1" noChangeShapeType="1" noTextEdit="1"/>
              </p:cNvSpPr>
              <p:nvPr/>
            </p:nvSpPr>
            <p:spPr>
              <a:xfrm>
                <a:off x="6156176" y="2204864"/>
                <a:ext cx="2592288" cy="2677656"/>
              </a:xfrm>
              <a:prstGeom prst="rect">
                <a:avLst/>
              </a:prstGeom>
              <a:blipFill>
                <a:blip r:embed="rId5"/>
                <a:stretch>
                  <a:fillRect l="-3765" t="-1822" b="-4328"/>
                </a:stretch>
              </a:blipFill>
            </p:spPr>
            <p:txBody>
              <a:bodyPr/>
              <a:lstStyle/>
              <a:p>
                <a:r>
                  <a:rPr lang="en-US">
                    <a:noFill/>
                  </a:rPr>
                  <a:t> </a:t>
                </a:r>
              </a:p>
            </p:txBody>
          </p:sp>
        </mc:Fallback>
      </mc:AlternateContent>
    </p:spTree>
    <p:extLst>
      <p:ext uri="{BB962C8B-B14F-4D97-AF65-F5344CB8AC3E}">
        <p14:creationId xmlns:p14="http://schemas.microsoft.com/office/powerpoint/2010/main" val="3011649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p:tgtEl>
                                          <p:spTgt spid="11"/>
                                        </p:tgtEl>
                                        <p:attrNameLst>
                                          <p:attrName>ppt_y</p:attrName>
                                        </p:attrNameLst>
                                      </p:cBhvr>
                                      <p:tavLst>
                                        <p:tav tm="0">
                                          <p:val>
                                            <p:strVal val="#ppt_y+#ppt_h*1.125000"/>
                                          </p:val>
                                        </p:tav>
                                        <p:tav tm="100000">
                                          <p:val>
                                            <p:strVal val="#ppt_y"/>
                                          </p:val>
                                        </p:tav>
                                      </p:tavLst>
                                    </p:anim>
                                    <p:animEffect transition="in" filter="wipe(up)">
                                      <p:cBhvr>
                                        <p:cTn id="12" dur="500"/>
                                        <p:tgtEl>
                                          <p:spTgt spid="11"/>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p:tgtEl>
                                          <p:spTgt spid="9"/>
                                        </p:tgtEl>
                                        <p:attrNameLst>
                                          <p:attrName>ppt_y</p:attrName>
                                        </p:attrNameLst>
                                      </p:cBhvr>
                                      <p:tavLst>
                                        <p:tav tm="0">
                                          <p:val>
                                            <p:strVal val="#ppt_y+#ppt_h*1.125000"/>
                                          </p:val>
                                        </p:tav>
                                        <p:tav tm="100000">
                                          <p:val>
                                            <p:strVal val="#ppt_y"/>
                                          </p:val>
                                        </p:tav>
                                      </p:tavLst>
                                    </p:anim>
                                    <p:animEffect transition="in" filter="wipe(up)">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xit" presetSubtype="4" fill="hold" nodeType="clickEffect">
                                  <p:stCondLst>
                                    <p:cond delay="0"/>
                                  </p:stCondLst>
                                  <p:childTnLst>
                                    <p:anim calcmode="lin" valueType="num">
                                      <p:cBhvr additive="base">
                                        <p:cTn id="20" dur="500"/>
                                        <p:tgtEl>
                                          <p:spTgt spid="5"/>
                                        </p:tgtEl>
                                        <p:attrNameLst>
                                          <p:attrName>ppt_y</p:attrName>
                                        </p:attrNameLst>
                                      </p:cBhvr>
                                      <p:tavLst>
                                        <p:tav tm="0">
                                          <p:val>
                                            <p:strVal val="#ppt_y"/>
                                          </p:val>
                                        </p:tav>
                                        <p:tav tm="100000">
                                          <p:val>
                                            <p:strVal val="#ppt_y+#ppt_h*1.125000"/>
                                          </p:val>
                                        </p:tav>
                                      </p:tavLst>
                                    </p:anim>
                                    <p:animEffect transition="out" filter="wipe(down)">
                                      <p:cBhvr>
                                        <p:cTn id="21" dur="500"/>
                                        <p:tgtEl>
                                          <p:spTgt spid="5"/>
                                        </p:tgtEl>
                                      </p:cBhvr>
                                    </p:animEffect>
                                    <p:set>
                                      <p:cBhvr>
                                        <p:cTn id="22" dur="1" fill="hold">
                                          <p:stCondLst>
                                            <p:cond delay="499"/>
                                          </p:stCondLst>
                                        </p:cTn>
                                        <p:tgtEl>
                                          <p:spTgt spid="5"/>
                                        </p:tgtEl>
                                        <p:attrNameLst>
                                          <p:attrName>style.visibility</p:attrName>
                                        </p:attrNameLst>
                                      </p:cBhvr>
                                      <p:to>
                                        <p:strVal val="hidden"/>
                                      </p:to>
                                    </p:set>
                                  </p:childTnLst>
                                </p:cTn>
                              </p:par>
                              <p:par>
                                <p:cTn id="23" presetID="12" presetClass="exit" presetSubtype="4" fill="hold" grpId="1" nodeType="withEffect">
                                  <p:stCondLst>
                                    <p:cond delay="0"/>
                                  </p:stCondLst>
                                  <p:childTnLst>
                                    <p:anim calcmode="lin" valueType="num">
                                      <p:cBhvr additive="base">
                                        <p:cTn id="24" dur="500"/>
                                        <p:tgtEl>
                                          <p:spTgt spid="11"/>
                                        </p:tgtEl>
                                        <p:attrNameLst>
                                          <p:attrName>ppt_y</p:attrName>
                                        </p:attrNameLst>
                                      </p:cBhvr>
                                      <p:tavLst>
                                        <p:tav tm="0">
                                          <p:val>
                                            <p:strVal val="#ppt_y"/>
                                          </p:val>
                                        </p:tav>
                                        <p:tav tm="100000">
                                          <p:val>
                                            <p:strVal val="#ppt_y+#ppt_h*1.125000"/>
                                          </p:val>
                                        </p:tav>
                                      </p:tavLst>
                                    </p:anim>
                                    <p:animEffect transition="out" filter="wipe(down)">
                                      <p:cBhvr>
                                        <p:cTn id="25" dur="500"/>
                                        <p:tgtEl>
                                          <p:spTgt spid="11"/>
                                        </p:tgtEl>
                                      </p:cBhvr>
                                    </p:animEffect>
                                    <p:set>
                                      <p:cBhvr>
                                        <p:cTn id="26" dur="1" fill="hold">
                                          <p:stCondLst>
                                            <p:cond delay="499"/>
                                          </p:stCondLst>
                                        </p:cTn>
                                        <p:tgtEl>
                                          <p:spTgt spid="11"/>
                                        </p:tgtEl>
                                        <p:attrNameLst>
                                          <p:attrName>style.visibility</p:attrName>
                                        </p:attrNameLst>
                                      </p:cBhvr>
                                      <p:to>
                                        <p:strVal val="hidden"/>
                                      </p:to>
                                    </p:set>
                                  </p:childTnLst>
                                </p:cTn>
                              </p:par>
                              <p:par>
                                <p:cTn id="27" presetID="12" presetClass="exit" presetSubtype="4" fill="hold" grpId="1" nodeType="withEffect">
                                  <p:stCondLst>
                                    <p:cond delay="0"/>
                                  </p:stCondLst>
                                  <p:childTnLst>
                                    <p:anim calcmode="lin" valueType="num">
                                      <p:cBhvr additive="base">
                                        <p:cTn id="28" dur="500"/>
                                        <p:tgtEl>
                                          <p:spTgt spid="9"/>
                                        </p:tgtEl>
                                        <p:attrNameLst>
                                          <p:attrName>ppt_y</p:attrName>
                                        </p:attrNameLst>
                                      </p:cBhvr>
                                      <p:tavLst>
                                        <p:tav tm="0">
                                          <p:val>
                                            <p:strVal val="#ppt_y"/>
                                          </p:val>
                                        </p:tav>
                                        <p:tav tm="100000">
                                          <p:val>
                                            <p:strVal val="#ppt_y+#ppt_h*1.125000"/>
                                          </p:val>
                                        </p:tav>
                                      </p:tavLst>
                                    </p:anim>
                                    <p:animEffect transition="out" filter="wipe(down)">
                                      <p:cBhvr>
                                        <p:cTn id="29" dur="500"/>
                                        <p:tgtEl>
                                          <p:spTgt spid="9"/>
                                        </p:tgtEl>
                                      </p:cBhvr>
                                    </p:animEffect>
                                    <p:set>
                                      <p:cBhvr>
                                        <p:cTn id="30"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1" grpId="0"/>
      <p:bldP spid="11"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C:\Users\ThanhQuang\Desktop\New folder (2)\TĐT_logo.png"/>
          <p:cNvPicPr>
            <a:picLocks noChangeAspect="1" noChangeArrowheads="1"/>
          </p:cNvPicPr>
          <p:nvPr/>
        </p:nvPicPr>
        <p:blipFill>
          <a:blip r:embed="rId3" cstate="print"/>
          <a:srcRect/>
          <a:stretch>
            <a:fillRect/>
          </a:stretch>
        </p:blipFill>
        <p:spPr bwMode="auto">
          <a:xfrm>
            <a:off x="285720" y="214290"/>
            <a:ext cx="1714512" cy="946776"/>
          </a:xfrm>
          <a:prstGeom prst="rect">
            <a:avLst/>
          </a:prstGeom>
          <a:noFill/>
        </p:spPr>
      </p:pic>
      <p:cxnSp>
        <p:nvCxnSpPr>
          <p:cNvPr id="6" name="Straight Connector 5"/>
          <p:cNvCxnSpPr/>
          <p:nvPr/>
        </p:nvCxnSpPr>
        <p:spPr>
          <a:xfrm>
            <a:off x="2195736" y="39295"/>
            <a:ext cx="0" cy="1324293"/>
          </a:xfrm>
          <a:prstGeom prst="line">
            <a:avLst/>
          </a:prstGeom>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1511517" y="1213064"/>
            <a:ext cx="7632483" cy="0"/>
          </a:xfrm>
          <a:prstGeom prst="line">
            <a:avLst/>
          </a:prstGeom>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1824132" y="1675454"/>
                <a:ext cx="5550237" cy="1846659"/>
              </a:xfrm>
              <a:prstGeom prst="rect">
                <a:avLst/>
              </a:prstGeom>
              <a:noFill/>
            </p:spPr>
            <p:txBody>
              <a:bodyPr wrap="none" lIns="0" tIns="0" rIns="0" bIns="0" rtlCol="0">
                <a:spAutoFit/>
              </a:bodyPr>
              <a:lstStyle/>
              <a:p>
                <a:r>
                  <a:rPr lang="en-US" sz="2400" b="0">
                    <a:latin typeface="Times New Roman" panose="02020603050405020304" pitchFamily="18" charset="0"/>
                    <a:cs typeface="Times New Roman" panose="02020603050405020304" pitchFamily="18" charset="0"/>
                  </a:rPr>
                  <a:t>Phương trình hồi quy:</a:t>
                </a: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𝑦</m:t>
                      </m:r>
                      <m:r>
                        <a:rPr lang="en-US" sz="2400" b="0" i="1" smtClean="0">
                          <a:latin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𝛽</m:t>
                      </m:r>
                      <m:r>
                        <a:rPr lang="en-US" sz="2400" b="0" i="1" baseline="-25000" smtClean="0">
                          <a:latin typeface="Cambria Math" panose="02040503050406030204" pitchFamily="18" charset="0"/>
                          <a:ea typeface="Cambria Math" panose="02040503050406030204" pitchFamily="18" charset="0"/>
                        </a:rPr>
                        <m:t>0</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𝛽</m:t>
                      </m:r>
                      <m:r>
                        <a:rPr lang="en-US" sz="2400" b="0" i="1" baseline="-25000" smtClean="0">
                          <a:latin typeface="Cambria Math" panose="02040503050406030204" pitchFamily="18" charset="0"/>
                          <a:ea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𝑥</m:t>
                      </m:r>
                      <m:r>
                        <a:rPr lang="en-US" sz="2400" b="0" i="1" baseline="-25000" smtClean="0">
                          <a:latin typeface="Cambria Math" panose="02040503050406030204" pitchFamily="18" charset="0"/>
                          <a:ea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𝛽</m:t>
                      </m:r>
                      <m:r>
                        <a:rPr lang="en-US" sz="2400" b="0" i="1" baseline="-25000" smtClean="0">
                          <a:latin typeface="Cambria Math" panose="02040503050406030204" pitchFamily="18" charset="0"/>
                          <a:ea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𝑥</m:t>
                      </m:r>
                      <m:r>
                        <a:rPr lang="en-US" sz="2400" b="0" i="1" baseline="-25000" smtClean="0">
                          <a:latin typeface="Cambria Math" panose="02040503050406030204" pitchFamily="18" charset="0"/>
                          <a:ea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𝛽</m:t>
                      </m:r>
                      <m:r>
                        <a:rPr lang="en-US" sz="2400" b="0" i="1" baseline="-25000" smtClean="0">
                          <a:latin typeface="Cambria Math" panose="02040503050406030204" pitchFamily="18" charset="0"/>
                          <a:ea typeface="Cambria Math" panose="02040503050406030204" pitchFamily="18" charset="0"/>
                        </a:rPr>
                        <m:t>3</m:t>
                      </m:r>
                      <m:r>
                        <a:rPr lang="en-US" sz="2400" b="0" i="1" smtClean="0">
                          <a:latin typeface="Cambria Math" panose="02040503050406030204" pitchFamily="18" charset="0"/>
                          <a:ea typeface="Cambria Math" panose="02040503050406030204" pitchFamily="18" charset="0"/>
                        </a:rPr>
                        <m:t>𝑥</m:t>
                      </m:r>
                      <m:r>
                        <a:rPr lang="en-US" sz="2400" b="0" i="1" baseline="-25000" smtClean="0">
                          <a:latin typeface="Cambria Math" panose="02040503050406030204" pitchFamily="18" charset="0"/>
                          <a:ea typeface="Cambria Math" panose="02040503050406030204" pitchFamily="18" charset="0"/>
                        </a:rPr>
                        <m:t>3</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𝛽</m:t>
                      </m:r>
                      <m:r>
                        <a:rPr lang="en-US" sz="2400" b="0" i="1" baseline="-25000" smtClean="0">
                          <a:latin typeface="Cambria Math" panose="02040503050406030204" pitchFamily="18" charset="0"/>
                          <a:ea typeface="Cambria Math" panose="02040503050406030204" pitchFamily="18" charset="0"/>
                        </a:rPr>
                        <m:t>4</m:t>
                      </m:r>
                      <m:r>
                        <a:rPr lang="en-US" sz="2400" b="0" i="1" smtClean="0">
                          <a:latin typeface="Cambria Math" panose="02040503050406030204" pitchFamily="18" charset="0"/>
                          <a:ea typeface="Cambria Math" panose="02040503050406030204" pitchFamily="18" charset="0"/>
                        </a:rPr>
                        <m:t>𝑥</m:t>
                      </m:r>
                      <m:r>
                        <a:rPr lang="en-US" sz="2400" b="0" i="1" baseline="-25000" smtClean="0">
                          <a:latin typeface="Cambria Math" panose="02040503050406030204" pitchFamily="18" charset="0"/>
                          <a:ea typeface="Cambria Math" panose="02040503050406030204" pitchFamily="18" charset="0"/>
                        </a:rPr>
                        <m:t>4</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𝜀</m:t>
                      </m:r>
                    </m:oMath>
                  </m:oMathPara>
                </a14:m>
                <a:endParaRPr lang="en-US" sz="2400"/>
              </a:p>
              <a:p>
                <a:endParaRPr lang="en-US" sz="2400"/>
              </a:p>
              <a:p>
                <a:r>
                  <a:rPr lang="en-US" sz="2400">
                    <a:latin typeface="Times New Roman" panose="02020603050405020304" pitchFamily="18" charset="0"/>
                    <a:cs typeface="Times New Roman" panose="02020603050405020304" pitchFamily="18" charset="0"/>
                  </a:rPr>
                  <a:t>Hay:</a:t>
                </a: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𝑌</m:t>
                      </m:r>
                      <m:r>
                        <a:rPr lang="en-US" sz="2400" b="0" i="1" smtClean="0">
                          <a:latin typeface="Cambria Math" panose="02040503050406030204" pitchFamily="18" charset="0"/>
                        </a:rPr>
                        <m:t>=</m:t>
                      </m:r>
                      <m:r>
                        <a:rPr lang="en-US" sz="2400" b="0" i="1" smtClean="0">
                          <a:latin typeface="Cambria Math" panose="02040503050406030204" pitchFamily="18" charset="0"/>
                        </a:rPr>
                        <m:t>𝑋𝐵</m:t>
                      </m:r>
                      <m:r>
                        <a:rPr lang="en-US" sz="2400" b="0" i="1" smtClean="0">
                          <a:latin typeface="Cambria Math" panose="02040503050406030204" pitchFamily="18" charset="0"/>
                        </a:rPr>
                        <m:t>+</m:t>
                      </m:r>
                      <m:r>
                        <a:rPr lang="en-US" sz="2400" b="0" i="1" smtClean="0">
                          <a:latin typeface="Cambria Math" panose="02040503050406030204" pitchFamily="18" charset="0"/>
                        </a:rPr>
                        <m:t>𝐸</m:t>
                      </m:r>
                    </m:oMath>
                  </m:oMathPara>
                </a14:m>
                <a:endParaRPr lang="en-US" sz="2400"/>
              </a:p>
            </p:txBody>
          </p:sp>
        </mc:Choice>
        <mc:Fallback xmlns="">
          <p:sp>
            <p:nvSpPr>
              <p:cNvPr id="12" name="TextBox 11"/>
              <p:cNvSpPr txBox="1">
                <a:spLocks noRot="1" noChangeAspect="1" noMove="1" noResize="1" noEditPoints="1" noAdjustHandles="1" noChangeArrowheads="1" noChangeShapeType="1" noTextEdit="1"/>
              </p:cNvSpPr>
              <p:nvPr/>
            </p:nvSpPr>
            <p:spPr>
              <a:xfrm>
                <a:off x="1824132" y="1675454"/>
                <a:ext cx="5550237" cy="1846659"/>
              </a:xfrm>
              <a:prstGeom prst="rect">
                <a:avLst/>
              </a:prstGeom>
              <a:blipFill>
                <a:blip r:embed="rId4"/>
                <a:stretch>
                  <a:fillRect l="-3293" t="-5281" b="-330"/>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2AE2AFDB-C716-43D4-8E67-72CE8875038E}"/>
              </a:ext>
            </a:extLst>
          </p:cNvPr>
          <p:cNvSpPr txBox="1"/>
          <p:nvPr/>
        </p:nvSpPr>
        <p:spPr>
          <a:xfrm>
            <a:off x="4361688" y="2916936"/>
            <a:ext cx="65" cy="276999"/>
          </a:xfrm>
          <a:prstGeom prst="rect">
            <a:avLst/>
          </a:prstGeom>
          <a:noFill/>
        </p:spPr>
        <p:txBody>
          <a:bodyPr wrap="none" lIns="0" tIns="0" rIns="0" bIns="0" rtlCol="0">
            <a:spAutoFit/>
          </a:bodyPr>
          <a:lstStyle/>
          <a:p>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2494B7D-4770-43DB-B4F1-7782780628E0}"/>
                  </a:ext>
                </a:extLst>
              </p:cNvPr>
              <p:cNvSpPr txBox="1"/>
              <p:nvPr/>
            </p:nvSpPr>
            <p:spPr>
              <a:xfrm>
                <a:off x="1578054" y="4085407"/>
                <a:ext cx="3959610" cy="14180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𝑋</m:t>
                      </m:r>
                      <m:r>
                        <a:rPr lang="en-US" sz="2400" b="0" i="1" smtClean="0">
                          <a:latin typeface="Cambria Math" panose="02040503050406030204" pitchFamily="18" charset="0"/>
                        </a:rPr>
                        <m:t>=</m:t>
                      </m:r>
                      <m:d>
                        <m:dPr>
                          <m:begChr m:val="["/>
                          <m:endChr m:val="]"/>
                          <m:ctrlPr>
                            <a:rPr lang="en-US" sz="2400" i="1" smtClean="0">
                              <a:latin typeface="Cambria Math" panose="02040503050406030204" pitchFamily="18" charset="0"/>
                            </a:rPr>
                          </m:ctrlPr>
                        </m:dPr>
                        <m:e>
                          <m:m>
                            <m:mPr>
                              <m:mcs>
                                <m:mc>
                                  <m:mcPr>
                                    <m:count m:val="3"/>
                                    <m:mcJc m:val="center"/>
                                  </m:mcPr>
                                </m:mc>
                              </m:mcs>
                              <m:ctrlPr>
                                <a:rPr lang="en-US" sz="2400" i="1" smtClean="0">
                                  <a:latin typeface="Cambria Math" panose="02040503050406030204" pitchFamily="18" charset="0"/>
                                </a:rPr>
                              </m:ctrlPr>
                            </m:mPr>
                            <m:mr>
                              <m:e>
                                <m:m>
                                  <m:mPr>
                                    <m:mcs>
                                      <m:mc>
                                        <m:mcPr>
                                          <m:count m:val="3"/>
                                          <m:mcJc m:val="center"/>
                                        </m:mcPr>
                                      </m:mc>
                                    </m:mcs>
                                    <m:ctrlPr>
                                      <a:rPr lang="en-US" sz="2400" i="1" smtClean="0">
                                        <a:latin typeface="Cambria Math" panose="02040503050406030204" pitchFamily="18" charset="0"/>
                                      </a:rPr>
                                    </m:ctrlPr>
                                  </m:mPr>
                                  <m:mr>
                                    <m:e>
                                      <m:eqArr>
                                        <m:eqArrPr>
                                          <m:ctrlPr>
                                            <a:rPr lang="en-US" sz="2400" i="1" smtClean="0">
                                              <a:latin typeface="Cambria Math" panose="02040503050406030204" pitchFamily="18" charset="0"/>
                                            </a:rPr>
                                          </m:ctrlPr>
                                        </m:eqArrPr>
                                        <m:e>
                                          <m:r>
                                            <a:rPr lang="en-US" sz="2400" b="0" i="1" smtClean="0">
                                              <a:latin typeface="Cambria Math" panose="02040503050406030204" pitchFamily="18" charset="0"/>
                                            </a:rPr>
                                            <m:t>1</m:t>
                                          </m:r>
                                        </m:e>
                                        <m:e>
                                          <m:r>
                                            <a:rPr lang="en-US" sz="2400" b="0" i="1" smtClean="0">
                                              <a:latin typeface="Cambria Math" panose="02040503050406030204" pitchFamily="18" charset="0"/>
                                            </a:rPr>
                                            <m:t>1</m:t>
                                          </m:r>
                                        </m:e>
                                      </m:eqArr>
                                    </m:e>
                                    <m:e>
                                      <m:eqArr>
                                        <m:eqArrPr>
                                          <m:ctrlPr>
                                            <a:rPr lang="en-US" sz="2400" i="1" smtClean="0">
                                              <a:latin typeface="Cambria Math" panose="02040503050406030204" pitchFamily="18" charset="0"/>
                                            </a:rPr>
                                          </m:ctrlPr>
                                        </m:eqArrPr>
                                        <m:e>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11</m:t>
                                              </m:r>
                                            </m:sub>
                                          </m:sSub>
                                        </m:e>
                                        <m:e>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21</m:t>
                                              </m:r>
                                            </m:sub>
                                          </m:sSub>
                                        </m:e>
                                      </m:eqArr>
                                    </m:e>
                                    <m:e>
                                      <m:eqArr>
                                        <m:eqArrPr>
                                          <m:ctrlPr>
                                            <a:rPr lang="en-US" sz="2400" i="1" smtClean="0">
                                              <a:latin typeface="Cambria Math" panose="02040503050406030204" pitchFamily="18" charset="0"/>
                                            </a:rPr>
                                          </m:ctrlPr>
                                        </m:eqArrPr>
                                        <m:e>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12</m:t>
                                              </m:r>
                                            </m:sub>
                                          </m:sSub>
                                        </m:e>
                                        <m:e>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22</m:t>
                                              </m:r>
                                            </m:sub>
                                          </m:sSub>
                                        </m:e>
                                      </m:eqArr>
                                    </m:e>
                                  </m:mr>
                                </m:m>
                              </m:e>
                              <m:e>
                                <m:eqArr>
                                  <m:eqArrPr>
                                    <m:ctrlPr>
                                      <a:rPr lang="en-US" sz="2400" i="1" smtClean="0">
                                        <a:latin typeface="Cambria Math" panose="02040503050406030204" pitchFamily="18" charset="0"/>
                                      </a:rPr>
                                    </m:ctrlPr>
                                  </m:eqArrPr>
                                  <m:e>
                                    <m:r>
                                      <a:rPr lang="en-US" sz="2400" i="1" smtClean="0">
                                        <a:latin typeface="Cambria Math" panose="02040503050406030204" pitchFamily="18" charset="0"/>
                                      </a:rPr>
                                      <m:t>⋯</m:t>
                                    </m:r>
                                  </m:e>
                                  <m:e>
                                    <m:r>
                                      <a:rPr lang="en-US" sz="2400" i="1" smtClean="0">
                                        <a:latin typeface="Cambria Math" panose="02040503050406030204" pitchFamily="18" charset="0"/>
                                      </a:rPr>
                                      <m:t>…</m:t>
                                    </m:r>
                                  </m:e>
                                </m:eqArr>
                              </m:e>
                              <m:e>
                                <m:eqArr>
                                  <m:eqArrPr>
                                    <m:ctrlPr>
                                      <a:rPr lang="en-US" sz="2400" i="1" smtClean="0">
                                        <a:latin typeface="Cambria Math" panose="02040503050406030204" pitchFamily="18" charset="0"/>
                                      </a:rPr>
                                    </m:ctrlPr>
                                  </m:eqArrPr>
                                  <m:e>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r>
                                          <a:rPr lang="en-US" sz="2400" b="0" i="1" smtClean="0">
                                            <a:latin typeface="Cambria Math" panose="02040503050406030204" pitchFamily="18" charset="0"/>
                                          </a:rPr>
                                          <m:t>𝑝</m:t>
                                        </m:r>
                                      </m:sub>
                                    </m:sSub>
                                  </m:e>
                                  <m:e>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r>
                                          <a:rPr lang="en-US" sz="2400" b="0" i="1" smtClean="0">
                                            <a:latin typeface="Cambria Math" panose="02040503050406030204" pitchFamily="18" charset="0"/>
                                          </a:rPr>
                                          <m:t>𝑝</m:t>
                                        </m:r>
                                      </m:sub>
                                    </m:sSub>
                                  </m:e>
                                </m:eqArr>
                              </m:e>
                            </m:mr>
                            <m:mr>
                              <m:e>
                                <m:r>
                                  <a:rPr lang="en-US" sz="2400" i="1" smtClean="0">
                                    <a:latin typeface="Cambria Math" panose="02040503050406030204" pitchFamily="18" charset="0"/>
                                  </a:rPr>
                                  <m:t>⋮</m:t>
                                </m:r>
                              </m:e>
                              <m:e>
                                <m:r>
                                  <a:rPr lang="en-US" sz="2400" i="1" smtClean="0">
                                    <a:latin typeface="Cambria Math" panose="02040503050406030204" pitchFamily="18" charset="0"/>
                                  </a:rPr>
                                  <m:t>⋱</m:t>
                                </m:r>
                              </m:e>
                              <m:e>
                                <m:r>
                                  <a:rPr lang="en-US" sz="2400" i="1" smtClean="0">
                                    <a:latin typeface="Cambria Math" panose="02040503050406030204" pitchFamily="18" charset="0"/>
                                  </a:rPr>
                                  <m:t>⋮</m:t>
                                </m:r>
                              </m:e>
                            </m:mr>
                            <m:mr>
                              <m:e>
                                <m:m>
                                  <m:mPr>
                                    <m:mcs>
                                      <m:mc>
                                        <m:mcPr>
                                          <m:count m:val="3"/>
                                          <m:mcJc m:val="center"/>
                                        </m:mcPr>
                                      </m:mc>
                                    </m:mcs>
                                    <m:ctrlPr>
                                      <a:rPr lang="en-US" sz="2400" i="1" smtClean="0">
                                        <a:latin typeface="Cambria Math" panose="02040503050406030204" pitchFamily="18" charset="0"/>
                                      </a:rPr>
                                    </m:ctrlPr>
                                  </m:mPr>
                                  <m:mr>
                                    <m:e>
                                      <m:r>
                                        <m:rPr>
                                          <m:brk m:alnAt="7"/>
                                        </m:rPr>
                                        <a:rPr lang="en-US" sz="2400" b="0" i="1" smtClean="0">
                                          <a:latin typeface="Cambria Math" panose="02040503050406030204" pitchFamily="18" charset="0"/>
                                        </a:rPr>
                                        <m:t>1</m:t>
                                      </m:r>
                                    </m:e>
                                    <m:e>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𝑛</m:t>
                                          </m:r>
                                          <m:r>
                                            <a:rPr lang="en-US" sz="2400" b="0" i="1" smtClean="0">
                                              <a:latin typeface="Cambria Math" panose="02040503050406030204" pitchFamily="18" charset="0"/>
                                            </a:rPr>
                                            <m:t>1</m:t>
                                          </m:r>
                                        </m:sub>
                                      </m:sSub>
                                    </m:e>
                                    <m:e>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𝑛</m:t>
                                          </m:r>
                                          <m:r>
                                            <a:rPr lang="en-US" sz="2400" b="0" i="1" smtClean="0">
                                              <a:latin typeface="Cambria Math" panose="02040503050406030204" pitchFamily="18" charset="0"/>
                                            </a:rPr>
                                            <m:t>2</m:t>
                                          </m:r>
                                        </m:sub>
                                      </m:sSub>
                                    </m:e>
                                  </m:mr>
                                </m:m>
                              </m:e>
                              <m:e>
                                <m:r>
                                  <a:rPr lang="en-US" sz="2400" i="1" smtClean="0">
                                    <a:latin typeface="Cambria Math" panose="02040503050406030204" pitchFamily="18" charset="0"/>
                                  </a:rPr>
                                  <m:t>⋯</m:t>
                                </m:r>
                              </m:e>
                              <m:e>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𝑛𝑝</m:t>
                                    </m:r>
                                  </m:sub>
                                </m:sSub>
                              </m:e>
                            </m:mr>
                          </m:m>
                        </m:e>
                      </m:d>
                    </m:oMath>
                  </m:oMathPara>
                </a14:m>
                <a:endParaRPr lang="en-US" sz="2400"/>
              </a:p>
            </p:txBody>
          </p:sp>
        </mc:Choice>
        <mc:Fallback xmlns="">
          <p:sp>
            <p:nvSpPr>
              <p:cNvPr id="4" name="TextBox 3">
                <a:extLst>
                  <a:ext uri="{FF2B5EF4-FFF2-40B4-BE49-F238E27FC236}">
                    <a16:creationId xmlns:a16="http://schemas.microsoft.com/office/drawing/2014/main" id="{12494B7D-4770-43DB-B4F1-7782780628E0}"/>
                  </a:ext>
                </a:extLst>
              </p:cNvPr>
              <p:cNvSpPr txBox="1">
                <a:spLocks noRot="1" noChangeAspect="1" noMove="1" noResize="1" noEditPoints="1" noAdjustHandles="1" noChangeArrowheads="1" noChangeShapeType="1" noTextEdit="1"/>
              </p:cNvSpPr>
              <p:nvPr/>
            </p:nvSpPr>
            <p:spPr>
              <a:xfrm>
                <a:off x="1578054" y="4085407"/>
                <a:ext cx="3959610" cy="141808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339CDC3-D063-4A55-91EF-B7C480292F88}"/>
                  </a:ext>
                </a:extLst>
              </p:cNvPr>
              <p:cNvSpPr txBox="1"/>
              <p:nvPr/>
            </p:nvSpPr>
            <p:spPr>
              <a:xfrm>
                <a:off x="0" y="4077072"/>
                <a:ext cx="1296252" cy="13606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𝑌</m:t>
                      </m:r>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m>
                            <m:mPr>
                              <m:mcs>
                                <m:mc>
                                  <m:mcPr>
                                    <m:count m:val="1"/>
                                    <m:mcJc m:val="center"/>
                                  </m:mcPr>
                                </m:mc>
                              </m:mcs>
                              <m:ctrlPr>
                                <a:rPr lang="en-US" sz="2400" b="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e>
                            </m:m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2</m:t>
                                    </m:r>
                                  </m:sub>
                                </m:sSub>
                              </m:e>
                            </m:mr>
                            <m:mr>
                              <m:e>
                                <m:eqArr>
                                  <m:eqArrPr>
                                    <m:ctrlPr>
                                      <a:rPr lang="en-US" sz="2400" b="0" i="1" smtClean="0">
                                        <a:latin typeface="Cambria Math" panose="02040503050406030204" pitchFamily="18" charset="0"/>
                                      </a:rPr>
                                    </m:ctrlPr>
                                  </m:eqArrPr>
                                  <m:e>
                                    <m:r>
                                      <a:rPr lang="en-US" sz="2400" b="0" i="1" smtClean="0">
                                        <a:latin typeface="Cambria Math" panose="02040503050406030204" pitchFamily="18" charset="0"/>
                                      </a:rPr>
                                      <m:t>⋮</m:t>
                                    </m:r>
                                  </m:e>
                                  <m:e>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𝑛</m:t>
                                        </m:r>
                                      </m:sub>
                                    </m:sSub>
                                  </m:e>
                                </m:eqArr>
                              </m:e>
                            </m:mr>
                          </m:m>
                        </m:e>
                      </m:d>
                    </m:oMath>
                  </m:oMathPara>
                </a14:m>
                <a:endParaRPr lang="en-US" sz="2400"/>
              </a:p>
            </p:txBody>
          </p:sp>
        </mc:Choice>
        <mc:Fallback xmlns="">
          <p:sp>
            <p:nvSpPr>
              <p:cNvPr id="13" name="TextBox 12">
                <a:extLst>
                  <a:ext uri="{FF2B5EF4-FFF2-40B4-BE49-F238E27FC236}">
                    <a16:creationId xmlns:a16="http://schemas.microsoft.com/office/drawing/2014/main" id="{3339CDC3-D063-4A55-91EF-B7C480292F88}"/>
                  </a:ext>
                </a:extLst>
              </p:cNvPr>
              <p:cNvSpPr txBox="1">
                <a:spLocks noRot="1" noChangeAspect="1" noMove="1" noResize="1" noEditPoints="1" noAdjustHandles="1" noChangeArrowheads="1" noChangeShapeType="1" noTextEdit="1"/>
              </p:cNvSpPr>
              <p:nvPr/>
            </p:nvSpPr>
            <p:spPr>
              <a:xfrm>
                <a:off x="0" y="4077072"/>
                <a:ext cx="1296252" cy="136062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A981E8B-5F3E-4199-AD19-FA52BC1E3089}"/>
                  </a:ext>
                </a:extLst>
              </p:cNvPr>
              <p:cNvSpPr txBox="1"/>
              <p:nvPr/>
            </p:nvSpPr>
            <p:spPr>
              <a:xfrm>
                <a:off x="5819466" y="4085407"/>
                <a:ext cx="1343509" cy="14014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𝐵</m:t>
                      </m:r>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m>
                            <m:mPr>
                              <m:mcs>
                                <m:mc>
                                  <m:mcPr>
                                    <m:count m:val="1"/>
                                    <m:mcJc m:val="center"/>
                                  </m:mcPr>
                                </m:mc>
                              </m:mcs>
                              <m:ctrlPr>
                                <a:rPr lang="en-US" sz="2400" b="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𝐵</m:t>
                                    </m:r>
                                  </m:e>
                                  <m:sub>
                                    <m:r>
                                      <a:rPr lang="en-US" sz="2400" b="0" i="1" smtClean="0">
                                        <a:latin typeface="Cambria Math" panose="02040503050406030204" pitchFamily="18" charset="0"/>
                                      </a:rPr>
                                      <m:t>0</m:t>
                                    </m:r>
                                  </m:sub>
                                </m:sSub>
                              </m:e>
                            </m:m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𝐵</m:t>
                                    </m:r>
                                  </m:e>
                                  <m:sub>
                                    <m:r>
                                      <a:rPr lang="en-US" sz="2400" b="0" i="1" smtClean="0">
                                        <a:latin typeface="Cambria Math" panose="02040503050406030204" pitchFamily="18" charset="0"/>
                                      </a:rPr>
                                      <m:t>1</m:t>
                                    </m:r>
                                  </m:sub>
                                </m:sSub>
                              </m:e>
                            </m:mr>
                            <m:mr>
                              <m:e>
                                <m:eqArr>
                                  <m:eqArrPr>
                                    <m:ctrlPr>
                                      <a:rPr lang="en-US" sz="2400" b="0" i="1" smtClean="0">
                                        <a:latin typeface="Cambria Math" panose="02040503050406030204" pitchFamily="18" charset="0"/>
                                      </a:rPr>
                                    </m:ctrlPr>
                                  </m:eqArrPr>
                                  <m:e>
                                    <m:r>
                                      <a:rPr lang="en-US" sz="2400" b="0" i="1" smtClean="0">
                                        <a:latin typeface="Cambria Math" panose="02040503050406030204" pitchFamily="18" charset="0"/>
                                      </a:rPr>
                                      <m:t>⋮</m:t>
                                    </m:r>
                                  </m:e>
                                  <m:e>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𝐵</m:t>
                                        </m:r>
                                      </m:e>
                                      <m:sub>
                                        <m:r>
                                          <a:rPr lang="en-US" sz="2400" b="0" i="1" smtClean="0">
                                            <a:latin typeface="Cambria Math" panose="02040503050406030204" pitchFamily="18" charset="0"/>
                                          </a:rPr>
                                          <m:t>𝑛</m:t>
                                        </m:r>
                                      </m:sub>
                                    </m:sSub>
                                  </m:e>
                                </m:eqArr>
                              </m:e>
                            </m:mr>
                          </m:m>
                        </m:e>
                      </m:d>
                    </m:oMath>
                  </m:oMathPara>
                </a14:m>
                <a:endParaRPr lang="en-US" sz="2400"/>
              </a:p>
            </p:txBody>
          </p:sp>
        </mc:Choice>
        <mc:Fallback xmlns="">
          <p:sp>
            <p:nvSpPr>
              <p:cNvPr id="14" name="TextBox 13">
                <a:extLst>
                  <a:ext uri="{FF2B5EF4-FFF2-40B4-BE49-F238E27FC236}">
                    <a16:creationId xmlns:a16="http://schemas.microsoft.com/office/drawing/2014/main" id="{DA981E8B-5F3E-4199-AD19-FA52BC1E3089}"/>
                  </a:ext>
                </a:extLst>
              </p:cNvPr>
              <p:cNvSpPr txBox="1">
                <a:spLocks noRot="1" noChangeAspect="1" noMove="1" noResize="1" noEditPoints="1" noAdjustHandles="1" noChangeArrowheads="1" noChangeShapeType="1" noTextEdit="1"/>
              </p:cNvSpPr>
              <p:nvPr/>
            </p:nvSpPr>
            <p:spPr>
              <a:xfrm>
                <a:off x="5819466" y="4085407"/>
                <a:ext cx="1343509" cy="1401409"/>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8237803E-CA38-4426-8340-B03B4D0BA6E4}"/>
                  </a:ext>
                </a:extLst>
              </p:cNvPr>
              <p:cNvSpPr txBox="1"/>
              <p:nvPr/>
            </p:nvSpPr>
            <p:spPr>
              <a:xfrm>
                <a:off x="7812360" y="4077071"/>
                <a:ext cx="1088696" cy="1360629"/>
              </a:xfrm>
              <a:prstGeom prst="rect">
                <a:avLst/>
              </a:prstGeom>
              <a:noFill/>
            </p:spPr>
            <p:txBody>
              <a:bodyPr wrap="none" lIns="0" tIns="0" rIns="0" bIns="0" rtlCol="0">
                <a:spAutoFit/>
              </a:bodyPr>
              <a:lstStyle/>
              <a:p>
                <a:r>
                  <a:rPr lang="en-US" sz="2400" b="0"/>
                  <a:t>E</a:t>
                </a:r>
                <a14:m>
                  <m:oMath xmlns:m="http://schemas.openxmlformats.org/officeDocument/2006/math">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m>
                          <m:mPr>
                            <m:mcs>
                              <m:mc>
                                <m:mcPr>
                                  <m:count m:val="1"/>
                                  <m:mcJc m:val="center"/>
                                </m:mcPr>
                              </m:mc>
                            </m:mcs>
                            <m:ctrlPr>
                              <a:rPr lang="en-US" sz="2400" b="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rPr>
                                    <m:t>0</m:t>
                                  </m:r>
                                </m:sub>
                              </m:sSub>
                            </m:e>
                          </m:m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rPr>
                                    <m:t>1</m:t>
                                  </m:r>
                                </m:sub>
                              </m:sSub>
                            </m:e>
                          </m:mr>
                          <m:mr>
                            <m:e>
                              <m:eqArr>
                                <m:eqArrPr>
                                  <m:ctrlPr>
                                    <a:rPr lang="en-US" sz="2400" b="0" i="1" smtClean="0">
                                      <a:latin typeface="Cambria Math" panose="02040503050406030204" pitchFamily="18" charset="0"/>
                                    </a:rPr>
                                  </m:ctrlPr>
                                </m:eqArrPr>
                                <m:e>
                                  <m:r>
                                    <a:rPr lang="en-US" sz="2400" b="0" i="1" smtClean="0">
                                      <a:latin typeface="Cambria Math" panose="02040503050406030204" pitchFamily="18" charset="0"/>
                                    </a:rPr>
                                    <m:t>⋮</m:t>
                                  </m:r>
                                </m:e>
                                <m:e>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rPr>
                                        <m:t>𝑛</m:t>
                                      </m:r>
                                    </m:sub>
                                  </m:sSub>
                                </m:e>
                              </m:eqArr>
                            </m:e>
                          </m:mr>
                        </m:m>
                      </m:e>
                    </m:d>
                  </m:oMath>
                </a14:m>
                <a:endParaRPr lang="en-US" sz="2400"/>
              </a:p>
            </p:txBody>
          </p:sp>
        </mc:Choice>
        <mc:Fallback xmlns="">
          <p:sp>
            <p:nvSpPr>
              <p:cNvPr id="16" name="TextBox 15">
                <a:extLst>
                  <a:ext uri="{FF2B5EF4-FFF2-40B4-BE49-F238E27FC236}">
                    <a16:creationId xmlns:a16="http://schemas.microsoft.com/office/drawing/2014/main" id="{8237803E-CA38-4426-8340-B03B4D0BA6E4}"/>
                  </a:ext>
                </a:extLst>
              </p:cNvPr>
              <p:cNvSpPr txBox="1">
                <a:spLocks noRot="1" noChangeAspect="1" noMove="1" noResize="1" noEditPoints="1" noAdjustHandles="1" noChangeArrowheads="1" noChangeShapeType="1" noTextEdit="1"/>
              </p:cNvSpPr>
              <p:nvPr/>
            </p:nvSpPr>
            <p:spPr>
              <a:xfrm>
                <a:off x="7812360" y="4077071"/>
                <a:ext cx="1088696" cy="1360629"/>
              </a:xfrm>
              <a:prstGeom prst="rect">
                <a:avLst/>
              </a:prstGeom>
              <a:blipFill>
                <a:blip r:embed="rId8"/>
                <a:stretch>
                  <a:fillRect l="-1741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AB21C600-7C80-4B8C-AA31-3E2CFB1E08BD}"/>
                  </a:ext>
                </a:extLst>
              </p:cNvPr>
              <p:cNvSpPr txBox="1"/>
              <p:nvPr/>
            </p:nvSpPr>
            <p:spPr>
              <a:xfrm>
                <a:off x="3203848" y="2548896"/>
                <a:ext cx="3099118" cy="1528175"/>
              </a:xfrm>
              <a:prstGeom prst="rect">
                <a:avLst/>
              </a:prstGeom>
              <a:noFill/>
            </p:spPr>
            <p:txBody>
              <a:bodyPr wrap="none" lIns="0" tIns="0" rIns="0" bIns="0" rtlCol="0">
                <a:spAutoFit/>
              </a:bodyPr>
              <a:lstStyle/>
              <a:p>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𝐵</m:t>
                        </m:r>
                      </m:e>
                    </m:acc>
                  </m:oMath>
                </a14:m>
                <a:r>
                  <a:rPr lang="en-US" sz="2400"/>
                  <a:t> = </a:t>
                </a:r>
                <a14:m>
                  <m:oMath xmlns:m="http://schemas.openxmlformats.org/officeDocument/2006/math">
                    <m:d>
                      <m:dPr>
                        <m:begChr m:val="["/>
                        <m:endChr m:val="]"/>
                        <m:ctrlPr>
                          <a:rPr lang="en-US" sz="2400" i="1" smtClean="0">
                            <a:latin typeface="Cambria Math" panose="02040503050406030204" pitchFamily="18" charset="0"/>
                          </a:rPr>
                        </m:ctrlPr>
                      </m:dPr>
                      <m:e>
                        <m:m>
                          <m:mPr>
                            <m:mcs>
                              <m:mc>
                                <m:mcPr>
                                  <m:count m:val="1"/>
                                  <m:mcJc m:val="center"/>
                                </m:mcPr>
                              </m:mc>
                            </m:mcs>
                            <m:ctrlPr>
                              <a:rPr lang="en-US" sz="2400" i="1" smtClean="0">
                                <a:latin typeface="Cambria Math" panose="02040503050406030204" pitchFamily="18" charset="0"/>
                              </a:rPr>
                            </m:ctrlPr>
                          </m:mPr>
                          <m:mr>
                            <m:e>
                              <m:sSub>
                                <m:sSubPr>
                                  <m:ctrlPr>
                                    <a:rPr lang="en-US" sz="240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𝐵</m:t>
                                      </m:r>
                                    </m:e>
                                  </m:acc>
                                </m:e>
                                <m:sub>
                                  <m:r>
                                    <a:rPr lang="en-US" sz="2400" b="0" i="1" smtClean="0">
                                      <a:latin typeface="Cambria Math" panose="02040503050406030204" pitchFamily="18" charset="0"/>
                                    </a:rPr>
                                    <m:t>0</m:t>
                                  </m:r>
                                </m:sub>
                              </m:sSub>
                            </m:e>
                          </m:mr>
                          <m:mr>
                            <m:e>
                              <m:sSub>
                                <m:sSubPr>
                                  <m:ctrlPr>
                                    <a:rPr lang="en-US" sz="240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𝐵</m:t>
                                      </m:r>
                                    </m:e>
                                  </m:acc>
                                </m:e>
                                <m:sub>
                                  <m:r>
                                    <a:rPr lang="en-US" sz="2400" b="0" i="1" smtClean="0">
                                      <a:latin typeface="Cambria Math" panose="02040503050406030204" pitchFamily="18" charset="0"/>
                                    </a:rPr>
                                    <m:t>1</m:t>
                                  </m:r>
                                </m:sub>
                              </m:sSub>
                            </m:e>
                          </m:mr>
                          <m:mr>
                            <m:e>
                              <m:eqArr>
                                <m:eqArrPr>
                                  <m:ctrlPr>
                                    <a:rPr lang="en-US" sz="2400" i="1" smtClean="0">
                                      <a:latin typeface="Cambria Math" panose="02040503050406030204" pitchFamily="18" charset="0"/>
                                    </a:rPr>
                                  </m:ctrlPr>
                                </m:eqArrPr>
                                <m:e>
                                  <m:r>
                                    <a:rPr lang="en-US" sz="2400" i="1" smtClean="0">
                                      <a:latin typeface="Cambria Math" panose="02040503050406030204" pitchFamily="18" charset="0"/>
                                    </a:rPr>
                                    <m:t>⋮</m:t>
                                  </m:r>
                                </m:e>
                                <m:e>
                                  <m:sSub>
                                    <m:sSubPr>
                                      <m:ctrlPr>
                                        <a:rPr lang="en-US" sz="240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𝐵</m:t>
                                          </m:r>
                                        </m:e>
                                      </m:acc>
                                    </m:e>
                                    <m:sub>
                                      <m:r>
                                        <a:rPr lang="en-US" sz="2400" b="0" i="1" smtClean="0">
                                          <a:latin typeface="Cambria Math" panose="02040503050406030204" pitchFamily="18" charset="0"/>
                                        </a:rPr>
                                        <m:t>𝑛</m:t>
                                      </m:r>
                                    </m:sub>
                                  </m:sSub>
                                </m:e>
                              </m:eqArr>
                            </m:e>
                          </m:mr>
                        </m:m>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𝑋</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𝑋</m:t>
                        </m:r>
                        <m:r>
                          <a:rPr lang="en-US" sz="2400" b="0" i="1" smtClean="0">
                            <a:latin typeface="Cambria Math" panose="02040503050406030204" pitchFamily="18" charset="0"/>
                          </a:rPr>
                          <m:t>)</m:t>
                        </m:r>
                      </m:e>
                      <m:sup>
                        <m:r>
                          <a:rPr lang="en-US" sz="2400" b="0" i="1" smtClean="0">
                            <a:latin typeface="Cambria Math" panose="02040503050406030204" pitchFamily="18" charset="0"/>
                          </a:rPr>
                          <m:t>−1</m:t>
                        </m:r>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𝑋</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𝑌</m:t>
                    </m:r>
                  </m:oMath>
                </a14:m>
                <a:r>
                  <a:rPr lang="en-US" sz="2400"/>
                  <a:t> </a:t>
                </a:r>
              </a:p>
            </p:txBody>
          </p:sp>
        </mc:Choice>
        <mc:Fallback>
          <p:sp>
            <p:nvSpPr>
              <p:cNvPr id="15" name="TextBox 14">
                <a:extLst>
                  <a:ext uri="{FF2B5EF4-FFF2-40B4-BE49-F238E27FC236}">
                    <a16:creationId xmlns:a16="http://schemas.microsoft.com/office/drawing/2014/main" id="{AB21C600-7C80-4B8C-AA31-3E2CFB1E08BD}"/>
                  </a:ext>
                </a:extLst>
              </p:cNvPr>
              <p:cNvSpPr txBox="1">
                <a:spLocks noRot="1" noChangeAspect="1" noMove="1" noResize="1" noEditPoints="1" noAdjustHandles="1" noChangeArrowheads="1" noChangeShapeType="1" noTextEdit="1"/>
              </p:cNvSpPr>
              <p:nvPr/>
            </p:nvSpPr>
            <p:spPr>
              <a:xfrm>
                <a:off x="3203848" y="2548896"/>
                <a:ext cx="3099118" cy="1528175"/>
              </a:xfrm>
              <a:prstGeom prst="rect">
                <a:avLst/>
              </a:prstGeom>
              <a:blipFill>
                <a:blip r:embed="rId9"/>
                <a:stretch>
                  <a:fillRect/>
                </a:stretch>
              </a:blipFill>
            </p:spPr>
            <p:txBody>
              <a:bodyPr/>
              <a:lstStyle/>
              <a:p>
                <a:r>
                  <a:rPr lang="en-US">
                    <a:noFill/>
                  </a:rPr>
                  <a:t> </a:t>
                </a:r>
              </a:p>
            </p:txBody>
          </p:sp>
        </mc:Fallback>
      </mc:AlternateContent>
      <p:sp>
        <p:nvSpPr>
          <p:cNvPr id="20" name="Title 5">
            <a:extLst>
              <a:ext uri="{FF2B5EF4-FFF2-40B4-BE49-F238E27FC236}">
                <a16:creationId xmlns:a16="http://schemas.microsoft.com/office/drawing/2014/main" id="{BE221476-BCC0-4FAE-AB25-427967FCBB8C}"/>
              </a:ext>
            </a:extLst>
          </p:cNvPr>
          <p:cNvSpPr>
            <a:spLocks noGrp="1"/>
          </p:cNvSpPr>
          <p:nvPr>
            <p:ph type="title"/>
          </p:nvPr>
        </p:nvSpPr>
        <p:spPr>
          <a:xfrm>
            <a:off x="1998498" y="999608"/>
            <a:ext cx="7632848" cy="629192"/>
          </a:xfrm>
        </p:spPr>
        <p:txBody>
          <a:bodyPr>
            <a:normAutofit fontScale="90000"/>
          </a:bodyPr>
          <a:lstStyle/>
          <a:p>
            <a:pPr marL="400050" lvl="1" indent="0" algn="l">
              <a:buNone/>
            </a:pPr>
            <a:r>
              <a:rPr lang="en-US" sz="2800">
                <a:solidFill>
                  <a:srgbClr val="FF0000"/>
                </a:solidFill>
                <a:latin typeface="Times New Roman" panose="02020603050405020304" pitchFamily="18" charset="0"/>
                <a:cs typeface="Times New Roman" panose="02020603050405020304" pitchFamily="18" charset="0"/>
              </a:rPr>
              <a:t>1. DỰ ĐOÁN GIÁ CỔ PHIẾU BẰNG MULTIPLE LINEAR REGRESSION (MLP)</a:t>
            </a:r>
            <a:br>
              <a:rPr lang="en-US" sz="2800">
                <a:solidFill>
                  <a:srgbClr val="FF0000"/>
                </a:solidFill>
                <a:latin typeface="Times New Roman" panose="02020603050405020304" pitchFamily="18" charset="0"/>
                <a:cs typeface="Times New Roman" panose="02020603050405020304" pitchFamily="18" charset="0"/>
              </a:rPr>
            </a:br>
            <a:r>
              <a:rPr lang="en-US" sz="2800">
                <a:solidFill>
                  <a:srgbClr val="FF0000"/>
                </a:solidFill>
                <a:latin typeface="Times New Roman" panose="02020603050405020304" pitchFamily="18" charset="0"/>
                <a:cs typeface="Times New Roman" panose="02020603050405020304" pitchFamily="18" charset="0"/>
              </a:rPr>
              <a:t>	</a:t>
            </a:r>
            <a:r>
              <a:rPr lang="en-US" sz="2800">
                <a:solidFill>
                  <a:srgbClr val="0070C0"/>
                </a:solidFill>
                <a:latin typeface="Times New Roman" panose="02020603050405020304" pitchFamily="18" charset="0"/>
                <a:cs typeface="Times New Roman" panose="02020603050405020304" pitchFamily="18" charset="0"/>
              </a:rPr>
              <a:t>1.1 Giới thiệu bài toán</a:t>
            </a:r>
            <a:br>
              <a:rPr lang="en-US" sz="2800">
                <a:solidFill>
                  <a:schemeClr val="accent1"/>
                </a:solidFill>
                <a:latin typeface="Times New Roman" panose="02020603050405020304" pitchFamily="18" charset="0"/>
                <a:cs typeface="Times New Roman" panose="02020603050405020304" pitchFamily="18" charset="0"/>
              </a:rPr>
            </a:br>
            <a:r>
              <a:rPr lang="en-US" sz="2800">
                <a:solidFill>
                  <a:srgbClr val="0070C0"/>
                </a:solidFill>
                <a:latin typeface="Times New Roman" panose="02020603050405020304" pitchFamily="18" charset="0"/>
                <a:cs typeface="Times New Roman" panose="02020603050405020304" pitchFamily="18" charset="0"/>
              </a:rPr>
              <a:t>     </a:t>
            </a:r>
            <a:r>
              <a:rPr lang="en-GB" sz="2800">
                <a:solidFill>
                  <a:srgbClr val="0070C0"/>
                </a:solidFill>
                <a:latin typeface="Times New Roman" panose="02020603050405020304" pitchFamily="18" charset="0"/>
                <a:cs typeface="Times New Roman" panose="02020603050405020304" pitchFamily="18" charset="0"/>
              </a:rPr>
              <a:t> </a:t>
            </a:r>
            <a:r>
              <a:rPr lang="en-GB" sz="2800">
                <a:solidFill>
                  <a:schemeClr val="accent1"/>
                </a:solidFill>
                <a:latin typeface="Times New Roman" panose="02020603050405020304" pitchFamily="18" charset="0"/>
                <a:cs typeface="Times New Roman" panose="02020603050405020304" pitchFamily="18" charset="0"/>
              </a:rPr>
              <a:t>   </a:t>
            </a:r>
            <a:br>
              <a:rPr lang="en-GB" sz="2800">
                <a:solidFill>
                  <a:schemeClr val="accent1"/>
                </a:solidFill>
                <a:latin typeface="Times New Roman" panose="02020603050405020304" pitchFamily="18" charset="0"/>
                <a:cs typeface="Times New Roman" panose="02020603050405020304" pitchFamily="18" charset="0"/>
              </a:rPr>
            </a:br>
            <a:br>
              <a:rPr lang="en-US" sz="2600">
                <a:solidFill>
                  <a:srgbClr val="0070C0"/>
                </a:solidFill>
                <a:latin typeface="Times New Roman" panose="02020603050405020304" pitchFamily="18" charset="0"/>
                <a:cs typeface="Times New Roman" panose="02020603050405020304" pitchFamily="18" charset="0"/>
              </a:rPr>
            </a:br>
            <a:br>
              <a:rPr lang="en-US" sz="2800">
                <a:solidFill>
                  <a:srgbClr val="0070C0"/>
                </a:solidFill>
                <a:latin typeface="Times New Roman" panose="02020603050405020304" pitchFamily="18" charset="0"/>
                <a:cs typeface="Times New Roman" panose="02020603050405020304" pitchFamily="18" charset="0"/>
              </a:rPr>
            </a:br>
            <a:endParaRPr lang="en-US" sz="27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2715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p:tgtEl>
                                          <p:spTgt spid="12"/>
                                        </p:tgtEl>
                                        <p:attrNameLst>
                                          <p:attrName>ppt_y</p:attrName>
                                        </p:attrNameLst>
                                      </p:cBhvr>
                                      <p:tavLst>
                                        <p:tav tm="0">
                                          <p:val>
                                            <p:strVal val="#ppt_y+#ppt_h*1.125000"/>
                                          </p:val>
                                        </p:tav>
                                        <p:tav tm="100000">
                                          <p:val>
                                            <p:strVal val="#ppt_y"/>
                                          </p:val>
                                        </p:tav>
                                      </p:tavLst>
                                    </p:anim>
                                    <p:animEffect transition="in" filter="wipe(up)">
                                      <p:cBhvr>
                                        <p:cTn id="8" dur="500"/>
                                        <p:tgtEl>
                                          <p:spTgt spid="12"/>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p:tgtEl>
                                          <p:spTgt spid="13"/>
                                        </p:tgtEl>
                                        <p:attrNameLst>
                                          <p:attrName>ppt_y</p:attrName>
                                        </p:attrNameLst>
                                      </p:cBhvr>
                                      <p:tavLst>
                                        <p:tav tm="0">
                                          <p:val>
                                            <p:strVal val="#ppt_y+#ppt_h*1.125000"/>
                                          </p:val>
                                        </p:tav>
                                        <p:tav tm="100000">
                                          <p:val>
                                            <p:strVal val="#ppt_y"/>
                                          </p:val>
                                        </p:tav>
                                      </p:tavLst>
                                    </p:anim>
                                    <p:animEffect transition="in" filter="wipe(up)">
                                      <p:cBhvr>
                                        <p:cTn id="12" dur="500"/>
                                        <p:tgtEl>
                                          <p:spTgt spid="13"/>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p:tgtEl>
                                          <p:spTgt spid="4"/>
                                        </p:tgtEl>
                                        <p:attrNameLst>
                                          <p:attrName>ppt_y</p:attrName>
                                        </p:attrNameLst>
                                      </p:cBhvr>
                                      <p:tavLst>
                                        <p:tav tm="0">
                                          <p:val>
                                            <p:strVal val="#ppt_y+#ppt_h*1.125000"/>
                                          </p:val>
                                        </p:tav>
                                        <p:tav tm="100000">
                                          <p:val>
                                            <p:strVal val="#ppt_y"/>
                                          </p:val>
                                        </p:tav>
                                      </p:tavLst>
                                    </p:anim>
                                    <p:animEffect transition="in" filter="wipe(up)">
                                      <p:cBhvr>
                                        <p:cTn id="16" dur="500"/>
                                        <p:tgtEl>
                                          <p:spTgt spid="4"/>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p:tgtEl>
                                          <p:spTgt spid="14"/>
                                        </p:tgtEl>
                                        <p:attrNameLst>
                                          <p:attrName>ppt_y</p:attrName>
                                        </p:attrNameLst>
                                      </p:cBhvr>
                                      <p:tavLst>
                                        <p:tav tm="0">
                                          <p:val>
                                            <p:strVal val="#ppt_y+#ppt_h*1.125000"/>
                                          </p:val>
                                        </p:tav>
                                        <p:tav tm="100000">
                                          <p:val>
                                            <p:strVal val="#ppt_y"/>
                                          </p:val>
                                        </p:tav>
                                      </p:tavLst>
                                    </p:anim>
                                    <p:animEffect transition="in" filter="wipe(up)">
                                      <p:cBhvr>
                                        <p:cTn id="20" dur="500"/>
                                        <p:tgtEl>
                                          <p:spTgt spid="14"/>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p:tgtEl>
                                          <p:spTgt spid="16"/>
                                        </p:tgtEl>
                                        <p:attrNameLst>
                                          <p:attrName>ppt_y</p:attrName>
                                        </p:attrNameLst>
                                      </p:cBhvr>
                                      <p:tavLst>
                                        <p:tav tm="0">
                                          <p:val>
                                            <p:strVal val="#ppt_y+#ppt_h*1.125000"/>
                                          </p:val>
                                        </p:tav>
                                        <p:tav tm="100000">
                                          <p:val>
                                            <p:strVal val="#ppt_y"/>
                                          </p:val>
                                        </p:tav>
                                      </p:tavLst>
                                    </p:anim>
                                    <p:animEffect transition="in" filter="wipe(up)">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xit" presetSubtype="4" fill="hold" grpId="1" nodeType="clickEffect">
                                  <p:stCondLst>
                                    <p:cond delay="0"/>
                                  </p:stCondLst>
                                  <p:childTnLst>
                                    <p:anim calcmode="lin" valueType="num">
                                      <p:cBhvr additive="base">
                                        <p:cTn id="28" dur="500"/>
                                        <p:tgtEl>
                                          <p:spTgt spid="12"/>
                                        </p:tgtEl>
                                        <p:attrNameLst>
                                          <p:attrName>ppt_y</p:attrName>
                                        </p:attrNameLst>
                                      </p:cBhvr>
                                      <p:tavLst>
                                        <p:tav tm="0">
                                          <p:val>
                                            <p:strVal val="#ppt_y"/>
                                          </p:val>
                                        </p:tav>
                                        <p:tav tm="100000">
                                          <p:val>
                                            <p:strVal val="#ppt_y+#ppt_h*1.125000"/>
                                          </p:val>
                                        </p:tav>
                                      </p:tavLst>
                                    </p:anim>
                                    <p:animEffect transition="out" filter="wipe(down)">
                                      <p:cBhvr>
                                        <p:cTn id="29" dur="500"/>
                                        <p:tgtEl>
                                          <p:spTgt spid="12"/>
                                        </p:tgtEl>
                                      </p:cBhvr>
                                    </p:animEffect>
                                    <p:set>
                                      <p:cBhvr>
                                        <p:cTn id="30" dur="1" fill="hold">
                                          <p:stCondLst>
                                            <p:cond delay="499"/>
                                          </p:stCondLst>
                                        </p:cTn>
                                        <p:tgtEl>
                                          <p:spTgt spid="12"/>
                                        </p:tgtEl>
                                        <p:attrNameLst>
                                          <p:attrName>style.visibility</p:attrName>
                                        </p:attrNameLst>
                                      </p:cBhvr>
                                      <p:to>
                                        <p:strVal val="hidden"/>
                                      </p:to>
                                    </p:set>
                                  </p:childTnLst>
                                </p:cTn>
                              </p:par>
                              <p:par>
                                <p:cTn id="31" presetID="12" presetClass="exit" presetSubtype="4" fill="hold" grpId="1" nodeType="withEffect">
                                  <p:stCondLst>
                                    <p:cond delay="0"/>
                                  </p:stCondLst>
                                  <p:childTnLst>
                                    <p:anim calcmode="lin" valueType="num">
                                      <p:cBhvr additive="base">
                                        <p:cTn id="32" dur="500"/>
                                        <p:tgtEl>
                                          <p:spTgt spid="13"/>
                                        </p:tgtEl>
                                        <p:attrNameLst>
                                          <p:attrName>ppt_y</p:attrName>
                                        </p:attrNameLst>
                                      </p:cBhvr>
                                      <p:tavLst>
                                        <p:tav tm="0">
                                          <p:val>
                                            <p:strVal val="#ppt_y"/>
                                          </p:val>
                                        </p:tav>
                                        <p:tav tm="100000">
                                          <p:val>
                                            <p:strVal val="#ppt_y+#ppt_h*1.125000"/>
                                          </p:val>
                                        </p:tav>
                                      </p:tavLst>
                                    </p:anim>
                                    <p:animEffect transition="out" filter="wipe(down)">
                                      <p:cBhvr>
                                        <p:cTn id="33" dur="500"/>
                                        <p:tgtEl>
                                          <p:spTgt spid="13"/>
                                        </p:tgtEl>
                                      </p:cBhvr>
                                    </p:animEffect>
                                    <p:set>
                                      <p:cBhvr>
                                        <p:cTn id="34" dur="1" fill="hold">
                                          <p:stCondLst>
                                            <p:cond delay="499"/>
                                          </p:stCondLst>
                                        </p:cTn>
                                        <p:tgtEl>
                                          <p:spTgt spid="13"/>
                                        </p:tgtEl>
                                        <p:attrNameLst>
                                          <p:attrName>style.visibility</p:attrName>
                                        </p:attrNameLst>
                                      </p:cBhvr>
                                      <p:to>
                                        <p:strVal val="hidden"/>
                                      </p:to>
                                    </p:set>
                                  </p:childTnLst>
                                </p:cTn>
                              </p:par>
                              <p:par>
                                <p:cTn id="35" presetID="12" presetClass="exit" presetSubtype="4" fill="hold" grpId="1" nodeType="withEffect">
                                  <p:stCondLst>
                                    <p:cond delay="0"/>
                                  </p:stCondLst>
                                  <p:childTnLst>
                                    <p:anim calcmode="lin" valueType="num">
                                      <p:cBhvr additive="base">
                                        <p:cTn id="36" dur="500"/>
                                        <p:tgtEl>
                                          <p:spTgt spid="4"/>
                                        </p:tgtEl>
                                        <p:attrNameLst>
                                          <p:attrName>ppt_y</p:attrName>
                                        </p:attrNameLst>
                                      </p:cBhvr>
                                      <p:tavLst>
                                        <p:tav tm="0">
                                          <p:val>
                                            <p:strVal val="#ppt_y"/>
                                          </p:val>
                                        </p:tav>
                                        <p:tav tm="100000">
                                          <p:val>
                                            <p:strVal val="#ppt_y+#ppt_h*1.125000"/>
                                          </p:val>
                                        </p:tav>
                                      </p:tavLst>
                                    </p:anim>
                                    <p:animEffect transition="out" filter="wipe(down)">
                                      <p:cBhvr>
                                        <p:cTn id="37" dur="500"/>
                                        <p:tgtEl>
                                          <p:spTgt spid="4"/>
                                        </p:tgtEl>
                                      </p:cBhvr>
                                    </p:animEffect>
                                    <p:set>
                                      <p:cBhvr>
                                        <p:cTn id="38" dur="1" fill="hold">
                                          <p:stCondLst>
                                            <p:cond delay="499"/>
                                          </p:stCondLst>
                                        </p:cTn>
                                        <p:tgtEl>
                                          <p:spTgt spid="4"/>
                                        </p:tgtEl>
                                        <p:attrNameLst>
                                          <p:attrName>style.visibility</p:attrName>
                                        </p:attrNameLst>
                                      </p:cBhvr>
                                      <p:to>
                                        <p:strVal val="hidden"/>
                                      </p:to>
                                    </p:set>
                                  </p:childTnLst>
                                </p:cTn>
                              </p:par>
                              <p:par>
                                <p:cTn id="39" presetID="12" presetClass="exit" presetSubtype="4" fill="hold" grpId="1" nodeType="withEffect">
                                  <p:stCondLst>
                                    <p:cond delay="0"/>
                                  </p:stCondLst>
                                  <p:childTnLst>
                                    <p:anim calcmode="lin" valueType="num">
                                      <p:cBhvr additive="base">
                                        <p:cTn id="40" dur="500"/>
                                        <p:tgtEl>
                                          <p:spTgt spid="14"/>
                                        </p:tgtEl>
                                        <p:attrNameLst>
                                          <p:attrName>ppt_y</p:attrName>
                                        </p:attrNameLst>
                                      </p:cBhvr>
                                      <p:tavLst>
                                        <p:tav tm="0">
                                          <p:val>
                                            <p:strVal val="#ppt_y"/>
                                          </p:val>
                                        </p:tav>
                                        <p:tav tm="100000">
                                          <p:val>
                                            <p:strVal val="#ppt_y+#ppt_h*1.125000"/>
                                          </p:val>
                                        </p:tav>
                                      </p:tavLst>
                                    </p:anim>
                                    <p:animEffect transition="out" filter="wipe(down)">
                                      <p:cBhvr>
                                        <p:cTn id="41" dur="500"/>
                                        <p:tgtEl>
                                          <p:spTgt spid="14"/>
                                        </p:tgtEl>
                                      </p:cBhvr>
                                    </p:animEffect>
                                    <p:set>
                                      <p:cBhvr>
                                        <p:cTn id="42" dur="1" fill="hold">
                                          <p:stCondLst>
                                            <p:cond delay="499"/>
                                          </p:stCondLst>
                                        </p:cTn>
                                        <p:tgtEl>
                                          <p:spTgt spid="14"/>
                                        </p:tgtEl>
                                        <p:attrNameLst>
                                          <p:attrName>style.visibility</p:attrName>
                                        </p:attrNameLst>
                                      </p:cBhvr>
                                      <p:to>
                                        <p:strVal val="hidden"/>
                                      </p:to>
                                    </p:set>
                                  </p:childTnLst>
                                </p:cTn>
                              </p:par>
                              <p:par>
                                <p:cTn id="43" presetID="12" presetClass="exit" presetSubtype="4" fill="hold" grpId="1" nodeType="withEffect">
                                  <p:stCondLst>
                                    <p:cond delay="0"/>
                                  </p:stCondLst>
                                  <p:childTnLst>
                                    <p:anim calcmode="lin" valueType="num">
                                      <p:cBhvr additive="base">
                                        <p:cTn id="44" dur="500"/>
                                        <p:tgtEl>
                                          <p:spTgt spid="16"/>
                                        </p:tgtEl>
                                        <p:attrNameLst>
                                          <p:attrName>ppt_y</p:attrName>
                                        </p:attrNameLst>
                                      </p:cBhvr>
                                      <p:tavLst>
                                        <p:tav tm="0">
                                          <p:val>
                                            <p:strVal val="#ppt_y"/>
                                          </p:val>
                                        </p:tav>
                                        <p:tav tm="100000">
                                          <p:val>
                                            <p:strVal val="#ppt_y+#ppt_h*1.125000"/>
                                          </p:val>
                                        </p:tav>
                                      </p:tavLst>
                                    </p:anim>
                                    <p:animEffect transition="out" filter="wipe(down)">
                                      <p:cBhvr>
                                        <p:cTn id="45" dur="500"/>
                                        <p:tgtEl>
                                          <p:spTgt spid="16"/>
                                        </p:tgtEl>
                                      </p:cBhvr>
                                    </p:animEffect>
                                    <p:set>
                                      <p:cBhvr>
                                        <p:cTn id="46" dur="1" fill="hold">
                                          <p:stCondLst>
                                            <p:cond delay="499"/>
                                          </p:stCondLst>
                                        </p:cTn>
                                        <p:tgtEl>
                                          <p:spTgt spid="16"/>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2" presetClass="entr" presetSubtype="4"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additive="base">
                                        <p:cTn id="51" dur="500"/>
                                        <p:tgtEl>
                                          <p:spTgt spid="15"/>
                                        </p:tgtEl>
                                        <p:attrNameLst>
                                          <p:attrName>ppt_y</p:attrName>
                                        </p:attrNameLst>
                                      </p:cBhvr>
                                      <p:tavLst>
                                        <p:tav tm="0">
                                          <p:val>
                                            <p:strVal val="#ppt_y+#ppt_h*1.125000"/>
                                          </p:val>
                                        </p:tav>
                                        <p:tav tm="100000">
                                          <p:val>
                                            <p:strVal val="#ppt_y"/>
                                          </p:val>
                                        </p:tav>
                                      </p:tavLst>
                                    </p:anim>
                                    <p:animEffect transition="in" filter="wipe(up)">
                                      <p:cBhvr>
                                        <p:cTn id="5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4" grpId="0"/>
      <p:bldP spid="4" grpId="1"/>
      <p:bldP spid="13" grpId="0"/>
      <p:bldP spid="13" grpId="1"/>
      <p:bldP spid="14" grpId="0"/>
      <p:bldP spid="14" grpId="1"/>
      <p:bldP spid="16" grpId="0"/>
      <p:bldP spid="16" grpId="1"/>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C:\Users\ThanhQuang\Desktop\New folder (2)\TĐT_logo.png"/>
          <p:cNvPicPr>
            <a:picLocks noChangeAspect="1" noChangeArrowheads="1"/>
          </p:cNvPicPr>
          <p:nvPr/>
        </p:nvPicPr>
        <p:blipFill>
          <a:blip r:embed="rId3" cstate="print"/>
          <a:srcRect/>
          <a:stretch>
            <a:fillRect/>
          </a:stretch>
        </p:blipFill>
        <p:spPr bwMode="auto">
          <a:xfrm>
            <a:off x="285720" y="214290"/>
            <a:ext cx="1714512" cy="946776"/>
          </a:xfrm>
          <a:prstGeom prst="rect">
            <a:avLst/>
          </a:prstGeom>
          <a:noFill/>
        </p:spPr>
      </p:pic>
      <p:cxnSp>
        <p:nvCxnSpPr>
          <p:cNvPr id="6" name="Straight Connector 5"/>
          <p:cNvCxnSpPr/>
          <p:nvPr/>
        </p:nvCxnSpPr>
        <p:spPr>
          <a:xfrm>
            <a:off x="2195736" y="39295"/>
            <a:ext cx="0" cy="1324293"/>
          </a:xfrm>
          <a:prstGeom prst="line">
            <a:avLst/>
          </a:prstGeom>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1511517" y="1213064"/>
            <a:ext cx="7632483" cy="0"/>
          </a:xfrm>
          <a:prstGeom prst="line">
            <a:avLst/>
          </a:prstGeom>
        </p:spPr>
        <p:style>
          <a:lnRef idx="3">
            <a:schemeClr val="accent2"/>
          </a:lnRef>
          <a:fillRef idx="0">
            <a:schemeClr val="accent2"/>
          </a:fillRef>
          <a:effectRef idx="2">
            <a:schemeClr val="accent2"/>
          </a:effectRef>
          <a:fontRef idx="minor">
            <a:schemeClr val="tx1"/>
          </a:fontRef>
        </p:style>
      </p:cxnSp>
      <p:sp>
        <p:nvSpPr>
          <p:cNvPr id="3" name="TextBox 2">
            <a:extLst>
              <a:ext uri="{FF2B5EF4-FFF2-40B4-BE49-F238E27FC236}">
                <a16:creationId xmlns:a16="http://schemas.microsoft.com/office/drawing/2014/main" id="{2AE2AFDB-C716-43D4-8E67-72CE8875038E}"/>
              </a:ext>
            </a:extLst>
          </p:cNvPr>
          <p:cNvSpPr txBox="1"/>
          <p:nvPr/>
        </p:nvSpPr>
        <p:spPr>
          <a:xfrm>
            <a:off x="4361688" y="2916936"/>
            <a:ext cx="65" cy="276999"/>
          </a:xfrm>
          <a:prstGeom prst="rect">
            <a:avLst/>
          </a:prstGeom>
          <a:noFill/>
        </p:spPr>
        <p:txBody>
          <a:bodyPr wrap="none" lIns="0" tIns="0" rIns="0" bIns="0" rtlCol="0">
            <a:spAutoFit/>
          </a:bodyPr>
          <a:lstStyle/>
          <a:p>
            <a:endParaRPr lang="en-US"/>
          </a:p>
        </p:txBody>
      </p:sp>
      <p:sp>
        <p:nvSpPr>
          <p:cNvPr id="20" name="Title 5">
            <a:extLst>
              <a:ext uri="{FF2B5EF4-FFF2-40B4-BE49-F238E27FC236}">
                <a16:creationId xmlns:a16="http://schemas.microsoft.com/office/drawing/2014/main" id="{BE221476-BCC0-4FAE-AB25-427967FCBB8C}"/>
              </a:ext>
            </a:extLst>
          </p:cNvPr>
          <p:cNvSpPr>
            <a:spLocks noGrp="1"/>
          </p:cNvSpPr>
          <p:nvPr>
            <p:ph type="title"/>
          </p:nvPr>
        </p:nvSpPr>
        <p:spPr>
          <a:xfrm>
            <a:off x="1998498" y="999608"/>
            <a:ext cx="7632848" cy="629192"/>
          </a:xfrm>
        </p:spPr>
        <p:txBody>
          <a:bodyPr>
            <a:normAutofit fontScale="90000"/>
          </a:bodyPr>
          <a:lstStyle/>
          <a:p>
            <a:pPr marL="400050" lvl="1" indent="0" algn="l">
              <a:buNone/>
            </a:pPr>
            <a:r>
              <a:rPr lang="en-US" sz="2800">
                <a:solidFill>
                  <a:srgbClr val="FF0000"/>
                </a:solidFill>
                <a:latin typeface="Times New Roman" panose="02020603050405020304" pitchFamily="18" charset="0"/>
                <a:cs typeface="Times New Roman" panose="02020603050405020304" pitchFamily="18" charset="0"/>
              </a:rPr>
              <a:t>1. DỰ ĐOÁN GIÁ CỔ PHIẾU BẰNG MULTIPLE LINEAR REGRESSION (MLP)</a:t>
            </a:r>
            <a:br>
              <a:rPr lang="en-US" sz="2800">
                <a:solidFill>
                  <a:srgbClr val="FF0000"/>
                </a:solidFill>
                <a:latin typeface="Times New Roman" panose="02020603050405020304" pitchFamily="18" charset="0"/>
                <a:cs typeface="Times New Roman" panose="02020603050405020304" pitchFamily="18" charset="0"/>
              </a:rPr>
            </a:br>
            <a:r>
              <a:rPr lang="en-US" sz="2800">
                <a:solidFill>
                  <a:srgbClr val="FF0000"/>
                </a:solidFill>
                <a:latin typeface="Times New Roman" panose="02020603050405020304" pitchFamily="18" charset="0"/>
                <a:cs typeface="Times New Roman" panose="02020603050405020304" pitchFamily="18" charset="0"/>
              </a:rPr>
              <a:t>	</a:t>
            </a:r>
            <a:r>
              <a:rPr lang="en-US" sz="2800">
                <a:solidFill>
                  <a:srgbClr val="0070C0"/>
                </a:solidFill>
                <a:latin typeface="Times New Roman" panose="02020603050405020304" pitchFamily="18" charset="0"/>
                <a:cs typeface="Times New Roman" panose="02020603050405020304" pitchFamily="18" charset="0"/>
              </a:rPr>
              <a:t>1.1 Giới thiệu bài toán</a:t>
            </a:r>
            <a:br>
              <a:rPr lang="en-US" sz="2800">
                <a:solidFill>
                  <a:schemeClr val="accent1"/>
                </a:solidFill>
                <a:latin typeface="Times New Roman" panose="02020603050405020304" pitchFamily="18" charset="0"/>
                <a:cs typeface="Times New Roman" panose="02020603050405020304" pitchFamily="18" charset="0"/>
              </a:rPr>
            </a:br>
            <a:r>
              <a:rPr lang="en-US" sz="2800">
                <a:solidFill>
                  <a:srgbClr val="0070C0"/>
                </a:solidFill>
                <a:latin typeface="Times New Roman" panose="02020603050405020304" pitchFamily="18" charset="0"/>
                <a:cs typeface="Times New Roman" panose="02020603050405020304" pitchFamily="18" charset="0"/>
              </a:rPr>
              <a:t>     </a:t>
            </a:r>
            <a:r>
              <a:rPr lang="en-GB" sz="2800">
                <a:solidFill>
                  <a:srgbClr val="0070C0"/>
                </a:solidFill>
                <a:latin typeface="Times New Roman" panose="02020603050405020304" pitchFamily="18" charset="0"/>
                <a:cs typeface="Times New Roman" panose="02020603050405020304" pitchFamily="18" charset="0"/>
              </a:rPr>
              <a:t> </a:t>
            </a:r>
            <a:r>
              <a:rPr lang="en-GB" sz="2800">
                <a:solidFill>
                  <a:schemeClr val="accent1"/>
                </a:solidFill>
                <a:latin typeface="Times New Roman" panose="02020603050405020304" pitchFamily="18" charset="0"/>
                <a:cs typeface="Times New Roman" panose="02020603050405020304" pitchFamily="18" charset="0"/>
              </a:rPr>
              <a:t>   </a:t>
            </a:r>
            <a:br>
              <a:rPr lang="en-GB" sz="2800">
                <a:solidFill>
                  <a:schemeClr val="accent1"/>
                </a:solidFill>
                <a:latin typeface="Times New Roman" panose="02020603050405020304" pitchFamily="18" charset="0"/>
                <a:cs typeface="Times New Roman" panose="02020603050405020304" pitchFamily="18" charset="0"/>
              </a:rPr>
            </a:br>
            <a:br>
              <a:rPr lang="en-US" sz="2600">
                <a:solidFill>
                  <a:srgbClr val="0070C0"/>
                </a:solidFill>
                <a:latin typeface="Times New Roman" panose="02020603050405020304" pitchFamily="18" charset="0"/>
                <a:cs typeface="Times New Roman" panose="02020603050405020304" pitchFamily="18" charset="0"/>
              </a:rPr>
            </a:br>
            <a:br>
              <a:rPr lang="en-US" sz="2800">
                <a:solidFill>
                  <a:srgbClr val="0070C0"/>
                </a:solidFill>
                <a:latin typeface="Times New Roman" panose="02020603050405020304" pitchFamily="18" charset="0"/>
                <a:cs typeface="Times New Roman" panose="02020603050405020304" pitchFamily="18" charset="0"/>
              </a:rPr>
            </a:br>
            <a:endParaRPr lang="en-US" sz="2700"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7E691C51-FCAA-4448-9C1A-A286FE1354D5}"/>
              </a:ext>
            </a:extLst>
          </p:cNvPr>
          <p:cNvGraphicFramePr>
            <a:graphicFrameLocks noGrp="1"/>
          </p:cNvGraphicFramePr>
          <p:nvPr>
            <p:extLst>
              <p:ext uri="{D42A27DB-BD31-4B8C-83A1-F6EECF244321}">
                <p14:modId xmlns:p14="http://schemas.microsoft.com/office/powerpoint/2010/main" val="3932074494"/>
              </p:ext>
            </p:extLst>
          </p:nvPr>
        </p:nvGraphicFramePr>
        <p:xfrm>
          <a:off x="0" y="1573993"/>
          <a:ext cx="9143988" cy="3116950"/>
        </p:xfrm>
        <a:graphic>
          <a:graphicData uri="http://schemas.openxmlformats.org/drawingml/2006/table">
            <a:tbl>
              <a:tblPr firstRow="1" bandRow="1">
                <a:tableStyleId>{5C22544A-7EE6-4342-B048-85BDC9FD1C3A}</a:tableStyleId>
              </a:tblPr>
              <a:tblGrid>
                <a:gridCol w="1691680">
                  <a:extLst>
                    <a:ext uri="{9D8B030D-6E8A-4147-A177-3AD203B41FA5}">
                      <a16:colId xmlns:a16="http://schemas.microsoft.com/office/drawing/2014/main" val="424526384"/>
                    </a:ext>
                  </a:extLst>
                </a:gridCol>
                <a:gridCol w="1440160">
                  <a:extLst>
                    <a:ext uri="{9D8B030D-6E8A-4147-A177-3AD203B41FA5}">
                      <a16:colId xmlns:a16="http://schemas.microsoft.com/office/drawing/2014/main" val="974003836"/>
                    </a:ext>
                  </a:extLst>
                </a:gridCol>
                <a:gridCol w="1080120">
                  <a:extLst>
                    <a:ext uri="{9D8B030D-6E8A-4147-A177-3AD203B41FA5}">
                      <a16:colId xmlns:a16="http://schemas.microsoft.com/office/drawing/2014/main" val="1443947845"/>
                    </a:ext>
                  </a:extLst>
                </a:gridCol>
                <a:gridCol w="1296144">
                  <a:extLst>
                    <a:ext uri="{9D8B030D-6E8A-4147-A177-3AD203B41FA5}">
                      <a16:colId xmlns:a16="http://schemas.microsoft.com/office/drawing/2014/main" val="2310555810"/>
                    </a:ext>
                  </a:extLst>
                </a:gridCol>
                <a:gridCol w="1368152">
                  <a:extLst>
                    <a:ext uri="{9D8B030D-6E8A-4147-A177-3AD203B41FA5}">
                      <a16:colId xmlns:a16="http://schemas.microsoft.com/office/drawing/2014/main" val="1216556699"/>
                    </a:ext>
                  </a:extLst>
                </a:gridCol>
                <a:gridCol w="1224136">
                  <a:extLst>
                    <a:ext uri="{9D8B030D-6E8A-4147-A177-3AD203B41FA5}">
                      <a16:colId xmlns:a16="http://schemas.microsoft.com/office/drawing/2014/main" val="970151657"/>
                    </a:ext>
                  </a:extLst>
                </a:gridCol>
                <a:gridCol w="1043596">
                  <a:extLst>
                    <a:ext uri="{9D8B030D-6E8A-4147-A177-3AD203B41FA5}">
                      <a16:colId xmlns:a16="http://schemas.microsoft.com/office/drawing/2014/main" val="1967237363"/>
                    </a:ext>
                  </a:extLst>
                </a:gridCol>
              </a:tblGrid>
              <a:tr h="655640">
                <a:tc>
                  <a:txBody>
                    <a:bodyPr/>
                    <a:lstStyle/>
                    <a:p>
                      <a:r>
                        <a:rPr lang="en-US" sz="2400">
                          <a:latin typeface="Times New Roman" panose="02020603050405020304" pitchFamily="18" charset="0"/>
                          <a:cs typeface="Times New Roman" panose="02020603050405020304" pitchFamily="18" charset="0"/>
                        </a:rPr>
                        <a:t>Date</a:t>
                      </a:r>
                    </a:p>
                  </a:txBody>
                  <a:tcPr/>
                </a:tc>
                <a:tc>
                  <a:txBody>
                    <a:bodyPr/>
                    <a:lstStyle/>
                    <a:p>
                      <a:r>
                        <a:rPr lang="en-US" sz="2400">
                          <a:latin typeface="Times New Roman" panose="02020603050405020304" pitchFamily="18" charset="0"/>
                          <a:cs typeface="Times New Roman" panose="02020603050405020304" pitchFamily="18" charset="0"/>
                        </a:rPr>
                        <a:t>Constant</a:t>
                      </a:r>
                    </a:p>
                  </a:txBody>
                  <a:tcPr/>
                </a:tc>
                <a:tc>
                  <a:txBody>
                    <a:bodyPr/>
                    <a:lstStyle/>
                    <a:p>
                      <a:r>
                        <a:rPr lang="en-US" sz="2400">
                          <a:latin typeface="Times New Roman" panose="02020603050405020304" pitchFamily="18" charset="0"/>
                          <a:cs typeface="Times New Roman" panose="02020603050405020304" pitchFamily="18" charset="0"/>
                        </a:rPr>
                        <a:t>Open</a:t>
                      </a:r>
                    </a:p>
                  </a:txBody>
                  <a:tcPr/>
                </a:tc>
                <a:tc>
                  <a:txBody>
                    <a:bodyPr/>
                    <a:lstStyle/>
                    <a:p>
                      <a:r>
                        <a:rPr lang="en-US" sz="2400">
                          <a:latin typeface="Times New Roman" panose="02020603050405020304" pitchFamily="18" charset="0"/>
                          <a:cs typeface="Times New Roman" panose="02020603050405020304" pitchFamily="18" charset="0"/>
                        </a:rPr>
                        <a:t>High</a:t>
                      </a:r>
                    </a:p>
                  </a:txBody>
                  <a:tcPr/>
                </a:tc>
                <a:tc>
                  <a:txBody>
                    <a:bodyPr/>
                    <a:lstStyle/>
                    <a:p>
                      <a:r>
                        <a:rPr lang="en-US" sz="2400">
                          <a:latin typeface="Times New Roman" panose="02020603050405020304" pitchFamily="18" charset="0"/>
                          <a:cs typeface="Times New Roman" panose="02020603050405020304" pitchFamily="18" charset="0"/>
                        </a:rPr>
                        <a:t>Low</a:t>
                      </a:r>
                    </a:p>
                  </a:txBody>
                  <a:tcPr/>
                </a:tc>
                <a:tc>
                  <a:txBody>
                    <a:bodyPr/>
                    <a:lstStyle/>
                    <a:p>
                      <a:r>
                        <a:rPr lang="en-US" sz="2400">
                          <a:latin typeface="Times New Roman" panose="02020603050405020304" pitchFamily="18" charset="0"/>
                          <a:cs typeface="Times New Roman" panose="02020603050405020304" pitchFamily="18" charset="0"/>
                        </a:rPr>
                        <a:t>Volume</a:t>
                      </a:r>
                    </a:p>
                  </a:txBody>
                  <a:tcPr/>
                </a:tc>
                <a:tc>
                  <a:txBody>
                    <a:bodyPr/>
                    <a:lstStyle/>
                    <a:p>
                      <a:r>
                        <a:rPr lang="en-US" sz="2400">
                          <a:latin typeface="Times New Roman" panose="02020603050405020304" pitchFamily="18" charset="0"/>
                          <a:cs typeface="Times New Roman" panose="02020603050405020304" pitchFamily="18" charset="0"/>
                        </a:rPr>
                        <a:t>Close</a:t>
                      </a:r>
                    </a:p>
                  </a:txBody>
                  <a:tcPr/>
                </a:tc>
                <a:extLst>
                  <a:ext uri="{0D108BD9-81ED-4DB2-BD59-A6C34878D82A}">
                    <a16:rowId xmlns:a16="http://schemas.microsoft.com/office/drawing/2014/main" val="3326788460"/>
                  </a:ext>
                </a:extLst>
              </a:tr>
              <a:tr h="819175">
                <a:tc>
                  <a:txBody>
                    <a:bodyPr/>
                    <a:lstStyle/>
                    <a:p>
                      <a:r>
                        <a:rPr lang="en-US" sz="2400">
                          <a:latin typeface="Times New Roman" panose="02020603050405020304" pitchFamily="18" charset="0"/>
                          <a:cs typeface="Times New Roman" panose="02020603050405020304" pitchFamily="18" charset="0"/>
                        </a:rPr>
                        <a:t>11/02/2018</a:t>
                      </a:r>
                    </a:p>
                  </a:txBody>
                  <a:tcPr/>
                </a:tc>
                <a:tc>
                  <a:txBody>
                    <a:bodyPr/>
                    <a:lstStyle/>
                    <a:p>
                      <a:r>
                        <a:rPr lang="en-US" sz="2400">
                          <a:latin typeface="Times New Roman" panose="02020603050405020304" pitchFamily="18" charset="0"/>
                          <a:cs typeface="Times New Roman" panose="02020603050405020304" pitchFamily="18" charset="0"/>
                        </a:rPr>
                        <a:t>1</a:t>
                      </a:r>
                    </a:p>
                  </a:txBody>
                  <a:tcPr/>
                </a:tc>
                <a:tc>
                  <a:txBody>
                    <a:bodyPr/>
                    <a:lstStyle/>
                    <a:p>
                      <a:r>
                        <a:rPr lang="en-US" sz="2400">
                          <a:latin typeface="Times New Roman" panose="02020603050405020304" pitchFamily="18" charset="0"/>
                          <a:cs typeface="Times New Roman" panose="02020603050405020304" pitchFamily="18" charset="0"/>
                        </a:rPr>
                        <a:t>15</a:t>
                      </a:r>
                    </a:p>
                  </a:txBody>
                  <a:tcPr/>
                </a:tc>
                <a:tc>
                  <a:txBody>
                    <a:bodyPr/>
                    <a:lstStyle/>
                    <a:p>
                      <a:r>
                        <a:rPr lang="en-US" sz="2400">
                          <a:latin typeface="Times New Roman" panose="02020603050405020304" pitchFamily="18" charset="0"/>
                          <a:cs typeface="Times New Roman" panose="02020603050405020304" pitchFamily="18" charset="0"/>
                        </a:rPr>
                        <a:t>15</a:t>
                      </a:r>
                    </a:p>
                  </a:txBody>
                  <a:tcPr/>
                </a:tc>
                <a:tc>
                  <a:txBody>
                    <a:bodyPr/>
                    <a:lstStyle/>
                    <a:p>
                      <a:r>
                        <a:rPr lang="en-US" sz="2400">
                          <a:latin typeface="Times New Roman" panose="02020603050405020304" pitchFamily="18" charset="0"/>
                          <a:cs typeface="Times New Roman" panose="02020603050405020304" pitchFamily="18" charset="0"/>
                        </a:rPr>
                        <a:t>15</a:t>
                      </a:r>
                    </a:p>
                  </a:txBody>
                  <a:tcPr/>
                </a:tc>
                <a:tc>
                  <a:txBody>
                    <a:bodyPr/>
                    <a:lstStyle/>
                    <a:p>
                      <a:r>
                        <a:rPr lang="en-US" sz="2400">
                          <a:latin typeface="Times New Roman" panose="02020603050405020304" pitchFamily="18" charset="0"/>
                          <a:cs typeface="Times New Roman" panose="02020603050405020304" pitchFamily="18" charset="0"/>
                        </a:rPr>
                        <a:t>100</a:t>
                      </a:r>
                    </a:p>
                  </a:txBody>
                  <a:tcPr/>
                </a:tc>
                <a:tc>
                  <a:txBody>
                    <a:bodyPr/>
                    <a:lstStyle/>
                    <a:p>
                      <a:r>
                        <a:rPr lang="en-US" sz="2400">
                          <a:latin typeface="Times New Roman" panose="02020603050405020304" pitchFamily="18" charset="0"/>
                          <a:cs typeface="Times New Roman" panose="02020603050405020304" pitchFamily="18" charset="0"/>
                        </a:rPr>
                        <a:t>15</a:t>
                      </a:r>
                    </a:p>
                  </a:txBody>
                  <a:tcPr/>
                </a:tc>
                <a:extLst>
                  <a:ext uri="{0D108BD9-81ED-4DB2-BD59-A6C34878D82A}">
                    <a16:rowId xmlns:a16="http://schemas.microsoft.com/office/drawing/2014/main" val="1317529841"/>
                  </a:ext>
                </a:extLst>
              </a:tr>
              <a:tr h="819175">
                <a:tc>
                  <a:txBody>
                    <a:bodyPr/>
                    <a:lstStyle/>
                    <a:p>
                      <a:r>
                        <a:rPr lang="en-US" sz="2400">
                          <a:latin typeface="Times New Roman" panose="02020603050405020304" pitchFamily="18" charset="0"/>
                          <a:cs typeface="Times New Roman" panose="02020603050405020304" pitchFamily="18" charset="0"/>
                        </a:rPr>
                        <a:t>11/01/2018</a:t>
                      </a:r>
                    </a:p>
                  </a:txBody>
                  <a:tcPr/>
                </a:tc>
                <a:tc>
                  <a:txBody>
                    <a:bodyPr/>
                    <a:lstStyle/>
                    <a:p>
                      <a:r>
                        <a:rPr lang="en-US" sz="2400">
                          <a:latin typeface="Times New Roman" panose="02020603050405020304" pitchFamily="18" charset="0"/>
                          <a:cs typeface="Times New Roman" panose="02020603050405020304" pitchFamily="18" charset="0"/>
                        </a:rPr>
                        <a:t>1</a:t>
                      </a:r>
                    </a:p>
                  </a:txBody>
                  <a:tcPr/>
                </a:tc>
                <a:tc>
                  <a:txBody>
                    <a:bodyPr/>
                    <a:lstStyle/>
                    <a:p>
                      <a:r>
                        <a:rPr lang="en-US" sz="2400">
                          <a:latin typeface="Times New Roman" panose="02020603050405020304" pitchFamily="18" charset="0"/>
                          <a:cs typeface="Times New Roman" panose="02020603050405020304" pitchFamily="18" charset="0"/>
                        </a:rPr>
                        <a:t>19</a:t>
                      </a:r>
                    </a:p>
                  </a:txBody>
                  <a:tcPr/>
                </a:tc>
                <a:tc>
                  <a:txBody>
                    <a:bodyPr/>
                    <a:lstStyle/>
                    <a:p>
                      <a:r>
                        <a:rPr lang="en-US" sz="2400">
                          <a:latin typeface="Times New Roman" panose="02020603050405020304" pitchFamily="18" charset="0"/>
                          <a:cs typeface="Times New Roman" panose="02020603050405020304" pitchFamily="18" charset="0"/>
                        </a:rPr>
                        <a:t>15</a:t>
                      </a:r>
                    </a:p>
                  </a:txBody>
                  <a:tcPr/>
                </a:tc>
                <a:tc>
                  <a:txBody>
                    <a:bodyPr/>
                    <a:lstStyle/>
                    <a:p>
                      <a:r>
                        <a:rPr lang="en-US" sz="2400">
                          <a:latin typeface="Times New Roman" panose="02020603050405020304" pitchFamily="18" charset="0"/>
                          <a:cs typeface="Times New Roman" panose="02020603050405020304" pitchFamily="18" charset="0"/>
                        </a:rPr>
                        <a:t>15</a:t>
                      </a:r>
                    </a:p>
                  </a:txBody>
                  <a:tcPr/>
                </a:tc>
                <a:tc>
                  <a:txBody>
                    <a:bodyPr/>
                    <a:lstStyle/>
                    <a:p>
                      <a:r>
                        <a:rPr lang="en-US" sz="2400">
                          <a:latin typeface="Times New Roman" panose="02020603050405020304" pitchFamily="18" charset="0"/>
                          <a:cs typeface="Times New Roman" panose="02020603050405020304" pitchFamily="18" charset="0"/>
                        </a:rPr>
                        <a:t>80</a:t>
                      </a:r>
                    </a:p>
                  </a:txBody>
                  <a:tcPr/>
                </a:tc>
                <a:tc>
                  <a:txBody>
                    <a:bodyPr/>
                    <a:lstStyle/>
                    <a:p>
                      <a:r>
                        <a:rPr lang="en-US" sz="2400">
                          <a:latin typeface="Times New Roman" panose="02020603050405020304" pitchFamily="18" charset="0"/>
                          <a:cs typeface="Times New Roman" panose="02020603050405020304" pitchFamily="18" charset="0"/>
                        </a:rPr>
                        <a:t>15</a:t>
                      </a:r>
                    </a:p>
                  </a:txBody>
                  <a:tcPr/>
                </a:tc>
                <a:extLst>
                  <a:ext uri="{0D108BD9-81ED-4DB2-BD59-A6C34878D82A}">
                    <a16:rowId xmlns:a16="http://schemas.microsoft.com/office/drawing/2014/main" val="3566074073"/>
                  </a:ext>
                </a:extLst>
              </a:tr>
              <a:tr h="819175">
                <a:tc>
                  <a:txBody>
                    <a:bodyPr/>
                    <a:lstStyle/>
                    <a:p>
                      <a:r>
                        <a:rPr lang="en-US" sz="2400">
                          <a:latin typeface="Times New Roman" panose="02020603050405020304" pitchFamily="18" charset="0"/>
                          <a:cs typeface="Times New Roman" panose="02020603050405020304" pitchFamily="18" charset="0"/>
                        </a:rPr>
                        <a:t>10/31/208</a:t>
                      </a:r>
                    </a:p>
                  </a:txBody>
                  <a:tcPr/>
                </a:tc>
                <a:tc>
                  <a:txBody>
                    <a:bodyPr/>
                    <a:lstStyle/>
                    <a:p>
                      <a:r>
                        <a:rPr lang="en-US" sz="2400">
                          <a:latin typeface="Times New Roman" panose="02020603050405020304" pitchFamily="18" charset="0"/>
                          <a:cs typeface="Times New Roman" panose="02020603050405020304" pitchFamily="18" charset="0"/>
                        </a:rPr>
                        <a:t>1</a:t>
                      </a:r>
                    </a:p>
                  </a:txBody>
                  <a:tcPr/>
                </a:tc>
                <a:tc>
                  <a:txBody>
                    <a:bodyPr/>
                    <a:lstStyle/>
                    <a:p>
                      <a:r>
                        <a:rPr lang="en-US" sz="2400">
                          <a:latin typeface="Times New Roman" panose="02020603050405020304" pitchFamily="18" charset="0"/>
                          <a:cs typeface="Times New Roman" panose="02020603050405020304" pitchFamily="18" charset="0"/>
                        </a:rPr>
                        <a:t>19</a:t>
                      </a:r>
                    </a:p>
                  </a:txBody>
                  <a:tcPr/>
                </a:tc>
                <a:tc>
                  <a:txBody>
                    <a:bodyPr/>
                    <a:lstStyle/>
                    <a:p>
                      <a:r>
                        <a:rPr lang="en-US" sz="2400">
                          <a:latin typeface="Times New Roman" panose="02020603050405020304" pitchFamily="18" charset="0"/>
                          <a:cs typeface="Times New Roman" panose="02020603050405020304" pitchFamily="18" charset="0"/>
                        </a:rPr>
                        <a:t>19</a:t>
                      </a:r>
                    </a:p>
                  </a:txBody>
                  <a:tcPr/>
                </a:tc>
                <a:tc>
                  <a:txBody>
                    <a:bodyPr/>
                    <a:lstStyle/>
                    <a:p>
                      <a:r>
                        <a:rPr lang="en-US" sz="2400">
                          <a:latin typeface="Times New Roman" panose="02020603050405020304" pitchFamily="18" charset="0"/>
                          <a:cs typeface="Times New Roman" panose="02020603050405020304" pitchFamily="18" charset="0"/>
                        </a:rPr>
                        <a:t>19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a:latin typeface="Times New Roman" panose="02020603050405020304" pitchFamily="18" charset="0"/>
                          <a:cs typeface="Times New Roman" panose="02020603050405020304" pitchFamily="18" charset="0"/>
                        </a:rPr>
                        <a:t>90</a:t>
                      </a:r>
                    </a:p>
                    <a:p>
                      <a:endParaRPr lang="en-US" sz="2400">
                        <a:latin typeface="Times New Roman" panose="02020603050405020304" pitchFamily="18" charset="0"/>
                        <a:cs typeface="Times New Roman" panose="02020603050405020304" pitchFamily="18" charset="0"/>
                      </a:endParaRPr>
                    </a:p>
                  </a:txBody>
                  <a:tcPr/>
                </a:tc>
                <a:tc>
                  <a:txBody>
                    <a:bodyPr/>
                    <a:lstStyle/>
                    <a:p>
                      <a:r>
                        <a:rPr lang="en-US" sz="2400">
                          <a:latin typeface="Times New Roman" panose="02020603050405020304" pitchFamily="18" charset="0"/>
                          <a:cs typeface="Times New Roman" panose="02020603050405020304" pitchFamily="18" charset="0"/>
                        </a:rPr>
                        <a:t>19</a:t>
                      </a:r>
                    </a:p>
                  </a:txBody>
                  <a:tcPr/>
                </a:tc>
                <a:extLst>
                  <a:ext uri="{0D108BD9-81ED-4DB2-BD59-A6C34878D82A}">
                    <a16:rowId xmlns:a16="http://schemas.microsoft.com/office/drawing/2014/main" val="3187019197"/>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CB0A06F-AC54-4C8A-B77C-07BF7BDA52AF}"/>
                  </a:ext>
                </a:extLst>
              </p:cNvPr>
              <p:cNvSpPr txBox="1"/>
              <p:nvPr/>
            </p:nvSpPr>
            <p:spPr>
              <a:xfrm>
                <a:off x="467544" y="5351752"/>
                <a:ext cx="3918573" cy="10061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𝑋</m:t>
                      </m:r>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eqArr>
                            <m:eqArrPr>
                              <m:ctrlPr>
                                <a:rPr lang="en-US" sz="2400" b="0" i="1" smtClean="0">
                                  <a:latin typeface="Cambria Math" panose="02040503050406030204" pitchFamily="18" charset="0"/>
                                </a:rPr>
                              </m:ctrlPr>
                            </m:eqArrPr>
                            <m:e>
                              <m:m>
                                <m:mPr>
                                  <m:mcs>
                                    <m:mc>
                                      <m:mcPr>
                                        <m:count m:val="3"/>
                                        <m:mcJc m:val="center"/>
                                      </m:mcPr>
                                    </m:mc>
                                  </m:mcs>
                                  <m:ctrlPr>
                                    <a:rPr lang="en-US" sz="2400" b="0" i="1" smtClean="0">
                                      <a:latin typeface="Cambria Math" panose="02040503050406030204" pitchFamily="18" charset="0"/>
                                    </a:rPr>
                                  </m:ctrlPr>
                                </m:mPr>
                                <m:mr>
                                  <m:e>
                                    <m:r>
                                      <m:rPr>
                                        <m:brk m:alnAt="7"/>
                                      </m:rPr>
                                      <a:rPr lang="en-US" sz="2400" b="0" i="1" smtClean="0">
                                        <a:latin typeface="Cambria Math" panose="02040503050406030204" pitchFamily="18" charset="0"/>
                                      </a:rPr>
                                      <m:t>1</m:t>
                                    </m:r>
                                  </m:e>
                                  <m:e>
                                    <m:r>
                                      <a:rPr lang="en-US" sz="2400" b="0" i="1" smtClean="0">
                                        <a:latin typeface="Cambria Math" panose="02040503050406030204" pitchFamily="18" charset="0"/>
                                      </a:rPr>
                                      <m:t>15</m:t>
                                    </m:r>
                                  </m:e>
                                  <m:e>
                                    <m:m>
                                      <m:mPr>
                                        <m:mcs>
                                          <m:mc>
                                            <m:mcPr>
                                              <m:count m:val="2"/>
                                              <m:mcJc m:val="center"/>
                                            </m:mcPr>
                                          </m:mc>
                                        </m:mcs>
                                        <m:ctrlPr>
                                          <a:rPr lang="en-US" sz="2400" b="0" i="1" smtClean="0">
                                            <a:latin typeface="Cambria Math" panose="02040503050406030204" pitchFamily="18" charset="0"/>
                                          </a:rPr>
                                        </m:ctrlPr>
                                      </m:mPr>
                                      <m:mr>
                                        <m:e>
                                          <m:r>
                                            <m:rPr>
                                              <m:brk m:alnAt="7"/>
                                            </m:rPr>
                                            <a:rPr lang="en-US" sz="2400" b="0" i="1" smtClean="0">
                                              <a:latin typeface="Cambria Math" panose="02040503050406030204" pitchFamily="18" charset="0"/>
                                            </a:rPr>
                                            <m:t>1</m:t>
                                          </m:r>
                                          <m:r>
                                            <a:rPr lang="en-US" sz="2400" b="0" i="1" smtClean="0">
                                              <a:latin typeface="Cambria Math" panose="02040503050406030204" pitchFamily="18" charset="0"/>
                                            </a:rPr>
                                            <m:t>5</m:t>
                                          </m:r>
                                        </m:e>
                                        <m:e>
                                          <m:m>
                                            <m:mPr>
                                              <m:mcs>
                                                <m:mc>
                                                  <m:mcPr>
                                                    <m:count m:val="2"/>
                                                    <m:mcJc m:val="center"/>
                                                  </m:mcPr>
                                                </m:mc>
                                              </m:mcs>
                                              <m:ctrlPr>
                                                <a:rPr lang="en-US" sz="2400" b="0" i="1" smtClean="0">
                                                  <a:latin typeface="Cambria Math" panose="02040503050406030204" pitchFamily="18" charset="0"/>
                                                </a:rPr>
                                              </m:ctrlPr>
                                            </m:mPr>
                                            <m:mr>
                                              <m:e>
                                                <m:r>
                                                  <m:rPr>
                                                    <m:brk m:alnAt="7"/>
                                                  </m:rPr>
                                                  <a:rPr lang="en-US" sz="2400" b="0" i="1" smtClean="0">
                                                    <a:latin typeface="Cambria Math" panose="02040503050406030204" pitchFamily="18" charset="0"/>
                                                  </a:rPr>
                                                  <m:t>1</m:t>
                                                </m:r>
                                                <m:r>
                                                  <a:rPr lang="en-US" sz="2400" b="0" i="1" smtClean="0">
                                                    <a:latin typeface="Cambria Math" panose="02040503050406030204" pitchFamily="18" charset="0"/>
                                                  </a:rPr>
                                                  <m:t>5</m:t>
                                                </m:r>
                                              </m:e>
                                              <m:e>
                                                <m:r>
                                                  <a:rPr lang="en-US" sz="2400" b="0" i="1" smtClean="0">
                                                    <a:latin typeface="Cambria Math" panose="02040503050406030204" pitchFamily="18" charset="0"/>
                                                  </a:rPr>
                                                  <m:t>100</m:t>
                                                </m:r>
                                              </m:e>
                                            </m:mr>
                                          </m:m>
                                        </m:e>
                                      </m:mr>
                                    </m:m>
                                  </m:e>
                                </m:mr>
                              </m:m>
                            </m:e>
                            <m:e>
                              <m:m>
                                <m:mPr>
                                  <m:mcs>
                                    <m:mc>
                                      <m:mcPr>
                                        <m:count m:val="3"/>
                                        <m:mcJc m:val="center"/>
                                      </m:mcPr>
                                    </m:mc>
                                  </m:mcs>
                                  <m:ctrlPr>
                                    <a:rPr lang="en-US" sz="2400" b="0" i="1" smtClean="0">
                                      <a:latin typeface="Cambria Math" panose="02040503050406030204" pitchFamily="18" charset="0"/>
                                    </a:rPr>
                                  </m:ctrlPr>
                                </m:mPr>
                                <m:mr>
                                  <m:e>
                                    <m:r>
                                      <m:rPr>
                                        <m:brk m:alnAt="7"/>
                                      </m:rPr>
                                      <a:rPr lang="en-US" sz="2400" b="0" i="1" smtClean="0">
                                        <a:latin typeface="Cambria Math" panose="02040503050406030204" pitchFamily="18" charset="0"/>
                                      </a:rPr>
                                      <m:t>1</m:t>
                                    </m:r>
                                  </m:e>
                                  <m:e>
                                    <m:r>
                                      <a:rPr lang="en-US" sz="2400" b="0" i="1" smtClean="0">
                                        <a:latin typeface="Cambria Math" panose="02040503050406030204" pitchFamily="18" charset="0"/>
                                      </a:rPr>
                                      <m:t>19</m:t>
                                    </m:r>
                                  </m:e>
                                  <m:e>
                                    <m:m>
                                      <m:mPr>
                                        <m:mcs>
                                          <m:mc>
                                            <m:mcPr>
                                              <m:count m:val="2"/>
                                              <m:mcJc m:val="center"/>
                                            </m:mcPr>
                                          </m:mc>
                                        </m:mcs>
                                        <m:ctrlPr>
                                          <a:rPr lang="en-US" sz="2400" b="0" i="1" smtClean="0">
                                            <a:latin typeface="Cambria Math" panose="02040503050406030204" pitchFamily="18" charset="0"/>
                                          </a:rPr>
                                        </m:ctrlPr>
                                      </m:mPr>
                                      <m:mr>
                                        <m:e>
                                          <m:r>
                                            <m:rPr>
                                              <m:brk m:alnAt="7"/>
                                            </m:rPr>
                                            <a:rPr lang="en-US" sz="2400" b="0" i="1" smtClean="0">
                                              <a:latin typeface="Cambria Math" panose="02040503050406030204" pitchFamily="18" charset="0"/>
                                            </a:rPr>
                                            <m:t>1</m:t>
                                          </m:r>
                                          <m:r>
                                            <a:rPr lang="en-US" sz="2400" b="0" i="1" smtClean="0">
                                              <a:latin typeface="Cambria Math" panose="02040503050406030204" pitchFamily="18" charset="0"/>
                                            </a:rPr>
                                            <m:t>5</m:t>
                                          </m:r>
                                        </m:e>
                                        <m:e>
                                          <m:m>
                                            <m:mPr>
                                              <m:mcs>
                                                <m:mc>
                                                  <m:mcPr>
                                                    <m:count m:val="2"/>
                                                    <m:mcJc m:val="center"/>
                                                  </m:mcPr>
                                                </m:mc>
                                              </m:mcs>
                                              <m:ctrlPr>
                                                <a:rPr lang="en-US" sz="2400" b="0" i="1" smtClean="0">
                                                  <a:latin typeface="Cambria Math" panose="02040503050406030204" pitchFamily="18" charset="0"/>
                                                </a:rPr>
                                              </m:ctrlPr>
                                            </m:mPr>
                                            <m:mr>
                                              <m:e>
                                                <m:r>
                                                  <m:rPr>
                                                    <m:brk m:alnAt="7"/>
                                                  </m:rPr>
                                                  <a:rPr lang="en-US" sz="2400" b="0" i="1" smtClean="0">
                                                    <a:latin typeface="Cambria Math" panose="02040503050406030204" pitchFamily="18" charset="0"/>
                                                  </a:rPr>
                                                  <m:t>1</m:t>
                                                </m:r>
                                                <m:r>
                                                  <a:rPr lang="en-US" sz="2400" b="0" i="1" smtClean="0">
                                                    <a:latin typeface="Cambria Math" panose="02040503050406030204" pitchFamily="18" charset="0"/>
                                                  </a:rPr>
                                                  <m:t>5</m:t>
                                                </m:r>
                                              </m:e>
                                              <m:e>
                                                <m:r>
                                                  <a:rPr lang="en-US" sz="2400" b="0" i="1" smtClean="0">
                                                    <a:latin typeface="Cambria Math" panose="02040503050406030204" pitchFamily="18" charset="0"/>
                                                  </a:rPr>
                                                  <m:t>80</m:t>
                                                </m:r>
                                              </m:e>
                                            </m:mr>
                                          </m:m>
                                        </m:e>
                                      </m:mr>
                                    </m:m>
                                  </m:e>
                                </m:mr>
                              </m:m>
                            </m:e>
                            <m:e>
                              <m:m>
                                <m:mPr>
                                  <m:mcs>
                                    <m:mc>
                                      <m:mcPr>
                                        <m:count m:val="3"/>
                                        <m:mcJc m:val="center"/>
                                      </m:mcPr>
                                    </m:mc>
                                  </m:mcs>
                                  <m:ctrlPr>
                                    <a:rPr lang="en-US" sz="2400" b="0" i="1" smtClean="0">
                                      <a:latin typeface="Cambria Math" panose="02040503050406030204" pitchFamily="18" charset="0"/>
                                    </a:rPr>
                                  </m:ctrlPr>
                                </m:mPr>
                                <m:mr>
                                  <m:e>
                                    <m:r>
                                      <m:rPr>
                                        <m:brk m:alnAt="7"/>
                                      </m:rPr>
                                      <a:rPr lang="en-US" sz="2400" b="0" i="1" smtClean="0">
                                        <a:latin typeface="Cambria Math" panose="02040503050406030204" pitchFamily="18" charset="0"/>
                                      </a:rPr>
                                      <m:t>1</m:t>
                                    </m:r>
                                  </m:e>
                                  <m:e>
                                    <m:r>
                                      <a:rPr lang="en-US" sz="2400" b="0" i="1" smtClean="0">
                                        <a:latin typeface="Cambria Math" panose="02040503050406030204" pitchFamily="18" charset="0"/>
                                      </a:rPr>
                                      <m:t>19</m:t>
                                    </m:r>
                                  </m:e>
                                  <m:e>
                                    <m:m>
                                      <m:mPr>
                                        <m:mcs>
                                          <m:mc>
                                            <m:mcPr>
                                              <m:count m:val="2"/>
                                              <m:mcJc m:val="center"/>
                                            </m:mcPr>
                                          </m:mc>
                                        </m:mcs>
                                        <m:ctrlPr>
                                          <a:rPr lang="en-US" sz="2400" b="0" i="1" smtClean="0">
                                            <a:latin typeface="Cambria Math" panose="02040503050406030204" pitchFamily="18" charset="0"/>
                                          </a:rPr>
                                        </m:ctrlPr>
                                      </m:mPr>
                                      <m:mr>
                                        <m:e>
                                          <m:r>
                                            <m:rPr>
                                              <m:brk m:alnAt="7"/>
                                            </m:rPr>
                                            <a:rPr lang="en-US" sz="2400" b="0" i="1" smtClean="0">
                                              <a:latin typeface="Cambria Math" panose="02040503050406030204" pitchFamily="18" charset="0"/>
                                            </a:rPr>
                                            <m:t>1</m:t>
                                          </m:r>
                                          <m:r>
                                            <a:rPr lang="en-US" sz="2400" b="0" i="1" smtClean="0">
                                              <a:latin typeface="Cambria Math" panose="02040503050406030204" pitchFamily="18" charset="0"/>
                                            </a:rPr>
                                            <m:t>9</m:t>
                                          </m:r>
                                        </m:e>
                                        <m:e>
                                          <m:m>
                                            <m:mPr>
                                              <m:mcs>
                                                <m:mc>
                                                  <m:mcPr>
                                                    <m:count m:val="2"/>
                                                    <m:mcJc m:val="center"/>
                                                  </m:mcPr>
                                                </m:mc>
                                              </m:mcs>
                                              <m:ctrlPr>
                                                <a:rPr lang="en-US" sz="2400" b="0" i="1" smtClean="0">
                                                  <a:latin typeface="Cambria Math" panose="02040503050406030204" pitchFamily="18" charset="0"/>
                                                </a:rPr>
                                              </m:ctrlPr>
                                            </m:mPr>
                                            <m:mr>
                                              <m:e>
                                                <m:r>
                                                  <m:rPr>
                                                    <m:brk m:alnAt="7"/>
                                                  </m:rPr>
                                                  <a:rPr lang="en-US" sz="2400" b="0" i="1" smtClean="0">
                                                    <a:latin typeface="Cambria Math" panose="02040503050406030204" pitchFamily="18" charset="0"/>
                                                  </a:rPr>
                                                  <m:t>1</m:t>
                                                </m:r>
                                                <m:r>
                                                  <a:rPr lang="en-US" sz="2400" b="0" i="1" smtClean="0">
                                                    <a:latin typeface="Cambria Math" panose="02040503050406030204" pitchFamily="18" charset="0"/>
                                                  </a:rPr>
                                                  <m:t>9</m:t>
                                                </m:r>
                                              </m:e>
                                              <m:e>
                                                <m:r>
                                                  <a:rPr lang="en-US" sz="2400" b="0" i="1" smtClean="0">
                                                    <a:latin typeface="Cambria Math" panose="02040503050406030204" pitchFamily="18" charset="0"/>
                                                  </a:rPr>
                                                  <m:t>90</m:t>
                                                </m:r>
                                              </m:e>
                                            </m:mr>
                                          </m:m>
                                        </m:e>
                                      </m:mr>
                                    </m:m>
                                  </m:e>
                                </m:mr>
                              </m:m>
                            </m:e>
                          </m:eqArr>
                        </m:e>
                      </m:d>
                    </m:oMath>
                  </m:oMathPara>
                </a14:m>
                <a:endParaRPr lang="en-US" sz="2400"/>
              </a:p>
            </p:txBody>
          </p:sp>
        </mc:Choice>
        <mc:Fallback xmlns="">
          <p:sp>
            <p:nvSpPr>
              <p:cNvPr id="5" name="TextBox 4">
                <a:extLst>
                  <a:ext uri="{FF2B5EF4-FFF2-40B4-BE49-F238E27FC236}">
                    <a16:creationId xmlns:a16="http://schemas.microsoft.com/office/drawing/2014/main" id="{6CB0A06F-AC54-4C8A-B77C-07BF7BDA52AF}"/>
                  </a:ext>
                </a:extLst>
              </p:cNvPr>
              <p:cNvSpPr txBox="1">
                <a:spLocks noRot="1" noChangeAspect="1" noMove="1" noResize="1" noEditPoints="1" noAdjustHandles="1" noChangeArrowheads="1" noChangeShapeType="1" noTextEdit="1"/>
              </p:cNvSpPr>
              <p:nvPr/>
            </p:nvSpPr>
            <p:spPr>
              <a:xfrm>
                <a:off x="467544" y="5351752"/>
                <a:ext cx="3918573" cy="100617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80175A5-F638-4BB3-9565-F217C6E0E4F6}"/>
                  </a:ext>
                </a:extLst>
              </p:cNvPr>
              <p:cNvSpPr txBox="1"/>
              <p:nvPr/>
            </p:nvSpPr>
            <p:spPr>
              <a:xfrm>
                <a:off x="6516216" y="5374707"/>
                <a:ext cx="1315296" cy="9841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𝑌</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m>
                            <m:mPr>
                              <m:mcs>
                                <m:mc>
                                  <m:mcPr>
                                    <m:count m:val="1"/>
                                    <m:mcJc m:val="center"/>
                                  </m:mcPr>
                                </m:mc>
                              </m:mcs>
                              <m:ctrlPr>
                                <a:rPr lang="en-US" sz="2400" b="0" i="1" smtClean="0">
                                  <a:latin typeface="Cambria Math" panose="02040503050406030204" pitchFamily="18" charset="0"/>
                                </a:rPr>
                              </m:ctrlPr>
                            </m:mPr>
                            <m:mr>
                              <m:e>
                                <m:r>
                                  <m:rPr>
                                    <m:brk m:alnAt="7"/>
                                  </m:rPr>
                                  <a:rPr lang="en-US" sz="2400" b="0" i="1" smtClean="0">
                                    <a:latin typeface="Cambria Math" panose="02040503050406030204" pitchFamily="18" charset="0"/>
                                  </a:rPr>
                                  <m:t>1</m:t>
                                </m:r>
                                <m:r>
                                  <a:rPr lang="en-US" sz="2400" b="0" i="1" smtClean="0">
                                    <a:latin typeface="Cambria Math" panose="02040503050406030204" pitchFamily="18" charset="0"/>
                                  </a:rPr>
                                  <m:t>5</m:t>
                                </m:r>
                              </m:e>
                            </m:mr>
                            <m:mr>
                              <m:e>
                                <m:r>
                                  <a:rPr lang="en-US" sz="2400" b="0" i="1" smtClean="0">
                                    <a:latin typeface="Cambria Math" panose="02040503050406030204" pitchFamily="18" charset="0"/>
                                  </a:rPr>
                                  <m:t>15</m:t>
                                </m:r>
                              </m:e>
                            </m:mr>
                            <m:mr>
                              <m:e>
                                <m:r>
                                  <a:rPr lang="en-US" sz="2400" b="0" i="1" smtClean="0">
                                    <a:latin typeface="Cambria Math" panose="02040503050406030204" pitchFamily="18" charset="0"/>
                                  </a:rPr>
                                  <m:t>19</m:t>
                                </m:r>
                              </m:e>
                            </m:mr>
                          </m:m>
                        </m:e>
                      </m:d>
                      <m:r>
                        <a:rPr lang="en-US" sz="2400" b="0" i="1" smtClean="0">
                          <a:latin typeface="Cambria Math" panose="02040503050406030204" pitchFamily="18" charset="0"/>
                        </a:rPr>
                        <m:t> </m:t>
                      </m:r>
                    </m:oMath>
                  </m:oMathPara>
                </a14:m>
                <a:endParaRPr lang="en-US" sz="2400"/>
              </a:p>
            </p:txBody>
          </p:sp>
        </mc:Choice>
        <mc:Fallback xmlns="">
          <p:sp>
            <p:nvSpPr>
              <p:cNvPr id="8" name="TextBox 7">
                <a:extLst>
                  <a:ext uri="{FF2B5EF4-FFF2-40B4-BE49-F238E27FC236}">
                    <a16:creationId xmlns:a16="http://schemas.microsoft.com/office/drawing/2014/main" id="{280175A5-F638-4BB3-9565-F217C6E0E4F6}"/>
                  </a:ext>
                </a:extLst>
              </p:cNvPr>
              <p:cNvSpPr txBox="1">
                <a:spLocks noRot="1" noChangeAspect="1" noMove="1" noResize="1" noEditPoints="1" noAdjustHandles="1" noChangeArrowheads="1" noChangeShapeType="1" noTextEdit="1"/>
              </p:cNvSpPr>
              <p:nvPr/>
            </p:nvSpPr>
            <p:spPr>
              <a:xfrm>
                <a:off x="6516216" y="5374707"/>
                <a:ext cx="1315296" cy="98411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09761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C:\Users\ThanhQuang\Desktop\New folder (2)\TĐT_logo.png"/>
          <p:cNvPicPr>
            <a:picLocks noChangeAspect="1" noChangeArrowheads="1"/>
          </p:cNvPicPr>
          <p:nvPr/>
        </p:nvPicPr>
        <p:blipFill>
          <a:blip r:embed="rId3" cstate="print"/>
          <a:srcRect/>
          <a:stretch>
            <a:fillRect/>
          </a:stretch>
        </p:blipFill>
        <p:spPr bwMode="auto">
          <a:xfrm>
            <a:off x="285720" y="214290"/>
            <a:ext cx="1714512" cy="946776"/>
          </a:xfrm>
          <a:prstGeom prst="rect">
            <a:avLst/>
          </a:prstGeom>
          <a:noFill/>
        </p:spPr>
      </p:pic>
      <p:cxnSp>
        <p:nvCxnSpPr>
          <p:cNvPr id="6" name="Straight Connector 5"/>
          <p:cNvCxnSpPr/>
          <p:nvPr/>
        </p:nvCxnSpPr>
        <p:spPr>
          <a:xfrm>
            <a:off x="2195736" y="39295"/>
            <a:ext cx="0" cy="1324293"/>
          </a:xfrm>
          <a:prstGeom prst="line">
            <a:avLst/>
          </a:prstGeom>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1511517" y="1213064"/>
            <a:ext cx="7632483" cy="0"/>
          </a:xfrm>
          <a:prstGeom prst="line">
            <a:avLst/>
          </a:prstGeom>
        </p:spPr>
        <p:style>
          <a:lnRef idx="3">
            <a:schemeClr val="accent2"/>
          </a:lnRef>
          <a:fillRef idx="0">
            <a:schemeClr val="accent2"/>
          </a:fillRef>
          <a:effectRef idx="2">
            <a:schemeClr val="accent2"/>
          </a:effectRef>
          <a:fontRef idx="minor">
            <a:schemeClr val="tx1"/>
          </a:fontRef>
        </p:style>
      </p:cxnSp>
      <p:sp>
        <p:nvSpPr>
          <p:cNvPr id="3" name="TextBox 2">
            <a:extLst>
              <a:ext uri="{FF2B5EF4-FFF2-40B4-BE49-F238E27FC236}">
                <a16:creationId xmlns:a16="http://schemas.microsoft.com/office/drawing/2014/main" id="{2AE2AFDB-C716-43D4-8E67-72CE8875038E}"/>
              </a:ext>
            </a:extLst>
          </p:cNvPr>
          <p:cNvSpPr txBox="1"/>
          <p:nvPr/>
        </p:nvSpPr>
        <p:spPr>
          <a:xfrm>
            <a:off x="4361688" y="2916936"/>
            <a:ext cx="65" cy="276999"/>
          </a:xfrm>
          <a:prstGeom prst="rect">
            <a:avLst/>
          </a:prstGeom>
          <a:noFill/>
        </p:spPr>
        <p:txBody>
          <a:bodyPr wrap="none" lIns="0" tIns="0" rIns="0" bIns="0" rtlCol="0">
            <a:spAutoFit/>
          </a:bodyPr>
          <a:lstStyle/>
          <a:p>
            <a:endParaRPr lang="en-US"/>
          </a:p>
        </p:txBody>
      </p:sp>
      <p:sp>
        <p:nvSpPr>
          <p:cNvPr id="20" name="Title 5">
            <a:extLst>
              <a:ext uri="{FF2B5EF4-FFF2-40B4-BE49-F238E27FC236}">
                <a16:creationId xmlns:a16="http://schemas.microsoft.com/office/drawing/2014/main" id="{BE221476-BCC0-4FAE-AB25-427967FCBB8C}"/>
              </a:ext>
            </a:extLst>
          </p:cNvPr>
          <p:cNvSpPr>
            <a:spLocks noGrp="1"/>
          </p:cNvSpPr>
          <p:nvPr>
            <p:ph type="title"/>
          </p:nvPr>
        </p:nvSpPr>
        <p:spPr>
          <a:xfrm>
            <a:off x="1998498" y="999608"/>
            <a:ext cx="7632848" cy="629192"/>
          </a:xfrm>
        </p:spPr>
        <p:txBody>
          <a:bodyPr>
            <a:normAutofit fontScale="90000"/>
          </a:bodyPr>
          <a:lstStyle/>
          <a:p>
            <a:pPr marL="400050" lvl="1" indent="0" algn="l">
              <a:buNone/>
            </a:pPr>
            <a:r>
              <a:rPr lang="en-US" sz="2800">
                <a:solidFill>
                  <a:srgbClr val="FF0000"/>
                </a:solidFill>
                <a:latin typeface="Times New Roman" panose="02020603050405020304" pitchFamily="18" charset="0"/>
                <a:cs typeface="Times New Roman" panose="02020603050405020304" pitchFamily="18" charset="0"/>
              </a:rPr>
              <a:t>1. DỰ ĐOÁN GIÁ CỔ PHIẾU BẰNG MULTIPLE LINEAR REGRESSION (MLP)</a:t>
            </a:r>
            <a:br>
              <a:rPr lang="en-US" sz="2800">
                <a:solidFill>
                  <a:srgbClr val="FF0000"/>
                </a:solidFill>
                <a:latin typeface="Times New Roman" panose="02020603050405020304" pitchFamily="18" charset="0"/>
                <a:cs typeface="Times New Roman" panose="02020603050405020304" pitchFamily="18" charset="0"/>
              </a:rPr>
            </a:br>
            <a:r>
              <a:rPr lang="en-US" sz="2800">
                <a:solidFill>
                  <a:srgbClr val="FF0000"/>
                </a:solidFill>
                <a:latin typeface="Times New Roman" panose="02020603050405020304" pitchFamily="18" charset="0"/>
                <a:cs typeface="Times New Roman" panose="02020603050405020304" pitchFamily="18" charset="0"/>
              </a:rPr>
              <a:t>	</a:t>
            </a:r>
            <a:r>
              <a:rPr lang="en-US" sz="2800">
                <a:solidFill>
                  <a:srgbClr val="0070C0"/>
                </a:solidFill>
                <a:latin typeface="Times New Roman" panose="02020603050405020304" pitchFamily="18" charset="0"/>
                <a:cs typeface="Times New Roman" panose="02020603050405020304" pitchFamily="18" charset="0"/>
              </a:rPr>
              <a:t>1.1 Giới thiệu bài toán</a:t>
            </a:r>
            <a:br>
              <a:rPr lang="en-US" sz="2800">
                <a:solidFill>
                  <a:schemeClr val="accent1"/>
                </a:solidFill>
                <a:latin typeface="Times New Roman" panose="02020603050405020304" pitchFamily="18" charset="0"/>
                <a:cs typeface="Times New Roman" panose="02020603050405020304" pitchFamily="18" charset="0"/>
              </a:rPr>
            </a:br>
            <a:r>
              <a:rPr lang="en-US" sz="2800">
                <a:solidFill>
                  <a:srgbClr val="0070C0"/>
                </a:solidFill>
                <a:latin typeface="Times New Roman" panose="02020603050405020304" pitchFamily="18" charset="0"/>
                <a:cs typeface="Times New Roman" panose="02020603050405020304" pitchFamily="18" charset="0"/>
              </a:rPr>
              <a:t>     </a:t>
            </a:r>
            <a:r>
              <a:rPr lang="en-GB" sz="2800">
                <a:solidFill>
                  <a:srgbClr val="0070C0"/>
                </a:solidFill>
                <a:latin typeface="Times New Roman" panose="02020603050405020304" pitchFamily="18" charset="0"/>
                <a:cs typeface="Times New Roman" panose="02020603050405020304" pitchFamily="18" charset="0"/>
              </a:rPr>
              <a:t> </a:t>
            </a:r>
            <a:r>
              <a:rPr lang="en-GB" sz="2800">
                <a:solidFill>
                  <a:schemeClr val="accent1"/>
                </a:solidFill>
                <a:latin typeface="Times New Roman" panose="02020603050405020304" pitchFamily="18" charset="0"/>
                <a:cs typeface="Times New Roman" panose="02020603050405020304" pitchFamily="18" charset="0"/>
              </a:rPr>
              <a:t>   </a:t>
            </a:r>
            <a:br>
              <a:rPr lang="en-GB" sz="2800">
                <a:solidFill>
                  <a:schemeClr val="accent1"/>
                </a:solidFill>
                <a:latin typeface="Times New Roman" panose="02020603050405020304" pitchFamily="18" charset="0"/>
                <a:cs typeface="Times New Roman" panose="02020603050405020304" pitchFamily="18" charset="0"/>
              </a:rPr>
            </a:br>
            <a:br>
              <a:rPr lang="en-US" sz="2600">
                <a:solidFill>
                  <a:srgbClr val="0070C0"/>
                </a:solidFill>
                <a:latin typeface="Times New Roman" panose="02020603050405020304" pitchFamily="18" charset="0"/>
                <a:cs typeface="Times New Roman" panose="02020603050405020304" pitchFamily="18" charset="0"/>
              </a:rPr>
            </a:br>
            <a:br>
              <a:rPr lang="en-US" sz="2800">
                <a:solidFill>
                  <a:srgbClr val="0070C0"/>
                </a:solidFill>
                <a:latin typeface="Times New Roman" panose="02020603050405020304" pitchFamily="18" charset="0"/>
                <a:cs typeface="Times New Roman" panose="02020603050405020304" pitchFamily="18" charset="0"/>
              </a:rPr>
            </a:br>
            <a:endParaRPr lang="en-US" sz="2700" dirty="0">
              <a:solidFill>
                <a:srgbClr val="FF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96E352C-CBE2-4669-AF25-9247ADBB6DF9}"/>
                  </a:ext>
                </a:extLst>
              </p:cNvPr>
              <p:cNvSpPr txBox="1"/>
              <p:nvPr/>
            </p:nvSpPr>
            <p:spPr>
              <a:xfrm>
                <a:off x="399390" y="1914960"/>
                <a:ext cx="757387" cy="369332"/>
              </a:xfrm>
              <a:prstGeom prst="rect">
                <a:avLst/>
              </a:prstGeom>
              <a:noFill/>
            </p:spPr>
            <p:txBody>
              <a:bodyPr wrap="none" lIns="0" tIns="0" rIns="0" bIns="0" rtlCol="0">
                <a:spAutoFit/>
              </a:bodyPr>
              <a:lstStyle/>
              <a:p>
                <a:pPr/>
                <a14:m>
                  <m:oMathPara xmlns:m="http://schemas.openxmlformats.org/officeDocument/2006/math">
                    <m:oMathParaPr>
                      <m:jc m:val="right"/>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𝑋</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 </m:t>
                      </m:r>
                    </m:oMath>
                  </m:oMathPara>
                </a14:m>
                <a:endParaRPr lang="en-US" sz="2400"/>
              </a:p>
            </p:txBody>
          </p:sp>
        </mc:Choice>
        <mc:Fallback xmlns="">
          <p:sp>
            <p:nvSpPr>
              <p:cNvPr id="10" name="TextBox 9">
                <a:extLst>
                  <a:ext uri="{FF2B5EF4-FFF2-40B4-BE49-F238E27FC236}">
                    <a16:creationId xmlns:a16="http://schemas.microsoft.com/office/drawing/2014/main" id="{896E352C-CBE2-4669-AF25-9247ADBB6DF9}"/>
                  </a:ext>
                </a:extLst>
              </p:cNvPr>
              <p:cNvSpPr txBox="1">
                <a:spLocks noRot="1" noChangeAspect="1" noMove="1" noResize="1" noEditPoints="1" noAdjustHandles="1" noChangeArrowheads="1" noChangeShapeType="1" noTextEdit="1"/>
              </p:cNvSpPr>
              <p:nvPr/>
            </p:nvSpPr>
            <p:spPr>
              <a:xfrm>
                <a:off x="399390" y="1914960"/>
                <a:ext cx="757387" cy="369332"/>
              </a:xfrm>
              <a:prstGeom prst="rect">
                <a:avLst/>
              </a:prstGeom>
              <a:blipFill>
                <a:blip r:embed="rId4"/>
                <a:stretch>
                  <a:fillRect l="-4839" r="-806"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D9EAA18-C27E-4242-A503-A2C17868D019}"/>
                  </a:ext>
                </a:extLst>
              </p:cNvPr>
              <p:cNvSpPr txBox="1"/>
              <p:nvPr/>
            </p:nvSpPr>
            <p:spPr>
              <a:xfrm>
                <a:off x="145074" y="4211217"/>
                <a:ext cx="963662" cy="369332"/>
              </a:xfrm>
              <a:prstGeom prst="rect">
                <a:avLst/>
              </a:prstGeom>
              <a:noFill/>
            </p:spPr>
            <p:txBody>
              <a:bodyPr wrap="none" lIns="0" tIns="0" rIns="0" bIns="0" rtlCol="0">
                <a:spAutoFit/>
              </a:bodyPr>
              <a:lstStyle/>
              <a:p>
                <a:pPr/>
                <a14:m>
                  <m:oMathPara xmlns:m="http://schemas.openxmlformats.org/officeDocument/2006/math">
                    <m:oMathParaPr>
                      <m:jc m:val="right"/>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𝑋</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𝑋</m:t>
                      </m:r>
                      <m:r>
                        <a:rPr lang="en-US" sz="2400" b="0" i="1" smtClean="0">
                          <a:latin typeface="Cambria Math" panose="02040503050406030204" pitchFamily="18" charset="0"/>
                        </a:rPr>
                        <m:t>= </m:t>
                      </m:r>
                    </m:oMath>
                  </m:oMathPara>
                </a14:m>
                <a:endParaRPr lang="en-US" sz="2400"/>
              </a:p>
            </p:txBody>
          </p:sp>
        </mc:Choice>
        <mc:Fallback xmlns="">
          <p:sp>
            <p:nvSpPr>
              <p:cNvPr id="13" name="TextBox 12">
                <a:extLst>
                  <a:ext uri="{FF2B5EF4-FFF2-40B4-BE49-F238E27FC236}">
                    <a16:creationId xmlns:a16="http://schemas.microsoft.com/office/drawing/2014/main" id="{AD9EAA18-C27E-4242-A503-A2C17868D019}"/>
                  </a:ext>
                </a:extLst>
              </p:cNvPr>
              <p:cNvSpPr txBox="1">
                <a:spLocks noRot="1" noChangeAspect="1" noMove="1" noResize="1" noEditPoints="1" noAdjustHandles="1" noChangeArrowheads="1" noChangeShapeType="1" noTextEdit="1"/>
              </p:cNvSpPr>
              <p:nvPr/>
            </p:nvSpPr>
            <p:spPr>
              <a:xfrm>
                <a:off x="145074" y="4211217"/>
                <a:ext cx="963662" cy="369332"/>
              </a:xfrm>
              <a:prstGeom prst="rect">
                <a:avLst/>
              </a:prstGeom>
              <a:blipFill>
                <a:blip r:embed="rId5"/>
                <a:stretch>
                  <a:fillRect l="-3165" r="-633" b="-6667"/>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DFBB7E5A-2424-4F73-A0A2-0A057350E362}"/>
              </a:ext>
            </a:extLst>
          </p:cNvPr>
          <p:cNvSpPr txBox="1"/>
          <p:nvPr/>
        </p:nvSpPr>
        <p:spPr>
          <a:xfrm>
            <a:off x="4871891" y="1860058"/>
            <a:ext cx="463588" cy="553998"/>
          </a:xfrm>
          <a:prstGeom prst="rect">
            <a:avLst/>
          </a:prstGeom>
          <a:noFill/>
        </p:spPr>
        <p:txBody>
          <a:bodyPr wrap="none" rtlCol="0">
            <a:spAutoFit/>
          </a:bodyPr>
          <a:lstStyle/>
          <a:p>
            <a:r>
              <a:rPr lang="en-US" sz="3000"/>
              <a:t>= </a:t>
            </a:r>
          </a:p>
        </p:txBody>
      </p:sp>
      <p:sp>
        <p:nvSpPr>
          <p:cNvPr id="23" name="TextBox 22">
            <a:extLst>
              <a:ext uri="{FF2B5EF4-FFF2-40B4-BE49-F238E27FC236}">
                <a16:creationId xmlns:a16="http://schemas.microsoft.com/office/drawing/2014/main" id="{D3ADCF62-3FC4-491D-8B65-B2E200873B26}"/>
              </a:ext>
            </a:extLst>
          </p:cNvPr>
          <p:cNvSpPr txBox="1"/>
          <p:nvPr/>
        </p:nvSpPr>
        <p:spPr>
          <a:xfrm>
            <a:off x="778083" y="5658943"/>
            <a:ext cx="463588" cy="553998"/>
          </a:xfrm>
          <a:prstGeom prst="rect">
            <a:avLst/>
          </a:prstGeom>
          <a:noFill/>
        </p:spPr>
        <p:txBody>
          <a:bodyPr wrap="none" rtlCol="0">
            <a:spAutoFit/>
          </a:bodyPr>
          <a:lstStyle/>
          <a:p>
            <a:r>
              <a:rPr lang="en-US" sz="3000"/>
              <a:t>= </a:t>
            </a:r>
          </a:p>
        </p:txBody>
      </p:sp>
      <p:pic>
        <p:nvPicPr>
          <p:cNvPr id="26" name="Picture 25">
            <a:extLst>
              <a:ext uri="{FF2B5EF4-FFF2-40B4-BE49-F238E27FC236}">
                <a16:creationId xmlns:a16="http://schemas.microsoft.com/office/drawing/2014/main" id="{8AF33B9F-F7B0-46CF-90D2-C6987874164E}"/>
              </a:ext>
            </a:extLst>
          </p:cNvPr>
          <p:cNvPicPr>
            <a:picLocks noChangeAspect="1"/>
          </p:cNvPicPr>
          <p:nvPr/>
        </p:nvPicPr>
        <p:blipFill>
          <a:blip r:embed="rId6"/>
          <a:stretch>
            <a:fillRect/>
          </a:stretch>
        </p:blipFill>
        <p:spPr>
          <a:xfrm>
            <a:off x="1709996" y="1679458"/>
            <a:ext cx="2804449" cy="1003865"/>
          </a:xfrm>
          <a:prstGeom prst="rect">
            <a:avLst/>
          </a:prstGeom>
        </p:spPr>
      </p:pic>
      <p:pic>
        <p:nvPicPr>
          <p:cNvPr id="27" name="Picture 26">
            <a:extLst>
              <a:ext uri="{FF2B5EF4-FFF2-40B4-BE49-F238E27FC236}">
                <a16:creationId xmlns:a16="http://schemas.microsoft.com/office/drawing/2014/main" id="{66676813-3BC2-4B97-A98A-21AFF7F04B7C}"/>
              </a:ext>
            </a:extLst>
          </p:cNvPr>
          <p:cNvPicPr>
            <a:picLocks noChangeAspect="1"/>
          </p:cNvPicPr>
          <p:nvPr/>
        </p:nvPicPr>
        <p:blipFill>
          <a:blip r:embed="rId7"/>
          <a:stretch>
            <a:fillRect/>
          </a:stretch>
        </p:blipFill>
        <p:spPr>
          <a:xfrm>
            <a:off x="5755809" y="1438002"/>
            <a:ext cx="1739685" cy="1546387"/>
          </a:xfrm>
          <a:prstGeom prst="rect">
            <a:avLst/>
          </a:prstGeom>
        </p:spPr>
      </p:pic>
      <p:pic>
        <p:nvPicPr>
          <p:cNvPr id="28" name="Picture 27">
            <a:extLst>
              <a:ext uri="{FF2B5EF4-FFF2-40B4-BE49-F238E27FC236}">
                <a16:creationId xmlns:a16="http://schemas.microsoft.com/office/drawing/2014/main" id="{4430F6E6-4DB4-4433-8BAB-4422002499B7}"/>
              </a:ext>
            </a:extLst>
          </p:cNvPr>
          <p:cNvPicPr>
            <a:picLocks noChangeAspect="1"/>
          </p:cNvPicPr>
          <p:nvPr/>
        </p:nvPicPr>
        <p:blipFill>
          <a:blip r:embed="rId8"/>
          <a:stretch>
            <a:fillRect/>
          </a:stretch>
        </p:blipFill>
        <p:spPr>
          <a:xfrm>
            <a:off x="1709995" y="3640902"/>
            <a:ext cx="4045811" cy="1492919"/>
          </a:xfrm>
          <a:prstGeom prst="rect">
            <a:avLst/>
          </a:prstGeom>
        </p:spPr>
      </p:pic>
      <p:pic>
        <p:nvPicPr>
          <p:cNvPr id="29" name="Picture 28">
            <a:extLst>
              <a:ext uri="{FF2B5EF4-FFF2-40B4-BE49-F238E27FC236}">
                <a16:creationId xmlns:a16="http://schemas.microsoft.com/office/drawing/2014/main" id="{504C8525-72B2-4AD4-9239-16BB237D5100}"/>
              </a:ext>
            </a:extLst>
          </p:cNvPr>
          <p:cNvPicPr>
            <a:picLocks noChangeAspect="1"/>
          </p:cNvPicPr>
          <p:nvPr/>
        </p:nvPicPr>
        <p:blipFill>
          <a:blip r:embed="rId9"/>
          <a:stretch>
            <a:fillRect/>
          </a:stretch>
        </p:blipFill>
        <p:spPr>
          <a:xfrm>
            <a:off x="1743047" y="5297273"/>
            <a:ext cx="3625483" cy="1417370"/>
          </a:xfrm>
          <a:prstGeom prst="rect">
            <a:avLst/>
          </a:prstGeom>
        </p:spPr>
      </p:pic>
    </p:spTree>
    <p:extLst>
      <p:ext uri="{BB962C8B-B14F-4D97-AF65-F5344CB8AC3E}">
        <p14:creationId xmlns:p14="http://schemas.microsoft.com/office/powerpoint/2010/main" val="993176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C:\Users\ThanhQuang\Desktop\New folder (2)\TĐT_logo.png"/>
          <p:cNvPicPr>
            <a:picLocks noChangeAspect="1" noChangeArrowheads="1"/>
          </p:cNvPicPr>
          <p:nvPr/>
        </p:nvPicPr>
        <p:blipFill>
          <a:blip r:embed="rId3" cstate="print"/>
          <a:srcRect/>
          <a:stretch>
            <a:fillRect/>
          </a:stretch>
        </p:blipFill>
        <p:spPr bwMode="auto">
          <a:xfrm>
            <a:off x="285720" y="214290"/>
            <a:ext cx="1714512" cy="946776"/>
          </a:xfrm>
          <a:prstGeom prst="rect">
            <a:avLst/>
          </a:prstGeom>
          <a:noFill/>
        </p:spPr>
      </p:pic>
      <p:cxnSp>
        <p:nvCxnSpPr>
          <p:cNvPr id="6" name="Straight Connector 5"/>
          <p:cNvCxnSpPr/>
          <p:nvPr/>
        </p:nvCxnSpPr>
        <p:spPr>
          <a:xfrm>
            <a:off x="2195736" y="39295"/>
            <a:ext cx="0" cy="1324293"/>
          </a:xfrm>
          <a:prstGeom prst="line">
            <a:avLst/>
          </a:prstGeom>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1511517" y="1213064"/>
            <a:ext cx="7632483" cy="0"/>
          </a:xfrm>
          <a:prstGeom prst="line">
            <a:avLst/>
          </a:prstGeom>
        </p:spPr>
        <p:style>
          <a:lnRef idx="3">
            <a:schemeClr val="accent2"/>
          </a:lnRef>
          <a:fillRef idx="0">
            <a:schemeClr val="accent2"/>
          </a:fillRef>
          <a:effectRef idx="2">
            <a:schemeClr val="accent2"/>
          </a:effectRef>
          <a:fontRef idx="minor">
            <a:schemeClr val="tx1"/>
          </a:fontRef>
        </p:style>
      </p:cxnSp>
      <p:sp>
        <p:nvSpPr>
          <p:cNvPr id="3" name="TextBox 2">
            <a:extLst>
              <a:ext uri="{FF2B5EF4-FFF2-40B4-BE49-F238E27FC236}">
                <a16:creationId xmlns:a16="http://schemas.microsoft.com/office/drawing/2014/main" id="{2AE2AFDB-C716-43D4-8E67-72CE8875038E}"/>
              </a:ext>
            </a:extLst>
          </p:cNvPr>
          <p:cNvSpPr txBox="1"/>
          <p:nvPr/>
        </p:nvSpPr>
        <p:spPr>
          <a:xfrm>
            <a:off x="4361688" y="2916936"/>
            <a:ext cx="65" cy="276999"/>
          </a:xfrm>
          <a:prstGeom prst="rect">
            <a:avLst/>
          </a:prstGeom>
          <a:noFill/>
        </p:spPr>
        <p:txBody>
          <a:bodyPr wrap="none" lIns="0" tIns="0" rIns="0" bIns="0" rtlCol="0">
            <a:spAutoFit/>
          </a:bodyPr>
          <a:lstStyle/>
          <a:p>
            <a:endParaRPr lang="en-US"/>
          </a:p>
        </p:txBody>
      </p:sp>
      <p:sp>
        <p:nvSpPr>
          <p:cNvPr id="20" name="Title 5">
            <a:extLst>
              <a:ext uri="{FF2B5EF4-FFF2-40B4-BE49-F238E27FC236}">
                <a16:creationId xmlns:a16="http://schemas.microsoft.com/office/drawing/2014/main" id="{BE221476-BCC0-4FAE-AB25-427967FCBB8C}"/>
              </a:ext>
            </a:extLst>
          </p:cNvPr>
          <p:cNvSpPr>
            <a:spLocks noGrp="1"/>
          </p:cNvSpPr>
          <p:nvPr>
            <p:ph type="title"/>
          </p:nvPr>
        </p:nvSpPr>
        <p:spPr>
          <a:xfrm>
            <a:off x="1998498" y="999608"/>
            <a:ext cx="7632848" cy="629192"/>
          </a:xfrm>
        </p:spPr>
        <p:txBody>
          <a:bodyPr>
            <a:normAutofit fontScale="90000"/>
          </a:bodyPr>
          <a:lstStyle/>
          <a:p>
            <a:pPr marL="400050" lvl="1" indent="0" algn="l">
              <a:buNone/>
            </a:pPr>
            <a:r>
              <a:rPr lang="en-US" sz="2800">
                <a:solidFill>
                  <a:srgbClr val="FF0000"/>
                </a:solidFill>
                <a:latin typeface="Times New Roman" panose="02020603050405020304" pitchFamily="18" charset="0"/>
                <a:cs typeface="Times New Roman" panose="02020603050405020304" pitchFamily="18" charset="0"/>
              </a:rPr>
              <a:t>1. DỰ ĐOÁN GIÁ CỔ PHIẾU BẰNG MULTIPLE LINEAR REGRESSION (MLP)</a:t>
            </a:r>
            <a:br>
              <a:rPr lang="en-US" sz="2800">
                <a:solidFill>
                  <a:srgbClr val="FF0000"/>
                </a:solidFill>
                <a:latin typeface="Times New Roman" panose="02020603050405020304" pitchFamily="18" charset="0"/>
                <a:cs typeface="Times New Roman" panose="02020603050405020304" pitchFamily="18" charset="0"/>
              </a:rPr>
            </a:br>
            <a:r>
              <a:rPr lang="en-US" sz="2800">
                <a:solidFill>
                  <a:srgbClr val="FF0000"/>
                </a:solidFill>
                <a:latin typeface="Times New Roman" panose="02020603050405020304" pitchFamily="18" charset="0"/>
                <a:cs typeface="Times New Roman" panose="02020603050405020304" pitchFamily="18" charset="0"/>
              </a:rPr>
              <a:t>	</a:t>
            </a:r>
            <a:r>
              <a:rPr lang="en-US" sz="2800">
                <a:solidFill>
                  <a:srgbClr val="0070C0"/>
                </a:solidFill>
                <a:latin typeface="Times New Roman" panose="02020603050405020304" pitchFamily="18" charset="0"/>
                <a:cs typeface="Times New Roman" panose="02020603050405020304" pitchFamily="18" charset="0"/>
              </a:rPr>
              <a:t>1.1 Giới thiệu bài toán</a:t>
            </a:r>
            <a:br>
              <a:rPr lang="en-US" sz="2800">
                <a:solidFill>
                  <a:schemeClr val="accent1"/>
                </a:solidFill>
                <a:latin typeface="Times New Roman" panose="02020603050405020304" pitchFamily="18" charset="0"/>
                <a:cs typeface="Times New Roman" panose="02020603050405020304" pitchFamily="18" charset="0"/>
              </a:rPr>
            </a:br>
            <a:r>
              <a:rPr lang="en-US" sz="2800">
                <a:solidFill>
                  <a:srgbClr val="0070C0"/>
                </a:solidFill>
                <a:latin typeface="Times New Roman" panose="02020603050405020304" pitchFamily="18" charset="0"/>
                <a:cs typeface="Times New Roman" panose="02020603050405020304" pitchFamily="18" charset="0"/>
              </a:rPr>
              <a:t>     </a:t>
            </a:r>
            <a:r>
              <a:rPr lang="en-GB" sz="2800">
                <a:solidFill>
                  <a:srgbClr val="0070C0"/>
                </a:solidFill>
                <a:latin typeface="Times New Roman" panose="02020603050405020304" pitchFamily="18" charset="0"/>
                <a:cs typeface="Times New Roman" panose="02020603050405020304" pitchFamily="18" charset="0"/>
              </a:rPr>
              <a:t> </a:t>
            </a:r>
            <a:r>
              <a:rPr lang="en-GB" sz="2800">
                <a:solidFill>
                  <a:schemeClr val="accent1"/>
                </a:solidFill>
                <a:latin typeface="Times New Roman" panose="02020603050405020304" pitchFamily="18" charset="0"/>
                <a:cs typeface="Times New Roman" panose="02020603050405020304" pitchFamily="18" charset="0"/>
              </a:rPr>
              <a:t>   </a:t>
            </a:r>
            <a:br>
              <a:rPr lang="en-GB" sz="2800">
                <a:solidFill>
                  <a:schemeClr val="accent1"/>
                </a:solidFill>
                <a:latin typeface="Times New Roman" panose="02020603050405020304" pitchFamily="18" charset="0"/>
                <a:cs typeface="Times New Roman" panose="02020603050405020304" pitchFamily="18" charset="0"/>
              </a:rPr>
            </a:br>
            <a:br>
              <a:rPr lang="en-US" sz="2600">
                <a:solidFill>
                  <a:srgbClr val="0070C0"/>
                </a:solidFill>
                <a:latin typeface="Times New Roman" panose="02020603050405020304" pitchFamily="18" charset="0"/>
                <a:cs typeface="Times New Roman" panose="02020603050405020304" pitchFamily="18" charset="0"/>
              </a:rPr>
            </a:br>
            <a:br>
              <a:rPr lang="en-US" sz="2800">
                <a:solidFill>
                  <a:srgbClr val="0070C0"/>
                </a:solidFill>
                <a:latin typeface="Times New Roman" panose="02020603050405020304" pitchFamily="18" charset="0"/>
                <a:cs typeface="Times New Roman" panose="02020603050405020304" pitchFamily="18" charset="0"/>
              </a:rPr>
            </a:br>
            <a:endParaRPr lang="en-US" sz="2700" dirty="0">
              <a:solidFill>
                <a:srgbClr val="FF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D9EAA18-C27E-4242-A503-A2C17868D019}"/>
                  </a:ext>
                </a:extLst>
              </p:cNvPr>
              <p:cNvSpPr txBox="1"/>
              <p:nvPr/>
            </p:nvSpPr>
            <p:spPr>
              <a:xfrm>
                <a:off x="992843" y="1920482"/>
                <a:ext cx="1440779" cy="369332"/>
              </a:xfrm>
              <a:prstGeom prst="rect">
                <a:avLst/>
              </a:prstGeom>
              <a:noFill/>
            </p:spPr>
            <p:txBody>
              <a:bodyPr wrap="none" lIns="0" tIns="0" rIns="0" bIns="0" rtlCol="0">
                <a:spAutoFit/>
              </a:bodyPr>
              <a:lstStyle/>
              <a:p>
                <a:pPr/>
                <a14:m>
                  <m:oMathPara xmlns:m="http://schemas.openxmlformats.org/officeDocument/2006/math">
                    <m:oMathParaPr>
                      <m:jc m:val="right"/>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𝑋</m:t>
                              </m:r>
                            </m:e>
                            <m:sup>
                              <m:r>
                                <a:rPr lang="en-US" sz="2400" i="1">
                                  <a:latin typeface="Cambria Math" panose="02040503050406030204" pitchFamily="18" charset="0"/>
                                </a:rPr>
                                <m:t>′</m:t>
                              </m:r>
                            </m:sup>
                          </m:sSup>
                          <m:r>
                            <a:rPr lang="en-US" sz="2400" i="1">
                              <a:latin typeface="Cambria Math" panose="02040503050406030204" pitchFamily="18" charset="0"/>
                            </a:rPr>
                            <m:t>𝑋</m:t>
                          </m:r>
                          <m:r>
                            <a:rPr lang="en-US" sz="2400" b="0" i="1" smtClean="0">
                              <a:latin typeface="Cambria Math" panose="02040503050406030204" pitchFamily="18" charset="0"/>
                            </a:rPr>
                            <m:t>)</m:t>
                          </m:r>
                        </m:e>
                        <m:sup>
                          <m:r>
                            <a:rPr lang="en-US" sz="2400" b="0" i="1" smtClean="0">
                              <a:latin typeface="Cambria Math" panose="02040503050406030204" pitchFamily="18" charset="0"/>
                            </a:rPr>
                            <m:t>−1</m:t>
                          </m:r>
                        </m:sup>
                      </m:sSup>
                      <m:r>
                        <a:rPr lang="en-US" sz="2400" b="0" i="1" smtClean="0">
                          <a:latin typeface="Cambria Math" panose="02040503050406030204" pitchFamily="18" charset="0"/>
                        </a:rPr>
                        <m:t>= </m:t>
                      </m:r>
                    </m:oMath>
                  </m:oMathPara>
                </a14:m>
                <a:endParaRPr lang="en-US" sz="2400"/>
              </a:p>
            </p:txBody>
          </p:sp>
        </mc:Choice>
        <mc:Fallback xmlns="">
          <p:sp>
            <p:nvSpPr>
              <p:cNvPr id="13" name="TextBox 12">
                <a:extLst>
                  <a:ext uri="{FF2B5EF4-FFF2-40B4-BE49-F238E27FC236}">
                    <a16:creationId xmlns:a16="http://schemas.microsoft.com/office/drawing/2014/main" id="{AD9EAA18-C27E-4242-A503-A2C17868D019}"/>
                  </a:ext>
                </a:extLst>
              </p:cNvPr>
              <p:cNvSpPr txBox="1">
                <a:spLocks noRot="1" noChangeAspect="1" noMove="1" noResize="1" noEditPoints="1" noAdjustHandles="1" noChangeArrowheads="1" noChangeShapeType="1" noTextEdit="1"/>
              </p:cNvSpPr>
              <p:nvPr/>
            </p:nvSpPr>
            <p:spPr>
              <a:xfrm>
                <a:off x="992843" y="1920482"/>
                <a:ext cx="1440779" cy="369332"/>
              </a:xfrm>
              <a:prstGeom prst="rect">
                <a:avLst/>
              </a:prstGeom>
              <a:blipFill>
                <a:blip r:embed="rId4"/>
                <a:stretch>
                  <a:fillRect l="-4661" r="-424" b="-344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90F14F3-C388-456C-B03E-079FD810824E}"/>
                  </a:ext>
                </a:extLst>
              </p:cNvPr>
              <p:cNvSpPr txBox="1"/>
              <p:nvPr/>
            </p:nvSpPr>
            <p:spPr>
              <a:xfrm>
                <a:off x="1482785" y="4383520"/>
                <a:ext cx="95083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𝑋</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𝑌</m:t>
                      </m:r>
                      <m:r>
                        <a:rPr lang="en-US" sz="2400" b="0" i="1" smtClean="0">
                          <a:latin typeface="Cambria Math" panose="02040503050406030204" pitchFamily="18" charset="0"/>
                        </a:rPr>
                        <m:t>= </m:t>
                      </m:r>
                    </m:oMath>
                  </m:oMathPara>
                </a14:m>
                <a:endParaRPr lang="en-US" sz="2400"/>
              </a:p>
            </p:txBody>
          </p:sp>
        </mc:Choice>
        <mc:Fallback xmlns="">
          <p:sp>
            <p:nvSpPr>
              <p:cNvPr id="16" name="TextBox 15">
                <a:extLst>
                  <a:ext uri="{FF2B5EF4-FFF2-40B4-BE49-F238E27FC236}">
                    <a16:creationId xmlns:a16="http://schemas.microsoft.com/office/drawing/2014/main" id="{690F14F3-C388-456C-B03E-079FD810824E}"/>
                  </a:ext>
                </a:extLst>
              </p:cNvPr>
              <p:cNvSpPr txBox="1">
                <a:spLocks noRot="1" noChangeAspect="1" noMove="1" noResize="1" noEditPoints="1" noAdjustHandles="1" noChangeArrowheads="1" noChangeShapeType="1" noTextEdit="1"/>
              </p:cNvSpPr>
              <p:nvPr/>
            </p:nvSpPr>
            <p:spPr>
              <a:xfrm>
                <a:off x="1482785" y="4383520"/>
                <a:ext cx="950837" cy="369332"/>
              </a:xfrm>
              <a:prstGeom prst="rect">
                <a:avLst/>
              </a:prstGeom>
              <a:blipFill>
                <a:blip r:embed="rId5"/>
                <a:stretch>
                  <a:fillRect l="-7051" b="-6557"/>
                </a:stretch>
              </a:blipFill>
            </p:spPr>
            <p:txBody>
              <a:bodyPr/>
              <a:lstStyle/>
              <a:p>
                <a:r>
                  <a:rPr lang="en-US">
                    <a:noFill/>
                  </a:rPr>
                  <a:t> </a:t>
                </a:r>
              </a:p>
            </p:txBody>
          </p:sp>
        </mc:Fallback>
      </mc:AlternateContent>
      <p:sp>
        <p:nvSpPr>
          <p:cNvPr id="25" name="TextBox 24">
            <a:extLst>
              <a:ext uri="{FF2B5EF4-FFF2-40B4-BE49-F238E27FC236}">
                <a16:creationId xmlns:a16="http://schemas.microsoft.com/office/drawing/2014/main" id="{F59FC18E-F75B-4646-BFAE-AC35AC71149E}"/>
              </a:ext>
            </a:extLst>
          </p:cNvPr>
          <p:cNvSpPr txBox="1"/>
          <p:nvPr/>
        </p:nvSpPr>
        <p:spPr>
          <a:xfrm>
            <a:off x="2064910" y="5664740"/>
            <a:ext cx="377026" cy="553998"/>
          </a:xfrm>
          <a:prstGeom prst="rect">
            <a:avLst/>
          </a:prstGeom>
          <a:noFill/>
        </p:spPr>
        <p:txBody>
          <a:bodyPr wrap="none" rtlCol="0">
            <a:spAutoFit/>
          </a:bodyPr>
          <a:lstStyle/>
          <a:p>
            <a:r>
              <a:rPr lang="en-US" sz="3000"/>
              <a:t>=</a:t>
            </a:r>
          </a:p>
        </p:txBody>
      </p:sp>
      <p:pic>
        <p:nvPicPr>
          <p:cNvPr id="27" name="Picture 26">
            <a:extLst>
              <a:ext uri="{FF2B5EF4-FFF2-40B4-BE49-F238E27FC236}">
                <a16:creationId xmlns:a16="http://schemas.microsoft.com/office/drawing/2014/main" id="{8816591F-D9E6-4107-8DC4-E24C343DD921}"/>
              </a:ext>
            </a:extLst>
          </p:cNvPr>
          <p:cNvPicPr>
            <a:picLocks noChangeAspect="1"/>
          </p:cNvPicPr>
          <p:nvPr/>
        </p:nvPicPr>
        <p:blipFill>
          <a:blip r:embed="rId6"/>
          <a:stretch>
            <a:fillRect/>
          </a:stretch>
        </p:blipFill>
        <p:spPr>
          <a:xfrm>
            <a:off x="2713126" y="1348675"/>
            <a:ext cx="3827715" cy="1845233"/>
          </a:xfrm>
          <a:prstGeom prst="rect">
            <a:avLst/>
          </a:prstGeom>
        </p:spPr>
      </p:pic>
      <p:pic>
        <p:nvPicPr>
          <p:cNvPr id="29" name="Picture 28">
            <a:extLst>
              <a:ext uri="{FF2B5EF4-FFF2-40B4-BE49-F238E27FC236}">
                <a16:creationId xmlns:a16="http://schemas.microsoft.com/office/drawing/2014/main" id="{FE5D4EFD-F0B7-4E89-B76C-C0829E3F04BC}"/>
              </a:ext>
            </a:extLst>
          </p:cNvPr>
          <p:cNvPicPr>
            <a:picLocks noChangeAspect="1"/>
          </p:cNvPicPr>
          <p:nvPr/>
        </p:nvPicPr>
        <p:blipFill>
          <a:blip r:embed="rId7"/>
          <a:stretch>
            <a:fillRect/>
          </a:stretch>
        </p:blipFill>
        <p:spPr>
          <a:xfrm>
            <a:off x="2721440" y="3650129"/>
            <a:ext cx="2506881" cy="1778530"/>
          </a:xfrm>
          <a:prstGeom prst="rect">
            <a:avLst/>
          </a:prstGeom>
        </p:spPr>
      </p:pic>
      <p:pic>
        <p:nvPicPr>
          <p:cNvPr id="30" name="Picture 29">
            <a:extLst>
              <a:ext uri="{FF2B5EF4-FFF2-40B4-BE49-F238E27FC236}">
                <a16:creationId xmlns:a16="http://schemas.microsoft.com/office/drawing/2014/main" id="{5C06F14D-95D5-4107-9E88-9A39D814F967}"/>
              </a:ext>
            </a:extLst>
          </p:cNvPr>
          <p:cNvPicPr>
            <a:picLocks noChangeAspect="1"/>
          </p:cNvPicPr>
          <p:nvPr/>
        </p:nvPicPr>
        <p:blipFill>
          <a:blip r:embed="rId8"/>
          <a:stretch>
            <a:fillRect/>
          </a:stretch>
        </p:blipFill>
        <p:spPr>
          <a:xfrm>
            <a:off x="2721440" y="5413803"/>
            <a:ext cx="842448" cy="1444197"/>
          </a:xfrm>
          <a:prstGeom prst="rect">
            <a:avLst/>
          </a:prstGeom>
        </p:spPr>
      </p:pic>
    </p:spTree>
    <p:extLst>
      <p:ext uri="{BB962C8B-B14F-4D97-AF65-F5344CB8AC3E}">
        <p14:creationId xmlns:p14="http://schemas.microsoft.com/office/powerpoint/2010/main" val="1571299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C:\Users\ThanhQuang\Desktop\New folder (2)\TĐT_logo.png"/>
          <p:cNvPicPr>
            <a:picLocks noChangeAspect="1" noChangeArrowheads="1"/>
          </p:cNvPicPr>
          <p:nvPr/>
        </p:nvPicPr>
        <p:blipFill>
          <a:blip r:embed="rId3" cstate="print"/>
          <a:srcRect/>
          <a:stretch>
            <a:fillRect/>
          </a:stretch>
        </p:blipFill>
        <p:spPr bwMode="auto">
          <a:xfrm>
            <a:off x="285720" y="214290"/>
            <a:ext cx="1714512" cy="946776"/>
          </a:xfrm>
          <a:prstGeom prst="rect">
            <a:avLst/>
          </a:prstGeom>
          <a:noFill/>
        </p:spPr>
      </p:pic>
      <p:cxnSp>
        <p:nvCxnSpPr>
          <p:cNvPr id="6" name="Straight Connector 5"/>
          <p:cNvCxnSpPr/>
          <p:nvPr/>
        </p:nvCxnSpPr>
        <p:spPr>
          <a:xfrm>
            <a:off x="2195736" y="39295"/>
            <a:ext cx="0" cy="1324293"/>
          </a:xfrm>
          <a:prstGeom prst="line">
            <a:avLst/>
          </a:prstGeom>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1511517" y="1213064"/>
            <a:ext cx="7632483" cy="0"/>
          </a:xfrm>
          <a:prstGeom prst="line">
            <a:avLst/>
          </a:prstGeom>
        </p:spPr>
        <p:style>
          <a:lnRef idx="3">
            <a:schemeClr val="accent2"/>
          </a:lnRef>
          <a:fillRef idx="0">
            <a:schemeClr val="accent2"/>
          </a:fillRef>
          <a:effectRef idx="2">
            <a:schemeClr val="accent2"/>
          </a:effectRef>
          <a:fontRef idx="minor">
            <a:schemeClr val="tx1"/>
          </a:fontRef>
        </p:style>
      </p:cxnSp>
      <p:sp>
        <p:nvSpPr>
          <p:cNvPr id="3" name="TextBox 2">
            <a:extLst>
              <a:ext uri="{FF2B5EF4-FFF2-40B4-BE49-F238E27FC236}">
                <a16:creationId xmlns:a16="http://schemas.microsoft.com/office/drawing/2014/main" id="{2AE2AFDB-C716-43D4-8E67-72CE8875038E}"/>
              </a:ext>
            </a:extLst>
          </p:cNvPr>
          <p:cNvSpPr txBox="1"/>
          <p:nvPr/>
        </p:nvSpPr>
        <p:spPr>
          <a:xfrm>
            <a:off x="4361688" y="2916936"/>
            <a:ext cx="65" cy="276999"/>
          </a:xfrm>
          <a:prstGeom prst="rect">
            <a:avLst/>
          </a:prstGeom>
          <a:noFill/>
        </p:spPr>
        <p:txBody>
          <a:bodyPr wrap="none" lIns="0" tIns="0" rIns="0" bIns="0" rtlCol="0">
            <a:spAutoFit/>
          </a:bodyPr>
          <a:lstStyle/>
          <a:p>
            <a:endParaRPr lang="en-US"/>
          </a:p>
        </p:txBody>
      </p:sp>
      <p:sp>
        <p:nvSpPr>
          <p:cNvPr id="20" name="Title 5">
            <a:extLst>
              <a:ext uri="{FF2B5EF4-FFF2-40B4-BE49-F238E27FC236}">
                <a16:creationId xmlns:a16="http://schemas.microsoft.com/office/drawing/2014/main" id="{BE221476-BCC0-4FAE-AB25-427967FCBB8C}"/>
              </a:ext>
            </a:extLst>
          </p:cNvPr>
          <p:cNvSpPr>
            <a:spLocks noGrp="1"/>
          </p:cNvSpPr>
          <p:nvPr>
            <p:ph type="title"/>
          </p:nvPr>
        </p:nvSpPr>
        <p:spPr>
          <a:xfrm>
            <a:off x="1998498" y="999608"/>
            <a:ext cx="7632848" cy="629192"/>
          </a:xfrm>
        </p:spPr>
        <p:txBody>
          <a:bodyPr>
            <a:normAutofit fontScale="90000"/>
          </a:bodyPr>
          <a:lstStyle/>
          <a:p>
            <a:pPr marL="400050" lvl="1" indent="0" algn="l">
              <a:buNone/>
            </a:pPr>
            <a:r>
              <a:rPr lang="en-US" sz="2800">
                <a:solidFill>
                  <a:srgbClr val="FF0000"/>
                </a:solidFill>
                <a:latin typeface="Times New Roman" panose="02020603050405020304" pitchFamily="18" charset="0"/>
                <a:cs typeface="Times New Roman" panose="02020603050405020304" pitchFamily="18" charset="0"/>
              </a:rPr>
              <a:t>1. DỰ ĐOÁN GIÁ CỔ PHIẾU BẰNG MULTIPLE LINEAR REGRESSION (MLP)</a:t>
            </a:r>
            <a:br>
              <a:rPr lang="en-US" sz="2800">
                <a:solidFill>
                  <a:srgbClr val="FF0000"/>
                </a:solidFill>
                <a:latin typeface="Times New Roman" panose="02020603050405020304" pitchFamily="18" charset="0"/>
                <a:cs typeface="Times New Roman" panose="02020603050405020304" pitchFamily="18" charset="0"/>
              </a:rPr>
            </a:br>
            <a:r>
              <a:rPr lang="en-US" sz="2800">
                <a:solidFill>
                  <a:srgbClr val="FF0000"/>
                </a:solidFill>
                <a:latin typeface="Times New Roman" panose="02020603050405020304" pitchFamily="18" charset="0"/>
                <a:cs typeface="Times New Roman" panose="02020603050405020304" pitchFamily="18" charset="0"/>
              </a:rPr>
              <a:t>	</a:t>
            </a:r>
            <a:r>
              <a:rPr lang="en-US" sz="2800">
                <a:solidFill>
                  <a:srgbClr val="0070C0"/>
                </a:solidFill>
                <a:latin typeface="Times New Roman" panose="02020603050405020304" pitchFamily="18" charset="0"/>
                <a:cs typeface="Times New Roman" panose="02020603050405020304" pitchFamily="18" charset="0"/>
              </a:rPr>
              <a:t>1.1 Giới thiệu bài toán</a:t>
            </a:r>
            <a:br>
              <a:rPr lang="en-US" sz="2800">
                <a:solidFill>
                  <a:schemeClr val="accent1"/>
                </a:solidFill>
                <a:latin typeface="Times New Roman" panose="02020603050405020304" pitchFamily="18" charset="0"/>
                <a:cs typeface="Times New Roman" panose="02020603050405020304" pitchFamily="18" charset="0"/>
              </a:rPr>
            </a:br>
            <a:r>
              <a:rPr lang="en-US" sz="2800">
                <a:solidFill>
                  <a:srgbClr val="0070C0"/>
                </a:solidFill>
                <a:latin typeface="Times New Roman" panose="02020603050405020304" pitchFamily="18" charset="0"/>
                <a:cs typeface="Times New Roman" panose="02020603050405020304" pitchFamily="18" charset="0"/>
              </a:rPr>
              <a:t>     </a:t>
            </a:r>
            <a:r>
              <a:rPr lang="en-GB" sz="2800">
                <a:solidFill>
                  <a:srgbClr val="0070C0"/>
                </a:solidFill>
                <a:latin typeface="Times New Roman" panose="02020603050405020304" pitchFamily="18" charset="0"/>
                <a:cs typeface="Times New Roman" panose="02020603050405020304" pitchFamily="18" charset="0"/>
              </a:rPr>
              <a:t> </a:t>
            </a:r>
            <a:r>
              <a:rPr lang="en-GB" sz="2800">
                <a:solidFill>
                  <a:schemeClr val="accent1"/>
                </a:solidFill>
                <a:latin typeface="Times New Roman" panose="02020603050405020304" pitchFamily="18" charset="0"/>
                <a:cs typeface="Times New Roman" panose="02020603050405020304" pitchFamily="18" charset="0"/>
              </a:rPr>
              <a:t>   </a:t>
            </a:r>
            <a:br>
              <a:rPr lang="en-GB" sz="2800">
                <a:solidFill>
                  <a:schemeClr val="accent1"/>
                </a:solidFill>
                <a:latin typeface="Times New Roman" panose="02020603050405020304" pitchFamily="18" charset="0"/>
                <a:cs typeface="Times New Roman" panose="02020603050405020304" pitchFamily="18" charset="0"/>
              </a:rPr>
            </a:br>
            <a:br>
              <a:rPr lang="en-US" sz="2600">
                <a:solidFill>
                  <a:srgbClr val="0070C0"/>
                </a:solidFill>
                <a:latin typeface="Times New Roman" panose="02020603050405020304" pitchFamily="18" charset="0"/>
                <a:cs typeface="Times New Roman" panose="02020603050405020304" pitchFamily="18" charset="0"/>
              </a:rPr>
            </a:br>
            <a:br>
              <a:rPr lang="en-US" sz="2800">
                <a:solidFill>
                  <a:srgbClr val="0070C0"/>
                </a:solidFill>
                <a:latin typeface="Times New Roman" panose="02020603050405020304" pitchFamily="18" charset="0"/>
                <a:cs typeface="Times New Roman" panose="02020603050405020304" pitchFamily="18" charset="0"/>
              </a:rPr>
            </a:br>
            <a:endParaRPr lang="en-US" sz="2700" dirty="0">
              <a:solidFill>
                <a:srgbClr val="FF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90F14F3-C388-456C-B03E-079FD810824E}"/>
                  </a:ext>
                </a:extLst>
              </p:cNvPr>
              <p:cNvSpPr txBox="1"/>
              <p:nvPr/>
            </p:nvSpPr>
            <p:spPr>
              <a:xfrm>
                <a:off x="415804" y="2597570"/>
                <a:ext cx="202613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𝑋</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𝑋</m:t>
                              </m:r>
                              <m:r>
                                <a:rPr lang="en-US" sz="2400" b="0" i="1" smtClean="0">
                                  <a:latin typeface="Cambria Math" panose="02040503050406030204" pitchFamily="18" charset="0"/>
                                </a:rPr>
                                <m:t>)</m:t>
                              </m:r>
                            </m:e>
                            <m:sup>
                              <m:r>
                                <a:rPr lang="en-US" sz="2400" b="0" i="1" smtClean="0">
                                  <a:latin typeface="Cambria Math" panose="02040503050406030204" pitchFamily="18" charset="0"/>
                                </a:rPr>
                                <m:t>−1</m:t>
                              </m:r>
                            </m:sup>
                          </m:sSup>
                          <m:r>
                            <a:rPr lang="en-US" sz="2400" b="0" i="1" smtClean="0">
                              <a:latin typeface="Cambria Math" panose="02040503050406030204" pitchFamily="18" charset="0"/>
                            </a:rPr>
                            <m:t>𝑋</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𝑌</m:t>
                      </m:r>
                      <m:r>
                        <a:rPr lang="en-US" sz="2400" b="0" i="1" smtClean="0">
                          <a:latin typeface="Cambria Math" panose="02040503050406030204" pitchFamily="18" charset="0"/>
                        </a:rPr>
                        <m:t>= </m:t>
                      </m:r>
                    </m:oMath>
                  </m:oMathPara>
                </a14:m>
                <a:endParaRPr lang="en-US" sz="2400"/>
              </a:p>
            </p:txBody>
          </p:sp>
        </mc:Choice>
        <mc:Fallback xmlns="">
          <p:sp>
            <p:nvSpPr>
              <p:cNvPr id="16" name="TextBox 15">
                <a:extLst>
                  <a:ext uri="{FF2B5EF4-FFF2-40B4-BE49-F238E27FC236}">
                    <a16:creationId xmlns:a16="http://schemas.microsoft.com/office/drawing/2014/main" id="{690F14F3-C388-456C-B03E-079FD810824E}"/>
                  </a:ext>
                </a:extLst>
              </p:cNvPr>
              <p:cNvSpPr txBox="1">
                <a:spLocks noRot="1" noChangeAspect="1" noMove="1" noResize="1" noEditPoints="1" noAdjustHandles="1" noChangeArrowheads="1" noChangeShapeType="1" noTextEdit="1"/>
              </p:cNvSpPr>
              <p:nvPr/>
            </p:nvSpPr>
            <p:spPr>
              <a:xfrm>
                <a:off x="415804" y="2597570"/>
                <a:ext cx="2026132" cy="369332"/>
              </a:xfrm>
              <a:prstGeom prst="rect">
                <a:avLst/>
              </a:prstGeom>
              <a:blipFill>
                <a:blip r:embed="rId4"/>
                <a:stretch>
                  <a:fillRect l="-4805" b="-34426"/>
                </a:stretch>
              </a:blipFill>
            </p:spPr>
            <p:txBody>
              <a:bodyPr/>
              <a:lstStyle/>
              <a:p>
                <a:r>
                  <a:rPr lang="en-US">
                    <a:noFill/>
                  </a:rPr>
                  <a:t> </a:t>
                </a:r>
              </a:p>
            </p:txBody>
          </p:sp>
        </mc:Fallback>
      </mc:AlternateContent>
      <p:sp>
        <p:nvSpPr>
          <p:cNvPr id="25" name="TextBox 24">
            <a:extLst>
              <a:ext uri="{FF2B5EF4-FFF2-40B4-BE49-F238E27FC236}">
                <a16:creationId xmlns:a16="http://schemas.microsoft.com/office/drawing/2014/main" id="{F59FC18E-F75B-4646-BFAE-AC35AC71149E}"/>
              </a:ext>
            </a:extLst>
          </p:cNvPr>
          <p:cNvSpPr txBox="1"/>
          <p:nvPr/>
        </p:nvSpPr>
        <p:spPr>
          <a:xfrm>
            <a:off x="2064910" y="5664740"/>
            <a:ext cx="377026" cy="553998"/>
          </a:xfrm>
          <a:prstGeom prst="rect">
            <a:avLst/>
          </a:prstGeom>
          <a:noFill/>
        </p:spPr>
        <p:txBody>
          <a:bodyPr wrap="none" rtlCol="0">
            <a:spAutoFit/>
          </a:bodyPr>
          <a:lstStyle/>
          <a:p>
            <a:r>
              <a:rPr lang="en-US" sz="3000"/>
              <a:t>=</a:t>
            </a:r>
          </a:p>
        </p:txBody>
      </p:sp>
      <p:pic>
        <p:nvPicPr>
          <p:cNvPr id="4" name="Picture 3">
            <a:extLst>
              <a:ext uri="{FF2B5EF4-FFF2-40B4-BE49-F238E27FC236}">
                <a16:creationId xmlns:a16="http://schemas.microsoft.com/office/drawing/2014/main" id="{C2C0283F-487E-42D3-8E12-BD1B443C6A7F}"/>
              </a:ext>
            </a:extLst>
          </p:cNvPr>
          <p:cNvPicPr>
            <a:picLocks noChangeAspect="1"/>
          </p:cNvPicPr>
          <p:nvPr/>
        </p:nvPicPr>
        <p:blipFill>
          <a:blip r:embed="rId5"/>
          <a:stretch>
            <a:fillRect/>
          </a:stretch>
        </p:blipFill>
        <p:spPr>
          <a:xfrm>
            <a:off x="2721440" y="2080695"/>
            <a:ext cx="4187822" cy="1774971"/>
          </a:xfrm>
          <a:prstGeom prst="rect">
            <a:avLst/>
          </a:prstGeom>
        </p:spPr>
      </p:pic>
      <p:pic>
        <p:nvPicPr>
          <p:cNvPr id="5" name="Picture 4">
            <a:extLst>
              <a:ext uri="{FF2B5EF4-FFF2-40B4-BE49-F238E27FC236}">
                <a16:creationId xmlns:a16="http://schemas.microsoft.com/office/drawing/2014/main" id="{AC17E772-4010-4B55-BCD8-832D972F20C7}"/>
              </a:ext>
            </a:extLst>
          </p:cNvPr>
          <p:cNvPicPr>
            <a:picLocks noChangeAspect="1"/>
          </p:cNvPicPr>
          <p:nvPr/>
        </p:nvPicPr>
        <p:blipFill>
          <a:blip r:embed="rId6"/>
          <a:stretch>
            <a:fillRect/>
          </a:stretch>
        </p:blipFill>
        <p:spPr>
          <a:xfrm>
            <a:off x="2716989" y="4581128"/>
            <a:ext cx="1418512" cy="1861797"/>
          </a:xfrm>
          <a:prstGeom prst="rect">
            <a:avLst/>
          </a:prstGeom>
        </p:spPr>
      </p:pic>
    </p:spTree>
    <p:extLst>
      <p:ext uri="{BB962C8B-B14F-4D97-AF65-F5344CB8AC3E}">
        <p14:creationId xmlns:p14="http://schemas.microsoft.com/office/powerpoint/2010/main" val="1696699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C:\Users\ThanhQuang\Desktop\New folder (2)\TĐT_logo.png"/>
          <p:cNvPicPr>
            <a:picLocks noChangeAspect="1" noChangeArrowheads="1"/>
          </p:cNvPicPr>
          <p:nvPr/>
        </p:nvPicPr>
        <p:blipFill>
          <a:blip r:embed="rId3" cstate="print"/>
          <a:srcRect/>
          <a:stretch>
            <a:fillRect/>
          </a:stretch>
        </p:blipFill>
        <p:spPr bwMode="auto">
          <a:xfrm>
            <a:off x="285720" y="214290"/>
            <a:ext cx="1714512" cy="946776"/>
          </a:xfrm>
          <a:prstGeom prst="rect">
            <a:avLst/>
          </a:prstGeom>
          <a:noFill/>
        </p:spPr>
      </p:pic>
      <p:cxnSp>
        <p:nvCxnSpPr>
          <p:cNvPr id="6" name="Straight Connector 5"/>
          <p:cNvCxnSpPr/>
          <p:nvPr/>
        </p:nvCxnSpPr>
        <p:spPr>
          <a:xfrm>
            <a:off x="2195736" y="39295"/>
            <a:ext cx="0" cy="1324293"/>
          </a:xfrm>
          <a:prstGeom prst="line">
            <a:avLst/>
          </a:prstGeom>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1511517" y="1213064"/>
            <a:ext cx="7632483" cy="0"/>
          </a:xfrm>
          <a:prstGeom prst="line">
            <a:avLst/>
          </a:prstGeom>
        </p:spPr>
        <p:style>
          <a:lnRef idx="3">
            <a:schemeClr val="accent2"/>
          </a:lnRef>
          <a:fillRef idx="0">
            <a:schemeClr val="accent2"/>
          </a:fillRef>
          <a:effectRef idx="2">
            <a:schemeClr val="accent2"/>
          </a:effectRef>
          <a:fontRef idx="minor">
            <a:schemeClr val="tx1"/>
          </a:fontRef>
        </p:style>
      </p:cxnSp>
      <p:sp>
        <p:nvSpPr>
          <p:cNvPr id="8" name="Title 5"/>
          <p:cNvSpPr>
            <a:spLocks noGrp="1"/>
          </p:cNvSpPr>
          <p:nvPr>
            <p:ph type="title"/>
          </p:nvPr>
        </p:nvSpPr>
        <p:spPr>
          <a:xfrm>
            <a:off x="1763688" y="1074991"/>
            <a:ext cx="7632848" cy="629192"/>
          </a:xfrm>
        </p:spPr>
        <p:txBody>
          <a:bodyPr>
            <a:normAutofit fontScale="90000"/>
          </a:bodyPr>
          <a:lstStyle/>
          <a:p>
            <a:pPr marL="400050" lvl="1" indent="0" algn="l">
              <a:buNone/>
            </a:pPr>
            <a:r>
              <a:rPr lang="en-US" sz="2800">
                <a:solidFill>
                  <a:srgbClr val="FF0000"/>
                </a:solidFill>
                <a:latin typeface="Times New Roman" panose="02020603050405020304" pitchFamily="18" charset="0"/>
                <a:cs typeface="Times New Roman" panose="02020603050405020304" pitchFamily="18" charset="0"/>
              </a:rPr>
              <a:t>1. DỰ ĐOÁN GIÁ CỔ PHIẾU BẰNG MULTIPLE LINEAR REGRESSION (MLP)</a:t>
            </a:r>
            <a:br>
              <a:rPr lang="en-US" sz="2800">
                <a:solidFill>
                  <a:srgbClr val="FF0000"/>
                </a:solidFill>
                <a:latin typeface="Times New Roman" panose="02020603050405020304" pitchFamily="18" charset="0"/>
                <a:cs typeface="Times New Roman" panose="02020603050405020304" pitchFamily="18" charset="0"/>
              </a:rPr>
            </a:br>
            <a:r>
              <a:rPr lang="en-US" sz="2800">
                <a:solidFill>
                  <a:srgbClr val="FF0000"/>
                </a:solidFill>
                <a:latin typeface="Times New Roman" panose="02020603050405020304" pitchFamily="18" charset="0"/>
                <a:cs typeface="Times New Roman" panose="02020603050405020304" pitchFamily="18" charset="0"/>
              </a:rPr>
              <a:t>	</a:t>
            </a:r>
            <a:r>
              <a:rPr lang="en-US" sz="2800">
                <a:solidFill>
                  <a:srgbClr val="0070C0"/>
                </a:solidFill>
                <a:latin typeface="Times New Roman" panose="02020603050405020304" pitchFamily="18" charset="0"/>
                <a:cs typeface="Times New Roman" panose="02020603050405020304" pitchFamily="18" charset="0"/>
              </a:rPr>
              <a:t>1.2 Giới thiệu các thư viện sử dụng trong bài toán</a:t>
            </a:r>
            <a:br>
              <a:rPr lang="en-US" sz="2800">
                <a:solidFill>
                  <a:schemeClr val="accent1"/>
                </a:solidFill>
                <a:latin typeface="Times New Roman" panose="02020603050405020304" pitchFamily="18" charset="0"/>
                <a:cs typeface="Times New Roman" panose="02020603050405020304" pitchFamily="18" charset="0"/>
              </a:rPr>
            </a:br>
            <a:r>
              <a:rPr lang="en-US" sz="2800">
                <a:solidFill>
                  <a:srgbClr val="0070C0"/>
                </a:solidFill>
                <a:latin typeface="Times New Roman" panose="02020603050405020304" pitchFamily="18" charset="0"/>
                <a:cs typeface="Times New Roman" panose="02020603050405020304" pitchFamily="18" charset="0"/>
              </a:rPr>
              <a:t>     </a:t>
            </a:r>
            <a:r>
              <a:rPr lang="en-GB" sz="2800">
                <a:solidFill>
                  <a:srgbClr val="0070C0"/>
                </a:solidFill>
                <a:latin typeface="Times New Roman" panose="02020603050405020304" pitchFamily="18" charset="0"/>
                <a:cs typeface="Times New Roman" panose="02020603050405020304" pitchFamily="18" charset="0"/>
              </a:rPr>
              <a:t> </a:t>
            </a:r>
            <a:r>
              <a:rPr lang="en-GB" sz="2800">
                <a:solidFill>
                  <a:schemeClr val="accent1"/>
                </a:solidFill>
                <a:latin typeface="Times New Roman" panose="02020603050405020304" pitchFamily="18" charset="0"/>
                <a:cs typeface="Times New Roman" panose="02020603050405020304" pitchFamily="18" charset="0"/>
              </a:rPr>
              <a:t>   </a:t>
            </a:r>
            <a:br>
              <a:rPr lang="en-GB" sz="2800">
                <a:solidFill>
                  <a:schemeClr val="accent1"/>
                </a:solidFill>
                <a:latin typeface="Times New Roman" panose="02020603050405020304" pitchFamily="18" charset="0"/>
                <a:cs typeface="Times New Roman" panose="02020603050405020304" pitchFamily="18" charset="0"/>
              </a:rPr>
            </a:br>
            <a:br>
              <a:rPr lang="en-US" sz="2600">
                <a:solidFill>
                  <a:srgbClr val="0070C0"/>
                </a:solidFill>
                <a:latin typeface="Times New Roman" panose="02020603050405020304" pitchFamily="18" charset="0"/>
                <a:cs typeface="Times New Roman" panose="02020603050405020304" pitchFamily="18" charset="0"/>
              </a:rPr>
            </a:br>
            <a:br>
              <a:rPr lang="en-US" sz="2800">
                <a:solidFill>
                  <a:srgbClr val="0070C0"/>
                </a:solidFill>
                <a:latin typeface="Times New Roman" panose="02020603050405020304" pitchFamily="18" charset="0"/>
                <a:cs typeface="Times New Roman" panose="02020603050405020304" pitchFamily="18" charset="0"/>
              </a:rPr>
            </a:br>
            <a:endParaRPr lang="en-US" sz="2700" dirty="0">
              <a:solidFill>
                <a:srgbClr val="FF0000"/>
              </a:solidFill>
              <a:latin typeface="Times New Roman" panose="02020603050405020304" pitchFamily="18" charset="0"/>
              <a:cs typeface="Times New Roman" panose="02020603050405020304" pitchFamily="18" charset="0"/>
            </a:endParaRPr>
          </a:p>
        </p:txBody>
      </p:sp>
      <p:pic>
        <p:nvPicPr>
          <p:cNvPr id="1028" name="Picture 4" descr="RÃ©sultat de recherche d'images pour &quot;pandas python&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2664844"/>
            <a:ext cx="4320480" cy="256435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610806" y="1842256"/>
            <a:ext cx="989373"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Series</a:t>
            </a:r>
            <a:r>
              <a:rPr lang="en-US"/>
              <a:t> </a:t>
            </a:r>
          </a:p>
        </p:txBody>
      </p:sp>
      <p:sp>
        <p:nvSpPr>
          <p:cNvPr id="13" name="TextBox 12"/>
          <p:cNvSpPr txBox="1"/>
          <p:nvPr/>
        </p:nvSpPr>
        <p:spPr>
          <a:xfrm>
            <a:off x="5610806" y="5230792"/>
            <a:ext cx="1603324"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DataFrame</a:t>
            </a:r>
            <a:r>
              <a:rPr lang="en-US"/>
              <a:t> </a:t>
            </a:r>
          </a:p>
        </p:txBody>
      </p:sp>
      <p:cxnSp>
        <p:nvCxnSpPr>
          <p:cNvPr id="4" name="Straight Arrow Connector 3"/>
          <p:cNvCxnSpPr/>
          <p:nvPr/>
        </p:nvCxnSpPr>
        <p:spPr>
          <a:xfrm flipV="1">
            <a:off x="4572000" y="2303921"/>
            <a:ext cx="1296144" cy="141311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586983" y="3711665"/>
            <a:ext cx="1219323" cy="145714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96425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7350</TotalTime>
  <Words>860</Words>
  <Application>Microsoft Office PowerPoint</Application>
  <PresentationFormat>On-screen Show (4:3)</PresentationFormat>
  <Paragraphs>128</Paragraphs>
  <Slides>13</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SimSun</vt:lpstr>
      <vt:lpstr>SimSun</vt:lpstr>
      <vt:lpstr>Arial</vt:lpstr>
      <vt:lpstr>Calibri</vt:lpstr>
      <vt:lpstr>Cambria Math</vt:lpstr>
      <vt:lpstr>Times New Roman</vt:lpstr>
      <vt:lpstr>Office Theme</vt:lpstr>
      <vt:lpstr> </vt:lpstr>
      <vt:lpstr>Nội Dung Thuyết Trình</vt:lpstr>
      <vt:lpstr>1. DỰ ĐOÁN GIÁ CỔ PHIẾU BẰNG MULTIPLE LINEAR REGRESSION (MLP)  1.1 Giới thiệu bài toán             </vt:lpstr>
      <vt:lpstr>1. DỰ ĐOÁN GIÁ CỔ PHIẾU BẰNG MULTIPLE LINEAR REGRESSION (MLP)  1.1 Giới thiệu bài toán             </vt:lpstr>
      <vt:lpstr>1. DỰ ĐOÁN GIÁ CỔ PHIẾU BẰNG MULTIPLE LINEAR REGRESSION (MLP)  1.1 Giới thiệu bài toán             </vt:lpstr>
      <vt:lpstr>1. DỰ ĐOÁN GIÁ CỔ PHIẾU BẰNG MULTIPLE LINEAR REGRESSION (MLP)  1.1 Giới thiệu bài toán             </vt:lpstr>
      <vt:lpstr>1. DỰ ĐOÁN GIÁ CỔ PHIẾU BẰNG MULTIPLE LINEAR REGRESSION (MLP)  1.1 Giới thiệu bài toán             </vt:lpstr>
      <vt:lpstr>1. DỰ ĐOÁN GIÁ CỔ PHIẾU BẰNG MULTIPLE LINEAR REGRESSION (MLP)  1.1 Giới thiệu bài toán             </vt:lpstr>
      <vt:lpstr>1. DỰ ĐOÁN GIÁ CỔ PHIẾU BẰNG MULTIPLE LINEAR REGRESSION (MLP)  1.2 Giới thiệu các thư viện sử dụng trong bài toán             </vt:lpstr>
      <vt:lpstr>3. DỰ ĐOÁN GIÁ CỔ PHIẾU BẰNG MULTIPLE LINEAR REGRESSION (MLP)  1.2 Giới thiệu các thư viện sử dụng trong bài toán             </vt:lpstr>
      <vt:lpstr>3. DỰ ĐOÁN GIÁ CỔ PHIẾU BẰNG MULTIPLE LINEAR REGRESSION (MLP)  1.2 Giới thiệu các thư viện sử dụng trong bài toán             </vt:lpstr>
      <vt:lpstr>2. TÀI LIỆU THAM KHẢO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ThanhQuang</dc:creator>
  <cp:lastModifiedBy>HoangPhuc Truong</cp:lastModifiedBy>
  <cp:revision>589</cp:revision>
  <dcterms:created xsi:type="dcterms:W3CDTF">2017-02-24T07:40:13Z</dcterms:created>
  <dcterms:modified xsi:type="dcterms:W3CDTF">2018-11-15T00:18:50Z</dcterms:modified>
</cp:coreProperties>
</file>