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94" r:id="rId4"/>
    <p:sldId id="259" r:id="rId5"/>
    <p:sldId id="355" r:id="rId6"/>
    <p:sldId id="337" r:id="rId7"/>
    <p:sldId id="356" r:id="rId8"/>
    <p:sldId id="339" r:id="rId9"/>
    <p:sldId id="353" r:id="rId10"/>
    <p:sldId id="338" r:id="rId11"/>
    <p:sldId id="340" r:id="rId12"/>
    <p:sldId id="354" r:id="rId13"/>
    <p:sldId id="357" r:id="rId14"/>
    <p:sldId id="358" r:id="rId15"/>
    <p:sldId id="359" r:id="rId16"/>
    <p:sldId id="360" r:id="rId17"/>
    <p:sldId id="336" r:id="rId18"/>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78" autoAdjust="0"/>
  </p:normalViewPr>
  <p:slideViewPr>
    <p:cSldViewPr>
      <p:cViewPr varScale="1">
        <p:scale>
          <a:sx n="56" d="100"/>
          <a:sy n="56" d="100"/>
        </p:scale>
        <p:origin x="1722" y="7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C9E93A-1EBF-434A-A5E5-49C989E916A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4B06615-AC35-4EC4-8F1E-511E6B61DD71}">
      <dgm:prSet phldrT="[Text]" custT="1"/>
      <dgm:spPr/>
      <dgm:t>
        <a:bodyPr/>
        <a:lstStyle/>
        <a:p>
          <a:r>
            <a:rPr lang="en-US" sz="2400">
              <a:latin typeface="Times New Roman" panose="02020603050405020304" pitchFamily="18" charset="0"/>
              <a:cs typeface="Times New Roman" panose="02020603050405020304" pitchFamily="18" charset="0"/>
            </a:rPr>
            <a:t>Vai trò Regression Analysis</a:t>
          </a:r>
        </a:p>
      </dgm:t>
    </dgm:pt>
    <dgm:pt modelId="{DBBC7DD2-CE67-4BFA-8A0A-9257308606D0}" type="parTrans" cxnId="{35884B79-5023-4CD9-9156-5CAFFA78160E}">
      <dgm:prSet/>
      <dgm:spPr/>
      <dgm:t>
        <a:bodyPr/>
        <a:lstStyle/>
        <a:p>
          <a:endParaRPr lang="en-US" sz="2400">
            <a:latin typeface="Times New Roman" panose="02020603050405020304" pitchFamily="18" charset="0"/>
            <a:cs typeface="Times New Roman" panose="02020603050405020304" pitchFamily="18" charset="0"/>
          </a:endParaRPr>
        </a:p>
      </dgm:t>
    </dgm:pt>
    <dgm:pt modelId="{79B69B76-7C66-4BA8-9715-4D1958C828B0}" type="sibTrans" cxnId="{35884B79-5023-4CD9-9156-5CAFFA78160E}">
      <dgm:prSet/>
      <dgm:spPr/>
      <dgm:t>
        <a:bodyPr/>
        <a:lstStyle/>
        <a:p>
          <a:endParaRPr lang="en-US" sz="2400">
            <a:latin typeface="Times New Roman" panose="02020603050405020304" pitchFamily="18" charset="0"/>
            <a:cs typeface="Times New Roman" panose="02020603050405020304" pitchFamily="18" charset="0"/>
          </a:endParaRPr>
        </a:p>
      </dgm:t>
    </dgm:pt>
    <dgm:pt modelId="{DB3860BB-751A-4482-A545-2CBD0D79FA8B}">
      <dgm:prSet phldrT="[Text]" custT="1"/>
      <dgm:spPr/>
      <dgm:t>
        <a:bodyPr/>
        <a:lstStyle/>
        <a:p>
          <a:r>
            <a:rPr lang="en-US" sz="2400">
              <a:latin typeface="Times New Roman" panose="02020603050405020304" pitchFamily="18" charset="0"/>
              <a:cs typeface="Times New Roman" panose="02020603050405020304" pitchFamily="18" charset="0"/>
            </a:rPr>
            <a:t>Nó cho biết mối quan hệ giữa biến độc lập và biến phụ thuộc.</a:t>
          </a:r>
        </a:p>
      </dgm:t>
    </dgm:pt>
    <dgm:pt modelId="{001E1C54-8899-43D3-BCD7-57909CE20472}" type="parTrans" cxnId="{9E185A99-DA74-4BFE-A4FF-BDAA86B76E42}">
      <dgm:prSet/>
      <dgm:spPr/>
      <dgm:t>
        <a:bodyPr/>
        <a:lstStyle/>
        <a:p>
          <a:endParaRPr lang="en-US" sz="2400">
            <a:latin typeface="Times New Roman" panose="02020603050405020304" pitchFamily="18" charset="0"/>
            <a:cs typeface="Times New Roman" panose="02020603050405020304" pitchFamily="18" charset="0"/>
          </a:endParaRPr>
        </a:p>
      </dgm:t>
    </dgm:pt>
    <dgm:pt modelId="{454F42E7-1441-4B9E-8FE9-548BDFE0A045}" type="sibTrans" cxnId="{9E185A99-DA74-4BFE-A4FF-BDAA86B76E42}">
      <dgm:prSet/>
      <dgm:spPr/>
      <dgm:t>
        <a:bodyPr/>
        <a:lstStyle/>
        <a:p>
          <a:endParaRPr lang="en-US" sz="2400">
            <a:latin typeface="Times New Roman" panose="02020603050405020304" pitchFamily="18" charset="0"/>
            <a:cs typeface="Times New Roman" panose="02020603050405020304" pitchFamily="18" charset="0"/>
          </a:endParaRPr>
        </a:p>
      </dgm:t>
    </dgm:pt>
    <dgm:pt modelId="{72F29186-6883-4BF9-A545-D2A7EA1DF135}">
      <dgm:prSet phldrT="[Text]" custT="1"/>
      <dgm:spPr/>
      <dgm:t>
        <a:bodyPr/>
        <a:lstStyle/>
        <a:p>
          <a:r>
            <a:rPr lang="en-US" sz="2400">
              <a:latin typeface="Times New Roman" panose="02020603050405020304" pitchFamily="18" charset="0"/>
              <a:cs typeface="Times New Roman" panose="02020603050405020304" pitchFamily="18" charset="0"/>
            </a:rPr>
            <a:t>Nó cho biết sự tác động của nhiều biến độc lập đến một biến phụ thuộc.</a:t>
          </a:r>
        </a:p>
      </dgm:t>
    </dgm:pt>
    <dgm:pt modelId="{91A35358-5A32-4AB7-9735-38C9E707F0F0}" type="parTrans" cxnId="{784D0F83-8E5A-437D-8C70-7E60936087E2}">
      <dgm:prSet/>
      <dgm:spPr/>
      <dgm:t>
        <a:bodyPr/>
        <a:lstStyle/>
        <a:p>
          <a:endParaRPr lang="en-US" sz="2400">
            <a:latin typeface="Times New Roman" panose="02020603050405020304" pitchFamily="18" charset="0"/>
            <a:cs typeface="Times New Roman" panose="02020603050405020304" pitchFamily="18" charset="0"/>
          </a:endParaRPr>
        </a:p>
      </dgm:t>
    </dgm:pt>
    <dgm:pt modelId="{41AFB50D-320F-4EF7-923A-35AA6B64801B}" type="sibTrans" cxnId="{784D0F83-8E5A-437D-8C70-7E60936087E2}">
      <dgm:prSet/>
      <dgm:spPr/>
      <dgm:t>
        <a:bodyPr/>
        <a:lstStyle/>
        <a:p>
          <a:endParaRPr lang="en-US" sz="2400">
            <a:latin typeface="Times New Roman" panose="02020603050405020304" pitchFamily="18" charset="0"/>
            <a:cs typeface="Times New Roman" panose="02020603050405020304" pitchFamily="18" charset="0"/>
          </a:endParaRPr>
        </a:p>
      </dgm:t>
    </dgm:pt>
    <dgm:pt modelId="{C252D9BB-B89D-42F3-8E01-220A37797FC2}" type="pres">
      <dgm:prSet presAssocID="{40C9E93A-1EBF-434A-A5E5-49C989E916AA}" presName="hierChild1" presStyleCnt="0">
        <dgm:presLayoutVars>
          <dgm:orgChart val="1"/>
          <dgm:chPref val="1"/>
          <dgm:dir/>
          <dgm:animOne val="branch"/>
          <dgm:animLvl val="lvl"/>
          <dgm:resizeHandles/>
        </dgm:presLayoutVars>
      </dgm:prSet>
      <dgm:spPr/>
    </dgm:pt>
    <dgm:pt modelId="{EA62E6F9-0CB6-4D88-8866-94BB1EE4C493}" type="pres">
      <dgm:prSet presAssocID="{A4B06615-AC35-4EC4-8F1E-511E6B61DD71}" presName="hierRoot1" presStyleCnt="0">
        <dgm:presLayoutVars>
          <dgm:hierBranch val="init"/>
        </dgm:presLayoutVars>
      </dgm:prSet>
      <dgm:spPr/>
    </dgm:pt>
    <dgm:pt modelId="{E5156F53-0B0E-4AB4-B263-AE5668F1F399}" type="pres">
      <dgm:prSet presAssocID="{A4B06615-AC35-4EC4-8F1E-511E6B61DD71}" presName="rootComposite1" presStyleCnt="0"/>
      <dgm:spPr/>
    </dgm:pt>
    <dgm:pt modelId="{A6A95D07-7981-48F6-B497-3F807E77DF89}" type="pres">
      <dgm:prSet presAssocID="{A4B06615-AC35-4EC4-8F1E-511E6B61DD71}" presName="rootText1" presStyleLbl="node0" presStyleIdx="0" presStyleCnt="1">
        <dgm:presLayoutVars>
          <dgm:chPref val="3"/>
        </dgm:presLayoutVars>
      </dgm:prSet>
      <dgm:spPr/>
    </dgm:pt>
    <dgm:pt modelId="{ACC52CDD-7A36-457B-8C4C-C18DF4C5B9C3}" type="pres">
      <dgm:prSet presAssocID="{A4B06615-AC35-4EC4-8F1E-511E6B61DD71}" presName="rootConnector1" presStyleLbl="node1" presStyleIdx="0" presStyleCnt="0"/>
      <dgm:spPr/>
    </dgm:pt>
    <dgm:pt modelId="{9BC73934-1AE8-45A0-9AC5-5C1D107AF0A3}" type="pres">
      <dgm:prSet presAssocID="{A4B06615-AC35-4EC4-8F1E-511E6B61DD71}" presName="hierChild2" presStyleCnt="0"/>
      <dgm:spPr/>
    </dgm:pt>
    <dgm:pt modelId="{E4D14E22-442C-4ACA-AF53-63152680B286}" type="pres">
      <dgm:prSet presAssocID="{001E1C54-8899-43D3-BCD7-57909CE20472}" presName="Name37" presStyleLbl="parChTrans1D2" presStyleIdx="0" presStyleCnt="2"/>
      <dgm:spPr/>
    </dgm:pt>
    <dgm:pt modelId="{BA895156-7BCC-493C-BAF7-9EB14435FD95}" type="pres">
      <dgm:prSet presAssocID="{DB3860BB-751A-4482-A545-2CBD0D79FA8B}" presName="hierRoot2" presStyleCnt="0">
        <dgm:presLayoutVars>
          <dgm:hierBranch val="init"/>
        </dgm:presLayoutVars>
      </dgm:prSet>
      <dgm:spPr/>
    </dgm:pt>
    <dgm:pt modelId="{7F7359E2-943A-4D60-8E4F-4EB0FE13654E}" type="pres">
      <dgm:prSet presAssocID="{DB3860BB-751A-4482-A545-2CBD0D79FA8B}" presName="rootComposite" presStyleCnt="0"/>
      <dgm:spPr/>
    </dgm:pt>
    <dgm:pt modelId="{2EFDCFE5-F4E6-415E-998F-51D0D0E6063D}" type="pres">
      <dgm:prSet presAssocID="{DB3860BB-751A-4482-A545-2CBD0D79FA8B}" presName="rootText" presStyleLbl="node2" presStyleIdx="0" presStyleCnt="2">
        <dgm:presLayoutVars>
          <dgm:chPref val="3"/>
        </dgm:presLayoutVars>
      </dgm:prSet>
      <dgm:spPr/>
    </dgm:pt>
    <dgm:pt modelId="{F39B1F76-54D3-4E21-83C9-23D38651E4F1}" type="pres">
      <dgm:prSet presAssocID="{DB3860BB-751A-4482-A545-2CBD0D79FA8B}" presName="rootConnector" presStyleLbl="node2" presStyleIdx="0" presStyleCnt="2"/>
      <dgm:spPr/>
    </dgm:pt>
    <dgm:pt modelId="{54E7A737-43AB-4016-88F5-6C8B427FE0EC}" type="pres">
      <dgm:prSet presAssocID="{DB3860BB-751A-4482-A545-2CBD0D79FA8B}" presName="hierChild4" presStyleCnt="0"/>
      <dgm:spPr/>
    </dgm:pt>
    <dgm:pt modelId="{0F168F6B-C277-4C53-BE81-A3A956C898BD}" type="pres">
      <dgm:prSet presAssocID="{DB3860BB-751A-4482-A545-2CBD0D79FA8B}" presName="hierChild5" presStyleCnt="0"/>
      <dgm:spPr/>
    </dgm:pt>
    <dgm:pt modelId="{D64EFCB3-F6F0-4243-BDCD-187044AAA3BB}" type="pres">
      <dgm:prSet presAssocID="{91A35358-5A32-4AB7-9735-38C9E707F0F0}" presName="Name37" presStyleLbl="parChTrans1D2" presStyleIdx="1" presStyleCnt="2"/>
      <dgm:spPr/>
    </dgm:pt>
    <dgm:pt modelId="{31D73E0D-8964-4A97-B2C5-7D332263A474}" type="pres">
      <dgm:prSet presAssocID="{72F29186-6883-4BF9-A545-D2A7EA1DF135}" presName="hierRoot2" presStyleCnt="0">
        <dgm:presLayoutVars>
          <dgm:hierBranch val="init"/>
        </dgm:presLayoutVars>
      </dgm:prSet>
      <dgm:spPr/>
    </dgm:pt>
    <dgm:pt modelId="{2F78DC94-C5A4-4DF5-A551-34E121CD6B6B}" type="pres">
      <dgm:prSet presAssocID="{72F29186-6883-4BF9-A545-D2A7EA1DF135}" presName="rootComposite" presStyleCnt="0"/>
      <dgm:spPr/>
    </dgm:pt>
    <dgm:pt modelId="{C13840AA-39A4-4671-A385-460A7706EC9A}" type="pres">
      <dgm:prSet presAssocID="{72F29186-6883-4BF9-A545-D2A7EA1DF135}" presName="rootText" presStyleLbl="node2" presStyleIdx="1" presStyleCnt="2">
        <dgm:presLayoutVars>
          <dgm:chPref val="3"/>
        </dgm:presLayoutVars>
      </dgm:prSet>
      <dgm:spPr/>
    </dgm:pt>
    <dgm:pt modelId="{3A52B707-3EFA-4B20-B03F-18583ECE035C}" type="pres">
      <dgm:prSet presAssocID="{72F29186-6883-4BF9-A545-D2A7EA1DF135}" presName="rootConnector" presStyleLbl="node2" presStyleIdx="1" presStyleCnt="2"/>
      <dgm:spPr/>
    </dgm:pt>
    <dgm:pt modelId="{BCA1B07E-B0C9-43F6-A572-28E770766B34}" type="pres">
      <dgm:prSet presAssocID="{72F29186-6883-4BF9-A545-D2A7EA1DF135}" presName="hierChild4" presStyleCnt="0"/>
      <dgm:spPr/>
    </dgm:pt>
    <dgm:pt modelId="{1C588BB8-1D12-4717-AADB-60302A1DB88C}" type="pres">
      <dgm:prSet presAssocID="{72F29186-6883-4BF9-A545-D2A7EA1DF135}" presName="hierChild5" presStyleCnt="0"/>
      <dgm:spPr/>
    </dgm:pt>
    <dgm:pt modelId="{5512ED4B-B301-4B19-A467-B9D12D4E08C8}" type="pres">
      <dgm:prSet presAssocID="{A4B06615-AC35-4EC4-8F1E-511E6B61DD71}" presName="hierChild3" presStyleCnt="0"/>
      <dgm:spPr/>
    </dgm:pt>
  </dgm:ptLst>
  <dgm:cxnLst>
    <dgm:cxn modelId="{22E29101-B3C4-484E-96E5-2CA22E734A68}" type="presOf" srcId="{A4B06615-AC35-4EC4-8F1E-511E6B61DD71}" destId="{A6A95D07-7981-48F6-B497-3F807E77DF89}" srcOrd="0" destOrd="0" presId="urn:microsoft.com/office/officeart/2005/8/layout/orgChart1"/>
    <dgm:cxn modelId="{A94B1D09-3306-47FE-A7EE-F9311747B460}" type="presOf" srcId="{A4B06615-AC35-4EC4-8F1E-511E6B61DD71}" destId="{ACC52CDD-7A36-457B-8C4C-C18DF4C5B9C3}" srcOrd="1" destOrd="0" presId="urn:microsoft.com/office/officeart/2005/8/layout/orgChart1"/>
    <dgm:cxn modelId="{D7B3C040-AA24-4D72-B02B-83803C9572B5}" type="presOf" srcId="{001E1C54-8899-43D3-BCD7-57909CE20472}" destId="{E4D14E22-442C-4ACA-AF53-63152680B286}" srcOrd="0" destOrd="0" presId="urn:microsoft.com/office/officeart/2005/8/layout/orgChart1"/>
    <dgm:cxn modelId="{F3E2B660-7C73-4F9C-A00B-FAC7BD8172CC}" type="presOf" srcId="{40C9E93A-1EBF-434A-A5E5-49C989E916AA}" destId="{C252D9BB-B89D-42F3-8E01-220A37797FC2}" srcOrd="0" destOrd="0" presId="urn:microsoft.com/office/officeart/2005/8/layout/orgChart1"/>
    <dgm:cxn modelId="{689B8561-551B-4739-A8DF-955FFD19C3EE}" type="presOf" srcId="{72F29186-6883-4BF9-A545-D2A7EA1DF135}" destId="{3A52B707-3EFA-4B20-B03F-18583ECE035C}" srcOrd="1" destOrd="0" presId="urn:microsoft.com/office/officeart/2005/8/layout/orgChart1"/>
    <dgm:cxn modelId="{F8ACA773-0440-4B91-9F62-36D49EBFF947}" type="presOf" srcId="{72F29186-6883-4BF9-A545-D2A7EA1DF135}" destId="{C13840AA-39A4-4671-A385-460A7706EC9A}" srcOrd="0" destOrd="0" presId="urn:microsoft.com/office/officeart/2005/8/layout/orgChart1"/>
    <dgm:cxn modelId="{35884B79-5023-4CD9-9156-5CAFFA78160E}" srcId="{40C9E93A-1EBF-434A-A5E5-49C989E916AA}" destId="{A4B06615-AC35-4EC4-8F1E-511E6B61DD71}" srcOrd="0" destOrd="0" parTransId="{DBBC7DD2-CE67-4BFA-8A0A-9257308606D0}" sibTransId="{79B69B76-7C66-4BA8-9715-4D1958C828B0}"/>
    <dgm:cxn modelId="{784D0F83-8E5A-437D-8C70-7E60936087E2}" srcId="{A4B06615-AC35-4EC4-8F1E-511E6B61DD71}" destId="{72F29186-6883-4BF9-A545-D2A7EA1DF135}" srcOrd="1" destOrd="0" parTransId="{91A35358-5A32-4AB7-9735-38C9E707F0F0}" sibTransId="{41AFB50D-320F-4EF7-923A-35AA6B64801B}"/>
    <dgm:cxn modelId="{9E185A99-DA74-4BFE-A4FF-BDAA86B76E42}" srcId="{A4B06615-AC35-4EC4-8F1E-511E6B61DD71}" destId="{DB3860BB-751A-4482-A545-2CBD0D79FA8B}" srcOrd="0" destOrd="0" parTransId="{001E1C54-8899-43D3-BCD7-57909CE20472}" sibTransId="{454F42E7-1441-4B9E-8FE9-548BDFE0A045}"/>
    <dgm:cxn modelId="{7B8BA1B1-5C0A-45A2-ACB9-CFC281F2CC8E}" type="presOf" srcId="{91A35358-5A32-4AB7-9735-38C9E707F0F0}" destId="{D64EFCB3-F6F0-4243-BDCD-187044AAA3BB}" srcOrd="0" destOrd="0" presId="urn:microsoft.com/office/officeart/2005/8/layout/orgChart1"/>
    <dgm:cxn modelId="{C427BCC1-DB95-4CC9-88E3-678F49CC1FFC}" type="presOf" srcId="{DB3860BB-751A-4482-A545-2CBD0D79FA8B}" destId="{F39B1F76-54D3-4E21-83C9-23D38651E4F1}" srcOrd="1" destOrd="0" presId="urn:microsoft.com/office/officeart/2005/8/layout/orgChart1"/>
    <dgm:cxn modelId="{C35DADF0-0123-4071-8B0C-4893A78CC04C}" type="presOf" srcId="{DB3860BB-751A-4482-A545-2CBD0D79FA8B}" destId="{2EFDCFE5-F4E6-415E-998F-51D0D0E6063D}" srcOrd="0" destOrd="0" presId="urn:microsoft.com/office/officeart/2005/8/layout/orgChart1"/>
    <dgm:cxn modelId="{7189F9F6-8693-4F74-BE69-B77FA9AAFBF6}" type="presParOf" srcId="{C252D9BB-B89D-42F3-8E01-220A37797FC2}" destId="{EA62E6F9-0CB6-4D88-8866-94BB1EE4C493}" srcOrd="0" destOrd="0" presId="urn:microsoft.com/office/officeart/2005/8/layout/orgChart1"/>
    <dgm:cxn modelId="{6CC261BB-AE74-4F1C-A42C-703B399BE9AB}" type="presParOf" srcId="{EA62E6F9-0CB6-4D88-8866-94BB1EE4C493}" destId="{E5156F53-0B0E-4AB4-B263-AE5668F1F399}" srcOrd="0" destOrd="0" presId="urn:microsoft.com/office/officeart/2005/8/layout/orgChart1"/>
    <dgm:cxn modelId="{BB3CB51E-6757-4B87-8585-9B1438C2A1AD}" type="presParOf" srcId="{E5156F53-0B0E-4AB4-B263-AE5668F1F399}" destId="{A6A95D07-7981-48F6-B497-3F807E77DF89}" srcOrd="0" destOrd="0" presId="urn:microsoft.com/office/officeart/2005/8/layout/orgChart1"/>
    <dgm:cxn modelId="{6716F216-E301-4AC3-BAD7-C6401AC849EA}" type="presParOf" srcId="{E5156F53-0B0E-4AB4-B263-AE5668F1F399}" destId="{ACC52CDD-7A36-457B-8C4C-C18DF4C5B9C3}" srcOrd="1" destOrd="0" presId="urn:microsoft.com/office/officeart/2005/8/layout/orgChart1"/>
    <dgm:cxn modelId="{91F973AD-41AD-470A-BDDA-516402E38FFE}" type="presParOf" srcId="{EA62E6F9-0CB6-4D88-8866-94BB1EE4C493}" destId="{9BC73934-1AE8-45A0-9AC5-5C1D107AF0A3}" srcOrd="1" destOrd="0" presId="urn:microsoft.com/office/officeart/2005/8/layout/orgChart1"/>
    <dgm:cxn modelId="{9D60D5B0-6BC3-45A0-95AA-58FA6C06EF5B}" type="presParOf" srcId="{9BC73934-1AE8-45A0-9AC5-5C1D107AF0A3}" destId="{E4D14E22-442C-4ACA-AF53-63152680B286}" srcOrd="0" destOrd="0" presId="urn:microsoft.com/office/officeart/2005/8/layout/orgChart1"/>
    <dgm:cxn modelId="{E592F45C-25D6-4591-8877-0BE911296522}" type="presParOf" srcId="{9BC73934-1AE8-45A0-9AC5-5C1D107AF0A3}" destId="{BA895156-7BCC-493C-BAF7-9EB14435FD95}" srcOrd="1" destOrd="0" presId="urn:microsoft.com/office/officeart/2005/8/layout/orgChart1"/>
    <dgm:cxn modelId="{1503847D-3D90-43B8-9D63-C2A43EC22521}" type="presParOf" srcId="{BA895156-7BCC-493C-BAF7-9EB14435FD95}" destId="{7F7359E2-943A-4D60-8E4F-4EB0FE13654E}" srcOrd="0" destOrd="0" presId="urn:microsoft.com/office/officeart/2005/8/layout/orgChart1"/>
    <dgm:cxn modelId="{C1F96085-579B-4364-8B0A-C77092E20ACF}" type="presParOf" srcId="{7F7359E2-943A-4D60-8E4F-4EB0FE13654E}" destId="{2EFDCFE5-F4E6-415E-998F-51D0D0E6063D}" srcOrd="0" destOrd="0" presId="urn:microsoft.com/office/officeart/2005/8/layout/orgChart1"/>
    <dgm:cxn modelId="{31F87E44-2877-4420-AA9D-A3C3F1FBFB2F}" type="presParOf" srcId="{7F7359E2-943A-4D60-8E4F-4EB0FE13654E}" destId="{F39B1F76-54D3-4E21-83C9-23D38651E4F1}" srcOrd="1" destOrd="0" presId="urn:microsoft.com/office/officeart/2005/8/layout/orgChart1"/>
    <dgm:cxn modelId="{EB4952C5-15D7-4B46-BB92-686736782039}" type="presParOf" srcId="{BA895156-7BCC-493C-BAF7-9EB14435FD95}" destId="{54E7A737-43AB-4016-88F5-6C8B427FE0EC}" srcOrd="1" destOrd="0" presId="urn:microsoft.com/office/officeart/2005/8/layout/orgChart1"/>
    <dgm:cxn modelId="{031114A9-092B-4A12-AF4E-7E0851666A83}" type="presParOf" srcId="{BA895156-7BCC-493C-BAF7-9EB14435FD95}" destId="{0F168F6B-C277-4C53-BE81-A3A956C898BD}" srcOrd="2" destOrd="0" presId="urn:microsoft.com/office/officeart/2005/8/layout/orgChart1"/>
    <dgm:cxn modelId="{000813D0-9798-401B-BC34-2B969B423014}" type="presParOf" srcId="{9BC73934-1AE8-45A0-9AC5-5C1D107AF0A3}" destId="{D64EFCB3-F6F0-4243-BDCD-187044AAA3BB}" srcOrd="2" destOrd="0" presId="urn:microsoft.com/office/officeart/2005/8/layout/orgChart1"/>
    <dgm:cxn modelId="{71B36F30-D3ED-4413-9DE1-3D84AE937717}" type="presParOf" srcId="{9BC73934-1AE8-45A0-9AC5-5C1D107AF0A3}" destId="{31D73E0D-8964-4A97-B2C5-7D332263A474}" srcOrd="3" destOrd="0" presId="urn:microsoft.com/office/officeart/2005/8/layout/orgChart1"/>
    <dgm:cxn modelId="{DAAC19DE-87B3-4454-A1CE-7D5A8CE83638}" type="presParOf" srcId="{31D73E0D-8964-4A97-B2C5-7D332263A474}" destId="{2F78DC94-C5A4-4DF5-A551-34E121CD6B6B}" srcOrd="0" destOrd="0" presId="urn:microsoft.com/office/officeart/2005/8/layout/orgChart1"/>
    <dgm:cxn modelId="{DC2D6AC0-C386-42B0-887C-F6876F953622}" type="presParOf" srcId="{2F78DC94-C5A4-4DF5-A551-34E121CD6B6B}" destId="{C13840AA-39A4-4671-A385-460A7706EC9A}" srcOrd="0" destOrd="0" presId="urn:microsoft.com/office/officeart/2005/8/layout/orgChart1"/>
    <dgm:cxn modelId="{2E38E308-46E0-4D02-B256-2F18FC491CE1}" type="presParOf" srcId="{2F78DC94-C5A4-4DF5-A551-34E121CD6B6B}" destId="{3A52B707-3EFA-4B20-B03F-18583ECE035C}" srcOrd="1" destOrd="0" presId="urn:microsoft.com/office/officeart/2005/8/layout/orgChart1"/>
    <dgm:cxn modelId="{3245977E-193B-46AB-A8A4-EE305C5CD8AC}" type="presParOf" srcId="{31D73E0D-8964-4A97-B2C5-7D332263A474}" destId="{BCA1B07E-B0C9-43F6-A572-28E770766B34}" srcOrd="1" destOrd="0" presId="urn:microsoft.com/office/officeart/2005/8/layout/orgChart1"/>
    <dgm:cxn modelId="{75F1AA63-83A4-4D12-A5F0-3F7DB3A33FF3}" type="presParOf" srcId="{31D73E0D-8964-4A97-B2C5-7D332263A474}" destId="{1C588BB8-1D12-4717-AADB-60302A1DB88C}" srcOrd="2" destOrd="0" presId="urn:microsoft.com/office/officeart/2005/8/layout/orgChart1"/>
    <dgm:cxn modelId="{92EFC064-F380-49C5-83D4-BD411C06D517}" type="presParOf" srcId="{EA62E6F9-0CB6-4D88-8866-94BB1EE4C493}" destId="{5512ED4B-B301-4B19-A467-B9D12D4E08C8}"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D9522C-2400-421F-A680-925516C8000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20D1920-2C7C-46D3-8386-0ACC018C18A4}">
      <dgm:prSet phldrT="[Text]"/>
      <dgm:spPr/>
      <dgm:t>
        <a:bodyPr/>
        <a:lstStyle/>
        <a:p>
          <a:r>
            <a:rPr lang="en-US">
              <a:latin typeface="Times New Roman" panose="02020603050405020304" pitchFamily="18" charset="0"/>
              <a:cs typeface="Times New Roman" panose="02020603050405020304" pitchFamily="18" charset="0"/>
            </a:rPr>
            <a:t>Regression Analysis</a:t>
          </a:r>
        </a:p>
      </dgm:t>
    </dgm:pt>
    <dgm:pt modelId="{F1243F2E-F1C8-4FC2-91E9-F3BAF3E5B0B1}" type="parTrans" cxnId="{8F0DA0D9-57CB-4774-8074-31D2CD907330}">
      <dgm:prSet/>
      <dgm:spPr/>
      <dgm:t>
        <a:bodyPr/>
        <a:lstStyle/>
        <a:p>
          <a:endParaRPr lang="en-US">
            <a:latin typeface="Times New Roman" panose="02020603050405020304" pitchFamily="18" charset="0"/>
            <a:cs typeface="Times New Roman" panose="02020603050405020304" pitchFamily="18" charset="0"/>
          </a:endParaRPr>
        </a:p>
      </dgm:t>
    </dgm:pt>
    <dgm:pt modelId="{D89F1641-1FE4-42C1-B195-114BB06855C6}" type="sibTrans" cxnId="{8F0DA0D9-57CB-4774-8074-31D2CD907330}">
      <dgm:prSet/>
      <dgm:spPr/>
      <dgm:t>
        <a:bodyPr/>
        <a:lstStyle/>
        <a:p>
          <a:endParaRPr lang="en-US">
            <a:latin typeface="Times New Roman" panose="02020603050405020304" pitchFamily="18" charset="0"/>
            <a:cs typeface="Times New Roman" panose="02020603050405020304" pitchFamily="18" charset="0"/>
          </a:endParaRPr>
        </a:p>
      </dgm:t>
    </dgm:pt>
    <dgm:pt modelId="{8DDBEDEB-097F-4C31-B08D-F5D0E0EE385C}">
      <dgm:prSet phldrT="[Text]"/>
      <dgm:spPr/>
      <dgm:t>
        <a:bodyPr/>
        <a:lstStyle/>
        <a:p>
          <a:r>
            <a:rPr lang="en-US">
              <a:latin typeface="Times New Roman" panose="02020603050405020304" pitchFamily="18" charset="0"/>
              <a:cs typeface="Times New Roman" panose="02020603050405020304" pitchFamily="18" charset="0"/>
            </a:rPr>
            <a:t>Linear Regression</a:t>
          </a:r>
        </a:p>
      </dgm:t>
    </dgm:pt>
    <dgm:pt modelId="{8FB6E446-B5FA-4D23-A76A-3B59356DA3BC}" type="parTrans" cxnId="{DC3FDA4E-4C3B-4D1F-9E94-9AE94F69E2E4}">
      <dgm:prSet/>
      <dgm:spPr/>
      <dgm:t>
        <a:bodyPr/>
        <a:lstStyle/>
        <a:p>
          <a:endParaRPr lang="en-US">
            <a:latin typeface="Times New Roman" panose="02020603050405020304" pitchFamily="18" charset="0"/>
            <a:cs typeface="Times New Roman" panose="02020603050405020304" pitchFamily="18" charset="0"/>
          </a:endParaRPr>
        </a:p>
      </dgm:t>
    </dgm:pt>
    <dgm:pt modelId="{D6205132-3482-47D8-B5F4-877443523774}" type="sibTrans" cxnId="{DC3FDA4E-4C3B-4D1F-9E94-9AE94F69E2E4}">
      <dgm:prSet/>
      <dgm:spPr/>
      <dgm:t>
        <a:bodyPr/>
        <a:lstStyle/>
        <a:p>
          <a:endParaRPr lang="en-US">
            <a:latin typeface="Times New Roman" panose="02020603050405020304" pitchFamily="18" charset="0"/>
            <a:cs typeface="Times New Roman" panose="02020603050405020304" pitchFamily="18" charset="0"/>
          </a:endParaRPr>
        </a:p>
      </dgm:t>
    </dgm:pt>
    <dgm:pt modelId="{006A46E5-26F8-4788-B7C4-924BA68FEBA1}">
      <dgm:prSet phldrT="[Text]"/>
      <dgm:spPr/>
      <dgm:t>
        <a:bodyPr/>
        <a:lstStyle/>
        <a:p>
          <a:r>
            <a:rPr lang="en-US">
              <a:latin typeface="Times New Roman" panose="02020603050405020304" pitchFamily="18" charset="0"/>
              <a:cs typeface="Times New Roman" panose="02020603050405020304" pitchFamily="18" charset="0"/>
            </a:rPr>
            <a:t>Logistic Regression</a:t>
          </a:r>
        </a:p>
      </dgm:t>
    </dgm:pt>
    <dgm:pt modelId="{B9E18609-B3ED-44D3-8A75-C4EDDB91D2E4}" type="parTrans" cxnId="{651F0752-13DE-44A8-8F83-D449F077B5A7}">
      <dgm:prSet/>
      <dgm:spPr/>
      <dgm:t>
        <a:bodyPr/>
        <a:lstStyle/>
        <a:p>
          <a:endParaRPr lang="en-US">
            <a:latin typeface="Times New Roman" panose="02020603050405020304" pitchFamily="18" charset="0"/>
            <a:cs typeface="Times New Roman" panose="02020603050405020304" pitchFamily="18" charset="0"/>
          </a:endParaRPr>
        </a:p>
      </dgm:t>
    </dgm:pt>
    <dgm:pt modelId="{AE0B9459-0DAD-4F0F-BCB3-8DFEB55B433B}" type="sibTrans" cxnId="{651F0752-13DE-44A8-8F83-D449F077B5A7}">
      <dgm:prSet/>
      <dgm:spPr/>
      <dgm:t>
        <a:bodyPr/>
        <a:lstStyle/>
        <a:p>
          <a:endParaRPr lang="en-US">
            <a:latin typeface="Times New Roman" panose="02020603050405020304" pitchFamily="18" charset="0"/>
            <a:cs typeface="Times New Roman" panose="02020603050405020304" pitchFamily="18" charset="0"/>
          </a:endParaRPr>
        </a:p>
      </dgm:t>
    </dgm:pt>
    <dgm:pt modelId="{13EC5C48-459B-4706-844B-1B325E3D9E6B}">
      <dgm:prSet phldrT="[Text]"/>
      <dgm:spPr/>
      <dgm:t>
        <a:bodyPr/>
        <a:lstStyle/>
        <a:p>
          <a:r>
            <a:rPr lang="en-US">
              <a:latin typeface="Times New Roman" panose="02020603050405020304" pitchFamily="18" charset="0"/>
              <a:cs typeface="Times New Roman" panose="02020603050405020304" pitchFamily="18" charset="0"/>
            </a:rPr>
            <a:t>Polynomial Regression</a:t>
          </a:r>
        </a:p>
      </dgm:t>
    </dgm:pt>
    <dgm:pt modelId="{5E6EE410-9CCC-4987-9689-B873CAA548BF}" type="parTrans" cxnId="{69D7610B-B795-42B5-8FA0-7DEF5EDFA403}">
      <dgm:prSet/>
      <dgm:spPr/>
      <dgm:t>
        <a:bodyPr/>
        <a:lstStyle/>
        <a:p>
          <a:endParaRPr lang="en-US">
            <a:latin typeface="Times New Roman" panose="02020603050405020304" pitchFamily="18" charset="0"/>
            <a:cs typeface="Times New Roman" panose="02020603050405020304" pitchFamily="18" charset="0"/>
          </a:endParaRPr>
        </a:p>
      </dgm:t>
    </dgm:pt>
    <dgm:pt modelId="{528A35A1-4EAD-4260-A984-BB3B3D653B0C}" type="sibTrans" cxnId="{69D7610B-B795-42B5-8FA0-7DEF5EDFA403}">
      <dgm:prSet/>
      <dgm:spPr/>
      <dgm:t>
        <a:bodyPr/>
        <a:lstStyle/>
        <a:p>
          <a:endParaRPr lang="en-US">
            <a:latin typeface="Times New Roman" panose="02020603050405020304" pitchFamily="18" charset="0"/>
            <a:cs typeface="Times New Roman" panose="02020603050405020304" pitchFamily="18" charset="0"/>
          </a:endParaRPr>
        </a:p>
      </dgm:t>
    </dgm:pt>
    <dgm:pt modelId="{0B5F03E6-D4A0-4F89-867F-DFF35CEA8665}">
      <dgm:prSet phldrT="[Text]"/>
      <dgm:spPr/>
      <dgm:t>
        <a:bodyPr/>
        <a:lstStyle/>
        <a:p>
          <a:r>
            <a:rPr lang="en-US">
              <a:latin typeface="Times New Roman" panose="02020603050405020304" pitchFamily="18" charset="0"/>
              <a:cs typeface="Times New Roman" panose="02020603050405020304" pitchFamily="18" charset="0"/>
            </a:rPr>
            <a:t>Stepwise Regression</a:t>
          </a:r>
        </a:p>
      </dgm:t>
    </dgm:pt>
    <dgm:pt modelId="{A3385CAD-3D83-4818-B719-672BC7EAE243}" type="parTrans" cxnId="{02CE50B5-3276-47E1-87DD-04DAD699CF0F}">
      <dgm:prSet/>
      <dgm:spPr/>
      <dgm:t>
        <a:bodyPr/>
        <a:lstStyle/>
        <a:p>
          <a:endParaRPr lang="en-US">
            <a:latin typeface="Times New Roman" panose="02020603050405020304" pitchFamily="18" charset="0"/>
            <a:cs typeface="Times New Roman" panose="02020603050405020304" pitchFamily="18" charset="0"/>
          </a:endParaRPr>
        </a:p>
      </dgm:t>
    </dgm:pt>
    <dgm:pt modelId="{B0A6920D-8640-4178-8C8E-087F9942D6BD}" type="sibTrans" cxnId="{02CE50B5-3276-47E1-87DD-04DAD699CF0F}">
      <dgm:prSet/>
      <dgm:spPr/>
      <dgm:t>
        <a:bodyPr/>
        <a:lstStyle/>
        <a:p>
          <a:endParaRPr lang="en-US">
            <a:latin typeface="Times New Roman" panose="02020603050405020304" pitchFamily="18" charset="0"/>
            <a:cs typeface="Times New Roman" panose="02020603050405020304" pitchFamily="18" charset="0"/>
          </a:endParaRPr>
        </a:p>
      </dgm:t>
    </dgm:pt>
    <dgm:pt modelId="{7A90E635-D596-4FE7-BDBA-2EF68C5CC6EF}">
      <dgm:prSet phldrT="[Text]"/>
      <dgm:spPr/>
      <dgm:t>
        <a:bodyPr/>
        <a:lstStyle/>
        <a:p>
          <a:r>
            <a:rPr lang="en-US">
              <a:latin typeface="Times New Roman" panose="02020603050405020304" pitchFamily="18" charset="0"/>
              <a:cs typeface="Times New Roman" panose="02020603050405020304" pitchFamily="18" charset="0"/>
            </a:rPr>
            <a:t>Ridge Regression</a:t>
          </a:r>
        </a:p>
      </dgm:t>
    </dgm:pt>
    <dgm:pt modelId="{2BEF790D-6067-4C74-B5EC-854CF47AC9FE}" type="parTrans" cxnId="{A16B9676-8F41-468E-855C-D9853862A35E}">
      <dgm:prSet/>
      <dgm:spPr/>
      <dgm:t>
        <a:bodyPr/>
        <a:lstStyle/>
        <a:p>
          <a:endParaRPr lang="en-US">
            <a:latin typeface="Times New Roman" panose="02020603050405020304" pitchFamily="18" charset="0"/>
            <a:cs typeface="Times New Roman" panose="02020603050405020304" pitchFamily="18" charset="0"/>
          </a:endParaRPr>
        </a:p>
      </dgm:t>
    </dgm:pt>
    <dgm:pt modelId="{6DA0297C-8ECC-4190-9AC3-472F2A1B6A46}" type="sibTrans" cxnId="{A16B9676-8F41-468E-855C-D9853862A35E}">
      <dgm:prSet/>
      <dgm:spPr/>
      <dgm:t>
        <a:bodyPr/>
        <a:lstStyle/>
        <a:p>
          <a:endParaRPr lang="en-US">
            <a:latin typeface="Times New Roman" panose="02020603050405020304" pitchFamily="18" charset="0"/>
            <a:cs typeface="Times New Roman" panose="02020603050405020304" pitchFamily="18" charset="0"/>
          </a:endParaRPr>
        </a:p>
      </dgm:t>
    </dgm:pt>
    <dgm:pt modelId="{595B5FBD-D377-4E59-8B71-47BCEE9FAAC2}">
      <dgm:prSet phldrT="[Text]"/>
      <dgm:spPr/>
      <dgm:t>
        <a:bodyPr/>
        <a:lstStyle/>
        <a:p>
          <a:r>
            <a:rPr lang="en-US">
              <a:latin typeface="Times New Roman" panose="02020603050405020304" pitchFamily="18" charset="0"/>
              <a:cs typeface="Times New Roman" panose="02020603050405020304" pitchFamily="18" charset="0"/>
            </a:rPr>
            <a:t>Lasso Regression</a:t>
          </a:r>
        </a:p>
      </dgm:t>
    </dgm:pt>
    <dgm:pt modelId="{44301256-CEA3-4544-8383-BA52B7FBD6E5}" type="parTrans" cxnId="{C7212FFC-0910-49EA-97FF-E385ECF2D4F7}">
      <dgm:prSet/>
      <dgm:spPr/>
      <dgm:t>
        <a:bodyPr/>
        <a:lstStyle/>
        <a:p>
          <a:endParaRPr lang="en-US">
            <a:latin typeface="Times New Roman" panose="02020603050405020304" pitchFamily="18" charset="0"/>
            <a:cs typeface="Times New Roman" panose="02020603050405020304" pitchFamily="18" charset="0"/>
          </a:endParaRPr>
        </a:p>
      </dgm:t>
    </dgm:pt>
    <dgm:pt modelId="{285F2C9D-83F2-427F-A821-EA5C578D1EF1}" type="sibTrans" cxnId="{C7212FFC-0910-49EA-97FF-E385ECF2D4F7}">
      <dgm:prSet/>
      <dgm:spPr/>
      <dgm:t>
        <a:bodyPr/>
        <a:lstStyle/>
        <a:p>
          <a:endParaRPr lang="en-US">
            <a:latin typeface="Times New Roman" panose="02020603050405020304" pitchFamily="18" charset="0"/>
            <a:cs typeface="Times New Roman" panose="02020603050405020304" pitchFamily="18" charset="0"/>
          </a:endParaRPr>
        </a:p>
      </dgm:t>
    </dgm:pt>
    <dgm:pt modelId="{ADCA0285-5BAE-49CC-946A-96BC28F1F098}">
      <dgm:prSet phldrT="[Text]"/>
      <dgm:spPr/>
      <dgm:t>
        <a:bodyPr/>
        <a:lstStyle/>
        <a:p>
          <a:r>
            <a:rPr lang="en-US">
              <a:latin typeface="Times New Roman" panose="02020603050405020304" pitchFamily="18" charset="0"/>
              <a:cs typeface="Times New Roman" panose="02020603050405020304" pitchFamily="18" charset="0"/>
            </a:rPr>
            <a:t>ElasticNet Regression</a:t>
          </a:r>
        </a:p>
      </dgm:t>
    </dgm:pt>
    <dgm:pt modelId="{154E2D5A-5262-432D-B780-C144CF864B05}" type="parTrans" cxnId="{8FAC5C26-B21C-4AF6-8C6A-22AD568CB046}">
      <dgm:prSet/>
      <dgm:spPr/>
      <dgm:t>
        <a:bodyPr/>
        <a:lstStyle/>
        <a:p>
          <a:endParaRPr lang="en-US">
            <a:latin typeface="Times New Roman" panose="02020603050405020304" pitchFamily="18" charset="0"/>
            <a:cs typeface="Times New Roman" panose="02020603050405020304" pitchFamily="18" charset="0"/>
          </a:endParaRPr>
        </a:p>
      </dgm:t>
    </dgm:pt>
    <dgm:pt modelId="{2769184F-8053-4215-BC10-93C6B519F197}" type="sibTrans" cxnId="{8FAC5C26-B21C-4AF6-8C6A-22AD568CB046}">
      <dgm:prSet/>
      <dgm:spPr/>
      <dgm:t>
        <a:bodyPr/>
        <a:lstStyle/>
        <a:p>
          <a:endParaRPr lang="en-US">
            <a:latin typeface="Times New Roman" panose="02020603050405020304" pitchFamily="18" charset="0"/>
            <a:cs typeface="Times New Roman" panose="02020603050405020304" pitchFamily="18" charset="0"/>
          </a:endParaRPr>
        </a:p>
      </dgm:t>
    </dgm:pt>
    <dgm:pt modelId="{BB63989B-2CCF-4AA0-AC93-1CD044B1FB78}" type="pres">
      <dgm:prSet presAssocID="{CFD9522C-2400-421F-A680-925516C8000B}" presName="hierChild1" presStyleCnt="0">
        <dgm:presLayoutVars>
          <dgm:chPref val="1"/>
          <dgm:dir/>
          <dgm:animOne val="branch"/>
          <dgm:animLvl val="lvl"/>
          <dgm:resizeHandles/>
        </dgm:presLayoutVars>
      </dgm:prSet>
      <dgm:spPr/>
    </dgm:pt>
    <dgm:pt modelId="{2CC5CF55-9A21-46B1-8001-F13E905DFF0B}" type="pres">
      <dgm:prSet presAssocID="{A20D1920-2C7C-46D3-8386-0ACC018C18A4}" presName="hierRoot1" presStyleCnt="0"/>
      <dgm:spPr/>
    </dgm:pt>
    <dgm:pt modelId="{CF1F78C3-3CD8-4B41-ACE7-24CF5DB23422}" type="pres">
      <dgm:prSet presAssocID="{A20D1920-2C7C-46D3-8386-0ACC018C18A4}" presName="composite" presStyleCnt="0"/>
      <dgm:spPr/>
    </dgm:pt>
    <dgm:pt modelId="{0BB03332-3D67-4087-93F0-63DBC4961CD1}" type="pres">
      <dgm:prSet presAssocID="{A20D1920-2C7C-46D3-8386-0ACC018C18A4}" presName="background" presStyleLbl="node0" presStyleIdx="0" presStyleCnt="1"/>
      <dgm:spPr/>
    </dgm:pt>
    <dgm:pt modelId="{B1E93A29-2A97-47D8-B9F1-F7CE81264282}" type="pres">
      <dgm:prSet presAssocID="{A20D1920-2C7C-46D3-8386-0ACC018C18A4}" presName="text" presStyleLbl="fgAcc0" presStyleIdx="0" presStyleCnt="1" custScaleY="201700" custLinFactY="-9624" custLinFactNeighborX="902" custLinFactNeighborY="-100000">
        <dgm:presLayoutVars>
          <dgm:chPref val="3"/>
        </dgm:presLayoutVars>
      </dgm:prSet>
      <dgm:spPr/>
    </dgm:pt>
    <dgm:pt modelId="{9DAAD36E-27C6-4043-90F7-4C83DD461B05}" type="pres">
      <dgm:prSet presAssocID="{A20D1920-2C7C-46D3-8386-0ACC018C18A4}" presName="hierChild2" presStyleCnt="0"/>
      <dgm:spPr/>
    </dgm:pt>
    <dgm:pt modelId="{DD7CBCC8-DB76-4527-A1C6-804D4BD7D087}" type="pres">
      <dgm:prSet presAssocID="{8FB6E446-B5FA-4D23-A76A-3B59356DA3BC}" presName="Name10" presStyleLbl="parChTrans1D2" presStyleIdx="0" presStyleCnt="7"/>
      <dgm:spPr/>
    </dgm:pt>
    <dgm:pt modelId="{6271CD2F-254D-4DFB-AA32-7B207C5CD8E6}" type="pres">
      <dgm:prSet presAssocID="{8DDBEDEB-097F-4C31-B08D-F5D0E0EE385C}" presName="hierRoot2" presStyleCnt="0"/>
      <dgm:spPr/>
    </dgm:pt>
    <dgm:pt modelId="{6C521257-7B5F-4759-8390-DBF8C17150CE}" type="pres">
      <dgm:prSet presAssocID="{8DDBEDEB-097F-4C31-B08D-F5D0E0EE385C}" presName="composite2" presStyleCnt="0"/>
      <dgm:spPr/>
    </dgm:pt>
    <dgm:pt modelId="{1A16D072-4066-48D7-B3CA-329178BEADB1}" type="pres">
      <dgm:prSet presAssocID="{8DDBEDEB-097F-4C31-B08D-F5D0E0EE385C}" presName="background2" presStyleLbl="node2" presStyleIdx="0" presStyleCnt="7"/>
      <dgm:spPr/>
    </dgm:pt>
    <dgm:pt modelId="{9D97FF85-C593-48F0-80E4-92BEEE32D71E}" type="pres">
      <dgm:prSet presAssocID="{8DDBEDEB-097F-4C31-B08D-F5D0E0EE385C}" presName="text2" presStyleLbl="fgAcc2" presStyleIdx="0" presStyleCnt="7" custScaleY="249266">
        <dgm:presLayoutVars>
          <dgm:chPref val="3"/>
        </dgm:presLayoutVars>
      </dgm:prSet>
      <dgm:spPr/>
    </dgm:pt>
    <dgm:pt modelId="{CC075BA3-E293-4AD2-B4CA-0289F0CC7F70}" type="pres">
      <dgm:prSet presAssocID="{8DDBEDEB-097F-4C31-B08D-F5D0E0EE385C}" presName="hierChild3" presStyleCnt="0"/>
      <dgm:spPr/>
    </dgm:pt>
    <dgm:pt modelId="{0C30FF01-48DC-4ED4-84C2-9AF26ADFC6B7}" type="pres">
      <dgm:prSet presAssocID="{B9E18609-B3ED-44D3-8A75-C4EDDB91D2E4}" presName="Name10" presStyleLbl="parChTrans1D2" presStyleIdx="1" presStyleCnt="7"/>
      <dgm:spPr/>
    </dgm:pt>
    <dgm:pt modelId="{D89070AD-113F-40AD-8443-AA361693974B}" type="pres">
      <dgm:prSet presAssocID="{006A46E5-26F8-4788-B7C4-924BA68FEBA1}" presName="hierRoot2" presStyleCnt="0"/>
      <dgm:spPr/>
    </dgm:pt>
    <dgm:pt modelId="{54A80A26-0AE0-4ED6-8C69-30C6308AEB39}" type="pres">
      <dgm:prSet presAssocID="{006A46E5-26F8-4788-B7C4-924BA68FEBA1}" presName="composite2" presStyleCnt="0"/>
      <dgm:spPr/>
    </dgm:pt>
    <dgm:pt modelId="{16D6429D-3D13-4E6A-A967-5B7BDB7B1198}" type="pres">
      <dgm:prSet presAssocID="{006A46E5-26F8-4788-B7C4-924BA68FEBA1}" presName="background2" presStyleLbl="node2" presStyleIdx="1" presStyleCnt="7"/>
      <dgm:spPr/>
    </dgm:pt>
    <dgm:pt modelId="{DEA59AF5-EA2A-42DC-90C7-6398BD3EE0FC}" type="pres">
      <dgm:prSet presAssocID="{006A46E5-26F8-4788-B7C4-924BA68FEBA1}" presName="text2" presStyleLbl="fgAcc2" presStyleIdx="1" presStyleCnt="7" custScaleY="249266">
        <dgm:presLayoutVars>
          <dgm:chPref val="3"/>
        </dgm:presLayoutVars>
      </dgm:prSet>
      <dgm:spPr/>
    </dgm:pt>
    <dgm:pt modelId="{0AFD18EA-5DC4-4E06-BD5D-41197A41A104}" type="pres">
      <dgm:prSet presAssocID="{006A46E5-26F8-4788-B7C4-924BA68FEBA1}" presName="hierChild3" presStyleCnt="0"/>
      <dgm:spPr/>
    </dgm:pt>
    <dgm:pt modelId="{F035992D-0A9D-4D8A-8996-CF554AB4CDCC}" type="pres">
      <dgm:prSet presAssocID="{5E6EE410-9CCC-4987-9689-B873CAA548BF}" presName="Name10" presStyleLbl="parChTrans1D2" presStyleIdx="2" presStyleCnt="7"/>
      <dgm:spPr/>
    </dgm:pt>
    <dgm:pt modelId="{5AE6051C-2381-4C5B-B584-304B37D6302A}" type="pres">
      <dgm:prSet presAssocID="{13EC5C48-459B-4706-844B-1B325E3D9E6B}" presName="hierRoot2" presStyleCnt="0"/>
      <dgm:spPr/>
    </dgm:pt>
    <dgm:pt modelId="{0ED9F4BB-67E6-4608-8DE2-60C97421A0C0}" type="pres">
      <dgm:prSet presAssocID="{13EC5C48-459B-4706-844B-1B325E3D9E6B}" presName="composite2" presStyleCnt="0"/>
      <dgm:spPr/>
    </dgm:pt>
    <dgm:pt modelId="{C40AA14F-0ACD-4A5F-8BE3-E2BB2FC02AC5}" type="pres">
      <dgm:prSet presAssocID="{13EC5C48-459B-4706-844B-1B325E3D9E6B}" presName="background2" presStyleLbl="node2" presStyleIdx="2" presStyleCnt="7"/>
      <dgm:spPr/>
    </dgm:pt>
    <dgm:pt modelId="{BF21A107-06CB-4DA2-B83D-E6F88EE127D3}" type="pres">
      <dgm:prSet presAssocID="{13EC5C48-459B-4706-844B-1B325E3D9E6B}" presName="text2" presStyleLbl="fgAcc2" presStyleIdx="2" presStyleCnt="7" custScaleY="249266">
        <dgm:presLayoutVars>
          <dgm:chPref val="3"/>
        </dgm:presLayoutVars>
      </dgm:prSet>
      <dgm:spPr/>
    </dgm:pt>
    <dgm:pt modelId="{4931D3DD-172E-48BF-A317-94FE54F5894E}" type="pres">
      <dgm:prSet presAssocID="{13EC5C48-459B-4706-844B-1B325E3D9E6B}" presName="hierChild3" presStyleCnt="0"/>
      <dgm:spPr/>
    </dgm:pt>
    <dgm:pt modelId="{376020E8-E411-4387-8800-8660A165515A}" type="pres">
      <dgm:prSet presAssocID="{A3385CAD-3D83-4818-B719-672BC7EAE243}" presName="Name10" presStyleLbl="parChTrans1D2" presStyleIdx="3" presStyleCnt="7"/>
      <dgm:spPr/>
    </dgm:pt>
    <dgm:pt modelId="{2C4933C9-911F-4D5F-BB7B-32B9F8B0A71F}" type="pres">
      <dgm:prSet presAssocID="{0B5F03E6-D4A0-4F89-867F-DFF35CEA8665}" presName="hierRoot2" presStyleCnt="0"/>
      <dgm:spPr/>
    </dgm:pt>
    <dgm:pt modelId="{C7DFC228-BCC9-4AA9-AC71-EDE08CD8A6BE}" type="pres">
      <dgm:prSet presAssocID="{0B5F03E6-D4A0-4F89-867F-DFF35CEA8665}" presName="composite2" presStyleCnt="0"/>
      <dgm:spPr/>
    </dgm:pt>
    <dgm:pt modelId="{7A14FE98-644C-4468-9166-A28C5E3D4805}" type="pres">
      <dgm:prSet presAssocID="{0B5F03E6-D4A0-4F89-867F-DFF35CEA8665}" presName="background2" presStyleLbl="node2" presStyleIdx="3" presStyleCnt="7"/>
      <dgm:spPr/>
    </dgm:pt>
    <dgm:pt modelId="{67A50CD4-F6A5-4660-A2DD-DDA8C69EE3F8}" type="pres">
      <dgm:prSet presAssocID="{0B5F03E6-D4A0-4F89-867F-DFF35CEA8665}" presName="text2" presStyleLbl="fgAcc2" presStyleIdx="3" presStyleCnt="7" custScaleY="249266">
        <dgm:presLayoutVars>
          <dgm:chPref val="3"/>
        </dgm:presLayoutVars>
      </dgm:prSet>
      <dgm:spPr/>
    </dgm:pt>
    <dgm:pt modelId="{A3545EAB-BEE0-468D-8716-7068A3C5C221}" type="pres">
      <dgm:prSet presAssocID="{0B5F03E6-D4A0-4F89-867F-DFF35CEA8665}" presName="hierChild3" presStyleCnt="0"/>
      <dgm:spPr/>
    </dgm:pt>
    <dgm:pt modelId="{6AC97DB7-D816-4D9C-93F1-8E2EF77902AA}" type="pres">
      <dgm:prSet presAssocID="{2BEF790D-6067-4C74-B5EC-854CF47AC9FE}" presName="Name10" presStyleLbl="parChTrans1D2" presStyleIdx="4" presStyleCnt="7"/>
      <dgm:spPr/>
    </dgm:pt>
    <dgm:pt modelId="{D84CE4CE-5A76-4262-B5AF-061E07645CC4}" type="pres">
      <dgm:prSet presAssocID="{7A90E635-D596-4FE7-BDBA-2EF68C5CC6EF}" presName="hierRoot2" presStyleCnt="0"/>
      <dgm:spPr/>
    </dgm:pt>
    <dgm:pt modelId="{9CD1CBEE-449B-4E66-815D-C0D8925A0D4E}" type="pres">
      <dgm:prSet presAssocID="{7A90E635-D596-4FE7-BDBA-2EF68C5CC6EF}" presName="composite2" presStyleCnt="0"/>
      <dgm:spPr/>
    </dgm:pt>
    <dgm:pt modelId="{E76BD51C-CB53-4199-B435-A80CC7F7A9BB}" type="pres">
      <dgm:prSet presAssocID="{7A90E635-D596-4FE7-BDBA-2EF68C5CC6EF}" presName="background2" presStyleLbl="node2" presStyleIdx="4" presStyleCnt="7"/>
      <dgm:spPr/>
    </dgm:pt>
    <dgm:pt modelId="{557C2669-2410-4F26-99E3-E5E21C0F74C0}" type="pres">
      <dgm:prSet presAssocID="{7A90E635-D596-4FE7-BDBA-2EF68C5CC6EF}" presName="text2" presStyleLbl="fgAcc2" presStyleIdx="4" presStyleCnt="7" custScaleY="249266">
        <dgm:presLayoutVars>
          <dgm:chPref val="3"/>
        </dgm:presLayoutVars>
      </dgm:prSet>
      <dgm:spPr/>
    </dgm:pt>
    <dgm:pt modelId="{14CD91CD-C50A-4319-A6BD-D1F5E2304F59}" type="pres">
      <dgm:prSet presAssocID="{7A90E635-D596-4FE7-BDBA-2EF68C5CC6EF}" presName="hierChild3" presStyleCnt="0"/>
      <dgm:spPr/>
    </dgm:pt>
    <dgm:pt modelId="{4FB5E761-D2E7-4173-A03C-CEB6CE2AB1D0}" type="pres">
      <dgm:prSet presAssocID="{44301256-CEA3-4544-8383-BA52B7FBD6E5}" presName="Name10" presStyleLbl="parChTrans1D2" presStyleIdx="5" presStyleCnt="7"/>
      <dgm:spPr/>
    </dgm:pt>
    <dgm:pt modelId="{D43869C5-F35F-4734-AF0B-1931C49C5D0D}" type="pres">
      <dgm:prSet presAssocID="{595B5FBD-D377-4E59-8B71-47BCEE9FAAC2}" presName="hierRoot2" presStyleCnt="0"/>
      <dgm:spPr/>
    </dgm:pt>
    <dgm:pt modelId="{E6BF9D85-EBED-4A48-A968-78164FB22249}" type="pres">
      <dgm:prSet presAssocID="{595B5FBD-D377-4E59-8B71-47BCEE9FAAC2}" presName="composite2" presStyleCnt="0"/>
      <dgm:spPr/>
    </dgm:pt>
    <dgm:pt modelId="{46428AD4-197D-4AA6-A344-D7B643465436}" type="pres">
      <dgm:prSet presAssocID="{595B5FBD-D377-4E59-8B71-47BCEE9FAAC2}" presName="background2" presStyleLbl="node2" presStyleIdx="5" presStyleCnt="7"/>
      <dgm:spPr/>
    </dgm:pt>
    <dgm:pt modelId="{84A1B154-1E05-4C4E-AC88-74C2BC8D63D9}" type="pres">
      <dgm:prSet presAssocID="{595B5FBD-D377-4E59-8B71-47BCEE9FAAC2}" presName="text2" presStyleLbl="fgAcc2" presStyleIdx="5" presStyleCnt="7" custScaleY="249266">
        <dgm:presLayoutVars>
          <dgm:chPref val="3"/>
        </dgm:presLayoutVars>
      </dgm:prSet>
      <dgm:spPr/>
    </dgm:pt>
    <dgm:pt modelId="{CBECF4D9-5F0B-40B5-B0DB-453E86E6B742}" type="pres">
      <dgm:prSet presAssocID="{595B5FBD-D377-4E59-8B71-47BCEE9FAAC2}" presName="hierChild3" presStyleCnt="0"/>
      <dgm:spPr/>
    </dgm:pt>
    <dgm:pt modelId="{77A0DABF-A768-4554-A5A3-ADB2B2A59882}" type="pres">
      <dgm:prSet presAssocID="{154E2D5A-5262-432D-B780-C144CF864B05}" presName="Name10" presStyleLbl="parChTrans1D2" presStyleIdx="6" presStyleCnt="7"/>
      <dgm:spPr/>
    </dgm:pt>
    <dgm:pt modelId="{E3D49A8E-C1E4-4A58-BE1C-396F42E8BA6A}" type="pres">
      <dgm:prSet presAssocID="{ADCA0285-5BAE-49CC-946A-96BC28F1F098}" presName="hierRoot2" presStyleCnt="0"/>
      <dgm:spPr/>
    </dgm:pt>
    <dgm:pt modelId="{60DA3785-3B66-4B00-ABD3-165BB84C6E9F}" type="pres">
      <dgm:prSet presAssocID="{ADCA0285-5BAE-49CC-946A-96BC28F1F098}" presName="composite2" presStyleCnt="0"/>
      <dgm:spPr/>
    </dgm:pt>
    <dgm:pt modelId="{02146807-8F3D-4A5F-A412-4E756FE80A0B}" type="pres">
      <dgm:prSet presAssocID="{ADCA0285-5BAE-49CC-946A-96BC28F1F098}" presName="background2" presStyleLbl="node2" presStyleIdx="6" presStyleCnt="7"/>
      <dgm:spPr/>
    </dgm:pt>
    <dgm:pt modelId="{82FC6718-48CA-4ABC-9B81-79B37AC3D889}" type="pres">
      <dgm:prSet presAssocID="{ADCA0285-5BAE-49CC-946A-96BC28F1F098}" presName="text2" presStyleLbl="fgAcc2" presStyleIdx="6" presStyleCnt="7" custScaleY="249266">
        <dgm:presLayoutVars>
          <dgm:chPref val="3"/>
        </dgm:presLayoutVars>
      </dgm:prSet>
      <dgm:spPr/>
    </dgm:pt>
    <dgm:pt modelId="{F5D126DE-0807-406B-AAC1-B69387734666}" type="pres">
      <dgm:prSet presAssocID="{ADCA0285-5BAE-49CC-946A-96BC28F1F098}" presName="hierChild3" presStyleCnt="0"/>
      <dgm:spPr/>
    </dgm:pt>
  </dgm:ptLst>
  <dgm:cxnLst>
    <dgm:cxn modelId="{69D7610B-B795-42B5-8FA0-7DEF5EDFA403}" srcId="{A20D1920-2C7C-46D3-8386-0ACC018C18A4}" destId="{13EC5C48-459B-4706-844B-1B325E3D9E6B}" srcOrd="2" destOrd="0" parTransId="{5E6EE410-9CCC-4987-9689-B873CAA548BF}" sibTransId="{528A35A1-4EAD-4260-A984-BB3B3D653B0C}"/>
    <dgm:cxn modelId="{8FAC5C26-B21C-4AF6-8C6A-22AD568CB046}" srcId="{A20D1920-2C7C-46D3-8386-0ACC018C18A4}" destId="{ADCA0285-5BAE-49CC-946A-96BC28F1F098}" srcOrd="6" destOrd="0" parTransId="{154E2D5A-5262-432D-B780-C144CF864B05}" sibTransId="{2769184F-8053-4215-BC10-93C6B519F197}"/>
    <dgm:cxn modelId="{26D3C02C-1F09-497E-9C43-5836E1A8D480}" type="presOf" srcId="{44301256-CEA3-4544-8383-BA52B7FBD6E5}" destId="{4FB5E761-D2E7-4173-A03C-CEB6CE2AB1D0}" srcOrd="0" destOrd="0" presId="urn:microsoft.com/office/officeart/2005/8/layout/hierarchy1"/>
    <dgm:cxn modelId="{A9F3405D-121A-42DB-8D60-A8EF7DD5962E}" type="presOf" srcId="{006A46E5-26F8-4788-B7C4-924BA68FEBA1}" destId="{DEA59AF5-EA2A-42DC-90C7-6398BD3EE0FC}" srcOrd="0" destOrd="0" presId="urn:microsoft.com/office/officeart/2005/8/layout/hierarchy1"/>
    <dgm:cxn modelId="{B02BBF45-99F2-479E-B517-EBCBAAB6DC9E}" type="presOf" srcId="{13EC5C48-459B-4706-844B-1B325E3D9E6B}" destId="{BF21A107-06CB-4DA2-B83D-E6F88EE127D3}" srcOrd="0" destOrd="0" presId="urn:microsoft.com/office/officeart/2005/8/layout/hierarchy1"/>
    <dgm:cxn modelId="{67A7916C-2A55-4FA6-8479-A0284CFF65BE}" type="presOf" srcId="{2BEF790D-6067-4C74-B5EC-854CF47AC9FE}" destId="{6AC97DB7-D816-4D9C-93F1-8E2EF77902AA}" srcOrd="0" destOrd="0" presId="urn:microsoft.com/office/officeart/2005/8/layout/hierarchy1"/>
    <dgm:cxn modelId="{DC3FDA4E-4C3B-4D1F-9E94-9AE94F69E2E4}" srcId="{A20D1920-2C7C-46D3-8386-0ACC018C18A4}" destId="{8DDBEDEB-097F-4C31-B08D-F5D0E0EE385C}" srcOrd="0" destOrd="0" parTransId="{8FB6E446-B5FA-4D23-A76A-3B59356DA3BC}" sibTransId="{D6205132-3482-47D8-B5F4-877443523774}"/>
    <dgm:cxn modelId="{651F0752-13DE-44A8-8F83-D449F077B5A7}" srcId="{A20D1920-2C7C-46D3-8386-0ACC018C18A4}" destId="{006A46E5-26F8-4788-B7C4-924BA68FEBA1}" srcOrd="1" destOrd="0" parTransId="{B9E18609-B3ED-44D3-8A75-C4EDDB91D2E4}" sibTransId="{AE0B9459-0DAD-4F0F-BCB3-8DFEB55B433B}"/>
    <dgm:cxn modelId="{A16B9676-8F41-468E-855C-D9853862A35E}" srcId="{A20D1920-2C7C-46D3-8386-0ACC018C18A4}" destId="{7A90E635-D596-4FE7-BDBA-2EF68C5CC6EF}" srcOrd="4" destOrd="0" parTransId="{2BEF790D-6067-4C74-B5EC-854CF47AC9FE}" sibTransId="{6DA0297C-8ECC-4190-9AC3-472F2A1B6A46}"/>
    <dgm:cxn modelId="{3C97A576-6384-4B1C-A775-DA50BCE1B047}" type="presOf" srcId="{0B5F03E6-D4A0-4F89-867F-DFF35CEA8665}" destId="{67A50CD4-F6A5-4660-A2DD-DDA8C69EE3F8}" srcOrd="0" destOrd="0" presId="urn:microsoft.com/office/officeart/2005/8/layout/hierarchy1"/>
    <dgm:cxn modelId="{08107D83-1A06-4A08-8B59-FCF13A73E16D}" type="presOf" srcId="{8FB6E446-B5FA-4D23-A76A-3B59356DA3BC}" destId="{DD7CBCC8-DB76-4527-A1C6-804D4BD7D087}" srcOrd="0" destOrd="0" presId="urn:microsoft.com/office/officeart/2005/8/layout/hierarchy1"/>
    <dgm:cxn modelId="{3343CC8C-D3BF-4FEC-93B7-CA21E4A7CAF6}" type="presOf" srcId="{7A90E635-D596-4FE7-BDBA-2EF68C5CC6EF}" destId="{557C2669-2410-4F26-99E3-E5E21C0F74C0}" srcOrd="0" destOrd="0" presId="urn:microsoft.com/office/officeart/2005/8/layout/hierarchy1"/>
    <dgm:cxn modelId="{B16827A7-058B-4EED-805B-65F0FFAA090D}" type="presOf" srcId="{A3385CAD-3D83-4818-B719-672BC7EAE243}" destId="{376020E8-E411-4387-8800-8660A165515A}" srcOrd="0" destOrd="0" presId="urn:microsoft.com/office/officeart/2005/8/layout/hierarchy1"/>
    <dgm:cxn modelId="{02CE50B5-3276-47E1-87DD-04DAD699CF0F}" srcId="{A20D1920-2C7C-46D3-8386-0ACC018C18A4}" destId="{0B5F03E6-D4A0-4F89-867F-DFF35CEA8665}" srcOrd="3" destOrd="0" parTransId="{A3385CAD-3D83-4818-B719-672BC7EAE243}" sibTransId="{B0A6920D-8640-4178-8C8E-087F9942D6BD}"/>
    <dgm:cxn modelId="{602E5ABF-2453-472D-A76C-216BE64DE041}" type="presOf" srcId="{ADCA0285-5BAE-49CC-946A-96BC28F1F098}" destId="{82FC6718-48CA-4ABC-9B81-79B37AC3D889}" srcOrd="0" destOrd="0" presId="urn:microsoft.com/office/officeart/2005/8/layout/hierarchy1"/>
    <dgm:cxn modelId="{02F5BED0-BB4D-4D88-9EC5-3F5E6F530F09}" type="presOf" srcId="{A20D1920-2C7C-46D3-8386-0ACC018C18A4}" destId="{B1E93A29-2A97-47D8-B9F1-F7CE81264282}" srcOrd="0" destOrd="0" presId="urn:microsoft.com/office/officeart/2005/8/layout/hierarchy1"/>
    <dgm:cxn modelId="{2E8BC1D5-D4B6-4AFB-9B84-C0179FE51E9A}" type="presOf" srcId="{B9E18609-B3ED-44D3-8A75-C4EDDB91D2E4}" destId="{0C30FF01-48DC-4ED4-84C2-9AF26ADFC6B7}" srcOrd="0" destOrd="0" presId="urn:microsoft.com/office/officeart/2005/8/layout/hierarchy1"/>
    <dgm:cxn modelId="{324CBBD6-02FB-48D0-878A-0FEAACD161B2}" type="presOf" srcId="{8DDBEDEB-097F-4C31-B08D-F5D0E0EE385C}" destId="{9D97FF85-C593-48F0-80E4-92BEEE32D71E}" srcOrd="0" destOrd="0" presId="urn:microsoft.com/office/officeart/2005/8/layout/hierarchy1"/>
    <dgm:cxn modelId="{8F0DA0D9-57CB-4774-8074-31D2CD907330}" srcId="{CFD9522C-2400-421F-A680-925516C8000B}" destId="{A20D1920-2C7C-46D3-8386-0ACC018C18A4}" srcOrd="0" destOrd="0" parTransId="{F1243F2E-F1C8-4FC2-91E9-F3BAF3E5B0B1}" sibTransId="{D89F1641-1FE4-42C1-B195-114BB06855C6}"/>
    <dgm:cxn modelId="{A5571ADC-0007-48E3-BFCE-8440080254CC}" type="presOf" srcId="{154E2D5A-5262-432D-B780-C144CF864B05}" destId="{77A0DABF-A768-4554-A5A3-ADB2B2A59882}" srcOrd="0" destOrd="0" presId="urn:microsoft.com/office/officeart/2005/8/layout/hierarchy1"/>
    <dgm:cxn modelId="{F34BC4F5-8E7B-454E-A5B7-E24C3B3A7B38}" type="presOf" srcId="{595B5FBD-D377-4E59-8B71-47BCEE9FAAC2}" destId="{84A1B154-1E05-4C4E-AC88-74C2BC8D63D9}" srcOrd="0" destOrd="0" presId="urn:microsoft.com/office/officeart/2005/8/layout/hierarchy1"/>
    <dgm:cxn modelId="{680F31F7-36AE-4217-BB89-7B515AFDE0CA}" type="presOf" srcId="{5E6EE410-9CCC-4987-9689-B873CAA548BF}" destId="{F035992D-0A9D-4D8A-8996-CF554AB4CDCC}" srcOrd="0" destOrd="0" presId="urn:microsoft.com/office/officeart/2005/8/layout/hierarchy1"/>
    <dgm:cxn modelId="{C7212FFC-0910-49EA-97FF-E385ECF2D4F7}" srcId="{A20D1920-2C7C-46D3-8386-0ACC018C18A4}" destId="{595B5FBD-D377-4E59-8B71-47BCEE9FAAC2}" srcOrd="5" destOrd="0" parTransId="{44301256-CEA3-4544-8383-BA52B7FBD6E5}" sibTransId="{285F2C9D-83F2-427F-A821-EA5C578D1EF1}"/>
    <dgm:cxn modelId="{D75740FF-27A2-4F05-A621-EB845903CEBA}" type="presOf" srcId="{CFD9522C-2400-421F-A680-925516C8000B}" destId="{BB63989B-2CCF-4AA0-AC93-1CD044B1FB78}" srcOrd="0" destOrd="0" presId="urn:microsoft.com/office/officeart/2005/8/layout/hierarchy1"/>
    <dgm:cxn modelId="{12FFA0C4-3651-41E2-9C51-CF59FFB95D68}" type="presParOf" srcId="{BB63989B-2CCF-4AA0-AC93-1CD044B1FB78}" destId="{2CC5CF55-9A21-46B1-8001-F13E905DFF0B}" srcOrd="0" destOrd="0" presId="urn:microsoft.com/office/officeart/2005/8/layout/hierarchy1"/>
    <dgm:cxn modelId="{E849C283-B892-4576-80C1-BD8B8EEA9D65}" type="presParOf" srcId="{2CC5CF55-9A21-46B1-8001-F13E905DFF0B}" destId="{CF1F78C3-3CD8-4B41-ACE7-24CF5DB23422}" srcOrd="0" destOrd="0" presId="urn:microsoft.com/office/officeart/2005/8/layout/hierarchy1"/>
    <dgm:cxn modelId="{DCF3F3E9-B759-4B58-8B0D-32E07598797D}" type="presParOf" srcId="{CF1F78C3-3CD8-4B41-ACE7-24CF5DB23422}" destId="{0BB03332-3D67-4087-93F0-63DBC4961CD1}" srcOrd="0" destOrd="0" presId="urn:microsoft.com/office/officeart/2005/8/layout/hierarchy1"/>
    <dgm:cxn modelId="{84C42715-7871-493F-9E76-47D901156D07}" type="presParOf" srcId="{CF1F78C3-3CD8-4B41-ACE7-24CF5DB23422}" destId="{B1E93A29-2A97-47D8-B9F1-F7CE81264282}" srcOrd="1" destOrd="0" presId="urn:microsoft.com/office/officeart/2005/8/layout/hierarchy1"/>
    <dgm:cxn modelId="{CC194A55-0593-456E-B944-E94804E16211}" type="presParOf" srcId="{2CC5CF55-9A21-46B1-8001-F13E905DFF0B}" destId="{9DAAD36E-27C6-4043-90F7-4C83DD461B05}" srcOrd="1" destOrd="0" presId="urn:microsoft.com/office/officeart/2005/8/layout/hierarchy1"/>
    <dgm:cxn modelId="{F672D344-59EA-4BBC-A6BE-AAF1FBB34FF1}" type="presParOf" srcId="{9DAAD36E-27C6-4043-90F7-4C83DD461B05}" destId="{DD7CBCC8-DB76-4527-A1C6-804D4BD7D087}" srcOrd="0" destOrd="0" presId="urn:microsoft.com/office/officeart/2005/8/layout/hierarchy1"/>
    <dgm:cxn modelId="{C4D5661A-EBC4-4BE0-B1C7-39E111FCA461}" type="presParOf" srcId="{9DAAD36E-27C6-4043-90F7-4C83DD461B05}" destId="{6271CD2F-254D-4DFB-AA32-7B207C5CD8E6}" srcOrd="1" destOrd="0" presId="urn:microsoft.com/office/officeart/2005/8/layout/hierarchy1"/>
    <dgm:cxn modelId="{5B426667-C1AD-407B-8659-39280E3CE877}" type="presParOf" srcId="{6271CD2F-254D-4DFB-AA32-7B207C5CD8E6}" destId="{6C521257-7B5F-4759-8390-DBF8C17150CE}" srcOrd="0" destOrd="0" presId="urn:microsoft.com/office/officeart/2005/8/layout/hierarchy1"/>
    <dgm:cxn modelId="{46D07A7F-59D2-4EBF-A96B-8036A0F0A8DB}" type="presParOf" srcId="{6C521257-7B5F-4759-8390-DBF8C17150CE}" destId="{1A16D072-4066-48D7-B3CA-329178BEADB1}" srcOrd="0" destOrd="0" presId="urn:microsoft.com/office/officeart/2005/8/layout/hierarchy1"/>
    <dgm:cxn modelId="{CD535FCA-E9A2-4A74-8E8B-1C47F8C1F1D8}" type="presParOf" srcId="{6C521257-7B5F-4759-8390-DBF8C17150CE}" destId="{9D97FF85-C593-48F0-80E4-92BEEE32D71E}" srcOrd="1" destOrd="0" presId="urn:microsoft.com/office/officeart/2005/8/layout/hierarchy1"/>
    <dgm:cxn modelId="{8C629F31-0D7E-41EB-84CC-429CA7B5FE69}" type="presParOf" srcId="{6271CD2F-254D-4DFB-AA32-7B207C5CD8E6}" destId="{CC075BA3-E293-4AD2-B4CA-0289F0CC7F70}" srcOrd="1" destOrd="0" presId="urn:microsoft.com/office/officeart/2005/8/layout/hierarchy1"/>
    <dgm:cxn modelId="{6301AD0F-EDC4-4585-8A7D-0794B41082AC}" type="presParOf" srcId="{9DAAD36E-27C6-4043-90F7-4C83DD461B05}" destId="{0C30FF01-48DC-4ED4-84C2-9AF26ADFC6B7}" srcOrd="2" destOrd="0" presId="urn:microsoft.com/office/officeart/2005/8/layout/hierarchy1"/>
    <dgm:cxn modelId="{37284986-A26A-478B-82A7-5EA2FBD947BC}" type="presParOf" srcId="{9DAAD36E-27C6-4043-90F7-4C83DD461B05}" destId="{D89070AD-113F-40AD-8443-AA361693974B}" srcOrd="3" destOrd="0" presId="urn:microsoft.com/office/officeart/2005/8/layout/hierarchy1"/>
    <dgm:cxn modelId="{37FB081E-1BBC-4923-B933-B619A6E6AD51}" type="presParOf" srcId="{D89070AD-113F-40AD-8443-AA361693974B}" destId="{54A80A26-0AE0-4ED6-8C69-30C6308AEB39}" srcOrd="0" destOrd="0" presId="urn:microsoft.com/office/officeart/2005/8/layout/hierarchy1"/>
    <dgm:cxn modelId="{350880AF-F490-41A9-9D54-33326634D4AD}" type="presParOf" srcId="{54A80A26-0AE0-4ED6-8C69-30C6308AEB39}" destId="{16D6429D-3D13-4E6A-A967-5B7BDB7B1198}" srcOrd="0" destOrd="0" presId="urn:microsoft.com/office/officeart/2005/8/layout/hierarchy1"/>
    <dgm:cxn modelId="{FF723765-74A6-4874-AD9D-1DD84283CC86}" type="presParOf" srcId="{54A80A26-0AE0-4ED6-8C69-30C6308AEB39}" destId="{DEA59AF5-EA2A-42DC-90C7-6398BD3EE0FC}" srcOrd="1" destOrd="0" presId="urn:microsoft.com/office/officeart/2005/8/layout/hierarchy1"/>
    <dgm:cxn modelId="{4CBDB3FB-96CC-47EE-BFE6-096ADFA01F0A}" type="presParOf" srcId="{D89070AD-113F-40AD-8443-AA361693974B}" destId="{0AFD18EA-5DC4-4E06-BD5D-41197A41A104}" srcOrd="1" destOrd="0" presId="urn:microsoft.com/office/officeart/2005/8/layout/hierarchy1"/>
    <dgm:cxn modelId="{FC18C89E-A497-4B8B-9EC7-CE13D7218006}" type="presParOf" srcId="{9DAAD36E-27C6-4043-90F7-4C83DD461B05}" destId="{F035992D-0A9D-4D8A-8996-CF554AB4CDCC}" srcOrd="4" destOrd="0" presId="urn:microsoft.com/office/officeart/2005/8/layout/hierarchy1"/>
    <dgm:cxn modelId="{A06D772D-1AEF-4B2C-A382-E1498A870590}" type="presParOf" srcId="{9DAAD36E-27C6-4043-90F7-4C83DD461B05}" destId="{5AE6051C-2381-4C5B-B584-304B37D6302A}" srcOrd="5" destOrd="0" presId="urn:microsoft.com/office/officeart/2005/8/layout/hierarchy1"/>
    <dgm:cxn modelId="{4D81BAFC-8BAF-4AB6-B564-13B9347174EB}" type="presParOf" srcId="{5AE6051C-2381-4C5B-B584-304B37D6302A}" destId="{0ED9F4BB-67E6-4608-8DE2-60C97421A0C0}" srcOrd="0" destOrd="0" presId="urn:microsoft.com/office/officeart/2005/8/layout/hierarchy1"/>
    <dgm:cxn modelId="{8B4AB27E-0ADB-48F7-B457-5114204624BB}" type="presParOf" srcId="{0ED9F4BB-67E6-4608-8DE2-60C97421A0C0}" destId="{C40AA14F-0ACD-4A5F-8BE3-E2BB2FC02AC5}" srcOrd="0" destOrd="0" presId="urn:microsoft.com/office/officeart/2005/8/layout/hierarchy1"/>
    <dgm:cxn modelId="{8F50932F-B374-4FAF-8776-7B2D1402EA50}" type="presParOf" srcId="{0ED9F4BB-67E6-4608-8DE2-60C97421A0C0}" destId="{BF21A107-06CB-4DA2-B83D-E6F88EE127D3}" srcOrd="1" destOrd="0" presId="urn:microsoft.com/office/officeart/2005/8/layout/hierarchy1"/>
    <dgm:cxn modelId="{D0CC0C71-7F6A-4D81-B113-7CDD4A503DC5}" type="presParOf" srcId="{5AE6051C-2381-4C5B-B584-304B37D6302A}" destId="{4931D3DD-172E-48BF-A317-94FE54F5894E}" srcOrd="1" destOrd="0" presId="urn:microsoft.com/office/officeart/2005/8/layout/hierarchy1"/>
    <dgm:cxn modelId="{5759F49A-E38C-4DDA-BE37-3E5C912E0A3D}" type="presParOf" srcId="{9DAAD36E-27C6-4043-90F7-4C83DD461B05}" destId="{376020E8-E411-4387-8800-8660A165515A}" srcOrd="6" destOrd="0" presId="urn:microsoft.com/office/officeart/2005/8/layout/hierarchy1"/>
    <dgm:cxn modelId="{F29AE3E3-8D9A-4335-B19E-3FAD770A18CB}" type="presParOf" srcId="{9DAAD36E-27C6-4043-90F7-4C83DD461B05}" destId="{2C4933C9-911F-4D5F-BB7B-32B9F8B0A71F}" srcOrd="7" destOrd="0" presId="urn:microsoft.com/office/officeart/2005/8/layout/hierarchy1"/>
    <dgm:cxn modelId="{DA9B7A10-E560-4424-BAE7-38E960ED500E}" type="presParOf" srcId="{2C4933C9-911F-4D5F-BB7B-32B9F8B0A71F}" destId="{C7DFC228-BCC9-4AA9-AC71-EDE08CD8A6BE}" srcOrd="0" destOrd="0" presId="urn:microsoft.com/office/officeart/2005/8/layout/hierarchy1"/>
    <dgm:cxn modelId="{372C91AF-CEC7-4794-BFF4-807B3493B870}" type="presParOf" srcId="{C7DFC228-BCC9-4AA9-AC71-EDE08CD8A6BE}" destId="{7A14FE98-644C-4468-9166-A28C5E3D4805}" srcOrd="0" destOrd="0" presId="urn:microsoft.com/office/officeart/2005/8/layout/hierarchy1"/>
    <dgm:cxn modelId="{5F938E6B-4108-44F3-A89C-6C9B031C5BE5}" type="presParOf" srcId="{C7DFC228-BCC9-4AA9-AC71-EDE08CD8A6BE}" destId="{67A50CD4-F6A5-4660-A2DD-DDA8C69EE3F8}" srcOrd="1" destOrd="0" presId="urn:microsoft.com/office/officeart/2005/8/layout/hierarchy1"/>
    <dgm:cxn modelId="{6288C5E4-D880-4760-9B30-6FAD744BE049}" type="presParOf" srcId="{2C4933C9-911F-4D5F-BB7B-32B9F8B0A71F}" destId="{A3545EAB-BEE0-468D-8716-7068A3C5C221}" srcOrd="1" destOrd="0" presId="urn:microsoft.com/office/officeart/2005/8/layout/hierarchy1"/>
    <dgm:cxn modelId="{F70A63E7-B3AC-4819-9BF3-43F9FDBE426B}" type="presParOf" srcId="{9DAAD36E-27C6-4043-90F7-4C83DD461B05}" destId="{6AC97DB7-D816-4D9C-93F1-8E2EF77902AA}" srcOrd="8" destOrd="0" presId="urn:microsoft.com/office/officeart/2005/8/layout/hierarchy1"/>
    <dgm:cxn modelId="{19C42E38-34F8-437B-97BF-075A762249C6}" type="presParOf" srcId="{9DAAD36E-27C6-4043-90F7-4C83DD461B05}" destId="{D84CE4CE-5A76-4262-B5AF-061E07645CC4}" srcOrd="9" destOrd="0" presId="urn:microsoft.com/office/officeart/2005/8/layout/hierarchy1"/>
    <dgm:cxn modelId="{8B06FF85-36CE-4323-9653-3044E644ACA9}" type="presParOf" srcId="{D84CE4CE-5A76-4262-B5AF-061E07645CC4}" destId="{9CD1CBEE-449B-4E66-815D-C0D8925A0D4E}" srcOrd="0" destOrd="0" presId="urn:microsoft.com/office/officeart/2005/8/layout/hierarchy1"/>
    <dgm:cxn modelId="{13CFBD8A-3B28-40A7-B36A-DE94A8D51546}" type="presParOf" srcId="{9CD1CBEE-449B-4E66-815D-C0D8925A0D4E}" destId="{E76BD51C-CB53-4199-B435-A80CC7F7A9BB}" srcOrd="0" destOrd="0" presId="urn:microsoft.com/office/officeart/2005/8/layout/hierarchy1"/>
    <dgm:cxn modelId="{1257AFF7-C5D9-4BA8-A434-6F9710F948FF}" type="presParOf" srcId="{9CD1CBEE-449B-4E66-815D-C0D8925A0D4E}" destId="{557C2669-2410-4F26-99E3-E5E21C0F74C0}" srcOrd="1" destOrd="0" presId="urn:microsoft.com/office/officeart/2005/8/layout/hierarchy1"/>
    <dgm:cxn modelId="{EB8B41A5-3844-484C-8CD3-B98A59251001}" type="presParOf" srcId="{D84CE4CE-5A76-4262-B5AF-061E07645CC4}" destId="{14CD91CD-C50A-4319-A6BD-D1F5E2304F59}" srcOrd="1" destOrd="0" presId="urn:microsoft.com/office/officeart/2005/8/layout/hierarchy1"/>
    <dgm:cxn modelId="{FFFF8E2E-9FAB-44F0-9BDB-2C072AB4C032}" type="presParOf" srcId="{9DAAD36E-27C6-4043-90F7-4C83DD461B05}" destId="{4FB5E761-D2E7-4173-A03C-CEB6CE2AB1D0}" srcOrd="10" destOrd="0" presId="urn:microsoft.com/office/officeart/2005/8/layout/hierarchy1"/>
    <dgm:cxn modelId="{D8D5BF69-C543-46BE-B522-875A06AE7E83}" type="presParOf" srcId="{9DAAD36E-27C6-4043-90F7-4C83DD461B05}" destId="{D43869C5-F35F-4734-AF0B-1931C49C5D0D}" srcOrd="11" destOrd="0" presId="urn:microsoft.com/office/officeart/2005/8/layout/hierarchy1"/>
    <dgm:cxn modelId="{2BC35C75-F761-433C-B226-31A04B95C0E1}" type="presParOf" srcId="{D43869C5-F35F-4734-AF0B-1931C49C5D0D}" destId="{E6BF9D85-EBED-4A48-A968-78164FB22249}" srcOrd="0" destOrd="0" presId="urn:microsoft.com/office/officeart/2005/8/layout/hierarchy1"/>
    <dgm:cxn modelId="{755E7DA0-A7DA-4B62-8321-C34179617424}" type="presParOf" srcId="{E6BF9D85-EBED-4A48-A968-78164FB22249}" destId="{46428AD4-197D-4AA6-A344-D7B643465436}" srcOrd="0" destOrd="0" presId="urn:microsoft.com/office/officeart/2005/8/layout/hierarchy1"/>
    <dgm:cxn modelId="{2F669360-4A2D-4C17-82A5-D1EE652EFC7D}" type="presParOf" srcId="{E6BF9D85-EBED-4A48-A968-78164FB22249}" destId="{84A1B154-1E05-4C4E-AC88-74C2BC8D63D9}" srcOrd="1" destOrd="0" presId="urn:microsoft.com/office/officeart/2005/8/layout/hierarchy1"/>
    <dgm:cxn modelId="{FDAE5118-A22E-4C2A-8B1E-930C64329F31}" type="presParOf" srcId="{D43869C5-F35F-4734-AF0B-1931C49C5D0D}" destId="{CBECF4D9-5F0B-40B5-B0DB-453E86E6B742}" srcOrd="1" destOrd="0" presId="urn:microsoft.com/office/officeart/2005/8/layout/hierarchy1"/>
    <dgm:cxn modelId="{FAC117CE-B881-4D94-BED9-0E55A2718019}" type="presParOf" srcId="{9DAAD36E-27C6-4043-90F7-4C83DD461B05}" destId="{77A0DABF-A768-4554-A5A3-ADB2B2A59882}" srcOrd="12" destOrd="0" presId="urn:microsoft.com/office/officeart/2005/8/layout/hierarchy1"/>
    <dgm:cxn modelId="{0AFF5707-9684-442D-BD68-552381FB36BD}" type="presParOf" srcId="{9DAAD36E-27C6-4043-90F7-4C83DD461B05}" destId="{E3D49A8E-C1E4-4A58-BE1C-396F42E8BA6A}" srcOrd="13" destOrd="0" presId="urn:microsoft.com/office/officeart/2005/8/layout/hierarchy1"/>
    <dgm:cxn modelId="{2E594991-1BC1-4FAC-977A-D7F218CA2C74}" type="presParOf" srcId="{E3D49A8E-C1E4-4A58-BE1C-396F42E8BA6A}" destId="{60DA3785-3B66-4B00-ABD3-165BB84C6E9F}" srcOrd="0" destOrd="0" presId="urn:microsoft.com/office/officeart/2005/8/layout/hierarchy1"/>
    <dgm:cxn modelId="{08FD3CC1-11F7-41E9-882A-0FC8D39CAB17}" type="presParOf" srcId="{60DA3785-3B66-4B00-ABD3-165BB84C6E9F}" destId="{02146807-8F3D-4A5F-A412-4E756FE80A0B}" srcOrd="0" destOrd="0" presId="urn:microsoft.com/office/officeart/2005/8/layout/hierarchy1"/>
    <dgm:cxn modelId="{0380E937-490A-4349-A232-87DFC5A80C31}" type="presParOf" srcId="{60DA3785-3B66-4B00-ABD3-165BB84C6E9F}" destId="{82FC6718-48CA-4ABC-9B81-79B37AC3D889}" srcOrd="1" destOrd="0" presId="urn:microsoft.com/office/officeart/2005/8/layout/hierarchy1"/>
    <dgm:cxn modelId="{6E83681E-296A-41D0-87C6-7EBAF19B524B}" type="presParOf" srcId="{E3D49A8E-C1E4-4A58-BE1C-396F42E8BA6A}" destId="{F5D126DE-0807-406B-AAC1-B6938773466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85B298-C80C-4415-B439-45B745F01D3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DBB8BCD-09B9-4420-8224-78064C43549C}">
      <dgm:prSet phldrT="[Text]" custT="1"/>
      <dgm:spPr/>
      <dgm:t>
        <a:bodyPr/>
        <a:lstStyle/>
        <a:p>
          <a:r>
            <a:rPr lang="en-US" sz="2400">
              <a:latin typeface="Times New Roman" panose="02020603050405020304" pitchFamily="18" charset="0"/>
              <a:cs typeface="Times New Roman" panose="02020603050405020304" pitchFamily="18" charset="0"/>
            </a:rPr>
            <a:t>Linear Regression</a:t>
          </a:r>
        </a:p>
      </dgm:t>
    </dgm:pt>
    <dgm:pt modelId="{E53236A4-08D1-40E1-B83E-2D8CE8782233}" type="parTrans" cxnId="{C9A6BBB6-BF2F-4924-846F-3DA104863A8E}">
      <dgm:prSet/>
      <dgm:spPr/>
      <dgm:t>
        <a:bodyPr/>
        <a:lstStyle/>
        <a:p>
          <a:endParaRPr lang="en-US" sz="2400">
            <a:latin typeface="Times New Roman" panose="02020603050405020304" pitchFamily="18" charset="0"/>
            <a:cs typeface="Times New Roman" panose="02020603050405020304" pitchFamily="18" charset="0"/>
          </a:endParaRPr>
        </a:p>
      </dgm:t>
    </dgm:pt>
    <dgm:pt modelId="{54A2F14E-FA2C-42BB-A8B6-056CAF709AE3}" type="sibTrans" cxnId="{C9A6BBB6-BF2F-4924-846F-3DA104863A8E}">
      <dgm:prSet/>
      <dgm:spPr/>
      <dgm:t>
        <a:bodyPr/>
        <a:lstStyle/>
        <a:p>
          <a:endParaRPr lang="en-US" sz="2400">
            <a:latin typeface="Times New Roman" panose="02020603050405020304" pitchFamily="18" charset="0"/>
            <a:cs typeface="Times New Roman" panose="02020603050405020304" pitchFamily="18" charset="0"/>
          </a:endParaRPr>
        </a:p>
      </dgm:t>
    </dgm:pt>
    <dgm:pt modelId="{4DC7FA8C-F585-4613-BC88-25A1F239B61A}">
      <dgm:prSet phldrT="[Text]" custT="1"/>
      <dgm:spPr/>
      <dgm:t>
        <a:bodyPr/>
        <a:lstStyle/>
        <a:p>
          <a:r>
            <a:rPr lang="en-US" sz="2400">
              <a:latin typeface="Times New Roman" panose="02020603050405020304" pitchFamily="18" charset="0"/>
              <a:cs typeface="Times New Roman" panose="02020603050405020304" pitchFamily="18" charset="0"/>
            </a:rPr>
            <a:t>Sample Linear Regression</a:t>
          </a:r>
        </a:p>
      </dgm:t>
    </dgm:pt>
    <dgm:pt modelId="{B65F0519-8004-4B0C-A9A0-B48EF3ECEAD3}" type="parTrans" cxnId="{A4950F57-B0D0-489A-A01A-D9F80B84F712}">
      <dgm:prSet/>
      <dgm:spPr/>
      <dgm:t>
        <a:bodyPr/>
        <a:lstStyle/>
        <a:p>
          <a:endParaRPr lang="en-US" sz="2400">
            <a:latin typeface="Times New Roman" panose="02020603050405020304" pitchFamily="18" charset="0"/>
            <a:cs typeface="Times New Roman" panose="02020603050405020304" pitchFamily="18" charset="0"/>
          </a:endParaRPr>
        </a:p>
      </dgm:t>
    </dgm:pt>
    <dgm:pt modelId="{69DD1A0E-F1F7-410D-BFFF-5A3862D32EAD}" type="sibTrans" cxnId="{A4950F57-B0D0-489A-A01A-D9F80B84F712}">
      <dgm:prSet/>
      <dgm:spPr/>
      <dgm:t>
        <a:bodyPr/>
        <a:lstStyle/>
        <a:p>
          <a:endParaRPr lang="en-US" sz="2400">
            <a:latin typeface="Times New Roman" panose="02020603050405020304" pitchFamily="18" charset="0"/>
            <a:cs typeface="Times New Roman" panose="02020603050405020304" pitchFamily="18" charset="0"/>
          </a:endParaRPr>
        </a:p>
      </dgm:t>
    </dgm:pt>
    <dgm:pt modelId="{01836E07-A34A-426C-97ED-5CA1A0E739E6}">
      <dgm:prSet phldrT="[Text]" custT="1"/>
      <dgm:spPr/>
      <dgm:t>
        <a:bodyPr/>
        <a:lstStyle/>
        <a:p>
          <a:r>
            <a:rPr lang="en-US" sz="2400">
              <a:latin typeface="Times New Roman" panose="02020603050405020304" pitchFamily="18" charset="0"/>
              <a:cs typeface="Times New Roman" panose="02020603050405020304" pitchFamily="18" charset="0"/>
            </a:rPr>
            <a:t>Multiple Linear Regression</a:t>
          </a:r>
        </a:p>
      </dgm:t>
    </dgm:pt>
    <dgm:pt modelId="{2276CFA7-06ED-4E76-AC96-DE4099E5CE36}" type="parTrans" cxnId="{45BB0ABE-2D7D-4AF8-A80B-ED3BD3B9B668}">
      <dgm:prSet/>
      <dgm:spPr/>
      <dgm:t>
        <a:bodyPr/>
        <a:lstStyle/>
        <a:p>
          <a:endParaRPr lang="en-US" sz="2400">
            <a:latin typeface="Times New Roman" panose="02020603050405020304" pitchFamily="18" charset="0"/>
            <a:cs typeface="Times New Roman" panose="02020603050405020304" pitchFamily="18" charset="0"/>
          </a:endParaRPr>
        </a:p>
      </dgm:t>
    </dgm:pt>
    <dgm:pt modelId="{63009D11-5023-41D7-8799-919ADDA05359}" type="sibTrans" cxnId="{45BB0ABE-2D7D-4AF8-A80B-ED3BD3B9B668}">
      <dgm:prSet/>
      <dgm:spPr/>
      <dgm:t>
        <a:bodyPr/>
        <a:lstStyle/>
        <a:p>
          <a:endParaRPr lang="en-US" sz="2400">
            <a:latin typeface="Times New Roman" panose="02020603050405020304" pitchFamily="18" charset="0"/>
            <a:cs typeface="Times New Roman" panose="02020603050405020304" pitchFamily="18" charset="0"/>
          </a:endParaRPr>
        </a:p>
      </dgm:t>
    </dgm:pt>
    <dgm:pt modelId="{EF8DB06F-DCD4-4FAE-B38E-6A0EB6AF690F}" type="pres">
      <dgm:prSet presAssocID="{1F85B298-C80C-4415-B439-45B745F01D33}" presName="hierChild1" presStyleCnt="0">
        <dgm:presLayoutVars>
          <dgm:chPref val="1"/>
          <dgm:dir/>
          <dgm:animOne val="branch"/>
          <dgm:animLvl val="lvl"/>
          <dgm:resizeHandles/>
        </dgm:presLayoutVars>
      </dgm:prSet>
      <dgm:spPr/>
    </dgm:pt>
    <dgm:pt modelId="{74B2EE4E-D5D5-449F-9FEA-5483360C9723}" type="pres">
      <dgm:prSet presAssocID="{BDBB8BCD-09B9-4420-8224-78064C43549C}" presName="hierRoot1" presStyleCnt="0"/>
      <dgm:spPr/>
    </dgm:pt>
    <dgm:pt modelId="{EEE1C485-CDE3-473E-BFBD-2FEBAE0C5E44}" type="pres">
      <dgm:prSet presAssocID="{BDBB8BCD-09B9-4420-8224-78064C43549C}" presName="composite" presStyleCnt="0"/>
      <dgm:spPr/>
    </dgm:pt>
    <dgm:pt modelId="{38218347-F384-4B37-A4A7-79B24802932B}" type="pres">
      <dgm:prSet presAssocID="{BDBB8BCD-09B9-4420-8224-78064C43549C}" presName="background" presStyleLbl="node0" presStyleIdx="0" presStyleCnt="1"/>
      <dgm:spPr/>
    </dgm:pt>
    <dgm:pt modelId="{11B517CC-3D76-43FC-AB95-E936258F2FDB}" type="pres">
      <dgm:prSet presAssocID="{BDBB8BCD-09B9-4420-8224-78064C43549C}" presName="text" presStyleLbl="fgAcc0" presStyleIdx="0" presStyleCnt="1">
        <dgm:presLayoutVars>
          <dgm:chPref val="3"/>
        </dgm:presLayoutVars>
      </dgm:prSet>
      <dgm:spPr/>
    </dgm:pt>
    <dgm:pt modelId="{67BDB713-B7FD-456F-B898-F4794780E108}" type="pres">
      <dgm:prSet presAssocID="{BDBB8BCD-09B9-4420-8224-78064C43549C}" presName="hierChild2" presStyleCnt="0"/>
      <dgm:spPr/>
    </dgm:pt>
    <dgm:pt modelId="{0CA85B91-4F15-4B3A-9F25-33E6966F6E4F}" type="pres">
      <dgm:prSet presAssocID="{B65F0519-8004-4B0C-A9A0-B48EF3ECEAD3}" presName="Name10" presStyleLbl="parChTrans1D2" presStyleIdx="0" presStyleCnt="2"/>
      <dgm:spPr/>
    </dgm:pt>
    <dgm:pt modelId="{C348F93B-9E34-49C2-A3BB-B8449446DA61}" type="pres">
      <dgm:prSet presAssocID="{4DC7FA8C-F585-4613-BC88-25A1F239B61A}" presName="hierRoot2" presStyleCnt="0"/>
      <dgm:spPr/>
    </dgm:pt>
    <dgm:pt modelId="{3FF0AA45-72AC-4753-9A8D-69FD119C840F}" type="pres">
      <dgm:prSet presAssocID="{4DC7FA8C-F585-4613-BC88-25A1F239B61A}" presName="composite2" presStyleCnt="0"/>
      <dgm:spPr/>
    </dgm:pt>
    <dgm:pt modelId="{3C4E7F65-74D5-489F-BE68-5136A25E1AA1}" type="pres">
      <dgm:prSet presAssocID="{4DC7FA8C-F585-4613-BC88-25A1F239B61A}" presName="background2" presStyleLbl="node2" presStyleIdx="0" presStyleCnt="2"/>
      <dgm:spPr/>
    </dgm:pt>
    <dgm:pt modelId="{C9B5331D-5768-4C4C-819D-DAB11B982CD1}" type="pres">
      <dgm:prSet presAssocID="{4DC7FA8C-F585-4613-BC88-25A1F239B61A}" presName="text2" presStyleLbl="fgAcc2" presStyleIdx="0" presStyleCnt="2">
        <dgm:presLayoutVars>
          <dgm:chPref val="3"/>
        </dgm:presLayoutVars>
      </dgm:prSet>
      <dgm:spPr/>
    </dgm:pt>
    <dgm:pt modelId="{A46BEEAB-BEF1-48DB-98C6-43BAEE9AB765}" type="pres">
      <dgm:prSet presAssocID="{4DC7FA8C-F585-4613-BC88-25A1F239B61A}" presName="hierChild3" presStyleCnt="0"/>
      <dgm:spPr/>
    </dgm:pt>
    <dgm:pt modelId="{8344A1D1-E62C-4E99-B4EC-B132BF3E3EAF}" type="pres">
      <dgm:prSet presAssocID="{2276CFA7-06ED-4E76-AC96-DE4099E5CE36}" presName="Name10" presStyleLbl="parChTrans1D2" presStyleIdx="1" presStyleCnt="2"/>
      <dgm:spPr/>
    </dgm:pt>
    <dgm:pt modelId="{21EED092-A03E-40AC-8B45-96C966FB19B7}" type="pres">
      <dgm:prSet presAssocID="{01836E07-A34A-426C-97ED-5CA1A0E739E6}" presName="hierRoot2" presStyleCnt="0"/>
      <dgm:spPr/>
    </dgm:pt>
    <dgm:pt modelId="{0EC39B3F-39D3-429E-B85C-E38E502432A3}" type="pres">
      <dgm:prSet presAssocID="{01836E07-A34A-426C-97ED-5CA1A0E739E6}" presName="composite2" presStyleCnt="0"/>
      <dgm:spPr/>
    </dgm:pt>
    <dgm:pt modelId="{9DD1085C-6C90-493F-87FF-4B3086342038}" type="pres">
      <dgm:prSet presAssocID="{01836E07-A34A-426C-97ED-5CA1A0E739E6}" presName="background2" presStyleLbl="node2" presStyleIdx="1" presStyleCnt="2"/>
      <dgm:spPr/>
    </dgm:pt>
    <dgm:pt modelId="{51974728-5681-4A5F-B3E7-0BD044E34EC9}" type="pres">
      <dgm:prSet presAssocID="{01836E07-A34A-426C-97ED-5CA1A0E739E6}" presName="text2" presStyleLbl="fgAcc2" presStyleIdx="1" presStyleCnt="2">
        <dgm:presLayoutVars>
          <dgm:chPref val="3"/>
        </dgm:presLayoutVars>
      </dgm:prSet>
      <dgm:spPr/>
    </dgm:pt>
    <dgm:pt modelId="{315B8900-67A0-48F5-A4A8-8E33036F5E57}" type="pres">
      <dgm:prSet presAssocID="{01836E07-A34A-426C-97ED-5CA1A0E739E6}" presName="hierChild3" presStyleCnt="0"/>
      <dgm:spPr/>
    </dgm:pt>
  </dgm:ptLst>
  <dgm:cxnLst>
    <dgm:cxn modelId="{B0EC243A-C8B3-4499-A0F2-B6009BA18EEA}" type="presOf" srcId="{BDBB8BCD-09B9-4420-8224-78064C43549C}" destId="{11B517CC-3D76-43FC-AB95-E936258F2FDB}" srcOrd="0" destOrd="0" presId="urn:microsoft.com/office/officeart/2005/8/layout/hierarchy1"/>
    <dgm:cxn modelId="{3A62BB54-3BE5-4DC2-A4EC-AC52FBC3A150}" type="presOf" srcId="{1F85B298-C80C-4415-B439-45B745F01D33}" destId="{EF8DB06F-DCD4-4FAE-B38E-6A0EB6AF690F}" srcOrd="0" destOrd="0" presId="urn:microsoft.com/office/officeart/2005/8/layout/hierarchy1"/>
    <dgm:cxn modelId="{A4950F57-B0D0-489A-A01A-D9F80B84F712}" srcId="{BDBB8BCD-09B9-4420-8224-78064C43549C}" destId="{4DC7FA8C-F585-4613-BC88-25A1F239B61A}" srcOrd="0" destOrd="0" parTransId="{B65F0519-8004-4B0C-A9A0-B48EF3ECEAD3}" sibTransId="{69DD1A0E-F1F7-410D-BFFF-5A3862D32EAD}"/>
    <dgm:cxn modelId="{0B5FA5A7-F8F9-420D-8A12-D4039381D364}" type="presOf" srcId="{4DC7FA8C-F585-4613-BC88-25A1F239B61A}" destId="{C9B5331D-5768-4C4C-819D-DAB11B982CD1}" srcOrd="0" destOrd="0" presId="urn:microsoft.com/office/officeart/2005/8/layout/hierarchy1"/>
    <dgm:cxn modelId="{C9A6BBB6-BF2F-4924-846F-3DA104863A8E}" srcId="{1F85B298-C80C-4415-B439-45B745F01D33}" destId="{BDBB8BCD-09B9-4420-8224-78064C43549C}" srcOrd="0" destOrd="0" parTransId="{E53236A4-08D1-40E1-B83E-2D8CE8782233}" sibTransId="{54A2F14E-FA2C-42BB-A8B6-056CAF709AE3}"/>
    <dgm:cxn modelId="{45BB0ABE-2D7D-4AF8-A80B-ED3BD3B9B668}" srcId="{BDBB8BCD-09B9-4420-8224-78064C43549C}" destId="{01836E07-A34A-426C-97ED-5CA1A0E739E6}" srcOrd="1" destOrd="0" parTransId="{2276CFA7-06ED-4E76-AC96-DE4099E5CE36}" sibTransId="{63009D11-5023-41D7-8799-919ADDA05359}"/>
    <dgm:cxn modelId="{E51172BF-1222-49D4-B4F8-DEB850C07B6E}" type="presOf" srcId="{B65F0519-8004-4B0C-A9A0-B48EF3ECEAD3}" destId="{0CA85B91-4F15-4B3A-9F25-33E6966F6E4F}" srcOrd="0" destOrd="0" presId="urn:microsoft.com/office/officeart/2005/8/layout/hierarchy1"/>
    <dgm:cxn modelId="{CCFD15CC-D28C-4109-A474-A7FDA700E986}" type="presOf" srcId="{2276CFA7-06ED-4E76-AC96-DE4099E5CE36}" destId="{8344A1D1-E62C-4E99-B4EC-B132BF3E3EAF}" srcOrd="0" destOrd="0" presId="urn:microsoft.com/office/officeart/2005/8/layout/hierarchy1"/>
    <dgm:cxn modelId="{1AFAC2D1-EBFC-41C6-BF95-5D03137C2231}" type="presOf" srcId="{01836E07-A34A-426C-97ED-5CA1A0E739E6}" destId="{51974728-5681-4A5F-B3E7-0BD044E34EC9}" srcOrd="0" destOrd="0" presId="urn:microsoft.com/office/officeart/2005/8/layout/hierarchy1"/>
    <dgm:cxn modelId="{AF1E9937-7BD5-4D84-ABC5-79ACF3222740}" type="presParOf" srcId="{EF8DB06F-DCD4-4FAE-B38E-6A0EB6AF690F}" destId="{74B2EE4E-D5D5-449F-9FEA-5483360C9723}" srcOrd="0" destOrd="0" presId="urn:microsoft.com/office/officeart/2005/8/layout/hierarchy1"/>
    <dgm:cxn modelId="{CED15FF1-3ADD-4EA7-85F2-9292377CF9D6}" type="presParOf" srcId="{74B2EE4E-D5D5-449F-9FEA-5483360C9723}" destId="{EEE1C485-CDE3-473E-BFBD-2FEBAE0C5E44}" srcOrd="0" destOrd="0" presId="urn:microsoft.com/office/officeart/2005/8/layout/hierarchy1"/>
    <dgm:cxn modelId="{F26B1BE9-2F87-427B-8DE0-9C49940C8742}" type="presParOf" srcId="{EEE1C485-CDE3-473E-BFBD-2FEBAE0C5E44}" destId="{38218347-F384-4B37-A4A7-79B24802932B}" srcOrd="0" destOrd="0" presId="urn:microsoft.com/office/officeart/2005/8/layout/hierarchy1"/>
    <dgm:cxn modelId="{8FB24C43-8592-4DE3-9072-3AAC8FB97393}" type="presParOf" srcId="{EEE1C485-CDE3-473E-BFBD-2FEBAE0C5E44}" destId="{11B517CC-3D76-43FC-AB95-E936258F2FDB}" srcOrd="1" destOrd="0" presId="urn:microsoft.com/office/officeart/2005/8/layout/hierarchy1"/>
    <dgm:cxn modelId="{3E4F3740-12A5-40B7-A8BE-8D794A8FB17C}" type="presParOf" srcId="{74B2EE4E-D5D5-449F-9FEA-5483360C9723}" destId="{67BDB713-B7FD-456F-B898-F4794780E108}" srcOrd="1" destOrd="0" presId="urn:microsoft.com/office/officeart/2005/8/layout/hierarchy1"/>
    <dgm:cxn modelId="{E401FB22-250B-4FC7-8CA4-FD6F42ADC058}" type="presParOf" srcId="{67BDB713-B7FD-456F-B898-F4794780E108}" destId="{0CA85B91-4F15-4B3A-9F25-33E6966F6E4F}" srcOrd="0" destOrd="0" presId="urn:microsoft.com/office/officeart/2005/8/layout/hierarchy1"/>
    <dgm:cxn modelId="{6F347257-76A3-468B-98B0-A380F06CCAEC}" type="presParOf" srcId="{67BDB713-B7FD-456F-B898-F4794780E108}" destId="{C348F93B-9E34-49C2-A3BB-B8449446DA61}" srcOrd="1" destOrd="0" presId="urn:microsoft.com/office/officeart/2005/8/layout/hierarchy1"/>
    <dgm:cxn modelId="{E12CDD52-0F6D-4E10-A52B-5A565354094E}" type="presParOf" srcId="{C348F93B-9E34-49C2-A3BB-B8449446DA61}" destId="{3FF0AA45-72AC-4753-9A8D-69FD119C840F}" srcOrd="0" destOrd="0" presId="urn:microsoft.com/office/officeart/2005/8/layout/hierarchy1"/>
    <dgm:cxn modelId="{D45E5BBC-687E-46EA-95C5-B392615F9B28}" type="presParOf" srcId="{3FF0AA45-72AC-4753-9A8D-69FD119C840F}" destId="{3C4E7F65-74D5-489F-BE68-5136A25E1AA1}" srcOrd="0" destOrd="0" presId="urn:microsoft.com/office/officeart/2005/8/layout/hierarchy1"/>
    <dgm:cxn modelId="{66036C74-21A8-4A1C-AC8C-9A631B1CF7F7}" type="presParOf" srcId="{3FF0AA45-72AC-4753-9A8D-69FD119C840F}" destId="{C9B5331D-5768-4C4C-819D-DAB11B982CD1}" srcOrd="1" destOrd="0" presId="urn:microsoft.com/office/officeart/2005/8/layout/hierarchy1"/>
    <dgm:cxn modelId="{5A2143B9-FD72-4AD6-BB78-C80A15200721}" type="presParOf" srcId="{C348F93B-9E34-49C2-A3BB-B8449446DA61}" destId="{A46BEEAB-BEF1-48DB-98C6-43BAEE9AB765}" srcOrd="1" destOrd="0" presId="urn:microsoft.com/office/officeart/2005/8/layout/hierarchy1"/>
    <dgm:cxn modelId="{7D54B035-39CC-4656-B371-ACA83B95450A}" type="presParOf" srcId="{67BDB713-B7FD-456F-B898-F4794780E108}" destId="{8344A1D1-E62C-4E99-B4EC-B132BF3E3EAF}" srcOrd="2" destOrd="0" presId="urn:microsoft.com/office/officeart/2005/8/layout/hierarchy1"/>
    <dgm:cxn modelId="{A2AE0D2A-DC0A-4376-8880-51319C68A897}" type="presParOf" srcId="{67BDB713-B7FD-456F-B898-F4794780E108}" destId="{21EED092-A03E-40AC-8B45-96C966FB19B7}" srcOrd="3" destOrd="0" presId="urn:microsoft.com/office/officeart/2005/8/layout/hierarchy1"/>
    <dgm:cxn modelId="{75CDC478-A8C7-4E4F-81DF-79FFB5F8DDEF}" type="presParOf" srcId="{21EED092-A03E-40AC-8B45-96C966FB19B7}" destId="{0EC39B3F-39D3-429E-B85C-E38E502432A3}" srcOrd="0" destOrd="0" presId="urn:microsoft.com/office/officeart/2005/8/layout/hierarchy1"/>
    <dgm:cxn modelId="{0F9EAC6C-8A40-4F68-91AA-52DE00F719B7}" type="presParOf" srcId="{0EC39B3F-39D3-429E-B85C-E38E502432A3}" destId="{9DD1085C-6C90-493F-87FF-4B3086342038}" srcOrd="0" destOrd="0" presId="urn:microsoft.com/office/officeart/2005/8/layout/hierarchy1"/>
    <dgm:cxn modelId="{7FFBCB87-09FC-405B-BBDB-098686625718}" type="presParOf" srcId="{0EC39B3F-39D3-429E-B85C-E38E502432A3}" destId="{51974728-5681-4A5F-B3E7-0BD044E34EC9}" srcOrd="1" destOrd="0" presId="urn:microsoft.com/office/officeart/2005/8/layout/hierarchy1"/>
    <dgm:cxn modelId="{5C0DDD46-F0BD-41D7-95CE-F0314D72E00D}" type="presParOf" srcId="{21EED092-A03E-40AC-8B45-96C966FB19B7}" destId="{315B8900-67A0-48F5-A4A8-8E33036F5E57}"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EFCB3-F6F0-4243-BDCD-187044AAA3BB}">
      <dsp:nvSpPr>
        <dsp:cNvPr id="0" name=""/>
        <dsp:cNvSpPr/>
      </dsp:nvSpPr>
      <dsp:spPr>
        <a:xfrm>
          <a:off x="3048000" y="1742510"/>
          <a:ext cx="1668009" cy="578978"/>
        </a:xfrm>
        <a:custGeom>
          <a:avLst/>
          <a:gdLst/>
          <a:ahLst/>
          <a:cxnLst/>
          <a:rect l="0" t="0" r="0" b="0"/>
          <a:pathLst>
            <a:path>
              <a:moveTo>
                <a:pt x="0" y="0"/>
              </a:moveTo>
              <a:lnTo>
                <a:pt x="0" y="289489"/>
              </a:lnTo>
              <a:lnTo>
                <a:pt x="1668009" y="289489"/>
              </a:lnTo>
              <a:lnTo>
                <a:pt x="1668009" y="5789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D14E22-442C-4ACA-AF53-63152680B286}">
      <dsp:nvSpPr>
        <dsp:cNvPr id="0" name=""/>
        <dsp:cNvSpPr/>
      </dsp:nvSpPr>
      <dsp:spPr>
        <a:xfrm>
          <a:off x="1379990" y="1742510"/>
          <a:ext cx="1668009" cy="578978"/>
        </a:xfrm>
        <a:custGeom>
          <a:avLst/>
          <a:gdLst/>
          <a:ahLst/>
          <a:cxnLst/>
          <a:rect l="0" t="0" r="0" b="0"/>
          <a:pathLst>
            <a:path>
              <a:moveTo>
                <a:pt x="1668009" y="0"/>
              </a:moveTo>
              <a:lnTo>
                <a:pt x="1668009" y="289489"/>
              </a:lnTo>
              <a:lnTo>
                <a:pt x="0" y="289489"/>
              </a:lnTo>
              <a:lnTo>
                <a:pt x="0" y="5789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A95D07-7981-48F6-B497-3F807E77DF89}">
      <dsp:nvSpPr>
        <dsp:cNvPr id="0" name=""/>
        <dsp:cNvSpPr/>
      </dsp:nvSpPr>
      <dsp:spPr>
        <a:xfrm>
          <a:off x="1669479" y="363990"/>
          <a:ext cx="2757041" cy="13785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Vai trò Regression Analysis</a:t>
          </a:r>
        </a:p>
      </dsp:txBody>
      <dsp:txXfrm>
        <a:off x="1669479" y="363990"/>
        <a:ext cx="2757041" cy="1378520"/>
      </dsp:txXfrm>
    </dsp:sp>
    <dsp:sp modelId="{2EFDCFE5-F4E6-415E-998F-51D0D0E6063D}">
      <dsp:nvSpPr>
        <dsp:cNvPr id="0" name=""/>
        <dsp:cNvSpPr/>
      </dsp:nvSpPr>
      <dsp:spPr>
        <a:xfrm>
          <a:off x="1469" y="2321489"/>
          <a:ext cx="2757041" cy="13785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Nó cho biết mối quan hệ giữa biến độc lập và biến phụ thuộc.</a:t>
          </a:r>
        </a:p>
      </dsp:txBody>
      <dsp:txXfrm>
        <a:off x="1469" y="2321489"/>
        <a:ext cx="2757041" cy="1378520"/>
      </dsp:txXfrm>
    </dsp:sp>
    <dsp:sp modelId="{C13840AA-39A4-4671-A385-460A7706EC9A}">
      <dsp:nvSpPr>
        <dsp:cNvPr id="0" name=""/>
        <dsp:cNvSpPr/>
      </dsp:nvSpPr>
      <dsp:spPr>
        <a:xfrm>
          <a:off x="3337489" y="2321489"/>
          <a:ext cx="2757041" cy="13785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Nó cho biết sự tác động của nhiều biến độc lập đến một biến phụ thuộc.</a:t>
          </a:r>
        </a:p>
      </dsp:txBody>
      <dsp:txXfrm>
        <a:off x="3337489" y="2321489"/>
        <a:ext cx="2757041" cy="1378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0DABF-A768-4554-A5A3-ADB2B2A59882}">
      <dsp:nvSpPr>
        <dsp:cNvPr id="0" name=""/>
        <dsp:cNvSpPr/>
      </dsp:nvSpPr>
      <dsp:spPr>
        <a:xfrm>
          <a:off x="4521697" y="1666532"/>
          <a:ext cx="3953691" cy="1066827"/>
        </a:xfrm>
        <a:custGeom>
          <a:avLst/>
          <a:gdLst/>
          <a:ahLst/>
          <a:cxnLst/>
          <a:rect l="0" t="0" r="0" b="0"/>
          <a:pathLst>
            <a:path>
              <a:moveTo>
                <a:pt x="0" y="0"/>
              </a:moveTo>
              <a:lnTo>
                <a:pt x="0" y="966690"/>
              </a:lnTo>
              <a:lnTo>
                <a:pt x="3953691" y="966690"/>
              </a:lnTo>
              <a:lnTo>
                <a:pt x="3953691" y="10668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5E761-D2E7-4173-A03C-CEB6CE2AB1D0}">
      <dsp:nvSpPr>
        <dsp:cNvPr id="0" name=""/>
        <dsp:cNvSpPr/>
      </dsp:nvSpPr>
      <dsp:spPr>
        <a:xfrm>
          <a:off x="4521697" y="1666532"/>
          <a:ext cx="2632544" cy="1066827"/>
        </a:xfrm>
        <a:custGeom>
          <a:avLst/>
          <a:gdLst/>
          <a:ahLst/>
          <a:cxnLst/>
          <a:rect l="0" t="0" r="0" b="0"/>
          <a:pathLst>
            <a:path>
              <a:moveTo>
                <a:pt x="0" y="0"/>
              </a:moveTo>
              <a:lnTo>
                <a:pt x="0" y="966690"/>
              </a:lnTo>
              <a:lnTo>
                <a:pt x="2632544" y="966690"/>
              </a:lnTo>
              <a:lnTo>
                <a:pt x="2632544" y="10668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C97DB7-D816-4D9C-93F1-8E2EF77902AA}">
      <dsp:nvSpPr>
        <dsp:cNvPr id="0" name=""/>
        <dsp:cNvSpPr/>
      </dsp:nvSpPr>
      <dsp:spPr>
        <a:xfrm>
          <a:off x="4521697" y="1666532"/>
          <a:ext cx="1311397" cy="1066827"/>
        </a:xfrm>
        <a:custGeom>
          <a:avLst/>
          <a:gdLst/>
          <a:ahLst/>
          <a:cxnLst/>
          <a:rect l="0" t="0" r="0" b="0"/>
          <a:pathLst>
            <a:path>
              <a:moveTo>
                <a:pt x="0" y="0"/>
              </a:moveTo>
              <a:lnTo>
                <a:pt x="0" y="966690"/>
              </a:lnTo>
              <a:lnTo>
                <a:pt x="1311397" y="966690"/>
              </a:lnTo>
              <a:lnTo>
                <a:pt x="1311397" y="10668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6020E8-E411-4387-8800-8660A165515A}">
      <dsp:nvSpPr>
        <dsp:cNvPr id="0" name=""/>
        <dsp:cNvSpPr/>
      </dsp:nvSpPr>
      <dsp:spPr>
        <a:xfrm>
          <a:off x="4466227" y="1666532"/>
          <a:ext cx="91440" cy="1066827"/>
        </a:xfrm>
        <a:custGeom>
          <a:avLst/>
          <a:gdLst/>
          <a:ahLst/>
          <a:cxnLst/>
          <a:rect l="0" t="0" r="0" b="0"/>
          <a:pathLst>
            <a:path>
              <a:moveTo>
                <a:pt x="55470" y="0"/>
              </a:moveTo>
              <a:lnTo>
                <a:pt x="55470" y="966690"/>
              </a:lnTo>
              <a:lnTo>
                <a:pt x="45720" y="966690"/>
              </a:lnTo>
              <a:lnTo>
                <a:pt x="45720" y="10668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35992D-0A9D-4D8A-8996-CF554AB4CDCC}">
      <dsp:nvSpPr>
        <dsp:cNvPr id="0" name=""/>
        <dsp:cNvSpPr/>
      </dsp:nvSpPr>
      <dsp:spPr>
        <a:xfrm>
          <a:off x="3190800" y="1666532"/>
          <a:ext cx="1330897" cy="1066827"/>
        </a:xfrm>
        <a:custGeom>
          <a:avLst/>
          <a:gdLst/>
          <a:ahLst/>
          <a:cxnLst/>
          <a:rect l="0" t="0" r="0" b="0"/>
          <a:pathLst>
            <a:path>
              <a:moveTo>
                <a:pt x="1330897" y="0"/>
              </a:moveTo>
              <a:lnTo>
                <a:pt x="1330897" y="966690"/>
              </a:lnTo>
              <a:lnTo>
                <a:pt x="0" y="966690"/>
              </a:lnTo>
              <a:lnTo>
                <a:pt x="0" y="10668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30FF01-48DC-4ED4-84C2-9AF26ADFC6B7}">
      <dsp:nvSpPr>
        <dsp:cNvPr id="0" name=""/>
        <dsp:cNvSpPr/>
      </dsp:nvSpPr>
      <dsp:spPr>
        <a:xfrm>
          <a:off x="1869653" y="1666532"/>
          <a:ext cx="2652044" cy="1066827"/>
        </a:xfrm>
        <a:custGeom>
          <a:avLst/>
          <a:gdLst/>
          <a:ahLst/>
          <a:cxnLst/>
          <a:rect l="0" t="0" r="0" b="0"/>
          <a:pathLst>
            <a:path>
              <a:moveTo>
                <a:pt x="2652044" y="0"/>
              </a:moveTo>
              <a:lnTo>
                <a:pt x="2652044" y="966690"/>
              </a:lnTo>
              <a:lnTo>
                <a:pt x="0" y="966690"/>
              </a:lnTo>
              <a:lnTo>
                <a:pt x="0" y="10668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7CBCC8-DB76-4527-A1C6-804D4BD7D087}">
      <dsp:nvSpPr>
        <dsp:cNvPr id="0" name=""/>
        <dsp:cNvSpPr/>
      </dsp:nvSpPr>
      <dsp:spPr>
        <a:xfrm>
          <a:off x="548506" y="1666532"/>
          <a:ext cx="3973191" cy="1066827"/>
        </a:xfrm>
        <a:custGeom>
          <a:avLst/>
          <a:gdLst/>
          <a:ahLst/>
          <a:cxnLst/>
          <a:rect l="0" t="0" r="0" b="0"/>
          <a:pathLst>
            <a:path>
              <a:moveTo>
                <a:pt x="3973191" y="0"/>
              </a:moveTo>
              <a:lnTo>
                <a:pt x="3973191" y="966690"/>
              </a:lnTo>
              <a:lnTo>
                <a:pt x="0" y="966690"/>
              </a:lnTo>
              <a:lnTo>
                <a:pt x="0" y="10668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B03332-3D67-4087-93F0-63DBC4961CD1}">
      <dsp:nvSpPr>
        <dsp:cNvPr id="0" name=""/>
        <dsp:cNvSpPr/>
      </dsp:nvSpPr>
      <dsp:spPr>
        <a:xfrm>
          <a:off x="3981228" y="282071"/>
          <a:ext cx="1080938" cy="13844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E93A29-2A97-47D8-B9F1-F7CE81264282}">
      <dsp:nvSpPr>
        <dsp:cNvPr id="0" name=""/>
        <dsp:cNvSpPr/>
      </dsp:nvSpPr>
      <dsp:spPr>
        <a:xfrm>
          <a:off x="4101332" y="396170"/>
          <a:ext cx="1080938" cy="13844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Regression Analysis</a:t>
          </a:r>
        </a:p>
      </dsp:txBody>
      <dsp:txXfrm>
        <a:off x="4132992" y="427830"/>
        <a:ext cx="1017618" cy="1321140"/>
      </dsp:txXfrm>
    </dsp:sp>
    <dsp:sp modelId="{1A16D072-4066-48D7-B3CA-329178BEADB1}">
      <dsp:nvSpPr>
        <dsp:cNvPr id="0" name=""/>
        <dsp:cNvSpPr/>
      </dsp:nvSpPr>
      <dsp:spPr>
        <a:xfrm>
          <a:off x="8036" y="2733359"/>
          <a:ext cx="1080938" cy="17109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97FF85-C593-48F0-80E4-92BEEE32D71E}">
      <dsp:nvSpPr>
        <dsp:cNvPr id="0" name=""/>
        <dsp:cNvSpPr/>
      </dsp:nvSpPr>
      <dsp:spPr>
        <a:xfrm>
          <a:off x="128141" y="2847458"/>
          <a:ext cx="1080938" cy="17109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Linear Regression</a:t>
          </a:r>
        </a:p>
      </dsp:txBody>
      <dsp:txXfrm>
        <a:off x="159801" y="2879118"/>
        <a:ext cx="1017618" cy="1647631"/>
      </dsp:txXfrm>
    </dsp:sp>
    <dsp:sp modelId="{16D6429D-3D13-4E6A-A967-5B7BDB7B1198}">
      <dsp:nvSpPr>
        <dsp:cNvPr id="0" name=""/>
        <dsp:cNvSpPr/>
      </dsp:nvSpPr>
      <dsp:spPr>
        <a:xfrm>
          <a:off x="1329183" y="2733359"/>
          <a:ext cx="1080938" cy="17109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A59AF5-EA2A-42DC-90C7-6398BD3EE0FC}">
      <dsp:nvSpPr>
        <dsp:cNvPr id="0" name=""/>
        <dsp:cNvSpPr/>
      </dsp:nvSpPr>
      <dsp:spPr>
        <a:xfrm>
          <a:off x="1449288" y="2847458"/>
          <a:ext cx="1080938" cy="17109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Logistic Regression</a:t>
          </a:r>
        </a:p>
      </dsp:txBody>
      <dsp:txXfrm>
        <a:off x="1480948" y="2879118"/>
        <a:ext cx="1017618" cy="1647631"/>
      </dsp:txXfrm>
    </dsp:sp>
    <dsp:sp modelId="{C40AA14F-0ACD-4A5F-8BE3-E2BB2FC02AC5}">
      <dsp:nvSpPr>
        <dsp:cNvPr id="0" name=""/>
        <dsp:cNvSpPr/>
      </dsp:nvSpPr>
      <dsp:spPr>
        <a:xfrm>
          <a:off x="2650331" y="2733359"/>
          <a:ext cx="1080938" cy="17109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21A107-06CB-4DA2-B83D-E6F88EE127D3}">
      <dsp:nvSpPr>
        <dsp:cNvPr id="0" name=""/>
        <dsp:cNvSpPr/>
      </dsp:nvSpPr>
      <dsp:spPr>
        <a:xfrm>
          <a:off x="2770435" y="2847458"/>
          <a:ext cx="1080938" cy="17109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Polynomial Regression</a:t>
          </a:r>
        </a:p>
      </dsp:txBody>
      <dsp:txXfrm>
        <a:off x="2802095" y="2879118"/>
        <a:ext cx="1017618" cy="1647631"/>
      </dsp:txXfrm>
    </dsp:sp>
    <dsp:sp modelId="{7A14FE98-644C-4468-9166-A28C5E3D4805}">
      <dsp:nvSpPr>
        <dsp:cNvPr id="0" name=""/>
        <dsp:cNvSpPr/>
      </dsp:nvSpPr>
      <dsp:spPr>
        <a:xfrm>
          <a:off x="3971478" y="2733359"/>
          <a:ext cx="1080938" cy="17109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A50CD4-F6A5-4660-A2DD-DDA8C69EE3F8}">
      <dsp:nvSpPr>
        <dsp:cNvPr id="0" name=""/>
        <dsp:cNvSpPr/>
      </dsp:nvSpPr>
      <dsp:spPr>
        <a:xfrm>
          <a:off x="4091582" y="2847458"/>
          <a:ext cx="1080938" cy="17109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Stepwise Regression</a:t>
          </a:r>
        </a:p>
      </dsp:txBody>
      <dsp:txXfrm>
        <a:off x="4123242" y="2879118"/>
        <a:ext cx="1017618" cy="1647631"/>
      </dsp:txXfrm>
    </dsp:sp>
    <dsp:sp modelId="{E76BD51C-CB53-4199-B435-A80CC7F7A9BB}">
      <dsp:nvSpPr>
        <dsp:cNvPr id="0" name=""/>
        <dsp:cNvSpPr/>
      </dsp:nvSpPr>
      <dsp:spPr>
        <a:xfrm>
          <a:off x="5292625" y="2733359"/>
          <a:ext cx="1080938" cy="17109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7C2669-2410-4F26-99E3-E5E21C0F74C0}">
      <dsp:nvSpPr>
        <dsp:cNvPr id="0" name=""/>
        <dsp:cNvSpPr/>
      </dsp:nvSpPr>
      <dsp:spPr>
        <a:xfrm>
          <a:off x="5412730" y="2847458"/>
          <a:ext cx="1080938" cy="17109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Ridge Regression</a:t>
          </a:r>
        </a:p>
      </dsp:txBody>
      <dsp:txXfrm>
        <a:off x="5444390" y="2879118"/>
        <a:ext cx="1017618" cy="1647631"/>
      </dsp:txXfrm>
    </dsp:sp>
    <dsp:sp modelId="{46428AD4-197D-4AA6-A344-D7B643465436}">
      <dsp:nvSpPr>
        <dsp:cNvPr id="0" name=""/>
        <dsp:cNvSpPr/>
      </dsp:nvSpPr>
      <dsp:spPr>
        <a:xfrm>
          <a:off x="6613773" y="2733359"/>
          <a:ext cx="1080938" cy="17109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A1B154-1E05-4C4E-AC88-74C2BC8D63D9}">
      <dsp:nvSpPr>
        <dsp:cNvPr id="0" name=""/>
        <dsp:cNvSpPr/>
      </dsp:nvSpPr>
      <dsp:spPr>
        <a:xfrm>
          <a:off x="6733877" y="2847458"/>
          <a:ext cx="1080938" cy="17109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Lasso Regression</a:t>
          </a:r>
        </a:p>
      </dsp:txBody>
      <dsp:txXfrm>
        <a:off x="6765537" y="2879118"/>
        <a:ext cx="1017618" cy="1647631"/>
      </dsp:txXfrm>
    </dsp:sp>
    <dsp:sp modelId="{02146807-8F3D-4A5F-A412-4E756FE80A0B}">
      <dsp:nvSpPr>
        <dsp:cNvPr id="0" name=""/>
        <dsp:cNvSpPr/>
      </dsp:nvSpPr>
      <dsp:spPr>
        <a:xfrm>
          <a:off x="7934920" y="2733359"/>
          <a:ext cx="1080938" cy="17109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FC6718-48CA-4ABC-9B81-79B37AC3D889}">
      <dsp:nvSpPr>
        <dsp:cNvPr id="0" name=""/>
        <dsp:cNvSpPr/>
      </dsp:nvSpPr>
      <dsp:spPr>
        <a:xfrm>
          <a:off x="8055024" y="2847458"/>
          <a:ext cx="1080938" cy="171095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ElasticNet Regression</a:t>
          </a:r>
        </a:p>
      </dsp:txBody>
      <dsp:txXfrm>
        <a:off x="8086684" y="2879118"/>
        <a:ext cx="1017618" cy="16476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4A1D1-E62C-4E99-B4EC-B132BF3E3EAF}">
      <dsp:nvSpPr>
        <dsp:cNvPr id="0" name=""/>
        <dsp:cNvSpPr/>
      </dsp:nvSpPr>
      <dsp:spPr>
        <a:xfrm>
          <a:off x="2912566" y="1548840"/>
          <a:ext cx="1489769" cy="708994"/>
        </a:xfrm>
        <a:custGeom>
          <a:avLst/>
          <a:gdLst/>
          <a:ahLst/>
          <a:cxnLst/>
          <a:rect l="0" t="0" r="0" b="0"/>
          <a:pathLst>
            <a:path>
              <a:moveTo>
                <a:pt x="0" y="0"/>
              </a:moveTo>
              <a:lnTo>
                <a:pt x="0" y="483159"/>
              </a:lnTo>
              <a:lnTo>
                <a:pt x="1489769" y="483159"/>
              </a:lnTo>
              <a:lnTo>
                <a:pt x="1489769" y="7089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A85B91-4F15-4B3A-9F25-33E6966F6E4F}">
      <dsp:nvSpPr>
        <dsp:cNvPr id="0" name=""/>
        <dsp:cNvSpPr/>
      </dsp:nvSpPr>
      <dsp:spPr>
        <a:xfrm>
          <a:off x="1422796" y="1548840"/>
          <a:ext cx="1489769" cy="708994"/>
        </a:xfrm>
        <a:custGeom>
          <a:avLst/>
          <a:gdLst/>
          <a:ahLst/>
          <a:cxnLst/>
          <a:rect l="0" t="0" r="0" b="0"/>
          <a:pathLst>
            <a:path>
              <a:moveTo>
                <a:pt x="1489769" y="0"/>
              </a:moveTo>
              <a:lnTo>
                <a:pt x="1489769" y="483159"/>
              </a:lnTo>
              <a:lnTo>
                <a:pt x="0" y="483159"/>
              </a:lnTo>
              <a:lnTo>
                <a:pt x="0" y="7089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218347-F384-4B37-A4A7-79B24802932B}">
      <dsp:nvSpPr>
        <dsp:cNvPr id="0" name=""/>
        <dsp:cNvSpPr/>
      </dsp:nvSpPr>
      <dsp:spPr>
        <a:xfrm>
          <a:off x="1693664" y="834"/>
          <a:ext cx="2437804" cy="15480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B517CC-3D76-43FC-AB95-E936258F2FDB}">
      <dsp:nvSpPr>
        <dsp:cNvPr id="0" name=""/>
        <dsp:cNvSpPr/>
      </dsp:nvSpPr>
      <dsp:spPr>
        <a:xfrm>
          <a:off x="1964531" y="258158"/>
          <a:ext cx="2437804" cy="15480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Linear Regression</a:t>
          </a:r>
        </a:p>
      </dsp:txBody>
      <dsp:txXfrm>
        <a:off x="2009871" y="303498"/>
        <a:ext cx="2347124" cy="1457325"/>
      </dsp:txXfrm>
    </dsp:sp>
    <dsp:sp modelId="{3C4E7F65-74D5-489F-BE68-5136A25E1AA1}">
      <dsp:nvSpPr>
        <dsp:cNvPr id="0" name=""/>
        <dsp:cNvSpPr/>
      </dsp:nvSpPr>
      <dsp:spPr>
        <a:xfrm>
          <a:off x="203894" y="2257835"/>
          <a:ext cx="2437804" cy="15480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B5331D-5768-4C4C-819D-DAB11B982CD1}">
      <dsp:nvSpPr>
        <dsp:cNvPr id="0" name=""/>
        <dsp:cNvSpPr/>
      </dsp:nvSpPr>
      <dsp:spPr>
        <a:xfrm>
          <a:off x="474761" y="2515159"/>
          <a:ext cx="2437804" cy="15480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Sample Linear Regression</a:t>
          </a:r>
        </a:p>
      </dsp:txBody>
      <dsp:txXfrm>
        <a:off x="520101" y="2560499"/>
        <a:ext cx="2347124" cy="1457325"/>
      </dsp:txXfrm>
    </dsp:sp>
    <dsp:sp modelId="{9DD1085C-6C90-493F-87FF-4B3086342038}">
      <dsp:nvSpPr>
        <dsp:cNvPr id="0" name=""/>
        <dsp:cNvSpPr/>
      </dsp:nvSpPr>
      <dsp:spPr>
        <a:xfrm>
          <a:off x="3183433" y="2257835"/>
          <a:ext cx="2437804" cy="15480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974728-5681-4A5F-B3E7-0BD044E34EC9}">
      <dsp:nvSpPr>
        <dsp:cNvPr id="0" name=""/>
        <dsp:cNvSpPr/>
      </dsp:nvSpPr>
      <dsp:spPr>
        <a:xfrm>
          <a:off x="3454300" y="2515159"/>
          <a:ext cx="2437804" cy="15480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Multiple Linear Regression</a:t>
          </a:r>
        </a:p>
      </dsp:txBody>
      <dsp:txXfrm>
        <a:off x="3499640" y="2560499"/>
        <a:ext cx="2347124" cy="14573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EDF2C-7EFB-4219-B3E1-DDA77C12E689}" type="datetimeFigureOut">
              <a:rPr lang="vi-VN" smtClean="0"/>
              <a:pPr/>
              <a:t>15/11/2018</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1EE63-6710-4CE0-B1BA-0A6C7A76DA2C}" type="slidenum">
              <a:rPr lang="vi-VN" smtClean="0"/>
              <a:pPr/>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E1EE63-6710-4CE0-B1BA-0A6C7A76DA2C}" type="slidenum">
              <a:rPr lang="vi-VN" smtClean="0"/>
              <a:pPr/>
              <a:t>1</a:t>
            </a:fld>
            <a:endParaRPr lang="vi-VN"/>
          </a:p>
        </p:txBody>
      </p:sp>
    </p:spTree>
    <p:extLst>
      <p:ext uri="{BB962C8B-B14F-4D97-AF65-F5344CB8AC3E}">
        <p14:creationId xmlns:p14="http://schemas.microsoft.com/office/powerpoint/2010/main" val="3267082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11</a:t>
            </a:fld>
            <a:endParaRPr lang="vi-VN"/>
          </a:p>
        </p:txBody>
      </p:sp>
    </p:spTree>
    <p:extLst>
      <p:ext uri="{BB962C8B-B14F-4D97-AF65-F5344CB8AC3E}">
        <p14:creationId xmlns:p14="http://schemas.microsoft.com/office/powerpoint/2010/main" val="1332257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a:t>Open: giá</a:t>
            </a:r>
            <a:r>
              <a:rPr lang="en-GB" b="0" baseline="0"/>
              <a:t> mở bán cổ phiếu</a:t>
            </a:r>
          </a:p>
          <a:p>
            <a:r>
              <a:rPr lang="en-GB" b="0" baseline="0"/>
              <a:t>High: Giá cổ phiếu cao nhất trong ngày</a:t>
            </a:r>
          </a:p>
          <a:p>
            <a:r>
              <a:rPr lang="en-GB" b="0" baseline="0"/>
              <a:t>Low: Giá cổ phiếu thấp nhất trong ngày</a:t>
            </a:r>
          </a:p>
          <a:p>
            <a:r>
              <a:rPr lang="en-GB" b="0" baseline="0"/>
              <a:t>Volume: Số lần giao dịch cổ phiếu trong ngày (1 người đồng ý bán + 1 người đồng ý mua)</a:t>
            </a:r>
          </a:p>
          <a:p>
            <a:r>
              <a:rPr lang="en-GB" b="0" baseline="0"/>
              <a:t>Close: Giá cổ phiếu bán ra </a:t>
            </a:r>
            <a:endParaRPr lang="en-GB" b="0"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12</a:t>
            </a:fld>
            <a:endParaRPr lang="vi-VN"/>
          </a:p>
        </p:txBody>
      </p:sp>
    </p:spTree>
    <p:extLst>
      <p:ext uri="{BB962C8B-B14F-4D97-AF65-F5344CB8AC3E}">
        <p14:creationId xmlns:p14="http://schemas.microsoft.com/office/powerpoint/2010/main" val="17467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Pandas </a:t>
            </a:r>
            <a:r>
              <a:rPr lang="vi-VN" sz="1200" b="0" i="0" kern="1200">
                <a:solidFill>
                  <a:schemeClr val="tx1"/>
                </a:solidFill>
                <a:effectLst/>
                <a:latin typeface="+mn-lt"/>
                <a:ea typeface="+mn-ea"/>
                <a:cs typeface="+mn-cs"/>
              </a:rPr>
              <a:t>là một thư viện </a:t>
            </a:r>
            <a:r>
              <a:rPr lang="en-US" sz="1200" b="0" i="0" kern="1200">
                <a:solidFill>
                  <a:schemeClr val="tx1"/>
                </a:solidFill>
                <a:effectLst/>
                <a:latin typeface="+mn-lt"/>
                <a:ea typeface="+mn-ea"/>
                <a:cs typeface="+mn-cs"/>
              </a:rPr>
              <a:t>mã</a:t>
            </a:r>
            <a:r>
              <a:rPr lang="en-US" sz="1200" b="0" i="0" kern="1200" baseline="0">
                <a:solidFill>
                  <a:schemeClr val="tx1"/>
                </a:solidFill>
                <a:effectLst/>
                <a:latin typeface="+mn-lt"/>
                <a:ea typeface="+mn-ea"/>
                <a:cs typeface="+mn-cs"/>
              </a:rPr>
              <a:t> nguồn mở</a:t>
            </a:r>
            <a:r>
              <a:rPr lang="vi-VN" sz="1200" b="0" i="0" kern="1200">
                <a:solidFill>
                  <a:schemeClr val="tx1"/>
                </a:solidFill>
                <a:effectLst/>
                <a:latin typeface="+mn-lt"/>
                <a:ea typeface="+mn-ea"/>
                <a:cs typeface="+mn-cs"/>
              </a:rPr>
              <a:t>, cung cấp các công cụ phân tích dữ liệu và hiệu suất cao, dễ sử dụng cho các ngôn ngữ lập trình Python.</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Series:</a:t>
            </a:r>
            <a:r>
              <a:rPr lang="en-US" sz="1200" b="0" i="0" kern="1200" baseline="0">
                <a:solidFill>
                  <a:schemeClr val="tx1"/>
                </a:solidFill>
                <a:effectLst/>
                <a:latin typeface="+mn-lt"/>
                <a:ea typeface="+mn-ea"/>
                <a:cs typeface="+mn-cs"/>
              </a:rPr>
              <a:t> Dữ liệu mảng 1 chiều (1D)</a:t>
            </a:r>
          </a:p>
          <a:p>
            <a:r>
              <a:rPr lang="en-US" sz="1200" b="0" i="0" kern="1200" baseline="0">
                <a:solidFill>
                  <a:schemeClr val="tx1"/>
                </a:solidFill>
                <a:effectLst/>
                <a:latin typeface="+mn-lt"/>
                <a:ea typeface="+mn-ea"/>
                <a:cs typeface="+mn-cs"/>
              </a:rPr>
              <a:t>DataFrame: Dữ liệu mảng 2 chiều (2D)</a:t>
            </a:r>
          </a:p>
          <a:p>
            <a:r>
              <a:rPr lang="en-US" sz="1200" b="0" i="0" kern="1200" baseline="0">
                <a:solidFill>
                  <a:schemeClr val="tx1"/>
                </a:solidFill>
                <a:effectLst/>
                <a:latin typeface="+mn-lt"/>
                <a:ea typeface="+mn-ea"/>
                <a:cs typeface="+mn-cs"/>
              </a:rPr>
              <a:t>Pandas cho phép đọc dữ liệu các file excel với định dạng: .xls .xlsx .csv</a:t>
            </a:r>
          </a:p>
          <a:p>
            <a:endParaRPr lang="en-US" sz="1200" b="0" i="0" kern="1200">
              <a:solidFill>
                <a:schemeClr val="tx1"/>
              </a:solidFill>
              <a:effectLst/>
              <a:latin typeface="+mn-lt"/>
              <a:ea typeface="+mn-ea"/>
              <a:cs typeface="+mn-cs"/>
            </a:endParaRPr>
          </a:p>
          <a:p>
            <a:endParaRPr lang="en-GB" b="0"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13</a:t>
            </a:fld>
            <a:endParaRPr lang="vi-VN"/>
          </a:p>
        </p:txBody>
      </p:sp>
    </p:spTree>
    <p:extLst>
      <p:ext uri="{BB962C8B-B14F-4D97-AF65-F5344CB8AC3E}">
        <p14:creationId xmlns:p14="http://schemas.microsoft.com/office/powerpoint/2010/main" val="1664524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Scikit</a:t>
            </a:r>
            <a:r>
              <a:rPr lang="en-US" sz="1200" b="0" i="0" kern="1200" baseline="0">
                <a:solidFill>
                  <a:schemeClr val="tx1"/>
                </a:solidFill>
                <a:effectLst/>
                <a:latin typeface="+mn-lt"/>
                <a:ea typeface="+mn-ea"/>
                <a:cs typeface="+mn-cs"/>
              </a:rPr>
              <a:t>-learning sẽ thực hiện quá trình học dữ liệu thông qua các thuật toán, sau đó dự đoán về các dữ liệu mới (dữ liệu không có trong tập dữ liệu đầu vào)</a:t>
            </a:r>
          </a:p>
          <a:p>
            <a:r>
              <a:rPr lang="en-GB" b="0"/>
              <a:t>Classtification:</a:t>
            </a:r>
            <a:r>
              <a:rPr lang="en-GB" b="0" baseline="0"/>
              <a:t> Từ dữ liệu có sẵn phân dạng dữ liệu mới (ví dụ: </a:t>
            </a:r>
            <a:r>
              <a:rPr lang="en-US" sz="1200" b="0" i="0" kern="1200">
                <a:solidFill>
                  <a:schemeClr val="tx1"/>
                </a:solidFill>
                <a:effectLst/>
                <a:latin typeface="+mn-lt"/>
                <a:ea typeface="+mn-ea"/>
                <a:cs typeface="+mn-cs"/>
              </a:rPr>
              <a:t>Gmail xác định xem một email có phải là spam hay không</a:t>
            </a:r>
          </a:p>
          <a:p>
            <a:r>
              <a:rPr lang="en-GB" b="0" baseline="0"/>
              <a:t>Regression: Bài toán dự vào dự liệu có sẵn để dự đoán kết quả của dữ liệu không có trong tập dữ liệu. Vi dụ: Dự đoán chiều dài của một con cá thông qua tuổi và trọng lượng</a:t>
            </a:r>
          </a:p>
          <a:p>
            <a:r>
              <a:rPr lang="en-GB" b="0" baseline="0"/>
              <a:t>Học không giám sát: không biết được outcome của dữ liệu đầu vào.</a:t>
            </a:r>
          </a:p>
          <a:p>
            <a:r>
              <a:rPr lang="en-GB" b="0" baseline="0"/>
              <a:t>Clustering: Bài toán phân nhóm: Nhóm dữ liệu đầu vào được chia thành từng nhóm nhỏ. Ví dụ: Phân loại khách hàng dựa trên hành vi mua hang.</a:t>
            </a:r>
          </a:p>
          <a:p>
            <a:r>
              <a:rPr lang="en-GB" b="0" baseline="0"/>
              <a:t>Association: Khám phá 1 quy luật từ nhiều dữ liệu cho trước. </a:t>
            </a:r>
            <a:r>
              <a:rPr lang="vi-VN" b="0" baseline="0"/>
              <a:t>Ví dụ: những khách hàng nam mua quần áo thường có xu hướng mua thêm đồng hồ hoặc thắt lưng</a:t>
            </a:r>
            <a:r>
              <a:rPr lang="en-US" b="0" baseline="0"/>
              <a:t>  dựa vào đó tạo ra một hệ thống gợi ý khách hàng (Recommendation System), thúc đẩy nhu cầu mua sắm.</a:t>
            </a:r>
            <a:endParaRPr lang="en-GB" b="0" baseline="0"/>
          </a:p>
          <a:p>
            <a:endParaRPr lang="en-GB" b="0" baseline="0"/>
          </a:p>
          <a:p>
            <a:endParaRPr lang="en-GB" b="0"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14</a:t>
            </a:fld>
            <a:endParaRPr lang="vi-VN"/>
          </a:p>
        </p:txBody>
      </p:sp>
    </p:spTree>
    <p:extLst>
      <p:ext uri="{BB962C8B-B14F-4D97-AF65-F5344CB8AC3E}">
        <p14:creationId xmlns:p14="http://schemas.microsoft.com/office/powerpoint/2010/main" val="3301977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a:p>
          <a:p>
            <a:endParaRPr lang="en-GB" b="0"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15</a:t>
            </a:fld>
            <a:endParaRPr lang="vi-VN"/>
          </a:p>
        </p:txBody>
      </p:sp>
    </p:spTree>
    <p:extLst>
      <p:ext uri="{BB962C8B-B14F-4D97-AF65-F5344CB8AC3E}">
        <p14:creationId xmlns:p14="http://schemas.microsoft.com/office/powerpoint/2010/main" val="1591113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a:p>
          <a:p>
            <a:endParaRPr lang="en-GB" b="0"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16</a:t>
            </a:fld>
            <a:endParaRPr lang="vi-VN"/>
          </a:p>
        </p:txBody>
      </p:sp>
    </p:spTree>
    <p:extLst>
      <p:ext uri="{BB962C8B-B14F-4D97-AF65-F5344CB8AC3E}">
        <p14:creationId xmlns:p14="http://schemas.microsoft.com/office/powerpoint/2010/main" val="3026524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E1EE63-6710-4CE0-B1BA-0A6C7A76DA2C}" type="slidenum">
              <a:rPr lang="vi-VN" smtClean="0"/>
              <a:pPr/>
              <a:t>17</a:t>
            </a:fld>
            <a:endParaRPr lang="vi-VN"/>
          </a:p>
        </p:txBody>
      </p:sp>
    </p:spTree>
    <p:extLst>
      <p:ext uri="{BB962C8B-B14F-4D97-AF65-F5344CB8AC3E}">
        <p14:creationId xmlns:p14="http://schemas.microsoft.com/office/powerpoint/2010/main" val="200368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kern="1200">
                <a:solidFill>
                  <a:schemeClr val="tx1"/>
                </a:solidFill>
                <a:effectLst/>
                <a:latin typeface="+mn-lt"/>
                <a:ea typeface="+mn-ea"/>
                <a:cs typeface="+mn-cs"/>
              </a:rPr>
              <a:t>Regression Analysis là một kỹ thuật mô hình dự đoán (predictive modelling technique), kỹ thuật này nghiên cứu mối quan hệ giữa các biến độc lập và phụ thuộc. Kỹ thuật này được sử dụng trong dự báo, mô hình chuỗi thời gian, và tìm ra quan hệ nhân quả giữa các biến. </a:t>
            </a:r>
          </a:p>
          <a:p>
            <a:pPr marL="0" indent="0">
              <a:buFontTx/>
              <a:buNone/>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Regression Analysis là một công cụ quan trọng cho mô hình hóa và phân tích dữ liệu. Ở đây chúng ta sẽ “fit” một đường cong hoặc một đường thẳng tới điểm dữ liệu, với cách thức đó để</a:t>
            </a:r>
            <a:r>
              <a:rPr lang="en-US" sz="1200" kern="1200" baseline="0">
                <a:solidFill>
                  <a:schemeClr val="tx1"/>
                </a:solidFill>
                <a:effectLst/>
                <a:latin typeface="+mn-lt"/>
                <a:ea typeface="+mn-ea"/>
                <a:cs typeface="+mn-cs"/>
              </a:rPr>
              <a:t> làm giảm thiểu </a:t>
            </a:r>
            <a:r>
              <a:rPr lang="en-US" sz="1200" kern="1200">
                <a:solidFill>
                  <a:schemeClr val="tx1"/>
                </a:solidFill>
                <a:effectLst/>
                <a:latin typeface="+mn-lt"/>
                <a:ea typeface="+mn-ea"/>
                <a:cs typeface="+mn-cs"/>
              </a:rPr>
              <a:t>khoảng cách từ điểm dữ liệu tới đường cong hoặc đường thẳng là ít nhất. </a:t>
            </a:r>
          </a:p>
          <a:p>
            <a:pPr marL="0" indent="0">
              <a:buFontTx/>
              <a:buNone/>
            </a:pPr>
            <a:endParaRPr lang="en-GB"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3</a:t>
            </a:fld>
            <a:endParaRPr lang="vi-VN"/>
          </a:p>
        </p:txBody>
      </p:sp>
    </p:spTree>
    <p:extLst>
      <p:ext uri="{BB962C8B-B14F-4D97-AF65-F5344CB8AC3E}">
        <p14:creationId xmlns:p14="http://schemas.microsoft.com/office/powerpoint/2010/main" val="4223472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Regression Analysis cho phép chúng ta so sánh ảnh hưởng của variable measure trên các mô hình mở rộng khác nhau, chẳng hạn như ảnh của giá cả thay đổi và số lượng hoạt động quảng cáo. Các lợi ích này giúp cho các nhà nghiên cứu thị trường/ phân tích dữ liệu/ khoa học dữ liệu để loại trừ và đánh giá các tập hợp biến tốt nhất cho việc xây dựng mô hình dự đoán.</a:t>
            </a:r>
          </a:p>
          <a:p>
            <a:endParaRPr lang="en-GB" b="1"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4</a:t>
            </a:fld>
            <a:endParaRPr lang="vi-VN"/>
          </a:p>
        </p:txBody>
      </p:sp>
    </p:spTree>
    <p:extLst>
      <p:ext uri="{BB962C8B-B14F-4D97-AF65-F5344CB8AC3E}">
        <p14:creationId xmlns:p14="http://schemas.microsoft.com/office/powerpoint/2010/main" val="120194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5</a:t>
            </a:fld>
            <a:endParaRPr lang="vi-VN"/>
          </a:p>
        </p:txBody>
      </p:sp>
    </p:spTree>
    <p:extLst>
      <p:ext uri="{BB962C8B-B14F-4D97-AF65-F5344CB8AC3E}">
        <p14:creationId xmlns:p14="http://schemas.microsoft.com/office/powerpoint/2010/main" val="1616832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kern="1200">
                <a:solidFill>
                  <a:schemeClr val="tx1"/>
                </a:solidFill>
                <a:effectLst/>
                <a:latin typeface="+mn-lt"/>
                <a:ea typeface="+mn-ea"/>
                <a:cs typeface="+mn-cs"/>
              </a:rPr>
              <a:t>Vấn đề: “Làm thế nào để tìm ra </a:t>
            </a:r>
            <a:r>
              <a:rPr lang="en-US" sz="1000" b="1" kern="1200">
                <a:solidFill>
                  <a:schemeClr val="tx1"/>
                </a:solidFill>
                <a:effectLst/>
                <a:latin typeface="+mn-lt"/>
                <a:ea typeface="+mn-ea"/>
                <a:cs typeface="+mn-cs"/>
              </a:rPr>
              <a:t>best fit line</a:t>
            </a:r>
            <a:r>
              <a:rPr lang="en-US" sz="1000" kern="1200">
                <a:solidFill>
                  <a:schemeClr val="tx1"/>
                </a:solidFill>
                <a:effectLst/>
                <a:latin typeface="+mn-lt"/>
                <a:ea typeface="+mn-ea"/>
                <a:cs typeface="+mn-cs"/>
              </a:rPr>
              <a:t>”</a:t>
            </a:r>
          </a:p>
          <a:p>
            <a:r>
              <a:rPr lang="en-US" sz="1000" kern="1200">
                <a:solidFill>
                  <a:schemeClr val="tx1"/>
                </a:solidFill>
                <a:effectLst/>
                <a:latin typeface="+mn-lt"/>
                <a:ea typeface="+mn-ea"/>
                <a:cs typeface="+mn-cs"/>
              </a:rPr>
              <a:t>-&gt;</a:t>
            </a:r>
            <a:r>
              <a:rPr lang="en-US" sz="1000" kern="1200" baseline="0">
                <a:solidFill>
                  <a:schemeClr val="tx1"/>
                </a:solidFill>
                <a:effectLst/>
                <a:latin typeface="+mn-lt"/>
                <a:ea typeface="+mn-ea"/>
                <a:cs typeface="+mn-cs"/>
              </a:rPr>
              <a:t> </a:t>
            </a:r>
            <a:r>
              <a:rPr lang="en-US" sz="1000" kern="1200">
                <a:solidFill>
                  <a:schemeClr val="tx1"/>
                </a:solidFill>
                <a:effectLst/>
                <a:latin typeface="+mn-lt"/>
                <a:ea typeface="+mn-ea"/>
                <a:cs typeface="+mn-cs"/>
              </a:rPr>
              <a:t>Sử</a:t>
            </a:r>
            <a:r>
              <a:rPr lang="en-US" sz="1000" kern="1200" baseline="0">
                <a:solidFill>
                  <a:schemeClr val="tx1"/>
                </a:solidFill>
                <a:effectLst/>
                <a:latin typeface="+mn-lt"/>
                <a:ea typeface="+mn-ea"/>
                <a:cs typeface="+mn-cs"/>
              </a:rPr>
              <a:t> dụng phương pháp </a:t>
            </a:r>
            <a:r>
              <a:rPr lang="en-US" sz="1000" kern="1200">
                <a:solidFill>
                  <a:schemeClr val="tx1"/>
                </a:solidFill>
                <a:effectLst/>
                <a:latin typeface="+mn-lt"/>
                <a:ea typeface="+mn-ea"/>
                <a:cs typeface="+mn-cs"/>
              </a:rPr>
              <a:t>Least Square Method để tìm</a:t>
            </a:r>
            <a:r>
              <a:rPr lang="en-US" sz="1000" kern="1200" baseline="0">
                <a:solidFill>
                  <a:schemeClr val="tx1"/>
                </a:solidFill>
                <a:effectLst/>
                <a:latin typeface="+mn-lt"/>
                <a:ea typeface="+mn-ea"/>
                <a:cs typeface="+mn-cs"/>
              </a:rPr>
              <a:t> ra đường best fit line.</a:t>
            </a:r>
          </a:p>
          <a:p>
            <a:endParaRPr lang="en-US" sz="1000" kern="1200" baseline="0">
              <a:solidFill>
                <a:schemeClr val="tx1"/>
              </a:solidFill>
              <a:effectLst/>
              <a:latin typeface="+mn-lt"/>
              <a:ea typeface="+mn-ea"/>
              <a:cs typeface="+mn-cs"/>
            </a:endParaRPr>
          </a:p>
          <a:p>
            <a:r>
              <a:rPr lang="en-US" sz="1000" kern="1200" baseline="0">
                <a:solidFill>
                  <a:schemeClr val="tx1"/>
                </a:solidFill>
                <a:effectLst/>
                <a:latin typeface="+mn-lt"/>
                <a:ea typeface="+mn-ea"/>
                <a:cs typeface="+mn-cs"/>
              </a:rPr>
              <a:t>Slope: Biểu diễn tỉ lệ thay đổi của y khi x thay đổi. Bởi vì y phụ thuộc vào x, slope thể hiện giá trị dữ đoán của y bởi x.</a:t>
            </a:r>
            <a:endParaRPr lang="en-US" sz="1000" kern="1200">
              <a:solidFill>
                <a:schemeClr val="tx1"/>
              </a:solidFill>
              <a:effectLst/>
              <a:latin typeface="+mn-lt"/>
              <a:ea typeface="+mn-ea"/>
              <a:cs typeface="+mn-cs"/>
            </a:endParaRPr>
          </a:p>
          <a:p>
            <a:endParaRPr lang="en-GB" b="1"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6</a:t>
            </a:fld>
            <a:endParaRPr lang="vi-VN"/>
          </a:p>
        </p:txBody>
      </p:sp>
    </p:spTree>
    <p:extLst>
      <p:ext uri="{BB962C8B-B14F-4D97-AF65-F5344CB8AC3E}">
        <p14:creationId xmlns:p14="http://schemas.microsoft.com/office/powerpoint/2010/main" val="42217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a:solidFill>
                  <a:schemeClr val="tx1"/>
                </a:solidFill>
                <a:effectLst/>
                <a:latin typeface="+mn-lt"/>
                <a:ea typeface="+mn-ea"/>
                <a:cs typeface="+mn-cs"/>
              </a:rPr>
              <a:t>Sự khác nhau giữa simple linear regression and multiple linear regression là:</a:t>
            </a:r>
          </a:p>
          <a:p>
            <a:r>
              <a:rPr lang="en-US" sz="1200" kern="1200">
                <a:solidFill>
                  <a:schemeClr val="tx1"/>
                </a:solidFill>
                <a:effectLst/>
                <a:latin typeface="+mn-lt"/>
                <a:ea typeface="+mn-ea"/>
                <a:cs typeface="+mn-cs"/>
              </a:rPr>
              <a:t>Multiple linear regression có lớn hơn 1 biến độc lập, người lại simple linear regression chỉ có 1 biến độc lập. </a:t>
            </a:r>
            <a:endParaRPr lang="en-GB" b="1" dirty="0"/>
          </a:p>
        </p:txBody>
      </p:sp>
      <p:sp>
        <p:nvSpPr>
          <p:cNvPr id="4" name="Slide Number Placeholder 3"/>
          <p:cNvSpPr>
            <a:spLocks noGrp="1"/>
          </p:cNvSpPr>
          <p:nvPr>
            <p:ph type="sldNum" sz="quarter" idx="10"/>
          </p:nvPr>
        </p:nvSpPr>
        <p:spPr/>
        <p:txBody>
          <a:bodyPr/>
          <a:lstStyle/>
          <a:p>
            <a:fld id="{32E1EE63-6710-4CE0-B1BA-0A6C7A76DA2C}" type="slidenum">
              <a:rPr lang="vi-VN" smtClean="0"/>
              <a:pPr/>
              <a:t>7</a:t>
            </a:fld>
            <a:endParaRPr lang="vi-VN"/>
          </a:p>
        </p:txBody>
      </p:sp>
    </p:spTree>
    <p:extLst>
      <p:ext uri="{BB962C8B-B14F-4D97-AF65-F5344CB8AC3E}">
        <p14:creationId xmlns:p14="http://schemas.microsoft.com/office/powerpoint/2010/main" val="69475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77500" lnSpcReduction="20000"/>
              </a:bodyPr>
              <a:lstStyle/>
              <a:p>
                <a:pPr/>
                <a14:m>
                  <m:oMathPara xmlns:m="http://schemas.openxmlformats.org/officeDocument/2006/math">
                    <m:oMathParaPr>
                      <m:jc m:val="left"/>
                    </m:oMathParaPr>
                    <m:oMath xmlns:m="http://schemas.openxmlformats.org/officeDocument/2006/math">
                      <m:r>
                        <m:rPr>
                          <m:sty m:val="p"/>
                        </m:rPr>
                        <a:rPr lang="en-US" sz="1200" b="0" i="0" smtClean="0">
                          <a:latin typeface="Cambria Math" panose="02040503050406030204" pitchFamily="18" charset="0"/>
                          <a:ea typeface="Cambria Math" panose="02040503050406030204" pitchFamily="18" charset="0"/>
                        </a:rPr>
                        <m:t>Multiple</m:t>
                      </m:r>
                      <m:r>
                        <a:rPr lang="en-US"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linear</m:t>
                      </m:r>
                      <m:r>
                        <a:rPr lang="en-US"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regression</m:t>
                      </m:r>
                      <m:r>
                        <a:rPr lang="en-US"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c</m:t>
                      </m:r>
                      <m:r>
                        <a:rPr lang="vi-VN" sz="1200" b="0" i="0" smtClean="0">
                          <a:latin typeface="Cambria Math" panose="02040503050406030204" pitchFamily="18" charset="0"/>
                          <a:ea typeface="Cambria Math" panose="02040503050406030204" pitchFamily="18" charset="0"/>
                        </a:rPr>
                        <m:t>ố </m:t>
                      </m:r>
                      <m:r>
                        <m:rPr>
                          <m:sty m:val="p"/>
                        </m:rPr>
                        <a:rPr lang="vi-VN" sz="1200" b="0" i="0" smtClean="0">
                          <a:latin typeface="Cambria Math" panose="02040503050406030204" pitchFamily="18" charset="0"/>
                          <a:ea typeface="Cambria Math" panose="02040503050406030204" pitchFamily="18" charset="0"/>
                        </a:rPr>
                        <m:t>g</m:t>
                      </m:r>
                      <m:r>
                        <a:rPr lang="vi-VN" sz="1200" b="0" i="0" smtClean="0">
                          <a:latin typeface="Cambria Math" panose="02040503050406030204" pitchFamily="18" charset="0"/>
                          <a:ea typeface="Cambria Math" panose="02040503050406030204" pitchFamily="18" charset="0"/>
                        </a:rPr>
                        <m:t>ắ</m:t>
                      </m:r>
                      <m:r>
                        <m:rPr>
                          <m:sty m:val="p"/>
                        </m:rPr>
                        <a:rPr lang="vi-VN" sz="1200" b="0" i="0" smtClean="0">
                          <a:latin typeface="Cambria Math" panose="02040503050406030204" pitchFamily="18" charset="0"/>
                          <a:ea typeface="Cambria Math" panose="02040503050406030204" pitchFamily="18" charset="0"/>
                        </a:rPr>
                        <m:t>ng</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m</m:t>
                      </m:r>
                      <m:r>
                        <a:rPr lang="vi-VN" sz="1200" b="0" i="0" smtClean="0">
                          <a:latin typeface="Cambria Math" panose="02040503050406030204" pitchFamily="18" charset="0"/>
                          <a:ea typeface="Cambria Math" panose="02040503050406030204" pitchFamily="18" charset="0"/>
                        </a:rPr>
                        <m:t>ô </m:t>
                      </m:r>
                      <m:r>
                        <m:rPr>
                          <m:sty m:val="p"/>
                        </m:rPr>
                        <a:rPr lang="vi-VN" sz="1200" b="0" i="0" smtClean="0">
                          <a:latin typeface="Cambria Math" panose="02040503050406030204" pitchFamily="18" charset="0"/>
                          <a:ea typeface="Cambria Math" panose="02040503050406030204" pitchFamily="18" charset="0"/>
                        </a:rPr>
                        <m:t>h</m:t>
                      </m:r>
                      <m:r>
                        <a:rPr lang="vi-VN" sz="1200" b="0" i="0" smtClean="0">
                          <a:latin typeface="Cambria Math" panose="02040503050406030204" pitchFamily="18" charset="0"/>
                          <a:ea typeface="Cambria Math" panose="02040503050406030204" pitchFamily="18" charset="0"/>
                        </a:rPr>
                        <m:t>ì</m:t>
                      </m:r>
                      <m:r>
                        <m:rPr>
                          <m:sty m:val="p"/>
                        </m:rPr>
                        <a:rPr lang="vi-VN" sz="1200" b="0" i="0" smtClean="0">
                          <a:latin typeface="Cambria Math" panose="02040503050406030204" pitchFamily="18" charset="0"/>
                          <a:ea typeface="Cambria Math" panose="02040503050406030204" pitchFamily="18" charset="0"/>
                        </a:rPr>
                        <m:t>nh</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h</m:t>
                      </m:r>
                      <m:r>
                        <a:rPr lang="vi-VN" sz="1200" b="0" i="0" smtClean="0">
                          <a:latin typeface="Cambria Math" panose="02040503050406030204" pitchFamily="18" charset="0"/>
                          <a:ea typeface="Cambria Math" panose="02040503050406030204" pitchFamily="18" charset="0"/>
                        </a:rPr>
                        <m:t>ó</m:t>
                      </m:r>
                      <m:r>
                        <m:rPr>
                          <m:sty m:val="p"/>
                        </m:rPr>
                        <a:rPr lang="vi-VN" sz="1200" b="0" i="0" smtClean="0">
                          <a:latin typeface="Cambria Math" panose="02040503050406030204" pitchFamily="18" charset="0"/>
                          <a:ea typeface="Cambria Math" panose="02040503050406030204" pitchFamily="18" charset="0"/>
                        </a:rPr>
                        <m:t>a</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m</m:t>
                      </m:r>
                      <m:r>
                        <a:rPr lang="vi-VN" sz="1200" b="0" i="0" smtClean="0">
                          <a:latin typeface="Cambria Math" panose="02040503050406030204" pitchFamily="18" charset="0"/>
                          <a:ea typeface="Cambria Math" panose="02040503050406030204" pitchFamily="18" charset="0"/>
                        </a:rPr>
                        <m:t>ố</m:t>
                      </m:r>
                      <m:r>
                        <m:rPr>
                          <m:sty m:val="p"/>
                        </m:rPr>
                        <a:rPr lang="vi-VN" sz="1200" b="0" i="0" smtClean="0">
                          <a:latin typeface="Cambria Math" panose="02040503050406030204" pitchFamily="18" charset="0"/>
                          <a:ea typeface="Cambria Math" panose="02040503050406030204" pitchFamily="18" charset="0"/>
                        </a:rPr>
                        <m:t>i</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quan</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h</m:t>
                      </m:r>
                      <m:r>
                        <a:rPr lang="vi-VN" sz="1200" b="0" i="0" smtClean="0">
                          <a:latin typeface="Cambria Math" panose="02040503050406030204" pitchFamily="18" charset="0"/>
                          <a:ea typeface="Cambria Math" panose="02040503050406030204" pitchFamily="18" charset="0"/>
                        </a:rPr>
                        <m:t>ệ </m:t>
                      </m:r>
                      <m:r>
                        <m:rPr>
                          <m:sty m:val="p"/>
                        </m:rPr>
                        <a:rPr lang="vi-VN" sz="1200" b="0" i="0" smtClean="0">
                          <a:latin typeface="Cambria Math" panose="02040503050406030204" pitchFamily="18" charset="0"/>
                          <a:ea typeface="Cambria Math" panose="02040503050406030204" pitchFamily="18" charset="0"/>
                        </a:rPr>
                        <m:t>gi</m:t>
                      </m:r>
                      <m:r>
                        <a:rPr lang="vi-VN" sz="1200" b="0" i="0" smtClean="0">
                          <a:latin typeface="Cambria Math" panose="02040503050406030204" pitchFamily="18" charset="0"/>
                          <a:ea typeface="Cambria Math" panose="02040503050406030204" pitchFamily="18" charset="0"/>
                        </a:rPr>
                        <m:t>ữ</m:t>
                      </m:r>
                      <m:r>
                        <m:rPr>
                          <m:sty m:val="p"/>
                        </m:rPr>
                        <a:rPr lang="vi-VN" sz="1200" b="0" i="0" smtClean="0">
                          <a:latin typeface="Cambria Math" panose="02040503050406030204" pitchFamily="18" charset="0"/>
                          <a:ea typeface="Cambria Math" panose="02040503050406030204" pitchFamily="18" charset="0"/>
                        </a:rPr>
                        <m:t>a</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hai</m:t>
                      </m:r>
                      <m:r>
                        <a:rPr lang="vi-VN" sz="1200" b="0" i="0" smtClean="0">
                          <a:latin typeface="Cambria Math" panose="02040503050406030204" pitchFamily="18" charset="0"/>
                          <a:ea typeface="Cambria Math" panose="02040503050406030204" pitchFamily="18" charset="0"/>
                        </a:rPr>
                        <m:t> </m:t>
                      </m:r>
                    </m:oMath>
                  </m:oMathPara>
                </a14:m>
                <a:endParaRPr lang="en-US" sz="1200" b="0" i="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vi-VN" sz="1200" b="0" i="0" smtClean="0">
                          <a:latin typeface="Cambria Math" panose="02040503050406030204" pitchFamily="18" charset="0"/>
                          <a:ea typeface="Cambria Math" panose="02040503050406030204" pitchFamily="18" charset="0"/>
                        </a:rPr>
                        <m:t>ho</m:t>
                      </m:r>
                      <m:r>
                        <a:rPr lang="vi-VN" sz="1200" b="0" i="0" smtClean="0">
                          <a:latin typeface="Cambria Math" panose="02040503050406030204" pitchFamily="18" charset="0"/>
                          <a:ea typeface="Cambria Math" panose="02040503050406030204" pitchFamily="18" charset="0"/>
                        </a:rPr>
                        <m:t>ặ</m:t>
                      </m:r>
                      <m:r>
                        <m:rPr>
                          <m:sty m:val="p"/>
                        </m:rPr>
                        <a:rPr lang="vi-VN" sz="1200" b="0" i="0" smtClean="0">
                          <a:latin typeface="Cambria Math" panose="02040503050406030204" pitchFamily="18" charset="0"/>
                          <a:ea typeface="Cambria Math" panose="02040503050406030204" pitchFamily="18" charset="0"/>
                        </a:rPr>
                        <m:t>c</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nhi</m:t>
                      </m:r>
                      <m:r>
                        <a:rPr lang="vi-VN" sz="1200" b="0" i="0" smtClean="0">
                          <a:latin typeface="Cambria Math" panose="02040503050406030204" pitchFamily="18" charset="0"/>
                          <a:ea typeface="Cambria Math" panose="02040503050406030204" pitchFamily="18" charset="0"/>
                        </a:rPr>
                        <m:t>ề</m:t>
                      </m:r>
                      <m:r>
                        <m:rPr>
                          <m:sty m:val="p"/>
                        </m:rPr>
                        <a:rPr lang="vi-VN" sz="1200" b="0" i="0" smtClean="0">
                          <a:latin typeface="Cambria Math" panose="02040503050406030204" pitchFamily="18" charset="0"/>
                          <a:ea typeface="Cambria Math" panose="02040503050406030204" pitchFamily="18" charset="0"/>
                        </a:rPr>
                        <m:t>u</m:t>
                      </m:r>
                      <m:r>
                        <a:rPr lang="vi-VN"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bi</m:t>
                      </m:r>
                      <m:r>
                        <a:rPr lang="en-US" sz="1200" b="0" i="0" smtClean="0">
                          <a:latin typeface="Cambria Math" panose="02040503050406030204" pitchFamily="18" charset="0"/>
                          <a:ea typeface="Cambria Math" panose="02040503050406030204" pitchFamily="18" charset="0"/>
                        </a:rPr>
                        <m:t>ế</m:t>
                      </m:r>
                      <m:r>
                        <m:rPr>
                          <m:sty m:val="p"/>
                        </m:rPr>
                        <a:rPr lang="en-US" sz="1200" b="0" i="0" smtClean="0">
                          <a:latin typeface="Cambria Math" panose="02040503050406030204" pitchFamily="18" charset="0"/>
                          <a:ea typeface="Cambria Math" panose="02040503050406030204" pitchFamily="18" charset="0"/>
                        </a:rPr>
                        <m:t>n</m:t>
                      </m:r>
                      <m:r>
                        <a:rPr lang="en-US" sz="1200" b="0" i="0" smtClean="0">
                          <a:latin typeface="Cambria Math" panose="02040503050406030204" pitchFamily="18" charset="0"/>
                          <a:ea typeface="Cambria Math" panose="02040503050406030204" pitchFamily="18" charset="0"/>
                        </a:rPr>
                        <m:t> độ</m:t>
                      </m:r>
                      <m:r>
                        <m:rPr>
                          <m:sty m:val="p"/>
                        </m:rPr>
                        <a:rPr lang="en-US" sz="1200" b="0" i="0" smtClean="0">
                          <a:latin typeface="Cambria Math" panose="02040503050406030204" pitchFamily="18" charset="0"/>
                          <a:ea typeface="Cambria Math" panose="02040503050406030204" pitchFamily="18" charset="0"/>
                        </a:rPr>
                        <m:t>c</m:t>
                      </m:r>
                      <m:r>
                        <a:rPr lang="en-US"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l</m:t>
                      </m:r>
                      <m:r>
                        <a:rPr lang="en-US" sz="1200" b="0" i="0" smtClean="0">
                          <a:latin typeface="Cambria Math" panose="02040503050406030204" pitchFamily="18" charset="0"/>
                          <a:ea typeface="Cambria Math" panose="02040503050406030204" pitchFamily="18" charset="0"/>
                        </a:rPr>
                        <m:t>ậ</m:t>
                      </m:r>
                      <m:r>
                        <m:rPr>
                          <m:sty m:val="p"/>
                        </m:rPr>
                        <a:rPr lang="en-US" sz="1200" b="0" i="0" smtClean="0">
                          <a:latin typeface="Cambria Math" panose="02040503050406030204" pitchFamily="18" charset="0"/>
                          <a:ea typeface="Cambria Math" panose="02040503050406030204" pitchFamily="18" charset="0"/>
                        </a:rPr>
                        <m:t>p</m:t>
                      </m:r>
                      <m:r>
                        <a:rPr lang="en-US"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v</m:t>
                      </m:r>
                      <m:r>
                        <a:rPr lang="vi-VN" sz="1200" b="0" i="0" smtClean="0">
                          <a:latin typeface="Cambria Math" panose="02040503050406030204" pitchFamily="18" charset="0"/>
                          <a:ea typeface="Cambria Math" panose="02040503050406030204" pitchFamily="18" charset="0"/>
                        </a:rPr>
                        <m:t>à </m:t>
                      </m:r>
                      <m:r>
                        <m:rPr>
                          <m:sty m:val="p"/>
                        </m:rPr>
                        <a:rPr lang="vi-VN" sz="1200" b="0" i="0" smtClean="0">
                          <a:latin typeface="Cambria Math" panose="02040503050406030204" pitchFamily="18" charset="0"/>
                          <a:ea typeface="Cambria Math" panose="02040503050406030204" pitchFamily="18" charset="0"/>
                        </a:rPr>
                        <m:t>m</m:t>
                      </m:r>
                      <m:r>
                        <a:rPr lang="vi-VN" sz="1200" b="0" i="0" smtClean="0">
                          <a:latin typeface="Cambria Math" panose="02040503050406030204" pitchFamily="18" charset="0"/>
                          <a:ea typeface="Cambria Math" panose="02040503050406030204" pitchFamily="18" charset="0"/>
                        </a:rPr>
                        <m:t>ộ</m:t>
                      </m:r>
                      <m:r>
                        <m:rPr>
                          <m:sty m:val="p"/>
                        </m:rPr>
                        <a:rPr lang="vi-VN" sz="1200" b="0" i="0" smtClean="0">
                          <a:latin typeface="Cambria Math" panose="02040503050406030204" pitchFamily="18" charset="0"/>
                          <a:ea typeface="Cambria Math" panose="02040503050406030204" pitchFamily="18" charset="0"/>
                        </a:rPr>
                        <m:t>t</m:t>
                      </m:r>
                      <m:r>
                        <a:rPr lang="vi-VN"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bi</m:t>
                      </m:r>
                      <m:r>
                        <a:rPr lang="en-US" sz="1200" b="0" i="0" smtClean="0">
                          <a:latin typeface="Cambria Math" panose="02040503050406030204" pitchFamily="18" charset="0"/>
                          <a:ea typeface="Cambria Math" panose="02040503050406030204" pitchFamily="18" charset="0"/>
                        </a:rPr>
                        <m:t>ế</m:t>
                      </m:r>
                      <m:r>
                        <m:rPr>
                          <m:sty m:val="p"/>
                        </m:rPr>
                        <a:rPr lang="en-US" sz="1200" b="0" i="0" smtClean="0">
                          <a:latin typeface="Cambria Math" panose="02040503050406030204" pitchFamily="18" charset="0"/>
                          <a:ea typeface="Cambria Math" panose="02040503050406030204" pitchFamily="18" charset="0"/>
                        </a:rPr>
                        <m:t>n</m:t>
                      </m:r>
                      <m:r>
                        <a:rPr lang="en-US"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ph</m:t>
                      </m:r>
                      <m:r>
                        <a:rPr lang="en-US" sz="1200" b="0" i="0" smtClean="0">
                          <a:latin typeface="Cambria Math" panose="02040503050406030204" pitchFamily="18" charset="0"/>
                          <a:ea typeface="Cambria Math" panose="02040503050406030204" pitchFamily="18" charset="0"/>
                        </a:rPr>
                        <m:t>ụ </m:t>
                      </m:r>
                      <m:r>
                        <m:rPr>
                          <m:sty m:val="p"/>
                        </m:rPr>
                        <a:rPr lang="en-US" sz="1200" b="0" i="0" smtClean="0">
                          <a:latin typeface="Cambria Math" panose="02040503050406030204" pitchFamily="18" charset="0"/>
                          <a:ea typeface="Cambria Math" panose="02040503050406030204" pitchFamily="18" charset="0"/>
                        </a:rPr>
                        <m:t>thu</m:t>
                      </m:r>
                      <m:r>
                        <a:rPr lang="en-US" sz="1200" b="0" i="0" smtClean="0">
                          <a:latin typeface="Cambria Math" panose="02040503050406030204" pitchFamily="18" charset="0"/>
                          <a:ea typeface="Cambria Math" panose="02040503050406030204" pitchFamily="18" charset="0"/>
                        </a:rPr>
                        <m:t>ộ</m:t>
                      </m:r>
                      <m:r>
                        <m:rPr>
                          <m:sty m:val="p"/>
                        </m:rPr>
                        <a:rPr lang="en-US" sz="1200" b="0" i="0" smtClean="0">
                          <a:latin typeface="Cambria Math" panose="02040503050406030204" pitchFamily="18" charset="0"/>
                          <a:ea typeface="Cambria Math" panose="02040503050406030204" pitchFamily="18" charset="0"/>
                        </a:rPr>
                        <m:t>c</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b</m:t>
                      </m:r>
                      <m:r>
                        <a:rPr lang="vi-VN" sz="1200" b="0" i="0" smtClean="0">
                          <a:latin typeface="Cambria Math" panose="02040503050406030204" pitchFamily="18" charset="0"/>
                          <a:ea typeface="Cambria Math" panose="02040503050406030204" pitchFamily="18" charset="0"/>
                        </a:rPr>
                        <m:t>ằ</m:t>
                      </m:r>
                      <m:r>
                        <m:rPr>
                          <m:sty m:val="p"/>
                        </m:rPr>
                        <a:rPr lang="vi-VN" sz="1200" b="0" i="0" smtClean="0">
                          <a:latin typeface="Cambria Math" panose="02040503050406030204" pitchFamily="18" charset="0"/>
                          <a:ea typeface="Cambria Math" panose="02040503050406030204" pitchFamily="18" charset="0"/>
                        </a:rPr>
                        <m:t>ng</m:t>
                      </m:r>
                      <m:r>
                        <a:rPr lang="vi-VN"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fit</m:t>
                      </m:r>
                      <m:r>
                        <a:rPr lang="en-US"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m</m:t>
                      </m:r>
                      <m:r>
                        <a:rPr lang="vi-VN" sz="1200" b="0" i="0" smtClean="0">
                          <a:latin typeface="Cambria Math" panose="02040503050406030204" pitchFamily="18" charset="0"/>
                          <a:ea typeface="Cambria Math" panose="02040503050406030204" pitchFamily="18" charset="0"/>
                        </a:rPr>
                        <m:t>ộ</m:t>
                      </m:r>
                      <m:r>
                        <m:rPr>
                          <m:sty m:val="p"/>
                        </m:rPr>
                        <a:rPr lang="vi-VN" sz="1200" b="0" i="0" smtClean="0">
                          <a:latin typeface="Cambria Math" panose="02040503050406030204" pitchFamily="18" charset="0"/>
                          <a:ea typeface="Cambria Math" panose="02040503050406030204" pitchFamily="18" charset="0"/>
                        </a:rPr>
                        <m:t>t</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ph</m:t>
                      </m:r>
                      <m:r>
                        <a:rPr lang="vi-VN" sz="1200" b="0" i="0" smtClean="0">
                          <a:latin typeface="Cambria Math" panose="02040503050406030204" pitchFamily="18" charset="0"/>
                          <a:ea typeface="Cambria Math" panose="02040503050406030204" pitchFamily="18" charset="0"/>
                        </a:rPr>
                        <m:t>ươ</m:t>
                      </m:r>
                      <m:r>
                        <m:rPr>
                          <m:sty m:val="p"/>
                        </m:rPr>
                        <a:rPr lang="vi-VN" sz="1200" b="0" i="0" smtClean="0">
                          <a:latin typeface="Cambria Math" panose="02040503050406030204" pitchFamily="18" charset="0"/>
                          <a:ea typeface="Cambria Math" panose="02040503050406030204" pitchFamily="18" charset="0"/>
                        </a:rPr>
                        <m:t>ng</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tr</m:t>
                      </m:r>
                      <m:r>
                        <a:rPr lang="vi-VN" sz="1200" b="0" i="0" smtClean="0">
                          <a:latin typeface="Cambria Math" panose="02040503050406030204" pitchFamily="18" charset="0"/>
                          <a:ea typeface="Cambria Math" panose="02040503050406030204" pitchFamily="18" charset="0"/>
                        </a:rPr>
                        <m:t>ì</m:t>
                      </m:r>
                      <m:r>
                        <m:rPr>
                          <m:sty m:val="p"/>
                        </m:rPr>
                        <a:rPr lang="vi-VN" sz="1200" b="0" i="0" smtClean="0">
                          <a:latin typeface="Cambria Math" panose="02040503050406030204" pitchFamily="18" charset="0"/>
                          <a:ea typeface="Cambria Math" panose="02040503050406030204" pitchFamily="18" charset="0"/>
                        </a:rPr>
                        <m:t>nh</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tuy</m:t>
                      </m:r>
                      <m:r>
                        <a:rPr lang="vi-VN" sz="1200" b="0" i="0" smtClean="0">
                          <a:latin typeface="Cambria Math" panose="02040503050406030204" pitchFamily="18" charset="0"/>
                          <a:ea typeface="Cambria Math" panose="02040503050406030204" pitchFamily="18" charset="0"/>
                        </a:rPr>
                        <m:t>ế</m:t>
                      </m:r>
                      <m:r>
                        <m:rPr>
                          <m:sty m:val="p"/>
                        </m:rPr>
                        <a:rPr lang="vi-VN" sz="1200" b="0" i="0" smtClean="0">
                          <a:latin typeface="Cambria Math" panose="02040503050406030204" pitchFamily="18" charset="0"/>
                          <a:ea typeface="Cambria Math" panose="02040503050406030204" pitchFamily="18" charset="0"/>
                        </a:rPr>
                        <m:t>n</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t</m:t>
                      </m:r>
                      <m:r>
                        <a:rPr lang="vi-VN" sz="1200" b="0" i="0" smtClean="0">
                          <a:latin typeface="Cambria Math" panose="02040503050406030204" pitchFamily="18" charset="0"/>
                          <a:ea typeface="Cambria Math" panose="02040503050406030204" pitchFamily="18" charset="0"/>
                        </a:rPr>
                        <m:t>í</m:t>
                      </m:r>
                      <m:r>
                        <m:rPr>
                          <m:sty m:val="p"/>
                        </m:rPr>
                        <a:rPr lang="vi-VN" sz="1200" b="0" i="0" smtClean="0">
                          <a:latin typeface="Cambria Math" panose="02040503050406030204" pitchFamily="18" charset="0"/>
                          <a:ea typeface="Cambria Math" panose="02040503050406030204" pitchFamily="18" charset="0"/>
                        </a:rPr>
                        <m:t>nh</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v</m:t>
                      </m:r>
                      <m:r>
                        <a:rPr lang="vi-VN" sz="1200" b="0" i="0" smtClean="0">
                          <a:latin typeface="Cambria Math" panose="02040503050406030204" pitchFamily="18" charset="0"/>
                          <a:ea typeface="Cambria Math" panose="02040503050406030204" pitchFamily="18" charset="0"/>
                        </a:rPr>
                        <m:t>ớ</m:t>
                      </m:r>
                      <m:r>
                        <m:rPr>
                          <m:sty m:val="p"/>
                        </m:rPr>
                        <a:rPr lang="vi-VN" sz="1200" b="0" i="0" smtClean="0">
                          <a:latin typeface="Cambria Math" panose="02040503050406030204" pitchFamily="18" charset="0"/>
                          <a:ea typeface="Cambria Math" panose="02040503050406030204" pitchFamily="18" charset="0"/>
                        </a:rPr>
                        <m:t>i</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d</m:t>
                      </m:r>
                      <m:r>
                        <a:rPr lang="vi-VN" sz="1200" b="0" i="0" smtClean="0">
                          <a:latin typeface="Cambria Math" panose="02040503050406030204" pitchFamily="18" charset="0"/>
                          <a:ea typeface="Cambria Math" panose="02040503050406030204" pitchFamily="18" charset="0"/>
                        </a:rPr>
                        <m:t>ữ </m:t>
                      </m:r>
                      <m:r>
                        <m:rPr>
                          <m:sty m:val="p"/>
                        </m:rPr>
                        <a:rPr lang="vi-VN" sz="1200" b="0" i="0" smtClean="0">
                          <a:latin typeface="Cambria Math" panose="02040503050406030204" pitchFamily="18" charset="0"/>
                          <a:ea typeface="Cambria Math" panose="02040503050406030204" pitchFamily="18" charset="0"/>
                        </a:rPr>
                        <m:t>li</m:t>
                      </m:r>
                      <m:r>
                        <a:rPr lang="vi-VN" sz="1200" b="0" i="0" smtClean="0">
                          <a:latin typeface="Cambria Math" panose="02040503050406030204" pitchFamily="18" charset="0"/>
                          <a:ea typeface="Cambria Math" panose="02040503050406030204" pitchFamily="18" charset="0"/>
                        </a:rPr>
                        <m:t>ệ</m:t>
                      </m:r>
                      <m:r>
                        <m:rPr>
                          <m:sty m:val="p"/>
                        </m:rPr>
                        <a:rPr lang="vi-VN" sz="1200" b="0" i="0" smtClean="0">
                          <a:latin typeface="Cambria Math" panose="02040503050406030204" pitchFamily="18" charset="0"/>
                          <a:ea typeface="Cambria Math" panose="02040503050406030204" pitchFamily="18" charset="0"/>
                        </a:rPr>
                        <m:t>u</m:t>
                      </m:r>
                      <m:r>
                        <a:rPr lang="vi-VN" sz="1200" b="0" i="0" smtClean="0">
                          <a:latin typeface="Cambria Math" panose="02040503050406030204" pitchFamily="18" charset="0"/>
                          <a:ea typeface="Cambria Math" panose="02040503050406030204" pitchFamily="18" charset="0"/>
                        </a:rPr>
                        <m:t> đầ</m:t>
                      </m:r>
                      <m:r>
                        <m:rPr>
                          <m:sty m:val="p"/>
                        </m:rPr>
                        <a:rPr lang="en-US" sz="1200" b="0" i="0" smtClean="0">
                          <a:latin typeface="Cambria Math" panose="02040503050406030204" pitchFamily="18" charset="0"/>
                          <a:ea typeface="Cambria Math" panose="02040503050406030204" pitchFamily="18" charset="0"/>
                        </a:rPr>
                        <m:t>u</m:t>
                      </m:r>
                      <m:r>
                        <a:rPr lang="en-US"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v</m:t>
                      </m:r>
                      <m:r>
                        <a:rPr lang="en-US" sz="1200" b="0" i="0" smtClean="0">
                          <a:latin typeface="Cambria Math" panose="02040503050406030204" pitchFamily="18" charset="0"/>
                          <a:ea typeface="Cambria Math" panose="02040503050406030204" pitchFamily="18" charset="0"/>
                        </a:rPr>
                        <m:t>à</m:t>
                      </m:r>
                      <m:r>
                        <m:rPr>
                          <m:sty m:val="p"/>
                        </m:rPr>
                        <a:rPr lang="en-US" sz="1200" b="0" i="0" smtClean="0">
                          <a:latin typeface="Cambria Math" panose="02040503050406030204" pitchFamily="18" charset="0"/>
                          <a:ea typeface="Cambria Math" panose="02040503050406030204" pitchFamily="18" charset="0"/>
                        </a:rPr>
                        <m:t>o</m:t>
                      </m:r>
                      <m:r>
                        <a:rPr lang="en-US" sz="1200" b="0" i="0" smtClean="0">
                          <a:latin typeface="Cambria Math" panose="02040503050406030204" pitchFamily="18" charset="0"/>
                          <a:ea typeface="Cambria Math" panose="02040503050406030204" pitchFamily="18" charset="0"/>
                        </a:rPr>
                        <m:t> đượ</m:t>
                      </m:r>
                      <m:r>
                        <m:rPr>
                          <m:sty m:val="p"/>
                        </m:rPr>
                        <a:rPr lang="vi-VN" sz="1200" b="0" i="0" smtClean="0">
                          <a:latin typeface="Cambria Math" panose="02040503050406030204" pitchFamily="18" charset="0"/>
                          <a:ea typeface="Cambria Math" panose="02040503050406030204" pitchFamily="18" charset="0"/>
                        </a:rPr>
                        <m:t>c</m:t>
                      </m:r>
                      <m:r>
                        <a:rPr lang="vi-VN" sz="1200" b="0" i="0" smtClean="0">
                          <a:latin typeface="Cambria Math" panose="02040503050406030204" pitchFamily="18" charset="0"/>
                          <a:ea typeface="Cambria Math" panose="02040503050406030204" pitchFamily="18" charset="0"/>
                        </a:rPr>
                        <m:t>.</m:t>
                      </m:r>
                    </m:oMath>
                  </m:oMathPara>
                </a14:m>
                <a:endParaRPr lang="en-GB" b="0" i="0" dirty="0"/>
              </a:p>
              <a:p>
                <a:endParaRPr lang="en-GB" b="0" i="0" dirty="0"/>
              </a:p>
            </p:txBody>
          </p:sp>
        </mc:Choice>
        <mc:Fallback xmlns="">
          <p:sp>
            <p:nvSpPr>
              <p:cNvPr id="3" name="Notes Placeholder 2"/>
              <p:cNvSpPr>
                <a:spLocks noGrp="1"/>
              </p:cNvSpPr>
              <p:nvPr>
                <p:ph type="body" idx="1"/>
              </p:nvPr>
            </p:nvSpPr>
            <p:spPr/>
            <p:txBody>
              <a:bodyPr>
                <a:normAutofit fontScale="77500" lnSpcReduction="20000"/>
              </a:bodyPr>
              <a:lstStyle/>
              <a:p>
                <a:pPr/>
                <a:r>
                  <a:rPr lang="en-US" sz="1200" b="0" i="0">
                    <a:latin typeface="Cambria Math" panose="02040503050406030204" pitchFamily="18" charset="0"/>
                    <a:ea typeface="Cambria Math" panose="02040503050406030204" pitchFamily="18" charset="0"/>
                  </a:rPr>
                  <a:t>Multiple  linear regression </a:t>
                </a:r>
                <a:r>
                  <a:rPr lang="vi-VN" sz="1200" b="0" i="0">
                    <a:latin typeface="Cambria Math" panose="02040503050406030204" pitchFamily="18" charset="0"/>
                    <a:ea typeface="Cambria Math" panose="02040503050406030204" pitchFamily="18" charset="0"/>
                  </a:rPr>
                  <a:t>cố gắng mô hình hóa mối quan hệ giữa hai </a:t>
                </a:r>
                <a:endParaRPr lang="en-US" sz="1200" b="0" i="0">
                  <a:latin typeface="Cambria Math" panose="02040503050406030204" pitchFamily="18" charset="0"/>
                  <a:ea typeface="Cambria Math" panose="02040503050406030204" pitchFamily="18" charset="0"/>
                </a:endParaRPr>
              </a:p>
              <a:p>
                <a:pPr/>
                <a:r>
                  <a:rPr lang="vi-VN" sz="1200" b="0" i="0">
                    <a:latin typeface="Cambria Math" panose="02040503050406030204" pitchFamily="18" charset="0"/>
                    <a:ea typeface="Cambria Math" panose="02040503050406030204" pitchFamily="18" charset="0"/>
                  </a:rPr>
                  <a:t>hoặc nhiều </a:t>
                </a:r>
                <a:r>
                  <a:rPr lang="en-US" sz="1200" b="0" i="0">
                    <a:latin typeface="Cambria Math" panose="02040503050406030204" pitchFamily="18" charset="0"/>
                    <a:ea typeface="Cambria Math" panose="02040503050406030204" pitchFamily="18" charset="0"/>
                  </a:rPr>
                  <a:t>biến độc lập </a:t>
                </a:r>
                <a:r>
                  <a:rPr lang="vi-VN" sz="1200" b="0" i="0">
                    <a:latin typeface="Cambria Math" panose="02040503050406030204" pitchFamily="18" charset="0"/>
                    <a:ea typeface="Cambria Math" panose="02040503050406030204" pitchFamily="18" charset="0"/>
                  </a:rPr>
                  <a:t>và một </a:t>
                </a:r>
                <a:r>
                  <a:rPr lang="en-US" sz="1200" b="0" i="0">
                    <a:latin typeface="Cambria Math" panose="02040503050406030204" pitchFamily="18" charset="0"/>
                    <a:ea typeface="Cambria Math" panose="02040503050406030204" pitchFamily="18" charset="0"/>
                  </a:rPr>
                  <a:t>biến phụ thuộc</a:t>
                </a:r>
                <a:r>
                  <a:rPr lang="vi-VN" sz="1200" b="0" i="0">
                    <a:latin typeface="Cambria Math" panose="02040503050406030204" pitchFamily="18" charset="0"/>
                    <a:ea typeface="Cambria Math" panose="02040503050406030204" pitchFamily="18" charset="0"/>
                  </a:rPr>
                  <a:t> bằng </a:t>
                </a:r>
                <a:r>
                  <a:rPr lang="en-US" sz="1200" b="0" i="0">
                    <a:latin typeface="Cambria Math" panose="02040503050406030204" pitchFamily="18" charset="0"/>
                    <a:ea typeface="Cambria Math" panose="02040503050406030204" pitchFamily="18" charset="0"/>
                  </a:rPr>
                  <a:t>fit </a:t>
                </a:r>
                <a:r>
                  <a:rPr lang="vi-VN" sz="1200" b="0" i="0">
                    <a:latin typeface="Cambria Math" panose="02040503050406030204" pitchFamily="18" charset="0"/>
                    <a:ea typeface="Cambria Math" panose="02040503050406030204" pitchFamily="18" charset="0"/>
                  </a:rPr>
                  <a:t>một phương trình tuyến tính với dữ liệu đầ</a:t>
                </a:r>
                <a:r>
                  <a:rPr lang="en-US" sz="1200" b="0" i="0">
                    <a:latin typeface="Cambria Math" panose="02040503050406030204" pitchFamily="18" charset="0"/>
                    <a:ea typeface="Cambria Math" panose="02040503050406030204" pitchFamily="18" charset="0"/>
                  </a:rPr>
                  <a:t>u vào đượ</a:t>
                </a:r>
                <a:r>
                  <a:rPr lang="vi-VN" sz="1200" b="0" i="0">
                    <a:latin typeface="Cambria Math" panose="02040503050406030204" pitchFamily="18" charset="0"/>
                    <a:ea typeface="Cambria Math" panose="02040503050406030204" pitchFamily="18" charset="0"/>
                  </a:rPr>
                  <a:t>c.</a:t>
                </a:r>
                <a:endParaRPr lang="en-GB" b="0" i="0" dirty="0"/>
              </a:p>
              <a:p>
                <a:endParaRPr lang="en-GB" b="0" i="0" dirty="0"/>
              </a:p>
            </p:txBody>
          </p:sp>
        </mc:Fallback>
      </mc:AlternateContent>
      <p:sp>
        <p:nvSpPr>
          <p:cNvPr id="4" name="Slide Number Placeholder 3"/>
          <p:cNvSpPr>
            <a:spLocks noGrp="1"/>
          </p:cNvSpPr>
          <p:nvPr>
            <p:ph type="sldNum" sz="quarter" idx="10"/>
          </p:nvPr>
        </p:nvSpPr>
        <p:spPr/>
        <p:txBody>
          <a:bodyPr/>
          <a:lstStyle/>
          <a:p>
            <a:fld id="{32E1EE63-6710-4CE0-B1BA-0A6C7A76DA2C}" type="slidenum">
              <a:rPr lang="vi-VN" smtClean="0"/>
              <a:pPr/>
              <a:t>8</a:t>
            </a:fld>
            <a:endParaRPr lang="vi-VN"/>
          </a:p>
        </p:txBody>
      </p:sp>
    </p:spTree>
    <p:extLst>
      <p:ext uri="{BB962C8B-B14F-4D97-AF65-F5344CB8AC3E}">
        <p14:creationId xmlns:p14="http://schemas.microsoft.com/office/powerpoint/2010/main" val="22534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40000" lnSpcReduction="20000"/>
              </a:bodyPr>
              <a:lstStyle/>
              <a:p>
                <a:pPr/>
                <a14:m>
                  <m:oMathPara xmlns:m="http://schemas.openxmlformats.org/officeDocument/2006/math">
                    <m:oMathParaPr>
                      <m:jc m:val="left"/>
                    </m:oMathParaPr>
                    <m:oMath xmlns:m="http://schemas.openxmlformats.org/officeDocument/2006/math">
                      <m:r>
                        <m:rPr>
                          <m:sty m:val="p"/>
                        </m:rPr>
                        <a:rPr lang="en-US" sz="1200" b="0" i="0" smtClean="0">
                          <a:latin typeface="Cambria Math" panose="02040503050406030204" pitchFamily="18" charset="0"/>
                          <a:ea typeface="Cambria Math" panose="02040503050406030204" pitchFamily="18" charset="0"/>
                        </a:rPr>
                        <m:t>Multiple</m:t>
                      </m:r>
                      <m:r>
                        <a:rPr lang="en-US"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linear</m:t>
                      </m:r>
                      <m:r>
                        <a:rPr lang="en-US"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regression</m:t>
                      </m:r>
                      <m:r>
                        <a:rPr lang="en-US"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c</m:t>
                      </m:r>
                      <m:r>
                        <a:rPr lang="vi-VN" sz="1200" b="0" i="0" smtClean="0">
                          <a:latin typeface="Cambria Math" panose="02040503050406030204" pitchFamily="18" charset="0"/>
                          <a:ea typeface="Cambria Math" panose="02040503050406030204" pitchFamily="18" charset="0"/>
                        </a:rPr>
                        <m:t>ố </m:t>
                      </m:r>
                      <m:r>
                        <m:rPr>
                          <m:sty m:val="p"/>
                        </m:rPr>
                        <a:rPr lang="vi-VN" sz="1200" b="0" i="0" smtClean="0">
                          <a:latin typeface="Cambria Math" panose="02040503050406030204" pitchFamily="18" charset="0"/>
                          <a:ea typeface="Cambria Math" panose="02040503050406030204" pitchFamily="18" charset="0"/>
                        </a:rPr>
                        <m:t>g</m:t>
                      </m:r>
                      <m:r>
                        <a:rPr lang="vi-VN" sz="1200" b="0" i="0" smtClean="0">
                          <a:latin typeface="Cambria Math" panose="02040503050406030204" pitchFamily="18" charset="0"/>
                          <a:ea typeface="Cambria Math" panose="02040503050406030204" pitchFamily="18" charset="0"/>
                        </a:rPr>
                        <m:t>ắ</m:t>
                      </m:r>
                      <m:r>
                        <m:rPr>
                          <m:sty m:val="p"/>
                        </m:rPr>
                        <a:rPr lang="vi-VN" sz="1200" b="0" i="0" smtClean="0">
                          <a:latin typeface="Cambria Math" panose="02040503050406030204" pitchFamily="18" charset="0"/>
                          <a:ea typeface="Cambria Math" panose="02040503050406030204" pitchFamily="18" charset="0"/>
                        </a:rPr>
                        <m:t>ng</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m</m:t>
                      </m:r>
                      <m:r>
                        <a:rPr lang="vi-VN" sz="1200" b="0" i="0" smtClean="0">
                          <a:latin typeface="Cambria Math" panose="02040503050406030204" pitchFamily="18" charset="0"/>
                          <a:ea typeface="Cambria Math" panose="02040503050406030204" pitchFamily="18" charset="0"/>
                        </a:rPr>
                        <m:t>ô </m:t>
                      </m:r>
                      <m:r>
                        <m:rPr>
                          <m:sty m:val="p"/>
                        </m:rPr>
                        <a:rPr lang="vi-VN" sz="1200" b="0" i="0" smtClean="0">
                          <a:latin typeface="Cambria Math" panose="02040503050406030204" pitchFamily="18" charset="0"/>
                          <a:ea typeface="Cambria Math" panose="02040503050406030204" pitchFamily="18" charset="0"/>
                        </a:rPr>
                        <m:t>h</m:t>
                      </m:r>
                      <m:r>
                        <a:rPr lang="vi-VN" sz="1200" b="0" i="0" smtClean="0">
                          <a:latin typeface="Cambria Math" panose="02040503050406030204" pitchFamily="18" charset="0"/>
                          <a:ea typeface="Cambria Math" panose="02040503050406030204" pitchFamily="18" charset="0"/>
                        </a:rPr>
                        <m:t>ì</m:t>
                      </m:r>
                      <m:r>
                        <m:rPr>
                          <m:sty m:val="p"/>
                        </m:rPr>
                        <a:rPr lang="vi-VN" sz="1200" b="0" i="0" smtClean="0">
                          <a:latin typeface="Cambria Math" panose="02040503050406030204" pitchFamily="18" charset="0"/>
                          <a:ea typeface="Cambria Math" panose="02040503050406030204" pitchFamily="18" charset="0"/>
                        </a:rPr>
                        <m:t>nh</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h</m:t>
                      </m:r>
                      <m:r>
                        <a:rPr lang="vi-VN" sz="1200" b="0" i="0" smtClean="0">
                          <a:latin typeface="Cambria Math" panose="02040503050406030204" pitchFamily="18" charset="0"/>
                          <a:ea typeface="Cambria Math" panose="02040503050406030204" pitchFamily="18" charset="0"/>
                        </a:rPr>
                        <m:t>ó</m:t>
                      </m:r>
                      <m:r>
                        <m:rPr>
                          <m:sty m:val="p"/>
                        </m:rPr>
                        <a:rPr lang="vi-VN" sz="1200" b="0" i="0" smtClean="0">
                          <a:latin typeface="Cambria Math" panose="02040503050406030204" pitchFamily="18" charset="0"/>
                          <a:ea typeface="Cambria Math" panose="02040503050406030204" pitchFamily="18" charset="0"/>
                        </a:rPr>
                        <m:t>a</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m</m:t>
                      </m:r>
                      <m:r>
                        <a:rPr lang="vi-VN" sz="1200" b="0" i="0" smtClean="0">
                          <a:latin typeface="Cambria Math" panose="02040503050406030204" pitchFamily="18" charset="0"/>
                          <a:ea typeface="Cambria Math" panose="02040503050406030204" pitchFamily="18" charset="0"/>
                        </a:rPr>
                        <m:t>ố</m:t>
                      </m:r>
                      <m:r>
                        <m:rPr>
                          <m:sty m:val="p"/>
                        </m:rPr>
                        <a:rPr lang="vi-VN" sz="1200" b="0" i="0" smtClean="0">
                          <a:latin typeface="Cambria Math" panose="02040503050406030204" pitchFamily="18" charset="0"/>
                          <a:ea typeface="Cambria Math" panose="02040503050406030204" pitchFamily="18" charset="0"/>
                        </a:rPr>
                        <m:t>i</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quan</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h</m:t>
                      </m:r>
                      <m:r>
                        <a:rPr lang="vi-VN" sz="1200" b="0" i="0" smtClean="0">
                          <a:latin typeface="Cambria Math" panose="02040503050406030204" pitchFamily="18" charset="0"/>
                          <a:ea typeface="Cambria Math" panose="02040503050406030204" pitchFamily="18" charset="0"/>
                        </a:rPr>
                        <m:t>ệ </m:t>
                      </m:r>
                      <m:r>
                        <m:rPr>
                          <m:sty m:val="p"/>
                        </m:rPr>
                        <a:rPr lang="vi-VN" sz="1200" b="0" i="0" smtClean="0">
                          <a:latin typeface="Cambria Math" panose="02040503050406030204" pitchFamily="18" charset="0"/>
                          <a:ea typeface="Cambria Math" panose="02040503050406030204" pitchFamily="18" charset="0"/>
                        </a:rPr>
                        <m:t>gi</m:t>
                      </m:r>
                      <m:r>
                        <a:rPr lang="vi-VN" sz="1200" b="0" i="0" smtClean="0">
                          <a:latin typeface="Cambria Math" panose="02040503050406030204" pitchFamily="18" charset="0"/>
                          <a:ea typeface="Cambria Math" panose="02040503050406030204" pitchFamily="18" charset="0"/>
                        </a:rPr>
                        <m:t>ữ</m:t>
                      </m:r>
                      <m:r>
                        <m:rPr>
                          <m:sty m:val="p"/>
                        </m:rPr>
                        <a:rPr lang="vi-VN" sz="1200" b="0" i="0" smtClean="0">
                          <a:latin typeface="Cambria Math" panose="02040503050406030204" pitchFamily="18" charset="0"/>
                          <a:ea typeface="Cambria Math" panose="02040503050406030204" pitchFamily="18" charset="0"/>
                        </a:rPr>
                        <m:t>a</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hai</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ho</m:t>
                      </m:r>
                      <m:r>
                        <a:rPr lang="vi-VN" sz="1200" b="0" i="0" smtClean="0">
                          <a:latin typeface="Cambria Math" panose="02040503050406030204" pitchFamily="18" charset="0"/>
                          <a:ea typeface="Cambria Math" panose="02040503050406030204" pitchFamily="18" charset="0"/>
                        </a:rPr>
                        <m:t>ặ</m:t>
                      </m:r>
                      <m:r>
                        <m:rPr>
                          <m:sty m:val="p"/>
                        </m:rPr>
                        <a:rPr lang="vi-VN" sz="1200" b="0" i="0" smtClean="0">
                          <a:latin typeface="Cambria Math" panose="02040503050406030204" pitchFamily="18" charset="0"/>
                          <a:ea typeface="Cambria Math" panose="02040503050406030204" pitchFamily="18" charset="0"/>
                        </a:rPr>
                        <m:t>c</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nhi</m:t>
                      </m:r>
                      <m:r>
                        <a:rPr lang="vi-VN" sz="1200" b="0" i="0" smtClean="0">
                          <a:latin typeface="Cambria Math" panose="02040503050406030204" pitchFamily="18" charset="0"/>
                          <a:ea typeface="Cambria Math" panose="02040503050406030204" pitchFamily="18" charset="0"/>
                        </a:rPr>
                        <m:t>ề</m:t>
                      </m:r>
                      <m:r>
                        <m:rPr>
                          <m:sty m:val="p"/>
                        </m:rPr>
                        <a:rPr lang="vi-VN" sz="1200" b="0" i="0" smtClean="0">
                          <a:latin typeface="Cambria Math" panose="02040503050406030204" pitchFamily="18" charset="0"/>
                          <a:ea typeface="Cambria Math" panose="02040503050406030204" pitchFamily="18" charset="0"/>
                        </a:rPr>
                        <m:t>u</m:t>
                      </m:r>
                      <m:r>
                        <a:rPr lang="vi-VN"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bi</m:t>
                      </m:r>
                      <m:r>
                        <a:rPr lang="en-US" sz="1200" b="0" i="0" smtClean="0">
                          <a:latin typeface="Cambria Math" panose="02040503050406030204" pitchFamily="18" charset="0"/>
                          <a:ea typeface="Cambria Math" panose="02040503050406030204" pitchFamily="18" charset="0"/>
                        </a:rPr>
                        <m:t>ế</m:t>
                      </m:r>
                      <m:r>
                        <m:rPr>
                          <m:sty m:val="p"/>
                        </m:rPr>
                        <a:rPr lang="en-US" sz="1200" b="0" i="0" smtClean="0">
                          <a:latin typeface="Cambria Math" panose="02040503050406030204" pitchFamily="18" charset="0"/>
                          <a:ea typeface="Cambria Math" panose="02040503050406030204" pitchFamily="18" charset="0"/>
                        </a:rPr>
                        <m:t>n</m:t>
                      </m:r>
                      <m:r>
                        <a:rPr lang="en-US" sz="1200" b="0" i="0" smtClean="0">
                          <a:latin typeface="Cambria Math" panose="02040503050406030204" pitchFamily="18" charset="0"/>
                          <a:ea typeface="Cambria Math" panose="02040503050406030204" pitchFamily="18" charset="0"/>
                        </a:rPr>
                        <m:t> độ</m:t>
                      </m:r>
                      <m:r>
                        <m:rPr>
                          <m:sty m:val="p"/>
                        </m:rPr>
                        <a:rPr lang="en-US" sz="1200" b="0" i="0" smtClean="0">
                          <a:latin typeface="Cambria Math" panose="02040503050406030204" pitchFamily="18" charset="0"/>
                          <a:ea typeface="Cambria Math" panose="02040503050406030204" pitchFamily="18" charset="0"/>
                        </a:rPr>
                        <m:t>c</m:t>
                      </m:r>
                      <m:r>
                        <a:rPr lang="en-US"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l</m:t>
                      </m:r>
                      <m:r>
                        <a:rPr lang="en-US" sz="1200" b="0" i="0" smtClean="0">
                          <a:latin typeface="Cambria Math" panose="02040503050406030204" pitchFamily="18" charset="0"/>
                          <a:ea typeface="Cambria Math" panose="02040503050406030204" pitchFamily="18" charset="0"/>
                        </a:rPr>
                        <m:t>ậ</m:t>
                      </m:r>
                      <m:r>
                        <m:rPr>
                          <m:sty m:val="p"/>
                        </m:rPr>
                        <a:rPr lang="en-US" sz="1200" b="0" i="0" smtClean="0">
                          <a:latin typeface="Cambria Math" panose="02040503050406030204" pitchFamily="18" charset="0"/>
                          <a:ea typeface="Cambria Math" panose="02040503050406030204" pitchFamily="18" charset="0"/>
                        </a:rPr>
                        <m:t>p</m:t>
                      </m:r>
                      <m:r>
                        <a:rPr lang="en-US"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v</m:t>
                      </m:r>
                      <m:r>
                        <a:rPr lang="vi-VN" sz="1200" b="0" i="0" smtClean="0">
                          <a:latin typeface="Cambria Math" panose="02040503050406030204" pitchFamily="18" charset="0"/>
                          <a:ea typeface="Cambria Math" panose="02040503050406030204" pitchFamily="18" charset="0"/>
                        </a:rPr>
                        <m:t>à </m:t>
                      </m:r>
                      <m:r>
                        <m:rPr>
                          <m:sty m:val="p"/>
                        </m:rPr>
                        <a:rPr lang="vi-VN" sz="1200" b="0" i="0" smtClean="0">
                          <a:latin typeface="Cambria Math" panose="02040503050406030204" pitchFamily="18" charset="0"/>
                          <a:ea typeface="Cambria Math" panose="02040503050406030204" pitchFamily="18" charset="0"/>
                        </a:rPr>
                        <m:t>m</m:t>
                      </m:r>
                      <m:r>
                        <a:rPr lang="vi-VN" sz="1200" b="0" i="0" smtClean="0">
                          <a:latin typeface="Cambria Math" panose="02040503050406030204" pitchFamily="18" charset="0"/>
                          <a:ea typeface="Cambria Math" panose="02040503050406030204" pitchFamily="18" charset="0"/>
                        </a:rPr>
                        <m:t>ộ</m:t>
                      </m:r>
                      <m:r>
                        <m:rPr>
                          <m:sty m:val="p"/>
                        </m:rPr>
                        <a:rPr lang="vi-VN" sz="1200" b="0" i="0" smtClean="0">
                          <a:latin typeface="Cambria Math" panose="02040503050406030204" pitchFamily="18" charset="0"/>
                          <a:ea typeface="Cambria Math" panose="02040503050406030204" pitchFamily="18" charset="0"/>
                        </a:rPr>
                        <m:t>t</m:t>
                      </m:r>
                      <m:r>
                        <a:rPr lang="vi-VN"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bi</m:t>
                      </m:r>
                      <m:r>
                        <a:rPr lang="en-US" sz="1200" b="0" i="0" smtClean="0">
                          <a:latin typeface="Cambria Math" panose="02040503050406030204" pitchFamily="18" charset="0"/>
                          <a:ea typeface="Cambria Math" panose="02040503050406030204" pitchFamily="18" charset="0"/>
                        </a:rPr>
                        <m:t>ế</m:t>
                      </m:r>
                      <m:r>
                        <m:rPr>
                          <m:sty m:val="p"/>
                        </m:rPr>
                        <a:rPr lang="en-US" sz="1200" b="0" i="0" smtClean="0">
                          <a:latin typeface="Cambria Math" panose="02040503050406030204" pitchFamily="18" charset="0"/>
                          <a:ea typeface="Cambria Math" panose="02040503050406030204" pitchFamily="18" charset="0"/>
                        </a:rPr>
                        <m:t>n</m:t>
                      </m:r>
                      <m:r>
                        <a:rPr lang="en-US"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ph</m:t>
                      </m:r>
                      <m:r>
                        <a:rPr lang="en-US" sz="1200" b="0" i="0" smtClean="0">
                          <a:latin typeface="Cambria Math" panose="02040503050406030204" pitchFamily="18" charset="0"/>
                          <a:ea typeface="Cambria Math" panose="02040503050406030204" pitchFamily="18" charset="0"/>
                        </a:rPr>
                        <m:t>ụ </m:t>
                      </m:r>
                      <m:r>
                        <m:rPr>
                          <m:sty m:val="p"/>
                        </m:rPr>
                        <a:rPr lang="en-US" sz="1200" b="0" i="0" smtClean="0">
                          <a:latin typeface="Cambria Math" panose="02040503050406030204" pitchFamily="18" charset="0"/>
                          <a:ea typeface="Cambria Math" panose="02040503050406030204" pitchFamily="18" charset="0"/>
                        </a:rPr>
                        <m:t>thu</m:t>
                      </m:r>
                      <m:r>
                        <a:rPr lang="en-US" sz="1200" b="0" i="0" smtClean="0">
                          <a:latin typeface="Cambria Math" panose="02040503050406030204" pitchFamily="18" charset="0"/>
                          <a:ea typeface="Cambria Math" panose="02040503050406030204" pitchFamily="18" charset="0"/>
                        </a:rPr>
                        <m:t>ộ</m:t>
                      </m:r>
                      <m:r>
                        <m:rPr>
                          <m:sty m:val="p"/>
                        </m:rPr>
                        <a:rPr lang="en-US" sz="1200" b="0" i="0" smtClean="0">
                          <a:latin typeface="Cambria Math" panose="02040503050406030204" pitchFamily="18" charset="0"/>
                          <a:ea typeface="Cambria Math" panose="02040503050406030204" pitchFamily="18" charset="0"/>
                        </a:rPr>
                        <m:t>c</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b</m:t>
                      </m:r>
                      <m:r>
                        <a:rPr lang="vi-VN" sz="1200" b="0" i="0" smtClean="0">
                          <a:latin typeface="Cambria Math" panose="02040503050406030204" pitchFamily="18" charset="0"/>
                          <a:ea typeface="Cambria Math" panose="02040503050406030204" pitchFamily="18" charset="0"/>
                        </a:rPr>
                        <m:t>ằ</m:t>
                      </m:r>
                      <m:r>
                        <m:rPr>
                          <m:sty m:val="p"/>
                        </m:rPr>
                        <a:rPr lang="vi-VN" sz="1200" b="0" i="0" smtClean="0">
                          <a:latin typeface="Cambria Math" panose="02040503050406030204" pitchFamily="18" charset="0"/>
                          <a:ea typeface="Cambria Math" panose="02040503050406030204" pitchFamily="18" charset="0"/>
                        </a:rPr>
                        <m:t>ng</m:t>
                      </m:r>
                      <m:r>
                        <a:rPr lang="vi-VN"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fit</m:t>
                      </m:r>
                      <m:r>
                        <a:rPr lang="en-US"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m</m:t>
                      </m:r>
                      <m:r>
                        <a:rPr lang="vi-VN" sz="1200" b="0" i="0" smtClean="0">
                          <a:latin typeface="Cambria Math" panose="02040503050406030204" pitchFamily="18" charset="0"/>
                          <a:ea typeface="Cambria Math" panose="02040503050406030204" pitchFamily="18" charset="0"/>
                        </a:rPr>
                        <m:t>ộ</m:t>
                      </m:r>
                      <m:r>
                        <m:rPr>
                          <m:sty m:val="p"/>
                        </m:rPr>
                        <a:rPr lang="vi-VN" sz="1200" b="0" i="0" smtClean="0">
                          <a:latin typeface="Cambria Math" panose="02040503050406030204" pitchFamily="18" charset="0"/>
                          <a:ea typeface="Cambria Math" panose="02040503050406030204" pitchFamily="18" charset="0"/>
                        </a:rPr>
                        <m:t>t</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ph</m:t>
                      </m:r>
                      <m:r>
                        <a:rPr lang="vi-VN" sz="1200" b="0" i="0" smtClean="0">
                          <a:latin typeface="Cambria Math" panose="02040503050406030204" pitchFamily="18" charset="0"/>
                          <a:ea typeface="Cambria Math" panose="02040503050406030204" pitchFamily="18" charset="0"/>
                        </a:rPr>
                        <m:t>ươ</m:t>
                      </m:r>
                      <m:r>
                        <m:rPr>
                          <m:sty m:val="p"/>
                        </m:rPr>
                        <a:rPr lang="vi-VN" sz="1200" b="0" i="0" smtClean="0">
                          <a:latin typeface="Cambria Math" panose="02040503050406030204" pitchFamily="18" charset="0"/>
                          <a:ea typeface="Cambria Math" panose="02040503050406030204" pitchFamily="18" charset="0"/>
                        </a:rPr>
                        <m:t>ng</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tr</m:t>
                      </m:r>
                      <m:r>
                        <a:rPr lang="vi-VN" sz="1200" b="0" i="0" smtClean="0">
                          <a:latin typeface="Cambria Math" panose="02040503050406030204" pitchFamily="18" charset="0"/>
                          <a:ea typeface="Cambria Math" panose="02040503050406030204" pitchFamily="18" charset="0"/>
                        </a:rPr>
                        <m:t>ì</m:t>
                      </m:r>
                      <m:r>
                        <m:rPr>
                          <m:sty m:val="p"/>
                        </m:rPr>
                        <a:rPr lang="vi-VN" sz="1200" b="0" i="0" smtClean="0">
                          <a:latin typeface="Cambria Math" panose="02040503050406030204" pitchFamily="18" charset="0"/>
                          <a:ea typeface="Cambria Math" panose="02040503050406030204" pitchFamily="18" charset="0"/>
                        </a:rPr>
                        <m:t>nh</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tuy</m:t>
                      </m:r>
                      <m:r>
                        <a:rPr lang="vi-VN" sz="1200" b="0" i="0" smtClean="0">
                          <a:latin typeface="Cambria Math" panose="02040503050406030204" pitchFamily="18" charset="0"/>
                          <a:ea typeface="Cambria Math" panose="02040503050406030204" pitchFamily="18" charset="0"/>
                        </a:rPr>
                        <m:t>ế</m:t>
                      </m:r>
                      <m:r>
                        <m:rPr>
                          <m:sty m:val="p"/>
                        </m:rPr>
                        <a:rPr lang="vi-VN" sz="1200" b="0" i="0" smtClean="0">
                          <a:latin typeface="Cambria Math" panose="02040503050406030204" pitchFamily="18" charset="0"/>
                          <a:ea typeface="Cambria Math" panose="02040503050406030204" pitchFamily="18" charset="0"/>
                        </a:rPr>
                        <m:t>n</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t</m:t>
                      </m:r>
                      <m:r>
                        <a:rPr lang="vi-VN" sz="1200" b="0" i="0" smtClean="0">
                          <a:latin typeface="Cambria Math" panose="02040503050406030204" pitchFamily="18" charset="0"/>
                          <a:ea typeface="Cambria Math" panose="02040503050406030204" pitchFamily="18" charset="0"/>
                        </a:rPr>
                        <m:t>í</m:t>
                      </m:r>
                      <m:r>
                        <m:rPr>
                          <m:sty m:val="p"/>
                        </m:rPr>
                        <a:rPr lang="vi-VN" sz="1200" b="0" i="0" smtClean="0">
                          <a:latin typeface="Cambria Math" panose="02040503050406030204" pitchFamily="18" charset="0"/>
                          <a:ea typeface="Cambria Math" panose="02040503050406030204" pitchFamily="18" charset="0"/>
                        </a:rPr>
                        <m:t>nh</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v</m:t>
                      </m:r>
                      <m:r>
                        <a:rPr lang="vi-VN" sz="1200" b="0" i="0" smtClean="0">
                          <a:latin typeface="Cambria Math" panose="02040503050406030204" pitchFamily="18" charset="0"/>
                          <a:ea typeface="Cambria Math" panose="02040503050406030204" pitchFamily="18" charset="0"/>
                        </a:rPr>
                        <m:t>ớ</m:t>
                      </m:r>
                      <m:r>
                        <m:rPr>
                          <m:sty m:val="p"/>
                        </m:rPr>
                        <a:rPr lang="vi-VN" sz="1200" b="0" i="0" smtClean="0">
                          <a:latin typeface="Cambria Math" panose="02040503050406030204" pitchFamily="18" charset="0"/>
                          <a:ea typeface="Cambria Math" panose="02040503050406030204" pitchFamily="18" charset="0"/>
                        </a:rPr>
                        <m:t>i</m:t>
                      </m:r>
                      <m:r>
                        <a:rPr lang="vi-VN" sz="1200" b="0" i="0" smtClean="0">
                          <a:latin typeface="Cambria Math" panose="02040503050406030204" pitchFamily="18" charset="0"/>
                          <a:ea typeface="Cambria Math" panose="02040503050406030204" pitchFamily="18" charset="0"/>
                        </a:rPr>
                        <m:t> </m:t>
                      </m:r>
                      <m:r>
                        <m:rPr>
                          <m:sty m:val="p"/>
                        </m:rPr>
                        <a:rPr lang="vi-VN" sz="1200" b="0" i="0" smtClean="0">
                          <a:latin typeface="Cambria Math" panose="02040503050406030204" pitchFamily="18" charset="0"/>
                          <a:ea typeface="Cambria Math" panose="02040503050406030204" pitchFamily="18" charset="0"/>
                        </a:rPr>
                        <m:t>d</m:t>
                      </m:r>
                      <m:r>
                        <a:rPr lang="vi-VN" sz="1200" b="0" i="0" smtClean="0">
                          <a:latin typeface="Cambria Math" panose="02040503050406030204" pitchFamily="18" charset="0"/>
                          <a:ea typeface="Cambria Math" panose="02040503050406030204" pitchFamily="18" charset="0"/>
                        </a:rPr>
                        <m:t>ữ </m:t>
                      </m:r>
                      <m:r>
                        <m:rPr>
                          <m:sty m:val="p"/>
                        </m:rPr>
                        <a:rPr lang="vi-VN" sz="1200" b="0" i="0" smtClean="0">
                          <a:latin typeface="Cambria Math" panose="02040503050406030204" pitchFamily="18" charset="0"/>
                          <a:ea typeface="Cambria Math" panose="02040503050406030204" pitchFamily="18" charset="0"/>
                        </a:rPr>
                        <m:t>li</m:t>
                      </m:r>
                      <m:r>
                        <a:rPr lang="vi-VN" sz="1200" b="0" i="0" smtClean="0">
                          <a:latin typeface="Cambria Math" panose="02040503050406030204" pitchFamily="18" charset="0"/>
                          <a:ea typeface="Cambria Math" panose="02040503050406030204" pitchFamily="18" charset="0"/>
                        </a:rPr>
                        <m:t>ệ</m:t>
                      </m:r>
                      <m:r>
                        <m:rPr>
                          <m:sty m:val="p"/>
                        </m:rPr>
                        <a:rPr lang="vi-VN" sz="1200" b="0" i="0" smtClean="0">
                          <a:latin typeface="Cambria Math" panose="02040503050406030204" pitchFamily="18" charset="0"/>
                          <a:ea typeface="Cambria Math" panose="02040503050406030204" pitchFamily="18" charset="0"/>
                        </a:rPr>
                        <m:t>u</m:t>
                      </m:r>
                      <m:r>
                        <a:rPr lang="vi-VN" sz="1200" b="0" i="0" smtClean="0">
                          <a:latin typeface="Cambria Math" panose="02040503050406030204" pitchFamily="18" charset="0"/>
                          <a:ea typeface="Cambria Math" panose="02040503050406030204" pitchFamily="18" charset="0"/>
                        </a:rPr>
                        <m:t> đầ</m:t>
                      </m:r>
                      <m:r>
                        <m:rPr>
                          <m:sty m:val="p"/>
                        </m:rPr>
                        <a:rPr lang="en-US" sz="1200" b="0" i="0" smtClean="0">
                          <a:latin typeface="Cambria Math" panose="02040503050406030204" pitchFamily="18" charset="0"/>
                          <a:ea typeface="Cambria Math" panose="02040503050406030204" pitchFamily="18" charset="0"/>
                        </a:rPr>
                        <m:t>u</m:t>
                      </m:r>
                      <m:r>
                        <a:rPr lang="en-US"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v</m:t>
                      </m:r>
                      <m:r>
                        <a:rPr lang="en-US" sz="1200" b="0" i="0" smtClean="0">
                          <a:latin typeface="Cambria Math" panose="02040503050406030204" pitchFamily="18" charset="0"/>
                          <a:ea typeface="Cambria Math" panose="02040503050406030204" pitchFamily="18" charset="0"/>
                        </a:rPr>
                        <m:t>à</m:t>
                      </m:r>
                      <m:r>
                        <m:rPr>
                          <m:sty m:val="p"/>
                        </m:rPr>
                        <a:rPr lang="en-US" sz="1200" b="0" i="0" smtClean="0">
                          <a:latin typeface="Cambria Math" panose="02040503050406030204" pitchFamily="18" charset="0"/>
                          <a:ea typeface="Cambria Math" panose="02040503050406030204" pitchFamily="18" charset="0"/>
                        </a:rPr>
                        <m:t>o</m:t>
                      </m:r>
                      <m:r>
                        <a:rPr lang="en-US" sz="1200" b="0" i="0" smtClean="0">
                          <a:latin typeface="Cambria Math" panose="02040503050406030204" pitchFamily="18" charset="0"/>
                          <a:ea typeface="Cambria Math" panose="02040503050406030204" pitchFamily="18" charset="0"/>
                        </a:rPr>
                        <m:t> đượ</m:t>
                      </m:r>
                      <m:r>
                        <m:rPr>
                          <m:sty m:val="p"/>
                        </m:rPr>
                        <a:rPr lang="vi-VN" sz="1200" b="0" i="0" smtClean="0">
                          <a:latin typeface="Cambria Math" panose="02040503050406030204" pitchFamily="18" charset="0"/>
                          <a:ea typeface="Cambria Math" panose="02040503050406030204" pitchFamily="18" charset="0"/>
                        </a:rPr>
                        <m:t>c</m:t>
                      </m:r>
                      <m:r>
                        <a:rPr lang="vi-VN" sz="1200" b="0" i="0" smtClean="0">
                          <a:latin typeface="Cambria Math" panose="02040503050406030204" pitchFamily="18" charset="0"/>
                          <a:ea typeface="Cambria Math" panose="02040503050406030204" pitchFamily="18" charset="0"/>
                        </a:rPr>
                        <m:t>.</m:t>
                      </m:r>
                    </m:oMath>
                  </m:oMathPara>
                </a14:m>
                <a:endParaRPr lang="en-GB" b="0" i="0" dirty="0"/>
              </a:p>
              <a:p>
                <a:endParaRPr lang="en-GB" b="0" i="0" dirty="0"/>
              </a:p>
            </p:txBody>
          </p:sp>
        </mc:Choice>
        <mc:Fallback xmlns="">
          <p:sp>
            <p:nvSpPr>
              <p:cNvPr id="3" name="Notes Placeholder 2"/>
              <p:cNvSpPr>
                <a:spLocks noGrp="1"/>
              </p:cNvSpPr>
              <p:nvPr>
                <p:ph type="body" idx="1"/>
              </p:nvPr>
            </p:nvSpPr>
            <p:spPr/>
            <p:txBody>
              <a:bodyPr>
                <a:normAutofit fontScale="40000" lnSpcReduction="20000"/>
              </a:bodyPr>
              <a:lstStyle/>
              <a:p>
                <a:pPr/>
                <a:r>
                  <a:rPr lang="en-US" sz="1200" b="0" i="0" smtClean="0">
                    <a:latin typeface="Cambria Math" panose="02040503050406030204" pitchFamily="18" charset="0"/>
                    <a:ea typeface="Cambria Math" panose="02040503050406030204" pitchFamily="18" charset="0"/>
                  </a:rPr>
                  <a:t>Multiple  linear regression </a:t>
                </a:r>
                <a:r>
                  <a:rPr lang="vi-VN" sz="1200" b="0" i="0" smtClean="0">
                    <a:latin typeface="Cambria Math" panose="02040503050406030204" pitchFamily="18" charset="0"/>
                    <a:ea typeface="Cambria Math" panose="02040503050406030204" pitchFamily="18" charset="0"/>
                  </a:rPr>
                  <a:t>cố gắng mô hình hóa mối quan hệ giữa hai hoặc nhiều </a:t>
                </a:r>
                <a:r>
                  <a:rPr lang="en-US" sz="1200" b="0" i="0" smtClean="0">
                    <a:latin typeface="Cambria Math" panose="02040503050406030204" pitchFamily="18" charset="0"/>
                    <a:ea typeface="Cambria Math" panose="02040503050406030204" pitchFamily="18" charset="0"/>
                  </a:rPr>
                  <a:t>biến độc lập </a:t>
                </a:r>
                <a:r>
                  <a:rPr lang="vi-VN" sz="1200" b="0" i="0" smtClean="0">
                    <a:latin typeface="Cambria Math" panose="02040503050406030204" pitchFamily="18" charset="0"/>
                    <a:ea typeface="Cambria Math" panose="02040503050406030204" pitchFamily="18" charset="0"/>
                  </a:rPr>
                  <a:t>và một </a:t>
                </a:r>
                <a:r>
                  <a:rPr lang="en-US" sz="1200" b="0" i="0" smtClean="0">
                    <a:latin typeface="Cambria Math" panose="02040503050406030204" pitchFamily="18" charset="0"/>
                    <a:ea typeface="Cambria Math" panose="02040503050406030204" pitchFamily="18" charset="0"/>
                  </a:rPr>
                  <a:t>biến phụ thuộc</a:t>
                </a:r>
                <a:r>
                  <a:rPr lang="vi-VN" sz="1200" b="0" i="0" smtClean="0">
                    <a:latin typeface="Cambria Math" panose="02040503050406030204" pitchFamily="18" charset="0"/>
                    <a:ea typeface="Cambria Math" panose="02040503050406030204" pitchFamily="18" charset="0"/>
                  </a:rPr>
                  <a:t> bằng </a:t>
                </a:r>
                <a:r>
                  <a:rPr lang="en-US" sz="1200" b="0" i="0" smtClean="0">
                    <a:latin typeface="Cambria Math" panose="02040503050406030204" pitchFamily="18" charset="0"/>
                    <a:ea typeface="Cambria Math" panose="02040503050406030204" pitchFamily="18" charset="0"/>
                  </a:rPr>
                  <a:t>fit </a:t>
                </a:r>
                <a:r>
                  <a:rPr lang="vi-VN" sz="1200" b="0" i="0" smtClean="0">
                    <a:latin typeface="Cambria Math" panose="02040503050406030204" pitchFamily="18" charset="0"/>
                    <a:ea typeface="Cambria Math" panose="02040503050406030204" pitchFamily="18" charset="0"/>
                  </a:rPr>
                  <a:t>một phương trình tuyến tính với dữ liệu </a:t>
                </a:r>
                <a:r>
                  <a:rPr lang="en-US" sz="1200" b="0" i="0" smtClean="0">
                    <a:latin typeface="Cambria Math" panose="02040503050406030204" pitchFamily="18" charset="0"/>
                    <a:ea typeface="Cambria Math" panose="02040503050406030204" pitchFamily="18" charset="0"/>
                  </a:rPr>
                  <a:t>đầu vào </a:t>
                </a:r>
                <a:r>
                  <a:rPr lang="vi-VN" sz="1200" b="0" i="0" smtClean="0">
                    <a:latin typeface="Cambria Math" panose="02040503050406030204" pitchFamily="18" charset="0"/>
                    <a:ea typeface="Cambria Math" panose="02040503050406030204" pitchFamily="18" charset="0"/>
                  </a:rPr>
                  <a:t>được.</a:t>
                </a:r>
                <a:endParaRPr lang="en-GB" b="0" i="0" dirty="0" smtClean="0"/>
              </a:p>
              <a:p>
                <a:pPr/>
                <a:endParaRPr lang="en-GB" b="0" i="0" dirty="0"/>
              </a:p>
            </p:txBody>
          </p:sp>
        </mc:Fallback>
      </mc:AlternateContent>
      <p:sp>
        <p:nvSpPr>
          <p:cNvPr id="4" name="Slide Number Placeholder 3"/>
          <p:cNvSpPr>
            <a:spLocks noGrp="1"/>
          </p:cNvSpPr>
          <p:nvPr>
            <p:ph type="sldNum" sz="quarter" idx="10"/>
          </p:nvPr>
        </p:nvSpPr>
        <p:spPr/>
        <p:txBody>
          <a:bodyPr/>
          <a:lstStyle/>
          <a:p>
            <a:fld id="{32E1EE63-6710-4CE0-B1BA-0A6C7A76DA2C}" type="slidenum">
              <a:rPr lang="vi-VN" smtClean="0"/>
              <a:pPr/>
              <a:t>9</a:t>
            </a:fld>
            <a:endParaRPr lang="vi-VN"/>
          </a:p>
        </p:txBody>
      </p:sp>
    </p:spTree>
    <p:extLst>
      <p:ext uri="{BB962C8B-B14F-4D97-AF65-F5344CB8AC3E}">
        <p14:creationId xmlns:p14="http://schemas.microsoft.com/office/powerpoint/2010/main" val="783096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Chúng ta mong muốn rằng sự sai khác </a:t>
                </a:r>
                <a14:m>
                  <m:oMath xmlns:m="http://schemas.openxmlformats.org/officeDocument/2006/math">
                    <m:r>
                      <a:rPr lang="en-US" sz="1200" b="0" i="1" smtClean="0">
                        <a:latin typeface="Cambria Math" panose="02040503050406030204" pitchFamily="18" charset="0"/>
                        <a:ea typeface="Cambria Math" panose="02040503050406030204" pitchFamily="18" charset="0"/>
                      </a:rPr>
                      <m:t>𝜀</m:t>
                    </m:r>
                  </m:oMath>
                </a14:m>
                <a:r>
                  <a:rPr lang="en-US" sz="1200" b="0" i="0" kern="1200">
                    <a:solidFill>
                      <a:schemeClr val="tx1"/>
                    </a:solidFill>
                    <a:effectLst/>
                    <a:latin typeface="+mn-lt"/>
                    <a:ea typeface="+mn-ea"/>
                    <a:cs typeface="+mn-cs"/>
                  </a:rPr>
                  <a:t> giữa giá trị thực y và giá trị dự đoán </a:t>
                </a:r>
                <a14:m>
                  <m:oMath xmlns:m="http://schemas.openxmlformats.org/officeDocument/2006/math">
                    <m:acc>
                      <m:accPr>
                        <m:chr m:val="̅"/>
                        <m:ctrlPr>
                          <a:rPr lang="en-US" sz="1200" i="1" smtClean="0">
                            <a:latin typeface="Cambria Math" panose="02040503050406030204" pitchFamily="18" charset="0"/>
                          </a:rPr>
                        </m:ctrlPr>
                      </m:accPr>
                      <m:e>
                        <m:r>
                          <a:rPr lang="en-US" sz="1200" i="1">
                            <a:latin typeface="Cambria Math" panose="02040503050406030204" pitchFamily="18" charset="0"/>
                          </a:rPr>
                          <m:t>𝑥</m:t>
                        </m:r>
                      </m:e>
                    </m:acc>
                  </m:oMath>
                </a14:m>
                <a:r>
                  <a:rPr lang="en-US" sz="120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𝛽</m:t>
                    </m:r>
                  </m:oMath>
                </a14:m>
                <a:r>
                  <a:rPr lang="en-US" sz="1200" b="0" i="0" kern="1200">
                    <a:solidFill>
                      <a:schemeClr val="tx1"/>
                    </a:solidFill>
                    <a:effectLst/>
                    <a:latin typeface="+mn-lt"/>
                    <a:ea typeface="+mn-ea"/>
                    <a:cs typeface="+mn-cs"/>
                  </a:rPr>
                  <a:t> là nhỏ nhất.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a:solidFill>
                      <a:schemeClr val="tx1"/>
                    </a:solidFill>
                    <a:effectLst/>
                    <a:latin typeface="+mn-lt"/>
                    <a:ea typeface="+mn-ea"/>
                    <a:cs typeface="+mn-cs"/>
                  </a:rPr>
                  <a:t>trong đó hệ số </a:t>
                </a:r>
                <a:r>
                  <a:rPr lang="en-US" sz="1200" b="0" i="0" kern="1200">
                    <a:solidFill>
                      <a:schemeClr val="tx1"/>
                    </a:solidFill>
                    <a:effectLst/>
                    <a:latin typeface="+mn-lt"/>
                    <a:ea typeface="+mn-ea"/>
                    <a:cs typeface="+mn-cs"/>
                  </a:rPr>
                  <a:t>1/2</a:t>
                </a:r>
                <a:r>
                  <a:rPr lang="vi-VN" sz="1200" b="0" i="0" kern="1200">
                    <a:solidFill>
                      <a:schemeClr val="tx1"/>
                    </a:solidFill>
                    <a:effectLst/>
                    <a:latin typeface="+mn-lt"/>
                    <a:ea typeface="+mn-ea"/>
                    <a:cs typeface="+mn-cs"/>
                  </a:rPr>
                  <a:t>  là để thuận tiện cho việc tính toán (khi tính đạo hàm thì số 1</a:t>
                </a:r>
                <a:r>
                  <a:rPr lang="en-US" sz="1200" b="0" i="0" kern="1200">
                    <a:solidFill>
                      <a:schemeClr val="tx1"/>
                    </a:solidFill>
                    <a:effectLst/>
                    <a:latin typeface="+mn-lt"/>
                    <a:ea typeface="+mn-ea"/>
                    <a:cs typeface="+mn-cs"/>
                  </a:rPr>
                  <a:t>/2</a:t>
                </a:r>
                <a:r>
                  <a:rPr lang="vi-VN" sz="1200" b="0" i="0" kern="1200">
                    <a:solidFill>
                      <a:schemeClr val="tx1"/>
                    </a:solidFill>
                    <a:effectLst/>
                    <a:latin typeface="+mn-lt"/>
                    <a:ea typeface="+mn-ea"/>
                    <a:cs typeface="+mn-cs"/>
                  </a:rPr>
                  <a:t> sẽ bị triệt tiêu). Chúng ta cần </a:t>
                </a:r>
                <a14:m>
                  <m:oMath xmlns:m="http://schemas.openxmlformats.org/officeDocument/2006/math">
                    <m:r>
                      <a:rPr lang="en-US" sz="1200" i="1" smtClean="0">
                        <a:latin typeface="Cambria Math" panose="02040503050406030204" pitchFamily="18" charset="0"/>
                        <a:ea typeface="Cambria Math" panose="02040503050406030204" pitchFamily="18" charset="0"/>
                      </a:rPr>
                      <m:t>𝜀</m:t>
                    </m:r>
                  </m:oMath>
                </a14:m>
                <a:r>
                  <a:rPr lang="en-US" sz="1200" b="0" i="0" kern="1200" baseline="30000">
                    <a:solidFill>
                      <a:schemeClr val="tx1"/>
                    </a:solidFill>
                    <a:effectLst/>
                    <a:latin typeface="+mn-lt"/>
                    <a:ea typeface="+mn-ea"/>
                    <a:cs typeface="+mn-cs"/>
                  </a:rPr>
                  <a:t>2</a:t>
                </a:r>
                <a:r>
                  <a:rPr lang="vi-VN" sz="1200" b="0" i="0" kern="1200">
                    <a:solidFill>
                      <a:schemeClr val="tx1"/>
                    </a:solidFill>
                    <a:effectLst/>
                    <a:latin typeface="+mn-lt"/>
                    <a:ea typeface="+mn-ea"/>
                    <a:cs typeface="+mn-cs"/>
                  </a:rPr>
                  <a:t> vì</a:t>
                </a:r>
                <a:r>
                  <a:rPr lang="en-US" sz="1200" b="0" i="0" kern="1200">
                    <a:solidFill>
                      <a:schemeClr val="tx1"/>
                    </a:solidFill>
                    <a:effectLst/>
                    <a:latin typeface="+mn-lt"/>
                    <a:ea typeface="+mn-ea"/>
                    <a:cs typeface="+mn-cs"/>
                  </a:rPr>
                  <a:t> </a:t>
                </a:r>
                <a14:m>
                  <m:oMath xmlns:m="http://schemas.openxmlformats.org/officeDocument/2006/math">
                    <m:r>
                      <a:rPr lang="en-US" sz="1200" i="1" smtClean="0">
                        <a:latin typeface="Cambria Math" panose="02040503050406030204" pitchFamily="18" charset="0"/>
                        <a:ea typeface="Cambria Math" panose="02040503050406030204" pitchFamily="18" charset="0"/>
                      </a:rPr>
                      <m:t>𝜀</m:t>
                    </m:r>
                  </m:oMath>
                </a14:m>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 </a:t>
                </a:r>
                <a14:m>
                  <m:oMath xmlns:m="http://schemas.openxmlformats.org/officeDocument/2006/math">
                    <m:r>
                      <a:rPr lang="en-US" sz="1200" i="1" smtClean="0">
                        <a:latin typeface="Cambria Math" panose="02040503050406030204" pitchFamily="18" charset="0"/>
                        <a:ea typeface="Cambria Math" panose="02040503050406030204" pitchFamily="18" charset="0"/>
                      </a:rPr>
                      <m:t>𝑦</m:t>
                    </m:r>
                    <m:r>
                      <a:rPr lang="en-US" sz="1200" i="1" smtClean="0">
                        <a:latin typeface="Cambria Math" panose="02040503050406030204" pitchFamily="18" charset="0"/>
                        <a:ea typeface="Cambria Math" panose="02040503050406030204" pitchFamily="18" charset="0"/>
                      </a:rPr>
                      <m:t>−</m:t>
                    </m:r>
                  </m:oMath>
                </a14:m>
                <a:r>
                  <a:rPr lang="en-US" sz="120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1200" i="1">
                            <a:latin typeface="Cambria Math" panose="02040503050406030204" pitchFamily="18" charset="0"/>
                          </a:rPr>
                        </m:ctrlPr>
                      </m:accPr>
                      <m:e>
                        <m:r>
                          <a:rPr lang="en-US" sz="1200" i="1">
                            <a:latin typeface="Cambria Math" panose="02040503050406030204" pitchFamily="18" charset="0"/>
                          </a:rPr>
                          <m:t>𝑥</m:t>
                        </m:r>
                      </m:e>
                    </m:acc>
                  </m:oMath>
                </a14:m>
                <a:r>
                  <a:rPr lang="en-US" sz="120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𝛽</m:t>
                    </m:r>
                  </m:oMath>
                </a14:m>
                <a:r>
                  <a:rPr lang="vi-VN" sz="1200" b="0" i="0" kern="1200">
                    <a:solidFill>
                      <a:schemeClr val="tx1"/>
                    </a:solidFill>
                    <a:effectLst/>
                    <a:latin typeface="+mn-lt"/>
                    <a:ea typeface="+mn-ea"/>
                    <a:cs typeface="+mn-cs"/>
                  </a:rPr>
                  <a:t> có thể là một số âm, việc nói </a:t>
                </a:r>
                <a14:m>
                  <m:oMath xmlns:m="http://schemas.openxmlformats.org/officeDocument/2006/math">
                    <m:r>
                      <a:rPr lang="en-US" sz="1200" i="1" smtClean="0">
                        <a:latin typeface="Cambria Math" panose="02040503050406030204" pitchFamily="18" charset="0"/>
                        <a:ea typeface="Cambria Math" panose="02040503050406030204" pitchFamily="18" charset="0"/>
                      </a:rPr>
                      <m:t>𝜀</m:t>
                    </m:r>
                  </m:oMath>
                </a14:m>
                <a:r>
                  <a:rPr lang="vi-VN" sz="1200" b="0" i="0" kern="1200">
                    <a:solidFill>
                      <a:schemeClr val="tx1"/>
                    </a:solidFill>
                    <a:effectLst/>
                    <a:latin typeface="+mn-lt"/>
                    <a:ea typeface="+mn-ea"/>
                    <a:cs typeface="+mn-cs"/>
                  </a:rPr>
                  <a:t> nhỏ nhất sẽ không đúng vì khi e=−∞ là rất nhỏ nhưng sự sai lệch là rất lớn.</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a:solidFill>
                      <a:schemeClr val="tx1"/>
                    </a:solidFill>
                    <a:effectLst/>
                    <a:latin typeface="+mn-lt"/>
                    <a:ea typeface="+mn-ea"/>
                    <a:cs typeface="+mn-cs"/>
                  </a:rPr>
                  <a:t>Hàm số L(w) được gọi là </a:t>
                </a:r>
                <a:r>
                  <a:rPr lang="vi-VN" sz="1200" b="1" i="0" kern="1200">
                    <a:solidFill>
                      <a:schemeClr val="tx1"/>
                    </a:solidFill>
                    <a:effectLst/>
                    <a:latin typeface="+mn-lt"/>
                    <a:ea typeface="+mn-ea"/>
                    <a:cs typeface="+mn-cs"/>
                  </a:rPr>
                  <a:t>hàm mất mát</a:t>
                </a:r>
                <a:r>
                  <a:rPr lang="vi-VN" sz="1200" b="0" i="0" kern="1200">
                    <a:solidFill>
                      <a:schemeClr val="tx1"/>
                    </a:solidFill>
                    <a:effectLst/>
                    <a:latin typeface="+mn-lt"/>
                    <a:ea typeface="+mn-ea"/>
                    <a:cs typeface="+mn-cs"/>
                  </a:rPr>
                  <a:t> (loss function) của bài toán Linear Regression. </a:t>
                </a: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a:solidFill>
                      <a:schemeClr val="tx1"/>
                    </a:solidFill>
                    <a:effectLst/>
                    <a:latin typeface="+mn-lt"/>
                    <a:ea typeface="+mn-ea"/>
                    <a:cs typeface="+mn-cs"/>
                  </a:rPr>
                  <a:t>với ∥z∥2 là Euclidean norm (chuẩn Euclid, hay khoảng cách Euclid), nói cách khác ∥z∥2 là tổng của bình phương mỗi phần tử của vector z</a:t>
                </a:r>
                <a:br>
                  <a:rPr lang="vi-VN"/>
                </a:br>
                <a:endParaRPr lang="en-GB" b="1"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Chúng ta mong muốn rằng sự sai khác </a:t>
                </a:r>
                <a:r>
                  <a:rPr lang="en-US" sz="1200" b="0" i="0" smtClean="0">
                    <a:latin typeface="Cambria Math" panose="02040503050406030204" pitchFamily="18" charset="0"/>
                    <a:ea typeface="Cambria Math" panose="02040503050406030204" pitchFamily="18" charset="0"/>
                  </a:rPr>
                  <a:t>𝜀</a:t>
                </a:r>
                <a:r>
                  <a:rPr lang="en-US" sz="1200" b="0" i="0" kern="1200" smtClean="0">
                    <a:solidFill>
                      <a:schemeClr val="tx1"/>
                    </a:solidFill>
                    <a:effectLst/>
                    <a:latin typeface="+mn-lt"/>
                    <a:ea typeface="+mn-ea"/>
                    <a:cs typeface="+mn-cs"/>
                  </a:rPr>
                  <a:t> giữa giá trị thực y và giá trị dự đoán </a:t>
                </a:r>
                <a:r>
                  <a:rPr lang="en-US" sz="1200" i="0">
                    <a:latin typeface="Cambria Math" panose="02040503050406030204" pitchFamily="18" charset="0"/>
                  </a:rPr>
                  <a:t>𝑥</a:t>
                </a:r>
                <a:r>
                  <a:rPr lang="en-US" sz="1200" i="0" smtClean="0">
                    <a:latin typeface="Cambria Math" panose="02040503050406030204" pitchFamily="18" charset="0"/>
                  </a:rPr>
                  <a:t> ̅</a:t>
                </a:r>
                <a:r>
                  <a:rPr lang="en-US" sz="1200">
                    <a:ea typeface="Cambria Math" panose="02040503050406030204" pitchFamily="18" charset="0"/>
                  </a:rPr>
                  <a:t> </a:t>
                </a:r>
                <a:r>
                  <a:rPr lang="en-US" sz="1200" i="0">
                    <a:latin typeface="Cambria Math" panose="02040503050406030204" pitchFamily="18" charset="0"/>
                    <a:ea typeface="Cambria Math" panose="02040503050406030204" pitchFamily="18" charset="0"/>
                  </a:rPr>
                  <a:t>𝛽</a:t>
                </a:r>
                <a:r>
                  <a:rPr lang="en-US" sz="1200" b="0" i="0" kern="1200" smtClean="0">
                    <a:solidFill>
                      <a:schemeClr val="tx1"/>
                    </a:solidFill>
                    <a:effectLst/>
                    <a:latin typeface="+mn-lt"/>
                    <a:ea typeface="+mn-ea"/>
                    <a:cs typeface="+mn-cs"/>
                  </a:rPr>
                  <a:t> là nhỏ nhất.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trong đó hệ số </a:t>
                </a:r>
                <a:r>
                  <a:rPr lang="en-US" sz="1200" b="0" i="0" kern="1200" smtClean="0">
                    <a:solidFill>
                      <a:schemeClr val="tx1"/>
                    </a:solidFill>
                    <a:effectLst/>
                    <a:latin typeface="+mn-lt"/>
                    <a:ea typeface="+mn-ea"/>
                    <a:cs typeface="+mn-cs"/>
                  </a:rPr>
                  <a:t>1/2</a:t>
                </a:r>
                <a:r>
                  <a:rPr lang="vi-VN" sz="1200" b="0" i="0" kern="1200" smtClean="0">
                    <a:solidFill>
                      <a:schemeClr val="tx1"/>
                    </a:solidFill>
                    <a:effectLst/>
                    <a:latin typeface="+mn-lt"/>
                    <a:ea typeface="+mn-ea"/>
                    <a:cs typeface="+mn-cs"/>
                  </a:rPr>
                  <a:t>  là để thuận tiện cho việc tính toán (khi tính đạo hàm thì số 1</a:t>
                </a:r>
                <a:r>
                  <a:rPr lang="en-US" sz="1200" b="0" i="0" kern="1200" smtClean="0">
                    <a:solidFill>
                      <a:schemeClr val="tx1"/>
                    </a:solidFill>
                    <a:effectLst/>
                    <a:latin typeface="+mn-lt"/>
                    <a:ea typeface="+mn-ea"/>
                    <a:cs typeface="+mn-cs"/>
                  </a:rPr>
                  <a:t>/2</a:t>
                </a:r>
                <a:r>
                  <a:rPr lang="vi-VN" sz="1200" b="0" i="0" kern="1200" smtClean="0">
                    <a:solidFill>
                      <a:schemeClr val="tx1"/>
                    </a:solidFill>
                    <a:effectLst/>
                    <a:latin typeface="+mn-lt"/>
                    <a:ea typeface="+mn-ea"/>
                    <a:cs typeface="+mn-cs"/>
                  </a:rPr>
                  <a:t> sẽ bị triệt tiêu). Chúng ta cần </a:t>
                </a:r>
                <a:r>
                  <a:rPr lang="en-US" sz="1200" i="0" smtClean="0">
                    <a:latin typeface="Cambria Math" panose="02040503050406030204" pitchFamily="18" charset="0"/>
                    <a:ea typeface="Cambria Math" panose="02040503050406030204" pitchFamily="18" charset="0"/>
                  </a:rPr>
                  <a:t>𝜀</a:t>
                </a:r>
                <a:r>
                  <a:rPr lang="en-US" sz="1200" b="0" i="0" kern="1200" baseline="30000" smtClean="0">
                    <a:solidFill>
                      <a:schemeClr val="tx1"/>
                    </a:solidFill>
                    <a:effectLst/>
                    <a:latin typeface="+mn-lt"/>
                    <a:ea typeface="+mn-ea"/>
                    <a:cs typeface="+mn-cs"/>
                  </a:rPr>
                  <a:t>2</a:t>
                </a:r>
                <a:r>
                  <a:rPr lang="vi-VN" sz="1200" b="0" i="0" kern="1200" smtClean="0">
                    <a:solidFill>
                      <a:schemeClr val="tx1"/>
                    </a:solidFill>
                    <a:effectLst/>
                    <a:latin typeface="+mn-lt"/>
                    <a:ea typeface="+mn-ea"/>
                    <a:cs typeface="+mn-cs"/>
                  </a:rPr>
                  <a:t> vì</a:t>
                </a:r>
                <a:r>
                  <a:rPr lang="en-US" sz="1200" b="0" i="0" kern="1200" smtClean="0">
                    <a:solidFill>
                      <a:schemeClr val="tx1"/>
                    </a:solidFill>
                    <a:effectLst/>
                    <a:latin typeface="+mn-lt"/>
                    <a:ea typeface="+mn-ea"/>
                    <a:cs typeface="+mn-cs"/>
                  </a:rPr>
                  <a:t> </a:t>
                </a:r>
                <a:r>
                  <a:rPr lang="en-US" sz="1200" i="0" smtClean="0">
                    <a:latin typeface="Cambria Math" panose="02040503050406030204" pitchFamily="18" charset="0"/>
                    <a:ea typeface="Cambria Math" panose="02040503050406030204" pitchFamily="18" charset="0"/>
                  </a:rPr>
                  <a:t>𝜀</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a:t>
                </a:r>
                <a:r>
                  <a:rPr lang="en-US" sz="1200" i="0" smtClean="0">
                    <a:latin typeface="Cambria Math" panose="02040503050406030204" pitchFamily="18" charset="0"/>
                    <a:ea typeface="Cambria Math" panose="02040503050406030204" pitchFamily="18" charset="0"/>
                  </a:rPr>
                  <a:t>𝑦−</a:t>
                </a:r>
                <a:r>
                  <a:rPr lang="en-US" sz="1200">
                    <a:latin typeface="Times New Roman" panose="02020603050405020304" pitchFamily="18" charset="0"/>
                    <a:cs typeface="Times New Roman" panose="02020603050405020304" pitchFamily="18" charset="0"/>
                  </a:rPr>
                  <a:t> </a:t>
                </a:r>
                <a:r>
                  <a:rPr lang="en-US" sz="1200" i="0">
                    <a:latin typeface="Cambria Math" panose="02040503050406030204" pitchFamily="18" charset="0"/>
                  </a:rPr>
                  <a:t>𝑥 ̅</a:t>
                </a:r>
                <a:r>
                  <a:rPr lang="en-US" sz="1200">
                    <a:ea typeface="Cambria Math" panose="02040503050406030204" pitchFamily="18" charset="0"/>
                  </a:rPr>
                  <a:t> </a:t>
                </a:r>
                <a:r>
                  <a:rPr lang="en-US" sz="1200" i="0">
                    <a:latin typeface="Cambria Math" panose="02040503050406030204" pitchFamily="18" charset="0"/>
                    <a:ea typeface="Cambria Math" panose="02040503050406030204" pitchFamily="18" charset="0"/>
                  </a:rPr>
                  <a:t>𝛽</a:t>
                </a:r>
                <a:r>
                  <a:rPr lang="vi-VN" sz="1200" b="0" i="0" kern="1200" smtClean="0">
                    <a:solidFill>
                      <a:schemeClr val="tx1"/>
                    </a:solidFill>
                    <a:effectLst/>
                    <a:latin typeface="+mn-lt"/>
                    <a:ea typeface="+mn-ea"/>
                    <a:cs typeface="+mn-cs"/>
                  </a:rPr>
                  <a:t> có thể là một số âm, việc nói </a:t>
                </a:r>
                <a:r>
                  <a:rPr lang="en-US" sz="1200" i="0" smtClean="0">
                    <a:latin typeface="Cambria Math" panose="02040503050406030204" pitchFamily="18" charset="0"/>
                    <a:ea typeface="Cambria Math" panose="02040503050406030204" pitchFamily="18" charset="0"/>
                  </a:rPr>
                  <a:t>𝜀</a:t>
                </a:r>
                <a:r>
                  <a:rPr lang="vi-VN" sz="1200" b="0" i="0" kern="1200" smtClean="0">
                    <a:solidFill>
                      <a:schemeClr val="tx1"/>
                    </a:solidFill>
                    <a:effectLst/>
                    <a:latin typeface="+mn-lt"/>
                    <a:ea typeface="+mn-ea"/>
                    <a:cs typeface="+mn-cs"/>
                  </a:rPr>
                  <a:t> nhỏ nhất sẽ không đúng vì khi e=−∞ là rất nhỏ nhưng sự sai lệch là rất lớn.</a:t>
                </a:r>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Hàm số L(w) được gọi là </a:t>
                </a:r>
                <a:r>
                  <a:rPr lang="vi-VN" sz="1200" b="1" i="0" kern="1200" smtClean="0">
                    <a:solidFill>
                      <a:schemeClr val="tx1"/>
                    </a:solidFill>
                    <a:effectLst/>
                    <a:latin typeface="+mn-lt"/>
                    <a:ea typeface="+mn-ea"/>
                    <a:cs typeface="+mn-cs"/>
                  </a:rPr>
                  <a:t>hàm mất mát</a:t>
                </a:r>
                <a:r>
                  <a:rPr lang="vi-VN" sz="1200" b="0" i="0" kern="1200" smtClean="0">
                    <a:solidFill>
                      <a:schemeClr val="tx1"/>
                    </a:solidFill>
                    <a:effectLst/>
                    <a:latin typeface="+mn-lt"/>
                    <a:ea typeface="+mn-ea"/>
                    <a:cs typeface="+mn-cs"/>
                  </a:rPr>
                  <a:t> (loss function) của bài toán Linear Regression. </a:t>
                </a:r>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với ∥z∥2 là Euclidean norm (chuẩn Euclid, hay khoảng cách Euclid), nói cách khác ∥z∥2 là tổng của bình phương mỗi phần tử của vector z</a:t>
                </a:r>
                <a:r>
                  <a:rPr lang="vi-VN" smtClean="0"/>
                  <a:t/>
                </a:r>
                <a:br>
                  <a:rPr lang="vi-VN" smtClean="0"/>
                </a:br>
                <a:endParaRPr lang="en-GB" b="1" dirty="0"/>
              </a:p>
            </p:txBody>
          </p:sp>
        </mc:Fallback>
      </mc:AlternateContent>
      <p:sp>
        <p:nvSpPr>
          <p:cNvPr id="4" name="Slide Number Placeholder 3"/>
          <p:cNvSpPr>
            <a:spLocks noGrp="1"/>
          </p:cNvSpPr>
          <p:nvPr>
            <p:ph type="sldNum" sz="quarter" idx="10"/>
          </p:nvPr>
        </p:nvSpPr>
        <p:spPr/>
        <p:txBody>
          <a:bodyPr/>
          <a:lstStyle/>
          <a:p>
            <a:fld id="{32E1EE63-6710-4CE0-B1BA-0A6C7A76DA2C}" type="slidenum">
              <a:rPr lang="vi-VN" smtClean="0"/>
              <a:pPr/>
              <a:t>10</a:t>
            </a:fld>
            <a:endParaRPr lang="vi-VN"/>
          </a:p>
        </p:txBody>
      </p:sp>
    </p:spTree>
    <p:extLst>
      <p:ext uri="{BB962C8B-B14F-4D97-AF65-F5344CB8AC3E}">
        <p14:creationId xmlns:p14="http://schemas.microsoft.com/office/powerpoint/2010/main" val="85392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EE09D-0B7E-4628-9987-5B8EE460BA49}" type="datetimeFigureOut">
              <a:rPr lang="vi-VN" smtClean="0"/>
              <a:pPr/>
              <a:t>15/11/2018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AEE369E-12C3-402B-B97C-BDA9A19F6222}" type="slidenum">
              <a:rPr lang="vi-VN" smtClean="0"/>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EE09D-0B7E-4628-9987-5B8EE460BA49}" type="datetimeFigureOut">
              <a:rPr lang="vi-VN" smtClean="0"/>
              <a:pPr/>
              <a:t>15/11/2018</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E369E-12C3-402B-B97C-BDA9A19F6222}"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endParaRPr lang="vi-VN" dirty="0"/>
          </a:p>
        </p:txBody>
      </p:sp>
      <p:pic>
        <p:nvPicPr>
          <p:cNvPr id="1027" name="Picture 3"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sp>
        <p:nvSpPr>
          <p:cNvPr id="1028" name="Rectangle 4"/>
          <p:cNvSpPr>
            <a:spLocks noChangeArrowheads="1"/>
          </p:cNvSpPr>
          <p:nvPr/>
        </p:nvSpPr>
        <p:spPr bwMode="auto">
          <a:xfrm>
            <a:off x="838128" y="1248567"/>
            <a:ext cx="7467744"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altLang="zh-CN" sz="2600" b="1">
                <a:latin typeface="Times New Roman" pitchFamily="18" charset="0"/>
                <a:ea typeface="SimSun" pitchFamily="2" charset="-122"/>
                <a:cs typeface="Times New Roman" pitchFamily="18" charset="0"/>
              </a:rPr>
              <a:t>ĐỒ ÁN CUỐI KỲ NHẬP MÔN TRÍ TUỆ NHÂN TẠO</a:t>
            </a:r>
            <a:endParaRPr kumimoji="0" lang="en-US" altLang="zh-CN" sz="2600" b="0" i="0" u="none" strike="noStrike" cap="none" normalizeH="0" baseline="0" dirty="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285720" y="2422812"/>
            <a:ext cx="871296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altLang="zh-CN" sz="3600" b="1">
                <a:solidFill>
                  <a:srgbClr val="FF0000"/>
                </a:solidFill>
                <a:latin typeface="Times New Roman" pitchFamily="18" charset="0"/>
                <a:ea typeface="SimSun" pitchFamily="2" charset="-122"/>
                <a:cs typeface="Times New Roman" pitchFamily="18" charset="0"/>
              </a:rPr>
              <a:t>Predicting stock price by using Multiple Linear Regression</a:t>
            </a:r>
            <a:endParaRPr kumimoji="0" lang="en-US" altLang="zh-CN" sz="40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p:txBody>
      </p:sp>
      <p:sp>
        <p:nvSpPr>
          <p:cNvPr id="1030" name="Rectangle 6"/>
          <p:cNvSpPr>
            <a:spLocks noChangeArrowheads="1"/>
          </p:cNvSpPr>
          <p:nvPr/>
        </p:nvSpPr>
        <p:spPr bwMode="auto">
          <a:xfrm>
            <a:off x="-17647" y="4130783"/>
            <a:ext cx="9144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Người</a:t>
            </a:r>
            <a:r>
              <a:rPr kumimoji="0" lang="en-US" altLang="zh-CN" sz="24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hướng</a:t>
            </a:r>
            <a:r>
              <a:rPr kumimoji="0" lang="en-US" altLang="zh-CN" sz="24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dẫn</a:t>
            </a:r>
            <a:r>
              <a:rPr kumimoji="0" lang="en-US" altLang="zh-CN" sz="24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 </a:t>
            </a:r>
            <a:r>
              <a:rPr lang="en-US" altLang="zh-CN" sz="2400" b="1">
                <a:latin typeface="Times New Roman" pitchFamily="18" charset="0"/>
                <a:ea typeface="SimSun" pitchFamily="2" charset="-122"/>
                <a:cs typeface="Times New Roman" pitchFamily="18" charset="0"/>
              </a:rPr>
              <a:t>PGS. TS.</a:t>
            </a:r>
            <a:r>
              <a:rPr kumimoji="0" lang="en-US" altLang="zh-CN" sz="2400"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 LÊ</a:t>
            </a:r>
            <a:r>
              <a:rPr kumimoji="0" lang="en-US" altLang="zh-CN" sz="2400" b="1" i="0" u="none" strike="noStrike" cap="none" normalizeH="0">
                <a:ln>
                  <a:noFill/>
                </a:ln>
                <a:solidFill>
                  <a:schemeClr val="tx1"/>
                </a:solidFill>
                <a:effectLst/>
                <a:latin typeface="Times New Roman" pitchFamily="18" charset="0"/>
                <a:ea typeface="SimSun" pitchFamily="2" charset="-122"/>
                <a:cs typeface="Times New Roman" pitchFamily="18" charset="0"/>
              </a:rPr>
              <a:t> ANH CƯỜNG</a:t>
            </a:r>
            <a:endParaRPr kumimoji="0" lang="vi-V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Người</a:t>
            </a:r>
            <a:r>
              <a:rPr kumimoji="0" lang="en-US" altLang="zh-CN" sz="24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thực</a:t>
            </a:r>
            <a:r>
              <a:rPr kumimoji="0" lang="en-US" altLang="zh-CN" sz="2400" b="0" i="1"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0" i="1"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hiện</a:t>
            </a:r>
            <a:r>
              <a:rPr kumimoji="0" lang="en-US" altLang="zh-CN"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NGUYỄN PHÚC HẬU - 51503158</a:t>
            </a:r>
            <a:endParaRPr kumimoji="0" lang="vi-V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Lớp</a:t>
            </a:r>
            <a:r>
              <a:rPr kumimoji="0" lang="en-US" altLang="zh-CN"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15050303</a:t>
            </a:r>
            <a:endParaRPr kumimoji="0" lang="vi-V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Khóa</a:t>
            </a:r>
            <a:r>
              <a:rPr kumimoji="0" lang="en-US" altLang="zh-CN"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r>
              <a:rPr kumimoji="0" lang="en-US" altLang="zh-CN" sz="24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19</a:t>
            </a:r>
          </a:p>
          <a:p>
            <a:pPr algn="r"/>
            <a:r>
              <a:rPr lang="en-US" sz="2400" b="1" dirty="0">
                <a:latin typeface="Times New Roman" panose="02020603050405020304" pitchFamily="18" charset="0"/>
                <a:cs typeface="Times New Roman" panose="02020603050405020304" pitchFamily="18" charset="0"/>
              </a:rPr>
              <a:t>TRƯƠNG HOÀNG PHÚC - 51503355</a:t>
            </a:r>
            <a:endParaRPr lang="en-GB" sz="2400" dirty="0">
              <a:latin typeface="Times New Roman" panose="02020603050405020304" pitchFamily="18" charset="0"/>
              <a:cs typeface="Times New Roman" panose="02020603050405020304" pitchFamily="18" charset="0"/>
            </a:endParaRPr>
          </a:p>
          <a:p>
            <a:pPr algn="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15050301</a:t>
            </a:r>
            <a:endParaRPr lang="en-GB" sz="2400" dirty="0">
              <a:latin typeface="Times New Roman" panose="02020603050405020304" pitchFamily="18" charset="0"/>
              <a:cs typeface="Times New Roman" panose="02020603050405020304" pitchFamily="18" charset="0"/>
            </a:endParaRPr>
          </a:p>
          <a:p>
            <a:pPr algn="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19</a:t>
            </a:r>
            <a:endParaRPr lang="en-GB" sz="2400" dirty="0">
              <a:latin typeface="Times New Roman" panose="02020603050405020304" pitchFamily="18" charset="0"/>
              <a:cs typeface="Times New Roman" panose="02020603050405020304" pitchFamily="18" charset="0"/>
            </a:endParaRPr>
          </a:p>
          <a:p>
            <a:pPr marL="0" marR="0" lvl="0" indent="266700" algn="r"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9542" y="1321477"/>
                <a:ext cx="9153542" cy="5786008"/>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Sai số dự đoán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400">
                    <a:latin typeface="Times New Roman" panose="02020603050405020304" pitchFamily="18" charset="0"/>
                    <a:cs typeface="Times New Roman" panose="02020603050405020304" pitchFamily="18" charset="0"/>
                  </a:rPr>
                  <a:t>:</a:t>
                </a:r>
              </a:p>
              <a:p>
                <a:pPr algn="just"/>
                <a:r>
                  <a:rPr lang="en-US" sz="2400">
                    <a:latin typeface="Times New Roman" panose="02020603050405020304" pitchFamily="18" charset="0"/>
                    <a:cs typeface="Times New Roman" panose="02020603050405020304" pitchFamily="18" charset="0"/>
                  </a:rPr>
                  <a:t>	Chúng ta mong muốn rằng sự sai khác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400">
                    <a:latin typeface="Times New Roman" panose="02020603050405020304" pitchFamily="18" charset="0"/>
                    <a:cs typeface="Times New Roman" panose="02020603050405020304" pitchFamily="18" charset="0"/>
                  </a:rPr>
                  <a:t> giữa giá trị thực </a:t>
                </a:r>
                <a14:m>
                  <m:oMath xmlns:m="http://schemas.openxmlformats.org/officeDocument/2006/math">
                    <m:r>
                      <a:rPr lang="en-US" sz="2400" i="1">
                        <a:latin typeface="Cambria Math" panose="02040503050406030204" pitchFamily="18" charset="0"/>
                        <a:ea typeface="Cambria Math" panose="02040503050406030204" pitchFamily="18" charset="0"/>
                      </a:rPr>
                      <m:t>𝑦</m:t>
                    </m:r>
                  </m:oMath>
                </a14:m>
                <a:r>
                  <a:rPr lang="en-US" sz="2400">
                    <a:latin typeface="Times New Roman" panose="02020603050405020304" pitchFamily="18" charset="0"/>
                    <a:cs typeface="Times New Roman" panose="02020603050405020304" pitchFamily="18" charset="0"/>
                  </a:rPr>
                  <a:t> và giá trị dự đoán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m:rPr>
                        <m:sty m:val="p"/>
                      </m:rPr>
                      <a:rPr lang="en-US" sz="2400" b="0" i="0" baseline="-25000" smtClean="0">
                        <a:latin typeface="Cambria Math" panose="02040503050406030204" pitchFamily="18" charset="0"/>
                      </a:rPr>
                      <m:t>i</m:t>
                    </m:r>
                    <m:r>
                      <m:rPr>
                        <m:sty m:val="p"/>
                      </m:rPr>
                      <a:rPr lang="el-GR" sz="2400" b="0" i="1" smtClean="0">
                        <a:latin typeface="Cambria Math" panose="02040503050406030204" pitchFamily="18" charset="0"/>
                        <a:ea typeface="Cambria Math" panose="02040503050406030204" pitchFamily="18" charset="0"/>
                      </a:rPr>
                      <m:t>β</m:t>
                    </m:r>
                  </m:oMath>
                </a14:m>
                <a:r>
                  <a:rPr lang="en-US" sz="2400">
                    <a:latin typeface="Times New Roman" panose="02020603050405020304" pitchFamily="18" charset="0"/>
                    <a:cs typeface="Times New Roman" panose="02020603050405020304" pitchFamily="18" charset="0"/>
                  </a:rPr>
                  <a:t> là nhỏ nhất. Hay nói cách khác, chúng ta muốn giá trị sau càng nhỏ càng tốt:</a:t>
                </a:r>
              </a:p>
              <a:p>
                <a:pPr algn="just"/>
                <a:endParaRPr lang="en-US" sz="2400">
                  <a:latin typeface="Times New Roman" panose="02020603050405020304" pitchFamily="18" charset="0"/>
                  <a:cs typeface="Times New Roman" panose="02020603050405020304" pitchFamily="18" charset="0"/>
                </a:endParaRPr>
              </a:p>
              <a:p>
                <a:pPr algn="ctr"/>
                <a14:m>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𝜀</m:t>
                    </m:r>
                    <m:r>
                      <a:rPr lang="en-US" sz="2400" b="0" i="1" baseline="-25000" smtClean="0">
                        <a:latin typeface="Cambria Math" panose="02040503050406030204" pitchFamily="18" charset="0"/>
                        <a:ea typeface="Cambria Math" panose="02040503050406030204" pitchFamily="18" charset="0"/>
                      </a:rPr>
                      <m:t>𝑖</m:t>
                    </m:r>
                    <m:r>
                      <a:rPr lang="en-US" sz="2400" b="0" i="1" baseline="30000"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m:t>
                    </m:r>
                    <m:f>
                      <m:fPr>
                        <m:ctrlPr>
                          <a:rPr lang="en-US" sz="240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𝑦</m:t>
                    </m:r>
                    <m:r>
                      <a:rPr lang="en-US" sz="2400" b="0" i="1" baseline="-25000" smtClean="0">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m:t>
                    </m:r>
                  </m:oMath>
                </a14:m>
                <a:r>
                  <a:rPr lang="en-US" sz="240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400" i="1">
                            <a:latin typeface="Cambria Math" panose="02040503050406030204" pitchFamily="18" charset="0"/>
                          </a:rPr>
                        </m:ctrlPr>
                      </m:accPr>
                      <m:e>
                        <m:r>
                          <a:rPr lang="en-US" sz="2400" i="1" smtClean="0">
                            <a:latin typeface="Cambria Math" panose="02040503050406030204" pitchFamily="18" charset="0"/>
                          </a:rPr>
                          <m:t>𝑥</m:t>
                        </m:r>
                      </m:e>
                    </m:acc>
                    <m:r>
                      <m:rPr>
                        <m:sty m:val="p"/>
                      </m:rPr>
                      <a:rPr lang="en-US" sz="2400" b="0" i="0" baseline="-25000" smtClean="0">
                        <a:latin typeface="Cambria Math" panose="02040503050406030204" pitchFamily="18" charset="0"/>
                      </a:rPr>
                      <m:t>i</m:t>
                    </m:r>
                  </m:oMath>
                </a14:m>
                <a:r>
                  <a:rPr lang="en-US" sz="240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en-US" sz="2400">
                    <a:latin typeface="Times New Roman" panose="02020603050405020304" pitchFamily="18" charset="0"/>
                    <a:cs typeface="Times New Roman" panose="02020603050405020304" pitchFamily="18" charset="0"/>
                  </a:rPr>
                  <a:t>)</a:t>
                </a:r>
                <a:r>
                  <a:rPr lang="en-US" sz="2400" baseline="30000">
                    <a:latin typeface="Times New Roman" panose="02020603050405020304" pitchFamily="18" charset="0"/>
                    <a:cs typeface="Times New Roman" panose="02020603050405020304" pitchFamily="18" charset="0"/>
                  </a:rPr>
                  <a:t>2</a:t>
                </a:r>
              </a:p>
              <a:p>
                <a:pPr algn="just"/>
                <a:endParaRPr lang="en-US" sz="2400">
                  <a:latin typeface="Times New Roman" panose="02020603050405020304" pitchFamily="18" charset="0"/>
                  <a:cs typeface="Times New Roman" panose="02020603050405020304" pitchFamily="18" charset="0"/>
                </a:endParaRPr>
              </a:p>
              <a:p>
                <a:pPr algn="just"/>
                <a:r>
                  <a:rPr lang="en-GB" sz="2400">
                    <a:latin typeface="Times New Roman" panose="02020603050405020304" pitchFamily="18" charset="0"/>
                    <a:cs typeface="Times New Roman" panose="02020603050405020304" pitchFamily="18" charset="0"/>
                  </a:rPr>
                  <a:t>Hàm mất mát:</a:t>
                </a:r>
              </a:p>
              <a:p>
                <a:pPr algn="just"/>
                <a:r>
                  <a:rPr lang="en-GB" sz="2400">
                    <a:latin typeface="Times New Roman" panose="02020603050405020304" pitchFamily="18" charset="0"/>
                    <a:cs typeface="Times New Roman" panose="02020603050405020304" pitchFamily="18" charset="0"/>
                  </a:rPr>
                  <a:t>	Với tất cả các cặp </a:t>
                </a:r>
                <a:r>
                  <a:rPr lang="en-GB" sz="2400" i="1">
                    <a:latin typeface="Times New Roman" panose="02020603050405020304" pitchFamily="18" charset="0"/>
                    <a:cs typeface="Times New Roman" panose="02020603050405020304" pitchFamily="18" charset="0"/>
                  </a:rPr>
                  <a:t>(input, output) </a:t>
                </a:r>
                <a:r>
                  <a:rPr lang="en-GB" sz="240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m:rPr>
                        <m:sty m:val="p"/>
                      </m:rPr>
                      <a:rPr lang="en-US" sz="2400" baseline="-25000">
                        <a:latin typeface="Cambria Math" panose="02040503050406030204" pitchFamily="18" charset="0"/>
                      </a:rPr>
                      <m:t>i</m:t>
                    </m:r>
                  </m:oMath>
                </a14:m>
                <a:r>
                  <a:rPr lang="en-US" sz="2400">
                    <a:ea typeface="Cambria Math" panose="02040503050406030204" pitchFamily="18" charset="0"/>
                  </a:rPr>
                  <a:t> , </a:t>
                </a:r>
                <a14:m>
                  <m:oMath xmlns:m="http://schemas.openxmlformats.org/officeDocument/2006/math">
                    <m:r>
                      <a:rPr lang="en-US" sz="2400" i="1">
                        <a:latin typeface="Cambria Math" panose="02040503050406030204" pitchFamily="18" charset="0"/>
                        <a:ea typeface="Cambria Math" panose="02040503050406030204" pitchFamily="18" charset="0"/>
                      </a:rPr>
                      <m:t>𝑦</m:t>
                    </m:r>
                    <m:r>
                      <a:rPr lang="en-US" sz="2400" i="1" baseline="-25000">
                        <a:latin typeface="Cambria Math" panose="02040503050406030204" pitchFamily="18" charset="0"/>
                        <a:ea typeface="Cambria Math" panose="02040503050406030204" pitchFamily="18" charset="0"/>
                      </a:rPr>
                      <m:t>𝑖</m:t>
                    </m:r>
                  </m:oMath>
                </a14:m>
                <a:r>
                  <a:rPr lang="en-GB" sz="2400">
                    <a:latin typeface="Times New Roman" panose="02020603050405020304" pitchFamily="18" charset="0"/>
                    <a:cs typeface="Times New Roman" panose="02020603050405020304" pitchFamily="18" charset="0"/>
                  </a:rPr>
                  <a:t>) = 1, 2, …, N là số lượng dữ liệu quan sát. Ta cần tối ưu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en-GB" sz="2400" i="1" dirty="0">
                    <a:latin typeface="Times New Roman" panose="02020603050405020304" pitchFamily="18" charset="0"/>
                    <a:cs typeface="Times New Roman" panose="02020603050405020304" pitchFamily="18" charset="0"/>
                  </a:rPr>
                  <a:t> </a:t>
                </a:r>
                <a:r>
                  <a:rPr lang="en-GB" sz="2400">
                    <a:latin typeface="Times New Roman" panose="02020603050405020304" pitchFamily="18" charset="0"/>
                    <a:cs typeface="Times New Roman" panose="02020603050405020304" pitchFamily="18" charset="0"/>
                  </a:rPr>
                  <a:t>để tổng sai số của tất cả các cặp </a:t>
                </a:r>
                <a:r>
                  <a:rPr lang="en-GB" sz="2400" i="1">
                    <a:latin typeface="Times New Roman" panose="02020603050405020304" pitchFamily="18" charset="0"/>
                    <a:cs typeface="Times New Roman" panose="02020603050405020304" pitchFamily="18" charset="0"/>
                  </a:rPr>
                  <a:t>(input, output) </a:t>
                </a:r>
                <a:r>
                  <a:rPr lang="en-GB" sz="2400">
                    <a:latin typeface="Times New Roman" panose="02020603050405020304" pitchFamily="18" charset="0"/>
                    <a:cs typeface="Times New Roman" panose="02020603050405020304" pitchFamily="18" charset="0"/>
                  </a:rPr>
                  <a:t>là nhỏ nhất:</a:t>
                </a:r>
                <a:endParaRPr lang="en-GB" sz="2400" i="1">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𝐿</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den>
                      </m:f>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nary>
                            <m:nary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4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𝑁</m:t>
                              </m:r>
                            </m:sup>
                            <m:e>
                              <m:r>
                                <a:rPr lang="en-US"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ea typeface="Cambria Math" panose="02040503050406030204" pitchFamily="18" charset="0"/>
                                  <a:cs typeface="Times New Roman" panose="02020603050405020304" pitchFamily="18" charset="0"/>
                                </a:rPr>
                                <m:t> − </m:t>
                              </m:r>
                              <m:acc>
                                <m:accPr>
                                  <m:chr m:val="̅"/>
                                  <m:ctrlPr>
                                    <a:rPr lang="en-US" sz="2400" i="1">
                                      <a:latin typeface="Cambria Math" panose="02040503050406030204" pitchFamily="18" charset="0"/>
                                      <a:ea typeface="Cambria Math" panose="02040503050406030204" pitchFamily="18" charset="0"/>
                                      <a:cs typeface="Times New Roman" panose="02020603050405020304" pitchFamily="18" charset="0"/>
                                    </a:rPr>
                                  </m:ctrlPr>
                                </m:accPr>
                                <m:e>
                                  <m:r>
                                    <a:rPr lang="en-US" sz="2400" i="1">
                                      <a:latin typeface="Cambria Math" panose="02040503050406030204" pitchFamily="18" charset="0"/>
                                      <a:ea typeface="Cambria Math" panose="02040503050406030204" pitchFamily="18" charset="0"/>
                                      <a:cs typeface="Times New Roman" panose="02020603050405020304" pitchFamily="18" charset="0"/>
                                    </a:rPr>
                                    <m:t>𝑥</m:t>
                                  </m:r>
                                </m:e>
                              </m:acc>
                              <m:r>
                                <a:rPr lang="en-US" sz="2400" i="1" baseline="-25000">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ea typeface="Cambria Math" panose="02040503050406030204" pitchFamily="18" charset="0"/>
                                  <a:cs typeface="Times New Roman" panose="02020603050405020304" pitchFamily="18" charset="0"/>
                                </a:rPr>
                                <m:t>𝛽</m:t>
                              </m:r>
                              <m:r>
                                <a:rPr lang="en-US" sz="2400" i="1">
                                  <a:latin typeface="Cambria Math" panose="02040503050406030204" pitchFamily="18" charset="0"/>
                                  <a:ea typeface="Cambria Math" panose="02040503050406030204" pitchFamily="18" charset="0"/>
                                  <a:cs typeface="Times New Roman" panose="02020603050405020304" pitchFamily="18" charset="0"/>
                                </a:rPr>
                                <m:t>)</m:t>
                              </m:r>
                            </m:e>
                          </m:nary>
                        </m:e>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sup>
                      </m:sSup>
                    </m:oMath>
                  </m:oMathPara>
                </a14:m>
                <a:endParaRPr lang="en-GB" sz="2400" i="1" dirty="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542" y="1321477"/>
                <a:ext cx="9153542" cy="5786008"/>
              </a:xfrm>
              <a:prstGeom prst="rect">
                <a:avLst/>
              </a:prstGeom>
              <a:blipFill>
                <a:blip r:embed="rId4"/>
                <a:stretch>
                  <a:fillRect l="-999" t="-843" r="-9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0" y="1933053"/>
                <a:ext cx="9144000" cy="3875228"/>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Để cho hàm </a:t>
                </a:r>
                <a14:m>
                  <m:oMath xmlns:m="http://schemas.openxmlformats.org/officeDocument/2006/math">
                    <m:r>
                      <a:rPr lang="en-US" sz="2400" i="1">
                        <a:latin typeface="Cambria Math" panose="02040503050406030204" pitchFamily="18" charset="0"/>
                        <a:cs typeface="Times New Roman" panose="02020603050405020304" pitchFamily="18" charset="0"/>
                      </a:rPr>
                      <m:t>𝐿</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d>
                  </m:oMath>
                </a14:m>
                <a:r>
                  <a:rPr lang="en-US" sz="2400">
                    <a:latin typeface="Times New Roman" panose="02020603050405020304" pitchFamily="18" charset="0"/>
                    <a:cs typeface="Times New Roman" panose="02020603050405020304" pitchFamily="18" charset="0"/>
                  </a:rPr>
                  <a:t> nhỏ nhất, đồng nghĩa với việc tìm hệ số vector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2400">
                    <a:latin typeface="Times New Roman" panose="02020603050405020304" pitchFamily="18" charset="0"/>
                    <a:cs typeface="Times New Roman" panose="02020603050405020304" pitchFamily="18" charset="0"/>
                  </a:rPr>
                  <a:t> sao cho giá trị hàm mất mát này càng nhỏ càng tốt. Khi giá trị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2400">
                    <a:latin typeface="Times New Roman" panose="02020603050405020304" pitchFamily="18" charset="0"/>
                    <a:cs typeface="Times New Roman" panose="02020603050405020304" pitchFamily="18" charset="0"/>
                  </a:rPr>
                  <a:t> làm cho hàm mất mát đạt giá trị nhỏ nhất được gọi là điểm tối ưu, ký hiệu:</a:t>
                </a:r>
              </a:p>
              <a:p>
                <a:pPr algn="just"/>
                <a:endParaRPr lang="en-US" sz="240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r>
                            <a:rPr lang="en-US" sz="2400" i="1" smtClean="0">
                              <a:latin typeface="Cambria Math" panose="02040503050406030204" pitchFamily="18" charset="0"/>
                              <a:ea typeface="Cambria Math" panose="02040503050406030204" pitchFamily="18" charset="0"/>
                              <a:cs typeface="Times New Roman" panose="02020603050405020304" pitchFamily="18" charset="0"/>
                            </a:rPr>
                            <m:t>𝛽</m:t>
                          </m:r>
                        </m:e>
                        <m:sup>
                          <m:r>
                            <a:rPr lang="en-US" sz="2400" b="0" i="1" smtClean="0">
                              <a:latin typeface="Cambria Math" panose="02040503050406030204" pitchFamily="18" charset="0"/>
                              <a:cs typeface="Times New Roman" panose="02020603050405020304" pitchFamily="18" charset="0"/>
                            </a:rPr>
                            <m:t>∗ </m:t>
                          </m:r>
                        </m:sup>
                      </m:sSup>
                      <m:r>
                        <a:rPr lang="en-US" sz="2400" b="0" i="1" smtClean="0">
                          <a:latin typeface="Cambria Math" panose="02040503050406030204" pitchFamily="18" charset="0"/>
                          <a:cs typeface="Times New Roman" panose="02020603050405020304" pitchFamily="18" charset="0"/>
                        </a:rPr>
                        <m:t>=</m:t>
                      </m:r>
                      <m:sPre>
                        <m:sPrePr>
                          <m:ctrlPr>
                            <a:rPr lang="en-US" sz="2400" b="0" i="1" smtClean="0">
                              <a:latin typeface="Cambria Math" panose="02040503050406030204" pitchFamily="18" charset="0"/>
                              <a:cs typeface="Times New Roman" panose="02020603050405020304" pitchFamily="18" charset="0"/>
                            </a:rPr>
                          </m:ctrlPr>
                        </m:sPrePr>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sub>
                        <m:sup>
                          <m:r>
                            <a:rPr lang="en-US" sz="2400" b="0" i="1" smtClean="0">
                              <a:latin typeface="Cambria Math" panose="02040503050406030204" pitchFamily="18" charset="0"/>
                            </a:rPr>
                            <m:t>𝑎𝑟𝑔𝑚𝑖𝑛</m:t>
                          </m:r>
                        </m:sup>
                        <m:e>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rPr>
                            <m:t>)</m:t>
                          </m:r>
                        </m:e>
                      </m:sPre>
                    </m:oMath>
                  </m:oMathPara>
                </a14:m>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Đơn giản hóa công thức </a:t>
                </a:r>
                <a14:m>
                  <m:oMath xmlns:m="http://schemas.openxmlformats.org/officeDocument/2006/math">
                    <m:r>
                      <a:rPr lang="en-US" sz="2400" i="1">
                        <a:latin typeface="Cambria Math" panose="02040503050406030204" pitchFamily="18" charset="0"/>
                        <a:cs typeface="Times New Roman" panose="02020603050405020304" pitchFamily="18" charset="0"/>
                      </a:rPr>
                      <m:t>𝐿</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d>
                  </m:oMath>
                </a14:m>
                <a:r>
                  <a:rPr lang="en-US" sz="2400">
                    <a:latin typeface="Times New Roman" panose="02020603050405020304" pitchFamily="18" charset="0"/>
                    <a:cs typeface="Times New Roman" panose="02020603050405020304" pitchFamily="18" charset="0"/>
                  </a:rPr>
                  <a:t>:</a:t>
                </a:r>
              </a:p>
              <a:p>
                <a:pPr algn="just"/>
                <a:endParaRPr lang="en-US" sz="240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𝐿</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2</m:t>
                          </m:r>
                        </m:den>
                      </m:f>
                      <m:sSubSup>
                        <m:sSubSupPr>
                          <m:ctrlPr>
                            <a:rPr lang="en-US" sz="2400" b="0" i="1" smtClean="0">
                              <a:latin typeface="Cambria Math" panose="02040503050406030204" pitchFamily="18" charset="0"/>
                              <a:cs typeface="Times New Roman" panose="02020603050405020304" pitchFamily="18" charset="0"/>
                            </a:rPr>
                          </m:ctrlPr>
                        </m:sSub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d>
                        </m:e>
                        <m:sub>
                          <m:r>
                            <a:rPr lang="en-US" sz="2400" b="0" i="1" smtClean="0">
                              <a:latin typeface="Cambria Math" panose="02040503050406030204" pitchFamily="18" charset="0"/>
                              <a:cs typeface="Times New Roman" panose="02020603050405020304" pitchFamily="18" charset="0"/>
                            </a:rPr>
                            <m:t>2</m:t>
                          </m:r>
                        </m:sub>
                        <m:sup>
                          <m:r>
                            <a:rPr lang="en-US" sz="2400" b="0" i="1" smtClean="0">
                              <a:latin typeface="Cambria Math" panose="02040503050406030204" pitchFamily="18" charset="0"/>
                              <a:cs typeface="Times New Roman" panose="02020603050405020304" pitchFamily="18" charset="0"/>
                            </a:rPr>
                            <m:t>2</m:t>
                          </m:r>
                        </m:sup>
                      </m:sSubSup>
                    </m:oMath>
                  </m:oMathPara>
                </a14:m>
                <a:endParaRPr lang="en-US" sz="240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0" y="1933053"/>
                <a:ext cx="9144000" cy="3875228"/>
              </a:xfrm>
              <a:prstGeom prst="rect">
                <a:avLst/>
              </a:prstGeom>
              <a:blipFill>
                <a:blip r:embed="rId5"/>
                <a:stretch>
                  <a:fillRect l="-1000" t="-1258" r="-1000"/>
                </a:stretch>
              </a:blipFill>
            </p:spPr>
            <p:txBody>
              <a:bodyPr/>
              <a:lstStyle/>
              <a:p>
                <a:r>
                  <a:rPr lang="en-US">
                    <a:noFill/>
                  </a:rPr>
                  <a:t> </a:t>
                </a:r>
              </a:p>
            </p:txBody>
          </p:sp>
        </mc:Fallback>
      </mc:AlternateContent>
      <p:sp>
        <p:nvSpPr>
          <p:cNvPr id="9" name="Title 5"/>
          <p:cNvSpPr>
            <a:spLocks noGrp="1"/>
          </p:cNvSpPr>
          <p:nvPr>
            <p:ph type="title"/>
          </p:nvPr>
        </p:nvSpPr>
        <p:spPr>
          <a:xfrm>
            <a:off x="1998498" y="999608"/>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2. LINEAR REGRESSION</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2.3 Phương pháp Least Square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997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grpId="1" nodeType="clickEffect">
                                  <p:stCondLst>
                                    <p:cond delay="0"/>
                                  </p:stCondLst>
                                  <p:childTnLst>
                                    <p:anim calcmode="lin" valueType="num">
                                      <p:cBhvr additive="base">
                                        <p:cTn id="12" dur="500"/>
                                        <p:tgtEl>
                                          <p:spTgt spid="3"/>
                                        </p:tgtEl>
                                        <p:attrNameLst>
                                          <p:attrName>ppt_y</p:attrName>
                                        </p:attrNameLst>
                                      </p:cBhvr>
                                      <p:tavLst>
                                        <p:tav tm="0">
                                          <p:val>
                                            <p:strVal val="#ppt_y"/>
                                          </p:val>
                                        </p:tav>
                                        <p:tav tm="100000">
                                          <p:val>
                                            <p:strVal val="#ppt_y+#ppt_h*1.125000"/>
                                          </p:val>
                                        </p:tav>
                                      </p:tavLst>
                                    </p:anim>
                                    <p:animEffect transition="out" filter="wipe(down)">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ppt_y</p:attrName>
                                        </p:attrNameLst>
                                      </p:cBhvr>
                                      <p:tavLst>
                                        <p:tav tm="0">
                                          <p:val>
                                            <p:strVal val="#ppt_y+#ppt_h*1.125000"/>
                                          </p:val>
                                        </p:tav>
                                        <p:tav tm="100000">
                                          <p:val>
                                            <p:strVal val="#ppt_y"/>
                                          </p:val>
                                        </p:tav>
                                      </p:tavLst>
                                    </p:anim>
                                    <p:animEffect transition="in" filter="wipe(up)">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a14="http://schemas.microsoft.com/office/drawing/2010/main" Requires="a14">
          <p:sp>
            <p:nvSpPr>
              <p:cNvPr id="4" name="TextBox 3"/>
              <p:cNvSpPr txBox="1"/>
              <p:nvPr/>
            </p:nvSpPr>
            <p:spPr>
              <a:xfrm>
                <a:off x="0" y="2414118"/>
                <a:ext cx="9144000" cy="2619115"/>
              </a:xfrm>
              <a:prstGeom prst="rect">
                <a:avLst/>
              </a:prstGeom>
              <a:noFill/>
            </p:spPr>
            <p:txBody>
              <a:bodyPr wrap="square" rtlCol="0">
                <a:spAutoFit/>
              </a:bodyPr>
              <a:lstStyle/>
              <a:p>
                <a:pPr algn="ctr"/>
                <a:r>
                  <a:rPr lang="en-US" sz="2400">
                    <a:latin typeface="Times New Roman" panose="02020603050405020304" pitchFamily="18" charset="0"/>
                    <a:cs typeface="Times New Roman" panose="02020603050405020304" pitchFamily="18" charset="0"/>
                  </a:rPr>
                  <a:t>Nghiệm của bài toán Linear Regression:</a:t>
                </a:r>
              </a:p>
              <a:p>
                <a:pPr algn="ctr"/>
                <a:endParaRPr lang="en-US" sz="300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
                    </m:oMathParaPr>
                    <m:oMath xmlns:m="http://schemas.openxmlformats.org/officeDocument/2006/math">
                      <m:f>
                        <m:fPr>
                          <m:ctrlPr>
                            <a:rPr lang="en-US" sz="3000" i="1" smtClean="0">
                              <a:latin typeface="Cambria Math" panose="02040503050406030204" pitchFamily="18" charset="0"/>
                              <a:cs typeface="Times New Roman" panose="02020603050405020304" pitchFamily="18" charset="0"/>
                            </a:rPr>
                          </m:ctrlPr>
                        </m:fPr>
                        <m:num>
                          <m:r>
                            <a:rPr lang="el-GR" sz="3000" i="1" smtClean="0">
                              <a:latin typeface="Cambria Math" panose="02040503050406030204" pitchFamily="18" charset="0"/>
                              <a:cs typeface="Times New Roman" panose="02020603050405020304" pitchFamily="18" charset="0"/>
                            </a:rPr>
                            <m:t>𝛿</m:t>
                          </m:r>
                          <m:r>
                            <a:rPr lang="en-US" sz="3000" b="0" i="1" smtClean="0">
                              <a:latin typeface="Cambria Math" panose="02040503050406030204" pitchFamily="18" charset="0"/>
                              <a:cs typeface="Times New Roman" panose="02020603050405020304" pitchFamily="18" charset="0"/>
                            </a:rPr>
                            <m:t>𝐿</m:t>
                          </m:r>
                          <m:r>
                            <a:rPr lang="en-US" sz="3000" b="0" i="1" smtClean="0">
                              <a:latin typeface="Cambria Math" panose="02040503050406030204" pitchFamily="18" charset="0"/>
                              <a:cs typeface="Times New Roman" panose="02020603050405020304" pitchFamily="18" charset="0"/>
                            </a:rPr>
                            <m:t>(</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𝛽</m:t>
                          </m:r>
                          <m:r>
                            <a:rPr lang="en-US" sz="3000" b="0" i="1" smtClean="0">
                              <a:latin typeface="Cambria Math" panose="02040503050406030204" pitchFamily="18" charset="0"/>
                              <a:cs typeface="Times New Roman" panose="02020603050405020304" pitchFamily="18" charset="0"/>
                            </a:rPr>
                            <m:t>)</m:t>
                          </m:r>
                        </m:num>
                        <m:den>
                          <m:r>
                            <a:rPr lang="el-GR" sz="3000" i="1" smtClean="0">
                              <a:latin typeface="Cambria Math" panose="02040503050406030204" pitchFamily="18" charset="0"/>
                              <a:cs typeface="Times New Roman" panose="02020603050405020304" pitchFamily="18" charset="0"/>
                            </a:rPr>
                            <m:t>𝛿</m:t>
                          </m:r>
                          <m:r>
                            <a:rPr lang="el-GR" sz="3000" i="1" smtClean="0">
                              <a:latin typeface="Cambria Math" panose="02040503050406030204" pitchFamily="18" charset="0"/>
                              <a:ea typeface="Cambria Math" panose="02040503050406030204" pitchFamily="18" charset="0"/>
                              <a:cs typeface="Times New Roman" panose="02020603050405020304" pitchFamily="18" charset="0"/>
                            </a:rPr>
                            <m:t>𝛽</m:t>
                          </m:r>
                        </m:den>
                      </m:f>
                      <m:r>
                        <a:rPr lang="en-US" sz="3000" b="0" i="1" smtClean="0">
                          <a:latin typeface="Cambria Math" panose="02040503050406030204" pitchFamily="18" charset="0"/>
                          <a:cs typeface="Times New Roman" panose="020206030504050203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𝑋</m:t>
                              </m:r>
                            </m:e>
                            <m:sup>
                              <m:r>
                                <a:rPr lang="en-US" sz="3200" i="1">
                                  <a:latin typeface="Cambria Math" panose="02040503050406030204" pitchFamily="18" charset="0"/>
                                </a:rPr>
                                <m:t>′</m:t>
                              </m:r>
                            </m:sup>
                          </m:sSup>
                          <m:r>
                            <a:rPr lang="en-US" sz="3200" i="1">
                              <a:latin typeface="Cambria Math" panose="02040503050406030204" pitchFamily="18" charset="0"/>
                            </a:rPr>
                            <m:t>𝑋</m:t>
                          </m:r>
                          <m:r>
                            <a:rPr lang="en-US" sz="3200" i="1">
                              <a:latin typeface="Cambria Math" panose="02040503050406030204" pitchFamily="18" charset="0"/>
                            </a:rPr>
                            <m:t>)</m:t>
                          </m:r>
                        </m:e>
                        <m:sup>
                          <m:r>
                            <a:rPr lang="en-US" sz="3200" i="1">
                              <a:latin typeface="Cambria Math" panose="02040503050406030204" pitchFamily="18" charset="0"/>
                            </a:rPr>
                            <m:t>−1</m:t>
                          </m:r>
                        </m:sup>
                      </m:sSup>
                      <m:sSup>
                        <m:sSupPr>
                          <m:ctrlPr>
                            <a:rPr lang="en-US" sz="3200" i="1">
                              <a:latin typeface="Cambria Math" panose="02040503050406030204" pitchFamily="18" charset="0"/>
                            </a:rPr>
                          </m:ctrlPr>
                        </m:sSupPr>
                        <m:e>
                          <m:r>
                            <a:rPr lang="en-US" sz="3200" i="1">
                              <a:latin typeface="Cambria Math" panose="02040503050406030204" pitchFamily="18" charset="0"/>
                            </a:rPr>
                            <m:t>𝑋</m:t>
                          </m:r>
                        </m:e>
                        <m:sup>
                          <m:r>
                            <a:rPr lang="en-US" sz="3200" i="1">
                              <a:latin typeface="Cambria Math" panose="02040503050406030204" pitchFamily="18" charset="0"/>
                            </a:rPr>
                            <m:t>′</m:t>
                          </m:r>
                        </m:sup>
                      </m:sSup>
                      <m:r>
                        <a:rPr lang="en-US" sz="3200" i="1">
                          <a:latin typeface="Cambria Math" panose="02040503050406030204" pitchFamily="18" charset="0"/>
                        </a:rPr>
                        <m:t>𝑌</m:t>
                      </m:r>
                    </m:oMath>
                  </m:oMathPara>
                </a14:m>
                <a:endParaRPr lang="en-US" sz="30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Để tìm nghiệm của bài toán Linear Regression ta cần thực hiện việc đạo hàm hàm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m:t>
                    </m:r>
                  </m:oMath>
                </a14:m>
                <a:r>
                  <a:rPr lang="en-US" sz="2400">
                    <a:latin typeface="Times New Roman" panose="02020603050405020304" pitchFamily="18" charset="0"/>
                    <a:cs typeface="Times New Roman" panose="02020603050405020304" pitchFamily="18" charset="0"/>
                  </a:rPr>
                  <a:t> và cho bằng 0 để tìm nghiệm.</a:t>
                </a:r>
              </a:p>
            </p:txBody>
          </p:sp>
        </mc:Choice>
        <mc:Fallback>
          <p:sp>
            <p:nvSpPr>
              <p:cNvPr id="4" name="TextBox 3"/>
              <p:cNvSpPr txBox="1">
                <a:spLocks noRot="1" noChangeAspect="1" noMove="1" noResize="1" noEditPoints="1" noAdjustHandles="1" noChangeArrowheads="1" noChangeShapeType="1" noTextEdit="1"/>
              </p:cNvSpPr>
              <p:nvPr/>
            </p:nvSpPr>
            <p:spPr>
              <a:xfrm>
                <a:off x="0" y="2414118"/>
                <a:ext cx="9144000" cy="2619115"/>
              </a:xfrm>
              <a:prstGeom prst="rect">
                <a:avLst/>
              </a:prstGeom>
              <a:blipFill>
                <a:blip r:embed="rId4"/>
                <a:stretch>
                  <a:fillRect l="-1000" t="-1860" r="-1000" b="-4419"/>
                </a:stretch>
              </a:blipFill>
            </p:spPr>
            <p:txBody>
              <a:bodyPr/>
              <a:lstStyle/>
              <a:p>
                <a:r>
                  <a:rPr lang="en-US">
                    <a:noFill/>
                  </a:rPr>
                  <a:t> </a:t>
                </a:r>
              </a:p>
            </p:txBody>
          </p:sp>
        </mc:Fallback>
      </mc:AlternateContent>
      <p:sp>
        <p:nvSpPr>
          <p:cNvPr id="8" name="Title 5"/>
          <p:cNvSpPr>
            <a:spLocks noGrp="1"/>
          </p:cNvSpPr>
          <p:nvPr>
            <p:ph type="title"/>
          </p:nvPr>
        </p:nvSpPr>
        <p:spPr>
          <a:xfrm>
            <a:off x="1998498" y="999608"/>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2. LINEAR REGRESSION</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2.3 Phương pháp Least Square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67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itle 5"/>
          <p:cNvSpPr>
            <a:spLocks noGrp="1"/>
          </p:cNvSpPr>
          <p:nvPr>
            <p:ph type="title"/>
          </p:nvPr>
        </p:nvSpPr>
        <p:spPr>
          <a:xfrm>
            <a:off x="1998498" y="999608"/>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3. DỰ ĐOÁN GIÁ CỔ PHIẾU BẰNG MULTIPLE LINEAR REGRESSION (MLP)</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FF000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3.1 Giới thiệu bài toán</a:t>
            </a:r>
            <a:br>
              <a:rPr lang="en-US" sz="2800">
                <a:solidFill>
                  <a:schemeClr val="accent1"/>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a:t>
            </a:r>
            <a:r>
              <a:rPr lang="en-GB" sz="2800">
                <a:solidFill>
                  <a:schemeClr val="accent1"/>
                </a:solidFill>
                <a:latin typeface="Times New Roman" panose="02020603050405020304" pitchFamily="18" charset="0"/>
                <a:cs typeface="Times New Roman" panose="02020603050405020304" pitchFamily="18" charset="0"/>
              </a:rPr>
              <a:t>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205858" y="1426520"/>
            <a:ext cx="5374254" cy="3717487"/>
          </a:xfrm>
          <a:prstGeom prst="rect">
            <a:avLst/>
          </a:prstGeom>
        </p:spPr>
      </p:pic>
      <p:sp>
        <p:nvSpPr>
          <p:cNvPr id="9" name="TextBox 8"/>
          <p:cNvSpPr txBox="1"/>
          <p:nvPr/>
        </p:nvSpPr>
        <p:spPr>
          <a:xfrm>
            <a:off x="205858" y="5196007"/>
            <a:ext cx="5582424" cy="1661993"/>
          </a:xfrm>
          <a:prstGeom prst="rect">
            <a:avLst/>
          </a:prstGeom>
          <a:noFill/>
        </p:spPr>
        <p:txBody>
          <a:bodyPr wrap="square" rtlCol="0">
            <a:spAutoFit/>
          </a:bodyPr>
          <a:lstStyle/>
          <a:p>
            <a:pPr algn="ctr"/>
            <a:r>
              <a:rPr lang="en-US" sz="2400">
                <a:latin typeface="Times New Roman" panose="02020603050405020304" pitchFamily="18" charset="0"/>
                <a:cs typeface="Times New Roman" panose="02020603050405020304" pitchFamily="18" charset="0"/>
              </a:rPr>
              <a:t>Dữ liệu giá cổ phiếu của Apple</a:t>
            </a:r>
          </a:p>
          <a:p>
            <a:r>
              <a:rPr lang="en-US" sz="2400">
                <a:latin typeface="Times New Roman" panose="02020603050405020304" pitchFamily="18" charset="0"/>
                <a:cs typeface="Times New Roman" panose="02020603050405020304" pitchFamily="18" charset="0"/>
              </a:rPr>
              <a:t>Nguồn: </a:t>
            </a:r>
            <a:r>
              <a:rPr lang="en-US" i="1">
                <a:latin typeface="Times New Roman" panose="02020603050405020304" pitchFamily="18" charset="0"/>
                <a:cs typeface="Times New Roman" panose="02020603050405020304" pitchFamily="18" charset="0"/>
              </a:rPr>
              <a:t>https://www.nasdaq.com/symbol/aapl/historical?fbclid=IwAR0HnnV_GYQ6IAEQYr4nujJ5IUGSx9CvWXuwMxh3NWhA82aqAYyZQBfcqp8</a:t>
            </a:r>
          </a:p>
        </p:txBody>
      </p:sp>
      <mc:AlternateContent xmlns:mc="http://schemas.openxmlformats.org/markup-compatibility/2006" xmlns:a14="http://schemas.microsoft.com/office/drawing/2010/main">
        <mc:Choice Requires="a14">
          <p:sp>
            <p:nvSpPr>
              <p:cNvPr id="11" name="TextBox 10"/>
              <p:cNvSpPr txBox="1"/>
              <p:nvPr/>
            </p:nvSpPr>
            <p:spPr>
              <a:xfrm>
                <a:off x="6156176" y="2204864"/>
                <a:ext cx="2592288" cy="2677656"/>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Biến độc lập:</a:t>
                </a:r>
              </a:p>
              <a:p>
                <a:pPr lvl="1"/>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1</m:t>
                    </m:r>
                  </m:oMath>
                </a14:m>
                <a:r>
                  <a:rPr lang="en-US" sz="2400" i="1">
                    <a:latin typeface="Times New Roman" panose="02020603050405020304" pitchFamily="18" charset="0"/>
                    <a:cs typeface="Times New Roman" panose="02020603050405020304" pitchFamily="18" charset="0"/>
                  </a:rPr>
                  <a:t>: open</a:t>
                </a:r>
              </a:p>
              <a:p>
                <a:pPr lvl="1"/>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2</m:t>
                    </m:r>
                  </m:oMath>
                </a14:m>
                <a:r>
                  <a:rPr lang="en-US" sz="2400" i="1">
                    <a:latin typeface="Times New Roman" panose="02020603050405020304" pitchFamily="18" charset="0"/>
                    <a:cs typeface="Times New Roman" panose="02020603050405020304" pitchFamily="18" charset="0"/>
                  </a:rPr>
                  <a:t>: high</a:t>
                </a:r>
              </a:p>
              <a:p>
                <a:pPr lvl="1"/>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3</m:t>
                    </m:r>
                  </m:oMath>
                </a14:m>
                <a:r>
                  <a:rPr lang="en-US" sz="2400" i="1">
                    <a:latin typeface="Times New Roman" panose="02020603050405020304" pitchFamily="18" charset="0"/>
                    <a:cs typeface="Times New Roman" panose="02020603050405020304" pitchFamily="18" charset="0"/>
                  </a:rPr>
                  <a:t>: low</a:t>
                </a:r>
              </a:p>
              <a:p>
                <a:pPr lvl="1"/>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4</m:t>
                    </m:r>
                  </m:oMath>
                </a14:m>
                <a:r>
                  <a:rPr lang="en-US" sz="2400" i="1">
                    <a:latin typeface="Times New Roman" panose="02020603050405020304" pitchFamily="18" charset="0"/>
                    <a:cs typeface="Times New Roman" panose="02020603050405020304" pitchFamily="18" charset="0"/>
                  </a:rPr>
                  <a:t>: volume</a:t>
                </a:r>
              </a:p>
              <a:p>
                <a:r>
                  <a:rPr lang="en-US" sz="2400">
                    <a:latin typeface="Times New Roman" panose="02020603050405020304" pitchFamily="18" charset="0"/>
                    <a:cs typeface="Times New Roman" panose="02020603050405020304" pitchFamily="18" charset="0"/>
                  </a:rPr>
                  <a:t>Biến phụ thuộc:</a:t>
                </a:r>
              </a:p>
              <a:p>
                <a:pPr lvl="1"/>
                <a14:m>
                  <m:oMath xmlns:m="http://schemas.openxmlformats.org/officeDocument/2006/math">
                    <m:r>
                      <a:rPr lang="en-US" sz="2400" b="0" i="1" smtClean="0">
                        <a:latin typeface="Cambria Math" panose="02040503050406030204" pitchFamily="18" charset="0"/>
                      </a:rPr>
                      <m:t>𝑦</m:t>
                    </m:r>
                  </m:oMath>
                </a14:m>
                <a:r>
                  <a:rPr lang="en-US" sz="2400" i="1">
                    <a:latin typeface="Times New Roman" panose="02020603050405020304" pitchFamily="18" charset="0"/>
                    <a:cs typeface="Times New Roman" panose="02020603050405020304" pitchFamily="18" charset="0"/>
                  </a:rPr>
                  <a:t>: close</a:t>
                </a:r>
              </a:p>
            </p:txBody>
          </p:sp>
        </mc:Choice>
        <mc:Fallback xmlns="">
          <p:sp>
            <p:nvSpPr>
              <p:cNvPr id="11" name="TextBox 10"/>
              <p:cNvSpPr txBox="1">
                <a:spLocks noRot="1" noChangeAspect="1" noMove="1" noResize="1" noEditPoints="1" noAdjustHandles="1" noChangeArrowheads="1" noChangeShapeType="1" noTextEdit="1"/>
              </p:cNvSpPr>
              <p:nvPr/>
            </p:nvSpPr>
            <p:spPr>
              <a:xfrm>
                <a:off x="6156176" y="2204864"/>
                <a:ext cx="2592288" cy="2677656"/>
              </a:xfrm>
              <a:prstGeom prst="rect">
                <a:avLst/>
              </a:prstGeom>
              <a:blipFill>
                <a:blip r:embed="rId5"/>
                <a:stretch>
                  <a:fillRect l="-3765" t="-1822" b="-4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691680" y="2915931"/>
                <a:ext cx="5495735" cy="738664"/>
              </a:xfrm>
              <a:prstGeom prst="rect">
                <a:avLst/>
              </a:prstGeom>
              <a:noFill/>
            </p:spPr>
            <p:txBody>
              <a:bodyPr wrap="none" lIns="0" tIns="0" rIns="0" bIns="0" rtlCol="0">
                <a:spAutoFit/>
              </a:bodyPr>
              <a:lstStyle/>
              <a:p>
                <a:r>
                  <a:rPr lang="en-US" sz="2400" b="0">
                    <a:latin typeface="Times New Roman" panose="02020603050405020304" pitchFamily="18" charset="0"/>
                    <a:cs typeface="Times New Roman" panose="02020603050405020304" pitchFamily="18" charset="0"/>
                  </a:rPr>
                  <a:t>Phương trình hồi quy: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𝛽</m:t>
                      </m:r>
                      <m:r>
                        <a:rPr lang="en-US" sz="2400" b="0" i="1" baseline="-25000"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𝛽</m:t>
                      </m:r>
                      <m:r>
                        <a:rPr lang="en-US" sz="2400" b="0" i="1" baseline="-25000"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𝛽</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𝛽</m:t>
                      </m:r>
                      <m:r>
                        <a:rPr lang="en-US" sz="2400" b="0" i="1" baseline="-25000"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𝛽</m:t>
                      </m:r>
                      <m:r>
                        <a:rPr lang="en-US" sz="2400" b="0" i="1" baseline="-25000"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𝜀</m:t>
                      </m:r>
                    </m:oMath>
                  </m:oMathPara>
                </a14:m>
                <a:endParaRPr lang="en-US" sz="2400"/>
              </a:p>
            </p:txBody>
          </p:sp>
        </mc:Choice>
        <mc:Fallback xmlns="">
          <p:sp>
            <p:nvSpPr>
              <p:cNvPr id="12" name="TextBox 11"/>
              <p:cNvSpPr txBox="1">
                <a:spLocks noRot="1" noChangeAspect="1" noMove="1" noResize="1" noEditPoints="1" noAdjustHandles="1" noChangeArrowheads="1" noChangeShapeType="1" noTextEdit="1"/>
              </p:cNvSpPr>
              <p:nvPr/>
            </p:nvSpPr>
            <p:spPr>
              <a:xfrm>
                <a:off x="1691680" y="2915931"/>
                <a:ext cx="5495735" cy="738664"/>
              </a:xfrm>
              <a:prstGeom prst="rect">
                <a:avLst/>
              </a:prstGeom>
              <a:blipFill>
                <a:blip r:embed="rId6"/>
                <a:stretch>
                  <a:fillRect l="-3441" t="-12295" b="-16393"/>
                </a:stretch>
              </a:blipFill>
            </p:spPr>
            <p:txBody>
              <a:bodyPr/>
              <a:lstStyle/>
              <a:p>
                <a:r>
                  <a:rPr lang="en-US">
                    <a:noFill/>
                  </a:rPr>
                  <a:t> </a:t>
                </a:r>
              </a:p>
            </p:txBody>
          </p:sp>
        </mc:Fallback>
      </mc:AlternateContent>
    </p:spTree>
    <p:extLst>
      <p:ext uri="{BB962C8B-B14F-4D97-AF65-F5344CB8AC3E}">
        <p14:creationId xmlns:p14="http://schemas.microsoft.com/office/powerpoint/2010/main" val="301164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ppt_y</p:attrName>
                                        </p:attrNameLst>
                                      </p:cBhvr>
                                      <p:tavLst>
                                        <p:tav tm="0">
                                          <p:val>
                                            <p:strVal val="#ppt_y+#ppt_h*1.125000"/>
                                          </p:val>
                                        </p:tav>
                                        <p:tav tm="100000">
                                          <p:val>
                                            <p:strVal val="#ppt_y"/>
                                          </p:val>
                                        </p:tav>
                                      </p:tavLst>
                                    </p:anim>
                                    <p:animEffect transition="in" filter="wipe(up)">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xit" presetSubtype="4" fill="hold" nodeType="clickEffect">
                                  <p:stCondLst>
                                    <p:cond delay="0"/>
                                  </p:stCondLst>
                                  <p:childTnLst>
                                    <p:anim calcmode="lin" valueType="num">
                                      <p:cBhvr additive="base">
                                        <p:cTn id="20" dur="500"/>
                                        <p:tgtEl>
                                          <p:spTgt spid="5"/>
                                        </p:tgtEl>
                                        <p:attrNameLst>
                                          <p:attrName>ppt_y</p:attrName>
                                        </p:attrNameLst>
                                      </p:cBhvr>
                                      <p:tavLst>
                                        <p:tav tm="0">
                                          <p:val>
                                            <p:strVal val="#ppt_y"/>
                                          </p:val>
                                        </p:tav>
                                        <p:tav tm="100000">
                                          <p:val>
                                            <p:strVal val="#ppt_y+#ppt_h*1.125000"/>
                                          </p:val>
                                        </p:tav>
                                      </p:tavLst>
                                    </p:anim>
                                    <p:animEffect transition="out" filter="wipe(dow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2" presetClass="exit" presetSubtype="4" fill="hold" grpId="1" nodeType="withEffect">
                                  <p:stCondLst>
                                    <p:cond delay="0"/>
                                  </p:stCondLst>
                                  <p:childTnLst>
                                    <p:anim calcmode="lin" valueType="num">
                                      <p:cBhvr additive="base">
                                        <p:cTn id="24" dur="500"/>
                                        <p:tgtEl>
                                          <p:spTgt spid="11"/>
                                        </p:tgtEl>
                                        <p:attrNameLst>
                                          <p:attrName>ppt_y</p:attrName>
                                        </p:attrNameLst>
                                      </p:cBhvr>
                                      <p:tavLst>
                                        <p:tav tm="0">
                                          <p:val>
                                            <p:strVal val="#ppt_y"/>
                                          </p:val>
                                        </p:tav>
                                        <p:tav tm="100000">
                                          <p:val>
                                            <p:strVal val="#ppt_y+#ppt_h*1.125000"/>
                                          </p:val>
                                        </p:tav>
                                      </p:tavLst>
                                    </p:anim>
                                    <p:animEffect transition="out" filter="wipe(down)">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12" presetClass="exit" presetSubtype="4" fill="hold" grpId="1" nodeType="withEffect">
                                  <p:stCondLst>
                                    <p:cond delay="0"/>
                                  </p:stCondLst>
                                  <p:childTnLst>
                                    <p:anim calcmode="lin" valueType="num">
                                      <p:cBhvr additive="base">
                                        <p:cTn id="28" dur="500"/>
                                        <p:tgtEl>
                                          <p:spTgt spid="9"/>
                                        </p:tgtEl>
                                        <p:attrNameLst>
                                          <p:attrName>ppt_y</p:attrName>
                                        </p:attrNameLst>
                                      </p:cBhvr>
                                      <p:tavLst>
                                        <p:tav tm="0">
                                          <p:val>
                                            <p:strVal val="#ppt_y"/>
                                          </p:val>
                                        </p:tav>
                                        <p:tav tm="100000">
                                          <p:val>
                                            <p:strVal val="#ppt_y+#ppt_h*1.125000"/>
                                          </p:val>
                                        </p:tav>
                                      </p:tavLst>
                                    </p:anim>
                                    <p:animEffect transition="out" filter="wipe(down)">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p:tgtEl>
                                          <p:spTgt spid="12"/>
                                        </p:tgtEl>
                                        <p:attrNameLst>
                                          <p:attrName>ppt_y</p:attrName>
                                        </p:attrNameLst>
                                      </p:cBhvr>
                                      <p:tavLst>
                                        <p:tav tm="0">
                                          <p:val>
                                            <p:strVal val="#ppt_y+#ppt_h*1.125000"/>
                                          </p:val>
                                        </p:tav>
                                        <p:tav tm="100000">
                                          <p:val>
                                            <p:strVal val="#ppt_y"/>
                                          </p:val>
                                        </p:tav>
                                      </p:tavLst>
                                    </p:anim>
                                    <p:animEffect transition="in" filter="wipe(up)">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1" grpId="0"/>
      <p:bldP spid="11" grpId="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itle 5"/>
          <p:cNvSpPr>
            <a:spLocks noGrp="1"/>
          </p:cNvSpPr>
          <p:nvPr>
            <p:ph type="title"/>
          </p:nvPr>
        </p:nvSpPr>
        <p:spPr>
          <a:xfrm>
            <a:off x="1763688" y="1074991"/>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3. DỰ ĐOÁN GIÁ CỔ PHIẾU BẰNG MULTIPLE LINEAR REGRESSION (MLP)</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FF000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3.2 Giới thiệu các thư viện sử dụng trong bài toán</a:t>
            </a:r>
            <a:br>
              <a:rPr lang="en-US" sz="2800">
                <a:solidFill>
                  <a:schemeClr val="accent1"/>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a:t>
            </a:r>
            <a:r>
              <a:rPr lang="en-GB" sz="2800">
                <a:solidFill>
                  <a:schemeClr val="accent1"/>
                </a:solidFill>
                <a:latin typeface="Times New Roman" panose="02020603050405020304" pitchFamily="18" charset="0"/>
                <a:cs typeface="Times New Roman" panose="02020603050405020304" pitchFamily="18" charset="0"/>
              </a:rPr>
              <a:t>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pic>
        <p:nvPicPr>
          <p:cNvPr id="1028" name="Picture 4" descr="RÃ©sultat de recherche d'images pour &quot;pandas python&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664844"/>
            <a:ext cx="4320480" cy="25643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10806" y="1842256"/>
            <a:ext cx="98937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Series</a:t>
            </a:r>
            <a:r>
              <a:rPr lang="en-US"/>
              <a:t> </a:t>
            </a:r>
          </a:p>
        </p:txBody>
      </p:sp>
      <p:sp>
        <p:nvSpPr>
          <p:cNvPr id="13" name="TextBox 12"/>
          <p:cNvSpPr txBox="1"/>
          <p:nvPr/>
        </p:nvSpPr>
        <p:spPr>
          <a:xfrm>
            <a:off x="5610806" y="5230792"/>
            <a:ext cx="160332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DataFrame</a:t>
            </a:r>
            <a:r>
              <a:rPr lang="en-US"/>
              <a:t> </a:t>
            </a:r>
          </a:p>
        </p:txBody>
      </p:sp>
      <p:cxnSp>
        <p:nvCxnSpPr>
          <p:cNvPr id="4" name="Straight Arrow Connector 3"/>
          <p:cNvCxnSpPr/>
          <p:nvPr/>
        </p:nvCxnSpPr>
        <p:spPr>
          <a:xfrm flipV="1">
            <a:off x="4572000" y="2303921"/>
            <a:ext cx="1296144" cy="14131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586983" y="3711665"/>
            <a:ext cx="1219323" cy="14571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642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itle 5"/>
          <p:cNvSpPr>
            <a:spLocks noGrp="1"/>
          </p:cNvSpPr>
          <p:nvPr>
            <p:ph type="title"/>
          </p:nvPr>
        </p:nvSpPr>
        <p:spPr>
          <a:xfrm>
            <a:off x="1763688" y="1074991"/>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3. DỰ ĐOÁN GIÁ CỔ PHIẾU BẰNG MULTIPLE LINEAR REGRESSION (MLP)</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FF000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3.2 Giới thiệu các thư viện sử dụng trong bài toán</a:t>
            </a:r>
            <a:br>
              <a:rPr lang="en-US" sz="2800">
                <a:solidFill>
                  <a:srgbClr val="0070C0"/>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a:t>
            </a:r>
            <a:r>
              <a:rPr lang="en-GB" sz="2800">
                <a:solidFill>
                  <a:schemeClr val="accent1"/>
                </a:solidFill>
                <a:latin typeface="Times New Roman" panose="02020603050405020304" pitchFamily="18" charset="0"/>
                <a:cs typeface="Times New Roman" panose="02020603050405020304" pitchFamily="18" charset="0"/>
              </a:rPr>
              <a:t>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pic>
        <p:nvPicPr>
          <p:cNvPr id="2050" name="Picture 2" descr="RÃ©sultat de recherche d'images pour &quot;scikit-lear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33" y="2991288"/>
            <a:ext cx="3572106" cy="229642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386670" y="1959223"/>
            <a:ext cx="4757330" cy="1569660"/>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Supervised learning (Học có giám sát):</a:t>
            </a:r>
          </a:p>
          <a:p>
            <a:pPr algn="just"/>
            <a:r>
              <a:rPr lang="en-US" sz="2400">
                <a:latin typeface="Times New Roman" panose="02020603050405020304" pitchFamily="18" charset="0"/>
                <a:cs typeface="Times New Roman" panose="02020603050405020304" pitchFamily="18" charset="0"/>
              </a:rPr>
              <a:t>    - Classtification</a:t>
            </a:r>
          </a:p>
          <a:p>
            <a:pPr algn="just"/>
            <a:r>
              <a:rPr lang="en-US" sz="2400">
                <a:latin typeface="Times New Roman" panose="02020603050405020304" pitchFamily="18" charset="0"/>
                <a:cs typeface="Times New Roman" panose="02020603050405020304" pitchFamily="18" charset="0"/>
              </a:rPr>
              <a:t>    - Regression </a:t>
            </a:r>
            <a:r>
              <a:rPr lang="en-US"/>
              <a:t> </a:t>
            </a:r>
          </a:p>
        </p:txBody>
      </p:sp>
      <p:sp>
        <p:nvSpPr>
          <p:cNvPr id="14" name="TextBox 13"/>
          <p:cNvSpPr txBox="1"/>
          <p:nvPr/>
        </p:nvSpPr>
        <p:spPr>
          <a:xfrm>
            <a:off x="4386670" y="5347759"/>
            <a:ext cx="4577818" cy="1569660"/>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Unsupervised learning (Học không giám sát):</a:t>
            </a:r>
          </a:p>
          <a:p>
            <a:pPr algn="just"/>
            <a:r>
              <a:rPr lang="en-US" sz="2400">
                <a:latin typeface="Times New Roman" panose="02020603050405020304" pitchFamily="18" charset="0"/>
                <a:cs typeface="Times New Roman" panose="02020603050405020304" pitchFamily="18" charset="0"/>
              </a:rPr>
              <a:t>     - Clustering</a:t>
            </a:r>
          </a:p>
          <a:p>
            <a:pPr algn="just"/>
            <a:r>
              <a:rPr lang="en-US" sz="2400">
                <a:latin typeface="Times New Roman" panose="02020603050405020304" pitchFamily="18" charset="0"/>
                <a:cs typeface="Times New Roman" panose="02020603050405020304" pitchFamily="18" charset="0"/>
              </a:rPr>
              <a:t>     - Association</a:t>
            </a:r>
            <a:endParaRPr lang="en-US"/>
          </a:p>
        </p:txBody>
      </p:sp>
      <p:cxnSp>
        <p:nvCxnSpPr>
          <p:cNvPr id="15" name="Straight Arrow Connector 14"/>
          <p:cNvCxnSpPr/>
          <p:nvPr/>
        </p:nvCxnSpPr>
        <p:spPr>
          <a:xfrm flipV="1">
            <a:off x="3347864" y="2348880"/>
            <a:ext cx="1038806" cy="14851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362847" y="3828632"/>
            <a:ext cx="1023823" cy="14590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335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itle 5"/>
          <p:cNvSpPr>
            <a:spLocks noGrp="1"/>
          </p:cNvSpPr>
          <p:nvPr>
            <p:ph type="title"/>
          </p:nvPr>
        </p:nvSpPr>
        <p:spPr>
          <a:xfrm>
            <a:off x="1763688" y="1074991"/>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3. DỰ ĐOÁN GIÁ CỔ PHIẾU BẰNG MULTIPLE LINEAR REGRESSION (MLP)</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FF0000"/>
                </a:solidFill>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3.2 Giới thiệu các thư viện sử dụng trong bài toán</a:t>
            </a:r>
            <a:br>
              <a:rPr lang="en-US" sz="2800">
                <a:solidFill>
                  <a:srgbClr val="0070C0"/>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a:t>
            </a:r>
            <a:r>
              <a:rPr lang="en-GB" sz="2800">
                <a:solidFill>
                  <a:schemeClr val="accent1"/>
                </a:solidFill>
                <a:latin typeface="Times New Roman" panose="02020603050405020304" pitchFamily="18" charset="0"/>
                <a:cs typeface="Times New Roman" panose="02020603050405020304" pitchFamily="18" charset="0"/>
              </a:rPr>
              <a:t>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pic>
        <p:nvPicPr>
          <p:cNvPr id="3074" name="Picture 2" descr="RÃ©sultat de recherche d'images pour &quot;statsmodels python&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34011"/>
            <a:ext cx="4320480" cy="1800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364151" y="1351138"/>
            <a:ext cx="4757330" cy="1200329"/>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Cung cấp các class và function cho nhiều loại phân tích, thống kê khác nhau.</a:t>
            </a:r>
          </a:p>
        </p:txBody>
      </p:sp>
      <p:sp>
        <p:nvSpPr>
          <p:cNvPr id="13" name="TextBox 12"/>
          <p:cNvSpPr txBox="1"/>
          <p:nvPr/>
        </p:nvSpPr>
        <p:spPr>
          <a:xfrm>
            <a:off x="4355976" y="4549676"/>
            <a:ext cx="4757330" cy="2308324"/>
          </a:xfrm>
          <a:prstGeom prst="rect">
            <a:avLst/>
          </a:prstGeom>
          <a:noFill/>
        </p:spPr>
        <p:txBody>
          <a:bodyPr wrap="square" rtlCol="0">
            <a:spAutoFit/>
          </a:bodyPr>
          <a:lstStyle/>
          <a:p>
            <a:pPr algn="just"/>
            <a:r>
              <a:rPr lang="en-US" sz="2400">
                <a:latin typeface="Times New Roman" panose="02020603050405020304" pitchFamily="18" charset="0"/>
                <a:cs typeface="Times New Roman" panose="02020603050405020304" pitchFamily="18" charset="0"/>
              </a:rPr>
              <a:t>Trong thống kê, SM sử dụng ordinary least square (OLS) regression để ước lượng các tham số không xác định trong mô hình linear regression. Ví dụ: Intercept, Coefficient </a:t>
            </a:r>
          </a:p>
        </p:txBody>
      </p:sp>
      <p:cxnSp>
        <p:nvCxnSpPr>
          <p:cNvPr id="16" name="Straight Arrow Connector 15"/>
          <p:cNvCxnSpPr/>
          <p:nvPr/>
        </p:nvCxnSpPr>
        <p:spPr>
          <a:xfrm flipV="1">
            <a:off x="4320480" y="2564884"/>
            <a:ext cx="467544" cy="1137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320480" y="3690543"/>
            <a:ext cx="467544" cy="941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01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itle 5"/>
          <p:cNvSpPr>
            <a:spLocks noGrp="1"/>
          </p:cNvSpPr>
          <p:nvPr>
            <p:ph type="title"/>
          </p:nvPr>
        </p:nvSpPr>
        <p:spPr>
          <a:xfrm>
            <a:off x="1835696" y="846470"/>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4. TÀI LIỆU THAM KHẢO</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178" y="1968241"/>
            <a:ext cx="9149178" cy="4524315"/>
          </a:xfrm>
          <a:prstGeom prst="rect">
            <a:avLst/>
          </a:prstGeom>
        </p:spPr>
        <p:txBody>
          <a:bodyPr wrap="square">
            <a:spAutoFit/>
          </a:bodyPr>
          <a:lstStyle/>
          <a:p>
            <a:pPr algn="just"/>
            <a:r>
              <a:rPr lang="en-US" sz="2400" b="1" i="1">
                <a:latin typeface="Times New Roman" panose="02020603050405020304" pitchFamily="18" charset="0"/>
                <a:cs typeface="Times New Roman" panose="02020603050405020304" pitchFamily="18" charset="0"/>
              </a:rPr>
              <a:t>Tiếng Việt:</a:t>
            </a:r>
          </a:p>
          <a:p>
            <a:pPr algn="just"/>
            <a:r>
              <a:rPr lang="en-US" sz="2400" i="1">
                <a:latin typeface="Times New Roman" panose="02020603050405020304" pitchFamily="18" charset="0"/>
                <a:cs typeface="Times New Roman" panose="02020603050405020304" pitchFamily="18" charset="0"/>
              </a:rPr>
              <a:t>https://machinelearningcoban.com/2016/12/28/linearregression/</a:t>
            </a:r>
          </a:p>
          <a:p>
            <a:pPr algn="just"/>
            <a:endParaRPr lang="en-US" sz="2400">
              <a:latin typeface="Times New Roman" panose="02020603050405020304" pitchFamily="18" charset="0"/>
              <a:cs typeface="Times New Roman" panose="02020603050405020304" pitchFamily="18" charset="0"/>
            </a:endParaRPr>
          </a:p>
          <a:p>
            <a:pPr algn="just"/>
            <a:r>
              <a:rPr lang="en-US" sz="2400" b="1" i="1">
                <a:latin typeface="Times New Roman" panose="02020603050405020304" pitchFamily="18" charset="0"/>
                <a:cs typeface="Times New Roman" panose="02020603050405020304" pitchFamily="18" charset="0"/>
              </a:rPr>
              <a:t>Tiếng Anh:</a:t>
            </a:r>
          </a:p>
          <a:p>
            <a:pPr algn="just"/>
            <a:r>
              <a:rPr lang="en-US" sz="2400" i="1">
                <a:latin typeface="Times New Roman" panose="02020603050405020304" pitchFamily="18" charset="0"/>
                <a:cs typeface="Times New Roman" panose="02020603050405020304" pitchFamily="18" charset="0"/>
              </a:rPr>
              <a:t>https://www.geeksforgeeks.org/linear-regression-python-implementation/</a:t>
            </a:r>
          </a:p>
          <a:p>
            <a:pPr algn="just"/>
            <a:r>
              <a:rPr lang="en-US" sz="2400" i="1">
                <a:latin typeface="Times New Roman" panose="02020603050405020304" pitchFamily="18" charset="0"/>
                <a:cs typeface="Times New Roman" panose="02020603050405020304" pitchFamily="18" charset="0"/>
              </a:rPr>
              <a:t>https://www.analyticsvidhya.com/blog/2015/08/comprehensive-guide-regression/</a:t>
            </a:r>
          </a:p>
          <a:p>
            <a:pPr algn="just"/>
            <a:r>
              <a:rPr lang="en-US" sz="2400" i="1">
                <a:latin typeface="Times New Roman" panose="02020603050405020304" pitchFamily="18" charset="0"/>
                <a:cs typeface="Times New Roman" panose="02020603050405020304" pitchFamily="18" charset="0"/>
              </a:rPr>
              <a:t>https://datatofish.com/multiple-linear-regression-python/</a:t>
            </a:r>
          </a:p>
          <a:p>
            <a:pPr algn="just"/>
            <a:r>
              <a:rPr lang="en-US" sz="2400" i="1">
                <a:latin typeface="Times New Roman" panose="02020603050405020304" pitchFamily="18" charset="0"/>
                <a:cs typeface="Times New Roman" panose="02020603050405020304" pitchFamily="18" charset="0"/>
              </a:rPr>
              <a:t>https://www.statisticssolutions.com/how-to-conduct-multiple-linear-regression/</a:t>
            </a: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132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Kết quả hình ảnh cho dos attack">
            <a:extLst>
              <a:ext uri="{FF2B5EF4-FFF2-40B4-BE49-F238E27FC236}">
                <a16:creationId xmlns:a16="http://schemas.microsoft.com/office/drawing/2014/main" id="{9A4A9158-E99F-4024-8B52-BBA9DDD1A569}"/>
              </a:ext>
            </a:extLst>
          </p:cNvPr>
          <p:cNvSpPr>
            <a:spLocks noChangeAspect="1" noChangeArrowheads="1"/>
          </p:cNvSpPr>
          <p:nvPr/>
        </p:nvSpPr>
        <p:spPr bwMode="auto">
          <a:xfrm>
            <a:off x="1115616" y="-27384"/>
            <a:ext cx="6552728" cy="65527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Kết quả hình ảnh cho thank for watching and liste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8" descr="Kết quả hình ảnh cho thank for watching and listening"/>
          <p:cNvSpPr>
            <a:spLocks noChangeAspect="1" noChangeArrowheads="1"/>
          </p:cNvSpPr>
          <p:nvPr/>
        </p:nvSpPr>
        <p:spPr bwMode="auto">
          <a:xfrm>
            <a:off x="307974" y="7937"/>
            <a:ext cx="3399929" cy="33999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2" descr="Káº¿t quáº£ hÃ¬nh áº£nh cho thank you and any questions images">
            <a:extLst>
              <a:ext uri="{FF2B5EF4-FFF2-40B4-BE49-F238E27FC236}">
                <a16:creationId xmlns:a16="http://schemas.microsoft.com/office/drawing/2014/main" id="{8EDB929F-0657-46D0-B7E8-6CD3D3CDE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67"/>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40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ThanhQuang\Desktop\New folder (2)\TĐT_logo.png"/>
          <p:cNvPicPr>
            <a:picLocks noChangeAspect="1" noChangeArrowheads="1"/>
          </p:cNvPicPr>
          <p:nvPr/>
        </p:nvPicPr>
        <p:blipFill>
          <a:blip r:embed="rId2" cstate="print"/>
          <a:srcRect/>
          <a:stretch>
            <a:fillRect/>
          </a:stretch>
        </p:blipFill>
        <p:spPr bwMode="auto">
          <a:xfrm>
            <a:off x="285720" y="214290"/>
            <a:ext cx="1714512" cy="946776"/>
          </a:xfrm>
          <a:prstGeom prst="rect">
            <a:avLst/>
          </a:prstGeom>
          <a:noFill/>
        </p:spPr>
      </p:pic>
      <p:sp>
        <p:nvSpPr>
          <p:cNvPr id="5" name="Title 4"/>
          <p:cNvSpPr>
            <a:spLocks noGrp="1"/>
          </p:cNvSpPr>
          <p:nvPr>
            <p:ph type="title"/>
          </p:nvPr>
        </p:nvSpPr>
        <p:spPr>
          <a:xfrm>
            <a:off x="1212958" y="306097"/>
            <a:ext cx="8229600" cy="1143000"/>
          </a:xfrm>
        </p:spPr>
        <p:txBody>
          <a:bodyPr>
            <a:normAutofit/>
          </a:bodyPr>
          <a:lstStyle/>
          <a:p>
            <a:r>
              <a:rPr lang="en-GB" sz="3600" dirty="0" err="1">
                <a:solidFill>
                  <a:srgbClr val="FF0000"/>
                </a:solidFill>
                <a:latin typeface="Times New Roman" panose="02020603050405020304" pitchFamily="18" charset="0"/>
                <a:cs typeface="Times New Roman" panose="02020603050405020304" pitchFamily="18" charset="0"/>
              </a:rPr>
              <a:t>Nội</a:t>
            </a:r>
            <a:r>
              <a:rPr lang="en-GB" sz="3600" dirty="0">
                <a:solidFill>
                  <a:srgbClr val="FF0000"/>
                </a:solidFill>
                <a:latin typeface="Times New Roman" panose="02020603050405020304" pitchFamily="18" charset="0"/>
                <a:cs typeface="Times New Roman" panose="02020603050405020304" pitchFamily="18" charset="0"/>
              </a:rPr>
              <a:t> Dung </a:t>
            </a:r>
            <a:r>
              <a:rPr lang="en-GB" sz="3600" dirty="0" err="1">
                <a:solidFill>
                  <a:srgbClr val="FF0000"/>
                </a:solidFill>
                <a:latin typeface="Times New Roman" panose="02020603050405020304" pitchFamily="18" charset="0"/>
                <a:cs typeface="Times New Roman" panose="02020603050405020304" pitchFamily="18" charset="0"/>
              </a:rPr>
              <a:t>Thuyết</a:t>
            </a:r>
            <a:r>
              <a:rPr lang="en-GB" sz="3600" dirty="0">
                <a:solidFill>
                  <a:srgbClr val="FF0000"/>
                </a:solidFill>
                <a:latin typeface="Times New Roman" panose="02020603050405020304" pitchFamily="18" charset="0"/>
                <a:cs typeface="Times New Roman" panose="02020603050405020304" pitchFamily="18" charset="0"/>
              </a:rPr>
              <a:t> </a:t>
            </a:r>
            <a:r>
              <a:rPr lang="en-GB" sz="3600" dirty="0" err="1">
                <a:solidFill>
                  <a:srgbClr val="FF0000"/>
                </a:solidFill>
                <a:latin typeface="Times New Roman" panose="02020603050405020304" pitchFamily="18" charset="0"/>
                <a:cs typeface="Times New Roman" panose="02020603050405020304" pitchFamily="18" charset="0"/>
              </a:rPr>
              <a:t>Trình</a:t>
            </a:r>
            <a:endParaRPr lang="en-GB" sz="3600" dirty="0">
              <a:solidFill>
                <a:srgbClr val="FF0000"/>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2195736" y="304507"/>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340768"/>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3" name="Rectangle 2"/>
          <p:cNvSpPr/>
          <p:nvPr/>
        </p:nvSpPr>
        <p:spPr>
          <a:xfrm>
            <a:off x="1480822" y="1808502"/>
            <a:ext cx="7339650" cy="4893647"/>
          </a:xfrm>
          <a:prstGeom prst="rect">
            <a:avLst/>
          </a:prstGeom>
        </p:spPr>
        <p:txBody>
          <a:bodyPr wrap="square">
            <a:spAutoFit/>
          </a:bodyPr>
          <a:lstStyle/>
          <a:p>
            <a:pPr marL="342900" indent="-342900">
              <a:buAutoNum type="arabicPeriod"/>
            </a:pPr>
            <a:r>
              <a:rPr lang="en-GB" sz="2400">
                <a:solidFill>
                  <a:srgbClr val="FF0000"/>
                </a:solidFill>
                <a:latin typeface="Times New Roman" panose="02020603050405020304" pitchFamily="18" charset="0"/>
                <a:cs typeface="Times New Roman" panose="02020603050405020304" pitchFamily="18" charset="0"/>
              </a:rPr>
              <a:t>REGRSSION ANALYSIS</a:t>
            </a:r>
            <a:endParaRPr lang="en-US" sz="2400">
              <a:solidFill>
                <a:srgbClr val="FF0000"/>
              </a:solidFill>
              <a:latin typeface="Times New Roman" panose="02020603050405020304" pitchFamily="18" charset="0"/>
              <a:cs typeface="Times New Roman" panose="02020603050405020304" pitchFamily="18" charset="0"/>
            </a:endParaRPr>
          </a:p>
          <a:p>
            <a:r>
              <a:rPr lang="en-US" sz="2400">
                <a:solidFill>
                  <a:srgbClr val="0070C0"/>
                </a:solidFill>
                <a:latin typeface="Times New Roman" panose="02020603050405020304" pitchFamily="18" charset="0"/>
                <a:cs typeface="Times New Roman" panose="02020603050405020304" pitchFamily="18" charset="0"/>
              </a:rPr>
              <a:t>	</a:t>
            </a:r>
            <a:r>
              <a:rPr lang="en-GB" sz="2400">
                <a:solidFill>
                  <a:srgbClr val="0070C0"/>
                </a:solidFill>
                <a:latin typeface="Times New Roman" panose="02020603050405020304" pitchFamily="18" charset="0"/>
                <a:cs typeface="Times New Roman" panose="02020603050405020304" pitchFamily="18" charset="0"/>
              </a:rPr>
              <a:t>1.1 Giới thiệu</a:t>
            </a:r>
          </a:p>
          <a:p>
            <a:r>
              <a:rPr lang="en-GB" sz="2400">
                <a:solidFill>
                  <a:srgbClr val="0070C0"/>
                </a:solidFill>
                <a:latin typeface="Times New Roman" panose="02020603050405020304" pitchFamily="18" charset="0"/>
                <a:cs typeface="Times New Roman" panose="02020603050405020304" pitchFamily="18" charset="0"/>
              </a:rPr>
              <a:t>	1.2 Vai trò của Regression Analysis</a:t>
            </a:r>
          </a:p>
          <a:p>
            <a:r>
              <a:rPr lang="en-GB" sz="2400">
                <a:solidFill>
                  <a:srgbClr val="0070C0"/>
                </a:solidFill>
                <a:latin typeface="Times New Roman" panose="02020603050405020304" pitchFamily="18" charset="0"/>
                <a:cs typeface="Times New Roman" panose="02020603050405020304" pitchFamily="18" charset="0"/>
              </a:rPr>
              <a:t>	1.3 Các loại Regression Analysis</a:t>
            </a:r>
          </a:p>
          <a:p>
            <a:r>
              <a:rPr lang="en-GB" sz="2400">
                <a:solidFill>
                  <a:srgbClr val="FF0000"/>
                </a:solidFill>
                <a:latin typeface="Times New Roman" panose="02020603050405020304" pitchFamily="18" charset="0"/>
                <a:cs typeface="Times New Roman" panose="02020603050405020304" pitchFamily="18" charset="0"/>
              </a:rPr>
              <a:t>2. LINEAR REGRESSION</a:t>
            </a:r>
          </a:p>
          <a:p>
            <a:r>
              <a:rPr lang="en-GB" sz="2400">
                <a:solidFill>
                  <a:schemeClr val="accent1"/>
                </a:solidFill>
                <a:latin typeface="Times New Roman" panose="02020603050405020304" pitchFamily="18" charset="0"/>
                <a:cs typeface="Times New Roman" panose="02020603050405020304" pitchFamily="18" charset="0"/>
              </a:rPr>
              <a:t>	</a:t>
            </a:r>
            <a:r>
              <a:rPr lang="en-GB" sz="2400">
                <a:solidFill>
                  <a:srgbClr val="0070C0"/>
                </a:solidFill>
                <a:latin typeface="Times New Roman" panose="02020603050405020304" pitchFamily="18" charset="0"/>
                <a:cs typeface="Times New Roman" panose="02020603050405020304" pitchFamily="18" charset="0"/>
              </a:rPr>
              <a:t>2.1 Khái niệm</a:t>
            </a:r>
          </a:p>
          <a:p>
            <a:r>
              <a:rPr lang="en-GB" sz="2400">
                <a:solidFill>
                  <a:srgbClr val="0070C0"/>
                </a:solidFill>
                <a:latin typeface="Times New Roman" panose="02020603050405020304" pitchFamily="18" charset="0"/>
                <a:cs typeface="Times New Roman" panose="02020603050405020304" pitchFamily="18" charset="0"/>
              </a:rPr>
              <a:t>	2.2 Các loại Linear Regression</a:t>
            </a:r>
          </a:p>
          <a:p>
            <a:r>
              <a:rPr lang="en-GB" sz="2400">
                <a:solidFill>
                  <a:srgbClr val="0070C0"/>
                </a:solidFill>
                <a:latin typeface="Times New Roman" panose="02020603050405020304" pitchFamily="18" charset="0"/>
                <a:cs typeface="Times New Roman" panose="02020603050405020304" pitchFamily="18" charset="0"/>
              </a:rPr>
              <a:t>	2.3 Phương pháp Least Square</a:t>
            </a:r>
          </a:p>
          <a:p>
            <a:r>
              <a:rPr lang="en-GB" sz="2400">
                <a:solidFill>
                  <a:srgbClr val="FF0000"/>
                </a:solidFill>
                <a:latin typeface="Times New Roman" panose="02020603050405020304" pitchFamily="18" charset="0"/>
                <a:cs typeface="Times New Roman" panose="02020603050405020304" pitchFamily="18" charset="0"/>
              </a:rPr>
              <a:t>3. </a:t>
            </a:r>
            <a:r>
              <a:rPr lang="en-US" sz="2400">
                <a:solidFill>
                  <a:srgbClr val="FF0000"/>
                </a:solidFill>
                <a:latin typeface="Times New Roman" panose="02020603050405020304" pitchFamily="18" charset="0"/>
                <a:cs typeface="Times New Roman" panose="02020603050405020304" pitchFamily="18" charset="0"/>
              </a:rPr>
              <a:t>DỰ ĐOÁN GIÁ CỔ PHIẾU BẰNG MULTIPLE LINEAR REGRESSION (MLP)</a:t>
            </a:r>
          </a:p>
          <a:p>
            <a:r>
              <a:rPr lang="en-US" sz="2400">
                <a:solidFill>
                  <a:srgbClr val="FF0000"/>
                </a:solidFill>
                <a:latin typeface="Times New Roman" panose="02020603050405020304" pitchFamily="18" charset="0"/>
                <a:cs typeface="Times New Roman" panose="02020603050405020304" pitchFamily="18" charset="0"/>
              </a:rPr>
              <a:t>	</a:t>
            </a:r>
            <a:r>
              <a:rPr lang="en-US" sz="2400">
                <a:solidFill>
                  <a:srgbClr val="0070C0"/>
                </a:solidFill>
                <a:latin typeface="Times New Roman" panose="02020603050405020304" pitchFamily="18" charset="0"/>
                <a:cs typeface="Times New Roman" panose="02020603050405020304" pitchFamily="18" charset="0"/>
              </a:rPr>
              <a:t>3.1 Giới thiệu bài toán</a:t>
            </a:r>
          </a:p>
          <a:p>
            <a:r>
              <a:rPr lang="en-US" sz="2400">
                <a:solidFill>
                  <a:srgbClr val="0070C0"/>
                </a:solidFill>
                <a:latin typeface="Times New Roman" panose="02020603050405020304" pitchFamily="18" charset="0"/>
                <a:cs typeface="Times New Roman" panose="02020603050405020304" pitchFamily="18" charset="0"/>
              </a:rPr>
              <a:t>	3.2 Giới thiệu các thư viện sử dụng trong bài toán</a:t>
            </a:r>
          </a:p>
          <a:p>
            <a:r>
              <a:rPr lang="en-US" sz="2400">
                <a:solidFill>
                  <a:srgbClr val="FF0000"/>
                </a:solidFill>
                <a:latin typeface="Times New Roman" panose="02020603050405020304" pitchFamily="18" charset="0"/>
                <a:cs typeface="Times New Roman" panose="02020603050405020304" pitchFamily="18" charset="0"/>
              </a:rPr>
              <a:t>4. TÀI LIỆU THAM KHẢO</a:t>
            </a:r>
            <a:endParaRPr lang="en-GB" sz="24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7" name="Straight Connector 6"/>
          <p:cNvCxnSpPr/>
          <p:nvPr/>
        </p:nvCxnSpPr>
        <p:spPr>
          <a:xfrm>
            <a:off x="2195736" y="304507"/>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a:off x="1511517" y="1340768"/>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13" name="Title 5"/>
          <p:cNvSpPr>
            <a:spLocks noGrp="1"/>
          </p:cNvSpPr>
          <p:nvPr>
            <p:ph type="title"/>
          </p:nvPr>
        </p:nvSpPr>
        <p:spPr>
          <a:xfrm>
            <a:off x="1998498" y="999608"/>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1. </a:t>
            </a:r>
            <a:r>
              <a:rPr lang="en-GB" sz="2800">
                <a:solidFill>
                  <a:srgbClr val="FF0000"/>
                </a:solidFill>
                <a:latin typeface="Times New Roman" panose="02020603050405020304" pitchFamily="18" charset="0"/>
                <a:cs typeface="Times New Roman" panose="02020603050405020304" pitchFamily="18" charset="0"/>
              </a:rPr>
              <a:t>REGRSSION ANALYSIS</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1.1 Giới thiệu</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6808" y="1757632"/>
            <a:ext cx="9115312" cy="830997"/>
          </a:xfrm>
          <a:prstGeom prst="rect">
            <a:avLst/>
          </a:prstGeom>
        </p:spPr>
        <p:txBody>
          <a:bodyPr wrap="square">
            <a:spAutoFit/>
          </a:bodyPr>
          <a:lstStyle/>
          <a:p>
            <a:pPr algn="just"/>
            <a:r>
              <a:rPr lang="en-US" sz="2400">
                <a:latin typeface="Times New Roman" panose="02020603050405020304" pitchFamily="18" charset="0"/>
                <a:ea typeface="Calibri" panose="020F0502020204030204" pitchFamily="34" charset="0"/>
              </a:rPr>
              <a:t>Regression Analysis là một kỹ thuật mô hình dự đoán (predictive modelling technique). </a:t>
            </a:r>
            <a:endParaRPr lang="en-US" sz="2400"/>
          </a:p>
        </p:txBody>
      </p:sp>
      <p:pic>
        <p:nvPicPr>
          <p:cNvPr id="1028" name="Picture 4" descr="RÃ©sultat de recherche d'images pour &quot;relation between dependent and independent variabl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3005492"/>
            <a:ext cx="4680520" cy="345284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652120" y="3645024"/>
            <a:ext cx="3096344" cy="1938992"/>
          </a:xfrm>
          <a:prstGeom prst="rect">
            <a:avLst/>
          </a:prstGeom>
        </p:spPr>
        <p:txBody>
          <a:bodyPr wrap="square">
            <a:spAutoFit/>
          </a:bodyPr>
          <a:lstStyle/>
          <a:p>
            <a:pPr algn="just"/>
            <a:r>
              <a:rPr lang="en-US" sz="2400">
                <a:latin typeface="Times New Roman" panose="02020603050405020304" pitchFamily="18" charset="0"/>
                <a:ea typeface="Calibri" panose="020F0502020204030204" pitchFamily="34" charset="0"/>
              </a:rPr>
              <a:t>Ví dụ, mối quan hệ giữa số lượng giao dịch cổ phiếu, giá mở bán cổ phiếu và giá cổ phiếu bán ra.</a:t>
            </a:r>
            <a:endParaRPr lang="en-US" sz="2400"/>
          </a:p>
        </p:txBody>
      </p:sp>
      <p:pic>
        <p:nvPicPr>
          <p:cNvPr id="2" name="Picture 1"/>
          <p:cNvPicPr>
            <a:picLocks noChangeAspect="1"/>
          </p:cNvPicPr>
          <p:nvPr/>
        </p:nvPicPr>
        <p:blipFill>
          <a:blip r:embed="rId5"/>
          <a:stretch>
            <a:fillRect/>
          </a:stretch>
        </p:blipFill>
        <p:spPr>
          <a:xfrm>
            <a:off x="1484547" y="1576612"/>
            <a:ext cx="6115050" cy="4848225"/>
          </a:xfrm>
          <a:prstGeom prst="rect">
            <a:avLst/>
          </a:prstGeom>
        </p:spPr>
      </p:pic>
    </p:spTree>
    <p:extLst>
      <p:ext uri="{BB962C8B-B14F-4D97-AF65-F5344CB8AC3E}">
        <p14:creationId xmlns:p14="http://schemas.microsoft.com/office/powerpoint/2010/main" val="283240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p:tgtEl>
                                          <p:spTgt spid="1028"/>
                                        </p:tgtEl>
                                        <p:attrNameLst>
                                          <p:attrName>ppt_y</p:attrName>
                                        </p:attrNameLst>
                                      </p:cBhvr>
                                      <p:tavLst>
                                        <p:tav tm="0">
                                          <p:val>
                                            <p:strVal val="#ppt_y+#ppt_h*1.125000"/>
                                          </p:val>
                                        </p:tav>
                                        <p:tav tm="100000">
                                          <p:val>
                                            <p:strVal val="#ppt_y"/>
                                          </p:val>
                                        </p:tav>
                                      </p:tavLst>
                                    </p:anim>
                                    <p:animEffect transition="in" filter="wipe(up)">
                                      <p:cBhvr>
                                        <p:cTn id="8" dur="500"/>
                                        <p:tgtEl>
                                          <p:spTgt spid="1028"/>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ppt_y</p:attrName>
                                        </p:attrNameLst>
                                      </p:cBhvr>
                                      <p:tavLst>
                                        <p:tav tm="0">
                                          <p:val>
                                            <p:strVal val="#ppt_y+#ppt_h*1.125000"/>
                                          </p:val>
                                        </p:tav>
                                        <p:tav tm="100000">
                                          <p:val>
                                            <p:strVal val="#ppt_y"/>
                                          </p:val>
                                        </p:tav>
                                      </p:tavLst>
                                    </p:anim>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xit" presetSubtype="4" fill="hold" nodeType="clickEffect">
                                  <p:stCondLst>
                                    <p:cond delay="0"/>
                                  </p:stCondLst>
                                  <p:childTnLst>
                                    <p:anim calcmode="lin" valueType="num">
                                      <p:cBhvr additive="base">
                                        <p:cTn id="20" dur="500"/>
                                        <p:tgtEl>
                                          <p:spTgt spid="1028"/>
                                        </p:tgtEl>
                                        <p:attrNameLst>
                                          <p:attrName>ppt_y</p:attrName>
                                        </p:attrNameLst>
                                      </p:cBhvr>
                                      <p:tavLst>
                                        <p:tav tm="0">
                                          <p:val>
                                            <p:strVal val="#ppt_y"/>
                                          </p:val>
                                        </p:tav>
                                        <p:tav tm="100000">
                                          <p:val>
                                            <p:strVal val="#ppt_y+#ppt_h*1.125000"/>
                                          </p:val>
                                        </p:tav>
                                      </p:tavLst>
                                    </p:anim>
                                    <p:animEffect transition="out" filter="wipe(down)">
                                      <p:cBhvr>
                                        <p:cTn id="21" dur="500"/>
                                        <p:tgtEl>
                                          <p:spTgt spid="1028"/>
                                        </p:tgtEl>
                                      </p:cBhvr>
                                    </p:animEffect>
                                    <p:set>
                                      <p:cBhvr>
                                        <p:cTn id="22" dur="1" fill="hold">
                                          <p:stCondLst>
                                            <p:cond delay="499"/>
                                          </p:stCondLst>
                                        </p:cTn>
                                        <p:tgtEl>
                                          <p:spTgt spid="1028"/>
                                        </p:tgtEl>
                                        <p:attrNameLst>
                                          <p:attrName>style.visibility</p:attrName>
                                        </p:attrNameLst>
                                      </p:cBhvr>
                                      <p:to>
                                        <p:strVal val="hidden"/>
                                      </p:to>
                                    </p:set>
                                  </p:childTnLst>
                                </p:cTn>
                              </p:par>
                              <p:par>
                                <p:cTn id="23" presetID="12" presetClass="exit" presetSubtype="4" fill="hold" grpId="1" nodeType="withEffect">
                                  <p:stCondLst>
                                    <p:cond delay="0"/>
                                  </p:stCondLst>
                                  <p:childTnLst>
                                    <p:anim calcmode="lin" valueType="num">
                                      <p:cBhvr additive="base">
                                        <p:cTn id="24" dur="500"/>
                                        <p:tgtEl>
                                          <p:spTgt spid="6"/>
                                        </p:tgtEl>
                                        <p:attrNameLst>
                                          <p:attrName>ppt_y</p:attrName>
                                        </p:attrNameLst>
                                      </p:cBhvr>
                                      <p:tavLst>
                                        <p:tav tm="0">
                                          <p:val>
                                            <p:strVal val="#ppt_y"/>
                                          </p:val>
                                        </p:tav>
                                        <p:tav tm="100000">
                                          <p:val>
                                            <p:strVal val="#ppt_y+#ppt_h*1.125000"/>
                                          </p:val>
                                        </p:tav>
                                      </p:tavLst>
                                    </p:anim>
                                    <p:animEffect transition="out" filter="wipe(down)">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12" presetClass="exit" presetSubtype="4" fill="hold" grpId="1" nodeType="withEffect">
                                  <p:stCondLst>
                                    <p:cond delay="0"/>
                                  </p:stCondLst>
                                  <p:childTnLst>
                                    <p:anim calcmode="lin" valueType="num">
                                      <p:cBhvr additive="base">
                                        <p:cTn id="28" dur="500"/>
                                        <p:tgtEl>
                                          <p:spTgt spid="3"/>
                                        </p:tgtEl>
                                        <p:attrNameLst>
                                          <p:attrName>ppt_y</p:attrName>
                                        </p:attrNameLst>
                                      </p:cBhvr>
                                      <p:tavLst>
                                        <p:tav tm="0">
                                          <p:val>
                                            <p:strVal val="#ppt_y"/>
                                          </p:val>
                                        </p:tav>
                                        <p:tav tm="100000">
                                          <p:val>
                                            <p:strVal val="#ppt_y+#ppt_h*1.125000"/>
                                          </p:val>
                                        </p:tav>
                                      </p:tavLst>
                                    </p:anim>
                                    <p:animEffect transition="out" filter="wipe(down)">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p:tgtEl>
                                          <p:spTgt spid="2"/>
                                        </p:tgtEl>
                                        <p:attrNameLst>
                                          <p:attrName>ppt_y</p:attrName>
                                        </p:attrNameLst>
                                      </p:cBhvr>
                                      <p:tavLst>
                                        <p:tav tm="0">
                                          <p:val>
                                            <p:strVal val="#ppt_y+#ppt_h*1.125000"/>
                                          </p:val>
                                        </p:tav>
                                        <p:tav tm="100000">
                                          <p:val>
                                            <p:strVal val="#ppt_y"/>
                                          </p:val>
                                        </p:tav>
                                      </p:tavLst>
                                    </p:anim>
                                    <p:animEffect transition="in" filter="wipe(up)">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14" name="Title 5"/>
          <p:cNvSpPr>
            <a:spLocks noGrp="1"/>
          </p:cNvSpPr>
          <p:nvPr>
            <p:ph type="title"/>
          </p:nvPr>
        </p:nvSpPr>
        <p:spPr>
          <a:xfrm>
            <a:off x="1998498" y="999608"/>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1. </a:t>
            </a:r>
            <a:r>
              <a:rPr lang="en-GB" sz="2800">
                <a:solidFill>
                  <a:srgbClr val="FF0000"/>
                </a:solidFill>
                <a:latin typeface="Times New Roman" panose="02020603050405020304" pitchFamily="18" charset="0"/>
                <a:cs typeface="Times New Roman" panose="02020603050405020304" pitchFamily="18" charset="0"/>
              </a:rPr>
              <a:t>REGRSSION ANALYSIS</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1.2 Vai trò Regression Analysis</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graphicFrame>
        <p:nvGraphicFramePr>
          <p:cNvPr id="8" name="Diagram 7"/>
          <p:cNvGraphicFramePr/>
          <p:nvPr>
            <p:extLst>
              <p:ext uri="{D42A27DB-BD31-4B8C-83A1-F6EECF244321}">
                <p14:modId xmlns:p14="http://schemas.microsoft.com/office/powerpoint/2010/main" val="463511299"/>
              </p:ext>
            </p:extLst>
          </p:nvPr>
        </p:nvGraphicFramePr>
        <p:xfrm>
          <a:off x="1619672" y="134932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8"/>
          <p:cNvSpPr/>
          <p:nvPr/>
        </p:nvSpPr>
        <p:spPr>
          <a:xfrm>
            <a:off x="1768248" y="5413324"/>
            <a:ext cx="5976664" cy="1200329"/>
          </a:xfrm>
          <a:prstGeom prst="rect">
            <a:avLst/>
          </a:prstGeom>
        </p:spPr>
        <p:txBody>
          <a:bodyPr wrap="square">
            <a:spAutoFit/>
          </a:bodyPr>
          <a:lstStyle/>
          <a:p>
            <a:pPr algn="just"/>
            <a:r>
              <a:rPr lang="en-US" sz="2400">
                <a:latin typeface="Times New Roman" panose="02020603050405020304" pitchFamily="18" charset="0"/>
                <a:ea typeface="Calibri" panose="020F0502020204030204" pitchFamily="34" charset="0"/>
              </a:rPr>
              <a:t>Ví dụ: Cho phép chúng ta so sánh ảnh hưởng của các biến độc lập trên các mô hình mở rộng khác nhau.</a:t>
            </a:r>
            <a:endParaRPr lang="en-US" sz="240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14" name="Title 5"/>
          <p:cNvSpPr>
            <a:spLocks noGrp="1"/>
          </p:cNvSpPr>
          <p:nvPr>
            <p:ph type="title"/>
          </p:nvPr>
        </p:nvSpPr>
        <p:spPr>
          <a:xfrm>
            <a:off x="1998498" y="999608"/>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1. </a:t>
            </a:r>
            <a:r>
              <a:rPr lang="en-GB" sz="2800">
                <a:solidFill>
                  <a:srgbClr val="FF0000"/>
                </a:solidFill>
                <a:latin typeface="Times New Roman" panose="02020603050405020304" pitchFamily="18" charset="0"/>
                <a:cs typeface="Times New Roman" panose="02020603050405020304" pitchFamily="18" charset="0"/>
              </a:rPr>
              <a:t>REGRSSION ANALYSIS</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1.3 Các loại Regression Analysis</a:t>
            </a:r>
            <a:br>
              <a:rPr lang="en-GB" sz="2800">
                <a:solidFill>
                  <a:srgbClr val="0070C0"/>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graphicFrame>
        <p:nvGraphicFramePr>
          <p:cNvPr id="10" name="Diagram 9"/>
          <p:cNvGraphicFramePr/>
          <p:nvPr>
            <p:extLst>
              <p:ext uri="{D42A27DB-BD31-4B8C-83A1-F6EECF244321}">
                <p14:modId xmlns:p14="http://schemas.microsoft.com/office/powerpoint/2010/main" val="1983855190"/>
              </p:ext>
            </p:extLst>
          </p:nvPr>
        </p:nvGraphicFramePr>
        <p:xfrm>
          <a:off x="0" y="1680798"/>
          <a:ext cx="9144000" cy="55929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10348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Title 5"/>
          <p:cNvSpPr>
            <a:spLocks noGrp="1"/>
          </p:cNvSpPr>
          <p:nvPr>
            <p:ph type="title"/>
          </p:nvPr>
        </p:nvSpPr>
        <p:spPr>
          <a:xfrm>
            <a:off x="1998498" y="999608"/>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2. LINEAR REGRESSION</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2.1 Khái niệm</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5814922" y="1988840"/>
            <a:ext cx="3329078" cy="3956661"/>
          </a:xfrm>
          <a:prstGeom prst="rect">
            <a:avLst/>
          </a:prstGeom>
        </p:spPr>
        <p:txBody>
          <a:bodyPr wrap="square">
            <a:spAutoFit/>
          </a:bodyPr>
          <a:lstStyle/>
          <a:p>
            <a:pPr marR="0" lvl="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Biến phụ thuộc Y: Là biến liên tục.</a:t>
            </a:r>
          </a:p>
          <a:p>
            <a:pPr marR="0" lvl="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Biến độc lập X: Là biến liên tục hoặc rời rạc.</a:t>
            </a:r>
          </a:p>
          <a:p>
            <a:pPr marR="0" lvl="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Regression line: Linear line (đường thẳng).</a:t>
            </a:r>
          </a:p>
          <a:p>
            <a:pPr marR="0" lvl="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Linear Regression thiết lập quan hệ giữa X và Y bởi Regression Line.</a:t>
            </a:r>
          </a:p>
        </p:txBody>
      </p:sp>
      <p:sp>
        <p:nvSpPr>
          <p:cNvPr id="5" name="TextBox 4"/>
          <p:cNvSpPr txBox="1"/>
          <p:nvPr/>
        </p:nvSpPr>
        <p:spPr>
          <a:xfrm>
            <a:off x="1511517" y="6053275"/>
            <a:ext cx="342914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Sample Linear Regression</a:t>
            </a:r>
          </a:p>
        </p:txBody>
      </p:sp>
      <p:pic>
        <p:nvPicPr>
          <p:cNvPr id="2" name="Picture 1">
            <a:extLst>
              <a:ext uri="{FF2B5EF4-FFF2-40B4-BE49-F238E27FC236}">
                <a16:creationId xmlns:a16="http://schemas.microsoft.com/office/drawing/2014/main" id="{B8F7EDDA-D27C-47EA-B4E4-6094AF96E1C8}"/>
              </a:ext>
            </a:extLst>
          </p:cNvPr>
          <p:cNvPicPr>
            <a:picLocks noChangeAspect="1"/>
          </p:cNvPicPr>
          <p:nvPr/>
        </p:nvPicPr>
        <p:blipFill>
          <a:blip r:embed="rId4"/>
          <a:stretch>
            <a:fillRect/>
          </a:stretch>
        </p:blipFill>
        <p:spPr>
          <a:xfrm>
            <a:off x="42785" y="1988840"/>
            <a:ext cx="5772137" cy="3869548"/>
          </a:xfrm>
          <a:prstGeom prst="rect">
            <a:avLst/>
          </a:prstGeom>
        </p:spPr>
      </p:pic>
    </p:spTree>
    <p:extLst>
      <p:ext uri="{BB962C8B-B14F-4D97-AF65-F5344CB8AC3E}">
        <p14:creationId xmlns:p14="http://schemas.microsoft.com/office/powerpoint/2010/main" val="303691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Title 5"/>
          <p:cNvSpPr>
            <a:spLocks noGrp="1"/>
          </p:cNvSpPr>
          <p:nvPr>
            <p:ph type="title"/>
          </p:nvPr>
        </p:nvSpPr>
        <p:spPr>
          <a:xfrm>
            <a:off x="1998498" y="999608"/>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2. LINEAR REGRESSION</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2.2 Các loại Linear Regression</a:t>
            </a:r>
            <a:br>
              <a:rPr lang="en-GB" sz="2800">
                <a:solidFill>
                  <a:srgbClr val="0070C0"/>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graphicFrame>
        <p:nvGraphicFramePr>
          <p:cNvPr id="8" name="Diagram 7"/>
          <p:cNvGraphicFramePr/>
          <p:nvPr>
            <p:extLst>
              <p:ext uri="{D42A27DB-BD31-4B8C-83A1-F6EECF244321}">
                <p14:modId xmlns:p14="http://schemas.microsoft.com/office/powerpoint/2010/main" val="3061366547"/>
              </p:ext>
            </p:extLst>
          </p:nvPr>
        </p:nvGraphicFramePr>
        <p:xfrm>
          <a:off x="1892661" y="1855712"/>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283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Title 5"/>
          <p:cNvSpPr>
            <a:spLocks noGrp="1"/>
          </p:cNvSpPr>
          <p:nvPr>
            <p:ph type="title"/>
          </p:nvPr>
        </p:nvSpPr>
        <p:spPr>
          <a:xfrm>
            <a:off x="1998498" y="999608"/>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2. LINEAR REGRESSION</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2.3 Phương pháp Least Square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p:cNvSpPr txBox="1"/>
              <p:nvPr/>
            </p:nvSpPr>
            <p:spPr>
              <a:xfrm>
                <a:off x="-5818" y="1265063"/>
                <a:ext cx="9149818" cy="6022483"/>
              </a:xfrm>
              <a:prstGeom prst="rect">
                <a:avLst/>
              </a:prstGeom>
              <a:noFill/>
            </p:spPr>
            <p:txBody>
              <a:bodyPr wrap="square" lIns="0" tIns="0" rIns="0" bIns="0" rtlCol="0">
                <a:spAutoFit/>
              </a:bodyPr>
              <a:lstStyle/>
              <a:p>
                <a:pPr algn="just"/>
                <a:r>
                  <a:rPr lang="en-US" sz="2400">
                    <a:latin typeface="Times New Roman" panose="02020603050405020304" pitchFamily="18" charset="0"/>
                    <a:cs typeface="Times New Roman" panose="02020603050405020304" pitchFamily="18" charset="0"/>
                  </a:rPr>
                  <a:t>Với tập dữ liệu </a:t>
                </a:r>
                <a:r>
                  <a:rPr lang="en-US" sz="2400" b="1">
                    <a:latin typeface="Times New Roman" panose="02020603050405020304" pitchFamily="18" charset="0"/>
                    <a:cs typeface="Times New Roman" panose="02020603050405020304" pitchFamily="18" charset="0"/>
                  </a:rPr>
                  <a:t>p</a:t>
                </a:r>
                <a:r>
                  <a:rPr lang="en-US" sz="2400">
                    <a:latin typeface="Times New Roman" panose="02020603050405020304" pitchFamily="18" charset="0"/>
                    <a:cs typeface="Times New Roman" panose="02020603050405020304" pitchFamily="18" charset="0"/>
                  </a:rPr>
                  <a:t> biến độc lập và một biến phụ thuộc </a:t>
                </a:r>
                <a:r>
                  <a:rPr lang="en-US" sz="2400" b="1">
                    <a:latin typeface="Times New Roman" panose="02020603050405020304" pitchFamily="18" charset="0"/>
                    <a:cs typeface="Times New Roman" panose="02020603050405020304" pitchFamily="18" charset="0"/>
                  </a:rPr>
                  <a:t>y</a:t>
                </a:r>
                <a:r>
                  <a:rPr lang="en-US" sz="2400">
                    <a:latin typeface="Times New Roman" panose="02020603050405020304" pitchFamily="18" charset="0"/>
                    <a:cs typeface="Times New Roman" panose="02020603050405020304" pitchFamily="18" charset="0"/>
                  </a:rPr>
                  <a:t>.</a:t>
                </a:r>
              </a:p>
              <a:p>
                <a:pPr algn="just"/>
                <a:r>
                  <a:rPr lang="en-US" sz="2400">
                    <a:latin typeface="Times New Roman" panose="02020603050405020304" pitchFamily="18" charset="0"/>
                    <a:cs typeface="Times New Roman" panose="02020603050405020304" pitchFamily="18" charset="0"/>
                  </a:rPr>
                  <a:t>Tập dữ liệu chứa </a:t>
                </a:r>
                <a:r>
                  <a:rPr lang="en-US" sz="2400" b="1">
                    <a:latin typeface="Times New Roman" panose="02020603050405020304" pitchFamily="18" charset="0"/>
                    <a:cs typeface="Times New Roman" panose="02020603050405020304" pitchFamily="18" charset="0"/>
                  </a:rPr>
                  <a:t>n</a:t>
                </a:r>
                <a:r>
                  <a:rPr lang="en-US" sz="2400">
                    <a:latin typeface="Times New Roman" panose="02020603050405020304" pitchFamily="18" charset="0"/>
                    <a:cs typeface="Times New Roman" panose="02020603050405020304" pitchFamily="18" charset="0"/>
                  </a:rPr>
                  <a:t> dòng dữ liệu đầu vào</a:t>
                </a:r>
              </a:p>
              <a:p>
                <a:pPr algn="just"/>
                <a:r>
                  <a:rPr lang="en-US" sz="2400">
                    <a:latin typeface="Times New Roman" panose="02020603050405020304" pitchFamily="18" charset="0"/>
                    <a:cs typeface="Times New Roman" panose="02020603050405020304" pitchFamily="18" charset="0"/>
                  </a:rPr>
                  <a:t>Ta định nghĩa:</a:t>
                </a:r>
              </a:p>
              <a:p>
                <a:pPr algn="just"/>
                <a:r>
                  <a:rPr lang="en-US" sz="2400">
                    <a:latin typeface="Times New Roman" panose="02020603050405020304" pitchFamily="18" charset="0"/>
                    <a:cs typeface="Times New Roman" panose="02020603050405020304" pitchFamily="18" charset="0"/>
                  </a:rPr>
                  <a:t>	X (ma trận biến độc lập hay biến đầu vào): Với kích thước </a:t>
                </a:r>
                <a:r>
                  <a:rPr lang="en-US" sz="2400" b="1">
                    <a:latin typeface="Times New Roman" panose="02020603050405020304" pitchFamily="18" charset="0"/>
                    <a:cs typeface="Times New Roman" panose="02020603050405020304" pitchFamily="18" charset="0"/>
                  </a:rPr>
                  <a:t>n x p</a:t>
                </a:r>
                <a:r>
                  <a:rPr lang="en-US" sz="2400">
                    <a:latin typeface="Times New Roman" panose="02020603050405020304" pitchFamily="18" charset="0"/>
                    <a:cs typeface="Times New Roman" panose="02020603050405020304" pitchFamily="18" charset="0"/>
                  </a:rPr>
                  <a:t>, mà mỗi hàng </a:t>
                </a:r>
                <a14:m>
                  <m:oMath xmlns:m="http://schemas.openxmlformats.org/officeDocument/2006/math">
                    <m:acc>
                      <m:accPr>
                        <m:chr m:val="̅"/>
                        <m:ctrlPr>
                          <a:rPr lang="en-US" sz="240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baseline="-25000"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𝑥</m:t>
                    </m:r>
                    <m:r>
                      <a:rPr lang="en-US" sz="2400" b="0" i="1" baseline="-25000"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 …,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m:t>
                    </m:r>
                  </m:oMath>
                </a14:m>
                <a:r>
                  <a:rPr lang="en-US" sz="2400">
                    <a:latin typeface="Times New Roman" panose="02020603050405020304" pitchFamily="18" charset="0"/>
                    <a:cs typeface="Times New Roman" panose="02020603050405020304" pitchFamily="18" charset="0"/>
                  </a:rPr>
                  <a:t> là một điểm dữ liệu đầu vào</a:t>
                </a:r>
              </a:p>
              <a:p>
                <a:pPr algn="just"/>
                <a14:m>
                  <m:oMathPara xmlns:m="http://schemas.openxmlformats.org/officeDocument/2006/math">
                    <m:oMathParaPr>
                      <m:jc m:val="centerGroup"/>
                    </m:oMathParaPr>
                    <m:oMath xmlns:m="http://schemas.openxmlformats.org/officeDocument/2006/math">
                      <m:d>
                        <m:dPr>
                          <m:ctrlPr>
                            <a:rPr lang="en-US" sz="2500" i="1" smtClean="0">
                              <a:latin typeface="Cambria Math" panose="02040503050406030204" pitchFamily="18" charset="0"/>
                              <a:cs typeface="Times New Roman" panose="02020603050405020304" pitchFamily="18" charset="0"/>
                            </a:rPr>
                          </m:ctrlPr>
                        </m:dPr>
                        <m:e>
                          <m:m>
                            <m:mPr>
                              <m:mcs>
                                <m:mc>
                                  <m:mcPr>
                                    <m:count m:val="3"/>
                                    <m:mcJc m:val="center"/>
                                  </m:mcPr>
                                </m:mc>
                              </m:mcs>
                              <m:ctrlPr>
                                <a:rPr lang="en-US" sz="2500" i="1" smtClean="0">
                                  <a:latin typeface="Cambria Math" panose="02040503050406030204" pitchFamily="18" charset="0"/>
                                  <a:cs typeface="Times New Roman" panose="02020603050405020304" pitchFamily="18" charset="0"/>
                                </a:rPr>
                              </m:ctrlPr>
                            </m:mPr>
                            <m:mr>
                              <m:e>
                                <m:r>
                                  <m:rPr>
                                    <m:brk m:alnAt="7"/>
                                  </m:rPr>
                                  <a:rPr lang="en-US" sz="2500" b="0" i="1" smtClean="0">
                                    <a:latin typeface="Cambria Math" panose="02040503050406030204" pitchFamily="18" charset="0"/>
                                    <a:cs typeface="Times New Roman" panose="02020603050405020304" pitchFamily="18" charset="0"/>
                                  </a:rPr>
                                  <m:t>𝑥</m:t>
                                </m:r>
                                <m:r>
                                  <a:rPr lang="en-US" sz="2500" b="0" i="1" baseline="-25000" smtClean="0">
                                    <a:latin typeface="Cambria Math" panose="02040503050406030204" pitchFamily="18" charset="0"/>
                                    <a:cs typeface="Times New Roman" panose="02020603050405020304" pitchFamily="18" charset="0"/>
                                  </a:rPr>
                                  <m:t>11</m:t>
                                </m:r>
                              </m:e>
                              <m:e>
                                <m:r>
                                  <a:rPr lang="en-US" sz="2500" i="1" smtClean="0">
                                    <a:latin typeface="Cambria Math" panose="02040503050406030204" pitchFamily="18" charset="0"/>
                                    <a:cs typeface="Times New Roman" panose="02020603050405020304" pitchFamily="18" charset="0"/>
                                  </a:rPr>
                                  <m:t>⋯</m:t>
                                </m:r>
                              </m:e>
                              <m:e>
                                <m:r>
                                  <a:rPr lang="en-US" sz="2500" b="0" i="1" smtClean="0">
                                    <a:latin typeface="Cambria Math" panose="02040503050406030204" pitchFamily="18" charset="0"/>
                                    <a:cs typeface="Times New Roman" panose="02020603050405020304" pitchFamily="18" charset="0"/>
                                  </a:rPr>
                                  <m:t>𝑥</m:t>
                                </m:r>
                                <m:r>
                                  <a:rPr lang="en-US" sz="2500" b="0" i="1" baseline="-25000" smtClean="0">
                                    <a:latin typeface="Cambria Math" panose="02040503050406030204" pitchFamily="18" charset="0"/>
                                    <a:cs typeface="Times New Roman" panose="02020603050405020304" pitchFamily="18" charset="0"/>
                                  </a:rPr>
                                  <m:t>1</m:t>
                                </m:r>
                                <m:r>
                                  <a:rPr lang="en-US" sz="2500" b="0" i="1" baseline="-25000" smtClean="0">
                                    <a:latin typeface="Cambria Math" panose="02040503050406030204" pitchFamily="18" charset="0"/>
                                    <a:cs typeface="Times New Roman" panose="02020603050405020304" pitchFamily="18" charset="0"/>
                                  </a:rPr>
                                  <m:t>𝑝</m:t>
                                </m:r>
                              </m:e>
                            </m:mr>
                            <m:mr>
                              <m:e>
                                <m:r>
                                  <a:rPr lang="en-US" sz="2500" i="1" smtClean="0">
                                    <a:latin typeface="Cambria Math" panose="02040503050406030204" pitchFamily="18" charset="0"/>
                                    <a:cs typeface="Times New Roman" panose="02020603050405020304" pitchFamily="18" charset="0"/>
                                  </a:rPr>
                                  <m:t>⋮</m:t>
                                </m:r>
                              </m:e>
                              <m:e>
                                <m:r>
                                  <a:rPr lang="en-US" sz="2500" i="1" smtClean="0">
                                    <a:latin typeface="Cambria Math" panose="02040503050406030204" pitchFamily="18" charset="0"/>
                                    <a:cs typeface="Times New Roman" panose="02020603050405020304" pitchFamily="18" charset="0"/>
                                  </a:rPr>
                                  <m:t>⋱</m:t>
                                </m:r>
                              </m:e>
                              <m:e>
                                <m:r>
                                  <a:rPr lang="en-US" sz="2500" i="1" smtClean="0">
                                    <a:latin typeface="Cambria Math" panose="02040503050406030204" pitchFamily="18" charset="0"/>
                                    <a:cs typeface="Times New Roman" panose="02020603050405020304" pitchFamily="18" charset="0"/>
                                  </a:rPr>
                                  <m:t>⋮</m:t>
                                </m:r>
                              </m:e>
                            </m:mr>
                            <m:mr>
                              <m:e>
                                <m:r>
                                  <a:rPr lang="en-US" sz="2500" b="0" i="1" smtClean="0">
                                    <a:latin typeface="Cambria Math" panose="02040503050406030204" pitchFamily="18" charset="0"/>
                                    <a:cs typeface="Times New Roman" panose="02020603050405020304" pitchFamily="18" charset="0"/>
                                  </a:rPr>
                                  <m:t>𝑥</m:t>
                                </m:r>
                                <m:r>
                                  <a:rPr lang="en-US" sz="2500" b="0" i="1" baseline="-25000" smtClean="0">
                                    <a:latin typeface="Cambria Math" panose="02040503050406030204" pitchFamily="18" charset="0"/>
                                    <a:cs typeface="Times New Roman" panose="02020603050405020304" pitchFamily="18" charset="0"/>
                                  </a:rPr>
                                  <m:t>𝑛</m:t>
                                </m:r>
                                <m:r>
                                  <a:rPr lang="en-US" sz="2500" b="0" i="1" baseline="-25000" smtClean="0">
                                    <a:latin typeface="Cambria Math" panose="02040503050406030204" pitchFamily="18" charset="0"/>
                                    <a:cs typeface="Times New Roman" panose="02020603050405020304" pitchFamily="18" charset="0"/>
                                  </a:rPr>
                                  <m:t>1</m:t>
                                </m:r>
                              </m:e>
                              <m:e>
                                <m:r>
                                  <a:rPr lang="en-US" sz="2500" i="1" smtClean="0">
                                    <a:latin typeface="Cambria Math" panose="02040503050406030204" pitchFamily="18" charset="0"/>
                                    <a:cs typeface="Times New Roman" panose="02020603050405020304" pitchFamily="18" charset="0"/>
                                  </a:rPr>
                                  <m:t>⋯</m:t>
                                </m:r>
                              </m:e>
                              <m:e>
                                <m:r>
                                  <a:rPr lang="en-US" sz="2500" b="0" i="1" smtClean="0">
                                    <a:latin typeface="Cambria Math" panose="02040503050406030204" pitchFamily="18" charset="0"/>
                                    <a:cs typeface="Times New Roman" panose="02020603050405020304" pitchFamily="18" charset="0"/>
                                  </a:rPr>
                                  <m:t>𝑥</m:t>
                                </m:r>
                                <m:r>
                                  <a:rPr lang="en-US" sz="2500" b="0" i="1" baseline="-25000" smtClean="0">
                                    <a:latin typeface="Cambria Math" panose="02040503050406030204" pitchFamily="18" charset="0"/>
                                    <a:cs typeface="Times New Roman" panose="02020603050405020304" pitchFamily="18" charset="0"/>
                                  </a:rPr>
                                  <m:t>𝑛𝑝</m:t>
                                </m:r>
                              </m:e>
                            </m:mr>
                          </m:m>
                        </m:e>
                      </m:d>
                    </m:oMath>
                  </m:oMathPara>
                </a14:m>
                <a:endParaRPr lang="en-US" sz="2500">
                  <a:latin typeface="Times New Roman" panose="02020603050405020304" pitchFamily="18" charset="0"/>
                  <a:cs typeface="Times New Roman" panose="02020603050405020304" pitchFamily="18" charset="0"/>
                </a:endParaRPr>
              </a:p>
              <a:p>
                <a:pPr algn="just"/>
                <a:endParaRPr lang="en-US" sz="2500">
                  <a:latin typeface="Times New Roman" panose="02020603050405020304" pitchFamily="18" charset="0"/>
                  <a:cs typeface="Times New Roman" panose="02020603050405020304" pitchFamily="18" charset="0"/>
                </a:endParaRPr>
              </a:p>
              <a:p>
                <a:pPr algn="just"/>
                <a:r>
                  <a:rPr lang="en-US" sz="2500">
                    <a:latin typeface="Times New Roman" panose="02020603050405020304" pitchFamily="18" charset="0"/>
                    <a:cs typeface="Times New Roman" panose="02020603050405020304" pitchFamily="18" charset="0"/>
                  </a:rPr>
                  <a:t>	y (vector biến độc lập): với kích thước </a:t>
                </a:r>
                <a:r>
                  <a:rPr lang="en-US" sz="2500" b="1">
                    <a:latin typeface="Times New Roman" panose="02020603050405020304" pitchFamily="18" charset="0"/>
                    <a:cs typeface="Times New Roman" panose="02020603050405020304" pitchFamily="18" charset="0"/>
                  </a:rPr>
                  <a:t>n</a:t>
                </a:r>
                <a:r>
                  <a:rPr lang="en-US" sz="2500">
                    <a:latin typeface="Times New Roman" panose="02020603050405020304" pitchFamily="18" charset="0"/>
                    <a:cs typeface="Times New Roman" panose="02020603050405020304" pitchFamily="18" charset="0"/>
                  </a:rPr>
                  <a:t>, mà mỗi y</a:t>
                </a:r>
                <a:r>
                  <a:rPr lang="en-US" sz="2500" baseline="-25000">
                    <a:latin typeface="Times New Roman" panose="02020603050405020304" pitchFamily="18" charset="0"/>
                    <a:cs typeface="Times New Roman" panose="02020603050405020304" pitchFamily="18" charset="0"/>
                  </a:rPr>
                  <a:t>i</a:t>
                </a:r>
                <a:r>
                  <a:rPr lang="en-US" sz="2500">
                    <a:latin typeface="Times New Roman" panose="02020603050405020304" pitchFamily="18" charset="0"/>
                    <a:cs typeface="Times New Roman" panose="02020603050405020304" pitchFamily="18" charset="0"/>
                  </a:rPr>
                  <a:t> biểu diễn giá trị kết quả của mỗi điểm dữ liệu đầu vào:</a:t>
                </a:r>
              </a:p>
              <a:p>
                <a:pPr algn="just"/>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r>
                                <a:rPr lang="en-US" sz="2400" b="0" i="1" smtClean="0">
                                  <a:latin typeface="Cambria Math" panose="02040503050406030204" pitchFamily="18" charset="0"/>
                                  <a:cs typeface="Times New Roman" panose="02020603050405020304" pitchFamily="18" charset="0"/>
                                </a:rPr>
                                <m:t>𝑦</m:t>
                              </m:r>
                              <m:r>
                                <a:rPr lang="en-US" sz="2400" b="0" i="1" baseline="-25000" smtClean="0">
                                  <a:latin typeface="Cambria Math" panose="02040503050406030204" pitchFamily="18" charset="0"/>
                                  <a:cs typeface="Times New Roman" panose="02020603050405020304" pitchFamily="18" charset="0"/>
                                </a:rPr>
                                <m:t>1</m:t>
                              </m:r>
                            </m:e>
                            <m:e>
                              <m:r>
                                <a:rPr lang="en-US" sz="2400" i="1" smtClean="0">
                                  <a:latin typeface="Cambria Math" panose="02040503050406030204" pitchFamily="18" charset="0"/>
                                </a:rPr>
                                <m:t>⋮</m:t>
                              </m:r>
                            </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𝑛</m:t>
                                  </m:r>
                                </m:sub>
                              </m:sSub>
                            </m:e>
                          </m:eqArr>
                        </m:e>
                      </m:d>
                    </m:oMath>
                  </m:oMathPara>
                </a14:m>
                <a:endParaRPr lang="en-US" sz="2400">
                  <a:latin typeface="Times New Roman" panose="02020603050405020304" pitchFamily="18" charset="0"/>
                  <a:cs typeface="Times New Roman" panose="02020603050405020304" pitchFamily="18" charset="0"/>
                </a:endParaRPr>
              </a:p>
              <a:p>
                <a:pPr algn="just"/>
                <a:endParaRPr lang="en-US" sz="2500" i="1" baseline="-25000">
                  <a:latin typeface="Cambria Math" panose="02040503050406030204" pitchFamily="18" charset="0"/>
                  <a:ea typeface="Cambria Math" panose="02040503050406030204" pitchFamily="18" charset="0"/>
                </a:endParaRPr>
              </a:p>
              <a:p>
                <a:pPr algn="just"/>
                <a:endParaRPr lang="en-US" sz="2500">
                  <a:solidFill>
                    <a:schemeClr val="tx1"/>
                  </a:solidFill>
                  <a:latin typeface="Times New Roman" panose="02020603050405020304" pitchFamily="18" charset="0"/>
                  <a:cs typeface="Times New Roman" panose="02020603050405020304" pitchFamily="18" charset="0"/>
                </a:endParaRPr>
              </a:p>
              <a:p>
                <a:pPr algn="just"/>
                <a:endParaRPr lang="en-US" sz="2500"/>
              </a:p>
            </p:txBody>
          </p:sp>
        </mc:Choice>
        <mc:Fallback xmlns="">
          <p:sp>
            <p:nvSpPr>
              <p:cNvPr id="11" name="TextBox 10"/>
              <p:cNvSpPr txBox="1">
                <a:spLocks noRot="1" noChangeAspect="1" noMove="1" noResize="1" noEditPoints="1" noAdjustHandles="1" noChangeArrowheads="1" noChangeShapeType="1" noTextEdit="1"/>
              </p:cNvSpPr>
              <p:nvPr/>
            </p:nvSpPr>
            <p:spPr>
              <a:xfrm>
                <a:off x="-5818" y="1265063"/>
                <a:ext cx="9149818" cy="6022483"/>
              </a:xfrm>
              <a:prstGeom prst="rect">
                <a:avLst/>
              </a:prstGeom>
              <a:blipFill>
                <a:blip r:embed="rId4"/>
                <a:stretch>
                  <a:fillRect l="-2065" t="-1621" r="-2132"/>
                </a:stretch>
              </a:blipFill>
            </p:spPr>
            <p:txBody>
              <a:bodyPr/>
              <a:lstStyle/>
              <a:p>
                <a:r>
                  <a:rPr lang="en-US">
                    <a:noFill/>
                  </a:rPr>
                  <a:t> </a:t>
                </a:r>
              </a:p>
            </p:txBody>
          </p:sp>
        </mc:Fallback>
      </mc:AlternateContent>
    </p:spTree>
    <p:extLst>
      <p:ext uri="{BB962C8B-B14F-4D97-AF65-F5344CB8AC3E}">
        <p14:creationId xmlns:p14="http://schemas.microsoft.com/office/powerpoint/2010/main" val="84559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ThanhQuang\Desktop\New folder (2)\TĐT_logo.png"/>
          <p:cNvPicPr>
            <a:picLocks noChangeAspect="1" noChangeArrowheads="1"/>
          </p:cNvPicPr>
          <p:nvPr/>
        </p:nvPicPr>
        <p:blipFill>
          <a:blip r:embed="rId3" cstate="print"/>
          <a:srcRect/>
          <a:stretch>
            <a:fillRect/>
          </a:stretch>
        </p:blipFill>
        <p:spPr bwMode="auto">
          <a:xfrm>
            <a:off x="285720" y="214290"/>
            <a:ext cx="1714512" cy="946776"/>
          </a:xfrm>
          <a:prstGeom prst="rect">
            <a:avLst/>
          </a:prstGeom>
          <a:noFill/>
        </p:spPr>
      </p:pic>
      <p:cxnSp>
        <p:nvCxnSpPr>
          <p:cNvPr id="6" name="Straight Connector 5"/>
          <p:cNvCxnSpPr/>
          <p:nvPr/>
        </p:nvCxnSpPr>
        <p:spPr>
          <a:xfrm>
            <a:off x="2195736" y="39295"/>
            <a:ext cx="0" cy="132429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511517" y="1213064"/>
            <a:ext cx="7632483" cy="0"/>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752849" y="1362666"/>
                <a:ext cx="9149818" cy="6245556"/>
              </a:xfrm>
              <a:prstGeom prst="rect">
                <a:avLst/>
              </a:prstGeom>
              <a:noFill/>
            </p:spPr>
            <p:txBody>
              <a:bodyPr wrap="square" lIns="0" tIns="0" rIns="0" bIns="0" rtlCol="0">
                <a:spAutoFit/>
              </a:bodyPr>
              <a:lstStyle/>
              <a:p>
                <a:r>
                  <a:rPr lang="en-US" sz="2400">
                    <a:latin typeface="Times New Roman" panose="02020603050405020304" pitchFamily="18" charset="0"/>
                    <a:cs typeface="Times New Roman" panose="02020603050405020304" pitchFamily="18" charset="0"/>
                  </a:rPr>
                  <a:t>Regression line với p biến độc lập được biểu diễn bởi:</a:t>
                </a: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14:m>
                  <m:oMath xmlns:m="http://schemas.openxmlformats.org/officeDocument/2006/math">
                    <m:r>
                      <a:rPr lang="en-US" sz="2400" i="1">
                        <a:latin typeface="Cambria Math" panose="02040503050406030204" pitchFamily="18" charset="0"/>
                      </a:rPr>
                      <m:t>h</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baseline="-25000">
                            <a:latin typeface="Cambria Math" panose="02040503050406030204" pitchFamily="18" charset="0"/>
                          </a:rPr>
                          <m:t>𝑖</m:t>
                        </m:r>
                      </m:e>
                    </m:d>
                    <m:r>
                      <a:rPr lang="en-US" sz="2400" b="0" i="1" baseline="-25000" smtClean="0">
                        <a:latin typeface="Cambria Math" panose="02040503050406030204" pitchFamily="18" charset="0"/>
                      </a:rPr>
                      <m:t> </m:t>
                    </m:r>
                  </m:oMath>
                </a14:m>
                <a:r>
                  <a:rPr lang="en-US" sz="2400">
                    <a:latin typeface="Times New Roman" panose="02020603050405020304" pitchFamily="18" charset="0"/>
                    <a:cs typeface="Times New Roman" panose="02020603050405020304" pitchFamily="18" charset="0"/>
                  </a:rPr>
                  <a:t> là giá trị dự đoán thứ i của </a:t>
                </a:r>
                <a14:m>
                  <m:oMath xmlns:m="http://schemas.openxmlformats.org/officeDocument/2006/math">
                    <m:r>
                      <a:rPr lang="en-US" sz="2400" i="1">
                        <a:latin typeface="Cambria Math" panose="02040503050406030204" pitchFamily="18" charset="0"/>
                        <a:ea typeface="Cambria Math" panose="02040503050406030204" pitchFamily="18" charset="0"/>
                      </a:rPr>
                      <m:t>𝛽</m:t>
                    </m:r>
                    <m:r>
                      <a:rPr lang="en-US" sz="2400" i="1" baseline="-25000">
                        <a:latin typeface="Cambria Math" panose="02040503050406030204" pitchFamily="18" charset="0"/>
                        <a:ea typeface="Cambria Math" panose="02040503050406030204" pitchFamily="18" charset="0"/>
                      </a:rPr>
                      <m:t>0</m:t>
                    </m:r>
                  </m:oMath>
                </a14:m>
                <a:r>
                  <a:rPr lang="en-US" sz="2400">
                    <a:latin typeface="Times New Roman" panose="02020603050405020304" pitchFamily="18" charset="0"/>
                    <a:cs typeface="Times New Roman" panose="02020603050405020304" pitchFamily="18" charset="0"/>
                  </a:rPr>
                  <a:t>, … , </a:t>
                </a:r>
                <a14:m>
                  <m:oMath xmlns:m="http://schemas.openxmlformats.org/officeDocument/2006/math">
                    <m:r>
                      <a:rPr lang="en-US" sz="2400" i="1">
                        <a:latin typeface="Cambria Math" panose="02040503050406030204" pitchFamily="18" charset="0"/>
                        <a:ea typeface="Cambria Math" panose="02040503050406030204" pitchFamily="18" charset="0"/>
                      </a:rPr>
                      <m:t>𝛽</m:t>
                    </m:r>
                    <m:r>
                      <a:rPr lang="en-US" sz="2400" i="1" baseline="-25000">
                        <a:latin typeface="Cambria Math" panose="02040503050406030204" pitchFamily="18" charset="0"/>
                        <a:ea typeface="Cambria Math" panose="02040503050406030204" pitchFamily="18" charset="0"/>
                      </a:rPr>
                      <m:t>𝑝</m:t>
                    </m:r>
                  </m:oMath>
                </a14:m>
                <a:r>
                  <a:rPr lang="en-US" sz="2400">
                    <a:latin typeface="Times New Roman" panose="02020603050405020304" pitchFamily="18" charset="0"/>
                    <a:cs typeface="Times New Roman" panose="02020603050405020304" pitchFamily="18" charset="0"/>
                  </a:rPr>
                  <a:t> là các hệ số hồi quy.</a:t>
                </a:r>
              </a:p>
              <a:p>
                <a:r>
                  <a:rPr lang="en-US" sz="2400">
                    <a:latin typeface="Times New Roman" panose="02020603050405020304" pitchFamily="18" charset="0"/>
                    <a:cs typeface="Times New Roman" panose="02020603050405020304" pitchFamily="18" charset="0"/>
                  </a:rPr>
                  <a:t>Phương trình hồi quy:</a:t>
                </a:r>
              </a:p>
              <a:p>
                <a:endParaRPr lang="en-US" sz="2400">
                  <a:latin typeface="Times New Roman" panose="02020603050405020304" pitchFamily="18" charset="0"/>
                  <a:cs typeface="Times New Roman" panose="02020603050405020304" pitchFamily="18"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baseline="-25000"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𝑝</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𝑖𝑝</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𝑖</m:t>
                        </m:r>
                      </m:sub>
                    </m:sSub>
                  </m:oMath>
                </a14:m>
                <a:r>
                  <a:rPr lang="en-US" sz="2400">
                    <a:latin typeface="Times New Roman" panose="02020603050405020304" pitchFamily="18" charset="0"/>
                    <a:cs typeface="Times New Roman" panose="02020603050405020304" pitchFamily="18" charset="0"/>
                  </a:rPr>
                  <a:t> (*)</a:t>
                </a:r>
              </a:p>
              <a:p>
                <a:endParaRPr lang="en-US" sz="2400">
                  <a:latin typeface="Times New Roman" panose="02020603050405020304" pitchFamily="18" charset="0"/>
                  <a:cs typeface="Times New Roman" panose="02020603050405020304" pitchFamily="18" charset="0"/>
                </a:endParaRPr>
              </a:p>
              <a:p>
                <a:pPr marL="342900" indent="-342900">
                  <a:buFont typeface="Symbol" panose="05050102010706020507" pitchFamily="18" charset="2"/>
                  <a:buChar char="Þ"/>
                </a:pP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𝜀</m:t>
                    </m:r>
                    <m:r>
                      <a:rPr lang="en-US" sz="2400" b="0" i="1" baseline="-25000" smtClean="0">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acc>
                      <m:accPr>
                        <m:chr m:val="̅"/>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2400" b="0" i="1" baseline="-25000" smtClean="0">
                            <a:latin typeface="Cambria Math" panose="02040503050406030204" pitchFamily="18" charset="0"/>
                            <a:ea typeface="Cambria Math" panose="02040503050406030204" pitchFamily="18" charset="0"/>
                            <a:cs typeface="Times New Roman" panose="02020603050405020304" pitchFamily="18" charset="0"/>
                          </a:rPr>
                          <m:t>𝑖</m:t>
                        </m:r>
                      </m:e>
                    </m:acc>
                  </m:oMath>
                </a14:m>
                <a:r>
                  <a:rPr lang="en-US" sz="2400">
                    <a:cs typeface="Times New Roman" panose="02020603050405020304" pitchFamily="18" charset="0"/>
                  </a:rPr>
                  <a:t> ;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𝜀</m:t>
                        </m:r>
                      </m:e>
                      <m:sub>
                        <m:r>
                          <a:rPr lang="en-US" sz="2400" i="1">
                            <a:latin typeface="Cambria Math" panose="02040503050406030204" pitchFamily="18" charset="0"/>
                            <a:cs typeface="Times New Roman" panose="02020603050405020304" pitchFamily="18" charset="0"/>
                          </a:rPr>
                          <m:t>𝑖</m:t>
                        </m:r>
                      </m:sub>
                    </m:sSub>
                  </m:oMath>
                </a14:m>
                <a:r>
                  <a:rPr lang="en-US" sz="2400">
                    <a:latin typeface="Times New Roman" panose="02020603050405020304" pitchFamily="18" charset="0"/>
                    <a:cs typeface="Times New Roman" panose="02020603050405020304" pitchFamily="18" charset="0"/>
                  </a:rPr>
                  <a:t>: Sai số thứ i của mỗi điểm dữ liệu đầu vào.</a:t>
                </a:r>
              </a:p>
              <a:p>
                <a:pPr marL="342900" indent="-342900">
                  <a:buFont typeface="Symbol" panose="05050102010706020507" pitchFamily="18" charset="2"/>
                  <a:buChar char="Þ"/>
                </a:pP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Đặt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en-US" sz="2400">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latin typeface="Cambria Math" panose="02040503050406030204" pitchFamily="18" charset="0"/>
                            <a:cs typeface="Times New Roman" panose="02020603050405020304" pitchFamily="18" charset="0"/>
                          </a:rPr>
                        </m:ctrlPr>
                      </m:dPr>
                      <m:e>
                        <m:eqArr>
                          <m:eqArrPr>
                            <m:ctrlPr>
                              <a:rPr lang="en-US" sz="2400" i="1">
                                <a:latin typeface="Cambria Math" panose="02040503050406030204" pitchFamily="18" charset="0"/>
                                <a:cs typeface="Times New Roman" panose="02020603050405020304" pitchFamily="18" charset="0"/>
                              </a:rPr>
                            </m:ctrlPr>
                          </m:eqArr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r>
                              <a:rPr lang="en-US" sz="2400" i="1" baseline="-25000">
                                <a:latin typeface="Cambria Math" panose="02040503050406030204" pitchFamily="18" charset="0"/>
                                <a:ea typeface="Cambria Math" panose="02040503050406030204" pitchFamily="18" charset="0"/>
                                <a:cs typeface="Times New Roman" panose="02020603050405020304" pitchFamily="18" charset="0"/>
                              </a:rPr>
                              <m:t>0</m:t>
                            </m:r>
                          </m:e>
                          <m:e>
                            <m:r>
                              <a:rPr lang="en-US" sz="2400" i="1">
                                <a:latin typeface="Cambria Math" panose="02040503050406030204" pitchFamily="18" charset="0"/>
                              </a:rPr>
                              <m:t>⋮</m:t>
                            </m:r>
                          </m:e>
                          <m:e>
                            <m:r>
                              <a:rPr lang="en-US" sz="2400" i="1">
                                <a:latin typeface="Cambria Math" panose="02040503050406030204" pitchFamily="18" charset="0"/>
                                <a:ea typeface="Cambria Math" panose="02040503050406030204" pitchFamily="18" charset="0"/>
                              </a:rPr>
                              <m:t>𝛽</m:t>
                            </m:r>
                            <m:r>
                              <a:rPr lang="en-US" sz="2400" i="1" baseline="-25000">
                                <a:latin typeface="Cambria Math" panose="02040503050406030204" pitchFamily="18" charset="0"/>
                                <a:ea typeface="Cambria Math" panose="02040503050406030204" pitchFamily="18" charset="0"/>
                              </a:rPr>
                              <m:t>𝑝</m:t>
                            </m:r>
                          </m:e>
                        </m:eqArr>
                      </m:e>
                    </m:d>
                  </m:oMath>
                </a14:m>
                <a:r>
                  <a:rPr lang="en-US" sz="2400">
                    <a:latin typeface="Times New Roman" panose="02020603050405020304" pitchFamily="18" charset="0"/>
                    <a:cs typeface="Times New Roman" panose="02020603050405020304" pitchFamily="18" charset="0"/>
                  </a:rPr>
                  <a:t> ;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𝜀</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eqArr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𝜀</m:t>
                            </m:r>
                            <m:r>
                              <a:rPr lang="en-US" sz="2400" b="0" i="1" baseline="-25000" smtClean="0">
                                <a:latin typeface="Cambria Math" panose="02040503050406030204" pitchFamily="18" charset="0"/>
                                <a:ea typeface="Cambria Math" panose="02040503050406030204" pitchFamily="18" charset="0"/>
                                <a:cs typeface="Times New Roman" panose="02020603050405020304" pitchFamily="18" charset="0"/>
                              </a:rPr>
                              <m:t>1</m:t>
                            </m:r>
                          </m:e>
                          <m:e>
                            <m:r>
                              <a:rPr lang="en-US" sz="2400" i="1" smtClean="0">
                                <a:latin typeface="Cambria Math" panose="02040503050406030204" pitchFamily="18" charset="0"/>
                              </a:rPr>
                              <m:t>⋮</m:t>
                            </m:r>
                          </m:e>
                          <m:e>
                            <m:r>
                              <a:rPr lang="en-US" sz="2400" i="1" smtClean="0">
                                <a:latin typeface="Cambria Math" panose="02040503050406030204" pitchFamily="18" charset="0"/>
                                <a:ea typeface="Cambria Math" panose="02040503050406030204" pitchFamily="18" charset="0"/>
                              </a:rPr>
                              <m:t>𝜀</m:t>
                            </m:r>
                            <m:r>
                              <a:rPr lang="en-US" sz="2400" b="0" i="1" baseline="-25000" smtClean="0">
                                <a:latin typeface="Cambria Math" panose="02040503050406030204" pitchFamily="18" charset="0"/>
                                <a:ea typeface="Cambria Math" panose="02040503050406030204" pitchFamily="18" charset="0"/>
                              </a:rPr>
                              <m:t>𝑖</m:t>
                            </m:r>
                          </m:e>
                        </m:eqArr>
                      </m:e>
                    </m:d>
                  </m:oMath>
                </a14:m>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 =&gt;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𝜀</m:t>
                    </m:r>
                  </m:oMath>
                </a14:m>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52849" y="1362666"/>
                <a:ext cx="9149818" cy="6245556"/>
              </a:xfrm>
              <a:prstGeom prst="rect">
                <a:avLst/>
              </a:prstGeom>
              <a:blipFill>
                <a:blip r:embed="rId4"/>
                <a:stretch>
                  <a:fillRect l="-2065" t="-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186746" y="1842256"/>
                <a:ext cx="5319405"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𝑖</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𝑝</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𝑖𝑝</m:t>
                          </m:r>
                        </m:sub>
                      </m:sSub>
                    </m:oMath>
                  </m:oMathPara>
                </a14:m>
                <a:endParaRPr lang="en-US" sz="2400"/>
              </a:p>
            </p:txBody>
          </p:sp>
        </mc:Choice>
        <mc:Fallback xmlns="">
          <p:sp>
            <p:nvSpPr>
              <p:cNvPr id="9" name="TextBox 8"/>
              <p:cNvSpPr txBox="1">
                <a:spLocks noRot="1" noChangeAspect="1" noMove="1" noResize="1" noEditPoints="1" noAdjustHandles="1" noChangeArrowheads="1" noChangeShapeType="1" noTextEdit="1"/>
              </p:cNvSpPr>
              <p:nvPr/>
            </p:nvSpPr>
            <p:spPr>
              <a:xfrm>
                <a:off x="2186746" y="1842256"/>
                <a:ext cx="5319405" cy="397866"/>
              </a:xfrm>
              <a:prstGeom prst="rect">
                <a:avLst/>
              </a:prstGeom>
              <a:blipFill>
                <a:blip r:embed="rId5"/>
                <a:stretch>
                  <a:fillRect l="-917" r="-573" b="-27692"/>
                </a:stretch>
              </a:blipFill>
            </p:spPr>
            <p:txBody>
              <a:bodyPr/>
              <a:lstStyle/>
              <a:p>
                <a:r>
                  <a:rPr lang="en-US">
                    <a:noFill/>
                  </a:rPr>
                  <a:t> </a:t>
                </a:r>
              </a:p>
            </p:txBody>
          </p:sp>
        </mc:Fallback>
      </mc:AlternateContent>
      <p:sp>
        <p:nvSpPr>
          <p:cNvPr id="10" name="Title 5"/>
          <p:cNvSpPr>
            <a:spLocks noGrp="1"/>
          </p:cNvSpPr>
          <p:nvPr>
            <p:ph type="title"/>
          </p:nvPr>
        </p:nvSpPr>
        <p:spPr>
          <a:xfrm>
            <a:off x="1973262" y="959672"/>
            <a:ext cx="7632848" cy="629192"/>
          </a:xfrm>
        </p:spPr>
        <p:txBody>
          <a:bodyPr>
            <a:normAutofit fontScale="90000"/>
          </a:bodyPr>
          <a:lstStyle/>
          <a:p>
            <a:pPr marL="400050" lvl="1" indent="0" algn="l">
              <a:buNone/>
            </a:pPr>
            <a:r>
              <a:rPr lang="en-US" sz="2800">
                <a:solidFill>
                  <a:srgbClr val="FF0000"/>
                </a:solidFill>
                <a:latin typeface="Times New Roman" panose="02020603050405020304" pitchFamily="18" charset="0"/>
                <a:cs typeface="Times New Roman" panose="02020603050405020304" pitchFamily="18" charset="0"/>
              </a:rPr>
              <a:t>2. LINEAR REGRESSION</a:t>
            </a:r>
            <a:br>
              <a:rPr lang="en-US" sz="2800">
                <a:solidFill>
                  <a:srgbClr val="FF0000"/>
                </a:solidFill>
                <a:latin typeface="Times New Roman" panose="02020603050405020304" pitchFamily="18" charset="0"/>
                <a:cs typeface="Times New Roman" panose="02020603050405020304" pitchFamily="18" charset="0"/>
              </a:rPr>
            </a:br>
            <a:r>
              <a:rPr lang="en-US" sz="2800">
                <a:solidFill>
                  <a:srgbClr val="0070C0"/>
                </a:solidFill>
                <a:latin typeface="Times New Roman" panose="02020603050405020304" pitchFamily="18" charset="0"/>
                <a:cs typeface="Times New Roman" panose="02020603050405020304" pitchFamily="18" charset="0"/>
              </a:rPr>
              <a:t>     </a:t>
            </a:r>
            <a:r>
              <a:rPr lang="en-GB" sz="2800">
                <a:solidFill>
                  <a:srgbClr val="0070C0"/>
                </a:solidFill>
                <a:latin typeface="Times New Roman" panose="02020603050405020304" pitchFamily="18" charset="0"/>
                <a:cs typeface="Times New Roman" panose="02020603050405020304" pitchFamily="18" charset="0"/>
              </a:rPr>
              <a:t> 2.3 Phương pháp Least Square</a:t>
            </a:r>
            <a:r>
              <a:rPr lang="en-GB" sz="2800">
                <a:solidFill>
                  <a:schemeClr val="accent1"/>
                </a:solidFill>
                <a:latin typeface="Times New Roman" panose="02020603050405020304" pitchFamily="18" charset="0"/>
                <a:cs typeface="Times New Roman" panose="02020603050405020304" pitchFamily="18" charset="0"/>
              </a:rPr>
              <a:t> </a:t>
            </a:r>
            <a:br>
              <a:rPr lang="en-GB" sz="2800">
                <a:solidFill>
                  <a:schemeClr val="accent1"/>
                </a:solidFill>
                <a:latin typeface="Times New Roman" panose="02020603050405020304" pitchFamily="18" charset="0"/>
                <a:cs typeface="Times New Roman" panose="02020603050405020304" pitchFamily="18" charset="0"/>
              </a:rPr>
            </a:br>
            <a:br>
              <a:rPr lang="en-US" sz="2600">
                <a:solidFill>
                  <a:srgbClr val="0070C0"/>
                </a:solidFill>
                <a:latin typeface="Times New Roman" panose="02020603050405020304" pitchFamily="18" charset="0"/>
                <a:cs typeface="Times New Roman" panose="02020603050405020304" pitchFamily="18" charset="0"/>
              </a:rPr>
            </a:br>
            <a:br>
              <a:rPr lang="en-US" sz="2800">
                <a:solidFill>
                  <a:srgbClr val="0070C0"/>
                </a:solidFill>
                <a:latin typeface="Times New Roman" panose="02020603050405020304" pitchFamily="18" charset="0"/>
                <a:cs typeface="Times New Roman" panose="02020603050405020304" pitchFamily="18" charset="0"/>
              </a:rPr>
            </a:br>
            <a:endParaRPr lang="en-US" sz="27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542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7238</TotalTime>
  <Words>1557</Words>
  <Application>Microsoft Office PowerPoint</Application>
  <PresentationFormat>On-screen Show (4:3)</PresentationFormat>
  <Paragraphs>181</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SimSun</vt:lpstr>
      <vt:lpstr>SimSun</vt:lpstr>
      <vt:lpstr>Arial</vt:lpstr>
      <vt:lpstr>Calibri</vt:lpstr>
      <vt:lpstr>Cambria Math</vt:lpstr>
      <vt:lpstr>Symbol</vt:lpstr>
      <vt:lpstr>Times New Roman</vt:lpstr>
      <vt:lpstr>Office Theme</vt:lpstr>
      <vt:lpstr> </vt:lpstr>
      <vt:lpstr>Nội Dung Thuyết Trình</vt:lpstr>
      <vt:lpstr>1. REGRSSION ANALYSIS       1.1 Giới thiệu   </vt:lpstr>
      <vt:lpstr>1. REGRSSION ANALYSIS       1.2 Vai trò Regression Analysis   </vt:lpstr>
      <vt:lpstr>1. REGRSSION ANALYSIS       1.3 Các loại Regression Analysis   </vt:lpstr>
      <vt:lpstr>2. LINEAR REGRESSION       2.1 Khái niệm   </vt:lpstr>
      <vt:lpstr>2. LINEAR REGRESSION       2.2 Các loại Linear Regression   </vt:lpstr>
      <vt:lpstr>2. LINEAR REGRESSION       2.3 Phương pháp Least Square    </vt:lpstr>
      <vt:lpstr>2. LINEAR REGRESSION       2.3 Phương pháp Least Square    </vt:lpstr>
      <vt:lpstr>2. LINEAR REGRESSION       2.3 Phương pháp Least Square    </vt:lpstr>
      <vt:lpstr>2. LINEAR REGRESSION       2.3 Phương pháp Least Square    </vt:lpstr>
      <vt:lpstr>3. DỰ ĐOÁN GIÁ CỔ PHIẾU BẰNG MULTIPLE LINEAR REGRESSION (MLP)  3.1 Giới thiệu bài toán             </vt:lpstr>
      <vt:lpstr>3. DỰ ĐOÁN GIÁ CỔ PHIẾU BẰNG MULTIPLE LINEAR REGRESSION (MLP)  3.2 Giới thiệu các thư viện sử dụng trong bài toán             </vt:lpstr>
      <vt:lpstr>3. DỰ ĐOÁN GIÁ CỔ PHIẾU BẰNG MULTIPLE LINEAR REGRESSION (MLP)  3.2 Giới thiệu các thư viện sử dụng trong bài toán             </vt:lpstr>
      <vt:lpstr>3. DỰ ĐOÁN GIÁ CỔ PHIẾU BẰNG MULTIPLE LINEAR REGRESSION (MLP)  3.2 Giới thiệu các thư viện sử dụng trong bài toán             </vt:lpstr>
      <vt:lpstr>4. TÀI LIỆU THAM KHẢO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ThanhQuang</dc:creator>
  <cp:lastModifiedBy>HoangPhuc Truong</cp:lastModifiedBy>
  <cp:revision>542</cp:revision>
  <dcterms:created xsi:type="dcterms:W3CDTF">2017-02-24T07:40:13Z</dcterms:created>
  <dcterms:modified xsi:type="dcterms:W3CDTF">2018-11-15T00:18:41Z</dcterms:modified>
</cp:coreProperties>
</file>