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2" r:id="rId6"/>
    <p:sldId id="263" r:id="rId7"/>
    <p:sldId id="264" r:id="rId8"/>
    <p:sldId id="265" r:id="rId9"/>
    <p:sldId id="257" r:id="rId10"/>
    <p:sldId id="266" r:id="rId11"/>
    <p:sldId id="258" r:id="rId12"/>
    <p:sldId id="259" r:id="rId13"/>
    <p:sldId id="267" r:id="rId14"/>
    <p:sldId id="260" r:id="rId15"/>
    <p:sldId id="261" r:id="rId16"/>
    <p:sldId id="268" r:id="rId17"/>
    <p:sldId id="271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4EAAA-EF7D-4CA1-BDC9-B2EAD898967E}" v="23" dt="2020-01-06T16:55:1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BFB44-1D25-4B64-B28A-31A6E08C705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B2293C-06A6-473C-996C-5254B8C08707}">
      <dgm:prSet/>
      <dgm:spPr/>
      <dgm:t>
        <a:bodyPr/>
        <a:lstStyle/>
        <a:p>
          <a:pPr>
            <a:defRPr b="1"/>
          </a:pPr>
          <a:r>
            <a:rPr lang="en-US"/>
            <a:t>Tiền xử lý dữ liệu:</a:t>
          </a:r>
        </a:p>
      </dgm:t>
    </dgm:pt>
    <dgm:pt modelId="{991480E7-50AD-4106-9F4B-CC66B298ECD0}" type="parTrans" cxnId="{AAC2B7E6-FCD5-4F1D-AA71-7E00114A74E5}">
      <dgm:prSet/>
      <dgm:spPr/>
      <dgm:t>
        <a:bodyPr/>
        <a:lstStyle/>
        <a:p>
          <a:endParaRPr lang="en-US"/>
        </a:p>
      </dgm:t>
    </dgm:pt>
    <dgm:pt modelId="{60C1F434-6F2E-47F6-BDA0-FA3C8B9EB99D}" type="sibTrans" cxnId="{AAC2B7E6-FCD5-4F1D-AA71-7E00114A74E5}">
      <dgm:prSet/>
      <dgm:spPr/>
      <dgm:t>
        <a:bodyPr/>
        <a:lstStyle/>
        <a:p>
          <a:endParaRPr lang="en-US"/>
        </a:p>
      </dgm:t>
    </dgm:pt>
    <dgm:pt modelId="{EA99D21F-B68D-4DF6-84F1-E9F8EEC73CEC}">
      <dgm:prSet/>
      <dgm:spPr/>
      <dgm:t>
        <a:bodyPr/>
        <a:lstStyle/>
        <a:p>
          <a:r>
            <a:rPr lang="en-US"/>
            <a:t>Sử dụng padding để đ</a:t>
          </a:r>
          <a:r>
            <a:rPr lang="vi-VN"/>
            <a:t>ư</a:t>
          </a:r>
          <a:r>
            <a:rPr lang="en-US"/>
            <a:t>a thời l</a:t>
          </a:r>
          <a:r>
            <a:rPr lang="vi-VN"/>
            <a:t>ư</a:t>
          </a:r>
          <a:r>
            <a:rPr lang="en-US"/>
            <a:t>ợng của các mẫu về 2s</a:t>
          </a:r>
        </a:p>
      </dgm:t>
    </dgm:pt>
    <dgm:pt modelId="{641E4D8A-6ACE-4B3F-8379-934B33AB737F}" type="parTrans" cxnId="{22791EFF-9E1D-40AA-AB43-DD4B88C96164}">
      <dgm:prSet/>
      <dgm:spPr/>
      <dgm:t>
        <a:bodyPr/>
        <a:lstStyle/>
        <a:p>
          <a:endParaRPr lang="en-US"/>
        </a:p>
      </dgm:t>
    </dgm:pt>
    <dgm:pt modelId="{EFB705BA-2FEB-4553-B142-F61A17744524}" type="sibTrans" cxnId="{22791EFF-9E1D-40AA-AB43-DD4B88C96164}">
      <dgm:prSet/>
      <dgm:spPr/>
      <dgm:t>
        <a:bodyPr/>
        <a:lstStyle/>
        <a:p>
          <a:endParaRPr lang="en-US"/>
        </a:p>
      </dgm:t>
    </dgm:pt>
    <dgm:pt modelId="{B6E0FD5D-BA51-48A7-86C7-99005B9A577C}">
      <dgm:prSet/>
      <dgm:spPr/>
      <dgm:t>
        <a:bodyPr/>
        <a:lstStyle/>
        <a:p>
          <a:r>
            <a:rPr lang="en-US" dirty="0" err="1"/>
            <a:t>Áp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Short time Fourier transform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hop_length</a:t>
          </a:r>
          <a:r>
            <a:rPr lang="en-US" dirty="0"/>
            <a:t>=1000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n_fft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siêu</a:t>
          </a:r>
          <a:r>
            <a:rPr lang="en-US" dirty="0"/>
            <a:t> </a:t>
          </a:r>
          <a:r>
            <a:rPr lang="en-US" dirty="0" err="1"/>
            <a:t>tham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</a:t>
          </a:r>
          <a:r>
            <a:rPr lang="en-US" dirty="0" err="1"/>
            <a:t>để</a:t>
          </a:r>
          <a:r>
            <a:rPr lang="en-US" dirty="0"/>
            <a:t> </a:t>
          </a:r>
          <a:r>
            <a:rPr lang="en-US" dirty="0" err="1"/>
            <a:t>điều</a:t>
          </a:r>
          <a:r>
            <a:rPr lang="en-US" dirty="0"/>
            <a:t> </a:t>
          </a:r>
          <a:r>
            <a:rPr lang="en-US" dirty="0" err="1"/>
            <a:t>chỉnh</a:t>
          </a:r>
          <a:r>
            <a:rPr lang="en-US" dirty="0"/>
            <a:t> </a:t>
          </a:r>
          <a:r>
            <a:rPr lang="en-US" dirty="0" err="1"/>
            <a:t>mô</a:t>
          </a:r>
          <a:r>
            <a:rPr lang="en-US" dirty="0"/>
            <a:t> </a:t>
          </a:r>
          <a:r>
            <a:rPr lang="en-US" dirty="0" err="1"/>
            <a:t>hình</a:t>
          </a:r>
          <a:r>
            <a:rPr lang="en-US" dirty="0"/>
            <a:t>.</a:t>
          </a:r>
        </a:p>
        <a:p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phẳng</a:t>
          </a:r>
          <a:r>
            <a:rPr lang="en-US" dirty="0"/>
            <a:t> ma </a:t>
          </a:r>
          <a:r>
            <a:rPr lang="en-US" dirty="0" err="1"/>
            <a:t>trận</a:t>
          </a:r>
          <a:r>
            <a:rPr lang="en-US" dirty="0"/>
            <a:t> STFT </a:t>
          </a:r>
          <a:r>
            <a:rPr lang="en-US" dirty="0" err="1"/>
            <a:t>thành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vector</a:t>
          </a:r>
        </a:p>
      </dgm:t>
    </dgm:pt>
    <dgm:pt modelId="{CA1555E9-8693-4F53-8DF8-E87DEE489CDA}" type="parTrans" cxnId="{B85BE4C7-5E82-4F8D-A0BC-7E3B5ABFB853}">
      <dgm:prSet/>
      <dgm:spPr/>
      <dgm:t>
        <a:bodyPr/>
        <a:lstStyle/>
        <a:p>
          <a:endParaRPr lang="en-US"/>
        </a:p>
      </dgm:t>
    </dgm:pt>
    <dgm:pt modelId="{31C07D6B-7706-4E41-8328-190786F85EAA}" type="sibTrans" cxnId="{B85BE4C7-5E82-4F8D-A0BC-7E3B5ABFB853}">
      <dgm:prSet/>
      <dgm:spPr/>
      <dgm:t>
        <a:bodyPr/>
        <a:lstStyle/>
        <a:p>
          <a:endParaRPr lang="en-US"/>
        </a:p>
      </dgm:t>
    </dgm:pt>
    <dgm:pt modelId="{7E74D215-5001-4499-84FE-2151B812BBB1}">
      <dgm:prSet/>
      <dgm:spPr/>
      <dgm:t>
        <a:bodyPr/>
        <a:lstStyle/>
        <a:p>
          <a:pPr>
            <a:defRPr b="1"/>
          </a:pPr>
          <a:r>
            <a:rPr lang="en-US" dirty="0" err="1"/>
            <a:t>Kiến</a:t>
          </a:r>
          <a:r>
            <a:rPr lang="en-US" dirty="0"/>
            <a:t> </a:t>
          </a:r>
          <a:r>
            <a:rPr lang="en-US" dirty="0" err="1"/>
            <a:t>trúc</a:t>
          </a:r>
          <a:endParaRPr lang="en-US" dirty="0"/>
        </a:p>
      </dgm:t>
    </dgm:pt>
    <dgm:pt modelId="{1FA56FC1-F5C0-44A0-B44E-419E8057851C}" type="parTrans" cxnId="{588ED0CE-15D5-4B7F-B6E9-70B8C64AE0BF}">
      <dgm:prSet/>
      <dgm:spPr/>
      <dgm:t>
        <a:bodyPr/>
        <a:lstStyle/>
        <a:p>
          <a:endParaRPr lang="en-US"/>
        </a:p>
      </dgm:t>
    </dgm:pt>
    <dgm:pt modelId="{4D79DCF8-5182-49FF-B700-5D7B694A32B3}" type="sibTrans" cxnId="{588ED0CE-15D5-4B7F-B6E9-70B8C64AE0BF}">
      <dgm:prSet/>
      <dgm:spPr/>
      <dgm:t>
        <a:bodyPr/>
        <a:lstStyle/>
        <a:p>
          <a:endParaRPr lang="en-US"/>
        </a:p>
      </dgm:t>
    </dgm:pt>
    <dgm:pt modelId="{FEE0B785-8E1D-4D96-B042-9B78210A025B}">
      <dgm:prSet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một</a:t>
          </a:r>
          <a:r>
            <a:rPr lang="en-US" dirty="0"/>
            <a:t> </a:t>
          </a:r>
          <a:r>
            <a:rPr lang="en-US" dirty="0" err="1"/>
            <a:t>mạng</a:t>
          </a:r>
          <a:r>
            <a:rPr lang="en-US" dirty="0"/>
            <a:t> Neural Network:</a:t>
          </a:r>
        </a:p>
        <a:p>
          <a:r>
            <a:rPr lang="en-US" dirty="0" err="1"/>
            <a:t>Có</a:t>
          </a:r>
          <a:r>
            <a:rPr lang="en-US" dirty="0"/>
            <a:t> 3 </a:t>
          </a:r>
          <a:r>
            <a:rPr lang="en-US" dirty="0" err="1"/>
            <a:t>lớp</a:t>
          </a:r>
          <a:r>
            <a:rPr lang="en-US" dirty="0"/>
            <a:t> </a:t>
          </a:r>
          <a:r>
            <a:rPr lang="en-US" dirty="0" err="1"/>
            <a:t>ẩn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</a:t>
          </a:r>
          <a:r>
            <a:rPr lang="en-US" dirty="0" err="1"/>
            <a:t>số</a:t>
          </a:r>
          <a:r>
            <a:rPr lang="en-US" dirty="0"/>
            <a:t> node </a:t>
          </a:r>
          <a:r>
            <a:rPr lang="en-US" dirty="0" err="1"/>
            <a:t>ẩn</a:t>
          </a:r>
          <a:r>
            <a:rPr lang="en-US" dirty="0"/>
            <a:t> </a:t>
          </a:r>
          <a:r>
            <a:rPr lang="en-US" dirty="0" err="1"/>
            <a:t>lần</a:t>
          </a:r>
          <a:r>
            <a:rPr lang="en-US" dirty="0"/>
            <a:t> </a:t>
          </a:r>
          <a:r>
            <a:rPr lang="en-US" dirty="0" err="1"/>
            <a:t>lượt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: 100, 50, 20</a:t>
          </a:r>
        </a:p>
        <a:p>
          <a:r>
            <a:rPr lang="en-US" dirty="0"/>
            <a:t>Output: 3 node </a:t>
          </a:r>
          <a:r>
            <a:rPr lang="en-US" dirty="0" err="1"/>
            <a:t>ứng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3 </a:t>
          </a:r>
          <a:r>
            <a:rPr lang="en-US" dirty="0" err="1"/>
            <a:t>lớp</a:t>
          </a:r>
          <a:r>
            <a:rPr lang="en-US" dirty="0"/>
            <a:t>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nhận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18ED3DF6-8E34-469B-BD74-8FF56811A809}" type="parTrans" cxnId="{EB61C9B7-6A80-4394-A3C9-F9740ABE230F}">
      <dgm:prSet/>
      <dgm:spPr/>
      <dgm:t>
        <a:bodyPr/>
        <a:lstStyle/>
        <a:p>
          <a:endParaRPr lang="en-US"/>
        </a:p>
      </dgm:t>
    </dgm:pt>
    <dgm:pt modelId="{9BEF1527-3BB3-4363-A5F9-97A66CB2C862}" type="sibTrans" cxnId="{EB61C9B7-6A80-4394-A3C9-F9740ABE230F}">
      <dgm:prSet/>
      <dgm:spPr/>
      <dgm:t>
        <a:bodyPr/>
        <a:lstStyle/>
        <a:p>
          <a:endParaRPr lang="en-US"/>
        </a:p>
      </dgm:t>
    </dgm:pt>
    <dgm:pt modelId="{B772E434-66AF-4056-9086-A37E1358F849}" type="pres">
      <dgm:prSet presAssocID="{C47BFB44-1D25-4B64-B28A-31A6E08C7059}" presName="Name0" presStyleCnt="0">
        <dgm:presLayoutVars>
          <dgm:dir/>
          <dgm:animLvl val="lvl"/>
          <dgm:resizeHandles val="exact"/>
        </dgm:presLayoutVars>
      </dgm:prSet>
      <dgm:spPr/>
    </dgm:pt>
    <dgm:pt modelId="{F57EDCCF-23DE-49B5-8EAC-B9B83728E1B9}" type="pres">
      <dgm:prSet presAssocID="{7E74D215-5001-4499-84FE-2151B812BBB1}" presName="boxAndChildren" presStyleCnt="0"/>
      <dgm:spPr/>
    </dgm:pt>
    <dgm:pt modelId="{D21A54BB-04AB-4D16-A94D-DDC23378AA14}" type="pres">
      <dgm:prSet presAssocID="{7E74D215-5001-4499-84FE-2151B812BBB1}" presName="parentTextBox" presStyleLbl="alignNode1" presStyleIdx="0" presStyleCnt="2"/>
      <dgm:spPr/>
    </dgm:pt>
    <dgm:pt modelId="{103ECA17-48C3-421E-BB41-206575477D27}" type="pres">
      <dgm:prSet presAssocID="{7E74D215-5001-4499-84FE-2151B812BBB1}" presName="descendantBox" presStyleLbl="bgAccFollowNode1" presStyleIdx="0" presStyleCnt="2"/>
      <dgm:spPr/>
    </dgm:pt>
    <dgm:pt modelId="{1D795BCB-14E3-48B9-B534-E3BC312585DC}" type="pres">
      <dgm:prSet presAssocID="{60C1F434-6F2E-47F6-BDA0-FA3C8B9EB99D}" presName="sp" presStyleCnt="0"/>
      <dgm:spPr/>
    </dgm:pt>
    <dgm:pt modelId="{81A02ECE-E948-4A2C-9C45-573F7CA52D11}" type="pres">
      <dgm:prSet presAssocID="{42B2293C-06A6-473C-996C-5254B8C08707}" presName="arrowAndChildren" presStyleCnt="0"/>
      <dgm:spPr/>
    </dgm:pt>
    <dgm:pt modelId="{33126B45-BE2B-4C15-B049-DFD975A20895}" type="pres">
      <dgm:prSet presAssocID="{42B2293C-06A6-473C-996C-5254B8C08707}" presName="parentTextArrow" presStyleLbl="node1" presStyleIdx="0" presStyleCnt="0"/>
      <dgm:spPr/>
    </dgm:pt>
    <dgm:pt modelId="{B8DE46FF-4F23-4456-A863-F9F0FFB71182}" type="pres">
      <dgm:prSet presAssocID="{42B2293C-06A6-473C-996C-5254B8C08707}" presName="arrow" presStyleLbl="alignNode1" presStyleIdx="1" presStyleCnt="2"/>
      <dgm:spPr/>
    </dgm:pt>
    <dgm:pt modelId="{F651E956-BBEC-420F-BE0F-569F7DF5A464}" type="pres">
      <dgm:prSet presAssocID="{42B2293C-06A6-473C-996C-5254B8C08707}" presName="descendantArrow" presStyleLbl="bgAccFollowNode1" presStyleIdx="1" presStyleCnt="2"/>
      <dgm:spPr/>
    </dgm:pt>
  </dgm:ptLst>
  <dgm:cxnLst>
    <dgm:cxn modelId="{E3285202-F26F-477D-9140-48E58FF714A2}" type="presOf" srcId="{B6E0FD5D-BA51-48A7-86C7-99005B9A577C}" destId="{F651E956-BBEC-420F-BE0F-569F7DF5A464}" srcOrd="0" destOrd="1" presId="urn:microsoft.com/office/officeart/2016/7/layout/VerticalDownArrowProcess"/>
    <dgm:cxn modelId="{C809BE2A-895D-4010-9564-8884848B0658}" type="presOf" srcId="{C47BFB44-1D25-4B64-B28A-31A6E08C7059}" destId="{B772E434-66AF-4056-9086-A37E1358F849}" srcOrd="0" destOrd="0" presId="urn:microsoft.com/office/officeart/2016/7/layout/VerticalDownArrowProcess"/>
    <dgm:cxn modelId="{81BC6935-FA39-4CB5-B917-BFA52B542364}" type="presOf" srcId="{7E74D215-5001-4499-84FE-2151B812BBB1}" destId="{D21A54BB-04AB-4D16-A94D-DDC23378AA14}" srcOrd="0" destOrd="0" presId="urn:microsoft.com/office/officeart/2016/7/layout/VerticalDownArrowProcess"/>
    <dgm:cxn modelId="{F9CBEA6F-49E6-4C56-AE3C-34BC839B1030}" type="presOf" srcId="{EA99D21F-B68D-4DF6-84F1-E9F8EEC73CEC}" destId="{F651E956-BBEC-420F-BE0F-569F7DF5A464}" srcOrd="0" destOrd="0" presId="urn:microsoft.com/office/officeart/2016/7/layout/VerticalDownArrowProcess"/>
    <dgm:cxn modelId="{130B8952-E33C-4682-B2E5-A558359125F9}" type="presOf" srcId="{42B2293C-06A6-473C-996C-5254B8C08707}" destId="{33126B45-BE2B-4C15-B049-DFD975A20895}" srcOrd="0" destOrd="0" presId="urn:microsoft.com/office/officeart/2016/7/layout/VerticalDownArrowProcess"/>
    <dgm:cxn modelId="{119DB785-127E-49A5-8847-4188455DB99A}" type="presOf" srcId="{FEE0B785-8E1D-4D96-B042-9B78210A025B}" destId="{103ECA17-48C3-421E-BB41-206575477D27}" srcOrd="0" destOrd="0" presId="urn:microsoft.com/office/officeart/2016/7/layout/VerticalDownArrowProcess"/>
    <dgm:cxn modelId="{EB61C9B7-6A80-4394-A3C9-F9740ABE230F}" srcId="{7E74D215-5001-4499-84FE-2151B812BBB1}" destId="{FEE0B785-8E1D-4D96-B042-9B78210A025B}" srcOrd="0" destOrd="0" parTransId="{18ED3DF6-8E34-469B-BD74-8FF56811A809}" sibTransId="{9BEF1527-3BB3-4363-A5F9-97A66CB2C862}"/>
    <dgm:cxn modelId="{B85BE4C7-5E82-4F8D-A0BC-7E3B5ABFB853}" srcId="{42B2293C-06A6-473C-996C-5254B8C08707}" destId="{B6E0FD5D-BA51-48A7-86C7-99005B9A577C}" srcOrd="1" destOrd="0" parTransId="{CA1555E9-8693-4F53-8DF8-E87DEE489CDA}" sibTransId="{31C07D6B-7706-4E41-8328-190786F85EAA}"/>
    <dgm:cxn modelId="{588ED0CE-15D5-4B7F-B6E9-70B8C64AE0BF}" srcId="{C47BFB44-1D25-4B64-B28A-31A6E08C7059}" destId="{7E74D215-5001-4499-84FE-2151B812BBB1}" srcOrd="1" destOrd="0" parTransId="{1FA56FC1-F5C0-44A0-B44E-419E8057851C}" sibTransId="{4D79DCF8-5182-49FF-B700-5D7B694A32B3}"/>
    <dgm:cxn modelId="{82C641CF-C83F-4FC8-8BB6-5F4C99BE2DA4}" type="presOf" srcId="{42B2293C-06A6-473C-996C-5254B8C08707}" destId="{B8DE46FF-4F23-4456-A863-F9F0FFB71182}" srcOrd="1" destOrd="0" presId="urn:microsoft.com/office/officeart/2016/7/layout/VerticalDownArrowProcess"/>
    <dgm:cxn modelId="{AAC2B7E6-FCD5-4F1D-AA71-7E00114A74E5}" srcId="{C47BFB44-1D25-4B64-B28A-31A6E08C7059}" destId="{42B2293C-06A6-473C-996C-5254B8C08707}" srcOrd="0" destOrd="0" parTransId="{991480E7-50AD-4106-9F4B-CC66B298ECD0}" sibTransId="{60C1F434-6F2E-47F6-BDA0-FA3C8B9EB99D}"/>
    <dgm:cxn modelId="{22791EFF-9E1D-40AA-AB43-DD4B88C96164}" srcId="{42B2293C-06A6-473C-996C-5254B8C08707}" destId="{EA99D21F-B68D-4DF6-84F1-E9F8EEC73CEC}" srcOrd="0" destOrd="0" parTransId="{641E4D8A-6ACE-4B3F-8379-934B33AB737F}" sibTransId="{EFB705BA-2FEB-4553-B142-F61A17744524}"/>
    <dgm:cxn modelId="{5F12E94F-8D1E-4803-A51B-D06564A18E76}" type="presParOf" srcId="{B772E434-66AF-4056-9086-A37E1358F849}" destId="{F57EDCCF-23DE-49B5-8EAC-B9B83728E1B9}" srcOrd="0" destOrd="0" presId="urn:microsoft.com/office/officeart/2016/7/layout/VerticalDownArrowProcess"/>
    <dgm:cxn modelId="{650715AC-A916-4A56-A99D-1AF534D230CD}" type="presParOf" srcId="{F57EDCCF-23DE-49B5-8EAC-B9B83728E1B9}" destId="{D21A54BB-04AB-4D16-A94D-DDC23378AA14}" srcOrd="0" destOrd="0" presId="urn:microsoft.com/office/officeart/2016/7/layout/VerticalDownArrowProcess"/>
    <dgm:cxn modelId="{9D76FF0A-F547-4A8F-A0F7-CD235C3A597B}" type="presParOf" srcId="{F57EDCCF-23DE-49B5-8EAC-B9B83728E1B9}" destId="{103ECA17-48C3-421E-BB41-206575477D27}" srcOrd="1" destOrd="0" presId="urn:microsoft.com/office/officeart/2016/7/layout/VerticalDownArrowProcess"/>
    <dgm:cxn modelId="{340772FD-BC77-4DAE-B00C-EEF176E2AC69}" type="presParOf" srcId="{B772E434-66AF-4056-9086-A37E1358F849}" destId="{1D795BCB-14E3-48B9-B534-E3BC312585DC}" srcOrd="1" destOrd="0" presId="urn:microsoft.com/office/officeart/2016/7/layout/VerticalDownArrowProcess"/>
    <dgm:cxn modelId="{F1241725-E845-4223-96E2-84BEB3AB3B97}" type="presParOf" srcId="{B772E434-66AF-4056-9086-A37E1358F849}" destId="{81A02ECE-E948-4A2C-9C45-573F7CA52D11}" srcOrd="2" destOrd="0" presId="urn:microsoft.com/office/officeart/2016/7/layout/VerticalDownArrowProcess"/>
    <dgm:cxn modelId="{6158CD2E-9518-44AF-9AA8-60819026D14F}" type="presParOf" srcId="{81A02ECE-E948-4A2C-9C45-573F7CA52D11}" destId="{33126B45-BE2B-4C15-B049-DFD975A20895}" srcOrd="0" destOrd="0" presId="urn:microsoft.com/office/officeart/2016/7/layout/VerticalDownArrowProcess"/>
    <dgm:cxn modelId="{143CA227-6D23-4526-AAFE-2D5833BD5A14}" type="presParOf" srcId="{81A02ECE-E948-4A2C-9C45-573F7CA52D11}" destId="{B8DE46FF-4F23-4456-A863-F9F0FFB71182}" srcOrd="1" destOrd="0" presId="urn:microsoft.com/office/officeart/2016/7/layout/VerticalDownArrowProcess"/>
    <dgm:cxn modelId="{BDF7CD58-DF40-4A11-8B93-408C73702C0D}" type="presParOf" srcId="{81A02ECE-E948-4A2C-9C45-573F7CA52D11}" destId="{F651E956-BBEC-420F-BE0F-569F7DF5A46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A54BB-04AB-4D16-A94D-DDC23378AA14}">
      <dsp:nvSpPr>
        <dsp:cNvPr id="0" name=""/>
        <dsp:cNvSpPr/>
      </dsp:nvSpPr>
      <dsp:spPr>
        <a:xfrm>
          <a:off x="0" y="2285099"/>
          <a:ext cx="2514599" cy="1499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248920" rIns="178838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 err="1"/>
            <a:t>Kiến</a:t>
          </a:r>
          <a:r>
            <a:rPr lang="en-US" sz="3500" kern="1200" dirty="0"/>
            <a:t> </a:t>
          </a:r>
          <a:r>
            <a:rPr lang="en-US" sz="3500" kern="1200" dirty="0" err="1"/>
            <a:t>trúc</a:t>
          </a:r>
          <a:endParaRPr lang="en-US" sz="3500" kern="1200" dirty="0"/>
        </a:p>
      </dsp:txBody>
      <dsp:txXfrm>
        <a:off x="0" y="2285099"/>
        <a:ext cx="2514599" cy="1499272"/>
      </dsp:txXfrm>
    </dsp:sp>
    <dsp:sp modelId="{103ECA17-48C3-421E-BB41-206575477D27}">
      <dsp:nvSpPr>
        <dsp:cNvPr id="0" name=""/>
        <dsp:cNvSpPr/>
      </dsp:nvSpPr>
      <dsp:spPr>
        <a:xfrm>
          <a:off x="2514599" y="2285099"/>
          <a:ext cx="7543800" cy="1499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03200" rIns="153024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Sử</a:t>
          </a:r>
          <a:r>
            <a:rPr lang="en-US" sz="1600" kern="1200" dirty="0"/>
            <a:t> </a:t>
          </a:r>
          <a:r>
            <a:rPr lang="en-US" sz="1600" kern="1200" dirty="0" err="1"/>
            <a:t>dụng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</a:t>
          </a:r>
          <a:r>
            <a:rPr lang="en-US" sz="1600" kern="1200" dirty="0" err="1"/>
            <a:t>mạng</a:t>
          </a:r>
          <a:r>
            <a:rPr lang="en-US" sz="1600" kern="1200" dirty="0"/>
            <a:t> Neural Network: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Có</a:t>
          </a:r>
          <a:r>
            <a:rPr lang="en-US" sz="1600" kern="1200" dirty="0"/>
            <a:t> 3 </a:t>
          </a:r>
          <a:r>
            <a:rPr lang="en-US" sz="1600" kern="1200" dirty="0" err="1"/>
            <a:t>lớp</a:t>
          </a:r>
          <a:r>
            <a:rPr lang="en-US" sz="1600" kern="1200" dirty="0"/>
            <a:t> </a:t>
          </a:r>
          <a:r>
            <a:rPr lang="en-US" sz="1600" kern="1200" dirty="0" err="1"/>
            <a:t>ẩn</a:t>
          </a:r>
          <a:r>
            <a:rPr lang="en-US" sz="1600" kern="1200" dirty="0"/>
            <a:t> </a:t>
          </a:r>
          <a:r>
            <a:rPr lang="en-US" sz="1600" kern="1200" dirty="0" err="1"/>
            <a:t>với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 node </a:t>
          </a:r>
          <a:r>
            <a:rPr lang="en-US" sz="1600" kern="1200" dirty="0" err="1"/>
            <a:t>ẩn</a:t>
          </a:r>
          <a:r>
            <a:rPr lang="en-US" sz="1600" kern="1200" dirty="0"/>
            <a:t> </a:t>
          </a:r>
          <a:r>
            <a:rPr lang="en-US" sz="1600" kern="1200" dirty="0" err="1"/>
            <a:t>lần</a:t>
          </a:r>
          <a:r>
            <a:rPr lang="en-US" sz="1600" kern="1200" dirty="0"/>
            <a:t> </a:t>
          </a:r>
          <a:r>
            <a:rPr lang="en-US" sz="1600" kern="1200" dirty="0" err="1"/>
            <a:t>lượt</a:t>
          </a:r>
          <a:r>
            <a:rPr lang="en-US" sz="1600" kern="1200" dirty="0"/>
            <a:t> </a:t>
          </a:r>
          <a:r>
            <a:rPr lang="en-US" sz="1600" kern="1200" dirty="0" err="1"/>
            <a:t>là</a:t>
          </a:r>
          <a:r>
            <a:rPr lang="en-US" sz="1600" kern="1200" dirty="0"/>
            <a:t>: 100, 50, 20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Output: 3 node </a:t>
          </a:r>
          <a:r>
            <a:rPr lang="en-US" sz="1600" kern="1200" dirty="0" err="1"/>
            <a:t>ứng</a:t>
          </a:r>
          <a:r>
            <a:rPr lang="en-US" sz="1600" kern="1200" dirty="0"/>
            <a:t> </a:t>
          </a:r>
          <a:r>
            <a:rPr lang="en-US" sz="1600" kern="1200" dirty="0" err="1"/>
            <a:t>với</a:t>
          </a:r>
          <a:r>
            <a:rPr lang="en-US" sz="1600" kern="1200" dirty="0"/>
            <a:t> 3 </a:t>
          </a:r>
          <a:r>
            <a:rPr lang="en-US" sz="1600" kern="1200" dirty="0" err="1"/>
            <a:t>lớp</a:t>
          </a:r>
          <a:r>
            <a:rPr lang="en-US" sz="1600" kern="1200" dirty="0"/>
            <a:t> </a:t>
          </a:r>
          <a:r>
            <a:rPr lang="en-US" sz="1600" kern="1200" dirty="0" err="1"/>
            <a:t>cần</a:t>
          </a:r>
          <a:r>
            <a:rPr lang="en-US" sz="1600" kern="1200" dirty="0"/>
            <a:t> </a:t>
          </a:r>
          <a:r>
            <a:rPr lang="en-US" sz="1600" kern="1200" dirty="0" err="1"/>
            <a:t>nhận</a:t>
          </a:r>
          <a:r>
            <a:rPr lang="en-US" sz="1600" kern="1200" dirty="0"/>
            <a:t> </a:t>
          </a:r>
          <a:r>
            <a:rPr lang="en-US" sz="1600" kern="1200" dirty="0" err="1"/>
            <a:t>diện</a:t>
          </a:r>
          <a:endParaRPr lang="en-US" sz="1600" kern="1200" dirty="0"/>
        </a:p>
      </dsp:txBody>
      <dsp:txXfrm>
        <a:off x="2514599" y="2285099"/>
        <a:ext cx="7543800" cy="1499272"/>
      </dsp:txXfrm>
    </dsp:sp>
    <dsp:sp modelId="{B8DE46FF-4F23-4456-A863-F9F0FFB71182}">
      <dsp:nvSpPr>
        <dsp:cNvPr id="0" name=""/>
        <dsp:cNvSpPr/>
      </dsp:nvSpPr>
      <dsp:spPr>
        <a:xfrm rot="10800000">
          <a:off x="0" y="1707"/>
          <a:ext cx="2514599" cy="230588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248920" rIns="178838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Tiền xử lý dữ liệu:</a:t>
          </a:r>
        </a:p>
      </dsp:txBody>
      <dsp:txXfrm rot="-10800000">
        <a:off x="0" y="1707"/>
        <a:ext cx="2514599" cy="1498823"/>
      </dsp:txXfrm>
    </dsp:sp>
    <dsp:sp modelId="{F651E956-BBEC-420F-BE0F-569F7DF5A464}">
      <dsp:nvSpPr>
        <dsp:cNvPr id="0" name=""/>
        <dsp:cNvSpPr/>
      </dsp:nvSpPr>
      <dsp:spPr>
        <a:xfrm>
          <a:off x="2514599" y="1707"/>
          <a:ext cx="7543800" cy="1498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203200" rIns="153024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Sử dụng padding để đ</a:t>
          </a:r>
          <a:r>
            <a:rPr lang="vi-VN" sz="1600" kern="1200"/>
            <a:t>ư</a:t>
          </a:r>
          <a:r>
            <a:rPr lang="en-US" sz="1600" kern="1200"/>
            <a:t>a thời l</a:t>
          </a:r>
          <a:r>
            <a:rPr lang="vi-VN" sz="1600" kern="1200"/>
            <a:t>ư</a:t>
          </a:r>
          <a:r>
            <a:rPr lang="en-US" sz="1600" kern="1200"/>
            <a:t>ợng của các mẫu về 2s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Áp</a:t>
          </a:r>
          <a:r>
            <a:rPr lang="en-US" sz="1600" kern="1200" dirty="0"/>
            <a:t> </a:t>
          </a:r>
          <a:r>
            <a:rPr lang="en-US" sz="1600" kern="1200" dirty="0" err="1"/>
            <a:t>dụng</a:t>
          </a:r>
          <a:r>
            <a:rPr lang="en-US" sz="1600" kern="1200" dirty="0"/>
            <a:t> Short time Fourier transform </a:t>
          </a:r>
          <a:r>
            <a:rPr lang="en-US" sz="1600" kern="1200" dirty="0" err="1"/>
            <a:t>với</a:t>
          </a:r>
          <a:r>
            <a:rPr lang="en-US" sz="1600" kern="1200" dirty="0"/>
            <a:t> </a:t>
          </a:r>
          <a:r>
            <a:rPr lang="en-US" sz="1600" kern="1200" dirty="0" err="1"/>
            <a:t>hop_length</a:t>
          </a:r>
          <a:r>
            <a:rPr lang="en-US" sz="1600" kern="1200" dirty="0"/>
            <a:t>=1000 </a:t>
          </a:r>
          <a:r>
            <a:rPr lang="en-US" sz="1600" kern="1200" dirty="0" err="1"/>
            <a:t>và</a:t>
          </a:r>
          <a:r>
            <a:rPr lang="en-US" sz="1600" kern="1200" dirty="0"/>
            <a:t> </a:t>
          </a:r>
          <a:r>
            <a:rPr lang="en-US" sz="1600" kern="1200" dirty="0" err="1"/>
            <a:t>n_fft</a:t>
          </a:r>
          <a:r>
            <a:rPr lang="en-US" sz="1600" kern="1200" dirty="0"/>
            <a:t> </a:t>
          </a:r>
          <a:r>
            <a:rPr lang="en-US" sz="1600" kern="1200" dirty="0" err="1"/>
            <a:t>là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</a:t>
          </a:r>
          <a:r>
            <a:rPr lang="en-US" sz="1600" kern="1200" dirty="0" err="1"/>
            <a:t>siêu</a:t>
          </a:r>
          <a:r>
            <a:rPr lang="en-US" sz="1600" kern="1200" dirty="0"/>
            <a:t> </a:t>
          </a:r>
          <a:r>
            <a:rPr lang="en-US" sz="1600" kern="1200" dirty="0" err="1"/>
            <a:t>tham</a:t>
          </a:r>
          <a:r>
            <a:rPr lang="en-US" sz="1600" kern="1200" dirty="0"/>
            <a:t> </a:t>
          </a:r>
          <a:r>
            <a:rPr lang="en-US" sz="1600" kern="1200" dirty="0" err="1"/>
            <a:t>số</a:t>
          </a:r>
          <a:r>
            <a:rPr lang="en-US" sz="1600" kern="1200" dirty="0"/>
            <a:t> </a:t>
          </a:r>
          <a:r>
            <a:rPr lang="en-US" sz="1600" kern="1200" dirty="0" err="1"/>
            <a:t>để</a:t>
          </a:r>
          <a:r>
            <a:rPr lang="en-US" sz="1600" kern="1200" dirty="0"/>
            <a:t> </a:t>
          </a:r>
          <a:r>
            <a:rPr lang="en-US" sz="1600" kern="1200" dirty="0" err="1"/>
            <a:t>điều</a:t>
          </a:r>
          <a:r>
            <a:rPr lang="en-US" sz="1600" kern="1200" dirty="0"/>
            <a:t> </a:t>
          </a:r>
          <a:r>
            <a:rPr lang="en-US" sz="1600" kern="1200" dirty="0" err="1"/>
            <a:t>chỉnh</a:t>
          </a:r>
          <a:r>
            <a:rPr lang="en-US" sz="1600" kern="1200" dirty="0"/>
            <a:t> </a:t>
          </a:r>
          <a:r>
            <a:rPr lang="en-US" sz="1600" kern="1200" dirty="0" err="1"/>
            <a:t>mô</a:t>
          </a:r>
          <a:r>
            <a:rPr lang="en-US" sz="1600" kern="1200" dirty="0"/>
            <a:t> </a:t>
          </a:r>
          <a:r>
            <a:rPr lang="en-US" sz="1600" kern="1200" dirty="0" err="1"/>
            <a:t>hình</a:t>
          </a:r>
          <a:r>
            <a:rPr lang="en-US" sz="1600" kern="1200" dirty="0"/>
            <a:t>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Làm</a:t>
          </a:r>
          <a:r>
            <a:rPr lang="en-US" sz="1600" kern="1200" dirty="0"/>
            <a:t> </a:t>
          </a:r>
          <a:r>
            <a:rPr lang="en-US" sz="1600" kern="1200" dirty="0" err="1"/>
            <a:t>phẳng</a:t>
          </a:r>
          <a:r>
            <a:rPr lang="en-US" sz="1600" kern="1200" dirty="0"/>
            <a:t> ma </a:t>
          </a:r>
          <a:r>
            <a:rPr lang="en-US" sz="1600" kern="1200" dirty="0" err="1"/>
            <a:t>trận</a:t>
          </a:r>
          <a:r>
            <a:rPr lang="en-US" sz="1600" kern="1200" dirty="0"/>
            <a:t> STFT </a:t>
          </a:r>
          <a:r>
            <a:rPr lang="en-US" sz="1600" kern="1200" dirty="0" err="1"/>
            <a:t>thành</a:t>
          </a:r>
          <a:r>
            <a:rPr lang="en-US" sz="1600" kern="1200" dirty="0"/>
            <a:t> </a:t>
          </a:r>
          <a:r>
            <a:rPr lang="en-US" sz="1600" kern="1200" dirty="0" err="1"/>
            <a:t>một</a:t>
          </a:r>
          <a:r>
            <a:rPr lang="en-US" sz="1600" kern="1200" dirty="0"/>
            <a:t> vector</a:t>
          </a:r>
        </a:p>
      </dsp:txBody>
      <dsp:txXfrm>
        <a:off x="2514599" y="1707"/>
        <a:ext cx="7543800" cy="1498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sound.org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pUNpyF58BY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8E33-826B-405B-AB57-B9115CBBD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Science Project</a:t>
            </a:r>
            <a:br>
              <a:rPr lang="en-US" dirty="0"/>
            </a:br>
            <a:r>
              <a:rPr lang="en-US" dirty="0"/>
              <a:t>Audio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DE918-34F3-40A0-8DB7-11C9AE83B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/>
              <a:t>1612521-Trang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phúc</a:t>
            </a:r>
            <a:endParaRPr lang="en-US" dirty="0"/>
          </a:p>
          <a:p>
            <a:pPr algn="just"/>
            <a:r>
              <a:rPr lang="en-US" dirty="0"/>
              <a:t>1612703-nguyễn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F1C6A-F3F0-4C1E-8C75-46BE91BC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Spectrogram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DCA9F-EFC4-4517-B3BD-F3D8FF12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7" y="1162344"/>
            <a:ext cx="3765757" cy="24571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DDE4E-C0A0-4F8D-9206-26D288DF2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39" y="1175156"/>
            <a:ext cx="3765758" cy="24006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24043-AE44-43BD-B311-4FCD98617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275" y="1161035"/>
            <a:ext cx="3765757" cy="24289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706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CAEB-67C3-438F-BB5B-DE4B1F44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Mô hình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5BF3BF2-83CF-445C-8F1D-7A8C19AC0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88670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32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925A-AB43-4FC3-8421-29D2C025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2FED8-3990-4B68-898D-9E7560213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41" y="1940559"/>
            <a:ext cx="8584677" cy="37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52A76-DB99-4BA4-A017-B74FD7DB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Thử nghiệm mô hình với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F6A1A-BC6B-4348-8C87-1C7F3090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99724"/>
            <a:ext cx="6912217" cy="473486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856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9F7A-9863-4A3E-934C-73155BCB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TĂNG C</a:t>
            </a:r>
            <a:r>
              <a:rPr lang="vi-VN" dirty="0">
                <a:latin typeface="Calibri Light (Headings)"/>
                <a:cs typeface="Calibri" panose="020F0502020204030204" pitchFamily="34" charset="0"/>
              </a:rPr>
              <a:t>Ư</a:t>
            </a:r>
            <a:r>
              <a:rPr lang="en-US" dirty="0"/>
              <a:t>ỜNG DỮ LIỆU</a:t>
            </a:r>
          </a:p>
        </p:txBody>
      </p:sp>
      <p:pic>
        <p:nvPicPr>
          <p:cNvPr id="4" name="noise">
            <a:hlinkClick r:id="" action="ppaction://media"/>
            <a:extLst>
              <a:ext uri="{FF2B5EF4-FFF2-40B4-BE49-F238E27FC236}">
                <a16:creationId xmlns:a16="http://schemas.microsoft.com/office/drawing/2014/main" id="{1865E512-41D5-4462-8599-7486D7948C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932931" y="2633919"/>
            <a:ext cx="487363" cy="487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F523C-DE7B-4436-A4D0-DC397667A830}"/>
              </a:ext>
            </a:extLst>
          </p:cNvPr>
          <p:cNvSpPr txBox="1"/>
          <p:nvPr/>
        </p:nvSpPr>
        <p:spPr>
          <a:xfrm>
            <a:off x="1027732" y="4353462"/>
            <a:ext cx="40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 (Body)"/>
              </a:rPr>
              <a:t>Thêm</a:t>
            </a:r>
            <a:r>
              <a:rPr lang="en-US" dirty="0">
                <a:latin typeface="Calibri (Body)"/>
              </a:rPr>
              <a:t> Gaussian noise </a:t>
            </a:r>
            <a:r>
              <a:rPr lang="en-US" dirty="0" err="1">
                <a:latin typeface="Calibri (Body)"/>
              </a:rPr>
              <a:t>với</a:t>
            </a:r>
            <a:r>
              <a:rPr lang="en-US" dirty="0">
                <a:latin typeface="Calibri (Body)"/>
              </a:rPr>
              <a:t> c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ờng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độ</a:t>
            </a:r>
            <a:r>
              <a:rPr lang="en-US" dirty="0">
                <a:latin typeface="Calibri (Body)"/>
              </a:rPr>
              <a:t> 0.01</a:t>
            </a:r>
          </a:p>
        </p:txBody>
      </p:sp>
      <p:pic>
        <p:nvPicPr>
          <p:cNvPr id="6" name="pitch">
            <a:hlinkClick r:id="" action="ppaction://media"/>
            <a:extLst>
              <a:ext uri="{FF2B5EF4-FFF2-40B4-BE49-F238E27FC236}">
                <a16:creationId xmlns:a16="http://schemas.microsoft.com/office/drawing/2014/main" id="{D9F79248-9950-4DE5-86F4-C5869DD3216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771706" y="2633919"/>
            <a:ext cx="487363" cy="487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CDE15-427E-40DC-8923-9B73DAFA6CAA}"/>
              </a:ext>
            </a:extLst>
          </p:cNvPr>
          <p:cNvSpPr txBox="1"/>
          <p:nvPr/>
        </p:nvSpPr>
        <p:spPr>
          <a:xfrm>
            <a:off x="7639369" y="4353462"/>
            <a:ext cx="275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n_steps</a:t>
            </a:r>
            <a:r>
              <a:rPr lang="en-US" dirty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424371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053B1-4F02-42B7-9044-D0178779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Tăng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cường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dữ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liệu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E9B89-5129-4237-8DDF-4B29B45C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82444"/>
            <a:ext cx="6912217" cy="476942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1A13-B8B3-4BAF-8E81-C9046D13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08D3-08A9-492E-AFDE-8FD353524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7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B388-4D80-4E13-9E25-770FB276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ĐỘNG LỰC</a:t>
            </a:r>
          </a:p>
        </p:txBody>
      </p:sp>
      <p:pic>
        <p:nvPicPr>
          <p:cNvPr id="1026" name="Picture 2" descr="Kết quả hình ảnh cho assistant">
            <a:extLst>
              <a:ext uri="{FF2B5EF4-FFF2-40B4-BE49-F238E27FC236}">
                <a16:creationId xmlns:a16="http://schemas.microsoft.com/office/drawing/2014/main" id="{AE90DCA1-C22E-483E-86DB-522C06C0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281085"/>
            <a:ext cx="4956178" cy="359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housekeeping robot">
            <a:extLst>
              <a:ext uri="{FF2B5EF4-FFF2-40B4-BE49-F238E27FC236}">
                <a16:creationId xmlns:a16="http://schemas.microsoft.com/office/drawing/2014/main" id="{09FF0F40-B3B2-47FD-8930-8023255F1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470" y="2388926"/>
            <a:ext cx="4162425" cy="31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95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121239" cy="6858000"/>
          </a:xfrm>
        </p:spPr>
        <p:txBody>
          <a:bodyPr anchor="ctr"/>
          <a:lstStyle/>
          <a:p>
            <a:pPr algn="ctr"/>
            <a:r>
              <a:rPr lang="en-US" dirty="0"/>
              <a:t>TẬP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https://freesound.org/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files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3 class: baby cry, dog bark, say go.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records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nhiễu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38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522D4-E092-4ED5-B7B8-B93E8FC5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Dữ liệu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58714-3781-4E38-A068-33E6979321E3}"/>
              </a:ext>
            </a:extLst>
          </p:cNvPr>
          <p:cNvSpPr txBox="1"/>
          <p:nvPr/>
        </p:nvSpPr>
        <p:spPr>
          <a:xfrm>
            <a:off x="8141110" y="4455621"/>
            <a:ext cx="3417990" cy="123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Số mẫu dữ liệu ứng với từng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ABD04-DD6A-4CC4-BB89-4905946A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782444"/>
            <a:ext cx="6912217" cy="476942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704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01C6F51C-53CC-4D4B-98DA-C143852F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8662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28E12-13E8-4DA6-BE35-70B0D84E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39097"/>
            <a:ext cx="400841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Dữ liệu</a:t>
            </a: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92B4DCF7-26F3-4AAB-87E3-A3B683E2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455621"/>
            <a:ext cx="4024445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Số lượng mẫu dữ liệu theo độ dài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065D43-1597-400E-89DA-B6ABC4B82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85" y="1063960"/>
            <a:ext cx="6292939" cy="4169072"/>
          </a:xfrm>
          <a:prstGeom prst="rect">
            <a:avLst/>
          </a:prstGeom>
        </p:spPr>
      </p:pic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613AFA59-28DC-4A81-8ADB-6EE5C632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679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1">
            <a:extLst>
              <a:ext uri="{FF2B5EF4-FFF2-40B4-BE49-F238E27FC236}">
                <a16:creationId xmlns:a16="http://schemas.microsoft.com/office/drawing/2014/main" id="{1702822D-7587-488C-BCDE-6366C82D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2336503F-9C9C-424B-B606-FD55CB6EC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419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94C37-6BF7-4E4E-9A50-477475CF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469" y="634946"/>
            <a:ext cx="406427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Xử lý âm thanh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6A29D4-C853-4576-B6D0-E39004BB61D7}"/>
              </a:ext>
            </a:extLst>
          </p:cNvPr>
          <p:cNvSpPr txBox="1"/>
          <p:nvPr/>
        </p:nvSpPr>
        <p:spPr>
          <a:xfrm>
            <a:off x="7485469" y="2332226"/>
            <a:ext cx="4064274" cy="37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Âm thanh thô (mảng 1 chiều biên độ theo thời gian) không phải là một cách biểu diễn chứa nhiều thông tin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BB66F-3199-40E1-8B72-4CE6BF5F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38" y="1193450"/>
            <a:ext cx="6992591" cy="44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72F96-9088-4864-836D-D5F21EC6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Fourier Transform</a:t>
            </a:r>
          </a:p>
        </p:txBody>
      </p:sp>
      <p:pic>
        <p:nvPicPr>
          <p:cNvPr id="1026" name="Picture 2" descr="Kết quả hình ảnh cho fourier transform&quot;">
            <a:extLst>
              <a:ext uri="{FF2B5EF4-FFF2-40B4-BE49-F238E27FC236}">
                <a16:creationId xmlns:a16="http://schemas.microsoft.com/office/drawing/2014/main" id="{DBA222E1-B28A-47EB-8705-1EBD4DACE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73119"/>
            <a:ext cx="5462001" cy="45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0AB851-3D94-4181-A43A-8826FB9551F6}"/>
              </a:ext>
            </a:extLst>
          </p:cNvPr>
          <p:cNvSpPr txBox="1"/>
          <p:nvPr/>
        </p:nvSpPr>
        <p:spPr>
          <a:xfrm>
            <a:off x="633999" y="5610620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Nguồn</a:t>
            </a:r>
            <a:r>
              <a:rPr lang="en-US" dirty="0"/>
              <a:t>: Phys.org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EFF0A-15D3-4F1E-9880-95215EC71155}"/>
              </a:ext>
            </a:extLst>
          </p:cNvPr>
          <p:cNvSpPr txBox="1"/>
          <p:nvPr/>
        </p:nvSpPr>
        <p:spPr>
          <a:xfrm>
            <a:off x="6466114" y="4537869"/>
            <a:ext cx="5535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what is the Fourier Transform? A visual introduction -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3Blue1Brown</a:t>
            </a:r>
          </a:p>
          <a:p>
            <a:r>
              <a:rPr lang="en-US" dirty="0">
                <a:hlinkClick r:id="rId3"/>
              </a:rPr>
              <a:t>https://www.youtube.com/watch?v=spUNpyF58BY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F8EC-7F97-4507-BF65-8AA65A01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Short time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5886-E0E6-4EA0-8AD7-D84E2765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sang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).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/>
              <a:t>Chia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Fast Fourier Transform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err="1"/>
              <a:t>dùng</a:t>
            </a:r>
            <a:r>
              <a:rPr lang="en-US"/>
              <a:t> th</a:t>
            </a:r>
            <a:r>
              <a:rPr lang="en-US" dirty="0"/>
              <a:t>ư</a:t>
            </a:r>
            <a:r>
              <a:rPr lang="en-US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librosa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/>
              <a:t>Input: File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t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</a:t>
            </a:r>
          </a:p>
          <a:p>
            <a:pPr marL="569913" indent="-569913" algn="just">
              <a:buFont typeface="Wingdings" panose="05000000000000000000" pitchFamily="2" charset="2"/>
              <a:buChar char="Ø"/>
              <a:tabLst>
                <a:tab pos="747713" algn="l"/>
              </a:tabLst>
            </a:pPr>
            <a:r>
              <a:rPr lang="en-US" dirty="0"/>
              <a:t>Output: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(1 + </a:t>
            </a:r>
            <a:r>
              <a:rPr lang="en-US" dirty="0" err="1"/>
              <a:t>n_fft</a:t>
            </a:r>
            <a:r>
              <a:rPr lang="en-US" dirty="0"/>
              <a:t>/2, </a:t>
            </a:r>
            <a:r>
              <a:rPr lang="en-US" dirty="0" err="1"/>
              <a:t>n_frames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304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304A-EC41-4E14-A377-12DA2444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pPr algn="just"/>
            <a:r>
              <a:rPr lang="en-US"/>
              <a:t>Spectrogram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4A206-5F8B-4838-81B9-3AC5623E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20697"/>
            <a:ext cx="6909801" cy="4353173"/>
          </a:xfrm>
          <a:prstGeom prst="rect">
            <a:avLst/>
          </a:prstGeom>
        </p:spPr>
      </p:pic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9D4991-0C0C-4CDE-A117-499D591086C5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/>
              <a:t>Là một cách biểu diễn ma trận đầu ra của STFT dễ hiểu hơn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14613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CA3E1E9EE134C9918035FFFC3873A" ma:contentTypeVersion="5" ma:contentTypeDescription="Create a new document." ma:contentTypeScope="" ma:versionID="10822c39c777e841f47cdeb9e31906b5">
  <xsd:schema xmlns:xsd="http://www.w3.org/2001/XMLSchema" xmlns:xs="http://www.w3.org/2001/XMLSchema" xmlns:p="http://schemas.microsoft.com/office/2006/metadata/properties" xmlns:ns3="8ef90a37-8bab-4b79-ac24-d1e1954b5bc3" xmlns:ns4="4134e186-385e-4be1-863c-e59af13540bd" targetNamespace="http://schemas.microsoft.com/office/2006/metadata/properties" ma:root="true" ma:fieldsID="610f1a945900e20bc5cb149b2f01cec5" ns3:_="" ns4:_="">
    <xsd:import namespace="8ef90a37-8bab-4b79-ac24-d1e1954b5bc3"/>
    <xsd:import namespace="4134e186-385e-4be1-863c-e59af13540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f90a37-8bab-4b79-ac24-d1e1954b5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4e186-385e-4be1-863c-e59af13540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AD78BF-9E94-44F6-9056-10B7D0436B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936AA7-E0DF-4577-837E-4B01958A8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f90a37-8bab-4b79-ac24-d1e1954b5bc3"/>
    <ds:schemaRef ds:uri="4134e186-385e-4be1-863c-e59af1354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39EC0D-94B3-480E-938E-E63B5ECF40A6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8ef90a37-8bab-4b79-ac24-d1e1954b5bc3"/>
    <ds:schemaRef ds:uri="4134e186-385e-4be1-863c-e59af13540bd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411</Words>
  <Application>Microsoft Office PowerPoint</Application>
  <PresentationFormat>Widescreen</PresentationFormat>
  <Paragraphs>43</Paragraphs>
  <Slides>16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Calibri Light (Headings)</vt:lpstr>
      <vt:lpstr>Wingdings</vt:lpstr>
      <vt:lpstr>Retrospect</vt:lpstr>
      <vt:lpstr>Data Science Project Audio Classification</vt:lpstr>
      <vt:lpstr>ĐỘNG LỰC</vt:lpstr>
      <vt:lpstr>TẬP DỮ LIỆU</vt:lpstr>
      <vt:lpstr>Dữ liệu</vt:lpstr>
      <vt:lpstr>Dữ liệu</vt:lpstr>
      <vt:lpstr>Xử lý âm thanh</vt:lpstr>
      <vt:lpstr>Fourier Transform</vt:lpstr>
      <vt:lpstr>Short time Fourier transform</vt:lpstr>
      <vt:lpstr>Spectrogram</vt:lpstr>
      <vt:lpstr>Spectrogram</vt:lpstr>
      <vt:lpstr>Mô hình</vt:lpstr>
      <vt:lpstr>Thử nghiệm mô hình</vt:lpstr>
      <vt:lpstr>Thử nghiệm mô hình với noise</vt:lpstr>
      <vt:lpstr>TĂNG CƯỜNG DỮ LIỆU</vt:lpstr>
      <vt:lpstr>Tăng cường dữ liệu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Audio Classification</dc:title>
  <dc:creator>TRANG TRUNG HOÀNG PHÚC</dc:creator>
  <cp:lastModifiedBy>TRANG TRUNG HOÀNG PHÚC</cp:lastModifiedBy>
  <cp:revision>3</cp:revision>
  <dcterms:created xsi:type="dcterms:W3CDTF">2020-01-08T20:20:09Z</dcterms:created>
  <dcterms:modified xsi:type="dcterms:W3CDTF">2020-01-08T20:38:04Z</dcterms:modified>
</cp:coreProperties>
</file>