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Lst>
  <p:notesMasterIdLst>
    <p:notesMasterId r:id="rId44"/>
  </p:notesMasterIdLst>
  <p:sldIdLst>
    <p:sldId id="256" r:id="rId8"/>
    <p:sldId id="257" r:id="rId9"/>
    <p:sldId id="258" r:id="rId10"/>
    <p:sldId id="259" r:id="rId11"/>
    <p:sldId id="277" r:id="rId12"/>
    <p:sldId id="260" r:id="rId13"/>
    <p:sldId id="261" r:id="rId14"/>
    <p:sldId id="262" r:id="rId15"/>
    <p:sldId id="263" r:id="rId16"/>
    <p:sldId id="278" r:id="rId17"/>
    <p:sldId id="279" r:id="rId18"/>
    <p:sldId id="282" r:id="rId19"/>
    <p:sldId id="283" r:id="rId20"/>
    <p:sldId id="281" r:id="rId21"/>
    <p:sldId id="284" r:id="rId22"/>
    <p:sldId id="285" r:id="rId23"/>
    <p:sldId id="286" r:id="rId24"/>
    <p:sldId id="267" r:id="rId25"/>
    <p:sldId id="268" r:id="rId26"/>
    <p:sldId id="287" r:id="rId27"/>
    <p:sldId id="288" r:id="rId28"/>
    <p:sldId id="289" r:id="rId29"/>
    <p:sldId id="290" r:id="rId30"/>
    <p:sldId id="291" r:id="rId31"/>
    <p:sldId id="269" r:id="rId32"/>
    <p:sldId id="293" r:id="rId33"/>
    <p:sldId id="294" r:id="rId34"/>
    <p:sldId id="295" r:id="rId35"/>
    <p:sldId id="296" r:id="rId36"/>
    <p:sldId id="297" r:id="rId37"/>
    <p:sldId id="298" r:id="rId38"/>
    <p:sldId id="299" r:id="rId39"/>
    <p:sldId id="300" r:id="rId40"/>
    <p:sldId id="270" r:id="rId41"/>
    <p:sldId id="275" r:id="rId42"/>
    <p:sldId id="2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55" autoAdjust="0"/>
    <p:restoredTop sz="94684"/>
  </p:normalViewPr>
  <p:slideViewPr>
    <p:cSldViewPr snapToGrid="0">
      <p:cViewPr varScale="1">
        <p:scale>
          <a:sx n="96" d="100"/>
          <a:sy n="96" d="100"/>
        </p:scale>
        <p:origin x="200"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move the slide</a:t>
            </a:r>
          </a:p>
        </p:txBody>
      </p:sp>
      <p:sp>
        <p:nvSpPr>
          <p:cNvPr id="30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GB" sz="2000" b="0" strike="noStrike" spc="-1">
                <a:latin typeface="Arial"/>
              </a:rPr>
              <a:t>Click to edit the notes format</a:t>
            </a:r>
          </a:p>
        </p:txBody>
      </p:sp>
      <p:sp>
        <p:nvSpPr>
          <p:cNvPr id="30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GB" sz="1400" b="0" strike="noStrike" spc="-1">
                <a:latin typeface="Times New Roman"/>
              </a:rPr>
              <a:t>&lt;header&gt;</a:t>
            </a:r>
          </a:p>
        </p:txBody>
      </p:sp>
      <p:sp>
        <p:nvSpPr>
          <p:cNvPr id="309"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GB" sz="1400" b="0" strike="noStrike" spc="-1">
                <a:latin typeface="Times New Roman"/>
              </a:defRPr>
            </a:lvl1pPr>
          </a:lstStyle>
          <a:p>
            <a:pPr algn="r">
              <a:buNone/>
            </a:pPr>
            <a:r>
              <a:rPr lang="en-GB" sz="1400" b="0" strike="noStrike" spc="-1">
                <a:latin typeface="Times New Roman"/>
              </a:rPr>
              <a:t>&lt;date/time&gt;</a:t>
            </a:r>
          </a:p>
        </p:txBody>
      </p:sp>
      <p:sp>
        <p:nvSpPr>
          <p:cNvPr id="310"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GB" sz="1400" b="0" strike="noStrike" spc="-1">
                <a:latin typeface="Times New Roman"/>
              </a:defRPr>
            </a:lvl1pPr>
          </a:lstStyle>
          <a:p>
            <a:r>
              <a:rPr lang="en-GB" sz="1400" b="0" strike="noStrike" spc="-1">
                <a:latin typeface="Times New Roman"/>
              </a:rPr>
              <a:t>&lt;footer&gt;</a:t>
            </a:r>
          </a:p>
        </p:txBody>
      </p:sp>
      <p:sp>
        <p:nvSpPr>
          <p:cNvPr id="311"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GB" sz="1400" b="0" strike="noStrike" spc="-1">
                <a:latin typeface="Times New Roman"/>
              </a:defRPr>
            </a:lvl1pPr>
          </a:lstStyle>
          <a:p>
            <a:pPr algn="r">
              <a:buNone/>
            </a:pPr>
            <a:fld id="{7AE13F85-C18C-40AB-8D07-F5ADC3CC4278}"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noRot="1" noChangeAspect="1"/>
          </p:cNvSpPr>
          <p:nvPr>
            <p:ph type="sldImg"/>
          </p:nvPr>
        </p:nvSpPr>
        <p:spPr>
          <a:xfrm>
            <a:off x="685800" y="1143000"/>
            <a:ext cx="5486400" cy="3086100"/>
          </a:xfrm>
          <a:prstGeom prst="rect">
            <a:avLst/>
          </a:prstGeom>
          <a:ln w="0">
            <a:noFill/>
          </a:ln>
        </p:spPr>
      </p:sp>
      <p:sp>
        <p:nvSpPr>
          <p:cNvPr id="372"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373" name="PlaceHolder 3"/>
          <p:cNvSpPr>
            <a:spLocks noGrp="1"/>
          </p:cNvSpPr>
          <p:nvPr>
            <p:ph type="sldNum" idx="4"/>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8B813AB-9053-4DB2-94E9-F6DA6E1FA7C1}" type="slidenum">
              <a:rPr lang="en-US" sz="1200" b="0" strike="noStrike" spc="-1">
                <a:latin typeface="Times New Roman"/>
              </a:rPr>
              <a:t>1</a:t>
            </a:fld>
            <a:endParaRPr lang="en-GB"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E7C4D-3E8C-9E3E-F4BF-40120E9BB874}"/>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E0C6384D-7D6A-C4DE-F023-8BDED967A4AD}"/>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4B6F5713-1DFB-5C5F-C211-32E96BD6C49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255C35A8-F9B5-0F08-BAB9-1FADA7E6189B}"/>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13</a:t>
            </a:fld>
            <a:endParaRPr lang="en-GB" sz="1200" b="0" strike="noStrike" spc="-1">
              <a:latin typeface="Times New Roman"/>
            </a:endParaRPr>
          </a:p>
        </p:txBody>
      </p:sp>
    </p:spTree>
    <p:extLst>
      <p:ext uri="{BB962C8B-B14F-4D97-AF65-F5344CB8AC3E}">
        <p14:creationId xmlns:p14="http://schemas.microsoft.com/office/powerpoint/2010/main" val="42444864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5E1F9-F1D0-7E31-2782-D706CFB5F8BF}"/>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B4306CDD-CA7D-83EF-ECFB-AE2720A90F4A}"/>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33488B3A-F513-D115-8672-FE79957F87E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B70AC466-9925-A391-DDA8-315BB8F451E4}"/>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14</a:t>
            </a:fld>
            <a:endParaRPr lang="en-GB" sz="1200" b="0" strike="noStrike" spc="-1">
              <a:latin typeface="Times New Roman"/>
            </a:endParaRPr>
          </a:p>
        </p:txBody>
      </p:sp>
    </p:spTree>
    <p:extLst>
      <p:ext uri="{BB962C8B-B14F-4D97-AF65-F5344CB8AC3E}">
        <p14:creationId xmlns:p14="http://schemas.microsoft.com/office/powerpoint/2010/main" val="1067856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AE7C8-1BFD-1BDF-0D7D-DA11ADF61C46}"/>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FE9A50E5-2146-081A-0CC8-C4FBAA5E3060}"/>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4D8A2C53-3814-2113-FE20-1CF8AB865FF2}"/>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A6BDFD30-4575-5019-F60A-34C110180E8E}"/>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15</a:t>
            </a:fld>
            <a:endParaRPr lang="en-GB" sz="1200" b="0" strike="noStrike" spc="-1">
              <a:latin typeface="Times New Roman"/>
            </a:endParaRPr>
          </a:p>
        </p:txBody>
      </p:sp>
    </p:spTree>
    <p:extLst>
      <p:ext uri="{BB962C8B-B14F-4D97-AF65-F5344CB8AC3E}">
        <p14:creationId xmlns:p14="http://schemas.microsoft.com/office/powerpoint/2010/main" val="620252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35E9C-7C0A-BD4F-CBE9-C609E037E442}"/>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9094467C-C552-07DB-80B2-B87663EF11B5}"/>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9CA8337E-FBE9-F89C-0BC9-F43B12FB1091}"/>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0C4F42CB-477A-5D9A-F150-35C2E30945C8}"/>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16</a:t>
            </a:fld>
            <a:endParaRPr lang="en-GB" sz="1200" b="0" strike="noStrike" spc="-1">
              <a:latin typeface="Times New Roman"/>
            </a:endParaRPr>
          </a:p>
        </p:txBody>
      </p:sp>
    </p:spTree>
    <p:extLst>
      <p:ext uri="{BB962C8B-B14F-4D97-AF65-F5344CB8AC3E}">
        <p14:creationId xmlns:p14="http://schemas.microsoft.com/office/powerpoint/2010/main" val="3068894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B9DA8-84DD-A095-40E2-B7E24549419B}"/>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67F1D249-DE32-7992-D094-301A4DC0B582}"/>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677F1F93-8873-F429-DBF8-C764ACF20ED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ECC9B947-692E-2910-69F6-31F1B3F0FEBD}"/>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17</a:t>
            </a:fld>
            <a:endParaRPr lang="en-GB" sz="1200" b="0" strike="noStrike" spc="-1">
              <a:latin typeface="Times New Roman"/>
            </a:endParaRPr>
          </a:p>
        </p:txBody>
      </p:sp>
    </p:spTree>
    <p:extLst>
      <p:ext uri="{BB962C8B-B14F-4D97-AF65-F5344CB8AC3E}">
        <p14:creationId xmlns:p14="http://schemas.microsoft.com/office/powerpoint/2010/main" val="316654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noRot="1" noChangeAspect="1"/>
          </p:cNvSpPr>
          <p:nvPr>
            <p:ph type="sldImg"/>
          </p:nvPr>
        </p:nvSpPr>
        <p:spPr>
          <a:xfrm>
            <a:off x="685800" y="1143000"/>
            <a:ext cx="5486400" cy="3086100"/>
          </a:xfrm>
          <a:prstGeom prst="rect">
            <a:avLst/>
          </a:prstGeom>
          <a:ln w="0">
            <a:noFill/>
          </a:ln>
        </p:spPr>
      </p:sp>
      <p:sp>
        <p:nvSpPr>
          <p:cNvPr id="399"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25</a:t>
            </a:fld>
            <a:endParaRPr lang="en-GB"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1B83E6-07F5-88F9-5A28-EE1442F13722}"/>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DE053537-0D51-C538-A18F-2066CA8FB493}"/>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CF6912A7-FD6E-215D-A326-28058BBDBA07}"/>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48EE9804-7406-8D5C-BCDC-30D5587463C3}"/>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26</a:t>
            </a:fld>
            <a:endParaRPr lang="en-GB" sz="1200" b="0" strike="noStrike" spc="-1">
              <a:latin typeface="Times New Roman"/>
            </a:endParaRPr>
          </a:p>
        </p:txBody>
      </p:sp>
    </p:spTree>
    <p:extLst>
      <p:ext uri="{BB962C8B-B14F-4D97-AF65-F5344CB8AC3E}">
        <p14:creationId xmlns:p14="http://schemas.microsoft.com/office/powerpoint/2010/main" val="38572716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CBAF2-E461-EED1-B2A6-D683BD3495D8}"/>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09838D9F-88E5-379E-EB68-8E1C7D519AF0}"/>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3E50235B-0733-C2D7-CC96-44E2A268A081}"/>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B61EF475-544C-ED5D-9342-1605C99D8A58}"/>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27</a:t>
            </a:fld>
            <a:endParaRPr lang="en-GB" sz="1200" b="0" strike="noStrike" spc="-1">
              <a:latin typeface="Times New Roman"/>
            </a:endParaRPr>
          </a:p>
        </p:txBody>
      </p:sp>
    </p:spTree>
    <p:extLst>
      <p:ext uri="{BB962C8B-B14F-4D97-AF65-F5344CB8AC3E}">
        <p14:creationId xmlns:p14="http://schemas.microsoft.com/office/powerpoint/2010/main" val="3654668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E29B0-6966-A1D5-013D-7C22E0FE1AC8}"/>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788822B4-9DE0-A3D3-DAAC-7B5B56008D45}"/>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3FE8AD4E-3E77-14D0-4C4B-ADDB5D9B43F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6EFC3B92-84E6-C4C7-99B2-77B313F6FBB2}"/>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28</a:t>
            </a:fld>
            <a:endParaRPr lang="en-GB" sz="1200" b="0" strike="noStrike" spc="-1">
              <a:latin typeface="Times New Roman"/>
            </a:endParaRPr>
          </a:p>
        </p:txBody>
      </p:sp>
    </p:spTree>
    <p:extLst>
      <p:ext uri="{BB962C8B-B14F-4D97-AF65-F5344CB8AC3E}">
        <p14:creationId xmlns:p14="http://schemas.microsoft.com/office/powerpoint/2010/main" val="3776154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14B2-D348-1976-98E7-72D0219FD86F}"/>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497DB753-8A0F-04EB-328D-C563FB612876}"/>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C05082E9-1C39-D539-66BC-EF57D279691C}"/>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F9310B93-A0B9-CC63-1287-6163C0CE0AA8}"/>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29</a:t>
            </a:fld>
            <a:endParaRPr lang="en-GB" sz="1200" b="0" strike="noStrike" spc="-1">
              <a:latin typeface="Times New Roman"/>
            </a:endParaRPr>
          </a:p>
        </p:txBody>
      </p:sp>
    </p:spTree>
    <p:extLst>
      <p:ext uri="{BB962C8B-B14F-4D97-AF65-F5344CB8AC3E}">
        <p14:creationId xmlns:p14="http://schemas.microsoft.com/office/powerpoint/2010/main" val="1365973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 name="PlaceHolder 1"/>
          <p:cNvSpPr>
            <a:spLocks noGrp="1" noRot="1" noChangeAspect="1"/>
          </p:cNvSpPr>
          <p:nvPr>
            <p:ph type="sldImg"/>
          </p:nvPr>
        </p:nvSpPr>
        <p:spPr>
          <a:xfrm>
            <a:off x="685800" y="1143000"/>
            <a:ext cx="5486400" cy="3086100"/>
          </a:xfrm>
          <a:prstGeom prst="rect">
            <a:avLst/>
          </a:prstGeom>
          <a:ln w="0">
            <a:noFill/>
          </a:ln>
        </p:spPr>
      </p:sp>
      <p:sp>
        <p:nvSpPr>
          <p:cNvPr id="375"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376" name="PlaceHolder 3"/>
          <p:cNvSpPr>
            <a:spLocks noGrp="1"/>
          </p:cNvSpPr>
          <p:nvPr>
            <p:ph type="sldNum" idx="5"/>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71F9509F-C374-4B98-8C95-817631E8F1C8}" type="slidenum">
              <a:rPr lang="en-US" sz="1200" b="0" strike="noStrike" spc="-1">
                <a:latin typeface="Times New Roman"/>
              </a:rPr>
              <a:t>2</a:t>
            </a:fld>
            <a:endParaRPr lang="en-GB"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82402-011C-32A7-575C-4C22A75CCDDA}"/>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035A99EB-268D-E135-7E8D-CEE13B071227}"/>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09951DEC-DC92-7DFD-A249-10F74EE0E05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42DF06CB-930D-A8F1-E5A7-3A721D2A40D7}"/>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30</a:t>
            </a:fld>
            <a:endParaRPr lang="en-GB" sz="1200" b="0" strike="noStrike" spc="-1">
              <a:latin typeface="Times New Roman"/>
            </a:endParaRPr>
          </a:p>
        </p:txBody>
      </p:sp>
    </p:spTree>
    <p:extLst>
      <p:ext uri="{BB962C8B-B14F-4D97-AF65-F5344CB8AC3E}">
        <p14:creationId xmlns:p14="http://schemas.microsoft.com/office/powerpoint/2010/main" val="2667553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0EEDA-F5EE-447B-165F-844E2D430CB8}"/>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CB799AD2-3E77-61E5-9CD8-02E156E1E64F}"/>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CFEC5DAB-FCE9-3861-E724-10A5A2E5CE00}"/>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074BDEA1-2393-C1AD-D660-1E2396AD6A88}"/>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31</a:t>
            </a:fld>
            <a:endParaRPr lang="en-GB" sz="1200" b="0" strike="noStrike" spc="-1">
              <a:latin typeface="Times New Roman"/>
            </a:endParaRPr>
          </a:p>
        </p:txBody>
      </p:sp>
    </p:spTree>
    <p:extLst>
      <p:ext uri="{BB962C8B-B14F-4D97-AF65-F5344CB8AC3E}">
        <p14:creationId xmlns:p14="http://schemas.microsoft.com/office/powerpoint/2010/main" val="2490696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5E9B3-1A79-E316-3897-D9621F1BA8CE}"/>
            </a:ext>
          </a:extLst>
        </p:cNvPr>
        <p:cNvGrpSpPr/>
        <p:nvPr/>
      </p:nvGrpSpPr>
      <p:grpSpPr>
        <a:xfrm>
          <a:off x="0" y="0"/>
          <a:ext cx="0" cy="0"/>
          <a:chOff x="0" y="0"/>
          <a:chExt cx="0" cy="0"/>
        </a:xfrm>
      </p:grpSpPr>
      <p:sp>
        <p:nvSpPr>
          <p:cNvPr id="398" name="PlaceHolder 1">
            <a:extLst>
              <a:ext uri="{FF2B5EF4-FFF2-40B4-BE49-F238E27FC236}">
                <a16:creationId xmlns:a16="http://schemas.microsoft.com/office/drawing/2014/main" id="{3E3F128B-CD07-2372-38F1-31AFB29FB751}"/>
              </a:ext>
            </a:extLst>
          </p:cNvPr>
          <p:cNvSpPr>
            <a:spLocks noGrp="1" noRot="1" noChangeAspect="1"/>
          </p:cNvSpPr>
          <p:nvPr>
            <p:ph type="sldImg"/>
          </p:nvPr>
        </p:nvSpPr>
        <p:spPr>
          <a:xfrm>
            <a:off x="685800" y="1143000"/>
            <a:ext cx="5486400" cy="3086100"/>
          </a:xfrm>
          <a:prstGeom prst="rect">
            <a:avLst/>
          </a:prstGeom>
          <a:ln w="0">
            <a:noFill/>
          </a:ln>
        </p:spPr>
      </p:sp>
      <p:sp>
        <p:nvSpPr>
          <p:cNvPr id="399" name="PlaceHolder 2">
            <a:extLst>
              <a:ext uri="{FF2B5EF4-FFF2-40B4-BE49-F238E27FC236}">
                <a16:creationId xmlns:a16="http://schemas.microsoft.com/office/drawing/2014/main" id="{4F8CF512-A649-1AD0-B6A5-A983904FCE2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0" strike="noStrike" spc="-1">
                <a:latin typeface="Arial"/>
              </a:rPr>
              <a:t>What It Means: Loop enables real-time collaboration, allowing team members to work together more effectively, regardless of location. </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Why It Matters: This reduces delays caused by waiting for feedback or updates and ensures everyone is aligned.</a:t>
            </a:r>
            <a:endParaRPr lang="en-GB" sz="2000" b="0" strike="noStrike" spc="-1">
              <a:latin typeface="Arial"/>
            </a:endParaRPr>
          </a:p>
          <a:p>
            <a:pPr marL="216000" indent="-216000">
              <a:lnSpc>
                <a:spcPct val="100000"/>
              </a:lnSpc>
              <a:buClr>
                <a:srgbClr val="000000"/>
              </a:buClr>
              <a:buFont typeface="Arial"/>
              <a:buChar char="•"/>
            </a:pPr>
            <a:r>
              <a:rPr lang="en-US" sz="2000" b="0" strike="noStrike" spc="-1">
                <a:latin typeface="Arial"/>
              </a:rPr>
              <a:t>Example: "Instead of sending multiple versions of a document back and forth, we can all edit the same Loop component in real time."</a:t>
            </a:r>
            <a:endParaRPr lang="en-GB" sz="2000" b="0" strike="noStrike" spc="-1">
              <a:latin typeface="Arial"/>
            </a:endParaRPr>
          </a:p>
        </p:txBody>
      </p:sp>
      <p:sp>
        <p:nvSpPr>
          <p:cNvPr id="400" name="PlaceHolder 3">
            <a:extLst>
              <a:ext uri="{FF2B5EF4-FFF2-40B4-BE49-F238E27FC236}">
                <a16:creationId xmlns:a16="http://schemas.microsoft.com/office/drawing/2014/main" id="{73C7DCF4-762B-E3E0-FFB0-DA8316AB819C}"/>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49C4E4B9-8BFB-4B7C-AA19-DDA3822A48CA}" type="slidenum">
              <a:rPr lang="en-US" sz="1200" b="0" strike="noStrike" spc="-1">
                <a:latin typeface="Times New Roman"/>
              </a:rPr>
              <a:t>32</a:t>
            </a:fld>
            <a:endParaRPr lang="en-GB" sz="1200" b="0" strike="noStrike" spc="-1">
              <a:latin typeface="Times New Roman"/>
            </a:endParaRPr>
          </a:p>
        </p:txBody>
      </p:sp>
    </p:spTree>
    <p:extLst>
      <p:ext uri="{BB962C8B-B14F-4D97-AF65-F5344CB8AC3E}">
        <p14:creationId xmlns:p14="http://schemas.microsoft.com/office/powerpoint/2010/main" val="1149210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PlaceHolder 1"/>
          <p:cNvSpPr>
            <a:spLocks noGrp="1" noRot="1" noChangeAspect="1"/>
          </p:cNvSpPr>
          <p:nvPr>
            <p:ph type="sldImg"/>
          </p:nvPr>
        </p:nvSpPr>
        <p:spPr>
          <a:xfrm>
            <a:off x="685800" y="1143000"/>
            <a:ext cx="5486400" cy="3086100"/>
          </a:xfrm>
          <a:prstGeom prst="rect">
            <a:avLst/>
          </a:prstGeom>
          <a:ln w="0">
            <a:noFill/>
          </a:ln>
        </p:spPr>
      </p:sp>
      <p:sp>
        <p:nvSpPr>
          <p:cNvPr id="402"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Clr>
                <a:srgbClr val="000000"/>
              </a:buClr>
              <a:buFont typeface="Arial"/>
              <a:buChar char="•"/>
            </a:pPr>
            <a:r>
              <a:rPr lang="en-US" sz="2000" b="1" strike="noStrike" spc="-1">
                <a:latin typeface="Arial"/>
              </a:rPr>
              <a:t>What It Means</a:t>
            </a:r>
            <a:r>
              <a:rPr lang="en-US" sz="2000" b="0" strike="noStrike" spc="-1">
                <a:latin typeface="Arial"/>
              </a:rPr>
              <a:t>: Loop keeps all project-related content (notes, tasks, documents) in one place, reducing the need to switch between apps.</a:t>
            </a:r>
            <a:endParaRPr lang="en-GB" sz="2000" b="0" strike="noStrike" spc="-1">
              <a:latin typeface="Arial"/>
            </a:endParaRPr>
          </a:p>
          <a:p>
            <a:pPr marL="216000" indent="-216000">
              <a:lnSpc>
                <a:spcPct val="100000"/>
              </a:lnSpc>
              <a:buClr>
                <a:srgbClr val="000000"/>
              </a:buClr>
              <a:buFont typeface="Arial"/>
              <a:buChar char="•"/>
            </a:pPr>
            <a:r>
              <a:rPr lang="en-US" sz="2000" b="1" strike="noStrike" spc="-1">
                <a:latin typeface="Arial"/>
              </a:rPr>
              <a:t>Why It Matters</a:t>
            </a:r>
            <a:r>
              <a:rPr lang="en-US" sz="2000" b="0" strike="noStrike" spc="-1">
                <a:latin typeface="Arial"/>
              </a:rPr>
              <a:t>: This saves time and ensures nothing gets lost or overlooked.</a:t>
            </a:r>
            <a:endParaRPr lang="en-GB" sz="2000" b="0" strike="noStrike" spc="-1">
              <a:latin typeface="Arial"/>
            </a:endParaRPr>
          </a:p>
          <a:p>
            <a:pPr marL="216000" indent="-216000">
              <a:lnSpc>
                <a:spcPct val="100000"/>
              </a:lnSpc>
              <a:buClr>
                <a:srgbClr val="000000"/>
              </a:buClr>
              <a:buFont typeface="Arial"/>
              <a:buChar char="•"/>
            </a:pPr>
            <a:r>
              <a:rPr lang="en-US" sz="2000" b="1" strike="noStrike" spc="-1">
                <a:latin typeface="Arial"/>
              </a:rPr>
              <a:t>Example</a:t>
            </a:r>
            <a:r>
              <a:rPr lang="en-US" sz="2000" b="0" strike="noStrike" spc="-1">
                <a:latin typeface="Arial"/>
              </a:rPr>
              <a:t>: "Instead of searching through emails, Teams chats, and shared drives, everything we need is in the Loop workspace."</a:t>
            </a:r>
            <a:endParaRPr lang="en-GB" sz="2000" b="0" strike="noStrike" spc="-1">
              <a:latin typeface="Arial"/>
            </a:endParaRPr>
          </a:p>
        </p:txBody>
      </p:sp>
      <p:sp>
        <p:nvSpPr>
          <p:cNvPr id="403" name="PlaceHolder 3"/>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368292EB-0A05-438A-BF07-2FB2515BB3B4}" type="slidenum">
              <a:rPr lang="en-US" sz="1200" b="0" strike="noStrike" spc="-1">
                <a:latin typeface="Times New Roman"/>
              </a:rPr>
              <a:t>34</a:t>
            </a:fld>
            <a:endParaRPr lang="en-GB"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PlaceHolder 1"/>
          <p:cNvSpPr>
            <a:spLocks noGrp="1" noRot="1" noChangeAspect="1"/>
          </p:cNvSpPr>
          <p:nvPr>
            <p:ph type="sldImg"/>
          </p:nvPr>
        </p:nvSpPr>
        <p:spPr>
          <a:xfrm>
            <a:off x="685800" y="1143000"/>
            <a:ext cx="5486040" cy="3085920"/>
          </a:xfrm>
          <a:prstGeom prst="rect">
            <a:avLst/>
          </a:prstGeom>
          <a:ln w="0">
            <a:noFill/>
          </a:ln>
        </p:spPr>
      </p:sp>
      <p:sp>
        <p:nvSpPr>
          <p:cNvPr id="41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415"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DAEF14F4-2D26-4F5B-A8EE-5D1AAF3EBEBA}" type="slidenum">
              <a:rPr lang="en-US" sz="1200" b="0" strike="noStrike" spc="-1">
                <a:latin typeface="Times New Roman"/>
              </a:rPr>
              <a:t>36</a:t>
            </a:fld>
            <a:endParaRPr lang="en-GB"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PlaceHolder 1"/>
          <p:cNvSpPr>
            <a:spLocks noGrp="1" noRot="1" noChangeAspect="1"/>
          </p:cNvSpPr>
          <p:nvPr>
            <p:ph type="sldImg"/>
          </p:nvPr>
        </p:nvSpPr>
        <p:spPr>
          <a:xfrm>
            <a:off x="685800" y="1143000"/>
            <a:ext cx="5486400" cy="3086100"/>
          </a:xfrm>
          <a:prstGeom prst="rect">
            <a:avLst/>
          </a:prstGeom>
          <a:ln w="0">
            <a:noFill/>
          </a:ln>
        </p:spPr>
      </p:sp>
      <p:sp>
        <p:nvSpPr>
          <p:cNvPr id="37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379"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FC4C482E-9EAB-4140-BC50-3C23DACFC41A}" type="slidenum">
              <a:rPr lang="en-US" sz="1200" b="0" strike="noStrike" spc="-1">
                <a:latin typeface="Times New Roman"/>
              </a:rPr>
              <a:t>3</a:t>
            </a:fld>
            <a:endParaRPr lang="en-GB"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noRot="1" noChangeAspect="1"/>
          </p:cNvSpPr>
          <p:nvPr>
            <p:ph type="sldImg"/>
          </p:nvPr>
        </p:nvSpPr>
        <p:spPr>
          <a:xfrm>
            <a:off x="685800" y="1143000"/>
            <a:ext cx="5486040" cy="3085920"/>
          </a:xfrm>
          <a:prstGeom prst="rect">
            <a:avLst/>
          </a:prstGeom>
          <a:ln w="0">
            <a:noFill/>
          </a:ln>
        </p:spPr>
      </p:sp>
      <p:sp>
        <p:nvSpPr>
          <p:cNvPr id="381"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Component là một đơn vị độc lập trong phần mềm, có thể được tái sử dụng và kết hợp với các component khác để xây dựng ứng dụng lớn hơn.</a:t>
            </a:r>
            <a:endParaRPr lang="en-GB" sz="2000" b="0" strike="noStrike" spc="-1">
              <a:latin typeface="Arial"/>
            </a:endParaRPr>
          </a:p>
        </p:txBody>
      </p:sp>
      <p:sp>
        <p:nvSpPr>
          <p:cNvPr id="382" name="PlaceHolder 3"/>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BFF69D4-224F-4FDD-AB90-4244B8656566}" type="slidenum">
              <a:rPr lang="en-US" sz="1200" b="0" strike="noStrike" spc="-1">
                <a:latin typeface="Times New Roman"/>
              </a:rPr>
              <a:t>4</a:t>
            </a:fld>
            <a:endParaRPr lang="en-GB"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B9A63-7FB0-4BBC-B9CE-F43847736A64}"/>
            </a:ext>
          </a:extLst>
        </p:cNvPr>
        <p:cNvGrpSpPr/>
        <p:nvPr/>
      </p:nvGrpSpPr>
      <p:grpSpPr>
        <a:xfrm>
          <a:off x="0" y="0"/>
          <a:ext cx="0" cy="0"/>
          <a:chOff x="0" y="0"/>
          <a:chExt cx="0" cy="0"/>
        </a:xfrm>
      </p:grpSpPr>
      <p:sp>
        <p:nvSpPr>
          <p:cNvPr id="380" name="PlaceHolder 1">
            <a:extLst>
              <a:ext uri="{FF2B5EF4-FFF2-40B4-BE49-F238E27FC236}">
                <a16:creationId xmlns:a16="http://schemas.microsoft.com/office/drawing/2014/main" id="{18CFBBA6-4E41-6ACE-4D41-A071E2EA22B4}"/>
              </a:ext>
            </a:extLst>
          </p:cNvPr>
          <p:cNvSpPr>
            <a:spLocks noGrp="1" noRot="1" noChangeAspect="1"/>
          </p:cNvSpPr>
          <p:nvPr>
            <p:ph type="sldImg"/>
          </p:nvPr>
        </p:nvSpPr>
        <p:spPr>
          <a:xfrm>
            <a:off x="685800" y="1143000"/>
            <a:ext cx="5486400" cy="3086100"/>
          </a:xfrm>
          <a:prstGeom prst="rect">
            <a:avLst/>
          </a:prstGeom>
          <a:ln w="0">
            <a:noFill/>
          </a:ln>
        </p:spPr>
      </p:sp>
      <p:sp>
        <p:nvSpPr>
          <p:cNvPr id="381" name="PlaceHolder 2">
            <a:extLst>
              <a:ext uri="{FF2B5EF4-FFF2-40B4-BE49-F238E27FC236}">
                <a16:creationId xmlns:a16="http://schemas.microsoft.com/office/drawing/2014/main" id="{84B4A418-9D14-8897-4A0C-2DF6934C7699}"/>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0" strike="noStrike" spc="-1">
                <a:latin typeface="Arial"/>
              </a:rPr>
              <a:t>Component là một đơn vị độc lập trong phần mềm, có thể được tái sử dụng và kết hợp với các component khác để xây dựng ứng dụng lớn hơn.</a:t>
            </a:r>
            <a:endParaRPr lang="en-GB" sz="2000" b="0" strike="noStrike" spc="-1">
              <a:latin typeface="Arial"/>
            </a:endParaRPr>
          </a:p>
        </p:txBody>
      </p:sp>
      <p:sp>
        <p:nvSpPr>
          <p:cNvPr id="382" name="PlaceHolder 3">
            <a:extLst>
              <a:ext uri="{FF2B5EF4-FFF2-40B4-BE49-F238E27FC236}">
                <a16:creationId xmlns:a16="http://schemas.microsoft.com/office/drawing/2014/main" id="{336635DD-B497-D581-5ACE-F2CA328871AA}"/>
              </a:ext>
            </a:extLst>
          </p:cNvPr>
          <p:cNvSpPr>
            <a:spLocks noGrp="1"/>
          </p:cNvSpPr>
          <p:nvPr>
            <p:ph type="sldNum" idx="7"/>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9BFF69D4-224F-4FDD-AB90-4244B8656566}" type="slidenum">
              <a:rPr lang="en-US" sz="1200" b="0" strike="noStrike" spc="-1">
                <a:latin typeface="Times New Roman"/>
              </a:rPr>
              <a:t>5</a:t>
            </a:fld>
            <a:endParaRPr lang="en-GB" sz="1200" b="0" strike="noStrike" spc="-1">
              <a:latin typeface="Times New Roman"/>
            </a:endParaRPr>
          </a:p>
        </p:txBody>
      </p:sp>
    </p:spTree>
    <p:extLst>
      <p:ext uri="{BB962C8B-B14F-4D97-AF65-F5344CB8AC3E}">
        <p14:creationId xmlns:p14="http://schemas.microsoft.com/office/powerpoint/2010/main" val="25666773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noRot="1" noChangeAspect="1"/>
          </p:cNvSpPr>
          <p:nvPr>
            <p:ph type="sldImg"/>
          </p:nvPr>
        </p:nvSpPr>
        <p:spPr>
          <a:xfrm>
            <a:off x="685800" y="1143000"/>
            <a:ext cx="5486400" cy="3086100"/>
          </a:xfrm>
          <a:prstGeom prst="rect">
            <a:avLst/>
          </a:prstGeom>
          <a:ln w="0">
            <a:noFill/>
          </a:ln>
        </p:spPr>
      </p:sp>
      <p:sp>
        <p:nvSpPr>
          <p:cNvPr id="384"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r>
              <a:rPr lang="en-US" sz="2000" b="1" strike="noStrike" spc="-1">
                <a:latin typeface="Arial"/>
              </a:rPr>
              <a:t>Loop components</a:t>
            </a:r>
            <a:r>
              <a:rPr lang="en-US" sz="2000" b="0" strike="noStrike" spc="-1">
                <a:latin typeface="Arial"/>
              </a:rPr>
              <a:t> are portable pieces of content that stay in sync across all the places they're shared. Components allow you to collaborate in the flow of work—on a Loop page or in a chat, email, meeting, or document. They can be lists, tables, notes, and more—you're always working with the latest information in your preferred app, such as Microsoft Teams, Outlook, OneNote, Whiteboard, or the Loop app.</a:t>
            </a: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r>
              <a:rPr lang="en-US" sz="2000" b="1" strike="noStrike" spc="-1">
                <a:latin typeface="Arial"/>
                <a:ea typeface="Calibri"/>
              </a:rPr>
              <a:t>Loop pages</a:t>
            </a:r>
            <a:r>
              <a:rPr lang="en-US" sz="2000" b="0" strike="noStrike" spc="-1">
                <a:latin typeface="Arial"/>
                <a:ea typeface="Calibri"/>
              </a:rPr>
              <a:t> are flexible canvases in the Loop app where you can bring together people and all your components, links, tasks, and data. Loop pages can start small and continue to grow to match the size of your ideas. Loop pages can be shared across Microsoft 365 apps as a link or an embedded Loop component.</a:t>
            </a:r>
            <a:endParaRPr lang="en-GB" sz="2000" b="0" strike="noStrike" spc="-1">
              <a:latin typeface="Arial"/>
            </a:endParaRPr>
          </a:p>
          <a:p>
            <a:pPr marL="216000" indent="-216000">
              <a:lnSpc>
                <a:spcPct val="100000"/>
              </a:lnSpc>
              <a:buNone/>
            </a:pPr>
            <a:br>
              <a:rPr sz="2000"/>
            </a:br>
            <a:r>
              <a:rPr lang="en-US" sz="2000" b="1" strike="noStrike" spc="-1">
                <a:latin typeface="Arial"/>
                <a:ea typeface="Calibri"/>
              </a:rPr>
              <a:t>Loop workspaces</a:t>
            </a:r>
            <a:r>
              <a:rPr lang="en-US" sz="2000" b="0" strike="noStrike" spc="-1">
                <a:latin typeface="Arial"/>
                <a:ea typeface="Calibri"/>
              </a:rPr>
              <a:t> are shared spaces that allow you and your team to see and group everything important to your project, making it easy for you to catch up on what everyone is working on and track progress toward shared goals.</a:t>
            </a:r>
            <a:endParaRPr lang="en-GB" sz="2000" b="0" strike="noStrike" spc="-1">
              <a:latin typeface="Arial"/>
            </a:endParaRPr>
          </a:p>
        </p:txBody>
      </p:sp>
      <p:sp>
        <p:nvSpPr>
          <p:cNvPr id="385"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01A1F390-B0A0-4285-993A-40E0166B2205}" type="slidenum">
              <a:rPr lang="en-US" sz="1200" b="0" strike="noStrike" spc="-1">
                <a:latin typeface="Times New Roman"/>
              </a:rPr>
              <a:t>6</a:t>
            </a:fld>
            <a:endParaRPr lang="en-GB"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PlaceHolder 1"/>
          <p:cNvSpPr>
            <a:spLocks noGrp="1" noRot="1" noChangeAspect="1"/>
          </p:cNvSpPr>
          <p:nvPr>
            <p:ph type="sldImg"/>
          </p:nvPr>
        </p:nvSpPr>
        <p:spPr>
          <a:xfrm>
            <a:off x="685800" y="1143000"/>
            <a:ext cx="5486400" cy="3086100"/>
          </a:xfrm>
          <a:prstGeom prst="rect">
            <a:avLst/>
          </a:prstGeom>
          <a:ln w="0">
            <a:noFill/>
          </a:ln>
        </p:spPr>
      </p:sp>
      <p:sp>
        <p:nvSpPr>
          <p:cNvPr id="38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9</a:t>
            </a:fld>
            <a:endParaRPr lang="en-GB"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5ADCA-3F29-CF49-B0A7-8527CBA0D80B}"/>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151D27FF-66B8-AE3B-9345-2FD5EBB69B41}"/>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D57974A8-8DCC-04AC-8034-8B5501DCDC12}"/>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D14A0384-9041-0F4C-940C-289800C47FCD}"/>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10</a:t>
            </a:fld>
            <a:endParaRPr lang="en-GB" sz="1200" b="0" strike="noStrike" spc="-1">
              <a:latin typeface="Times New Roman"/>
            </a:endParaRPr>
          </a:p>
        </p:txBody>
      </p:sp>
    </p:spTree>
    <p:extLst>
      <p:ext uri="{BB962C8B-B14F-4D97-AF65-F5344CB8AC3E}">
        <p14:creationId xmlns:p14="http://schemas.microsoft.com/office/powerpoint/2010/main" val="2204253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CB7CE-3CB8-B279-2750-E2C2D7546061}"/>
            </a:ext>
          </a:extLst>
        </p:cNvPr>
        <p:cNvGrpSpPr/>
        <p:nvPr/>
      </p:nvGrpSpPr>
      <p:grpSpPr>
        <a:xfrm>
          <a:off x="0" y="0"/>
          <a:ext cx="0" cy="0"/>
          <a:chOff x="0" y="0"/>
          <a:chExt cx="0" cy="0"/>
        </a:xfrm>
      </p:grpSpPr>
      <p:sp>
        <p:nvSpPr>
          <p:cNvPr id="386" name="PlaceHolder 1">
            <a:extLst>
              <a:ext uri="{FF2B5EF4-FFF2-40B4-BE49-F238E27FC236}">
                <a16:creationId xmlns:a16="http://schemas.microsoft.com/office/drawing/2014/main" id="{FD6780FB-7A11-7385-31F9-C66E9E33DECD}"/>
              </a:ext>
            </a:extLst>
          </p:cNvPr>
          <p:cNvSpPr>
            <a:spLocks noGrp="1" noRot="1" noChangeAspect="1"/>
          </p:cNvSpPr>
          <p:nvPr>
            <p:ph type="sldImg"/>
          </p:nvPr>
        </p:nvSpPr>
        <p:spPr>
          <a:xfrm>
            <a:off x="685800" y="1143000"/>
            <a:ext cx="5486400" cy="3086100"/>
          </a:xfrm>
          <a:prstGeom prst="rect">
            <a:avLst/>
          </a:prstGeom>
          <a:ln w="0">
            <a:noFill/>
          </a:ln>
        </p:spPr>
      </p:sp>
      <p:sp>
        <p:nvSpPr>
          <p:cNvPr id="387" name="PlaceHolder 2">
            <a:extLst>
              <a:ext uri="{FF2B5EF4-FFF2-40B4-BE49-F238E27FC236}">
                <a16:creationId xmlns:a16="http://schemas.microsoft.com/office/drawing/2014/main" id="{FF35E627-0162-603F-DEEF-C0C32848F3EA}"/>
              </a:ext>
            </a:extLst>
          </p:cNvPr>
          <p:cNvSpPr>
            <a:spLocks noGrp="1"/>
          </p:cNvSpPr>
          <p:nvPr>
            <p:ph type="body"/>
          </p:nvPr>
        </p:nvSpPr>
        <p:spPr>
          <a:xfrm>
            <a:off x="685800" y="4400640"/>
            <a:ext cx="5486040" cy="3600000"/>
          </a:xfrm>
          <a:prstGeom prst="rect">
            <a:avLst/>
          </a:prstGeom>
          <a:noFill/>
          <a:ln w="0">
            <a:noFill/>
          </a:ln>
        </p:spPr>
        <p:txBody>
          <a:bodyPr anchor="t">
            <a:noAutofit/>
          </a:bodyPr>
          <a:lstStyle/>
          <a:p>
            <a:pPr marL="285840" indent="-285840">
              <a:lnSpc>
                <a:spcPct val="100000"/>
              </a:lnSpc>
              <a:buClr>
                <a:srgbClr val="000000"/>
              </a:buClr>
              <a:buFont typeface="Arial"/>
              <a:buChar char="•"/>
            </a:pPr>
            <a:r>
              <a:rPr lang="en-US" sz="2000" b="1" strike="noStrike" spc="-1">
                <a:latin typeface="Arial"/>
              </a:rPr>
              <a:t>What It Is</a:t>
            </a:r>
            <a:r>
              <a:rPr lang="en-US" sz="2000" b="0" strike="noStrike" spc="-1">
                <a:latin typeface="Arial"/>
              </a:rPr>
              <a:t>: Loop components are reusable pieces of content (e.g., tables, lists, notes, or task trackers) that can be embedded and synced across Microsoft 365 apps like Teams, Outlook, and Word.</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Why It Matters</a:t>
            </a:r>
            <a:r>
              <a:rPr lang="en-US" sz="2000" b="0" strike="noStrike" spc="-1">
                <a:latin typeface="Arial"/>
              </a:rPr>
              <a:t>: Instead of copying and pasting information, components stay updated in real time wherever they’re used. For example, a project task list in Loop will automatically update if edited in Teams or Outlook.</a:t>
            </a:r>
            <a:endParaRPr lang="en-GB" sz="2000" b="0" strike="noStrike" spc="-1">
              <a:latin typeface="Arial"/>
            </a:endParaRPr>
          </a:p>
          <a:p>
            <a:pPr marL="285840" indent="-285840">
              <a:lnSpc>
                <a:spcPct val="100000"/>
              </a:lnSpc>
              <a:buClr>
                <a:srgbClr val="000000"/>
              </a:buClr>
              <a:buFont typeface="Arial"/>
              <a:buChar char="•"/>
            </a:pPr>
            <a:r>
              <a:rPr lang="en-US" sz="2000" b="1" strike="noStrike" spc="-1">
                <a:latin typeface="Arial"/>
              </a:rPr>
              <a:t>Example</a:t>
            </a:r>
            <a:r>
              <a:rPr lang="en-US" sz="2000" b="0" strike="noStrike" spc="-1">
                <a:latin typeface="Arial"/>
              </a:rPr>
              <a:t>: "Create a task list in Loop, share it in a Teams chat, and watch it update in real time as team members make changes."</a:t>
            </a:r>
            <a:endParaRPr lang="en-GB" sz="2000" b="0" strike="noStrike" spc="-1">
              <a:latin typeface="Arial"/>
            </a:endParaRPr>
          </a:p>
          <a:p>
            <a:pPr>
              <a:lnSpc>
                <a:spcPct val="100000"/>
              </a:lnSpc>
              <a:buNone/>
            </a:pPr>
            <a:endParaRPr lang="en-GB" sz="2000" b="0" strike="noStrike" spc="-1">
              <a:latin typeface="Arial"/>
            </a:endParaRPr>
          </a:p>
        </p:txBody>
      </p:sp>
      <p:sp>
        <p:nvSpPr>
          <p:cNvPr id="388" name="PlaceHolder 3">
            <a:extLst>
              <a:ext uri="{FF2B5EF4-FFF2-40B4-BE49-F238E27FC236}">
                <a16:creationId xmlns:a16="http://schemas.microsoft.com/office/drawing/2014/main" id="{1FD26966-6EDD-9EEF-8D1C-42D2915316E7}"/>
              </a:ext>
            </a:extLst>
          </p:cNvPr>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US" sz="1200" b="0" strike="noStrike" spc="-1">
                <a:latin typeface="Times New Roman"/>
              </a:defRPr>
            </a:lvl1pPr>
          </a:lstStyle>
          <a:p>
            <a:pPr algn="r">
              <a:lnSpc>
                <a:spcPct val="100000"/>
              </a:lnSpc>
              <a:buNone/>
            </a:pPr>
            <a:fld id="{EFFF341A-4B13-4A7A-9FBD-83C15F0B97EC}" type="slidenum">
              <a:rPr lang="en-US" sz="1200" b="0" strike="noStrike" spc="-1">
                <a:latin typeface="Times New Roman"/>
              </a:rPr>
              <a:t>11</a:t>
            </a:fld>
            <a:endParaRPr lang="en-GB" sz="1200" b="0" strike="noStrike" spc="-1">
              <a:latin typeface="Times New Roman"/>
            </a:endParaRPr>
          </a:p>
        </p:txBody>
      </p:sp>
    </p:spTree>
    <p:extLst>
      <p:ext uri="{BB962C8B-B14F-4D97-AF65-F5344CB8AC3E}">
        <p14:creationId xmlns:p14="http://schemas.microsoft.com/office/powerpoint/2010/main" val="246860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4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5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5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5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6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7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7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8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9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0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0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0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1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1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2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3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4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4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4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4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5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5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5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6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6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8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8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8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9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9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9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0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1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2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3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3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3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4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4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4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5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5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5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7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7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7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7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7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7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9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9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9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30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30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endParaRPr lang="en-US" sz="1800" b="0" strike="noStrike" spc="-1">
              <a:solidFill>
                <a:srgbClr val="FFFFFF"/>
              </a:solidFill>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a:lnSpc>
                <a:spcPct val="90000"/>
              </a:lnSpc>
              <a:spcBef>
                <a:spcPts val="1417"/>
              </a:spcBef>
              <a:buNone/>
            </a:pPr>
            <a:endParaRPr lang="en-US" sz="1600" b="0" strike="noStrike" spc="-1">
              <a:solidFill>
                <a:srgbClr val="3C3E41"/>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6" name="Picture 15"/>
          <p:cNvPicPr/>
          <p:nvPr/>
        </p:nvPicPr>
        <p:blipFill>
          <a:blip r:embed="rId14">
            <a:extLst>
              <a:ext uri="{BEBA8EAE-BF5A-486C-A8C5-ECC9F3942E4B}">
                <a14:imgProps xmlns:a14="http://schemas.microsoft.com/office/drawing/2010/main">
                  <a14:imgLayer r:embed="rId15">
                    <a14:imgEffect>
                      <a14:brightnessContrast contrast="20000"/>
                    </a14:imgEffect>
                  </a14:imgLayer>
                </a14:imgProps>
              </a:ext>
            </a:extLst>
          </a:blip>
          <a:stretch/>
        </p:blipFill>
        <p:spPr>
          <a:xfrm>
            <a:off x="0" y="0"/>
            <a:ext cx="12191760" cy="5137560"/>
          </a:xfrm>
          <a:prstGeom prst="rect">
            <a:avLst/>
          </a:prstGeom>
          <a:ln w="0">
            <a:noFill/>
          </a:ln>
        </p:spPr>
      </p:pic>
      <p:sp>
        <p:nvSpPr>
          <p:cNvPr id="7" name="PlaceHolder 1"/>
          <p:cNvSpPr>
            <a:spLocks noGrp="1"/>
          </p:cNvSpPr>
          <p:nvPr>
            <p:ph type="title"/>
          </p:nvPr>
        </p:nvSpPr>
        <p:spPr>
          <a:xfrm>
            <a:off x="2043360" y="1116360"/>
            <a:ext cx="5784840" cy="2959920"/>
          </a:xfrm>
          <a:prstGeom prst="rect">
            <a:avLst/>
          </a:prstGeom>
          <a:noFill/>
          <a:ln w="0">
            <a:noFill/>
          </a:ln>
        </p:spPr>
        <p:txBody>
          <a:bodyPr anchor="t">
            <a:normAutofit/>
          </a:bodyPr>
          <a:lstStyle/>
          <a:p>
            <a:pPr>
              <a:lnSpc>
                <a:spcPct val="100000"/>
              </a:lnSpc>
              <a:buNone/>
            </a:pPr>
            <a:r>
              <a:rPr lang="vi-VN" sz="4000" b="1" strike="noStrike" spc="-1">
                <a:solidFill>
                  <a:srgbClr val="6A1F7A"/>
                </a:solidFill>
                <a:latin typeface="Arial"/>
              </a:rPr>
              <a:t>Click to edit master title style</a:t>
            </a:r>
            <a:endParaRPr lang="en-US" sz="4000" b="0" strike="noStrike" spc="-1">
              <a:solidFill>
                <a:srgbClr val="FFFFFF"/>
              </a:solidFill>
              <a:latin typeface="Arial"/>
            </a:endParaRPr>
          </a:p>
        </p:txBody>
      </p:sp>
      <p:sp>
        <p:nvSpPr>
          <p:cNvPr id="2" name="PlaceHolder 2"/>
          <p:cNvSpPr>
            <a:spLocks noGrp="1"/>
          </p:cNvSpPr>
          <p:nvPr>
            <p:ph type="body"/>
          </p:nvPr>
        </p:nvSpPr>
        <p:spPr>
          <a:xfrm>
            <a:off x="566280" y="5740560"/>
            <a:ext cx="4182120" cy="363960"/>
          </a:xfrm>
          <a:prstGeom prst="rect">
            <a:avLst/>
          </a:prstGeom>
          <a:noFill/>
          <a:ln w="0">
            <a:noFill/>
          </a:ln>
        </p:spPr>
        <p:txBody>
          <a:bodyPr anchor="t">
            <a:normAutofit/>
          </a:bodyPr>
          <a:lstStyle/>
          <a:p>
            <a:pPr>
              <a:lnSpc>
                <a:spcPct val="90000"/>
              </a:lnSpc>
              <a:spcBef>
                <a:spcPts val="1001"/>
              </a:spcBef>
              <a:buNone/>
              <a:tabLst>
                <a:tab pos="0" algn="l"/>
              </a:tabLst>
            </a:pPr>
            <a:r>
              <a:rPr lang="en-US" sz="1600" b="1" strike="noStrike" spc="-1">
                <a:solidFill>
                  <a:srgbClr val="3C3E41"/>
                </a:solidFill>
                <a:latin typeface="Arial"/>
              </a:rPr>
              <a:t>Name/Company</a:t>
            </a:r>
            <a:endParaRPr lang="en-US" sz="1600" b="0" strike="noStrike" spc="-1">
              <a:solidFill>
                <a:srgbClr val="3C3E41"/>
              </a:solidFill>
              <a:latin typeface="Arial"/>
            </a:endParaRPr>
          </a:p>
        </p:txBody>
      </p:sp>
      <p:pic>
        <p:nvPicPr>
          <p:cNvPr id="3" name="Picture 10" descr="A picture containing text, red, sign, orange&#10;&#10;Description automatically generated"/>
          <p:cNvPicPr/>
          <p:nvPr/>
        </p:nvPicPr>
        <p:blipFill>
          <a:blip r:embed="rId16"/>
          <a:stretch/>
        </p:blipFill>
        <p:spPr>
          <a:xfrm>
            <a:off x="10582200" y="5243760"/>
            <a:ext cx="1357560" cy="1357560"/>
          </a:xfrm>
          <a:prstGeom prst="rect">
            <a:avLst/>
          </a:prstGeom>
          <a:ln w="0">
            <a:noFill/>
          </a:ln>
        </p:spPr>
      </p:pic>
      <p:sp>
        <p:nvSpPr>
          <p:cNvPr id="4" name="Rectangle 8"/>
          <p:cNvSpPr/>
          <p:nvPr/>
        </p:nvSpPr>
        <p:spPr>
          <a:xfrm>
            <a:off x="1637280" y="753120"/>
            <a:ext cx="7858080" cy="3939120"/>
          </a:xfrm>
          <a:prstGeom prst="rect">
            <a:avLst/>
          </a:prstGeom>
          <a:noFill/>
          <a:ln w="66675">
            <a:solidFill>
              <a:srgbClr val="6A1F7A"/>
            </a:solidFill>
            <a:miter/>
          </a:ln>
        </p:spPr>
        <p:style>
          <a:lnRef idx="2">
            <a:schemeClr val="accent1">
              <a:shade val="50000"/>
            </a:schemeClr>
          </a:lnRef>
          <a:fillRef idx="1">
            <a:schemeClr val="accent1"/>
          </a:fillRef>
          <a:effectRef idx="0">
            <a:schemeClr val="accent1"/>
          </a:effectRef>
          <a:fontRef idx="minor"/>
        </p:style>
      </p:sp>
      <p:pic>
        <p:nvPicPr>
          <p:cNvPr id="5" name="Picture 17" descr="Logo&#10;&#10;Description automatically generated with medium confidence"/>
          <p:cNvPicPr/>
          <p:nvPr/>
        </p:nvPicPr>
        <p:blipFill>
          <a:blip r:embed="rId17"/>
          <a:stretch/>
        </p:blipFill>
        <p:spPr>
          <a:xfrm>
            <a:off x="7155000" y="836640"/>
            <a:ext cx="4881240" cy="4690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Rectangle 7"/>
          <p:cNvSpPr/>
          <p:nvPr/>
        </p:nvSpPr>
        <p:spPr>
          <a:xfrm>
            <a:off x="0" y="0"/>
            <a:ext cx="4776840" cy="685764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43" name="TextBox 4"/>
          <p:cNvSpPr/>
          <p:nvPr/>
        </p:nvSpPr>
        <p:spPr>
          <a:xfrm>
            <a:off x="1166760" y="2958480"/>
            <a:ext cx="2395440" cy="759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VN" sz="4400" b="0" strike="noStrike" spc="-1">
                <a:solidFill>
                  <a:srgbClr val="6A1F7A"/>
                </a:solidFill>
                <a:latin typeface="Arial"/>
              </a:rPr>
              <a:t>Agenda</a:t>
            </a:r>
            <a:endParaRPr lang="en-GB" sz="4400" b="0" strike="noStrike" spc="-1">
              <a:latin typeface="Arial"/>
            </a:endParaRPr>
          </a:p>
        </p:txBody>
      </p:sp>
      <p:sp>
        <p:nvSpPr>
          <p:cNvPr id="44" name="Rectangle 6"/>
          <p:cNvSpPr/>
          <p:nvPr/>
        </p:nvSpPr>
        <p:spPr>
          <a:xfrm>
            <a:off x="828360" y="1931400"/>
            <a:ext cx="3071880" cy="2994840"/>
          </a:xfrm>
          <a:prstGeom prst="rect">
            <a:avLst/>
          </a:prstGeom>
          <a:noFill/>
          <a:ln w="63500">
            <a:solidFill>
              <a:srgbClr val="6A1F7A"/>
            </a:solidFill>
            <a:miter/>
          </a:ln>
        </p:spPr>
        <p:style>
          <a:lnRef idx="2">
            <a:schemeClr val="accent1">
              <a:shade val="50000"/>
            </a:schemeClr>
          </a:lnRef>
          <a:fillRef idx="1">
            <a:schemeClr val="accent1"/>
          </a:fillRef>
          <a:effectRef idx="0">
            <a:schemeClr val="accent1"/>
          </a:effectRef>
          <a:fontRef idx="minor"/>
        </p:style>
      </p:sp>
      <p:sp>
        <p:nvSpPr>
          <p:cNvPr id="45" name="PlaceHolder 1"/>
          <p:cNvSpPr>
            <a:spLocks noGrp="1"/>
          </p:cNvSpPr>
          <p:nvPr>
            <p:ph type="body"/>
          </p:nvPr>
        </p:nvSpPr>
        <p:spPr>
          <a:xfrm>
            <a:off x="5809320" y="1506960"/>
            <a:ext cx="5215680" cy="3843720"/>
          </a:xfrm>
          <a:prstGeom prst="rect">
            <a:avLst/>
          </a:prstGeom>
          <a:noFill/>
          <a:ln w="0">
            <a:noFill/>
          </a:ln>
        </p:spPr>
        <p:txBody>
          <a:bodyPr anchor="ctr">
            <a:noAutofit/>
          </a:bodyPr>
          <a:lstStyle/>
          <a:p>
            <a:pPr marL="343080" indent="-343080">
              <a:lnSpc>
                <a:spcPct val="90000"/>
              </a:lnSpc>
              <a:spcBef>
                <a:spcPts val="1001"/>
              </a:spcBef>
              <a:buClr>
                <a:srgbClr val="D6001C"/>
              </a:buClr>
              <a:buFont typeface="Arial"/>
              <a:buAutoNum type="arabicPeriod"/>
            </a:pPr>
            <a:r>
              <a:rPr lang="en-US" sz="1600" b="1" strike="noStrike" spc="-1">
                <a:solidFill>
                  <a:srgbClr val="3C3E41"/>
                </a:solidFill>
                <a:latin typeface="Arial"/>
              </a:rPr>
              <a:t>Section 1</a:t>
            </a:r>
            <a:endParaRPr lang="en-US" sz="1600" b="0" strike="noStrike" spc="-1">
              <a:solidFill>
                <a:srgbClr val="3C3E41"/>
              </a:solidFill>
              <a:latin typeface="Arial"/>
            </a:endParaRPr>
          </a:p>
          <a:p>
            <a:pPr marL="800280" lvl="1" indent="-343080">
              <a:lnSpc>
                <a:spcPct val="90000"/>
              </a:lnSpc>
              <a:spcBef>
                <a:spcPts val="499"/>
              </a:spcBef>
              <a:buClr>
                <a:srgbClr val="D6001C"/>
              </a:buClr>
              <a:buFont typeface="Wingdings" charset="2"/>
              <a:buChar char=""/>
            </a:pPr>
            <a:r>
              <a:rPr lang="en-US" sz="1600" b="0" strike="noStrike" spc="-1">
                <a:solidFill>
                  <a:srgbClr val="3C3E41"/>
                </a:solidFill>
                <a:latin typeface="Arial"/>
              </a:rPr>
              <a:t>Section 1.1</a:t>
            </a:r>
          </a:p>
          <a:p>
            <a:pPr marL="800280" lvl="1" indent="-343080">
              <a:lnSpc>
                <a:spcPct val="90000"/>
              </a:lnSpc>
              <a:spcBef>
                <a:spcPts val="499"/>
              </a:spcBef>
              <a:buClr>
                <a:srgbClr val="D6001C"/>
              </a:buClr>
              <a:buFont typeface="Wingdings" charset="2"/>
              <a:buChar char=""/>
            </a:pPr>
            <a:r>
              <a:rPr lang="en-US" sz="1600" b="0" strike="noStrike" spc="-1">
                <a:solidFill>
                  <a:srgbClr val="3C3E41"/>
                </a:solidFill>
                <a:latin typeface="Arial"/>
              </a:rPr>
              <a:t>Section 1.2</a:t>
            </a:r>
          </a:p>
          <a:p>
            <a:pPr marL="343080" indent="-343080">
              <a:lnSpc>
                <a:spcPct val="90000"/>
              </a:lnSpc>
              <a:spcBef>
                <a:spcPts val="1001"/>
              </a:spcBef>
              <a:buClr>
                <a:srgbClr val="D6001C"/>
              </a:buClr>
              <a:buFont typeface="Arial"/>
              <a:buAutoNum type="arabicPeriod"/>
            </a:pPr>
            <a:r>
              <a:rPr lang="en-US" sz="1600" b="1" strike="noStrike" spc="-1">
                <a:solidFill>
                  <a:srgbClr val="3C3E41"/>
                </a:solidFill>
                <a:latin typeface="Arial"/>
              </a:rPr>
              <a:t>Section 2</a:t>
            </a:r>
            <a:endParaRPr lang="en-US" sz="1600" b="0" strike="noStrike" spc="-1">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1600" b="1" strike="noStrike" spc="-1">
                <a:solidFill>
                  <a:srgbClr val="3C3E41"/>
                </a:solidFill>
                <a:latin typeface="Arial"/>
              </a:rPr>
              <a:t>Section 3</a:t>
            </a:r>
            <a:endParaRPr lang="en-US" sz="1600" b="0" strike="noStrike" spc="-1">
              <a:solidFill>
                <a:srgbClr val="3C3E41"/>
              </a:solidFill>
              <a:latin typeface="Arial"/>
            </a:endParaRPr>
          </a:p>
        </p:txBody>
      </p:sp>
      <p:sp>
        <p:nvSpPr>
          <p:cNvPr id="46" name="Rectangle 5"/>
          <p:cNvSpPr/>
          <p:nvPr/>
        </p:nvSpPr>
        <p:spPr>
          <a:xfrm>
            <a:off x="0" y="6719040"/>
            <a:ext cx="12191760" cy="15264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
        <p:nvSpPr>
          <p:cNvPr id="47"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 name="Rectangle 5"/>
          <p:cNvSpPr/>
          <p:nvPr/>
        </p:nvSpPr>
        <p:spPr>
          <a:xfrm>
            <a:off x="0" y="0"/>
            <a:ext cx="9891720" cy="685764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85" name="Rectangle 6"/>
          <p:cNvSpPr/>
          <p:nvPr/>
        </p:nvSpPr>
        <p:spPr>
          <a:xfrm>
            <a:off x="1037880" y="1706040"/>
            <a:ext cx="7829640" cy="3084480"/>
          </a:xfrm>
          <a:prstGeom prst="rect">
            <a:avLst/>
          </a:prstGeom>
          <a:noFill/>
          <a:ln w="63500">
            <a:solidFill>
              <a:srgbClr val="6A1F7A"/>
            </a:solidFill>
            <a:miter/>
          </a:ln>
        </p:spPr>
        <p:style>
          <a:lnRef idx="2">
            <a:schemeClr val="accent1">
              <a:shade val="50000"/>
            </a:schemeClr>
          </a:lnRef>
          <a:fillRef idx="1">
            <a:schemeClr val="accent1"/>
          </a:fillRef>
          <a:effectRef idx="0">
            <a:schemeClr val="accent1"/>
          </a:effectRef>
          <a:fontRef idx="minor"/>
        </p:style>
      </p:sp>
      <p:sp>
        <p:nvSpPr>
          <p:cNvPr id="86" name="PlaceHolder 1"/>
          <p:cNvSpPr>
            <a:spLocks noGrp="1"/>
          </p:cNvSpPr>
          <p:nvPr>
            <p:ph type="body"/>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a:solidFill>
                  <a:srgbClr val="6A1F7A"/>
                </a:solidFill>
                <a:latin typeface="Arial"/>
              </a:rPr>
              <a:t>Section Header</a:t>
            </a:r>
            <a:endParaRPr lang="en-US" sz="4000" b="0" strike="noStrike" spc="-1">
              <a:solidFill>
                <a:srgbClr val="3C3E41"/>
              </a:solidFill>
              <a:latin typeface="Arial"/>
            </a:endParaRPr>
          </a:p>
        </p:txBody>
      </p:sp>
      <p:sp>
        <p:nvSpPr>
          <p:cNvPr id="87" name="PlaceHolder 2"/>
          <p:cNvSpPr>
            <a:spLocks noGrp="1"/>
          </p:cNvSpPr>
          <p:nvPr>
            <p:ph type="body"/>
          </p:nvPr>
        </p:nvSpPr>
        <p:spPr>
          <a:xfrm>
            <a:off x="10410840" y="221760"/>
            <a:ext cx="1649160" cy="1483920"/>
          </a:xfrm>
          <a:prstGeom prst="rect">
            <a:avLst/>
          </a:prstGeom>
          <a:noFill/>
          <a:ln w="0">
            <a:noFill/>
          </a:ln>
        </p:spPr>
        <p:txBody>
          <a:bodyPr anchor="b">
            <a:normAutofit/>
          </a:bodyPr>
          <a:lstStyle/>
          <a:p>
            <a:pPr algn="r">
              <a:lnSpc>
                <a:spcPct val="90000"/>
              </a:lnSpc>
              <a:spcBef>
                <a:spcPts val="1001"/>
              </a:spcBef>
              <a:buNone/>
              <a:tabLst>
                <a:tab pos="0" algn="l"/>
              </a:tabLst>
            </a:pPr>
            <a:r>
              <a:rPr lang="en-US" sz="6000" b="0" strike="noStrike" spc="-1">
                <a:solidFill>
                  <a:srgbClr val="3C3E41"/>
                </a:solidFill>
                <a:latin typeface="Arial"/>
              </a:rPr>
              <a:t>01</a:t>
            </a:r>
          </a:p>
        </p:txBody>
      </p:sp>
      <p:sp>
        <p:nvSpPr>
          <p:cNvPr id="88" name="Rectangle 7"/>
          <p:cNvSpPr/>
          <p:nvPr/>
        </p:nvSpPr>
        <p:spPr>
          <a:xfrm>
            <a:off x="9088920" y="5147640"/>
            <a:ext cx="359280" cy="35928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89" name="Rectangle 9"/>
          <p:cNvSpPr/>
          <p:nvPr/>
        </p:nvSpPr>
        <p:spPr>
          <a:xfrm>
            <a:off x="8867880" y="5369040"/>
            <a:ext cx="351360" cy="359280"/>
          </a:xfrm>
          <a:prstGeom prst="rect">
            <a:avLst/>
          </a:prstGeom>
          <a:noFill/>
          <a:ln w="28575">
            <a:solidFill>
              <a:srgbClr val="6A1F7A"/>
            </a:solidFill>
            <a:round/>
          </a:ln>
        </p:spPr>
        <p:style>
          <a:lnRef idx="2">
            <a:schemeClr val="accent1">
              <a:shade val="50000"/>
            </a:schemeClr>
          </a:lnRef>
          <a:fillRef idx="1">
            <a:schemeClr val="accent1"/>
          </a:fillRef>
          <a:effectRef idx="0">
            <a:schemeClr val="accent1"/>
          </a:effectRef>
          <a:fontRef idx="minor"/>
        </p:style>
      </p:sp>
      <p:sp>
        <p:nvSpPr>
          <p:cNvPr id="90"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vi-VN" sz="3200" b="1" strike="noStrike" spc="-1">
                <a:solidFill>
                  <a:srgbClr val="D6001C"/>
                </a:solidFill>
                <a:latin typeface="Arial"/>
              </a:rPr>
              <a:t>Main heading</a:t>
            </a:r>
            <a:endParaRPr lang="en-US" sz="3200" b="0" strike="noStrike" spc="-1">
              <a:solidFill>
                <a:srgbClr val="FFFFFF"/>
              </a:solidFill>
              <a:latin typeface="Arial"/>
            </a:endParaRPr>
          </a:p>
        </p:txBody>
      </p:sp>
      <p:sp>
        <p:nvSpPr>
          <p:cNvPr id="128" name="PlaceHolder 2"/>
          <p:cNvSpPr>
            <a:spLocks noGrp="1"/>
          </p:cNvSpPr>
          <p:nvPr>
            <p:ph type="body"/>
          </p:nvPr>
        </p:nvSpPr>
        <p:spPr>
          <a:xfrm>
            <a:off x="838440" y="1884960"/>
            <a:ext cx="6982920" cy="428436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29" name="PlaceHolder 3"/>
          <p:cNvSpPr>
            <a:spLocks noGrp="1"/>
          </p:cNvSpPr>
          <p:nvPr>
            <p:ph type="body"/>
          </p:nvPr>
        </p:nvSpPr>
        <p:spPr>
          <a:xfrm>
            <a:off x="838080" y="1290600"/>
            <a:ext cx="6982560" cy="485280"/>
          </a:xfrm>
          <a:prstGeom prst="rect">
            <a:avLst/>
          </a:prstGeom>
          <a:noFill/>
          <a:ln w="0">
            <a:noFill/>
          </a:ln>
        </p:spPr>
        <p:txBody>
          <a:bodyPr anchor="ctr">
            <a:normAutofit/>
          </a:bodyPr>
          <a:lstStyle/>
          <a:p>
            <a:pPr>
              <a:lnSpc>
                <a:spcPct val="90000"/>
              </a:lnSpc>
              <a:spcBef>
                <a:spcPts val="1001"/>
              </a:spcBef>
              <a:buNone/>
              <a:tabLst>
                <a:tab pos="0" algn="l"/>
              </a:tabLst>
            </a:pPr>
            <a:r>
              <a:rPr lang="en-US"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30" name="Straight Connector 8"/>
          <p:cNvSpPr/>
          <p:nvPr/>
        </p:nvSpPr>
        <p:spPr>
          <a:xfrm>
            <a:off x="10202760" y="0"/>
            <a:ext cx="360" cy="6858000"/>
          </a:xfrm>
          <a:prstGeom prst="line">
            <a:avLst/>
          </a:prstGeom>
          <a:ln w="57150">
            <a:solidFill>
              <a:srgbClr val="D1001B"/>
            </a:solidFill>
            <a:round/>
          </a:ln>
        </p:spPr>
        <p:style>
          <a:lnRef idx="1">
            <a:schemeClr val="accent1"/>
          </a:lnRef>
          <a:fillRef idx="0">
            <a:schemeClr val="accent1"/>
          </a:fillRef>
          <a:effectRef idx="0">
            <a:schemeClr val="accent1"/>
          </a:effectRef>
          <a:fontRef idx="minor"/>
        </p:style>
      </p:sp>
      <p:sp>
        <p:nvSpPr>
          <p:cNvPr id="131" name="Rectangle 10"/>
          <p:cNvSpPr/>
          <p:nvPr/>
        </p:nvSpPr>
        <p:spPr>
          <a:xfrm>
            <a:off x="9360720" y="4785840"/>
            <a:ext cx="1383120" cy="138312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p:style>
      </p:sp>
      <p:sp>
        <p:nvSpPr>
          <p:cNvPr id="132" name="Rectangle 9"/>
          <p:cNvSpPr/>
          <p:nvPr/>
        </p:nvSpPr>
        <p:spPr>
          <a:xfrm>
            <a:off x="9180000" y="4656240"/>
            <a:ext cx="1383120" cy="1383120"/>
          </a:xfrm>
          <a:prstGeom prst="rect">
            <a:avLst/>
          </a:prstGeom>
          <a:noFill/>
          <a:ln w="28575">
            <a:solidFill>
              <a:srgbClr val="D6001C"/>
            </a:solidFill>
            <a:round/>
          </a:ln>
        </p:spPr>
        <p:style>
          <a:lnRef idx="2">
            <a:schemeClr val="accent1">
              <a:shade val="50000"/>
            </a:schemeClr>
          </a:lnRef>
          <a:fillRef idx="1">
            <a:schemeClr val="accent1"/>
          </a:fillRef>
          <a:effectRef idx="0">
            <a:schemeClr val="accent1"/>
          </a:effectRef>
          <a:fontRef idx="minor"/>
        </p:style>
      </p:sp>
      <p:sp>
        <p:nvSpPr>
          <p:cNvPr id="133" name="Rectangle 11"/>
          <p:cNvSpPr/>
          <p:nvPr/>
        </p:nvSpPr>
        <p:spPr>
          <a:xfrm>
            <a:off x="11122200" y="1626120"/>
            <a:ext cx="516960" cy="51696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134" name="Rectangle 12"/>
          <p:cNvSpPr/>
          <p:nvPr/>
        </p:nvSpPr>
        <p:spPr>
          <a:xfrm>
            <a:off x="10941840" y="1776600"/>
            <a:ext cx="505080" cy="516960"/>
          </a:xfrm>
          <a:prstGeom prst="rect">
            <a:avLst/>
          </a:prstGeom>
          <a:noFill/>
          <a:ln w="28575">
            <a:solidFill>
              <a:srgbClr val="6A1F7A"/>
            </a:solidFill>
            <a:round/>
          </a:ln>
        </p:spPr>
        <p:style>
          <a:lnRef idx="2">
            <a:schemeClr val="accent1">
              <a:shade val="50000"/>
            </a:schemeClr>
          </a:lnRef>
          <a:fillRef idx="1">
            <a:schemeClr val="accent1"/>
          </a:fillRef>
          <a:effectRef idx="0">
            <a:schemeClr val="accent1"/>
          </a:effectRef>
          <a:fontRef idx="minor"/>
        </p:style>
      </p:sp>
      <p:sp>
        <p:nvSpPr>
          <p:cNvPr id="135" name="Rectangle 13"/>
          <p:cNvSpPr/>
          <p:nvPr/>
        </p:nvSpPr>
        <p:spPr>
          <a:xfrm>
            <a:off x="8885160" y="2994480"/>
            <a:ext cx="434160" cy="43416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136" name="Rectangle 14"/>
          <p:cNvSpPr/>
          <p:nvPr/>
        </p:nvSpPr>
        <p:spPr>
          <a:xfrm>
            <a:off x="8704800" y="3144600"/>
            <a:ext cx="424440" cy="43416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3" name="PlaceHolder 1"/>
          <p:cNvSpPr>
            <a:spLocks noGrp="1"/>
          </p:cNvSpPr>
          <p:nvPr>
            <p:ph type="body"/>
          </p:nvPr>
        </p:nvSpPr>
        <p:spPr>
          <a:xfrm>
            <a:off x="8223840" y="1623960"/>
            <a:ext cx="3345120" cy="4235400"/>
          </a:xfrm>
          <a:prstGeom prst="rect">
            <a:avLst/>
          </a:prstGeom>
          <a:solidFill>
            <a:srgbClr val="FFFFFF"/>
          </a:solidFill>
          <a:ln w="25560">
            <a:solidFill>
              <a:srgbClr val="C9CCD4"/>
            </a:solidFill>
            <a:round/>
          </a:ln>
        </p:spPr>
        <p:txBody>
          <a:bodyPr anchor="ctr">
            <a:normAutofit/>
          </a:bodyPr>
          <a:lstStyle/>
          <a:p>
            <a:pPr>
              <a:lnSpc>
                <a:spcPct val="90000"/>
              </a:lnSpc>
              <a:buNone/>
              <a:tabLst>
                <a:tab pos="0" algn="l"/>
              </a:tabLst>
            </a:pPr>
            <a:r>
              <a:rPr lang="en-US" sz="2000" b="0" strike="noStrike" spc="-1">
                <a:solidFill>
                  <a:srgbClr val="F4AD33"/>
                </a:solidFill>
                <a:latin typeface="Arial"/>
              </a:rPr>
              <a:t> </a:t>
            </a:r>
            <a:endParaRPr lang="en-US" sz="2000" b="0" strike="noStrike" spc="-1">
              <a:solidFill>
                <a:srgbClr val="3C3E41"/>
              </a:solidFill>
              <a:latin typeface="Arial"/>
            </a:endParaRPr>
          </a:p>
        </p:txBody>
      </p:sp>
      <p:sp>
        <p:nvSpPr>
          <p:cNvPr id="174" name="PlaceHolder 2"/>
          <p:cNvSpPr>
            <a:spLocks noGrp="1"/>
          </p:cNvSpPr>
          <p:nvPr>
            <p:ph type="body"/>
          </p:nvPr>
        </p:nvSpPr>
        <p:spPr>
          <a:xfrm>
            <a:off x="4528800" y="1623960"/>
            <a:ext cx="3345120" cy="4235400"/>
          </a:xfrm>
          <a:prstGeom prst="rect">
            <a:avLst/>
          </a:prstGeom>
          <a:solidFill>
            <a:srgbClr val="FFFFFF"/>
          </a:solidFill>
          <a:ln w="25560">
            <a:solidFill>
              <a:srgbClr val="C9CCD4"/>
            </a:solidFill>
            <a:round/>
          </a:ln>
        </p:spPr>
        <p:txBody>
          <a:bodyPr anchor="ctr">
            <a:normAutofit/>
          </a:bodyPr>
          <a:lstStyle/>
          <a:p>
            <a:pPr>
              <a:lnSpc>
                <a:spcPct val="90000"/>
              </a:lnSpc>
              <a:buNone/>
              <a:tabLst>
                <a:tab pos="0" algn="l"/>
              </a:tabLst>
            </a:pPr>
            <a:r>
              <a:rPr lang="en-US" sz="2000" b="0" strike="noStrike" spc="-1">
                <a:solidFill>
                  <a:srgbClr val="F4AD33"/>
                </a:solidFill>
                <a:latin typeface="Arial"/>
              </a:rPr>
              <a:t> </a:t>
            </a:r>
            <a:endParaRPr lang="en-US" sz="2000" b="0" strike="noStrike" spc="-1">
              <a:solidFill>
                <a:srgbClr val="3C3E41"/>
              </a:solidFill>
              <a:latin typeface="Arial"/>
            </a:endParaRPr>
          </a:p>
        </p:txBody>
      </p:sp>
      <p:sp>
        <p:nvSpPr>
          <p:cNvPr id="175" name="PlaceHolder 3"/>
          <p:cNvSpPr>
            <a:spLocks noGrp="1"/>
          </p:cNvSpPr>
          <p:nvPr>
            <p:ph type="body"/>
          </p:nvPr>
        </p:nvSpPr>
        <p:spPr>
          <a:xfrm>
            <a:off x="833400" y="1623960"/>
            <a:ext cx="3345120" cy="4235400"/>
          </a:xfrm>
          <a:prstGeom prst="rect">
            <a:avLst/>
          </a:prstGeom>
          <a:solidFill>
            <a:srgbClr val="FFFFFF"/>
          </a:solidFill>
          <a:ln w="25560">
            <a:solidFill>
              <a:srgbClr val="C9CCD4"/>
            </a:solidFill>
            <a:round/>
          </a:ln>
        </p:spPr>
        <p:txBody>
          <a:bodyPr anchor="ctr">
            <a:normAutofit/>
          </a:bodyPr>
          <a:lstStyle/>
          <a:p>
            <a:pPr>
              <a:lnSpc>
                <a:spcPct val="90000"/>
              </a:lnSpc>
              <a:buNone/>
              <a:tabLst>
                <a:tab pos="0" algn="l"/>
              </a:tabLst>
            </a:pPr>
            <a:r>
              <a:rPr lang="en-US" sz="2200" b="0" strike="noStrike" spc="-1">
                <a:solidFill>
                  <a:srgbClr val="F4AD33"/>
                </a:solidFill>
                <a:latin typeface="Arial"/>
              </a:rPr>
              <a:t> </a:t>
            </a:r>
            <a:endParaRPr lang="en-US" sz="2200" b="0" strike="noStrike" spc="-1">
              <a:solidFill>
                <a:srgbClr val="3C3E41"/>
              </a:solidFill>
              <a:latin typeface="Arial"/>
            </a:endParaRPr>
          </a:p>
        </p:txBody>
      </p:sp>
      <p:sp>
        <p:nvSpPr>
          <p:cNvPr id="176" name="PlaceHolder 4"/>
          <p:cNvSpPr>
            <a:spLocks noGrp="1"/>
          </p:cNvSpPr>
          <p:nvPr>
            <p:ph type="body"/>
          </p:nvPr>
        </p:nvSpPr>
        <p:spPr>
          <a:xfrm>
            <a:off x="4721400" y="1815480"/>
            <a:ext cx="2959920" cy="453600"/>
          </a:xfrm>
          <a:prstGeom prst="rect">
            <a:avLst/>
          </a:prstGeom>
          <a:noFill/>
          <a:ln w="0">
            <a:noFill/>
          </a:ln>
        </p:spPr>
        <p:txBody>
          <a:bodyPr anchor="ctr">
            <a:normAutofit/>
          </a:bodyPr>
          <a:lstStyle/>
          <a:p>
            <a:pPr>
              <a:lnSpc>
                <a:spcPct val="90000"/>
              </a:lnSpc>
              <a:spcBef>
                <a:spcPts val="1001"/>
              </a:spcBef>
              <a:buNone/>
              <a:tabLst>
                <a:tab pos="0" algn="l"/>
              </a:tabLst>
            </a:pPr>
            <a:r>
              <a:rPr lang="vi-VN"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77" name="PlaceHolder 5"/>
          <p:cNvSpPr>
            <a:spLocks noGrp="1"/>
          </p:cNvSpPr>
          <p:nvPr>
            <p:ph type="body"/>
          </p:nvPr>
        </p:nvSpPr>
        <p:spPr>
          <a:xfrm>
            <a:off x="8434800" y="1815480"/>
            <a:ext cx="2971440" cy="453600"/>
          </a:xfrm>
          <a:prstGeom prst="rect">
            <a:avLst/>
          </a:prstGeom>
          <a:noFill/>
          <a:ln w="0">
            <a:noFill/>
          </a:ln>
        </p:spPr>
        <p:txBody>
          <a:bodyPr anchor="ctr">
            <a:normAutofit/>
          </a:bodyPr>
          <a:lstStyle/>
          <a:p>
            <a:pPr>
              <a:lnSpc>
                <a:spcPct val="90000"/>
              </a:lnSpc>
              <a:spcBef>
                <a:spcPts val="1001"/>
              </a:spcBef>
              <a:buNone/>
              <a:tabLst>
                <a:tab pos="0" algn="l"/>
              </a:tabLst>
            </a:pPr>
            <a:r>
              <a:rPr lang="vi-VN"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78" name="PlaceHolder 6"/>
          <p:cNvSpPr>
            <a:spLocks noGrp="1"/>
          </p:cNvSpPr>
          <p:nvPr>
            <p:ph type="body"/>
          </p:nvPr>
        </p:nvSpPr>
        <p:spPr>
          <a:xfrm>
            <a:off x="1034280" y="1815480"/>
            <a:ext cx="2961000" cy="453600"/>
          </a:xfrm>
          <a:prstGeom prst="rect">
            <a:avLst/>
          </a:prstGeom>
          <a:noFill/>
          <a:ln w="0">
            <a:noFill/>
          </a:ln>
        </p:spPr>
        <p:txBody>
          <a:bodyPr anchor="ctr">
            <a:normAutofit/>
          </a:bodyPr>
          <a:lstStyle/>
          <a:p>
            <a:pPr>
              <a:lnSpc>
                <a:spcPct val="90000"/>
              </a:lnSpc>
              <a:spcBef>
                <a:spcPts val="1001"/>
              </a:spcBef>
              <a:buNone/>
              <a:tabLst>
                <a:tab pos="0" algn="l"/>
              </a:tabLst>
            </a:pPr>
            <a:r>
              <a:rPr lang="en-US" sz="2000" b="1" strike="noStrike" spc="-1">
                <a:solidFill>
                  <a:srgbClr val="3C3E41"/>
                </a:solidFill>
                <a:latin typeface="Arial"/>
              </a:rPr>
              <a:t>Sub-Heading Here</a:t>
            </a:r>
            <a:endParaRPr lang="en-US" sz="2000" b="0" strike="noStrike" spc="-1">
              <a:solidFill>
                <a:srgbClr val="3C3E41"/>
              </a:solidFill>
              <a:latin typeface="Arial"/>
            </a:endParaRPr>
          </a:p>
        </p:txBody>
      </p:sp>
      <p:sp>
        <p:nvSpPr>
          <p:cNvPr id="179" name="PlaceHolder 7"/>
          <p:cNvSpPr>
            <a:spLocks noGrp="1"/>
          </p:cNvSpPr>
          <p:nvPr>
            <p:ph type="body"/>
          </p:nvPr>
        </p:nvSpPr>
        <p:spPr>
          <a:xfrm>
            <a:off x="1033560" y="2462040"/>
            <a:ext cx="2962080" cy="298908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80" name="PlaceHolder 8"/>
          <p:cNvSpPr>
            <a:spLocks noGrp="1"/>
          </p:cNvSpPr>
          <p:nvPr>
            <p:ph type="body"/>
          </p:nvPr>
        </p:nvSpPr>
        <p:spPr>
          <a:xfrm>
            <a:off x="4732200" y="2460600"/>
            <a:ext cx="2962080" cy="30560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81" name="PlaceHolder 9"/>
          <p:cNvSpPr>
            <a:spLocks noGrp="1"/>
          </p:cNvSpPr>
          <p:nvPr>
            <p:ph type="body"/>
          </p:nvPr>
        </p:nvSpPr>
        <p:spPr>
          <a:xfrm>
            <a:off x="8434800" y="2460960"/>
            <a:ext cx="2962080" cy="30416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4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2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1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100" b="0" strike="noStrike" spc="-1">
                <a:solidFill>
                  <a:srgbClr val="3C3E41"/>
                </a:solidFill>
                <a:latin typeface="Arial"/>
              </a:rPr>
              <a:t>Fifth level</a:t>
            </a:r>
          </a:p>
        </p:txBody>
      </p:sp>
      <p:sp>
        <p:nvSpPr>
          <p:cNvPr id="182" name="PlaceHolder 10"/>
          <p:cNvSpPr>
            <a:spLocks noGrp="1"/>
          </p:cNvSpPr>
          <p:nvPr>
            <p:ph type="title"/>
          </p:nvPr>
        </p:nvSpPr>
        <p:spPr>
          <a:xfrm>
            <a:off x="838080" y="405360"/>
            <a:ext cx="10515240" cy="538200"/>
          </a:xfrm>
          <a:prstGeom prst="rect">
            <a:avLst/>
          </a:prstGeom>
          <a:noFill/>
          <a:ln w="0">
            <a:noFill/>
          </a:ln>
        </p:spPr>
        <p:txBody>
          <a:bodyPr anchor="t">
            <a:noAutofit/>
          </a:bodyPr>
          <a:lstStyle/>
          <a:p>
            <a:pPr>
              <a:lnSpc>
                <a:spcPct val="90000"/>
              </a:lnSpc>
              <a:buNone/>
            </a:pPr>
            <a:r>
              <a:rPr lang="vi-VN" sz="3200" b="1" strike="noStrike" spc="-1">
                <a:solidFill>
                  <a:srgbClr val="D6001C"/>
                </a:solidFill>
                <a:latin typeface="Arial"/>
              </a:rPr>
              <a:t>Main heading</a:t>
            </a:r>
            <a:endParaRPr lang="en-US" sz="3200" b="0" strike="noStrike" spc="-1">
              <a:solidFill>
                <a:srgbClr val="FFFFFF"/>
              </a:solidFill>
              <a:latin typeface="Arial"/>
            </a:endParaRPr>
          </a:p>
        </p:txBody>
      </p:sp>
      <p:sp>
        <p:nvSpPr>
          <p:cNvPr id="183" name="Rectangle 12"/>
          <p:cNvSpPr/>
          <p:nvPr/>
        </p:nvSpPr>
        <p:spPr>
          <a:xfrm>
            <a:off x="0" y="6719040"/>
            <a:ext cx="12191760" cy="152640"/>
          </a:xfrm>
          <a:prstGeom prst="rect">
            <a:avLst/>
          </a:prstGeom>
          <a:gradFill rotWithShape="0">
            <a:gsLst>
              <a:gs pos="30000">
                <a:srgbClr val="D6001C"/>
              </a:gs>
              <a:gs pos="100000">
                <a:srgbClr val="6A1F7A"/>
              </a:gs>
            </a:gsLst>
            <a:lin ang="10800000"/>
          </a:gradFill>
          <a:ln>
            <a:noFill/>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 name="PlaceHolder 1"/>
          <p:cNvSpPr>
            <a:spLocks noGrp="1"/>
          </p:cNvSpPr>
          <p:nvPr>
            <p:ph type="title"/>
          </p:nvPr>
        </p:nvSpPr>
        <p:spPr>
          <a:xfrm>
            <a:off x="838080" y="405360"/>
            <a:ext cx="6053760" cy="538200"/>
          </a:xfrm>
          <a:prstGeom prst="rect">
            <a:avLst/>
          </a:prstGeom>
          <a:noFill/>
          <a:ln w="0">
            <a:noFill/>
          </a:ln>
        </p:spPr>
        <p:txBody>
          <a:bodyPr anchor="t">
            <a:noAutofit/>
          </a:bodyPr>
          <a:lstStyle/>
          <a:p>
            <a:pPr>
              <a:lnSpc>
                <a:spcPct val="90000"/>
              </a:lnSpc>
              <a:buNone/>
            </a:pPr>
            <a:r>
              <a:rPr lang="vi-VN" sz="3200" b="1" strike="noStrike" spc="-1">
                <a:solidFill>
                  <a:srgbClr val="D6001C"/>
                </a:solidFill>
                <a:latin typeface="Arial"/>
              </a:rPr>
              <a:t>Main heading</a:t>
            </a:r>
            <a:endParaRPr lang="en-US" sz="3200" b="0" strike="noStrike" spc="-1">
              <a:solidFill>
                <a:srgbClr val="FFFFFF"/>
              </a:solidFill>
              <a:latin typeface="Arial"/>
            </a:endParaRPr>
          </a:p>
        </p:txBody>
      </p:sp>
      <p:sp>
        <p:nvSpPr>
          <p:cNvPr id="221" name="PlaceHolder 2"/>
          <p:cNvSpPr>
            <a:spLocks noGrp="1"/>
          </p:cNvSpPr>
          <p:nvPr>
            <p:ph type="body"/>
          </p:nvPr>
        </p:nvSpPr>
        <p:spPr>
          <a:xfrm>
            <a:off x="838440" y="1212840"/>
            <a:ext cx="6053760" cy="46274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800" b="0" strike="noStrike" spc="-1">
                <a:solidFill>
                  <a:srgbClr val="3C3E41"/>
                </a:solidFill>
                <a:latin typeface="Arial"/>
              </a:rPr>
              <a:t>Click to edit Master text styles</a:t>
            </a:r>
          </a:p>
          <a:p>
            <a:pPr marL="685800" lvl="1" indent="-228600">
              <a:lnSpc>
                <a:spcPct val="90000"/>
              </a:lnSpc>
              <a:spcBef>
                <a:spcPts val="499"/>
              </a:spcBef>
              <a:buClr>
                <a:srgbClr val="3C3E41"/>
              </a:buClr>
              <a:buFont typeface="Arial"/>
              <a:buChar char="−"/>
            </a:pPr>
            <a:r>
              <a:rPr lang="en-US" sz="1600" b="0" strike="noStrike" spc="-1">
                <a:solidFill>
                  <a:srgbClr val="3C3E41"/>
                </a:solidFill>
                <a:latin typeface="Arial"/>
              </a:rPr>
              <a:t>Second level</a:t>
            </a:r>
          </a:p>
          <a:p>
            <a:pPr marL="1143000" lvl="2" indent="-228600">
              <a:lnSpc>
                <a:spcPct val="90000"/>
              </a:lnSpc>
              <a:spcBef>
                <a:spcPts val="499"/>
              </a:spcBef>
              <a:buClr>
                <a:srgbClr val="3C3E41"/>
              </a:buClr>
              <a:buFont typeface="Wingdings" charset="2"/>
              <a:buChar char=""/>
            </a:pPr>
            <a:r>
              <a:rPr lang="en-US" sz="1400" b="0" strike="noStrike" spc="-1">
                <a:solidFill>
                  <a:srgbClr val="3C3E41"/>
                </a:solidFill>
                <a:latin typeface="Arial"/>
              </a:rPr>
              <a:t>Third level</a:t>
            </a:r>
          </a:p>
          <a:p>
            <a:pPr marL="1600200" lvl="3" indent="-228600">
              <a:lnSpc>
                <a:spcPct val="90000"/>
              </a:lnSpc>
              <a:spcBef>
                <a:spcPts val="499"/>
              </a:spcBef>
              <a:buClr>
                <a:srgbClr val="9096A6"/>
              </a:buClr>
              <a:buFont typeface="Wingdings" charset="2"/>
              <a:buChar char=""/>
            </a:pPr>
            <a:r>
              <a:rPr lang="en-US" sz="1200" b="0" strike="noStrike" spc="-1">
                <a:solidFill>
                  <a:srgbClr val="3C3E41"/>
                </a:solidFill>
                <a:latin typeface="Arial"/>
              </a:rPr>
              <a:t>Fourth level</a:t>
            </a:r>
          </a:p>
          <a:p>
            <a:pPr marL="2057400" lvl="4" indent="-228600">
              <a:lnSpc>
                <a:spcPct val="90000"/>
              </a:lnSpc>
              <a:spcBef>
                <a:spcPts val="499"/>
              </a:spcBef>
              <a:buClr>
                <a:srgbClr val="3C3E41"/>
              </a:buClr>
              <a:buSzPct val="70000"/>
              <a:buFont typeface="Wingdings" charset="2"/>
              <a:buChar char=""/>
            </a:pPr>
            <a:r>
              <a:rPr lang="en-US" sz="1200" b="0" strike="noStrike" spc="-1">
                <a:solidFill>
                  <a:srgbClr val="3C3E41"/>
                </a:solidFill>
                <a:latin typeface="Arial"/>
              </a:rPr>
              <a:t>Fifth level</a:t>
            </a:r>
          </a:p>
        </p:txBody>
      </p:sp>
      <p:sp>
        <p:nvSpPr>
          <p:cNvPr id="222" name="Connector: Elbow 3"/>
          <p:cNvSpPr/>
          <p:nvPr/>
        </p:nvSpPr>
        <p:spPr>
          <a:xfrm flipV="1">
            <a:off x="0" y="846720"/>
            <a:ext cx="12211200" cy="5604120"/>
          </a:xfrm>
          <a:prstGeom prst="bentConnector3">
            <a:avLst>
              <a:gd name="adj1" fmla="val 78341"/>
            </a:avLst>
          </a:prstGeom>
          <a:noFill/>
          <a:ln w="57150">
            <a:solidFill>
              <a:srgbClr val="6A1F7A"/>
            </a:solidFill>
            <a:round/>
          </a:ln>
        </p:spPr>
        <p:style>
          <a:lnRef idx="1">
            <a:schemeClr val="accent1"/>
          </a:lnRef>
          <a:fillRef idx="0">
            <a:schemeClr val="accent1"/>
          </a:fillRef>
          <a:effectRef idx="0">
            <a:schemeClr val="accent1"/>
          </a:effectRef>
          <a:fontRef idx="minor"/>
        </p:style>
      </p:sp>
      <p:sp>
        <p:nvSpPr>
          <p:cNvPr id="223" name="PlaceHolder 3"/>
          <p:cNvSpPr>
            <a:spLocks noGrp="1"/>
          </p:cNvSpPr>
          <p:nvPr>
            <p:ph type="body"/>
          </p:nvPr>
        </p:nvSpPr>
        <p:spPr>
          <a:xfrm>
            <a:off x="7321320" y="1565280"/>
            <a:ext cx="4032000" cy="3923280"/>
          </a:xfrm>
          <a:prstGeom prst="rect">
            <a:avLst/>
          </a:prstGeom>
          <a:solidFill>
            <a:srgbClr val="F2F2F2"/>
          </a:solidFill>
          <a:ln w="0">
            <a:noFill/>
          </a:ln>
        </p:spPr>
        <p:txBody>
          <a:bodyPr lIns="90000" tIns="45000" rIns="90000" bIns="45000" anchor="t">
            <a:noAutofit/>
          </a:bodyPr>
          <a:lstStyle/>
          <a:p>
            <a:pPr>
              <a:lnSpc>
                <a:spcPct val="100000"/>
              </a:lnSpc>
              <a:buNone/>
            </a:pPr>
            <a:r>
              <a:rPr lang="en-US" sz="1800" b="0" strike="noStrike" spc="-1">
                <a:solidFill>
                  <a:srgbClr val="FFFFFF"/>
                </a:solidFill>
                <a:latin typeface="Arial"/>
              </a:rPr>
              <a:t>Click icon to add picture</a:t>
            </a:r>
            <a:endParaRPr lang="en-US" sz="1800" b="0" strike="noStrike" spc="-1">
              <a:solidFill>
                <a:srgbClr val="3C3E41"/>
              </a:solidFill>
              <a:latin typeface="Arial"/>
            </a:endParaRPr>
          </a:p>
        </p:txBody>
      </p:sp>
      <p:sp>
        <p:nvSpPr>
          <p:cNvPr id="224" name="Rectangle 12"/>
          <p:cNvSpPr/>
          <p:nvPr/>
        </p:nvSpPr>
        <p:spPr>
          <a:xfrm>
            <a:off x="11395080" y="5849280"/>
            <a:ext cx="452520" cy="45252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225" name="Rectangle 13"/>
          <p:cNvSpPr/>
          <p:nvPr/>
        </p:nvSpPr>
        <p:spPr>
          <a:xfrm>
            <a:off x="11214360" y="5999760"/>
            <a:ext cx="442080" cy="452520"/>
          </a:xfrm>
          <a:prstGeom prst="rect">
            <a:avLst/>
          </a:prstGeom>
          <a:solidFill>
            <a:srgbClr val="9E71AC"/>
          </a:solidFill>
          <a:ln w="28575">
            <a:noFill/>
          </a:ln>
        </p:spPr>
        <p:style>
          <a:lnRef idx="2">
            <a:schemeClr val="accent1">
              <a:shade val="50000"/>
            </a:schemeClr>
          </a:lnRef>
          <a:fillRef idx="1">
            <a:schemeClr val="accent1"/>
          </a:fillRef>
          <a:effectRef idx="0">
            <a:schemeClr val="accent1"/>
          </a:effectRef>
          <a:fontRef idx="minor"/>
        </p:style>
      </p:sp>
      <p:sp>
        <p:nvSpPr>
          <p:cNvPr id="226" name="Rectangle 14"/>
          <p:cNvSpPr/>
          <p:nvPr/>
        </p:nvSpPr>
        <p:spPr>
          <a:xfrm>
            <a:off x="9037800" y="405360"/>
            <a:ext cx="322200" cy="322200"/>
          </a:xfrm>
          <a:prstGeom prst="rect">
            <a:avLst/>
          </a:prstGeom>
          <a:solidFill>
            <a:srgbClr val="E47E8D"/>
          </a:solidFill>
          <a:ln w="28575">
            <a:noFill/>
          </a:ln>
        </p:spPr>
        <p:style>
          <a:lnRef idx="2">
            <a:schemeClr val="accent1">
              <a:shade val="50000"/>
            </a:schemeClr>
          </a:lnRef>
          <a:fillRef idx="1">
            <a:schemeClr val="accent1"/>
          </a:fillRef>
          <a:effectRef idx="0">
            <a:schemeClr val="accent1"/>
          </a:effectRef>
          <a:fontRef idx="minor"/>
        </p:style>
      </p:sp>
      <p:sp>
        <p:nvSpPr>
          <p:cNvPr id="227" name="Rectangle 15"/>
          <p:cNvSpPr/>
          <p:nvPr/>
        </p:nvSpPr>
        <p:spPr>
          <a:xfrm>
            <a:off x="8857440" y="555840"/>
            <a:ext cx="315000" cy="322200"/>
          </a:xfrm>
          <a:prstGeom prst="rect">
            <a:avLst/>
          </a:prstGeom>
          <a:noFill/>
          <a:ln w="28575">
            <a:solidFill>
              <a:srgbClr val="6A1F7A"/>
            </a:solidFill>
            <a:round/>
          </a:ln>
        </p:spPr>
        <p:style>
          <a:lnRef idx="2">
            <a:schemeClr val="accent1">
              <a:shade val="50000"/>
            </a:schemeClr>
          </a:lnRef>
          <a:fillRef idx="1">
            <a:schemeClr val="accent1"/>
          </a:fillRef>
          <a:effectRef idx="0">
            <a:schemeClr val="accent1"/>
          </a:effectRef>
          <a:fontRef idx="minor"/>
        </p:style>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4" name="Rectangle 9"/>
          <p:cNvSpPr/>
          <p:nvPr/>
        </p:nvSpPr>
        <p:spPr>
          <a:xfrm>
            <a:off x="0" y="0"/>
            <a:ext cx="12191760" cy="515196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5" name="Rectangle 6"/>
          <p:cNvSpPr/>
          <p:nvPr/>
        </p:nvSpPr>
        <p:spPr>
          <a:xfrm>
            <a:off x="2915640" y="1431720"/>
            <a:ext cx="6360480" cy="2730960"/>
          </a:xfrm>
          <a:prstGeom prst="rect">
            <a:avLst/>
          </a:prstGeom>
          <a:noFill/>
          <a:ln w="63500">
            <a:solidFill>
              <a:srgbClr val="6A1F7A"/>
            </a:solidFill>
            <a:miter/>
          </a:ln>
        </p:spPr>
        <p:style>
          <a:lnRef idx="2">
            <a:schemeClr val="accent1">
              <a:shade val="50000"/>
            </a:schemeClr>
          </a:lnRef>
          <a:fillRef idx="1">
            <a:schemeClr val="accent1"/>
          </a:fillRef>
          <a:effectRef idx="0">
            <a:schemeClr val="accent1"/>
          </a:effectRef>
          <a:fontRef idx="minor"/>
        </p:style>
      </p:sp>
      <p:pic>
        <p:nvPicPr>
          <p:cNvPr id="266" name="Picture 7" descr="A picture containing text, red, sign, orange&#10;&#10;Description automatically generated"/>
          <p:cNvPicPr/>
          <p:nvPr/>
        </p:nvPicPr>
        <p:blipFill>
          <a:blip r:embed="rId14"/>
          <a:stretch/>
        </p:blipFill>
        <p:spPr>
          <a:xfrm>
            <a:off x="10991880" y="5744160"/>
            <a:ext cx="957960" cy="957960"/>
          </a:xfrm>
          <a:prstGeom prst="rect">
            <a:avLst/>
          </a:prstGeom>
          <a:ln w="0">
            <a:noFill/>
          </a:ln>
        </p:spPr>
      </p:pic>
      <p:sp>
        <p:nvSpPr>
          <p:cNvPr id="267" name="TextBox 1"/>
          <p:cNvSpPr/>
          <p:nvPr/>
        </p:nvSpPr>
        <p:spPr>
          <a:xfrm>
            <a:off x="3764880" y="2243520"/>
            <a:ext cx="4645800" cy="1095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VN" sz="6600" b="1" strike="noStrike" spc="-1">
                <a:solidFill>
                  <a:srgbClr val="6A1F7A"/>
                </a:solidFill>
                <a:latin typeface="Arial"/>
              </a:rPr>
              <a:t>Thank </a:t>
            </a:r>
            <a:r>
              <a:rPr lang="en-VN" sz="1800" b="0" strike="noStrike" spc="-1">
                <a:solidFill>
                  <a:srgbClr val="FFFFFF"/>
                </a:solidFill>
                <a:latin typeface="Arial"/>
              </a:rPr>
              <a:t> </a:t>
            </a:r>
            <a:r>
              <a:rPr lang="en-VN" sz="6600" b="1" strike="noStrike" spc="-1">
                <a:solidFill>
                  <a:srgbClr val="6A1F7A"/>
                </a:solidFill>
                <a:latin typeface="Arial"/>
              </a:rPr>
              <a:t>you</a:t>
            </a:r>
            <a:endParaRPr lang="en-GB" sz="6600" b="0" strike="noStrike" spc="-1">
              <a:latin typeface="Arial"/>
            </a:endParaRPr>
          </a:p>
        </p:txBody>
      </p:sp>
      <p:sp>
        <p:nvSpPr>
          <p:cNvPr id="2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r>
              <a:rPr lang="en-US" sz="1800" b="0" strike="noStrike" spc="-1">
                <a:solidFill>
                  <a:srgbClr val="FFFFFF"/>
                </a:solidFill>
                <a:latin typeface="Arial"/>
              </a:rPr>
              <a:t>Click to edit the title text format</a:t>
            </a:r>
          </a:p>
        </p:txBody>
      </p:sp>
      <p:sp>
        <p:nvSpPr>
          <p:cNvPr id="26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1600" b="0" strike="noStrike" spc="-1">
                <a:solidFill>
                  <a:srgbClr val="3C3E41"/>
                </a:solidFill>
                <a:latin typeface="Arial"/>
              </a:rPr>
              <a:t>Click to edit the outline text format</a:t>
            </a:r>
          </a:p>
          <a:p>
            <a:pPr marL="864000" lvl="1" indent="-324000">
              <a:lnSpc>
                <a:spcPct val="90000"/>
              </a:lnSpc>
              <a:spcBef>
                <a:spcPts val="1134"/>
              </a:spcBef>
              <a:buClr>
                <a:srgbClr val="000000"/>
              </a:buClr>
              <a:buSzPct val="75000"/>
              <a:buFont typeface="Symbol" charset="2"/>
              <a:buChar char=""/>
            </a:pPr>
            <a:r>
              <a:rPr lang="en-US" sz="1400" b="0" strike="noStrike" spc="-1">
                <a:solidFill>
                  <a:srgbClr val="3C3E41"/>
                </a:solidFill>
                <a:latin typeface="Arial"/>
              </a:rPr>
              <a:t>Second Outline Level</a:t>
            </a:r>
          </a:p>
          <a:p>
            <a:pPr marL="1296000" lvl="2" indent="-288000">
              <a:lnSpc>
                <a:spcPct val="90000"/>
              </a:lnSpc>
              <a:spcBef>
                <a:spcPts val="850"/>
              </a:spcBef>
              <a:buClr>
                <a:srgbClr val="000000"/>
              </a:buClr>
              <a:buSzPct val="45000"/>
              <a:buFont typeface="Wingdings" charset="2"/>
              <a:buChar char=""/>
            </a:pPr>
            <a:r>
              <a:rPr lang="en-US" sz="1200" b="0" strike="noStrike" spc="-1">
                <a:solidFill>
                  <a:srgbClr val="3C3E41"/>
                </a:solidFill>
                <a:latin typeface="Arial"/>
              </a:rPr>
              <a:t>Third Outline Level</a:t>
            </a:r>
          </a:p>
          <a:p>
            <a:pPr marL="1728000" lvl="3" indent="-216000">
              <a:lnSpc>
                <a:spcPct val="90000"/>
              </a:lnSpc>
              <a:spcBef>
                <a:spcPts val="567"/>
              </a:spcBef>
              <a:buClr>
                <a:srgbClr val="000000"/>
              </a:buClr>
              <a:buSzPct val="75000"/>
              <a:buFont typeface="Symbol" charset="2"/>
              <a:buChar char=""/>
            </a:pPr>
            <a:r>
              <a:rPr lang="en-US" sz="1200" b="0" strike="noStrike" spc="-1">
                <a:solidFill>
                  <a:srgbClr val="3C3E41"/>
                </a:solidFill>
                <a:latin typeface="Arial"/>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3C3E41"/>
                </a:solidFill>
                <a:latin typeface="Arial"/>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3C3E41"/>
                </a:solidFill>
                <a:latin typeface="Arial"/>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3C3E41"/>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61.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61.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nvhai248/idp-expo" TargetMode="External"/><Relationship Id="rId2" Type="http://schemas.openxmlformats.org/officeDocument/2006/relationships/notesSlide" Target="../notesSlides/notesSlide23.xml"/><Relationship Id="rId1" Type="http://schemas.openxmlformats.org/officeDocument/2006/relationships/slideLayout" Target="../slideLayouts/slideLayout6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p:cNvSpPr>
          <p:nvPr>
            <p:ph type="subTitle"/>
          </p:nvPr>
        </p:nvSpPr>
        <p:spPr>
          <a:xfrm>
            <a:off x="565560" y="6150240"/>
            <a:ext cx="4182840" cy="293760"/>
          </a:xfrm>
          <a:prstGeom prst="rect">
            <a:avLst/>
          </a:prstGeom>
          <a:noFill/>
          <a:ln w="0">
            <a:noFill/>
          </a:ln>
        </p:spPr>
        <p:txBody>
          <a:bodyPr anchor="b">
            <a:normAutofit fontScale="92000" lnSpcReduction="10000"/>
          </a:bodyPr>
          <a:lstStyle/>
          <a:p>
            <a:pPr>
              <a:lnSpc>
                <a:spcPct val="90000"/>
              </a:lnSpc>
              <a:spcBef>
                <a:spcPts val="1001"/>
              </a:spcBef>
              <a:buNone/>
              <a:tabLst>
                <a:tab pos="0" algn="l"/>
              </a:tabLst>
            </a:pPr>
            <a:r>
              <a:rPr lang="en-US" sz="1600" b="0" strike="noStrike" spc="-1">
                <a:solidFill>
                  <a:srgbClr val="3C3E41"/>
                </a:solidFill>
                <a:latin typeface="Arial"/>
              </a:rPr>
              <a:t>20</a:t>
            </a:r>
            <a:r>
              <a:rPr lang="en-US" sz="1600" b="0" strike="noStrike" spc="-1" baseline="30000">
                <a:solidFill>
                  <a:srgbClr val="3C3E41"/>
                </a:solidFill>
                <a:latin typeface="Arial"/>
              </a:rPr>
              <a:t>th</a:t>
            </a:r>
            <a:r>
              <a:rPr lang="en-US" sz="1600" b="0" strike="noStrike" spc="-1">
                <a:solidFill>
                  <a:srgbClr val="3C3E41"/>
                </a:solidFill>
                <a:latin typeface="Arial"/>
              </a:rPr>
              <a:t> Jun 2025</a:t>
            </a:r>
            <a:endParaRPr lang="en-GB" sz="1600" b="0" strike="noStrike" spc="-1">
              <a:latin typeface="Arial"/>
            </a:endParaRPr>
          </a:p>
        </p:txBody>
      </p:sp>
      <p:sp>
        <p:nvSpPr>
          <p:cNvPr id="313" name="PlaceHolder 2"/>
          <p:cNvSpPr>
            <a:spLocks noGrp="1"/>
          </p:cNvSpPr>
          <p:nvPr>
            <p:ph type="title"/>
          </p:nvPr>
        </p:nvSpPr>
        <p:spPr>
          <a:xfrm>
            <a:off x="2043360" y="1116360"/>
            <a:ext cx="5784840" cy="2959920"/>
          </a:xfrm>
          <a:prstGeom prst="rect">
            <a:avLst/>
          </a:prstGeom>
          <a:noFill/>
          <a:ln w="0">
            <a:noFill/>
          </a:ln>
        </p:spPr>
        <p:txBody>
          <a:bodyPr anchor="t">
            <a:normAutofit fontScale="98000"/>
          </a:bodyPr>
          <a:lstStyle/>
          <a:p>
            <a:pPr>
              <a:lnSpc>
                <a:spcPct val="100000"/>
              </a:lnSpc>
              <a:buNone/>
            </a:pPr>
            <a:r>
              <a:rPr lang="en-US" sz="4800" b="0" strike="noStrike" spc="-1">
                <a:solidFill>
                  <a:srgbClr val="6A1F7A"/>
                </a:solidFill>
                <a:latin typeface="Arial"/>
                <a:ea typeface="Arial"/>
              </a:rPr>
              <a:t>Introducing Expo: A Framework for Building React Native Apps Faster</a:t>
            </a:r>
            <a:endParaRPr lang="en-US" sz="4800" b="0" strike="noStrike" spc="-1">
              <a:solidFill>
                <a:srgbClr val="FFFFFF"/>
              </a:solidFill>
              <a:latin typeface="Arial"/>
            </a:endParaRPr>
          </a:p>
        </p:txBody>
      </p:sp>
      <p:sp>
        <p:nvSpPr>
          <p:cNvPr id="314" name="PlaceHolder 3"/>
          <p:cNvSpPr>
            <a:spLocks noGrp="1"/>
          </p:cNvSpPr>
          <p:nvPr>
            <p:ph/>
          </p:nvPr>
        </p:nvSpPr>
        <p:spPr>
          <a:xfrm>
            <a:off x="566280" y="5740560"/>
            <a:ext cx="4182120" cy="363960"/>
          </a:xfrm>
          <a:prstGeom prst="rect">
            <a:avLst/>
          </a:prstGeom>
          <a:noFill/>
          <a:ln w="0">
            <a:noFill/>
          </a:ln>
        </p:spPr>
        <p:txBody>
          <a:bodyPr anchor="t">
            <a:noAutofit/>
          </a:bodyPr>
          <a:lstStyle/>
          <a:p>
            <a:pPr>
              <a:lnSpc>
                <a:spcPct val="90000"/>
              </a:lnSpc>
              <a:spcBef>
                <a:spcPts val="1001"/>
              </a:spcBef>
              <a:buNone/>
              <a:tabLst>
                <a:tab pos="0" algn="l"/>
              </a:tabLst>
            </a:pPr>
            <a:r>
              <a:rPr lang="en-US" sz="1600" b="1" strike="noStrike" spc="-1">
                <a:solidFill>
                  <a:srgbClr val="3C3E41"/>
                </a:solidFill>
                <a:latin typeface="Arial"/>
              </a:rPr>
              <a:t>Nashtech	.</a:t>
            </a:r>
            <a:endParaRPr lang="en-US" sz="1600" b="0" strike="noStrike" spc="-1">
              <a:solidFill>
                <a:srgbClr val="3C3E4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F2D53-A27C-D7C8-3844-A9FACFF2A815}"/>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DF1584E5-CD72-5E7F-A449-FFC54ABA504D}"/>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spc="-1" dirty="0">
                <a:solidFill>
                  <a:srgbClr val="D6001C"/>
                </a:solidFill>
                <a:ea typeface="Arial"/>
              </a:rPr>
              <a:t>Introducing Expo</a:t>
            </a:r>
            <a:endParaRPr lang="en-US" sz="3200" b="0" strike="noStrike" spc="-1" dirty="0">
              <a:solidFill>
                <a:srgbClr val="FFFFFF"/>
              </a:solidFill>
              <a:latin typeface="Arial"/>
            </a:endParaRPr>
          </a:p>
        </p:txBody>
      </p:sp>
      <p:sp>
        <p:nvSpPr>
          <p:cNvPr id="329" name="PlaceHolder 2">
            <a:extLst>
              <a:ext uri="{FF2B5EF4-FFF2-40B4-BE49-F238E27FC236}">
                <a16:creationId xmlns:a16="http://schemas.microsoft.com/office/drawing/2014/main" id="{0CB5E12C-BA78-DECB-EC07-C27A8CC98411}"/>
              </a:ext>
            </a:extLst>
          </p:cNvPr>
          <p:cNvSpPr>
            <a:spLocks noGrp="1"/>
          </p:cNvSpPr>
          <p:nvPr>
            <p:ph/>
          </p:nvPr>
        </p:nvSpPr>
        <p:spPr>
          <a:xfrm>
            <a:off x="938664" y="1832832"/>
            <a:ext cx="6053760" cy="1175544"/>
          </a:xfrm>
          <a:prstGeom prst="rect">
            <a:avLst/>
          </a:prstGeom>
          <a:noFill/>
          <a:ln w="0">
            <a:noFill/>
          </a:ln>
        </p:spPr>
        <p:txBody>
          <a:bodyPr anchor="t">
            <a:normAutofit/>
          </a:bodyPr>
          <a:lstStyle/>
          <a:p>
            <a:pPr marL="0" indent="0">
              <a:buNone/>
            </a:pPr>
            <a:r>
              <a:rPr lang="en-US" sz="1800" dirty="0"/>
              <a:t>Expo provides a flexible architecture for React Native development, offering two primary workflows to suit different project needs</a:t>
            </a:r>
            <a:endParaRPr lang="en-US" sz="1800" dirty="0">
              <a:effectLst/>
            </a:endParaRPr>
          </a:p>
        </p:txBody>
      </p:sp>
      <p:sp>
        <p:nvSpPr>
          <p:cNvPr id="2" name="PlaceHolder 3">
            <a:extLst>
              <a:ext uri="{FF2B5EF4-FFF2-40B4-BE49-F238E27FC236}">
                <a16:creationId xmlns:a16="http://schemas.microsoft.com/office/drawing/2014/main" id="{FB54CD1F-90C6-E2D2-51AF-1B3A752C1D46}"/>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Expo Architecture</a:t>
            </a:r>
            <a:endParaRPr lang="en-US" dirty="0">
              <a:effectLst/>
            </a:endParaRPr>
          </a:p>
        </p:txBody>
      </p:sp>
      <p:sp>
        <p:nvSpPr>
          <p:cNvPr id="10" name="TextBox 9">
            <a:extLst>
              <a:ext uri="{FF2B5EF4-FFF2-40B4-BE49-F238E27FC236}">
                <a16:creationId xmlns:a16="http://schemas.microsoft.com/office/drawing/2014/main" id="{C3093DF0-9236-F09F-1C39-24EE9862C392}"/>
              </a:ext>
            </a:extLst>
          </p:cNvPr>
          <p:cNvSpPr txBox="1"/>
          <p:nvPr/>
        </p:nvSpPr>
        <p:spPr>
          <a:xfrm>
            <a:off x="1154575" y="2874608"/>
            <a:ext cx="6103620" cy="1595309"/>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b="1" dirty="0"/>
              <a:t>Managed Workflow</a:t>
            </a:r>
            <a:r>
              <a:rPr lang="en-US" dirty="0"/>
              <a:t>: Fully managed by Expo, abstracting native code complexities.</a:t>
            </a:r>
          </a:p>
          <a:p>
            <a:pPr marL="228600" indent="-228600">
              <a:lnSpc>
                <a:spcPct val="90000"/>
              </a:lnSpc>
              <a:spcBef>
                <a:spcPts val="1001"/>
              </a:spcBef>
              <a:buClr>
                <a:srgbClr val="D6001C"/>
              </a:buClr>
              <a:buFont typeface="Wingdings" charset="2"/>
              <a:buChar char=""/>
            </a:pPr>
            <a:r>
              <a:rPr lang="en-US" b="1" dirty="0"/>
              <a:t>Bare Workflow</a:t>
            </a:r>
            <a:r>
              <a:rPr lang="en-US" dirty="0"/>
              <a:t>: Direct access to native code with minimal Expo dependencies.</a:t>
            </a:r>
            <a:endParaRPr lang="en-US" sz="1800" b="0" strike="noStrike" spc="-1" dirty="0">
              <a:solidFill>
                <a:srgbClr val="3C3E41"/>
              </a:solidFill>
              <a:latin typeface="Arial"/>
            </a:endParaRPr>
          </a:p>
          <a:p>
            <a:pPr>
              <a:lnSpc>
                <a:spcPct val="90000"/>
              </a:lnSpc>
              <a:spcBef>
                <a:spcPts val="1001"/>
              </a:spcBef>
              <a:buNone/>
            </a:pPr>
            <a:endParaRPr lang="en-US" sz="1800" b="0" strike="noStrike" spc="-1" dirty="0">
              <a:solidFill>
                <a:srgbClr val="3C3E41"/>
              </a:solidFill>
              <a:latin typeface="Arial"/>
            </a:endParaRPr>
          </a:p>
        </p:txBody>
      </p:sp>
      <p:pic>
        <p:nvPicPr>
          <p:cNvPr id="11" name="Picture 10" descr="A white circle with a black background&#10;&#10;AI-generated content may be incorrect.">
            <a:extLst>
              <a:ext uri="{FF2B5EF4-FFF2-40B4-BE49-F238E27FC236}">
                <a16:creationId xmlns:a16="http://schemas.microsoft.com/office/drawing/2014/main" id="{765F6AB4-075C-9F13-538D-EE52EED92E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0971" y="1328760"/>
            <a:ext cx="3392365" cy="3894374"/>
          </a:xfrm>
          <a:prstGeom prst="rect">
            <a:avLst/>
          </a:prstGeom>
        </p:spPr>
      </p:pic>
    </p:spTree>
    <p:extLst>
      <p:ext uri="{BB962C8B-B14F-4D97-AF65-F5344CB8AC3E}">
        <p14:creationId xmlns:p14="http://schemas.microsoft.com/office/powerpoint/2010/main" val="2483763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27668-198A-3C1D-0346-67FEB40B2C5D}"/>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7FED7F1A-4EE8-F381-2B87-8D48E15C3A01}"/>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spc="-1" dirty="0">
                <a:solidFill>
                  <a:srgbClr val="D6001C"/>
                </a:solidFill>
                <a:ea typeface="Arial"/>
              </a:rPr>
              <a:t>Introducing Expo</a:t>
            </a:r>
            <a:endParaRPr lang="en-US" sz="3200" b="0" strike="noStrike" spc="-1" dirty="0">
              <a:solidFill>
                <a:srgbClr val="FFFFFF"/>
              </a:solidFill>
              <a:latin typeface="Arial"/>
            </a:endParaRPr>
          </a:p>
        </p:txBody>
      </p:sp>
      <p:sp>
        <p:nvSpPr>
          <p:cNvPr id="329" name="PlaceHolder 2">
            <a:extLst>
              <a:ext uri="{FF2B5EF4-FFF2-40B4-BE49-F238E27FC236}">
                <a16:creationId xmlns:a16="http://schemas.microsoft.com/office/drawing/2014/main" id="{0BB65DCF-A4E2-7350-1834-46039B41D571}"/>
              </a:ext>
            </a:extLst>
          </p:cNvPr>
          <p:cNvSpPr>
            <a:spLocks noGrp="1"/>
          </p:cNvSpPr>
          <p:nvPr>
            <p:ph/>
          </p:nvPr>
        </p:nvSpPr>
        <p:spPr>
          <a:xfrm>
            <a:off x="938664" y="1832832"/>
            <a:ext cx="6053760" cy="1175544"/>
          </a:xfrm>
          <a:prstGeom prst="rect">
            <a:avLst/>
          </a:prstGeom>
          <a:noFill/>
          <a:ln w="0">
            <a:noFill/>
          </a:ln>
        </p:spPr>
        <p:txBody>
          <a:bodyPr anchor="t">
            <a:normAutofit/>
          </a:bodyPr>
          <a:lstStyle/>
          <a:p>
            <a:pPr marL="0" indent="0">
              <a:buNone/>
            </a:pPr>
            <a:r>
              <a:rPr lang="en-US" sz="1800" dirty="0"/>
              <a:t>Expo simplifies React Native development by providing tools and services that streamline app creation, testing, and deployment for iOS, Android, and web.</a:t>
            </a:r>
            <a:endParaRPr lang="en-US" sz="1800" dirty="0">
              <a:effectLst/>
            </a:endParaRPr>
          </a:p>
        </p:txBody>
      </p:sp>
      <p:sp>
        <p:nvSpPr>
          <p:cNvPr id="2" name="PlaceHolder 3">
            <a:extLst>
              <a:ext uri="{FF2B5EF4-FFF2-40B4-BE49-F238E27FC236}">
                <a16:creationId xmlns:a16="http://schemas.microsoft.com/office/drawing/2014/main" id="{1525C006-DC20-1B70-F11C-6E49DA19E4B9}"/>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How Expo Works</a:t>
            </a:r>
            <a:endParaRPr lang="en-US" dirty="0">
              <a:effectLst/>
            </a:endParaRPr>
          </a:p>
        </p:txBody>
      </p:sp>
      <p:sp>
        <p:nvSpPr>
          <p:cNvPr id="10" name="TextBox 9">
            <a:extLst>
              <a:ext uri="{FF2B5EF4-FFF2-40B4-BE49-F238E27FC236}">
                <a16:creationId xmlns:a16="http://schemas.microsoft.com/office/drawing/2014/main" id="{8E4D7067-A7E2-2EAC-3A9A-5CB567CE4850}"/>
              </a:ext>
            </a:extLst>
          </p:cNvPr>
          <p:cNvSpPr txBox="1"/>
          <p:nvPr/>
        </p:nvSpPr>
        <p:spPr>
          <a:xfrm>
            <a:off x="1154575" y="2874608"/>
            <a:ext cx="6103620" cy="3226524"/>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b="1" dirty="0"/>
              <a:t>Expo Go App</a:t>
            </a:r>
            <a:r>
              <a:rPr lang="en-US" dirty="0"/>
              <a:t>: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A mobile app for instant app previews on real devices.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Scan a QR code to load and test your app without manual builds.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Enables rapid iteration with hot reloading and real-time updates. </a:t>
            </a:r>
            <a:endParaRPr lang="en-US" dirty="0"/>
          </a:p>
          <a:p>
            <a:pPr marL="228600" indent="-228600">
              <a:lnSpc>
                <a:spcPct val="90000"/>
              </a:lnSpc>
              <a:spcBef>
                <a:spcPts val="1001"/>
              </a:spcBef>
              <a:buClr>
                <a:srgbClr val="D6001C"/>
              </a:buClr>
              <a:buFont typeface="Wingdings" charset="2"/>
              <a:buChar char=""/>
            </a:pPr>
            <a:r>
              <a:rPr lang="en-US" b="1" dirty="0"/>
              <a:t>Cloud Services</a:t>
            </a:r>
            <a:r>
              <a:rPr lang="en-US" dirty="0"/>
              <a:t>: Expo CLI, Build Service, Over-the-Air (OTA) Updates and APIs &amp; SDKs.</a:t>
            </a:r>
            <a:endParaRPr lang="en-US" sz="1800" b="0" strike="noStrike" spc="-1" dirty="0">
              <a:solidFill>
                <a:srgbClr val="3C3E41"/>
              </a:solidFill>
              <a:latin typeface="Arial"/>
            </a:endParaRPr>
          </a:p>
          <a:p>
            <a:pPr>
              <a:lnSpc>
                <a:spcPct val="90000"/>
              </a:lnSpc>
              <a:spcBef>
                <a:spcPts val="1001"/>
              </a:spcBef>
              <a:buNone/>
            </a:pPr>
            <a:endParaRPr lang="en-US" sz="1800" b="0" strike="noStrike" spc="-1" dirty="0">
              <a:solidFill>
                <a:srgbClr val="3C3E41"/>
              </a:solidFill>
              <a:latin typeface="Arial"/>
            </a:endParaRPr>
          </a:p>
        </p:txBody>
      </p:sp>
      <p:pic>
        <p:nvPicPr>
          <p:cNvPr id="12" name="Picture 11" descr="A black background with a black square&#10;&#10;AI-generated content may be incorrect.">
            <a:extLst>
              <a:ext uri="{FF2B5EF4-FFF2-40B4-BE49-F238E27FC236}">
                <a16:creationId xmlns:a16="http://schemas.microsoft.com/office/drawing/2014/main" id="{BEC9739A-2621-8057-7723-0972CD82A4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2843613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535B9-81C4-4A3C-EDB5-DCDCF431058D}"/>
            </a:ext>
          </a:extLst>
        </p:cNvPr>
        <p:cNvGrpSpPr/>
        <p:nvPr/>
      </p:nvGrpSpPr>
      <p:grpSpPr>
        <a:xfrm>
          <a:off x="0" y="0"/>
          <a:ext cx="0" cy="0"/>
          <a:chOff x="0" y="0"/>
          <a:chExt cx="0" cy="0"/>
        </a:xfrm>
      </p:grpSpPr>
      <p:sp>
        <p:nvSpPr>
          <p:cNvPr id="344" name="PlaceHolder 1">
            <a:extLst>
              <a:ext uri="{FF2B5EF4-FFF2-40B4-BE49-F238E27FC236}">
                <a16:creationId xmlns:a16="http://schemas.microsoft.com/office/drawing/2014/main" id="{44EF7289-AFE4-FFAD-D4B5-26DC95190F44}"/>
              </a:ext>
            </a:extLst>
          </p:cNvPr>
          <p:cNvSpPr>
            <a:spLocks noGrp="1"/>
          </p:cNvSpPr>
          <p:nvPr>
            <p:ph/>
          </p:nvPr>
        </p:nvSpPr>
        <p:spPr>
          <a:xfrm>
            <a:off x="1480320" y="2178000"/>
            <a:ext cx="6939360" cy="2107800"/>
          </a:xfrm>
          <a:prstGeom prst="rect">
            <a:avLst/>
          </a:prstGeom>
          <a:noFill/>
          <a:ln w="0">
            <a:noFill/>
          </a:ln>
        </p:spPr>
        <p:txBody>
          <a:bodyPr anchor="t">
            <a:normAutofit/>
          </a:bodyPr>
          <a:lstStyle/>
          <a:p>
            <a:pPr>
              <a:spcBef>
                <a:spcPts val="1001"/>
              </a:spcBef>
              <a:buNone/>
              <a:tabLst>
                <a:tab pos="0" algn="l"/>
              </a:tabLst>
            </a:pPr>
            <a:r>
              <a:rPr lang="en-US" sz="4000" b="1" spc="-1" dirty="0">
                <a:solidFill>
                  <a:srgbClr val="6A1F7A"/>
                </a:solidFill>
                <a:ea typeface="Arial"/>
              </a:rPr>
              <a:t>Key Features &amp; Benefits</a:t>
            </a:r>
            <a:endParaRPr lang="en-US" sz="4000" spc="-1" dirty="0">
              <a:solidFill>
                <a:srgbClr val="3C3E41"/>
              </a:solidFill>
            </a:endParaRPr>
          </a:p>
        </p:txBody>
      </p:sp>
      <p:sp>
        <p:nvSpPr>
          <p:cNvPr id="345" name="PlaceHolder 2">
            <a:extLst>
              <a:ext uri="{FF2B5EF4-FFF2-40B4-BE49-F238E27FC236}">
                <a16:creationId xmlns:a16="http://schemas.microsoft.com/office/drawing/2014/main" id="{E675EFBD-AD5F-0456-C48E-0D4B14CC81D4}"/>
              </a:ext>
            </a:extLst>
          </p:cNvPr>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a:solidFill>
                  <a:srgbClr val="3C3E41"/>
                </a:solidFill>
                <a:latin typeface="Arial"/>
              </a:rPr>
              <a:t>03</a:t>
            </a:r>
          </a:p>
        </p:txBody>
      </p:sp>
    </p:spTree>
    <p:extLst>
      <p:ext uri="{BB962C8B-B14F-4D97-AF65-F5344CB8AC3E}">
        <p14:creationId xmlns:p14="http://schemas.microsoft.com/office/powerpoint/2010/main" val="207049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8BC34-13B0-728C-E7C5-47DC0A60B048}"/>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4802C266-97FB-C828-4634-8620D4857697}"/>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DA7C5936-DD7B-5FCC-C6DD-2BD737F75B80}"/>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Built-in APIs Examples in Expo</a:t>
            </a:r>
            <a:endParaRPr lang="en-US" dirty="0">
              <a:effectLst/>
            </a:endParaRPr>
          </a:p>
        </p:txBody>
      </p:sp>
      <p:sp>
        <p:nvSpPr>
          <p:cNvPr id="10" name="TextBox 9">
            <a:extLst>
              <a:ext uri="{FF2B5EF4-FFF2-40B4-BE49-F238E27FC236}">
                <a16:creationId xmlns:a16="http://schemas.microsoft.com/office/drawing/2014/main" id="{9FAE9D38-44B5-92D5-332F-0EF47C5DFF57}"/>
              </a:ext>
            </a:extLst>
          </p:cNvPr>
          <p:cNvSpPr txBox="1"/>
          <p:nvPr/>
        </p:nvSpPr>
        <p:spPr>
          <a:xfrm>
            <a:off x="1154575" y="1571400"/>
            <a:ext cx="6382954" cy="4857740"/>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b="1" dirty="0"/>
              <a:t>Prebuilt APIs</a:t>
            </a:r>
            <a:r>
              <a:rPr lang="en-US" dirty="0"/>
              <a:t>: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Provides ready-to-use libraries for device features like camera, GPS, notifications, and more.</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Eliminates the need for custom native code, speeding up development</a:t>
            </a:r>
            <a:endParaRPr lang="en-US" dirty="0"/>
          </a:p>
          <a:p>
            <a:pPr marL="228600" indent="-228600">
              <a:lnSpc>
                <a:spcPct val="90000"/>
              </a:lnSpc>
              <a:spcBef>
                <a:spcPts val="1001"/>
              </a:spcBef>
              <a:buClr>
                <a:srgbClr val="D6001C"/>
              </a:buClr>
              <a:buFont typeface="Wingdings" charset="2"/>
              <a:buChar char=""/>
            </a:pPr>
            <a:r>
              <a:rPr lang="en-US" b="1" dirty="0"/>
              <a:t>Expo Go Live Preview:</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Mobile app for instant app testing on real devices via QR code scanning.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Supports hot reloading for real-time code updates and rapid iteration. </a:t>
            </a:r>
          </a:p>
          <a:p>
            <a:pPr marL="228600" indent="-228600">
              <a:lnSpc>
                <a:spcPct val="90000"/>
              </a:lnSpc>
              <a:spcBef>
                <a:spcPts val="1001"/>
              </a:spcBef>
              <a:buClr>
                <a:srgbClr val="D6001C"/>
              </a:buClr>
              <a:buFont typeface="Wingdings" charset="2"/>
              <a:buChar char=""/>
            </a:pPr>
            <a:r>
              <a:rPr lang="en-US" dirty="0"/>
              <a:t>OTA (Over-the-Air) Updates</a:t>
            </a:r>
            <a:r>
              <a:rPr lang="en-US" dirty="0">
                <a:latin typeface="Arial" panose="020B0604020202020204" pitchFamily="34" charset="0"/>
              </a:rPr>
              <a:t>:</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Deploy app updates instantly without app store resubmissions. </a:t>
            </a:r>
          </a:p>
          <a:p>
            <a:pPr marL="685800" lvl="1" indent="-228600">
              <a:lnSpc>
                <a:spcPct val="90000"/>
              </a:lnSpc>
              <a:spcBef>
                <a:spcPts val="1001"/>
              </a:spcBef>
              <a:buClr>
                <a:srgbClr val="D6001C"/>
              </a:buClr>
              <a:buFont typeface="Wingdings" charset="2"/>
              <a:buChar char=""/>
            </a:pPr>
            <a:r>
              <a:rPr lang="en-US" altLang="en-US" dirty="0">
                <a:latin typeface="Arial" panose="020B0604020202020204" pitchFamily="34" charset="0"/>
              </a:rPr>
              <a:t>Ensures users always have the latest version seamlessly. </a:t>
            </a:r>
          </a:p>
        </p:txBody>
      </p:sp>
      <p:pic>
        <p:nvPicPr>
          <p:cNvPr id="12" name="Picture 11" descr="A black background with a black square&#10;&#10;AI-generated content may be incorrect.">
            <a:extLst>
              <a:ext uri="{FF2B5EF4-FFF2-40B4-BE49-F238E27FC236}">
                <a16:creationId xmlns:a16="http://schemas.microsoft.com/office/drawing/2014/main" id="{7D7EE785-EF5D-53A8-03A0-CC1DEA145D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687456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58FD7-2E28-2F31-473E-0DEEFE08F775}"/>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10DCEADB-48B7-FC3F-9788-390557FF70EC}"/>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5973BAED-DAE4-C5F6-587F-A31CAE16D62E}"/>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Built-in APIs Examples in Expo</a:t>
            </a:r>
            <a:endParaRPr lang="en-US" dirty="0">
              <a:effectLst/>
            </a:endParaRPr>
          </a:p>
        </p:txBody>
      </p:sp>
      <p:sp>
        <p:nvSpPr>
          <p:cNvPr id="10" name="TextBox 9">
            <a:extLst>
              <a:ext uri="{FF2B5EF4-FFF2-40B4-BE49-F238E27FC236}">
                <a16:creationId xmlns:a16="http://schemas.microsoft.com/office/drawing/2014/main" id="{54D60110-3D2C-38AB-66ED-B9AA86912962}"/>
              </a:ext>
            </a:extLst>
          </p:cNvPr>
          <p:cNvSpPr txBox="1"/>
          <p:nvPr/>
        </p:nvSpPr>
        <p:spPr>
          <a:xfrm>
            <a:off x="1090567" y="2030066"/>
            <a:ext cx="6382954" cy="3334246"/>
          </a:xfrm>
          <a:prstGeom prst="rect">
            <a:avLst/>
          </a:prstGeom>
          <a:noFill/>
        </p:spPr>
        <p:txBody>
          <a:bodyPr wrap="square">
            <a:spAutoFit/>
          </a:bodyPr>
          <a:lstStyle/>
          <a:p>
            <a:pPr>
              <a:lnSpc>
                <a:spcPct val="150000"/>
              </a:lnSpc>
              <a:spcBef>
                <a:spcPts val="1001"/>
              </a:spcBef>
              <a:buClr>
                <a:srgbClr val="D6001C"/>
              </a:buClr>
            </a:pPr>
            <a:r>
              <a:rPr lang="en-US" dirty="0"/>
              <a:t>Expo provides a rich set of prebuilt APIs within its SDK, allowing developers to easily access device features in React Native apps without writing custom native code. Below are key examples:</a:t>
            </a:r>
            <a:endParaRPr lang="en-US" b="1" dirty="0"/>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Camera</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Push Notifications</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Location</a:t>
            </a:r>
          </a:p>
        </p:txBody>
      </p:sp>
      <p:pic>
        <p:nvPicPr>
          <p:cNvPr id="12" name="Picture 11" descr="A black background with a black square&#10;&#10;AI-generated content may be incorrect.">
            <a:extLst>
              <a:ext uri="{FF2B5EF4-FFF2-40B4-BE49-F238E27FC236}">
                <a16:creationId xmlns:a16="http://schemas.microsoft.com/office/drawing/2014/main" id="{639FE53A-6510-6E67-2090-EC9A7EF592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2964890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9C0DF-D0DD-5EA5-8B5C-23A9BF32D311}"/>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9CE9C4D7-2BEC-2277-3071-3DF14570FA39}"/>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FEF91FDD-69F5-A468-B516-F6478F6E2675}"/>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OTA Updates Explained</a:t>
            </a:r>
            <a:endParaRPr lang="en-US" dirty="0">
              <a:effectLst/>
            </a:endParaRPr>
          </a:p>
        </p:txBody>
      </p:sp>
      <p:sp>
        <p:nvSpPr>
          <p:cNvPr id="10" name="TextBox 9">
            <a:extLst>
              <a:ext uri="{FF2B5EF4-FFF2-40B4-BE49-F238E27FC236}">
                <a16:creationId xmlns:a16="http://schemas.microsoft.com/office/drawing/2014/main" id="{419D5FC8-A1AA-1426-BC41-5B42FCF10870}"/>
              </a:ext>
            </a:extLst>
          </p:cNvPr>
          <p:cNvSpPr txBox="1"/>
          <p:nvPr/>
        </p:nvSpPr>
        <p:spPr>
          <a:xfrm>
            <a:off x="1090567" y="2030066"/>
            <a:ext cx="6382954" cy="2375009"/>
          </a:xfrm>
          <a:prstGeom prst="rect">
            <a:avLst/>
          </a:prstGeom>
          <a:noFill/>
        </p:spPr>
        <p:txBody>
          <a:bodyPr wrap="square">
            <a:spAutoFit/>
          </a:bodyPr>
          <a:lstStyle/>
          <a:p>
            <a:pPr>
              <a:lnSpc>
                <a:spcPct val="150000"/>
              </a:lnSpc>
            </a:pPr>
            <a:r>
              <a:rPr lang="en-US" dirty="0"/>
              <a:t>Expo's Over-the-Air (OTA) Updates enable developers to deliver app updates to users instantly, bypassing traditional app store review processes.</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Ship Updates Instantly</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No App Store Review</a:t>
            </a:r>
          </a:p>
        </p:txBody>
      </p:sp>
      <p:pic>
        <p:nvPicPr>
          <p:cNvPr id="12" name="Picture 11" descr="A black background with a black square&#10;&#10;AI-generated content may be incorrect.">
            <a:extLst>
              <a:ext uri="{FF2B5EF4-FFF2-40B4-BE49-F238E27FC236}">
                <a16:creationId xmlns:a16="http://schemas.microsoft.com/office/drawing/2014/main" id="{65A7B4AC-7542-3267-D37D-5388A3E576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4242504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6E9AD-6205-3882-9AC1-645D30E51C40}"/>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A0893C83-3B24-628F-65F7-8B0295336A4B}"/>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F0C542C8-4711-6AE4-6FCD-BF6A4CB75DE1}"/>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Expo for Web</a:t>
            </a:r>
            <a:endParaRPr lang="en-US" dirty="0">
              <a:effectLst/>
            </a:endParaRPr>
          </a:p>
        </p:txBody>
      </p:sp>
      <p:sp>
        <p:nvSpPr>
          <p:cNvPr id="10" name="TextBox 9">
            <a:extLst>
              <a:ext uri="{FF2B5EF4-FFF2-40B4-BE49-F238E27FC236}">
                <a16:creationId xmlns:a16="http://schemas.microsoft.com/office/drawing/2014/main" id="{8CA4047A-B5D0-B4B6-5689-093DB7A0AFD3}"/>
              </a:ext>
            </a:extLst>
          </p:cNvPr>
          <p:cNvSpPr txBox="1"/>
          <p:nvPr/>
        </p:nvSpPr>
        <p:spPr>
          <a:xfrm>
            <a:off x="1090567" y="2030066"/>
            <a:ext cx="6382954" cy="2790508"/>
          </a:xfrm>
          <a:prstGeom prst="rect">
            <a:avLst/>
          </a:prstGeom>
          <a:noFill/>
        </p:spPr>
        <p:txBody>
          <a:bodyPr wrap="square">
            <a:spAutoFit/>
          </a:bodyPr>
          <a:lstStyle/>
          <a:p>
            <a:pPr>
              <a:lnSpc>
                <a:spcPct val="150000"/>
              </a:lnSpc>
            </a:pPr>
            <a:r>
              <a:rPr lang="en-US" dirty="0"/>
              <a:t>Expo extends React Native to support web development, enabling developers to build universal apps that run seamlessly on iOS, Android, and web from a single JavaScript/TypeScript codebase.</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React Native + Web Support</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Universal Apps</a:t>
            </a:r>
          </a:p>
        </p:txBody>
      </p:sp>
      <p:pic>
        <p:nvPicPr>
          <p:cNvPr id="12" name="Picture 11" descr="A black background with a black square&#10;&#10;AI-generated content may be incorrect.">
            <a:extLst>
              <a:ext uri="{FF2B5EF4-FFF2-40B4-BE49-F238E27FC236}">
                <a16:creationId xmlns:a16="http://schemas.microsoft.com/office/drawing/2014/main" id="{C23581DE-80D6-C174-220A-619C47C47A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3775074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B55D7-9685-1CC7-AA8B-B68A1211AB7C}"/>
            </a:ext>
          </a:extLst>
        </p:cNvPr>
        <p:cNvGrpSpPr/>
        <p:nvPr/>
      </p:nvGrpSpPr>
      <p:grpSpPr>
        <a:xfrm>
          <a:off x="0" y="0"/>
          <a:ext cx="0" cy="0"/>
          <a:chOff x="0" y="0"/>
          <a:chExt cx="0" cy="0"/>
        </a:xfrm>
      </p:grpSpPr>
      <p:sp>
        <p:nvSpPr>
          <p:cNvPr id="328" name="PlaceHolder 1">
            <a:extLst>
              <a:ext uri="{FF2B5EF4-FFF2-40B4-BE49-F238E27FC236}">
                <a16:creationId xmlns:a16="http://schemas.microsoft.com/office/drawing/2014/main" id="{F73A15E4-CC41-3DCD-33AE-0AF1E4018DF9}"/>
              </a:ext>
            </a:extLst>
          </p:cNvPr>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dirty="0">
                <a:solidFill>
                  <a:srgbClr val="FF0000"/>
                </a:solidFill>
              </a:rPr>
              <a:t>Key Features of Expo</a:t>
            </a:r>
            <a:endParaRPr lang="en-US" sz="3200" dirty="0">
              <a:solidFill>
                <a:srgbClr val="FF0000"/>
              </a:solidFill>
              <a:effectLst/>
            </a:endParaRPr>
          </a:p>
        </p:txBody>
      </p:sp>
      <p:sp>
        <p:nvSpPr>
          <p:cNvPr id="2" name="PlaceHolder 3">
            <a:extLst>
              <a:ext uri="{FF2B5EF4-FFF2-40B4-BE49-F238E27FC236}">
                <a16:creationId xmlns:a16="http://schemas.microsoft.com/office/drawing/2014/main" id="{B831B847-58C7-9F59-DB86-E9B392A66BBA}"/>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Benefits Summary of Expo</a:t>
            </a:r>
            <a:endParaRPr lang="en-US" dirty="0">
              <a:effectLst/>
            </a:endParaRPr>
          </a:p>
        </p:txBody>
      </p:sp>
      <p:sp>
        <p:nvSpPr>
          <p:cNvPr id="10" name="TextBox 9">
            <a:extLst>
              <a:ext uri="{FF2B5EF4-FFF2-40B4-BE49-F238E27FC236}">
                <a16:creationId xmlns:a16="http://schemas.microsoft.com/office/drawing/2014/main" id="{297A0E95-BFC4-0268-3DCD-C37945EF074E}"/>
              </a:ext>
            </a:extLst>
          </p:cNvPr>
          <p:cNvSpPr txBox="1"/>
          <p:nvPr/>
        </p:nvSpPr>
        <p:spPr>
          <a:xfrm>
            <a:off x="1090567" y="2030066"/>
            <a:ext cx="6382954" cy="2918748"/>
          </a:xfrm>
          <a:prstGeom prst="rect">
            <a:avLst/>
          </a:prstGeom>
          <a:noFill/>
        </p:spPr>
        <p:txBody>
          <a:bodyPr wrap="square">
            <a:spAutoFit/>
          </a:bodyPr>
          <a:lstStyle/>
          <a:p>
            <a:pPr>
              <a:lnSpc>
                <a:spcPct val="150000"/>
              </a:lnSpc>
            </a:pPr>
            <a:r>
              <a:rPr lang="en-US" dirty="0"/>
              <a:t>Expo revolutionizes React Native development by offering key advantages that enhance productivity and streamline workflows for building iOS, Android, and web apps.</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Speed</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Simplicity</a:t>
            </a:r>
          </a:p>
          <a:p>
            <a:pPr marL="228600" indent="-228600">
              <a:lnSpc>
                <a:spcPct val="150000"/>
              </a:lnSpc>
              <a:spcBef>
                <a:spcPts val="1001"/>
              </a:spcBef>
              <a:buClr>
                <a:srgbClr val="D6001C"/>
              </a:buClr>
              <a:buFont typeface="Wingdings" charset="2"/>
              <a:buChar char=""/>
            </a:pPr>
            <a:r>
              <a:rPr lang="en-US" altLang="en-US" dirty="0">
                <a:latin typeface="Arial" panose="020B0604020202020204" pitchFamily="34" charset="0"/>
              </a:rPr>
              <a:t>Community</a:t>
            </a:r>
          </a:p>
        </p:txBody>
      </p:sp>
      <p:pic>
        <p:nvPicPr>
          <p:cNvPr id="12" name="Picture 11" descr="A black background with a black square&#10;&#10;AI-generated content may be incorrect.">
            <a:extLst>
              <a:ext uri="{FF2B5EF4-FFF2-40B4-BE49-F238E27FC236}">
                <a16:creationId xmlns:a16="http://schemas.microsoft.com/office/drawing/2014/main" id="{9BB3C058-9620-77F0-35E7-54C3A61A1A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76920" y="1086120"/>
            <a:ext cx="3660505" cy="4110041"/>
          </a:xfrm>
          <a:prstGeom prst="rect">
            <a:avLst/>
          </a:prstGeom>
        </p:spPr>
      </p:pic>
    </p:spTree>
    <p:extLst>
      <p:ext uri="{BB962C8B-B14F-4D97-AF65-F5344CB8AC3E}">
        <p14:creationId xmlns:p14="http://schemas.microsoft.com/office/powerpoint/2010/main" val="40586879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Expo vs Traditional React Native</a:t>
            </a:r>
            <a:endParaRPr lang="en-US" sz="4000" b="0" strike="noStrike" spc="-1" dirty="0">
              <a:solidFill>
                <a:srgbClr val="3C3E41"/>
              </a:solidFill>
              <a:latin typeface="Arial"/>
            </a:endParaRPr>
          </a:p>
        </p:txBody>
      </p:sp>
      <p:sp>
        <p:nvSpPr>
          <p:cNvPr id="345" name="PlaceHolder 2"/>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04</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Managed Workflow vs Bare Workflow</a:t>
            </a:r>
            <a:endParaRPr lang="en-US" sz="3200" dirty="0">
              <a:solidFill>
                <a:srgbClr val="FF0000"/>
              </a:solidFill>
              <a:effectLst/>
            </a:endParaRPr>
          </a:p>
        </p:txBody>
      </p:sp>
      <p:sp>
        <p:nvSpPr>
          <p:cNvPr id="347" name="PlaceHolder 2"/>
          <p:cNvSpPr>
            <a:spLocks noGrp="1"/>
          </p:cNvSpPr>
          <p:nvPr>
            <p:ph/>
          </p:nvPr>
        </p:nvSpPr>
        <p:spPr>
          <a:xfrm>
            <a:off x="838080" y="1555776"/>
            <a:ext cx="3139200" cy="4284360"/>
          </a:xfrm>
          <a:prstGeom prst="rect">
            <a:avLst/>
          </a:prstGeom>
          <a:noFill/>
          <a:ln w="0">
            <a:noFill/>
          </a:ln>
        </p:spPr>
        <p:txBody>
          <a:bodyPr anchor="t">
            <a:normAutofit/>
          </a:bodyPr>
          <a:lstStyle/>
          <a:p>
            <a:pPr marL="0" indent="0">
              <a:spcBef>
                <a:spcPts val="1001"/>
              </a:spcBef>
              <a:buClr>
                <a:srgbClr val="D6001C"/>
              </a:buClr>
              <a:buNone/>
            </a:pPr>
            <a:r>
              <a:rPr lang="en-US" sz="1600" b="1" dirty="0"/>
              <a:t>Managed Workflow:</a:t>
            </a:r>
            <a:endParaRPr lang="en-US" sz="1600" b="1" strike="noStrike"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Use Expo Go for instant previews and Expo CLI for streamlined development.</a:t>
            </a:r>
          </a:p>
          <a:p>
            <a:pPr>
              <a:spcBef>
                <a:spcPts val="1001"/>
              </a:spcBef>
              <a:buClr>
                <a:srgbClr val="D6001C"/>
              </a:buClr>
              <a:buFont typeface="Wingdings" charset="2"/>
              <a:buChar char=""/>
            </a:pPr>
            <a:r>
              <a:rPr lang="en-US" sz="1600" spc="-1" dirty="0">
                <a:solidFill>
                  <a:srgbClr val="3C3E41"/>
                </a:solidFill>
                <a:ea typeface="Arial"/>
              </a:rPr>
              <a:t>Prebuilt APIs for device features (e.g., camera, location) without native coding.</a:t>
            </a:r>
          </a:p>
          <a:p>
            <a:pPr>
              <a:spcBef>
                <a:spcPts val="1001"/>
              </a:spcBef>
              <a:buClr>
                <a:srgbClr val="D6001C"/>
              </a:buClr>
              <a:buFont typeface="Wingdings" charset="2"/>
              <a:buChar char=""/>
            </a:pPr>
            <a:r>
              <a:rPr lang="en-US" sz="1600" spc="-1" dirty="0">
                <a:solidFill>
                  <a:srgbClr val="3C3E41"/>
                </a:solidFill>
                <a:ea typeface="Arial"/>
              </a:rPr>
              <a:t>Cloud builds and OTA updates simplify deployment.</a:t>
            </a:r>
          </a:p>
          <a:p>
            <a:pPr>
              <a:spcBef>
                <a:spcPts val="1001"/>
              </a:spcBef>
              <a:buClr>
                <a:srgbClr val="D6001C"/>
              </a:buClr>
              <a:buFont typeface="Wingdings" charset="2"/>
              <a:buChar char=""/>
            </a:pPr>
            <a:r>
              <a:rPr lang="en-US" sz="1600" dirty="0"/>
              <a:t>Best For: Beginners, rapid prototyping, or apps that don’t need custom native code.</a:t>
            </a:r>
          </a:p>
        </p:txBody>
      </p:sp>
      <p:sp>
        <p:nvSpPr>
          <p:cNvPr id="3" name="PlaceHolder 2">
            <a:extLst>
              <a:ext uri="{FF2B5EF4-FFF2-40B4-BE49-F238E27FC236}">
                <a16:creationId xmlns:a16="http://schemas.microsoft.com/office/drawing/2014/main" id="{38A67601-D9E6-3B38-8726-29C9B0E79EB7}"/>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Bare Workflow:</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Access to Xcode/Android Studio for custom native modules or advanced setups.</a:t>
            </a:r>
          </a:p>
          <a:p>
            <a:pPr>
              <a:spcBef>
                <a:spcPts val="1001"/>
              </a:spcBef>
              <a:buClr>
                <a:srgbClr val="D6001C"/>
              </a:buClr>
              <a:buFont typeface="Wingdings" charset="2"/>
              <a:buChar char=""/>
            </a:pPr>
            <a:r>
              <a:rPr lang="en-US" sz="1600" spc="-1" dirty="0">
                <a:solidFill>
                  <a:srgbClr val="3C3E41"/>
                </a:solidFill>
                <a:ea typeface="Arial"/>
              </a:rPr>
              <a:t>Use Expo APIs optionally, with freedom to integrate third-party native libraries.</a:t>
            </a:r>
          </a:p>
          <a:p>
            <a:pPr>
              <a:spcBef>
                <a:spcPts val="1001"/>
              </a:spcBef>
              <a:buClr>
                <a:srgbClr val="D6001C"/>
              </a:buClr>
              <a:buFont typeface="Wingdings" charset="2"/>
              <a:buChar char=""/>
            </a:pPr>
            <a:r>
              <a:rPr lang="en-US" sz="1600" spc="-1" dirty="0">
                <a:solidFill>
                  <a:srgbClr val="3C3E41"/>
                </a:solidFill>
                <a:ea typeface="Arial"/>
              </a:rPr>
              <a:t>Requires manual builds and deployments.</a:t>
            </a:r>
          </a:p>
          <a:p>
            <a:pPr>
              <a:spcBef>
                <a:spcPts val="1001"/>
              </a:spcBef>
              <a:buClr>
                <a:srgbClr val="D6001C"/>
              </a:buClr>
              <a:buFont typeface="Wingdings" charset="2"/>
              <a:buChar char=""/>
            </a:pPr>
            <a:r>
              <a:rPr lang="en-US" sz="1600" dirty="0"/>
              <a:t>Best For: Complex apps needing custom native functionality or specific native integrations.</a:t>
            </a:r>
          </a:p>
          <a:p>
            <a:pPr marL="0" indent="0">
              <a:spcBef>
                <a:spcPts val="1001"/>
              </a:spcBef>
              <a:buClr>
                <a:srgbClr val="D6001C"/>
              </a:buClr>
              <a:buNone/>
            </a:pPr>
            <a:endParaRPr lang="en-US" sz="1600" spc="-1" dirty="0">
              <a:solidFill>
                <a:srgbClr val="3C3E41"/>
              </a:solidFill>
              <a:ea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p:cNvSpPr>
          <p:nvPr>
            <p:ph/>
          </p:nvPr>
        </p:nvSpPr>
        <p:spPr>
          <a:xfrm>
            <a:off x="5809320" y="1167840"/>
            <a:ext cx="5215680" cy="5335200"/>
          </a:xfrm>
          <a:prstGeom prst="rect">
            <a:avLst/>
          </a:prstGeom>
          <a:noFill/>
          <a:ln w="0">
            <a:noFill/>
          </a:ln>
        </p:spPr>
        <p:txBody>
          <a:bodyPr anchor="ctr">
            <a:noAutofit/>
          </a:bodyPr>
          <a:lstStyle/>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React Native Overview</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Introducing Expo</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Key Features and Benefits</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Expo vs Traditional React Native: Pros &amp; Cons</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Best Practices for Expo Projects</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Demo: Building with Expo</a:t>
            </a:r>
            <a:endParaRPr lang="en-US" sz="2000" b="0" strike="noStrike" spc="-1" dirty="0">
              <a:solidFill>
                <a:srgbClr val="3C3E41"/>
              </a:solidFill>
              <a:latin typeface="Arial"/>
            </a:endParaRPr>
          </a:p>
          <a:p>
            <a:pPr marL="343080" indent="-343080">
              <a:lnSpc>
                <a:spcPct val="90000"/>
              </a:lnSpc>
              <a:spcBef>
                <a:spcPts val="1001"/>
              </a:spcBef>
              <a:buClr>
                <a:srgbClr val="D6001C"/>
              </a:buClr>
              <a:buFont typeface="Arial"/>
              <a:buAutoNum type="arabicPeriod"/>
            </a:pPr>
            <a:r>
              <a:rPr lang="en-US" sz="2000" b="1" strike="noStrike" spc="-1" dirty="0">
                <a:solidFill>
                  <a:srgbClr val="3C3E41"/>
                </a:solidFill>
                <a:latin typeface="Arial"/>
                <a:ea typeface="Arial"/>
              </a:rPr>
              <a:t>Q&amp;A</a:t>
            </a:r>
            <a:endParaRPr lang="en-US" sz="2000" b="0" strike="noStrike" spc="-1" dirty="0">
              <a:solidFill>
                <a:srgbClr val="3C3E41"/>
              </a:solidFill>
              <a:latin typeface="Arial"/>
            </a:endParaRPr>
          </a:p>
          <a:p>
            <a:pPr marL="457200">
              <a:lnSpc>
                <a:spcPct val="90000"/>
              </a:lnSpc>
              <a:spcBef>
                <a:spcPts val="499"/>
              </a:spcBef>
              <a:buNone/>
              <a:tabLst>
                <a:tab pos="0" algn="l"/>
              </a:tabLst>
            </a:pPr>
            <a:endParaRPr lang="en-US" sz="2000" b="0" strike="noStrike" spc="-1" dirty="0">
              <a:solidFill>
                <a:srgbClr val="3C3E41"/>
              </a:solidFill>
              <a:latin typeface="Arial"/>
            </a:endParaRPr>
          </a:p>
          <a:p>
            <a:pPr>
              <a:lnSpc>
                <a:spcPct val="90000"/>
              </a:lnSpc>
              <a:spcBef>
                <a:spcPts val="1001"/>
              </a:spcBef>
              <a:buNone/>
              <a:tabLst>
                <a:tab pos="0" algn="l"/>
              </a:tabLst>
            </a:pPr>
            <a:endParaRPr lang="en-US" sz="2000" b="0" strike="noStrike" spc="-1" dirty="0">
              <a:solidFill>
                <a:srgbClr val="3C3E41"/>
              </a:solidFill>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6B8DB-4482-8ADF-7A49-BFD133FD136E}"/>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D0270DB6-B9B5-AE11-14D9-854030E009BA}"/>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Expo Pros</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F0B46594-35B9-0C5E-7839-00B11CA65288}"/>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Fast Setup:</a:t>
            </a:r>
          </a:p>
          <a:p>
            <a:pPr>
              <a:spcBef>
                <a:spcPts val="1001"/>
              </a:spcBef>
              <a:buClr>
                <a:srgbClr val="D6001C"/>
              </a:buClr>
              <a:buFont typeface="Wingdings" charset="2"/>
              <a:buChar char=""/>
            </a:pPr>
            <a:r>
              <a:rPr lang="en-US" sz="1600" spc="-1" dirty="0">
                <a:solidFill>
                  <a:srgbClr val="3C3E41"/>
                </a:solidFill>
                <a:ea typeface="Arial"/>
              </a:rPr>
              <a:t>Quick project initialization using Expo CLI, with no need for complex Xcode or Android Studio configurations.</a:t>
            </a:r>
          </a:p>
          <a:p>
            <a:pPr>
              <a:spcBef>
                <a:spcPts val="1001"/>
              </a:spcBef>
              <a:buClr>
                <a:srgbClr val="D6001C"/>
              </a:buClr>
              <a:buFont typeface="Wingdings" charset="2"/>
              <a:buChar char=""/>
            </a:pPr>
            <a:r>
              <a:rPr lang="en-US" sz="1600" spc="-1" dirty="0">
                <a:solidFill>
                  <a:srgbClr val="3C3E41"/>
                </a:solidFill>
                <a:ea typeface="Arial"/>
              </a:rPr>
              <a:t>Prebuilt APIs and Expo Go enable instant development and testing on real devices.</a:t>
            </a:r>
            <a:endParaRPr lang="en-US" sz="1600" dirty="0"/>
          </a:p>
        </p:txBody>
      </p:sp>
      <p:sp>
        <p:nvSpPr>
          <p:cNvPr id="3" name="PlaceHolder 2">
            <a:extLst>
              <a:ext uri="{FF2B5EF4-FFF2-40B4-BE49-F238E27FC236}">
                <a16:creationId xmlns:a16="http://schemas.microsoft.com/office/drawing/2014/main" id="{16530C70-F86E-6C14-2923-04EBE02035CB}"/>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Great for Prototypes:</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Rapid iteration with hot reloading and live previews via Expo Go.</a:t>
            </a:r>
          </a:p>
          <a:p>
            <a:pPr>
              <a:spcBef>
                <a:spcPts val="1001"/>
              </a:spcBef>
              <a:buClr>
                <a:srgbClr val="D6001C"/>
              </a:buClr>
              <a:buFont typeface="Wingdings" charset="2"/>
              <a:buChar char=""/>
            </a:pPr>
            <a:r>
              <a:rPr lang="en-US" sz="1600" spc="-1" dirty="0">
                <a:solidFill>
                  <a:srgbClr val="3C3E41"/>
                </a:solidFill>
                <a:ea typeface="Arial"/>
              </a:rPr>
              <a:t>Single codebase for multiple platforms, ideal for quickly building and testing app ideas.</a:t>
            </a:r>
          </a:p>
        </p:txBody>
      </p:sp>
      <p:pic>
        <p:nvPicPr>
          <p:cNvPr id="7" name="Picture 6" descr="A black background with a black square&#10;&#10;AI-generated content may be incorrect.">
            <a:extLst>
              <a:ext uri="{FF2B5EF4-FFF2-40B4-BE49-F238E27FC236}">
                <a16:creationId xmlns:a16="http://schemas.microsoft.com/office/drawing/2014/main" id="{298B959A-697A-BE3F-E95A-61C833A5AB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4926984"/>
            <a:ext cx="4682727" cy="1321590"/>
          </a:xfrm>
          <a:prstGeom prst="rect">
            <a:avLst/>
          </a:prstGeom>
        </p:spPr>
      </p:pic>
    </p:spTree>
    <p:extLst>
      <p:ext uri="{BB962C8B-B14F-4D97-AF65-F5344CB8AC3E}">
        <p14:creationId xmlns:p14="http://schemas.microsoft.com/office/powerpoint/2010/main" val="28956473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D6A9C-5F79-A79A-E8FD-ED092542B36A}"/>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C99C9D99-962E-2FC8-9E68-A981483BCCBC}"/>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Expo Cons</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0B30E4FC-CAE3-5111-91EF-558B3076C5CE}"/>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Limited Native Module Access:</a:t>
            </a:r>
          </a:p>
          <a:p>
            <a:pPr>
              <a:spcBef>
                <a:spcPts val="1001"/>
              </a:spcBef>
              <a:buClr>
                <a:srgbClr val="D6001C"/>
              </a:buClr>
              <a:buFont typeface="Wingdings" charset="2"/>
              <a:buChar char=""/>
            </a:pPr>
            <a:r>
              <a:rPr lang="en-US" sz="1600" spc="-1" dirty="0">
                <a:solidFill>
                  <a:srgbClr val="3C3E41"/>
                </a:solidFill>
                <a:ea typeface="Arial"/>
              </a:rPr>
              <a:t>In the Managed Workflow, access to custom native modules is restricted, requiring the Bare Workflow for advanced native integrations.</a:t>
            </a:r>
          </a:p>
          <a:p>
            <a:pPr>
              <a:spcBef>
                <a:spcPts val="1001"/>
              </a:spcBef>
              <a:buClr>
                <a:srgbClr val="D6001C"/>
              </a:buClr>
              <a:buFont typeface="Wingdings" charset="2"/>
              <a:buChar char=""/>
            </a:pPr>
            <a:r>
              <a:rPr lang="en-US" sz="1600" spc="-1" dirty="0">
                <a:solidFill>
                  <a:srgbClr val="3C3E41"/>
                </a:solidFill>
                <a:ea typeface="Arial"/>
              </a:rPr>
              <a:t>Some third-party libraries requiring native code may not be compatible without ejecting to Bare.</a:t>
            </a:r>
            <a:endParaRPr lang="en-US" sz="1600" dirty="0"/>
          </a:p>
        </p:txBody>
      </p:sp>
      <p:sp>
        <p:nvSpPr>
          <p:cNvPr id="3" name="PlaceHolder 2">
            <a:extLst>
              <a:ext uri="{FF2B5EF4-FFF2-40B4-BE49-F238E27FC236}">
                <a16:creationId xmlns:a16="http://schemas.microsoft.com/office/drawing/2014/main" id="{F693BF8C-E4AB-27FE-5F22-AA6D1F97D189}"/>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Larger App Size:</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Apps built with Expo include the Expo SDK, which can increase the final app size compared to pure React Native apps.</a:t>
            </a:r>
          </a:p>
          <a:p>
            <a:pPr>
              <a:spcBef>
                <a:spcPts val="1001"/>
              </a:spcBef>
              <a:buClr>
                <a:srgbClr val="D6001C"/>
              </a:buClr>
              <a:buFont typeface="Wingdings" charset="2"/>
              <a:buChar char=""/>
            </a:pPr>
            <a:r>
              <a:rPr lang="en-US" sz="1600" spc="-1" dirty="0">
                <a:solidFill>
                  <a:srgbClr val="3C3E41"/>
                </a:solidFill>
                <a:ea typeface="Arial"/>
              </a:rPr>
              <a:t>This may impact download times or storage usage, especially for simpler apps.</a:t>
            </a:r>
          </a:p>
        </p:txBody>
      </p:sp>
      <p:pic>
        <p:nvPicPr>
          <p:cNvPr id="7" name="Picture 6" descr="A black background with a black square&#10;&#10;AI-generated content may be incorrect.">
            <a:extLst>
              <a:ext uri="{FF2B5EF4-FFF2-40B4-BE49-F238E27FC236}">
                <a16:creationId xmlns:a16="http://schemas.microsoft.com/office/drawing/2014/main" id="{FB50FD00-7A19-8D85-2186-06BC013D1D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080" y="4926984"/>
            <a:ext cx="4682727" cy="1321590"/>
          </a:xfrm>
          <a:prstGeom prst="rect">
            <a:avLst/>
          </a:prstGeom>
        </p:spPr>
      </p:pic>
    </p:spTree>
    <p:extLst>
      <p:ext uri="{BB962C8B-B14F-4D97-AF65-F5344CB8AC3E}">
        <p14:creationId xmlns:p14="http://schemas.microsoft.com/office/powerpoint/2010/main" val="3829138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633E4-8E0C-6F34-CFF8-6438AC5E4CD4}"/>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85405F73-20BA-384A-F739-A1AF5A9489E0}"/>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Traditional React Native Pros &amp; Cons</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9FD15CFF-DE41-ECBF-BD3E-A84265A5DF4B}"/>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Pros More Flexibility:</a:t>
            </a:r>
          </a:p>
          <a:p>
            <a:pPr>
              <a:spcBef>
                <a:spcPts val="1001"/>
              </a:spcBef>
              <a:buClr>
                <a:srgbClr val="D6001C"/>
              </a:buClr>
              <a:buFont typeface="Wingdings" charset="2"/>
              <a:buChar char=""/>
            </a:pPr>
            <a:r>
              <a:rPr lang="en-US" sz="1600" spc="-1" dirty="0">
                <a:solidFill>
                  <a:srgbClr val="3C3E41"/>
                </a:solidFill>
                <a:ea typeface="Arial"/>
              </a:rPr>
              <a:t>Full access to native code, allowing integration of custom native modules and third-party libraries.</a:t>
            </a:r>
          </a:p>
          <a:p>
            <a:pPr>
              <a:spcBef>
                <a:spcPts val="1001"/>
              </a:spcBef>
              <a:buClr>
                <a:srgbClr val="D6001C"/>
              </a:buClr>
              <a:buFont typeface="Wingdings" charset="2"/>
              <a:buChar char=""/>
            </a:pPr>
            <a:r>
              <a:rPr lang="en-US" sz="1600" spc="-1" dirty="0">
                <a:solidFill>
                  <a:srgbClr val="3C3E41"/>
                </a:solidFill>
                <a:ea typeface="Arial"/>
              </a:rPr>
              <a:t>Complete control over Xcode and Android Studio configurations for tailored functionality.</a:t>
            </a:r>
          </a:p>
          <a:p>
            <a:pPr>
              <a:spcBef>
                <a:spcPts val="1001"/>
              </a:spcBef>
              <a:buClr>
                <a:srgbClr val="D6001C"/>
              </a:buClr>
              <a:buFont typeface="Wingdings" charset="2"/>
              <a:buChar char=""/>
            </a:pPr>
            <a:r>
              <a:rPr lang="en-US" sz="1600" spc="-1" dirty="0">
                <a:solidFill>
                  <a:srgbClr val="3C3E41"/>
                </a:solidFill>
                <a:ea typeface="Arial"/>
              </a:rPr>
              <a:t>Ideal for complex apps requiring specific native features or performance optimizations.</a:t>
            </a:r>
            <a:endParaRPr lang="en-US" sz="1600" dirty="0"/>
          </a:p>
        </p:txBody>
      </p:sp>
      <p:sp>
        <p:nvSpPr>
          <p:cNvPr id="3" name="PlaceHolder 2">
            <a:extLst>
              <a:ext uri="{FF2B5EF4-FFF2-40B4-BE49-F238E27FC236}">
                <a16:creationId xmlns:a16="http://schemas.microsoft.com/office/drawing/2014/main" id="{62C56CE7-DB99-83AF-6AF1-6B5631177E4C}"/>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Cons Complex Setup:</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Requires manual configuration of development environments (Xcode, Android Studio, build tools).</a:t>
            </a:r>
          </a:p>
          <a:p>
            <a:pPr>
              <a:spcBef>
                <a:spcPts val="1001"/>
              </a:spcBef>
              <a:buClr>
                <a:srgbClr val="D6001C"/>
              </a:buClr>
              <a:buFont typeface="Wingdings" charset="2"/>
              <a:buChar char=""/>
            </a:pPr>
            <a:r>
              <a:rPr lang="en-US" sz="1600" spc="-1" dirty="0">
                <a:solidFill>
                  <a:srgbClr val="3C3E41"/>
                </a:solidFill>
                <a:ea typeface="Arial"/>
              </a:rPr>
              <a:t>Time-consuming setup and maintenance for iOS and Android builds, especially for beginners.</a:t>
            </a:r>
          </a:p>
          <a:p>
            <a:pPr>
              <a:spcBef>
                <a:spcPts val="1001"/>
              </a:spcBef>
              <a:buClr>
                <a:srgbClr val="D6001C"/>
              </a:buClr>
              <a:buFont typeface="Wingdings" charset="2"/>
              <a:buChar char=""/>
            </a:pPr>
            <a:r>
              <a:rPr lang="en-US" sz="1600" spc="-1" dirty="0">
                <a:solidFill>
                  <a:srgbClr val="3C3E41"/>
                </a:solidFill>
                <a:ea typeface="Arial"/>
              </a:rPr>
              <a:t>No built-in tools like Expo Go or OTA updates, increasing development and deployment complexity.</a:t>
            </a:r>
          </a:p>
        </p:txBody>
      </p:sp>
    </p:spTree>
    <p:extLst>
      <p:ext uri="{BB962C8B-B14F-4D97-AF65-F5344CB8AC3E}">
        <p14:creationId xmlns:p14="http://schemas.microsoft.com/office/powerpoint/2010/main" val="1791444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821A3A-147D-3D13-4E95-B3544C4D45DF}"/>
            </a:ext>
          </a:extLst>
        </p:cNvPr>
        <p:cNvGrpSpPr/>
        <p:nvPr/>
      </p:nvGrpSpPr>
      <p:grpSpPr>
        <a:xfrm>
          <a:off x="0" y="0"/>
          <a:ext cx="0" cy="0"/>
          <a:chOff x="0" y="0"/>
          <a:chExt cx="0" cy="0"/>
        </a:xfrm>
      </p:grpSpPr>
      <p:sp>
        <p:nvSpPr>
          <p:cNvPr id="346" name="PlaceHolder 1">
            <a:extLst>
              <a:ext uri="{FF2B5EF4-FFF2-40B4-BE49-F238E27FC236}">
                <a16:creationId xmlns:a16="http://schemas.microsoft.com/office/drawing/2014/main" id="{C9C2152A-BC05-16D4-0D3D-E9D9A8A29E3A}"/>
              </a:ext>
            </a:extLst>
          </p:cNvPr>
          <p:cNvSpPr>
            <a:spLocks noGrp="1"/>
          </p:cNvSpPr>
          <p:nvPr>
            <p:ph type="title"/>
          </p:nvPr>
        </p:nvSpPr>
        <p:spPr>
          <a:xfrm>
            <a:off x="838080" y="405360"/>
            <a:ext cx="6982560" cy="538200"/>
          </a:xfrm>
          <a:prstGeom prst="rect">
            <a:avLst/>
          </a:prstGeom>
          <a:noFill/>
          <a:ln w="0">
            <a:noFill/>
          </a:ln>
        </p:spPr>
        <p:txBody>
          <a:bodyPr anchor="t">
            <a:noAutofit/>
          </a:bodyPr>
          <a:lstStyle/>
          <a:p>
            <a:r>
              <a:rPr lang="en-US" sz="3200" dirty="0">
                <a:solidFill>
                  <a:srgbClr val="FF0000"/>
                </a:solidFill>
              </a:rPr>
              <a:t>When to Choose Expo?</a:t>
            </a:r>
            <a:endParaRPr lang="en-US" sz="3200" dirty="0">
              <a:solidFill>
                <a:srgbClr val="FF0000"/>
              </a:solidFill>
              <a:effectLst/>
            </a:endParaRPr>
          </a:p>
        </p:txBody>
      </p:sp>
      <p:sp>
        <p:nvSpPr>
          <p:cNvPr id="347" name="PlaceHolder 2">
            <a:extLst>
              <a:ext uri="{FF2B5EF4-FFF2-40B4-BE49-F238E27FC236}">
                <a16:creationId xmlns:a16="http://schemas.microsoft.com/office/drawing/2014/main" id="{FF6AC49D-2552-EF5B-1667-4F7557EA57B8}"/>
              </a:ext>
            </a:extLst>
          </p:cNvPr>
          <p:cNvSpPr>
            <a:spLocks noGrp="1"/>
          </p:cNvSpPr>
          <p:nvPr>
            <p:ph/>
          </p:nvPr>
        </p:nvSpPr>
        <p:spPr>
          <a:xfrm>
            <a:off x="838080" y="1555776"/>
            <a:ext cx="3139200" cy="4284360"/>
          </a:xfrm>
          <a:prstGeom prst="rect">
            <a:avLst/>
          </a:prstGeom>
          <a:noFill/>
          <a:ln w="0">
            <a:noFill/>
          </a:ln>
        </p:spPr>
        <p:txBody>
          <a:bodyPr anchor="t">
            <a:normAutofit/>
          </a:bodyPr>
          <a:lstStyle/>
          <a:p>
            <a:pPr marL="0" indent="0">
              <a:buNone/>
            </a:pPr>
            <a:r>
              <a:rPr lang="en-US" sz="1600" b="1" dirty="0"/>
              <a:t>MVP (Minimum Viable Product):</a:t>
            </a:r>
          </a:p>
          <a:p>
            <a:pPr>
              <a:spcBef>
                <a:spcPts val="1001"/>
              </a:spcBef>
              <a:buClr>
                <a:srgbClr val="D6001C"/>
              </a:buClr>
              <a:buFont typeface="Wingdings" charset="2"/>
              <a:buChar char=""/>
            </a:pPr>
            <a:r>
              <a:rPr lang="en-US" sz="1600" spc="-1" dirty="0">
                <a:solidFill>
                  <a:srgbClr val="3C3E41"/>
                </a:solidFill>
                <a:ea typeface="Arial"/>
              </a:rPr>
              <a:t>Perfect for quickly building and testing MVPs with minimal setup.</a:t>
            </a:r>
          </a:p>
          <a:p>
            <a:pPr>
              <a:spcBef>
                <a:spcPts val="1001"/>
              </a:spcBef>
              <a:buClr>
                <a:srgbClr val="D6001C"/>
              </a:buClr>
              <a:buFont typeface="Wingdings" charset="2"/>
              <a:buChar char=""/>
            </a:pPr>
            <a:r>
              <a:rPr lang="en-US" sz="1600" spc="-1" dirty="0">
                <a:solidFill>
                  <a:srgbClr val="3C3E41"/>
                </a:solidFill>
                <a:ea typeface="Arial"/>
              </a:rPr>
              <a:t>Use Expo Go and prebuilt APIs to prototype features like camera or location without native code.</a:t>
            </a:r>
            <a:endParaRPr lang="en-US" sz="1600" dirty="0"/>
          </a:p>
        </p:txBody>
      </p:sp>
      <p:sp>
        <p:nvSpPr>
          <p:cNvPr id="3" name="PlaceHolder 2">
            <a:extLst>
              <a:ext uri="{FF2B5EF4-FFF2-40B4-BE49-F238E27FC236}">
                <a16:creationId xmlns:a16="http://schemas.microsoft.com/office/drawing/2014/main" id="{A3698B51-9946-C89E-766F-22F2B6F4F575}"/>
              </a:ext>
            </a:extLst>
          </p:cNvPr>
          <p:cNvSpPr txBox="1">
            <a:spLocks/>
          </p:cNvSpPr>
          <p:nvPr/>
        </p:nvSpPr>
        <p:spPr>
          <a:xfrm>
            <a:off x="4329360" y="1555776"/>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1"/>
              </a:spcBef>
              <a:buClr>
                <a:srgbClr val="D6001C"/>
              </a:buClr>
              <a:buNone/>
            </a:pPr>
            <a:r>
              <a:rPr lang="en-US" sz="1600" b="1" dirty="0"/>
              <a:t>Startups:</a:t>
            </a:r>
            <a:endParaRPr lang="en-US" sz="1600" b="1" spc="-1" dirty="0">
              <a:solidFill>
                <a:srgbClr val="3C3E41"/>
              </a:solidFill>
              <a:latin typeface="Arial"/>
              <a:ea typeface="Arial"/>
            </a:endParaRPr>
          </a:p>
          <a:p>
            <a:pPr>
              <a:spcBef>
                <a:spcPts val="1001"/>
              </a:spcBef>
              <a:buClr>
                <a:srgbClr val="D6001C"/>
              </a:buClr>
              <a:buFont typeface="Wingdings" charset="2"/>
              <a:buChar char=""/>
            </a:pPr>
            <a:r>
              <a:rPr lang="en-US" sz="1600" spc="-1" dirty="0">
                <a:solidFill>
                  <a:srgbClr val="3C3E41"/>
                </a:solidFill>
                <a:ea typeface="Arial"/>
              </a:rPr>
              <a:t>Enables rapid development and iteration for startups needing to launch apps fast.</a:t>
            </a:r>
          </a:p>
          <a:p>
            <a:pPr>
              <a:spcBef>
                <a:spcPts val="1001"/>
              </a:spcBef>
              <a:buClr>
                <a:srgbClr val="D6001C"/>
              </a:buClr>
              <a:buFont typeface="Wingdings" charset="2"/>
              <a:buChar char=""/>
            </a:pPr>
            <a:r>
              <a:rPr lang="en-US" sz="1600" spc="-1" dirty="0">
                <a:solidFill>
                  <a:srgbClr val="3C3E41"/>
                </a:solidFill>
                <a:ea typeface="Arial"/>
              </a:rPr>
              <a:t>OTA updates and cloud builds reduce deployment time, helping meet tight deadlines.</a:t>
            </a:r>
          </a:p>
        </p:txBody>
      </p:sp>
      <p:sp>
        <p:nvSpPr>
          <p:cNvPr id="2" name="PlaceHolder 2">
            <a:extLst>
              <a:ext uri="{FF2B5EF4-FFF2-40B4-BE49-F238E27FC236}">
                <a16:creationId xmlns:a16="http://schemas.microsoft.com/office/drawing/2014/main" id="{8ED957A8-01FE-939B-DF44-541DB99002FC}"/>
              </a:ext>
            </a:extLst>
          </p:cNvPr>
          <p:cNvSpPr txBox="1">
            <a:spLocks/>
          </p:cNvSpPr>
          <p:nvPr/>
        </p:nvSpPr>
        <p:spPr>
          <a:xfrm>
            <a:off x="2956800" y="4067328"/>
            <a:ext cx="3139200" cy="428436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b="1" dirty="0"/>
              <a:t>Hackathons:</a:t>
            </a:r>
          </a:p>
          <a:p>
            <a:pPr>
              <a:spcBef>
                <a:spcPts val="1001"/>
              </a:spcBef>
              <a:buClr>
                <a:srgbClr val="D6001C"/>
              </a:buClr>
              <a:buFont typeface="Wingdings" charset="2"/>
              <a:buChar char=""/>
            </a:pPr>
            <a:r>
              <a:rPr lang="en-US" sz="1600" spc="-1" dirty="0">
                <a:solidFill>
                  <a:srgbClr val="3C3E41"/>
                </a:solidFill>
                <a:ea typeface="Arial"/>
              </a:rPr>
              <a:t>Streamlined setup and Expo CLI make it ideal for time-constrained events.</a:t>
            </a:r>
          </a:p>
          <a:p>
            <a:pPr>
              <a:spcBef>
                <a:spcPts val="1001"/>
              </a:spcBef>
              <a:buClr>
                <a:srgbClr val="D6001C"/>
              </a:buClr>
              <a:buFont typeface="Wingdings" charset="2"/>
              <a:buChar char=""/>
            </a:pPr>
            <a:r>
              <a:rPr lang="en-US" sz="1600" spc="-1" dirty="0">
                <a:solidFill>
                  <a:srgbClr val="3C3E41"/>
                </a:solidFill>
                <a:ea typeface="Arial"/>
              </a:rPr>
              <a:t>Build cross-platform apps (iOS, Android, web) with a single codebase, focusing on functionality over configuration.</a:t>
            </a:r>
            <a:endParaRPr lang="en-US" sz="1600" dirty="0"/>
          </a:p>
        </p:txBody>
      </p:sp>
    </p:spTree>
    <p:extLst>
      <p:ext uri="{BB962C8B-B14F-4D97-AF65-F5344CB8AC3E}">
        <p14:creationId xmlns:p14="http://schemas.microsoft.com/office/powerpoint/2010/main" val="11333856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D6F2D-557D-4F44-84AA-3A35C1839C39}"/>
            </a:ext>
          </a:extLst>
        </p:cNvPr>
        <p:cNvGrpSpPr/>
        <p:nvPr/>
      </p:nvGrpSpPr>
      <p:grpSpPr>
        <a:xfrm>
          <a:off x="0" y="0"/>
          <a:ext cx="0" cy="0"/>
          <a:chOff x="0" y="0"/>
          <a:chExt cx="0" cy="0"/>
        </a:xfrm>
      </p:grpSpPr>
      <p:sp>
        <p:nvSpPr>
          <p:cNvPr id="344" name="PlaceHolder 1">
            <a:extLst>
              <a:ext uri="{FF2B5EF4-FFF2-40B4-BE49-F238E27FC236}">
                <a16:creationId xmlns:a16="http://schemas.microsoft.com/office/drawing/2014/main" id="{814DC83C-B471-AF15-88F1-A8F044548B73}"/>
              </a:ext>
            </a:extLst>
          </p:cNvPr>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Best Practices for Expo Projects</a:t>
            </a:r>
            <a:endParaRPr lang="en-US" sz="4000" b="0" strike="noStrike" spc="-1" dirty="0">
              <a:solidFill>
                <a:srgbClr val="3C3E41"/>
              </a:solidFill>
              <a:latin typeface="Arial"/>
            </a:endParaRPr>
          </a:p>
        </p:txBody>
      </p:sp>
      <p:sp>
        <p:nvSpPr>
          <p:cNvPr id="345" name="PlaceHolder 2">
            <a:extLst>
              <a:ext uri="{FF2B5EF4-FFF2-40B4-BE49-F238E27FC236}">
                <a16:creationId xmlns:a16="http://schemas.microsoft.com/office/drawing/2014/main" id="{AD198BDB-F5BF-EF98-B7EA-848450E34684}"/>
              </a:ext>
            </a:extLst>
          </p:cNvPr>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a:t>
            </a:r>
            <a:r>
              <a:rPr lang="en-US" sz="6000" spc="-1" dirty="0">
                <a:solidFill>
                  <a:srgbClr val="3C3E41"/>
                </a:solidFill>
                <a:latin typeface="Arial"/>
              </a:rPr>
              <a:t>5</a:t>
            </a:r>
            <a:endParaRPr lang="en-US" sz="6000" b="0" strike="noStrike" spc="-1" dirty="0">
              <a:solidFill>
                <a:srgbClr val="3C3E41"/>
              </a:solidFill>
              <a:latin typeface="Arial"/>
            </a:endParaRPr>
          </a:p>
        </p:txBody>
      </p:sp>
    </p:spTree>
    <p:extLst>
      <p:ext uri="{BB962C8B-B14F-4D97-AF65-F5344CB8AC3E}">
        <p14:creationId xmlns:p14="http://schemas.microsoft.com/office/powerpoint/2010/main" val="37726355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Keep Expo SDK &amp; Dependencies Updated</a:t>
            </a:r>
            <a:endParaRPr lang="en-US" sz="3200" b="0" strike="noStrike" spc="-1" dirty="0">
              <a:solidFill>
                <a:srgbClr val="FFFFFF"/>
              </a:solidFill>
              <a:latin typeface="Arial"/>
            </a:endParaRPr>
          </a:p>
        </p:txBody>
      </p:sp>
      <p:sp>
        <p:nvSpPr>
          <p:cNvPr id="349" name="PlaceHolder 2"/>
          <p:cNvSpPr>
            <a:spLocks noGrp="1"/>
          </p:cNvSpPr>
          <p:nvPr>
            <p:ph/>
          </p:nvPr>
        </p:nvSpPr>
        <p:spPr>
          <a:xfrm>
            <a:off x="1094112" y="1789112"/>
            <a:ext cx="6053760"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800" spc="-1" dirty="0">
                <a:solidFill>
                  <a:srgbClr val="3C3E41"/>
                </a:solidFill>
                <a:ea typeface="Arial"/>
              </a:rPr>
              <a:t>Expo SDK Updates: Regular releases (quarterly) include new APIs, bug fixes, and support for the latest React Native versions.</a:t>
            </a:r>
          </a:p>
          <a:p>
            <a:pPr>
              <a:spcBef>
                <a:spcPts val="1001"/>
              </a:spcBef>
              <a:buClr>
                <a:srgbClr val="D6001C"/>
              </a:buClr>
              <a:buFont typeface="Wingdings" charset="2"/>
              <a:buChar char=""/>
            </a:pPr>
            <a:r>
              <a:rPr lang="en-US" sz="1800" spc="-1" dirty="0">
                <a:solidFill>
                  <a:srgbClr val="3C3E41"/>
                </a:solidFill>
                <a:ea typeface="Arial"/>
              </a:rPr>
              <a:t>Dependency Updates: Keep third-party libraries and tools aligned to avoid compatibility issues or deprecated features.</a:t>
            </a:r>
          </a:p>
          <a:p>
            <a:pPr>
              <a:spcBef>
                <a:spcPts val="1001"/>
              </a:spcBef>
              <a:buClr>
                <a:srgbClr val="D6001C"/>
              </a:buClr>
              <a:buFont typeface="Wingdings" charset="2"/>
              <a:buChar char=""/>
            </a:pPr>
            <a:r>
              <a:rPr lang="en-US" sz="1800" spc="-1" dirty="0">
                <a:solidFill>
                  <a:srgbClr val="3C3E41"/>
                </a:solidFill>
                <a:ea typeface="Arial"/>
              </a:rPr>
              <a:t>Access new device capabilities, performance improvements, and security patches.</a:t>
            </a:r>
            <a:endParaRPr lang="en-US" sz="1800" b="0" strike="noStrike" spc="-1" dirty="0">
              <a:solidFill>
                <a:srgbClr val="3C3E41"/>
              </a:solidFill>
              <a:latin typeface="Arial"/>
            </a:endParaRPr>
          </a:p>
        </p:txBody>
      </p:sp>
      <p:sp>
        <p:nvSpPr>
          <p:cNvPr id="350" name="TextBox 4"/>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Why Update?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40C0E-7DEC-E425-F435-5F49BE45F758}"/>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696C1CFF-995E-1FB5-44ED-2154F8F25090}"/>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Keep Expo SDK &amp; Dependencies Updated</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D5B3C8B6-269A-0CC5-EB37-8D1EC3F24F79}"/>
              </a:ext>
            </a:extLst>
          </p:cNvPr>
          <p:cNvSpPr>
            <a:spLocks noGrp="1"/>
          </p:cNvSpPr>
          <p:nvPr>
            <p:ph/>
          </p:nvPr>
        </p:nvSpPr>
        <p:spPr>
          <a:xfrm>
            <a:off x="1094112" y="1789112"/>
            <a:ext cx="6053760"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800" spc="-1" dirty="0">
                <a:solidFill>
                  <a:srgbClr val="3C3E41"/>
                </a:solidFill>
                <a:ea typeface="Arial"/>
              </a:rPr>
              <a:t>Use Expo CLI (</a:t>
            </a:r>
            <a:r>
              <a:rPr lang="en-US" sz="1800" spc="-1" dirty="0">
                <a:solidFill>
                  <a:srgbClr val="3C3E41"/>
                </a:solidFill>
                <a:highlight>
                  <a:srgbClr val="FFFF00"/>
                </a:highlight>
                <a:ea typeface="Arial"/>
              </a:rPr>
              <a:t>expo upgrade</a:t>
            </a:r>
            <a:r>
              <a:rPr lang="en-US" sz="1800" spc="-1" dirty="0">
                <a:solidFill>
                  <a:srgbClr val="3C3E41"/>
                </a:solidFill>
                <a:ea typeface="Arial"/>
              </a:rPr>
              <a:t>) to update the Expo SDK to the latest version.</a:t>
            </a:r>
          </a:p>
          <a:p>
            <a:pPr>
              <a:spcBef>
                <a:spcPts val="1001"/>
              </a:spcBef>
              <a:buClr>
                <a:srgbClr val="D6001C"/>
              </a:buClr>
              <a:buFont typeface="Wingdings" charset="2"/>
              <a:buChar char=""/>
            </a:pPr>
            <a:r>
              <a:rPr lang="en-US" sz="1800" spc="-1" dirty="0">
                <a:solidFill>
                  <a:srgbClr val="3C3E41"/>
                </a:solidFill>
                <a:ea typeface="Arial"/>
              </a:rPr>
              <a:t>Check and update dependencies in </a:t>
            </a:r>
            <a:r>
              <a:rPr lang="en-US" sz="1800" spc="-1" dirty="0" err="1">
                <a:solidFill>
                  <a:srgbClr val="3C3E41"/>
                </a:solidFill>
                <a:highlight>
                  <a:srgbClr val="FFFF00"/>
                </a:highlight>
                <a:ea typeface="Arial"/>
              </a:rPr>
              <a:t>package.json</a:t>
            </a:r>
            <a:r>
              <a:rPr lang="en-US" sz="1800" spc="-1" dirty="0">
                <a:solidFill>
                  <a:srgbClr val="3C3E41"/>
                </a:solidFill>
                <a:highlight>
                  <a:srgbClr val="FFFF00"/>
                </a:highlight>
                <a:ea typeface="Arial"/>
              </a:rPr>
              <a:t> </a:t>
            </a:r>
            <a:r>
              <a:rPr lang="en-US" sz="1800" spc="-1" dirty="0">
                <a:solidFill>
                  <a:srgbClr val="3C3E41"/>
                </a:solidFill>
                <a:ea typeface="Arial"/>
              </a:rPr>
              <a:t>using </a:t>
            </a:r>
            <a:r>
              <a:rPr lang="en-US" sz="1800" spc="-1" dirty="0" err="1">
                <a:solidFill>
                  <a:srgbClr val="3C3E41"/>
                </a:solidFill>
                <a:highlight>
                  <a:srgbClr val="FFFF00"/>
                </a:highlight>
                <a:ea typeface="Arial"/>
              </a:rPr>
              <a:t>npm</a:t>
            </a:r>
            <a:r>
              <a:rPr lang="en-US" sz="1800" spc="-1" dirty="0">
                <a:solidFill>
                  <a:srgbClr val="3C3E41"/>
                </a:solidFill>
                <a:ea typeface="Arial"/>
              </a:rPr>
              <a:t> or </a:t>
            </a:r>
            <a:r>
              <a:rPr lang="en-US" sz="1800" spc="-1" dirty="0">
                <a:solidFill>
                  <a:srgbClr val="3C3E41"/>
                </a:solidFill>
                <a:highlight>
                  <a:srgbClr val="FFFF00"/>
                </a:highlight>
                <a:ea typeface="Arial"/>
              </a:rPr>
              <a:t>yarn</a:t>
            </a:r>
            <a:r>
              <a:rPr lang="en-US" sz="1800" spc="-1" dirty="0">
                <a:solidFill>
                  <a:srgbClr val="3C3E41"/>
                </a:solidFill>
                <a:ea typeface="Arial"/>
              </a:rPr>
              <a:t> (e.g., </a:t>
            </a:r>
            <a:r>
              <a:rPr lang="en-US" sz="1800" spc="-1" dirty="0" err="1">
                <a:solidFill>
                  <a:srgbClr val="3C3E41"/>
                </a:solidFill>
                <a:highlight>
                  <a:srgbClr val="FFFF00"/>
                </a:highlight>
                <a:ea typeface="Arial"/>
              </a:rPr>
              <a:t>npm</a:t>
            </a:r>
            <a:r>
              <a:rPr lang="en-US" sz="1800" spc="-1" dirty="0">
                <a:solidFill>
                  <a:srgbClr val="3C3E41"/>
                </a:solidFill>
                <a:highlight>
                  <a:srgbClr val="FFFF00"/>
                </a:highlight>
                <a:ea typeface="Arial"/>
              </a:rPr>
              <a:t> update</a:t>
            </a:r>
            <a:r>
              <a:rPr lang="en-US" sz="1800" spc="-1" dirty="0">
                <a:solidFill>
                  <a:srgbClr val="3C3E41"/>
                </a:solidFill>
                <a:ea typeface="Arial"/>
              </a:rPr>
              <a:t>).</a:t>
            </a:r>
          </a:p>
          <a:p>
            <a:pPr>
              <a:spcBef>
                <a:spcPts val="1001"/>
              </a:spcBef>
              <a:buClr>
                <a:srgbClr val="D6001C"/>
              </a:buClr>
              <a:buFont typeface="Wingdings" charset="2"/>
              <a:buChar char=""/>
            </a:pPr>
            <a:r>
              <a:rPr lang="en-US" sz="1800" spc="-1" dirty="0">
                <a:solidFill>
                  <a:srgbClr val="3C3E41"/>
                </a:solidFill>
                <a:ea typeface="Arial"/>
              </a:rPr>
              <a:t>Test updates in Expo Go or a development build to ensure compatibility.</a:t>
            </a:r>
          </a:p>
          <a:p>
            <a:pPr>
              <a:spcBef>
                <a:spcPts val="1001"/>
              </a:spcBef>
              <a:buClr>
                <a:srgbClr val="D6001C"/>
              </a:buClr>
              <a:buFont typeface="Wingdings" charset="2"/>
              <a:buChar char=""/>
            </a:pPr>
            <a:r>
              <a:rPr lang="en-US" sz="1800" spc="-1" dirty="0">
                <a:solidFill>
                  <a:srgbClr val="3C3E41"/>
                </a:solidFill>
                <a:ea typeface="Arial"/>
              </a:rPr>
              <a:t>Monitor Expo’s changelog and documentation for breaking changes or migration steps.</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DDD0B2D4-6074-F578-90DA-6D65B495B04A}"/>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How to Update</a:t>
            </a:r>
          </a:p>
        </p:txBody>
      </p:sp>
    </p:spTree>
    <p:extLst>
      <p:ext uri="{BB962C8B-B14F-4D97-AF65-F5344CB8AC3E}">
        <p14:creationId xmlns:p14="http://schemas.microsoft.com/office/powerpoint/2010/main" val="22309499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A27AA-B49E-E75E-E543-C11D87C0FF7A}"/>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D1FEF4CB-F14E-7C6D-E0EE-732389BBA7DC}"/>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Keep Expo SDK &amp; Dependencies Updated</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AC00A9B1-CF09-4C6E-81F7-8EFC46D98E32}"/>
              </a:ext>
            </a:extLst>
          </p:cNvPr>
          <p:cNvSpPr>
            <a:spLocks noGrp="1"/>
          </p:cNvSpPr>
          <p:nvPr>
            <p:ph/>
          </p:nvPr>
        </p:nvSpPr>
        <p:spPr>
          <a:xfrm>
            <a:off x="1094112" y="1789112"/>
            <a:ext cx="6053760"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800" spc="-1" dirty="0">
                <a:solidFill>
                  <a:srgbClr val="3C3E41"/>
                </a:solidFill>
                <a:ea typeface="Arial"/>
              </a:rPr>
              <a:t>Regularly check for updates, especially after new SDK releases.</a:t>
            </a:r>
          </a:p>
          <a:p>
            <a:pPr>
              <a:spcBef>
                <a:spcPts val="1001"/>
              </a:spcBef>
              <a:buClr>
                <a:srgbClr val="D6001C"/>
              </a:buClr>
              <a:buFont typeface="Wingdings" charset="2"/>
              <a:buChar char=""/>
            </a:pPr>
            <a:r>
              <a:rPr lang="en-US" sz="1800" spc="-1" dirty="0">
                <a:solidFill>
                  <a:srgbClr val="3C3E41"/>
                </a:solidFill>
                <a:ea typeface="Arial"/>
              </a:rPr>
              <a:t>Use version control to manage changes and roll back if needed.</a:t>
            </a:r>
          </a:p>
          <a:p>
            <a:pPr>
              <a:spcBef>
                <a:spcPts val="1001"/>
              </a:spcBef>
              <a:buClr>
                <a:srgbClr val="D6001C"/>
              </a:buClr>
              <a:buFont typeface="Wingdings" charset="2"/>
              <a:buChar char=""/>
            </a:pPr>
            <a:r>
              <a:rPr lang="en-US" sz="1800" spc="-1" dirty="0">
                <a:solidFill>
                  <a:srgbClr val="3C3E41"/>
                </a:solidFill>
                <a:ea typeface="Arial"/>
              </a:rPr>
              <a:t>Test thoroughly in Managed or Bare Workflow to avoid runtime issues.</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15D6037E-9F01-0496-B061-B0DF24F2D2D4}"/>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Best Practices</a:t>
            </a:r>
          </a:p>
        </p:txBody>
      </p:sp>
    </p:spTree>
    <p:extLst>
      <p:ext uri="{BB962C8B-B14F-4D97-AF65-F5344CB8AC3E}">
        <p14:creationId xmlns:p14="http://schemas.microsoft.com/office/powerpoint/2010/main" val="328727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27DFC-ECCD-FD44-694B-A193D15D97EB}"/>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84FAA3EB-1908-34A2-F11B-B5AC6166DA2C}"/>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Optimize Assets in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B9ABE52F-15A0-1444-84D0-0C524F83D556}"/>
              </a:ext>
            </a:extLst>
          </p:cNvPr>
          <p:cNvSpPr>
            <a:spLocks noGrp="1"/>
          </p:cNvSpPr>
          <p:nvPr>
            <p:ph/>
          </p:nvPr>
        </p:nvSpPr>
        <p:spPr>
          <a:xfrm>
            <a:off x="1066680" y="1551002"/>
            <a:ext cx="2481192"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400" spc="-1" dirty="0">
                <a:solidFill>
                  <a:srgbClr val="3C3E41"/>
                </a:solidFill>
                <a:ea typeface="Arial"/>
              </a:rPr>
              <a:t>Use compressed formats like </a:t>
            </a:r>
            <a:r>
              <a:rPr lang="en-US" sz="1400" spc="-1" dirty="0" err="1">
                <a:solidFill>
                  <a:srgbClr val="3C3E41"/>
                </a:solidFill>
                <a:ea typeface="Arial"/>
              </a:rPr>
              <a:t>WebP</a:t>
            </a:r>
            <a:r>
              <a:rPr lang="en-US" sz="1400" spc="-1" dirty="0">
                <a:solidFill>
                  <a:srgbClr val="3C3E41"/>
                </a:solidFill>
                <a:ea typeface="Arial"/>
              </a:rPr>
              <a:t> or PNG instead of heavy JPEGs.</a:t>
            </a:r>
          </a:p>
          <a:p>
            <a:pPr>
              <a:spcBef>
                <a:spcPts val="1001"/>
              </a:spcBef>
              <a:buClr>
                <a:srgbClr val="D6001C"/>
              </a:buClr>
              <a:buFont typeface="Wingdings" charset="2"/>
              <a:buChar char=""/>
            </a:pPr>
            <a:r>
              <a:rPr lang="en-US" sz="1400" spc="-1" dirty="0">
                <a:solidFill>
                  <a:srgbClr val="3C3E41"/>
                </a:solidFill>
                <a:ea typeface="Arial"/>
              </a:rPr>
              <a:t>Resize images to match display dimensions (e.g., use tools like </a:t>
            </a:r>
            <a:r>
              <a:rPr lang="en-US" sz="1400" spc="-1" dirty="0" err="1">
                <a:solidFill>
                  <a:srgbClr val="3C3E41"/>
                </a:solidFill>
                <a:ea typeface="Arial"/>
              </a:rPr>
              <a:t>ImageOptim</a:t>
            </a:r>
            <a:r>
              <a:rPr lang="en-US" sz="1400" spc="-1" dirty="0">
                <a:solidFill>
                  <a:srgbClr val="3C3E41"/>
                </a:solidFill>
                <a:ea typeface="Arial"/>
              </a:rPr>
              <a:t> or </a:t>
            </a:r>
            <a:r>
              <a:rPr lang="en-US" sz="1400" spc="-1" dirty="0" err="1">
                <a:solidFill>
                  <a:srgbClr val="3C3E41"/>
                </a:solidFill>
                <a:ea typeface="Arial"/>
              </a:rPr>
              <a:t>TinyPNG</a:t>
            </a:r>
            <a:r>
              <a:rPr lang="en-US" sz="1400" spc="-1" dirty="0">
                <a:solidFill>
                  <a:srgbClr val="3C3E41"/>
                </a:solidFill>
                <a:ea typeface="Arial"/>
              </a:rPr>
              <a:t>).</a:t>
            </a:r>
          </a:p>
          <a:p>
            <a:pPr>
              <a:spcBef>
                <a:spcPts val="1001"/>
              </a:spcBef>
              <a:buClr>
                <a:srgbClr val="D6001C"/>
              </a:buClr>
              <a:buFont typeface="Wingdings" charset="2"/>
              <a:buChar char=""/>
            </a:pPr>
            <a:r>
              <a:rPr lang="en-US" sz="1400" spc="-1" dirty="0">
                <a:solidFill>
                  <a:srgbClr val="3C3E41"/>
                </a:solidFill>
                <a:ea typeface="Arial"/>
              </a:rPr>
              <a:t>Leverage Expo Image API for efficient image loading and caching.</a:t>
            </a:r>
            <a:endParaRPr lang="en-US" sz="1400" b="0" strike="noStrike" spc="-1" dirty="0">
              <a:solidFill>
                <a:srgbClr val="3C3E41"/>
              </a:solidFill>
              <a:latin typeface="Arial"/>
            </a:endParaRPr>
          </a:p>
        </p:txBody>
      </p:sp>
      <p:sp>
        <p:nvSpPr>
          <p:cNvPr id="350" name="TextBox 4">
            <a:extLst>
              <a:ext uri="{FF2B5EF4-FFF2-40B4-BE49-F238E27FC236}">
                <a16:creationId xmlns:a16="http://schemas.microsoft.com/office/drawing/2014/main" id="{9B4BEC73-D224-F421-3CFB-64FEC2663C5A}"/>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Images</a:t>
            </a:r>
            <a:endParaRPr lang="en-US" b="1" dirty="0">
              <a:effectLst/>
            </a:endParaRPr>
          </a:p>
        </p:txBody>
      </p:sp>
      <p:sp>
        <p:nvSpPr>
          <p:cNvPr id="3" name="TextBox 4">
            <a:extLst>
              <a:ext uri="{FF2B5EF4-FFF2-40B4-BE49-F238E27FC236}">
                <a16:creationId xmlns:a16="http://schemas.microsoft.com/office/drawing/2014/main" id="{E399444F-DFDB-0FD1-7956-0633E9037DE6}"/>
              </a:ext>
            </a:extLst>
          </p:cNvPr>
          <p:cNvSpPr/>
          <p:nvPr/>
        </p:nvSpPr>
        <p:spPr>
          <a:xfrm>
            <a:off x="531252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effectLst/>
              </a:rPr>
              <a:t>Videos</a:t>
            </a:r>
          </a:p>
        </p:txBody>
      </p:sp>
      <p:sp>
        <p:nvSpPr>
          <p:cNvPr id="4" name="PlaceHolder 2">
            <a:extLst>
              <a:ext uri="{FF2B5EF4-FFF2-40B4-BE49-F238E27FC236}">
                <a16:creationId xmlns:a16="http://schemas.microsoft.com/office/drawing/2014/main" id="{432758DF-3808-53AB-BB66-530AD05D3443}"/>
              </a:ext>
            </a:extLst>
          </p:cNvPr>
          <p:cNvSpPr txBox="1">
            <a:spLocks/>
          </p:cNvSpPr>
          <p:nvPr/>
        </p:nvSpPr>
        <p:spPr>
          <a:xfrm>
            <a:off x="5562480" y="1551002"/>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Compress videos using tools like </a:t>
            </a:r>
            <a:r>
              <a:rPr lang="en-US" sz="1400" spc="-1" dirty="0" err="1">
                <a:solidFill>
                  <a:srgbClr val="3C3E41"/>
                </a:solidFill>
                <a:ea typeface="Arial"/>
              </a:rPr>
              <a:t>HandBrake</a:t>
            </a:r>
            <a:r>
              <a:rPr lang="en-US" sz="1400" spc="-1" dirty="0">
                <a:solidFill>
                  <a:srgbClr val="3C3E41"/>
                </a:solidFill>
                <a:ea typeface="Arial"/>
              </a:rPr>
              <a:t> or </a:t>
            </a:r>
            <a:r>
              <a:rPr lang="en-US" sz="1400" spc="-1" dirty="0" err="1">
                <a:solidFill>
                  <a:srgbClr val="3C3E41"/>
                </a:solidFill>
                <a:ea typeface="Arial"/>
              </a:rPr>
              <a:t>FFmpeg</a:t>
            </a:r>
            <a:r>
              <a:rPr lang="en-US" sz="1400" spc="-1" dirty="0">
                <a:solidFill>
                  <a:srgbClr val="3C3E41"/>
                </a:solidFill>
                <a:ea typeface="Arial"/>
              </a:rPr>
              <a:t> to reduce file size.</a:t>
            </a:r>
          </a:p>
          <a:p>
            <a:pPr>
              <a:spcBef>
                <a:spcPts val="1001"/>
              </a:spcBef>
              <a:buClr>
                <a:srgbClr val="D6001C"/>
              </a:buClr>
              <a:buFont typeface="Wingdings" charset="2"/>
              <a:buChar char=""/>
            </a:pPr>
            <a:r>
              <a:rPr lang="en-US" sz="1400" spc="-1" dirty="0">
                <a:solidFill>
                  <a:srgbClr val="3C3E41"/>
                </a:solidFill>
                <a:ea typeface="Arial"/>
              </a:rPr>
              <a:t>Use streaming or progressive loading for videos via Expo AV API.</a:t>
            </a:r>
            <a:endParaRPr lang="en-US" sz="1400" spc="-1" dirty="0">
              <a:solidFill>
                <a:srgbClr val="3C3E41"/>
              </a:solidFill>
              <a:latin typeface="Arial"/>
            </a:endParaRPr>
          </a:p>
        </p:txBody>
      </p:sp>
      <p:sp>
        <p:nvSpPr>
          <p:cNvPr id="5" name="TextBox 4">
            <a:extLst>
              <a:ext uri="{FF2B5EF4-FFF2-40B4-BE49-F238E27FC236}">
                <a16:creationId xmlns:a16="http://schemas.microsoft.com/office/drawing/2014/main" id="{03E31F2F-734F-3F7F-18AA-05522EA0324F}"/>
              </a:ext>
            </a:extLst>
          </p:cNvPr>
          <p:cNvSpPr/>
          <p:nvPr/>
        </p:nvSpPr>
        <p:spPr>
          <a:xfrm>
            <a:off x="838080" y="3888296"/>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Fonts</a:t>
            </a:r>
            <a:endParaRPr lang="en-US" b="1" dirty="0">
              <a:effectLst/>
            </a:endParaRPr>
          </a:p>
        </p:txBody>
      </p:sp>
      <p:sp>
        <p:nvSpPr>
          <p:cNvPr id="6" name="PlaceHolder 2">
            <a:extLst>
              <a:ext uri="{FF2B5EF4-FFF2-40B4-BE49-F238E27FC236}">
                <a16:creationId xmlns:a16="http://schemas.microsoft.com/office/drawing/2014/main" id="{387DED99-A1BA-C5AA-72E3-CD9A7945EC1A}"/>
              </a:ext>
            </a:extLst>
          </p:cNvPr>
          <p:cNvSpPr txBox="1">
            <a:spLocks/>
          </p:cNvSpPr>
          <p:nvPr/>
        </p:nvSpPr>
        <p:spPr>
          <a:xfrm>
            <a:off x="1066680" y="4257628"/>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Use optimized font formats like TTF or OTF and limit font variations.</a:t>
            </a:r>
          </a:p>
          <a:p>
            <a:pPr>
              <a:spcBef>
                <a:spcPts val="1001"/>
              </a:spcBef>
              <a:buClr>
                <a:srgbClr val="D6001C"/>
              </a:buClr>
              <a:buFont typeface="Wingdings" charset="2"/>
              <a:buChar char=""/>
            </a:pPr>
            <a:r>
              <a:rPr lang="en-US" sz="1400" spc="-1" dirty="0">
                <a:solidFill>
                  <a:srgbClr val="3C3E41"/>
                </a:solidFill>
                <a:ea typeface="Arial"/>
              </a:rPr>
              <a:t>Load custom fonts efficiently with Expo Font API.</a:t>
            </a:r>
            <a:endParaRPr lang="en-US" sz="1400" spc="-1" dirty="0">
              <a:solidFill>
                <a:srgbClr val="3C3E41"/>
              </a:solidFill>
              <a:latin typeface="Arial"/>
            </a:endParaRPr>
          </a:p>
        </p:txBody>
      </p:sp>
      <p:sp>
        <p:nvSpPr>
          <p:cNvPr id="8" name="TextBox 4">
            <a:extLst>
              <a:ext uri="{FF2B5EF4-FFF2-40B4-BE49-F238E27FC236}">
                <a16:creationId xmlns:a16="http://schemas.microsoft.com/office/drawing/2014/main" id="{FF3C87B9-5180-6D43-CFB7-0F643BA47FC8}"/>
              </a:ext>
            </a:extLst>
          </p:cNvPr>
          <p:cNvSpPr/>
          <p:nvPr/>
        </p:nvSpPr>
        <p:spPr>
          <a:xfrm>
            <a:off x="5315448" y="3118434"/>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Fonts</a:t>
            </a:r>
            <a:endParaRPr lang="en-US" b="1" dirty="0">
              <a:effectLst/>
            </a:endParaRPr>
          </a:p>
        </p:txBody>
      </p:sp>
      <p:sp>
        <p:nvSpPr>
          <p:cNvPr id="9" name="PlaceHolder 2">
            <a:extLst>
              <a:ext uri="{FF2B5EF4-FFF2-40B4-BE49-F238E27FC236}">
                <a16:creationId xmlns:a16="http://schemas.microsoft.com/office/drawing/2014/main" id="{07D19D38-2384-AA0F-9C05-868B5E72D558}"/>
              </a:ext>
            </a:extLst>
          </p:cNvPr>
          <p:cNvSpPr txBox="1">
            <a:spLocks/>
          </p:cNvSpPr>
          <p:nvPr/>
        </p:nvSpPr>
        <p:spPr>
          <a:xfrm>
            <a:off x="5607972" y="3487766"/>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Remove unused assets from the project to minimize bundle size.</a:t>
            </a:r>
          </a:p>
          <a:p>
            <a:pPr>
              <a:spcBef>
                <a:spcPts val="1001"/>
              </a:spcBef>
              <a:buClr>
                <a:srgbClr val="D6001C"/>
              </a:buClr>
              <a:buFont typeface="Wingdings" charset="2"/>
              <a:buChar char=""/>
            </a:pPr>
            <a:r>
              <a:rPr lang="en-US" sz="1400" spc="-1" dirty="0">
                <a:solidFill>
                  <a:srgbClr val="3C3E41"/>
                </a:solidFill>
                <a:ea typeface="Arial"/>
              </a:rPr>
              <a:t>Use Expo CLI (</a:t>
            </a:r>
            <a:r>
              <a:rPr lang="en-US" sz="1400" spc="-1" dirty="0">
                <a:solidFill>
                  <a:srgbClr val="3C3E41"/>
                </a:solidFill>
                <a:highlight>
                  <a:srgbClr val="FFFF00"/>
                </a:highlight>
                <a:ea typeface="Arial"/>
              </a:rPr>
              <a:t>expo optimize</a:t>
            </a:r>
            <a:r>
              <a:rPr lang="en-US" sz="1400" spc="-1" dirty="0">
                <a:solidFill>
                  <a:srgbClr val="3C3E41"/>
                </a:solidFill>
                <a:ea typeface="Arial"/>
              </a:rPr>
              <a:t>) to automatically compress assets.</a:t>
            </a:r>
            <a:endParaRPr lang="en-US" sz="1400" spc="-1" dirty="0">
              <a:solidFill>
                <a:srgbClr val="3C3E41"/>
              </a:solidFill>
              <a:latin typeface="Arial"/>
            </a:endParaRPr>
          </a:p>
        </p:txBody>
      </p:sp>
      <p:sp>
        <p:nvSpPr>
          <p:cNvPr id="10" name="TextBox 4">
            <a:extLst>
              <a:ext uri="{FF2B5EF4-FFF2-40B4-BE49-F238E27FC236}">
                <a16:creationId xmlns:a16="http://schemas.microsoft.com/office/drawing/2014/main" id="{8BC15C56-AC7B-29B7-795B-5F83146BA117}"/>
              </a:ext>
            </a:extLst>
          </p:cNvPr>
          <p:cNvSpPr/>
          <p:nvPr/>
        </p:nvSpPr>
        <p:spPr>
          <a:xfrm>
            <a:off x="5312520" y="4838576"/>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OTA Updates</a:t>
            </a:r>
            <a:endParaRPr lang="en-US" b="1" dirty="0">
              <a:effectLst/>
            </a:endParaRPr>
          </a:p>
        </p:txBody>
      </p:sp>
      <p:sp>
        <p:nvSpPr>
          <p:cNvPr id="11" name="PlaceHolder 2">
            <a:extLst>
              <a:ext uri="{FF2B5EF4-FFF2-40B4-BE49-F238E27FC236}">
                <a16:creationId xmlns:a16="http://schemas.microsoft.com/office/drawing/2014/main" id="{3CD518A5-4442-2C7B-7630-898E6F76A741}"/>
              </a:ext>
            </a:extLst>
          </p:cNvPr>
          <p:cNvSpPr txBox="1">
            <a:spLocks/>
          </p:cNvSpPr>
          <p:nvPr/>
        </p:nvSpPr>
        <p:spPr>
          <a:xfrm>
            <a:off x="5607972" y="5273158"/>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Optimize assets before publishing updates to reduce download size for users.</a:t>
            </a:r>
            <a:endParaRPr lang="en-US" sz="1400" spc="-1" dirty="0">
              <a:solidFill>
                <a:srgbClr val="3C3E41"/>
              </a:solidFill>
              <a:latin typeface="Arial"/>
            </a:endParaRPr>
          </a:p>
        </p:txBody>
      </p:sp>
    </p:spTree>
    <p:extLst>
      <p:ext uri="{BB962C8B-B14F-4D97-AF65-F5344CB8AC3E}">
        <p14:creationId xmlns:p14="http://schemas.microsoft.com/office/powerpoint/2010/main" val="1370862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A0D21-6A46-6F9E-C829-8068AA3F9BE5}"/>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0C89CD68-F057-7983-ACF4-F3378E7C394E}"/>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Use OTA Updates Wisely in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AE43FC06-E8C7-23D7-FD31-39CCB4B62062}"/>
              </a:ext>
            </a:extLst>
          </p:cNvPr>
          <p:cNvSpPr>
            <a:spLocks noGrp="1"/>
          </p:cNvSpPr>
          <p:nvPr>
            <p:ph/>
          </p:nvPr>
        </p:nvSpPr>
        <p:spPr>
          <a:xfrm>
            <a:off x="1066680" y="1551002"/>
            <a:ext cx="2481192" cy="2832120"/>
          </a:xfrm>
          <a:prstGeom prst="rect">
            <a:avLst/>
          </a:prstGeom>
          <a:noFill/>
          <a:ln w="0">
            <a:noFill/>
          </a:ln>
        </p:spPr>
        <p:txBody>
          <a:bodyPr anchor="t">
            <a:normAutofit/>
          </a:bodyPr>
          <a:lstStyle/>
          <a:p>
            <a:pPr>
              <a:spcBef>
                <a:spcPts val="1001"/>
              </a:spcBef>
              <a:buClr>
                <a:srgbClr val="D6001C"/>
              </a:buClr>
              <a:buFont typeface="Wingdings" charset="2"/>
              <a:buChar char=""/>
            </a:pPr>
            <a:r>
              <a:rPr lang="en-US" sz="1400" dirty="0"/>
              <a:t>Scope Updates Appropriately</a:t>
            </a:r>
          </a:p>
          <a:p>
            <a:pPr>
              <a:spcBef>
                <a:spcPts val="1001"/>
              </a:spcBef>
              <a:buClr>
                <a:srgbClr val="D6001C"/>
              </a:buClr>
              <a:buFont typeface="Wingdings" charset="2"/>
              <a:buChar char=""/>
            </a:pPr>
            <a:r>
              <a:rPr lang="en-US" sz="1400" dirty="0"/>
              <a:t>Test Thoroughly</a:t>
            </a:r>
          </a:p>
          <a:p>
            <a:pPr>
              <a:spcBef>
                <a:spcPts val="1001"/>
              </a:spcBef>
              <a:buClr>
                <a:srgbClr val="D6001C"/>
              </a:buClr>
              <a:buFont typeface="Wingdings" charset="2"/>
              <a:buChar char=""/>
            </a:pPr>
            <a:r>
              <a:rPr lang="en-US" sz="1400" dirty="0"/>
              <a:t>Optimize Update Size</a:t>
            </a:r>
          </a:p>
          <a:p>
            <a:pPr>
              <a:spcBef>
                <a:spcPts val="1001"/>
              </a:spcBef>
              <a:buClr>
                <a:srgbClr val="D6001C"/>
              </a:buClr>
              <a:buFont typeface="Wingdings" charset="2"/>
              <a:buChar char=""/>
            </a:pPr>
            <a:r>
              <a:rPr lang="en-US" sz="1400" dirty="0"/>
              <a:t>Manage Rollouts</a:t>
            </a:r>
          </a:p>
          <a:p>
            <a:pPr>
              <a:spcBef>
                <a:spcPts val="1001"/>
              </a:spcBef>
              <a:buClr>
                <a:srgbClr val="D6001C"/>
              </a:buClr>
              <a:buFont typeface="Wingdings" charset="2"/>
              <a:buChar char=""/>
            </a:pPr>
            <a:r>
              <a:rPr lang="en-US" sz="1400" dirty="0"/>
              <a:t>Communicate Changes</a:t>
            </a:r>
          </a:p>
          <a:p>
            <a:pPr>
              <a:spcBef>
                <a:spcPts val="1001"/>
              </a:spcBef>
              <a:buClr>
                <a:srgbClr val="D6001C"/>
              </a:buClr>
              <a:buFont typeface="Wingdings" charset="2"/>
              <a:buChar char=""/>
            </a:pPr>
            <a:endParaRPr lang="en-US" sz="1400" b="0" strike="noStrike" spc="-1" dirty="0">
              <a:solidFill>
                <a:srgbClr val="3C3E41"/>
              </a:solidFill>
              <a:latin typeface="Arial"/>
            </a:endParaRPr>
          </a:p>
        </p:txBody>
      </p:sp>
      <p:sp>
        <p:nvSpPr>
          <p:cNvPr id="350" name="TextBox 4">
            <a:extLst>
              <a:ext uri="{FF2B5EF4-FFF2-40B4-BE49-F238E27FC236}">
                <a16:creationId xmlns:a16="http://schemas.microsoft.com/office/drawing/2014/main" id="{D41EC5B2-547E-316B-E0E0-9DF1EA45A506}"/>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How to Use Wisely</a:t>
            </a:r>
            <a:endParaRPr lang="en-US" b="1" dirty="0">
              <a:effectLst/>
            </a:endParaRPr>
          </a:p>
        </p:txBody>
      </p:sp>
      <p:sp>
        <p:nvSpPr>
          <p:cNvPr id="5" name="TextBox 4">
            <a:extLst>
              <a:ext uri="{FF2B5EF4-FFF2-40B4-BE49-F238E27FC236}">
                <a16:creationId xmlns:a16="http://schemas.microsoft.com/office/drawing/2014/main" id="{A4994AF5-154D-F6C8-8DDA-DB9D01415D68}"/>
              </a:ext>
            </a:extLst>
          </p:cNvPr>
          <p:cNvSpPr/>
          <p:nvPr/>
        </p:nvSpPr>
        <p:spPr>
          <a:xfrm>
            <a:off x="4985162"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Best practices</a:t>
            </a:r>
            <a:endParaRPr lang="en-US" b="1" dirty="0">
              <a:effectLst/>
            </a:endParaRPr>
          </a:p>
        </p:txBody>
      </p:sp>
      <p:sp>
        <p:nvSpPr>
          <p:cNvPr id="6" name="PlaceHolder 2">
            <a:extLst>
              <a:ext uri="{FF2B5EF4-FFF2-40B4-BE49-F238E27FC236}">
                <a16:creationId xmlns:a16="http://schemas.microsoft.com/office/drawing/2014/main" id="{9F5338CA-ED59-1B89-BB59-1B9C56864A5C}"/>
              </a:ext>
            </a:extLst>
          </p:cNvPr>
          <p:cNvSpPr txBox="1">
            <a:spLocks/>
          </p:cNvSpPr>
          <p:nvPr/>
        </p:nvSpPr>
        <p:spPr>
          <a:xfrm>
            <a:off x="5083920" y="1551002"/>
            <a:ext cx="2481192" cy="283212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400" spc="-1" dirty="0">
                <a:solidFill>
                  <a:srgbClr val="3C3E41"/>
                </a:solidFill>
                <a:ea typeface="Arial"/>
              </a:rPr>
              <a:t>Schedule updates during low-usage periods to minimize disruption.</a:t>
            </a:r>
          </a:p>
          <a:p>
            <a:pPr>
              <a:spcBef>
                <a:spcPts val="1001"/>
              </a:spcBef>
              <a:buClr>
                <a:srgbClr val="D6001C"/>
              </a:buClr>
              <a:buFont typeface="Wingdings" charset="2"/>
              <a:buChar char=""/>
            </a:pPr>
            <a:r>
              <a:rPr lang="en-US" sz="1400" spc="-1" dirty="0">
                <a:solidFill>
                  <a:srgbClr val="3C3E41"/>
                </a:solidFill>
                <a:ea typeface="Arial"/>
              </a:rPr>
              <a:t>Keep Expo SDK and dependencies updated to avoid compatibility issues (see Keep SDK &amp; Dependencies Updated).</a:t>
            </a:r>
          </a:p>
          <a:p>
            <a:pPr>
              <a:spcBef>
                <a:spcPts val="1001"/>
              </a:spcBef>
              <a:buClr>
                <a:srgbClr val="D6001C"/>
              </a:buClr>
              <a:buFont typeface="Wingdings" charset="2"/>
              <a:buChar char=""/>
            </a:pPr>
            <a:r>
              <a:rPr lang="en-US" sz="1400" spc="-1" dirty="0">
                <a:solidFill>
                  <a:srgbClr val="3C3E41"/>
                </a:solidFill>
                <a:ea typeface="Arial"/>
              </a:rPr>
              <a:t>Combine OTA updates with asset optimization for faster delivery.</a:t>
            </a:r>
            <a:endParaRPr lang="en-US" sz="1400" spc="-1" dirty="0">
              <a:solidFill>
                <a:srgbClr val="3C3E41"/>
              </a:solidFill>
              <a:latin typeface="Arial"/>
            </a:endParaRPr>
          </a:p>
        </p:txBody>
      </p:sp>
    </p:spTree>
    <p:extLst>
      <p:ext uri="{BB962C8B-B14F-4D97-AF65-F5344CB8AC3E}">
        <p14:creationId xmlns:p14="http://schemas.microsoft.com/office/powerpoint/2010/main" val="238775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a:solidFill>
                  <a:srgbClr val="6A1F7A"/>
                </a:solidFill>
                <a:latin typeface="Arial"/>
                <a:ea typeface="Arial"/>
              </a:rPr>
              <a:t>React Native Overview</a:t>
            </a:r>
            <a:endParaRPr lang="en-US" sz="4000" b="0" strike="noStrike" spc="-1">
              <a:solidFill>
                <a:srgbClr val="3C3E41"/>
              </a:solidFill>
              <a:latin typeface="Arial"/>
            </a:endParaRPr>
          </a:p>
        </p:txBody>
      </p:sp>
      <p:sp>
        <p:nvSpPr>
          <p:cNvPr id="2" name="PlaceHolder 2">
            <a:extLst>
              <a:ext uri="{FF2B5EF4-FFF2-40B4-BE49-F238E27FC236}">
                <a16:creationId xmlns:a16="http://schemas.microsoft.com/office/drawing/2014/main" id="{07502A50-605A-4B75-E1CB-5F749BC38177}"/>
              </a:ext>
            </a:extLst>
          </p:cNvPr>
          <p:cNvSpPr txBox="1">
            <a:spLocks/>
          </p:cNvSpPr>
          <p:nvPr/>
        </p:nvSpPr>
        <p:spPr>
          <a:xfrm>
            <a:off x="10383408" y="314676"/>
            <a:ext cx="1649160" cy="1483920"/>
          </a:xfrm>
          <a:prstGeom prst="rect">
            <a:avLst/>
          </a:prstGeom>
          <a:noFill/>
          <a:ln w="0">
            <a:noFill/>
          </a:ln>
        </p:spPr>
        <p:txBody>
          <a:bodyPr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r">
              <a:spcBef>
                <a:spcPts val="1001"/>
              </a:spcBef>
              <a:buFont typeface="Arial" panose="020B0604020202020204" pitchFamily="34" charset="0"/>
              <a:buNone/>
              <a:tabLst>
                <a:tab pos="0" algn="l"/>
              </a:tabLst>
            </a:pPr>
            <a:r>
              <a:rPr lang="en-US" sz="6000" spc="-1" dirty="0">
                <a:solidFill>
                  <a:srgbClr val="3C3E41"/>
                </a:solidFill>
                <a:latin typeface="Arial"/>
              </a:rPr>
              <a:t>01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94CFA-6F1B-97A6-232D-D2F3D522FE8C}"/>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B9DDF152-C681-518A-9FB0-4F1D0F2BF041}"/>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Testing on Real Devices with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BFEB2102-994A-FB0F-6D0E-9A77CB58B2BD}"/>
              </a:ext>
            </a:extLst>
          </p:cNvPr>
          <p:cNvSpPr>
            <a:spLocks noGrp="1"/>
          </p:cNvSpPr>
          <p:nvPr>
            <p:ph/>
          </p:nvPr>
        </p:nvSpPr>
        <p:spPr>
          <a:xfrm>
            <a:off x="1066680" y="1551002"/>
            <a:ext cx="5901048" cy="2832120"/>
          </a:xfrm>
          <a:prstGeom prst="rect">
            <a:avLst/>
          </a:prstGeom>
          <a:noFill/>
          <a:ln w="0">
            <a:noFill/>
          </a:ln>
        </p:spPr>
        <p:txBody>
          <a:bodyPr anchor="t">
            <a:noAutofit/>
          </a:bodyPr>
          <a:lstStyle/>
          <a:p>
            <a:pPr>
              <a:lnSpc>
                <a:spcPct val="150000"/>
              </a:lnSpc>
              <a:spcBef>
                <a:spcPts val="1001"/>
              </a:spcBef>
              <a:buClr>
                <a:srgbClr val="D6001C"/>
              </a:buClr>
              <a:buFont typeface="Wingdings" charset="2"/>
              <a:buChar char=""/>
            </a:pPr>
            <a:r>
              <a:rPr lang="en-US" sz="1800" dirty="0"/>
              <a:t>Use the Expo Go app to preview apps on physical iOS or Android devices.</a:t>
            </a:r>
          </a:p>
          <a:p>
            <a:pPr>
              <a:lnSpc>
                <a:spcPct val="150000"/>
              </a:lnSpc>
              <a:spcBef>
                <a:spcPts val="1001"/>
              </a:spcBef>
              <a:buClr>
                <a:srgbClr val="D6001C"/>
              </a:buClr>
              <a:buFont typeface="Wingdings" charset="2"/>
              <a:buChar char=""/>
            </a:pPr>
            <a:r>
              <a:rPr lang="en-US" sz="1800" dirty="0"/>
              <a:t>Scan a QR code from Expo CLI (</a:t>
            </a:r>
            <a:r>
              <a:rPr lang="en-US" sz="1800" dirty="0">
                <a:highlight>
                  <a:srgbClr val="FFFF00"/>
                </a:highlight>
              </a:rPr>
              <a:t>expo start</a:t>
            </a:r>
            <a:r>
              <a:rPr lang="en-US" sz="1800" dirty="0"/>
              <a:t>) to load your app instantly.</a:t>
            </a:r>
          </a:p>
          <a:p>
            <a:pPr>
              <a:lnSpc>
                <a:spcPct val="150000"/>
              </a:lnSpc>
              <a:spcBef>
                <a:spcPts val="1001"/>
              </a:spcBef>
              <a:buClr>
                <a:srgbClr val="D6001C"/>
              </a:buClr>
              <a:buFont typeface="Wingdings" charset="2"/>
              <a:buChar char=""/>
            </a:pPr>
            <a:r>
              <a:rPr lang="en-US" sz="1800" dirty="0"/>
              <a:t>Supports real-time updates with hot reloading for rapid iteration.</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10545DB8-8C4A-5BDE-9362-E5ACB76B1632}"/>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Expo Go for Instant Testing</a:t>
            </a:r>
            <a:endParaRPr lang="en-US" b="1" dirty="0">
              <a:effectLst/>
            </a:endParaRPr>
          </a:p>
        </p:txBody>
      </p:sp>
    </p:spTree>
    <p:extLst>
      <p:ext uri="{BB962C8B-B14F-4D97-AF65-F5344CB8AC3E}">
        <p14:creationId xmlns:p14="http://schemas.microsoft.com/office/powerpoint/2010/main" val="965679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90ED5-60C7-EEA9-966F-0244DDA67BCC}"/>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39BAB55A-1358-ED5D-CD71-5C30149C8ED4}"/>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Testing on Real Devices with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308929B2-0EC6-740D-A29B-5E626C8A551F}"/>
              </a:ext>
            </a:extLst>
          </p:cNvPr>
          <p:cNvSpPr>
            <a:spLocks noGrp="1"/>
          </p:cNvSpPr>
          <p:nvPr>
            <p:ph/>
          </p:nvPr>
        </p:nvSpPr>
        <p:spPr>
          <a:xfrm>
            <a:off x="1066680" y="1551002"/>
            <a:ext cx="5901048" cy="2832120"/>
          </a:xfrm>
          <a:prstGeom prst="rect">
            <a:avLst/>
          </a:prstGeom>
          <a:noFill/>
          <a:ln w="0">
            <a:noFill/>
          </a:ln>
        </p:spPr>
        <p:txBody>
          <a:bodyPr anchor="t">
            <a:noAutofit/>
          </a:bodyPr>
          <a:lstStyle/>
          <a:p>
            <a:pPr>
              <a:lnSpc>
                <a:spcPct val="150000"/>
              </a:lnSpc>
              <a:spcBef>
                <a:spcPts val="1001"/>
              </a:spcBef>
              <a:buClr>
                <a:srgbClr val="D6001C"/>
              </a:buClr>
              <a:buFont typeface="Wingdings" charset="2"/>
              <a:buChar char=""/>
            </a:pPr>
            <a:r>
              <a:rPr lang="en-US" sz="1800" dirty="0"/>
              <a:t>Tests hardware-specific features (e.g., camera, GPS) using Expo SDK APIs.</a:t>
            </a:r>
          </a:p>
          <a:p>
            <a:pPr>
              <a:lnSpc>
                <a:spcPct val="150000"/>
              </a:lnSpc>
              <a:spcBef>
                <a:spcPts val="1001"/>
              </a:spcBef>
              <a:buClr>
                <a:srgbClr val="D6001C"/>
              </a:buClr>
              <a:buFont typeface="Wingdings" charset="2"/>
              <a:buChar char=""/>
            </a:pPr>
            <a:r>
              <a:rPr lang="en-US" sz="1800" dirty="0"/>
              <a:t>Validates performance on actual device specs, unlike emulators.</a:t>
            </a:r>
          </a:p>
          <a:p>
            <a:pPr>
              <a:lnSpc>
                <a:spcPct val="150000"/>
              </a:lnSpc>
              <a:spcBef>
                <a:spcPts val="1001"/>
              </a:spcBef>
              <a:buClr>
                <a:srgbClr val="D6001C"/>
              </a:buClr>
              <a:buFont typeface="Wingdings" charset="2"/>
              <a:buChar char=""/>
            </a:pPr>
            <a:r>
              <a:rPr lang="en-US" sz="1800" dirty="0"/>
              <a:t>Ensures accurate rendering, touch interactions, and network conditions.</a:t>
            </a:r>
            <a:endParaRPr lang="en-US" sz="1800" b="0" strike="noStrike" spc="-1" dirty="0">
              <a:solidFill>
                <a:srgbClr val="3C3E41"/>
              </a:solidFill>
              <a:latin typeface="Arial"/>
            </a:endParaRPr>
          </a:p>
        </p:txBody>
      </p:sp>
      <p:sp>
        <p:nvSpPr>
          <p:cNvPr id="350" name="TextBox 4">
            <a:extLst>
              <a:ext uri="{FF2B5EF4-FFF2-40B4-BE49-F238E27FC236}">
                <a16:creationId xmlns:a16="http://schemas.microsoft.com/office/drawing/2014/main" id="{3F0166AD-FF97-CB38-105F-BFD8CC4A736D}"/>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Real Device Benefits</a:t>
            </a:r>
            <a:endParaRPr lang="en-US" b="1" dirty="0">
              <a:effectLst/>
            </a:endParaRPr>
          </a:p>
        </p:txBody>
      </p:sp>
    </p:spTree>
    <p:extLst>
      <p:ext uri="{BB962C8B-B14F-4D97-AF65-F5344CB8AC3E}">
        <p14:creationId xmlns:p14="http://schemas.microsoft.com/office/powerpoint/2010/main" val="16106499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80753-1294-B399-D7A9-7D265866DE9F}"/>
            </a:ext>
          </a:extLst>
        </p:cNvPr>
        <p:cNvGrpSpPr/>
        <p:nvPr/>
      </p:nvGrpSpPr>
      <p:grpSpPr>
        <a:xfrm>
          <a:off x="0" y="0"/>
          <a:ext cx="0" cy="0"/>
          <a:chOff x="0" y="0"/>
          <a:chExt cx="0" cy="0"/>
        </a:xfrm>
      </p:grpSpPr>
      <p:sp>
        <p:nvSpPr>
          <p:cNvPr id="348" name="PlaceHolder 1">
            <a:extLst>
              <a:ext uri="{FF2B5EF4-FFF2-40B4-BE49-F238E27FC236}">
                <a16:creationId xmlns:a16="http://schemas.microsoft.com/office/drawing/2014/main" id="{ACB88774-C231-7B2E-6C04-BB04AB9FEB95}"/>
              </a:ext>
            </a:extLst>
          </p:cNvPr>
          <p:cNvSpPr>
            <a:spLocks noGrp="1"/>
          </p:cNvSpPr>
          <p:nvPr>
            <p:ph type="title"/>
          </p:nvPr>
        </p:nvSpPr>
        <p:spPr>
          <a:xfrm>
            <a:off x="838080" y="405360"/>
            <a:ext cx="7985880" cy="538200"/>
          </a:xfrm>
          <a:prstGeom prst="rect">
            <a:avLst/>
          </a:prstGeom>
          <a:noFill/>
          <a:ln w="0">
            <a:noFill/>
          </a:ln>
        </p:spPr>
        <p:txBody>
          <a:bodyPr anchor="t">
            <a:noAutofit/>
          </a:bodyPr>
          <a:lstStyle/>
          <a:p>
            <a:r>
              <a:rPr lang="en-US" sz="3200" spc="-1" dirty="0">
                <a:solidFill>
                  <a:srgbClr val="D6001C"/>
                </a:solidFill>
                <a:ea typeface="Arial"/>
              </a:rPr>
              <a:t>Testing on Real Devices with Expo</a:t>
            </a:r>
            <a:endParaRPr lang="en-US" sz="3200" b="0" strike="noStrike" spc="-1" dirty="0">
              <a:solidFill>
                <a:srgbClr val="FFFFFF"/>
              </a:solidFill>
              <a:latin typeface="Arial"/>
            </a:endParaRPr>
          </a:p>
        </p:txBody>
      </p:sp>
      <p:sp>
        <p:nvSpPr>
          <p:cNvPr id="349" name="PlaceHolder 2">
            <a:extLst>
              <a:ext uri="{FF2B5EF4-FFF2-40B4-BE49-F238E27FC236}">
                <a16:creationId xmlns:a16="http://schemas.microsoft.com/office/drawing/2014/main" id="{1B1A24CF-498F-1685-DE65-A0BC29C90C1B}"/>
              </a:ext>
            </a:extLst>
          </p:cNvPr>
          <p:cNvSpPr>
            <a:spLocks noGrp="1"/>
          </p:cNvSpPr>
          <p:nvPr>
            <p:ph/>
          </p:nvPr>
        </p:nvSpPr>
        <p:spPr>
          <a:xfrm>
            <a:off x="1066680" y="1551002"/>
            <a:ext cx="7876152" cy="3514774"/>
          </a:xfrm>
          <a:prstGeom prst="rect">
            <a:avLst/>
          </a:prstGeom>
          <a:noFill/>
          <a:ln w="0">
            <a:noFill/>
          </a:ln>
        </p:spPr>
        <p:txBody>
          <a:bodyPr anchor="t">
            <a:noAutofit/>
          </a:bodyPr>
          <a:lstStyle/>
          <a:p>
            <a:pPr>
              <a:lnSpc>
                <a:spcPct val="150000"/>
              </a:lnSpc>
              <a:spcBef>
                <a:spcPts val="1001"/>
              </a:spcBef>
              <a:buClr>
                <a:srgbClr val="D6001C"/>
              </a:buClr>
              <a:buFont typeface="Wingdings" charset="2"/>
              <a:buChar char=""/>
            </a:pPr>
            <a:r>
              <a:rPr lang="en-US" sz="1800" dirty="0"/>
              <a:t>Connect devices to the same network as your development machine or use Expo’s tunneling (</a:t>
            </a:r>
            <a:r>
              <a:rPr lang="en-US" sz="1800" dirty="0">
                <a:highlight>
                  <a:srgbClr val="FFFF00"/>
                </a:highlight>
              </a:rPr>
              <a:t>expo start --tunnel</a:t>
            </a:r>
            <a:r>
              <a:rPr lang="en-US" sz="1800" dirty="0"/>
              <a:t>) for remote testing.</a:t>
            </a:r>
          </a:p>
          <a:p>
            <a:pPr>
              <a:lnSpc>
                <a:spcPct val="150000"/>
              </a:lnSpc>
              <a:spcBef>
                <a:spcPts val="1001"/>
              </a:spcBef>
              <a:buClr>
                <a:srgbClr val="D6001C"/>
              </a:buClr>
              <a:buFont typeface="Wingdings" charset="2"/>
              <a:buChar char=""/>
            </a:pPr>
            <a:r>
              <a:rPr lang="en-US" sz="1800" dirty="0"/>
              <a:t>Test across diverse devices (e.g., old/low-end phones, tablets) to ensure compatibility.</a:t>
            </a:r>
          </a:p>
          <a:p>
            <a:pPr>
              <a:lnSpc>
                <a:spcPct val="150000"/>
              </a:lnSpc>
              <a:spcBef>
                <a:spcPts val="1001"/>
              </a:spcBef>
              <a:buClr>
                <a:srgbClr val="D6001C"/>
              </a:buClr>
              <a:buFont typeface="Wingdings" charset="2"/>
              <a:buChar char=""/>
            </a:pPr>
            <a:r>
              <a:rPr lang="en-US" sz="1800" dirty="0"/>
              <a:t>Use Expo CLI to monitor logs and debug issues directly on devices.</a:t>
            </a:r>
          </a:p>
          <a:p>
            <a:pPr>
              <a:lnSpc>
                <a:spcPct val="150000"/>
              </a:lnSpc>
              <a:spcBef>
                <a:spcPts val="1001"/>
              </a:spcBef>
              <a:buClr>
                <a:srgbClr val="D6001C"/>
              </a:buClr>
              <a:buFont typeface="Wingdings" charset="2"/>
              <a:buChar char=""/>
            </a:pPr>
            <a:r>
              <a:rPr lang="en-US" sz="1800" dirty="0"/>
              <a:t>For web, test in multiple browsers (Chrome, Safari, Firefox) using </a:t>
            </a:r>
            <a:r>
              <a:rPr lang="en-US" sz="1800" dirty="0">
                <a:highlight>
                  <a:srgbClr val="FFFF00"/>
                </a:highlight>
              </a:rPr>
              <a:t>expo start --web.</a:t>
            </a:r>
            <a:endParaRPr lang="en-US" sz="1800" b="0" strike="noStrike" spc="-1" dirty="0">
              <a:solidFill>
                <a:srgbClr val="3C3E41"/>
              </a:solidFill>
              <a:highlight>
                <a:srgbClr val="FFFF00"/>
              </a:highlight>
              <a:latin typeface="Arial"/>
            </a:endParaRPr>
          </a:p>
        </p:txBody>
      </p:sp>
      <p:sp>
        <p:nvSpPr>
          <p:cNvPr id="350" name="TextBox 4">
            <a:extLst>
              <a:ext uri="{FF2B5EF4-FFF2-40B4-BE49-F238E27FC236}">
                <a16:creationId xmlns:a16="http://schemas.microsoft.com/office/drawing/2014/main" id="{4D170F1C-19EC-0740-ECDF-0708D99F07BF}"/>
              </a:ext>
            </a:extLst>
          </p:cNvPr>
          <p:cNvSpPr/>
          <p:nvPr/>
        </p:nvSpPr>
        <p:spPr>
          <a:xfrm>
            <a:off x="838080" y="1181670"/>
            <a:ext cx="4245840" cy="369332"/>
          </a:xfrm>
          <a:prstGeom prst="rect">
            <a:avLst/>
          </a:prstGeom>
          <a:noFill/>
          <a:ln w="0">
            <a:noFill/>
          </a:ln>
        </p:spPr>
        <p:style>
          <a:lnRef idx="0">
            <a:scrgbClr r="0" g="0" b="0"/>
          </a:lnRef>
          <a:fillRef idx="0">
            <a:scrgbClr r="0" g="0" b="0"/>
          </a:fillRef>
          <a:effectRef idx="0">
            <a:scrgbClr r="0" g="0" b="0"/>
          </a:effectRef>
          <a:fontRef idx="minor"/>
        </p:style>
        <p:txBody>
          <a:bodyPr vertOverflow="overflow" horzOverflow="overflow" numCol="1" spcCol="0" anchor="t">
            <a:spAutoFit/>
          </a:bodyPr>
          <a:lstStyle/>
          <a:p>
            <a:r>
              <a:rPr lang="en-US" b="1" dirty="0"/>
              <a:t>How to Test Effectively</a:t>
            </a:r>
            <a:endParaRPr lang="en-US" b="1" dirty="0">
              <a:effectLst/>
            </a:endParaRPr>
          </a:p>
        </p:txBody>
      </p:sp>
    </p:spTree>
    <p:extLst>
      <p:ext uri="{BB962C8B-B14F-4D97-AF65-F5344CB8AC3E}">
        <p14:creationId xmlns:p14="http://schemas.microsoft.com/office/powerpoint/2010/main" val="55568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06736-2797-B219-ECB4-E9E5FE1C3765}"/>
            </a:ext>
          </a:extLst>
        </p:cNvPr>
        <p:cNvGrpSpPr/>
        <p:nvPr/>
      </p:nvGrpSpPr>
      <p:grpSpPr>
        <a:xfrm>
          <a:off x="0" y="0"/>
          <a:ext cx="0" cy="0"/>
          <a:chOff x="0" y="0"/>
          <a:chExt cx="0" cy="0"/>
        </a:xfrm>
      </p:grpSpPr>
      <p:sp>
        <p:nvSpPr>
          <p:cNvPr id="344" name="PlaceHolder 1">
            <a:extLst>
              <a:ext uri="{FF2B5EF4-FFF2-40B4-BE49-F238E27FC236}">
                <a16:creationId xmlns:a16="http://schemas.microsoft.com/office/drawing/2014/main" id="{19300B12-1F4A-F9BB-EA17-52CB88CF1314}"/>
              </a:ext>
            </a:extLst>
          </p:cNvPr>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Demo – Building with Expo</a:t>
            </a:r>
            <a:endParaRPr lang="en-US" sz="4000" b="0" strike="noStrike" spc="-1" dirty="0">
              <a:solidFill>
                <a:srgbClr val="3C3E41"/>
              </a:solidFill>
              <a:latin typeface="Arial"/>
            </a:endParaRPr>
          </a:p>
        </p:txBody>
      </p:sp>
      <p:sp>
        <p:nvSpPr>
          <p:cNvPr id="345" name="PlaceHolder 2">
            <a:extLst>
              <a:ext uri="{FF2B5EF4-FFF2-40B4-BE49-F238E27FC236}">
                <a16:creationId xmlns:a16="http://schemas.microsoft.com/office/drawing/2014/main" id="{025C5A67-6E90-AB56-7790-BBD33570E3F7}"/>
              </a:ext>
            </a:extLst>
          </p:cNvPr>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06</a:t>
            </a:r>
          </a:p>
        </p:txBody>
      </p:sp>
    </p:spTree>
    <p:extLst>
      <p:ext uri="{BB962C8B-B14F-4D97-AF65-F5344CB8AC3E}">
        <p14:creationId xmlns:p14="http://schemas.microsoft.com/office/powerpoint/2010/main" val="2785416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838080" y="405360"/>
            <a:ext cx="6053760" cy="538200"/>
          </a:xfrm>
          <a:prstGeom prst="rect">
            <a:avLst/>
          </a:prstGeom>
          <a:noFill/>
          <a:ln w="0">
            <a:noFill/>
          </a:ln>
        </p:spPr>
        <p:txBody>
          <a:bodyPr anchor="t">
            <a:noAutofit/>
          </a:bodyPr>
          <a:lstStyle/>
          <a:p>
            <a:pPr>
              <a:lnSpc>
                <a:spcPct val="90000"/>
              </a:lnSpc>
              <a:buNone/>
            </a:pPr>
            <a:r>
              <a:rPr lang="en-US" sz="3200" b="0" strike="noStrike" spc="-1" dirty="0">
                <a:solidFill>
                  <a:srgbClr val="D6001C"/>
                </a:solidFill>
                <a:latin typeface="Arial"/>
                <a:ea typeface="Arial"/>
              </a:rPr>
              <a:t>Demo - Building</a:t>
            </a:r>
            <a:endParaRPr lang="en-US" sz="3200" b="0" strike="noStrike" spc="-1" dirty="0">
              <a:solidFill>
                <a:srgbClr val="FFFFFF"/>
              </a:solidFill>
              <a:latin typeface="Arial"/>
            </a:endParaRPr>
          </a:p>
        </p:txBody>
      </p:sp>
      <p:sp>
        <p:nvSpPr>
          <p:cNvPr id="353" name="PlaceHolder 2"/>
          <p:cNvSpPr>
            <a:spLocks noGrp="1"/>
          </p:cNvSpPr>
          <p:nvPr>
            <p:ph/>
          </p:nvPr>
        </p:nvSpPr>
        <p:spPr>
          <a:xfrm>
            <a:off x="838080" y="1101312"/>
            <a:ext cx="6053760" cy="283212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800" b="0" strike="noStrike" spc="-1" dirty="0">
                <a:solidFill>
                  <a:srgbClr val="3C3E41"/>
                </a:solidFill>
                <a:latin typeface="Arial"/>
                <a:ea typeface="Arial"/>
              </a:rPr>
              <a:t>Step 1: Install Expo CLI (</a:t>
            </a:r>
            <a:r>
              <a:rPr lang="en-US" sz="1800" b="0" strike="noStrike" spc="-1" dirty="0" err="1">
                <a:solidFill>
                  <a:srgbClr val="3C3E41"/>
                </a:solidFill>
                <a:latin typeface="Arial"/>
                <a:ea typeface="Arial"/>
              </a:rPr>
              <a:t>npx</a:t>
            </a:r>
            <a:r>
              <a:rPr lang="en-US" sz="1800" b="0" strike="noStrike" spc="-1" dirty="0">
                <a:solidFill>
                  <a:srgbClr val="3C3E41"/>
                </a:solidFill>
                <a:latin typeface="Arial"/>
                <a:ea typeface="Arial"/>
              </a:rPr>
              <a:t> create-expo-app </a:t>
            </a:r>
            <a:r>
              <a:rPr lang="en-US" sz="1800" b="0" strike="noStrike" spc="-1" dirty="0" err="1">
                <a:solidFill>
                  <a:srgbClr val="3C3E41"/>
                </a:solidFill>
                <a:latin typeface="Arial"/>
                <a:ea typeface="Arial"/>
              </a:rPr>
              <a:t>MyApp</a:t>
            </a:r>
            <a:r>
              <a:rPr lang="en-US" sz="1800" b="0" strike="noStrike" spc="-1" dirty="0">
                <a:solidFill>
                  <a:srgbClr val="3C3E41"/>
                </a:solidFill>
                <a:latin typeface="Arial"/>
                <a:ea typeface="Arial"/>
              </a:rPr>
              <a:t>)</a:t>
            </a:r>
          </a:p>
          <a:p>
            <a:pPr marL="228600" indent="-228600">
              <a:lnSpc>
                <a:spcPct val="90000"/>
              </a:lnSpc>
              <a:spcBef>
                <a:spcPts val="1001"/>
              </a:spcBef>
              <a:buClr>
                <a:srgbClr val="D6001C"/>
              </a:buClr>
              <a:buFont typeface="Wingdings" charset="2"/>
              <a:buChar char=""/>
            </a:pPr>
            <a:r>
              <a:rPr lang="en-US" sz="1800" spc="-1" dirty="0">
                <a:solidFill>
                  <a:srgbClr val="3C3E41"/>
                </a:solidFill>
                <a:latin typeface="Arial"/>
              </a:rPr>
              <a:t>Step 2: Start the project</a:t>
            </a:r>
          </a:p>
          <a:p>
            <a:pPr marL="228600" indent="-228600">
              <a:lnSpc>
                <a:spcPct val="90000"/>
              </a:lnSpc>
              <a:spcBef>
                <a:spcPts val="1001"/>
              </a:spcBef>
              <a:buClr>
                <a:srgbClr val="D6001C"/>
              </a:buClr>
              <a:buFont typeface="Wingdings" charset="2"/>
              <a:buChar char=""/>
            </a:pPr>
            <a:r>
              <a:rPr lang="en-US" sz="1800" b="0" strike="noStrike" spc="-1" dirty="0">
                <a:solidFill>
                  <a:srgbClr val="3C3E41"/>
                </a:solidFill>
                <a:latin typeface="Arial"/>
              </a:rPr>
              <a:t>Step 3: Scan QR with Expo Go</a:t>
            </a:r>
          </a:p>
          <a:p>
            <a:pPr marL="228600" indent="-228600">
              <a:lnSpc>
                <a:spcPct val="90000"/>
              </a:lnSpc>
              <a:spcBef>
                <a:spcPts val="1001"/>
              </a:spcBef>
              <a:buClr>
                <a:srgbClr val="D6001C"/>
              </a:buClr>
              <a:buFont typeface="Wingdings" charset="2"/>
              <a:buChar char=""/>
            </a:pPr>
            <a:r>
              <a:rPr lang="en-US" sz="1800" spc="-1" dirty="0">
                <a:solidFill>
                  <a:srgbClr val="3C3E41"/>
                </a:solidFill>
                <a:latin typeface="Arial"/>
              </a:rPr>
              <a:t>Step 4: Add a feature Example (Image Picker)</a:t>
            </a:r>
          </a:p>
          <a:p>
            <a:pPr marL="228600" indent="-228600">
              <a:lnSpc>
                <a:spcPct val="90000"/>
              </a:lnSpc>
              <a:spcBef>
                <a:spcPts val="1001"/>
              </a:spcBef>
              <a:buClr>
                <a:srgbClr val="D6001C"/>
              </a:buClr>
              <a:buFont typeface="Wingdings" charset="2"/>
              <a:buChar char=""/>
            </a:pPr>
            <a:r>
              <a:rPr lang="en-US" sz="1800" b="0" strike="noStrike" spc="-1" dirty="0">
                <a:solidFill>
                  <a:srgbClr val="3C3E41"/>
                </a:solidFill>
                <a:latin typeface="Arial"/>
              </a:rPr>
              <a:t>Step </a:t>
            </a:r>
            <a:r>
              <a:rPr lang="en-US" sz="1800" spc="-1" dirty="0">
                <a:solidFill>
                  <a:srgbClr val="3C3E41"/>
                </a:solidFill>
                <a:latin typeface="Arial"/>
              </a:rPr>
              <a:t>5: Build and Deploy (EAS Build)</a:t>
            </a:r>
            <a:endParaRPr lang="en-US" sz="1800" b="0" strike="noStrike" spc="-1" dirty="0">
              <a:solidFill>
                <a:srgbClr val="3C3E41"/>
              </a:solidFill>
              <a:latin typeface="Arial"/>
            </a:endParaRPr>
          </a:p>
        </p:txBody>
      </p:sp>
      <p:sp>
        <p:nvSpPr>
          <p:cNvPr id="3" name="TextBox 2">
            <a:extLst>
              <a:ext uri="{FF2B5EF4-FFF2-40B4-BE49-F238E27FC236}">
                <a16:creationId xmlns:a16="http://schemas.microsoft.com/office/drawing/2014/main" id="{7B702014-E450-6914-3896-7099F35AC33A}"/>
              </a:ext>
            </a:extLst>
          </p:cNvPr>
          <p:cNvSpPr txBox="1"/>
          <p:nvPr/>
        </p:nvSpPr>
        <p:spPr>
          <a:xfrm>
            <a:off x="838080" y="3429000"/>
            <a:ext cx="6103620" cy="369332"/>
          </a:xfrm>
          <a:prstGeom prst="rect">
            <a:avLst/>
          </a:prstGeom>
          <a:noFill/>
        </p:spPr>
        <p:txBody>
          <a:bodyPr wrap="square">
            <a:spAutoFit/>
          </a:bodyPr>
          <a:lstStyle/>
          <a:p>
            <a:r>
              <a:rPr lang="en-US" dirty="0" err="1">
                <a:hlinkClick r:id="rId3"/>
              </a:rPr>
              <a:t>Github</a:t>
            </a:r>
            <a:r>
              <a:rPr lang="en-US" dirty="0">
                <a:hlinkClick r:id="rId3"/>
              </a:rPr>
              <a:t> repo example: nvhai248/</a:t>
            </a:r>
            <a:r>
              <a:rPr lang="en-US" dirty="0" err="1">
                <a:hlinkClick r:id="rId3"/>
              </a:rPr>
              <a:t>idp</a:t>
            </a:r>
            <a:r>
              <a:rPr lang="en-US" dirty="0">
                <a:hlinkClick r:id="rId3"/>
              </a:rPr>
              <a:t>-expo</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a:solidFill>
                  <a:srgbClr val="6A1F7A"/>
                </a:solidFill>
                <a:latin typeface="Arial"/>
              </a:rPr>
              <a:t>Q&amp;A</a:t>
            </a:r>
            <a:endParaRPr lang="en-US" sz="4000" b="0" strike="noStrike" spc="-1">
              <a:solidFill>
                <a:srgbClr val="3C3E41"/>
              </a:solidFill>
              <a:latin typeface="Arial"/>
            </a:endParaRPr>
          </a:p>
        </p:txBody>
      </p:sp>
      <p:sp>
        <p:nvSpPr>
          <p:cNvPr id="370" name="PlaceHolder 2"/>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a:t>
            </a:r>
            <a:r>
              <a:rPr lang="en-US" sz="6000" spc="-1" dirty="0">
                <a:solidFill>
                  <a:srgbClr val="3C3E41"/>
                </a:solidFill>
                <a:latin typeface="Arial"/>
              </a:rPr>
              <a:t>7</a:t>
            </a:r>
            <a:endParaRPr lang="en-US" sz="6000" b="0" strike="noStrike" spc="-1" dirty="0">
              <a:solidFill>
                <a:srgbClr val="3C3E41"/>
              </a:solidFill>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en-US" sz="4000" b="0" strike="noStrike" spc="-1">
                <a:solidFill>
                  <a:srgbClr val="6A1F7A"/>
                </a:solidFill>
                <a:latin typeface="Arial"/>
                <a:ea typeface="Arial"/>
              </a:rPr>
              <a:t>React Native Overview</a:t>
            </a:r>
            <a:endParaRPr lang="en-US" sz="4000" b="0" strike="noStrike" spc="-1">
              <a:solidFill>
                <a:srgbClr val="FFFFFF"/>
              </a:solidFill>
              <a:latin typeface="Arial"/>
            </a:endParaRPr>
          </a:p>
        </p:txBody>
      </p:sp>
      <p:sp>
        <p:nvSpPr>
          <p:cNvPr id="319" name="PlaceHolder 2"/>
          <p:cNvSpPr>
            <a:spLocks noGrp="1"/>
          </p:cNvSpPr>
          <p:nvPr>
            <p:ph/>
          </p:nvPr>
        </p:nvSpPr>
        <p:spPr>
          <a:xfrm>
            <a:off x="838440" y="1884960"/>
            <a:ext cx="7081560" cy="27950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An open-source framework developed by Meta (Facebook).</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Allows you to build mobile apps using JavaScript and React.</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Write one codebase to target both iOS and Android.</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Uses native components under the hood, delivering a real native performance.</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Strong developer ecosystem with libraries, tools, and community support.</a:t>
            </a:r>
            <a:endParaRPr lang="en-US" sz="1600" b="0" strike="noStrike" spc="-1">
              <a:solidFill>
                <a:srgbClr val="3C3E41"/>
              </a:solidFill>
              <a:latin typeface="Arial"/>
            </a:endParaRPr>
          </a:p>
          <a:p>
            <a:pPr>
              <a:lnSpc>
                <a:spcPct val="90000"/>
              </a:lnSpc>
              <a:spcBef>
                <a:spcPts val="1001"/>
              </a:spcBef>
              <a:buNone/>
            </a:pPr>
            <a:endParaRPr lang="en-US" sz="1600" b="0" strike="noStrike" spc="-1">
              <a:solidFill>
                <a:srgbClr val="3C3E4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11C3C-2DC8-B814-AA5B-BB86DE067980}"/>
            </a:ext>
          </a:extLst>
        </p:cNvPr>
        <p:cNvGrpSpPr/>
        <p:nvPr/>
      </p:nvGrpSpPr>
      <p:grpSpPr>
        <a:xfrm>
          <a:off x="0" y="0"/>
          <a:ext cx="0" cy="0"/>
          <a:chOff x="0" y="0"/>
          <a:chExt cx="0" cy="0"/>
        </a:xfrm>
      </p:grpSpPr>
      <p:sp>
        <p:nvSpPr>
          <p:cNvPr id="318" name="PlaceHolder 1">
            <a:extLst>
              <a:ext uri="{FF2B5EF4-FFF2-40B4-BE49-F238E27FC236}">
                <a16:creationId xmlns:a16="http://schemas.microsoft.com/office/drawing/2014/main" id="{95DB5D28-8F02-48E1-8386-8C8F5C7A1CCC}"/>
              </a:ext>
            </a:extLst>
          </p:cNvPr>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en-US" sz="4000" b="0" strike="noStrike" spc="-1">
                <a:solidFill>
                  <a:srgbClr val="6A1F7A"/>
                </a:solidFill>
                <a:latin typeface="Arial"/>
                <a:ea typeface="Arial"/>
              </a:rPr>
              <a:t>React Native Overview</a:t>
            </a:r>
            <a:endParaRPr lang="en-US" sz="4000" b="0" strike="noStrike" spc="-1">
              <a:solidFill>
                <a:srgbClr val="FFFFFF"/>
              </a:solidFill>
              <a:latin typeface="Arial"/>
            </a:endParaRPr>
          </a:p>
        </p:txBody>
      </p:sp>
      <p:sp>
        <p:nvSpPr>
          <p:cNvPr id="319" name="PlaceHolder 2">
            <a:extLst>
              <a:ext uri="{FF2B5EF4-FFF2-40B4-BE49-F238E27FC236}">
                <a16:creationId xmlns:a16="http://schemas.microsoft.com/office/drawing/2014/main" id="{739EAE4B-B3ED-2EC8-6294-0D37CA79302B}"/>
              </a:ext>
            </a:extLst>
          </p:cNvPr>
          <p:cNvSpPr>
            <a:spLocks noGrp="1"/>
          </p:cNvSpPr>
          <p:nvPr>
            <p:ph/>
          </p:nvPr>
        </p:nvSpPr>
        <p:spPr>
          <a:xfrm>
            <a:off x="838440" y="1884960"/>
            <a:ext cx="7081560" cy="117828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r>
              <a:rPr lang="en-US" sz="1600" b="0" strike="noStrike" spc="-1" dirty="0">
                <a:solidFill>
                  <a:srgbClr val="3C3E41"/>
                </a:solidFill>
                <a:latin typeface="Arial"/>
              </a:rPr>
              <a:t>Faster development</a:t>
            </a:r>
          </a:p>
          <a:p>
            <a:pPr marL="228600" indent="-228600">
              <a:lnSpc>
                <a:spcPct val="90000"/>
              </a:lnSpc>
              <a:spcBef>
                <a:spcPts val="1001"/>
              </a:spcBef>
              <a:buClr>
                <a:srgbClr val="D6001C"/>
              </a:buClr>
              <a:buFont typeface="Wingdings" charset="2"/>
              <a:buChar char=""/>
            </a:pPr>
            <a:r>
              <a:rPr lang="en-US" sz="1600" spc="-1" dirty="0">
                <a:solidFill>
                  <a:srgbClr val="3C3E41"/>
                </a:solidFill>
                <a:latin typeface="Arial"/>
              </a:rPr>
              <a:t>Large community</a:t>
            </a:r>
          </a:p>
          <a:p>
            <a:pPr marL="228600" indent="-228600">
              <a:lnSpc>
                <a:spcPct val="90000"/>
              </a:lnSpc>
              <a:spcBef>
                <a:spcPts val="1001"/>
              </a:spcBef>
              <a:buClr>
                <a:srgbClr val="D6001C"/>
              </a:buClr>
              <a:buFont typeface="Wingdings" charset="2"/>
              <a:buChar char=""/>
            </a:pPr>
            <a:r>
              <a:rPr lang="en-US" sz="1600" b="0" strike="noStrike" spc="-1" dirty="0">
                <a:solidFill>
                  <a:srgbClr val="3C3E41"/>
                </a:solidFill>
                <a:latin typeface="Arial"/>
              </a:rPr>
              <a:t>Performance close to native</a:t>
            </a:r>
          </a:p>
        </p:txBody>
      </p:sp>
      <p:sp>
        <p:nvSpPr>
          <p:cNvPr id="2" name="PlaceHolder 3">
            <a:extLst>
              <a:ext uri="{FF2B5EF4-FFF2-40B4-BE49-F238E27FC236}">
                <a16:creationId xmlns:a16="http://schemas.microsoft.com/office/drawing/2014/main" id="{12319CA8-3D92-E141-12B3-4EA19DDB2AB5}"/>
              </a:ext>
            </a:extLst>
          </p:cNvPr>
          <p:cNvSpPr txBox="1">
            <a:spLocks/>
          </p:cNvSpPr>
          <p:nvPr/>
        </p:nvSpPr>
        <p:spPr>
          <a:xfrm>
            <a:off x="990480" y="318636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Font typeface="Arial" panose="020B0604020202020204" pitchFamily="34" charset="0"/>
              <a:buNone/>
              <a:tabLst>
                <a:tab pos="0" algn="l"/>
              </a:tabLst>
            </a:pPr>
            <a:r>
              <a:rPr lang="en-US" sz="2000" spc="-1" dirty="0">
                <a:solidFill>
                  <a:srgbClr val="3C3E41"/>
                </a:solidFill>
                <a:latin typeface="Arial"/>
                <a:ea typeface="Arial"/>
              </a:rPr>
              <a:t>Challenges</a:t>
            </a:r>
            <a:endParaRPr lang="en-US" sz="2000" spc="-1" dirty="0">
              <a:solidFill>
                <a:srgbClr val="3C3E41"/>
              </a:solidFill>
              <a:latin typeface="Arial"/>
            </a:endParaRPr>
          </a:p>
        </p:txBody>
      </p:sp>
      <p:sp>
        <p:nvSpPr>
          <p:cNvPr id="3" name="PlaceHolder 3">
            <a:extLst>
              <a:ext uri="{FF2B5EF4-FFF2-40B4-BE49-F238E27FC236}">
                <a16:creationId xmlns:a16="http://schemas.microsoft.com/office/drawing/2014/main" id="{7756CC44-BF19-9CCE-037A-4527E4431B76}"/>
              </a:ext>
            </a:extLst>
          </p:cNvPr>
          <p:cNvSpPr txBox="1">
            <a:spLocks/>
          </p:cNvSpPr>
          <p:nvPr/>
        </p:nvSpPr>
        <p:spPr>
          <a:xfrm>
            <a:off x="990480" y="144300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Font typeface="Arial" panose="020B0604020202020204" pitchFamily="34" charset="0"/>
              <a:buNone/>
              <a:tabLst>
                <a:tab pos="0" algn="l"/>
              </a:tabLst>
            </a:pPr>
            <a:r>
              <a:rPr lang="en-US" sz="2000" spc="-1" dirty="0">
                <a:solidFill>
                  <a:srgbClr val="3C3E41"/>
                </a:solidFill>
                <a:latin typeface="Arial"/>
                <a:ea typeface="Arial"/>
              </a:rPr>
              <a:t>Benefits</a:t>
            </a:r>
            <a:endParaRPr lang="en-US" sz="2000" spc="-1" dirty="0">
              <a:solidFill>
                <a:srgbClr val="3C3E41"/>
              </a:solidFill>
              <a:latin typeface="Arial"/>
            </a:endParaRPr>
          </a:p>
        </p:txBody>
      </p:sp>
      <p:sp>
        <p:nvSpPr>
          <p:cNvPr id="4" name="PlaceHolder 2">
            <a:extLst>
              <a:ext uri="{FF2B5EF4-FFF2-40B4-BE49-F238E27FC236}">
                <a16:creationId xmlns:a16="http://schemas.microsoft.com/office/drawing/2014/main" id="{5B60D0AE-A659-5BFF-0469-22EA0C0BFEC3}"/>
              </a:ext>
            </a:extLst>
          </p:cNvPr>
          <p:cNvSpPr txBox="1">
            <a:spLocks/>
          </p:cNvSpPr>
          <p:nvPr/>
        </p:nvSpPr>
        <p:spPr>
          <a:xfrm>
            <a:off x="891480" y="3866160"/>
            <a:ext cx="7081560" cy="1178280"/>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Clr>
                <a:srgbClr val="D6001C"/>
              </a:buClr>
              <a:buFont typeface="Wingdings" charset="2"/>
              <a:buChar char=""/>
            </a:pPr>
            <a:r>
              <a:rPr lang="en-US" sz="1600" spc="-1" dirty="0">
                <a:solidFill>
                  <a:srgbClr val="3C3E41"/>
                </a:solidFill>
                <a:latin typeface="Arial"/>
              </a:rPr>
              <a:t>Native dependencies</a:t>
            </a:r>
          </a:p>
          <a:p>
            <a:pPr>
              <a:spcBef>
                <a:spcPts val="1001"/>
              </a:spcBef>
              <a:buClr>
                <a:srgbClr val="D6001C"/>
              </a:buClr>
              <a:buFont typeface="Wingdings" charset="2"/>
              <a:buChar char=""/>
            </a:pPr>
            <a:r>
              <a:rPr lang="en-US" sz="1600" spc="-1" dirty="0">
                <a:solidFill>
                  <a:srgbClr val="3C3E41"/>
                </a:solidFill>
                <a:latin typeface="Arial"/>
              </a:rPr>
              <a:t>Setup complexity</a:t>
            </a:r>
          </a:p>
          <a:p>
            <a:pPr>
              <a:spcBef>
                <a:spcPts val="1001"/>
              </a:spcBef>
              <a:buClr>
                <a:srgbClr val="D6001C"/>
              </a:buClr>
              <a:buFont typeface="Wingdings" charset="2"/>
              <a:buChar char=""/>
            </a:pPr>
            <a:r>
              <a:rPr lang="en-US" sz="1600" spc="-1" dirty="0">
                <a:solidFill>
                  <a:srgbClr val="3C3E41"/>
                </a:solidFill>
                <a:latin typeface="Arial"/>
              </a:rPr>
              <a:t>Debugging issues</a:t>
            </a:r>
          </a:p>
        </p:txBody>
      </p:sp>
    </p:spTree>
    <p:extLst>
      <p:ext uri="{BB962C8B-B14F-4D97-AF65-F5344CB8AC3E}">
        <p14:creationId xmlns:p14="http://schemas.microsoft.com/office/powerpoint/2010/main" val="1828851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descr="A blue and black logo&#10;&#10;AI-generated content may be incorrect.">
            <a:extLst>
              <a:ext uri="{FF2B5EF4-FFF2-40B4-BE49-F238E27FC236}">
                <a16:creationId xmlns:a16="http://schemas.microsoft.com/office/drawing/2014/main" id="{546B82F9-ECDD-3372-AB4C-03A4D7931ECA}"/>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754248" y="1884960"/>
            <a:ext cx="5135492" cy="3374470"/>
          </a:xfrm>
          <a:prstGeom prst="rect">
            <a:avLst/>
          </a:prstGeom>
          <a:noFill/>
          <a:ln w="0">
            <a:solidFill>
              <a:srgbClr val="C9CCD4"/>
            </a:solidFill>
          </a:ln>
        </p:spPr>
      </p:pic>
      <p:sp>
        <p:nvSpPr>
          <p:cNvPr id="321" name="PlaceHolder 2"/>
          <p:cNvSpPr>
            <a:spLocks noGrp="1"/>
          </p:cNvSpPr>
          <p:nvPr>
            <p:ph type="title"/>
          </p:nvPr>
        </p:nvSpPr>
        <p:spPr>
          <a:xfrm>
            <a:off x="838080" y="405360"/>
            <a:ext cx="10515240" cy="538200"/>
          </a:xfrm>
          <a:prstGeom prst="rect">
            <a:avLst/>
          </a:prstGeom>
          <a:noFill/>
          <a:ln w="0">
            <a:noFill/>
          </a:ln>
        </p:spPr>
        <p:txBody>
          <a:bodyPr anchor="t">
            <a:noAutofit/>
          </a:bodyPr>
          <a:lstStyle/>
          <a:p>
            <a:pPr>
              <a:lnSpc>
                <a:spcPct val="90000"/>
              </a:lnSpc>
              <a:buNone/>
            </a:pPr>
            <a:r>
              <a:rPr lang="en-US" sz="4000" b="0" strike="noStrike" spc="-1">
                <a:solidFill>
                  <a:srgbClr val="6A1F7A"/>
                </a:solidFill>
                <a:latin typeface="Arial"/>
              </a:rPr>
              <a:t>Why choose React native for mobile development?</a:t>
            </a:r>
            <a:endParaRPr lang="en-US" sz="4000" b="0" strike="noStrike" spc="-1">
              <a:solidFill>
                <a:srgbClr val="FFFFFF"/>
              </a:solidFill>
              <a:latin typeface="Arial"/>
            </a:endParaRPr>
          </a:p>
        </p:txBody>
      </p:sp>
      <p:sp>
        <p:nvSpPr>
          <p:cNvPr id="322" name="Text Placeholder 4"/>
          <p:cNvSpPr txBox="1"/>
          <p:nvPr/>
        </p:nvSpPr>
        <p:spPr>
          <a:xfrm>
            <a:off x="838800" y="1884960"/>
            <a:ext cx="7081560" cy="2795040"/>
          </a:xfrm>
          <a:prstGeom prst="rect">
            <a:avLst/>
          </a:prstGeom>
          <a:noFill/>
          <a:ln w="0">
            <a:noFill/>
          </a:ln>
        </p:spPr>
        <p:txBody>
          <a:bodyPr anchor="t">
            <a:normAutofit/>
          </a:bodyPr>
          <a:lstStyle/>
          <a:p>
            <a:pPr marL="228600" indent="-228600">
              <a:lnSpc>
                <a:spcPct val="90000"/>
              </a:lnSpc>
              <a:spcBef>
                <a:spcPts val="1001"/>
              </a:spcBef>
              <a:buClr>
                <a:srgbClr val="D6001C"/>
              </a:buClr>
              <a:buFont typeface="Wingdings" charset="2"/>
              <a:buChar char=""/>
            </a:pP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Faster Development with Hot Reloading.</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Cross-Platform: One codebase for two platforms.</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Lower Maintenance and reduced time-to-market.</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Access to native APIs via platform-specific modules.</a:t>
            </a:r>
            <a:endParaRPr lang="en-US" sz="1600" b="0" strike="noStrike" spc="-1">
              <a:solidFill>
                <a:srgbClr val="3C3E41"/>
              </a:solidFill>
              <a:latin typeface="Arial"/>
            </a:endParaRPr>
          </a:p>
          <a:p>
            <a:pPr marL="228600" indent="-228600">
              <a:lnSpc>
                <a:spcPct val="90000"/>
              </a:lnSpc>
              <a:spcBef>
                <a:spcPts val="1001"/>
              </a:spcBef>
              <a:buClr>
                <a:srgbClr val="D6001C"/>
              </a:buClr>
              <a:buFont typeface="Wingdings" charset="2"/>
              <a:buChar char=""/>
            </a:pPr>
            <a:r>
              <a:rPr lang="en-US" sz="1600" b="0" strike="noStrike" spc="-1">
                <a:solidFill>
                  <a:srgbClr val="3C3E41"/>
                </a:solidFill>
                <a:latin typeface="Arial"/>
                <a:ea typeface="Arial"/>
              </a:rPr>
              <a:t>Huge community &amp; ecosystem (e.g., Expo, React Navigation, etc.).</a:t>
            </a:r>
            <a:endParaRPr lang="en-US" sz="1600" b="0" strike="noStrike" spc="-1">
              <a:solidFill>
                <a:srgbClr val="3C3E41"/>
              </a:solidFill>
              <a:latin typeface="Arial"/>
            </a:endParaRPr>
          </a:p>
          <a:p>
            <a:pPr>
              <a:lnSpc>
                <a:spcPct val="90000"/>
              </a:lnSpc>
              <a:spcBef>
                <a:spcPts val="1001"/>
              </a:spcBef>
              <a:buNone/>
            </a:pPr>
            <a:endParaRPr lang="en-US" sz="1600" b="0" strike="noStrike" spc="-1">
              <a:solidFill>
                <a:srgbClr val="3C3E4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PlaceHolder 1"/>
          <p:cNvSpPr>
            <a:spLocks noGrp="1"/>
          </p:cNvSpPr>
          <p:nvPr>
            <p:ph/>
          </p:nvPr>
        </p:nvSpPr>
        <p:spPr>
          <a:xfrm>
            <a:off x="1480320" y="2178000"/>
            <a:ext cx="6939360" cy="2107800"/>
          </a:xfrm>
          <a:prstGeom prst="rect">
            <a:avLst/>
          </a:prstGeom>
          <a:noFill/>
          <a:ln w="0">
            <a:noFill/>
          </a:ln>
        </p:spPr>
        <p:txBody>
          <a:bodyPr anchor="t">
            <a:normAutofit/>
          </a:bodyPr>
          <a:lstStyle/>
          <a:p>
            <a:pPr>
              <a:lnSpc>
                <a:spcPct val="90000"/>
              </a:lnSpc>
              <a:spcBef>
                <a:spcPts val="1001"/>
              </a:spcBef>
              <a:buNone/>
              <a:tabLst>
                <a:tab pos="0" algn="l"/>
              </a:tabLst>
            </a:pPr>
            <a:r>
              <a:rPr lang="en-US" sz="4000" b="1" strike="noStrike" spc="-1" dirty="0">
                <a:solidFill>
                  <a:srgbClr val="6A1F7A"/>
                </a:solidFill>
                <a:latin typeface="Arial"/>
                <a:ea typeface="Arial"/>
              </a:rPr>
              <a:t>Introducing Expo</a:t>
            </a:r>
            <a:endParaRPr lang="en-US" sz="4000" b="0" strike="noStrike" spc="-1" dirty="0">
              <a:solidFill>
                <a:srgbClr val="3C3E41"/>
              </a:solidFill>
              <a:latin typeface="Arial"/>
            </a:endParaRPr>
          </a:p>
        </p:txBody>
      </p:sp>
      <p:sp>
        <p:nvSpPr>
          <p:cNvPr id="324" name="PlaceHolder 2"/>
          <p:cNvSpPr>
            <a:spLocks noGrp="1"/>
          </p:cNvSpPr>
          <p:nvPr>
            <p:ph/>
          </p:nvPr>
        </p:nvSpPr>
        <p:spPr>
          <a:xfrm>
            <a:off x="10410840" y="221760"/>
            <a:ext cx="1649160" cy="1483920"/>
          </a:xfrm>
          <a:prstGeom prst="rect">
            <a:avLst/>
          </a:prstGeom>
          <a:noFill/>
          <a:ln w="0">
            <a:noFill/>
          </a:ln>
        </p:spPr>
        <p:txBody>
          <a:bodyPr anchor="b">
            <a:noAutofit/>
          </a:bodyPr>
          <a:lstStyle/>
          <a:p>
            <a:pPr algn="r">
              <a:lnSpc>
                <a:spcPct val="90000"/>
              </a:lnSpc>
              <a:spcBef>
                <a:spcPts val="1001"/>
              </a:spcBef>
              <a:buNone/>
              <a:tabLst>
                <a:tab pos="0" algn="l"/>
              </a:tabLst>
            </a:pPr>
            <a:r>
              <a:rPr lang="en-US" sz="6000" b="0" strike="noStrike" spc="-1" dirty="0">
                <a:solidFill>
                  <a:srgbClr val="3C3E41"/>
                </a:solidFill>
                <a:latin typeface="Arial"/>
              </a:rPr>
              <a:t>02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838080" y="405360"/>
            <a:ext cx="6982560" cy="538200"/>
          </a:xfrm>
          <a:prstGeom prst="rect">
            <a:avLst/>
          </a:prstGeom>
          <a:noFill/>
          <a:ln w="0">
            <a:noFill/>
          </a:ln>
        </p:spPr>
        <p:txBody>
          <a:bodyPr anchor="t">
            <a:noAutofit/>
          </a:bodyPr>
          <a:lstStyle/>
          <a:p>
            <a:pPr>
              <a:lnSpc>
                <a:spcPct val="90000"/>
              </a:lnSpc>
              <a:buNone/>
            </a:pPr>
            <a:r>
              <a:rPr lang="en-US" sz="3200" b="0" strike="noStrike" spc="-1" dirty="0">
                <a:solidFill>
                  <a:srgbClr val="D6001C"/>
                </a:solidFill>
                <a:latin typeface="Arial"/>
                <a:ea typeface="Arial"/>
              </a:rPr>
              <a:t>Introducing Expo</a:t>
            </a:r>
            <a:endParaRPr lang="en-US" sz="3200" b="0" strike="noStrike" spc="-1" dirty="0">
              <a:solidFill>
                <a:srgbClr val="FFFFFF"/>
              </a:solidFill>
              <a:latin typeface="Arial"/>
            </a:endParaRPr>
          </a:p>
        </p:txBody>
      </p:sp>
      <p:sp>
        <p:nvSpPr>
          <p:cNvPr id="326" name="PlaceHolder 2"/>
          <p:cNvSpPr>
            <a:spLocks noGrp="1"/>
          </p:cNvSpPr>
          <p:nvPr>
            <p:ph/>
          </p:nvPr>
        </p:nvSpPr>
        <p:spPr>
          <a:xfrm>
            <a:off x="838440" y="1884960"/>
            <a:ext cx="4849128" cy="4284360"/>
          </a:xfrm>
          <a:prstGeom prst="rect">
            <a:avLst/>
          </a:prstGeom>
          <a:noFill/>
          <a:ln w="0">
            <a:noFill/>
          </a:ln>
        </p:spPr>
        <p:txBody>
          <a:bodyPr anchor="t">
            <a:normAutofit/>
          </a:bodyPr>
          <a:lstStyle/>
          <a:p>
            <a:pPr marL="0" indent="0">
              <a:lnSpc>
                <a:spcPct val="150000"/>
              </a:lnSpc>
              <a:buNone/>
            </a:pPr>
            <a:r>
              <a:rPr lang="en-US" sz="1800" dirty="0"/>
              <a:t>Expo is a toolchain and platform for React Native that simplifies mobile app development for iOS, Android, and web using a single JavaScript/TypeScript codebase.</a:t>
            </a:r>
            <a:endParaRPr lang="en-US" sz="1800" dirty="0">
              <a:effectLst/>
            </a:endParaRPr>
          </a:p>
        </p:txBody>
      </p:sp>
      <p:sp>
        <p:nvSpPr>
          <p:cNvPr id="327" name="PlaceHolder 3"/>
          <p:cNvSpPr>
            <a:spLocks noGrp="1"/>
          </p:cNvSpPr>
          <p:nvPr>
            <p:ph/>
          </p:nvPr>
        </p:nvSpPr>
        <p:spPr>
          <a:xfrm>
            <a:off x="838080" y="1290600"/>
            <a:ext cx="6982560" cy="485280"/>
          </a:xfrm>
          <a:prstGeom prst="rect">
            <a:avLst/>
          </a:prstGeom>
          <a:noFill/>
          <a:ln w="0">
            <a:noFill/>
          </a:ln>
        </p:spPr>
        <p:txBody>
          <a:bodyPr anchor="ctr">
            <a:noAutofit/>
          </a:bodyPr>
          <a:lstStyle/>
          <a:p>
            <a:pPr>
              <a:lnSpc>
                <a:spcPct val="90000"/>
              </a:lnSpc>
              <a:spcBef>
                <a:spcPts val="1001"/>
              </a:spcBef>
              <a:buNone/>
              <a:tabLst>
                <a:tab pos="0" algn="l"/>
              </a:tabLst>
            </a:pPr>
            <a:r>
              <a:rPr lang="en-US" b="0" strike="noStrike" spc="-1" dirty="0">
                <a:solidFill>
                  <a:srgbClr val="3C3E41"/>
                </a:solidFill>
                <a:latin typeface="Arial"/>
                <a:ea typeface="Arial"/>
              </a:rPr>
              <a:t>What is Expo?</a:t>
            </a:r>
            <a:endParaRPr lang="en-US" b="0" strike="noStrike" spc="-1" dirty="0">
              <a:solidFill>
                <a:srgbClr val="3C3E41"/>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PlaceHolder 1"/>
          <p:cNvSpPr>
            <a:spLocks noGrp="1"/>
          </p:cNvSpPr>
          <p:nvPr>
            <p:ph type="title"/>
          </p:nvPr>
        </p:nvSpPr>
        <p:spPr>
          <a:xfrm>
            <a:off x="838080" y="405360"/>
            <a:ext cx="6053760" cy="538200"/>
          </a:xfrm>
          <a:prstGeom prst="rect">
            <a:avLst/>
          </a:prstGeom>
          <a:noFill/>
          <a:ln w="0">
            <a:noFill/>
          </a:ln>
        </p:spPr>
        <p:txBody>
          <a:bodyPr anchor="t">
            <a:noAutofit/>
          </a:bodyPr>
          <a:lstStyle/>
          <a:p>
            <a:r>
              <a:rPr lang="en-US" sz="3200" spc="-1" dirty="0">
                <a:solidFill>
                  <a:srgbClr val="D6001C"/>
                </a:solidFill>
                <a:ea typeface="Arial"/>
              </a:rPr>
              <a:t>Introducing Expo</a:t>
            </a:r>
            <a:endParaRPr lang="en-US" sz="3200" b="0" strike="noStrike" spc="-1" dirty="0">
              <a:solidFill>
                <a:srgbClr val="FFFFFF"/>
              </a:solidFill>
              <a:latin typeface="Arial"/>
            </a:endParaRPr>
          </a:p>
        </p:txBody>
      </p:sp>
      <p:sp>
        <p:nvSpPr>
          <p:cNvPr id="329" name="PlaceHolder 2"/>
          <p:cNvSpPr>
            <a:spLocks noGrp="1"/>
          </p:cNvSpPr>
          <p:nvPr>
            <p:ph/>
          </p:nvPr>
        </p:nvSpPr>
        <p:spPr>
          <a:xfrm>
            <a:off x="838440" y="1713960"/>
            <a:ext cx="6053760" cy="2832120"/>
          </a:xfrm>
          <a:prstGeom prst="rect">
            <a:avLst/>
          </a:prstGeom>
          <a:noFill/>
          <a:ln w="0">
            <a:noFill/>
          </a:ln>
        </p:spPr>
        <p:txBody>
          <a:bodyPr anchor="t">
            <a:normAutofit/>
          </a:bodyPr>
          <a:lstStyle/>
          <a:p>
            <a:pPr marL="0" indent="0">
              <a:lnSpc>
                <a:spcPct val="150000"/>
              </a:lnSpc>
              <a:buNone/>
            </a:pPr>
            <a:r>
              <a:rPr lang="en-US" sz="1800" dirty="0"/>
              <a:t>Expo exists to streamline React Native development, making it faster and easier to build mobile apps for iOS, Android, and web from a single JavaScript/TypeScript codebase.</a:t>
            </a:r>
            <a:endParaRPr lang="en-US" sz="1800" dirty="0">
              <a:effectLst/>
            </a:endParaRPr>
          </a:p>
        </p:txBody>
      </p:sp>
      <p:sp>
        <p:nvSpPr>
          <p:cNvPr id="2" name="PlaceHolder 3">
            <a:extLst>
              <a:ext uri="{FF2B5EF4-FFF2-40B4-BE49-F238E27FC236}">
                <a16:creationId xmlns:a16="http://schemas.microsoft.com/office/drawing/2014/main" id="{D2359A6D-EFAD-5679-940F-3C40D57D7337}"/>
              </a:ext>
            </a:extLst>
          </p:cNvPr>
          <p:cNvSpPr txBox="1">
            <a:spLocks/>
          </p:cNvSpPr>
          <p:nvPr/>
        </p:nvSpPr>
        <p:spPr>
          <a:xfrm>
            <a:off x="938664" y="1086120"/>
            <a:ext cx="6982560" cy="485280"/>
          </a:xfrm>
          <a:prstGeom prst="rect">
            <a:avLst/>
          </a:prstGeom>
          <a:noFill/>
          <a:ln w="0">
            <a:noFill/>
          </a:ln>
        </p:spPr>
        <p:txBody>
          <a:bodyPr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01"/>
              </a:spcBef>
              <a:buFont typeface="Arial" panose="020B0604020202020204" pitchFamily="34" charset="0"/>
              <a:buNone/>
              <a:tabLst>
                <a:tab pos="0" algn="l"/>
              </a:tabLst>
            </a:pPr>
            <a:r>
              <a:rPr lang="en-US" spc="-1" dirty="0">
                <a:solidFill>
                  <a:srgbClr val="3C3E41"/>
                </a:solidFill>
                <a:latin typeface="Arial"/>
                <a:ea typeface="Arial"/>
              </a:rPr>
              <a:t>Why dose Expo exist?</a:t>
            </a:r>
            <a:endParaRPr lang="en-US" spc="-1" dirty="0">
              <a:solidFill>
                <a:srgbClr val="3C3E41"/>
              </a:solidFill>
              <a:latin typeface="Arial"/>
            </a:endParaRPr>
          </a:p>
        </p:txBody>
      </p:sp>
      <p:pic>
        <p:nvPicPr>
          <p:cNvPr id="4" name="Picture 3" descr="A white arrow on a black background&#10;&#10;AI-generated content may be incorrect.">
            <a:extLst>
              <a:ext uri="{FF2B5EF4-FFF2-40B4-BE49-F238E27FC236}">
                <a16:creationId xmlns:a16="http://schemas.microsoft.com/office/drawing/2014/main" id="{C13D5018-628A-FEAD-D2C6-65FFAF9AD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85616" y="1571400"/>
            <a:ext cx="3367944" cy="3367944"/>
          </a:xfrm>
          <a:prstGeom prst="rect">
            <a:avLst/>
          </a:prstGeom>
        </p:spPr>
      </p:pic>
      <p:sp>
        <p:nvSpPr>
          <p:cNvPr id="6" name="TextBox 5">
            <a:extLst>
              <a:ext uri="{FF2B5EF4-FFF2-40B4-BE49-F238E27FC236}">
                <a16:creationId xmlns:a16="http://schemas.microsoft.com/office/drawing/2014/main" id="{93608E0E-290C-32E4-5E0F-388FB818CDB6}"/>
              </a:ext>
            </a:extLst>
          </p:cNvPr>
          <p:cNvSpPr txBox="1"/>
          <p:nvPr/>
        </p:nvSpPr>
        <p:spPr>
          <a:xfrm>
            <a:off x="1030986" y="3628382"/>
            <a:ext cx="6103620" cy="523220"/>
          </a:xfrm>
          <a:prstGeom prst="rect">
            <a:avLst/>
          </a:prstGeom>
          <a:noFill/>
        </p:spPr>
        <p:txBody>
          <a:bodyPr wrap="square">
            <a:spAutoFit/>
          </a:bodyPr>
          <a:lstStyle/>
          <a:p>
            <a:pPr>
              <a:buNone/>
            </a:pPr>
            <a:r>
              <a:rPr lang="en-US" sz="2800" dirty="0">
                <a:effectLst/>
                <a:latin typeface="+mj-lt"/>
              </a:rPr>
              <a:t>Key Reasons:</a:t>
            </a:r>
          </a:p>
        </p:txBody>
      </p:sp>
      <p:sp>
        <p:nvSpPr>
          <p:cNvPr id="10" name="TextBox 9">
            <a:extLst>
              <a:ext uri="{FF2B5EF4-FFF2-40B4-BE49-F238E27FC236}">
                <a16:creationId xmlns:a16="http://schemas.microsoft.com/office/drawing/2014/main" id="{43B52C87-84B0-17F4-066D-01284EE2A1FA}"/>
              </a:ext>
            </a:extLst>
          </p:cNvPr>
          <p:cNvSpPr txBox="1"/>
          <p:nvPr/>
        </p:nvSpPr>
        <p:spPr>
          <a:xfrm>
            <a:off x="1154575" y="4231174"/>
            <a:ext cx="6103620" cy="2229328"/>
          </a:xfrm>
          <a:prstGeom prst="rect">
            <a:avLst/>
          </a:prstGeom>
          <a:noFill/>
        </p:spPr>
        <p:txBody>
          <a:bodyPr wrap="square">
            <a:spAutoFit/>
          </a:bodyPr>
          <a:lstStyle/>
          <a:p>
            <a:pPr marL="228600" indent="-228600">
              <a:lnSpc>
                <a:spcPct val="90000"/>
              </a:lnSpc>
              <a:spcBef>
                <a:spcPts val="1001"/>
              </a:spcBef>
              <a:buClr>
                <a:srgbClr val="D6001C"/>
              </a:buClr>
              <a:buFont typeface="Wingdings" charset="2"/>
              <a:buChar char=""/>
            </a:pPr>
            <a:r>
              <a:rPr lang="en-US" dirty="0"/>
              <a:t>Eliminates Complex Setup</a:t>
            </a:r>
          </a:p>
          <a:p>
            <a:pPr marL="228600" indent="-228600">
              <a:lnSpc>
                <a:spcPct val="90000"/>
              </a:lnSpc>
              <a:spcBef>
                <a:spcPts val="1001"/>
              </a:spcBef>
              <a:buClr>
                <a:srgbClr val="D6001C"/>
              </a:buClr>
              <a:buFont typeface="Wingdings" charset="2"/>
              <a:buChar char=""/>
            </a:pPr>
            <a:r>
              <a:rPr lang="en-US" dirty="0"/>
              <a:t>Prebuilt Solutions</a:t>
            </a:r>
          </a:p>
          <a:p>
            <a:pPr marL="228600" indent="-228600">
              <a:lnSpc>
                <a:spcPct val="90000"/>
              </a:lnSpc>
              <a:spcBef>
                <a:spcPts val="1001"/>
              </a:spcBef>
              <a:buClr>
                <a:srgbClr val="D6001C"/>
              </a:buClr>
              <a:buFont typeface="Wingdings" charset="2"/>
              <a:buChar char=""/>
            </a:pPr>
            <a:r>
              <a:rPr lang="en-US" dirty="0"/>
              <a:t>Accelerates Workflow</a:t>
            </a:r>
          </a:p>
          <a:p>
            <a:pPr marL="228600" indent="-228600">
              <a:lnSpc>
                <a:spcPct val="90000"/>
              </a:lnSpc>
              <a:spcBef>
                <a:spcPts val="1001"/>
              </a:spcBef>
              <a:buClr>
                <a:srgbClr val="D6001C"/>
              </a:buClr>
              <a:buFont typeface="Wingdings" charset="2"/>
              <a:buChar char=""/>
            </a:pPr>
            <a:r>
              <a:rPr lang="en-US" dirty="0"/>
              <a:t>Cross-Platform Efficiency</a:t>
            </a:r>
          </a:p>
          <a:p>
            <a:pPr marL="228600" indent="-228600">
              <a:lnSpc>
                <a:spcPct val="90000"/>
              </a:lnSpc>
              <a:spcBef>
                <a:spcPts val="1001"/>
              </a:spcBef>
              <a:buClr>
                <a:srgbClr val="D6001C"/>
              </a:buClr>
              <a:buFont typeface="Wingdings" charset="2"/>
              <a:buChar char=""/>
            </a:pPr>
            <a:endParaRPr lang="en-US" sz="1800" b="0" strike="noStrike" spc="-1" dirty="0">
              <a:solidFill>
                <a:srgbClr val="3C3E41"/>
              </a:solidFill>
              <a:latin typeface="Arial"/>
            </a:endParaRPr>
          </a:p>
          <a:p>
            <a:pPr>
              <a:lnSpc>
                <a:spcPct val="90000"/>
              </a:lnSpc>
              <a:spcBef>
                <a:spcPts val="1001"/>
              </a:spcBef>
              <a:buNone/>
            </a:pPr>
            <a:endParaRPr lang="en-US" sz="1800" b="0" strike="noStrike" spc="-1" dirty="0">
              <a:solidFill>
                <a:srgbClr val="3C3E41"/>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3C3E41"/>
      </a:dk2>
      <a:lt2>
        <a:srgbClr val="C9CCD4"/>
      </a:lt2>
      <a:accent1>
        <a:srgbClr val="D6001C"/>
      </a:accent1>
      <a:accent2>
        <a:srgbClr val="6A1F7A"/>
      </a:accent2>
      <a:accent3>
        <a:srgbClr val="EA0F6B"/>
      </a:accent3>
      <a:accent4>
        <a:srgbClr val="F4AD33"/>
      </a:accent4>
      <a:accent5>
        <a:srgbClr val="0094D5"/>
      </a:accent5>
      <a:accent6>
        <a:srgbClr val="C9CCD4"/>
      </a:accent6>
      <a:hlink>
        <a:srgbClr val="0094D5"/>
      </a:hlink>
      <a:folHlink>
        <a:srgbClr val="6F717D"/>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9378963-1951-4715-a8fd-de017d62dd42}" enabled="1" method="Privileged" siteId="{f4308c54-0208-43d3-afad-1f8df2f678b7}" removed="0"/>
</clbl:labelList>
</file>

<file path=docProps/app.xml><?xml version="1.0" encoding="utf-8"?>
<Properties xmlns="http://schemas.openxmlformats.org/officeDocument/2006/extended-properties" xmlns:vt="http://schemas.openxmlformats.org/officeDocument/2006/docPropsVTypes">
  <Template/>
  <TotalTime>1805</TotalTime>
  <Words>3589</Words>
  <Application>Microsoft Macintosh PowerPoint</Application>
  <PresentationFormat>Widescreen</PresentationFormat>
  <Paragraphs>295</Paragraphs>
  <Slides>36</Slides>
  <Notes>24</Notes>
  <HiddenSlides>0</HiddenSlides>
  <MMClips>0</MMClips>
  <ScaleCrop>false</ScaleCrop>
  <HeadingPairs>
    <vt:vector size="6" baseType="variant">
      <vt:variant>
        <vt:lpstr>Fonts Used</vt:lpstr>
      </vt:variant>
      <vt:variant>
        <vt:i4>4</vt:i4>
      </vt:variant>
      <vt:variant>
        <vt:lpstr>Theme</vt:lpstr>
      </vt:variant>
      <vt:variant>
        <vt:i4>7</vt:i4>
      </vt:variant>
      <vt:variant>
        <vt:lpstr>Slide Titles</vt:lpstr>
      </vt:variant>
      <vt:variant>
        <vt:i4>36</vt:i4>
      </vt:variant>
    </vt:vector>
  </HeadingPairs>
  <TitlesOfParts>
    <vt:vector size="47" baseType="lpstr">
      <vt:lpstr>Arial</vt:lpstr>
      <vt:lpstr>Symbol</vt:lpstr>
      <vt:lpstr>Times New Roman</vt:lpstr>
      <vt:lpstr>Wingdings</vt:lpstr>
      <vt:lpstr>Office Theme</vt:lpstr>
      <vt:lpstr>Office Theme</vt:lpstr>
      <vt:lpstr>Office Theme</vt:lpstr>
      <vt:lpstr>Office Theme</vt:lpstr>
      <vt:lpstr>Office Theme</vt:lpstr>
      <vt:lpstr>Office Theme</vt:lpstr>
      <vt:lpstr>Office Theme</vt:lpstr>
      <vt:lpstr>Introducing Expo: A Framework for Building React Native Apps Faster</vt:lpstr>
      <vt:lpstr>PowerPoint Presentation</vt:lpstr>
      <vt:lpstr>PowerPoint Presentation</vt:lpstr>
      <vt:lpstr>React Native Overview</vt:lpstr>
      <vt:lpstr>React Native Overview</vt:lpstr>
      <vt:lpstr>Why choose React native for mobile development?</vt:lpstr>
      <vt:lpstr>PowerPoint Presentation</vt:lpstr>
      <vt:lpstr>Introducing Expo</vt:lpstr>
      <vt:lpstr>Introducing Expo</vt:lpstr>
      <vt:lpstr>Introducing Expo</vt:lpstr>
      <vt:lpstr>Introducing Expo</vt:lpstr>
      <vt:lpstr>PowerPoint Presentation</vt:lpstr>
      <vt:lpstr>Key Features of Expo</vt:lpstr>
      <vt:lpstr>Key Features of Expo</vt:lpstr>
      <vt:lpstr>Key Features of Expo</vt:lpstr>
      <vt:lpstr>Key Features of Expo</vt:lpstr>
      <vt:lpstr>Key Features of Expo</vt:lpstr>
      <vt:lpstr>PowerPoint Presentation</vt:lpstr>
      <vt:lpstr>Managed Workflow vs Bare Workflow</vt:lpstr>
      <vt:lpstr>Expo Pros</vt:lpstr>
      <vt:lpstr>Expo Cons</vt:lpstr>
      <vt:lpstr>Traditional React Native Pros &amp; Cons</vt:lpstr>
      <vt:lpstr>When to Choose Expo?</vt:lpstr>
      <vt:lpstr>PowerPoint Presentation</vt:lpstr>
      <vt:lpstr>Keep Expo SDK &amp; Dependencies Updated</vt:lpstr>
      <vt:lpstr>Keep Expo SDK &amp; Dependencies Updated</vt:lpstr>
      <vt:lpstr>Keep Expo SDK &amp; Dependencies Updated</vt:lpstr>
      <vt:lpstr>Optimize Assets in Expo</vt:lpstr>
      <vt:lpstr>Use OTA Updates Wisely in Expo</vt:lpstr>
      <vt:lpstr>Testing on Real Devices with Expo</vt:lpstr>
      <vt:lpstr>Testing on Real Devices with Expo</vt:lpstr>
      <vt:lpstr>Testing on Real Devices with Expo</vt:lpstr>
      <vt:lpstr>PowerPoint Presentation</vt:lpstr>
      <vt:lpstr>Demo - Building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Accessibility Testing</dc:title>
  <dc:subject/>
  <dc:creator>Khoi Nguyen Anh</dc:creator>
  <dc:description/>
  <cp:lastModifiedBy>Phuc Nguyen Hoang</cp:lastModifiedBy>
  <cp:revision>16</cp:revision>
  <dcterms:created xsi:type="dcterms:W3CDTF">2023-10-03T16:44:37Z</dcterms:created>
  <dcterms:modified xsi:type="dcterms:W3CDTF">2025-07-28T04:54:11Z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0x010100B08DCD0EEA0F07498423205D54133588005BDD7FD28D2BD34BBCD2AAE5560BB20E003C0CDF3D40325847BF4CD81CFF0FE4D4</vt:lpwstr>
  </property>
  <property fmtid="{D5CDD505-2E9C-101B-9397-08002B2CF9AE}" pid="3" name="MediaServiceImageTags">
    <vt:lpwstr/>
  </property>
  <property fmtid="{D5CDD505-2E9C-101B-9397-08002B2CF9AE}" pid="4" name="Notes">
    <vt:i4>15</vt:i4>
  </property>
  <property fmtid="{D5CDD505-2E9C-101B-9397-08002B2CF9AE}" pid="5" name="OULanguage">
    <vt:lpwstr>3;#English|e0d36b11-db4e-4123-8f10-8157dedade86</vt:lpwstr>
  </property>
  <property fmtid="{D5CDD505-2E9C-101B-9397-08002B2CF9AE}" pid="6" name="PresentationFormat">
    <vt:lpwstr>Widescreen</vt:lpwstr>
  </property>
  <property fmtid="{D5CDD505-2E9C-101B-9397-08002B2CF9AE}" pid="7" name="Slides">
    <vt:i4>21</vt:i4>
  </property>
  <property fmtid="{D5CDD505-2E9C-101B-9397-08002B2CF9AE}" pid="8" name="TaxKeyword">
    <vt:lpwstr/>
  </property>
  <property fmtid="{D5CDD505-2E9C-101B-9397-08002B2CF9AE}" pid="9" name="TreeStructureCategory">
    <vt:lpwstr/>
  </property>
  <property fmtid="{D5CDD505-2E9C-101B-9397-08002B2CF9AE}" pid="10" name="_dlc_DocIdItemGuid">
    <vt:lpwstr>1c1c7778-e5ab-4a59-adbb-bb9d1907040c</vt:lpwstr>
  </property>
</Properties>
</file>