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17"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121"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122"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29"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504000" y="1769040"/>
            <a:ext cx="907164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33"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504000" y="1769040"/>
            <a:ext cx="9071640" cy="20912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5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155"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
        <p:nvSpPr>
          <p:cNvPr id="156" name="PlaceHolder 5"/>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504000" y="1769040"/>
            <a:ext cx="2920680" cy="20912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3571200" y="1769040"/>
            <a:ext cx="2920680" cy="20912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6638040" y="1769040"/>
            <a:ext cx="2920680" cy="2091240"/>
          </a:xfrm>
          <a:prstGeom prst="rect">
            <a:avLst/>
          </a:prstGeom>
        </p:spPr>
        <p:txBody>
          <a:bodyPr lIns="0" rIns="0" tIns="0" bIns="0">
            <a:normAutofit/>
          </a:bodyPr>
          <a:p>
            <a:endParaRPr b="0" lang="en-US" sz="3200" spc="-1" strike="noStrike">
              <a:latin typeface="Arial"/>
            </a:endParaRPr>
          </a:p>
        </p:txBody>
      </p:sp>
      <p:sp>
        <p:nvSpPr>
          <p:cNvPr id="161" name="PlaceHolder 5"/>
          <p:cNvSpPr>
            <a:spLocks noGrp="1"/>
          </p:cNvSpPr>
          <p:nvPr>
            <p:ph type="body"/>
          </p:nvPr>
        </p:nvSpPr>
        <p:spPr>
          <a:xfrm>
            <a:off x="504000" y="4059360"/>
            <a:ext cx="2920680" cy="2091240"/>
          </a:xfrm>
          <a:prstGeom prst="rect">
            <a:avLst/>
          </a:prstGeom>
        </p:spPr>
        <p:txBody>
          <a:bodyPr lIns="0" rIns="0" tIns="0" bIns="0">
            <a:normAutofit/>
          </a:bodyPr>
          <a:p>
            <a:endParaRPr b="0" lang="en-US" sz="3200" spc="-1" strike="noStrike">
              <a:latin typeface="Arial"/>
            </a:endParaRPr>
          </a:p>
        </p:txBody>
      </p:sp>
      <p:sp>
        <p:nvSpPr>
          <p:cNvPr id="162" name="PlaceHolder 6"/>
          <p:cNvSpPr>
            <a:spLocks noGrp="1"/>
          </p:cNvSpPr>
          <p:nvPr>
            <p:ph type="body"/>
          </p:nvPr>
        </p:nvSpPr>
        <p:spPr>
          <a:xfrm>
            <a:off x="3571200" y="4059360"/>
            <a:ext cx="2920680" cy="2091240"/>
          </a:xfrm>
          <a:prstGeom prst="rect">
            <a:avLst/>
          </a:prstGeom>
        </p:spPr>
        <p:txBody>
          <a:bodyPr lIns="0" rIns="0" tIns="0" bIns="0">
            <a:normAutofit/>
          </a:bodyPr>
          <a:p>
            <a:endParaRPr b="0" lang="en-US" sz="3200" spc="-1" strike="noStrike">
              <a:latin typeface="Arial"/>
            </a:endParaRPr>
          </a:p>
        </p:txBody>
      </p:sp>
      <p:sp>
        <p:nvSpPr>
          <p:cNvPr id="163" name="PlaceHolder 7"/>
          <p:cNvSpPr>
            <a:spLocks noGrp="1"/>
          </p:cNvSpPr>
          <p:nvPr>
            <p:ph type="body"/>
          </p:nvPr>
        </p:nvSpPr>
        <p:spPr>
          <a:xfrm>
            <a:off x="6638040" y="4059360"/>
            <a:ext cx="292068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769040"/>
            <a:ext cx="4426920" cy="43844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 </a:t>
            </a:r>
            <a:endParaRPr b="0" lang="en-US" sz="1400" spc="-1" strike="noStrike">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298283B5-BCB0-439D-BC58-61C1FE471EEC}"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2"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3"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4"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 </a:t>
            </a:r>
            <a:endParaRPr b="0" lang="en-US" sz="1400" spc="-1" strike="noStrike">
              <a:latin typeface="Times New Roman"/>
            </a:endParaRPr>
          </a:p>
        </p:txBody>
      </p:sp>
      <p:sp>
        <p:nvSpPr>
          <p:cNvPr id="45" name="PlaceHolder 5"/>
          <p:cNvSpPr>
            <a:spLocks noGrp="1"/>
          </p:cNvSpPr>
          <p:nvPr>
            <p:ph type="sldNum"/>
          </p:nvPr>
        </p:nvSpPr>
        <p:spPr>
          <a:xfrm>
            <a:off x="7227360" y="6887160"/>
            <a:ext cx="2348280" cy="521280"/>
          </a:xfrm>
          <a:prstGeom prst="rect">
            <a:avLst/>
          </a:prstGeom>
        </p:spPr>
        <p:txBody>
          <a:bodyPr lIns="0" rIns="0" tIns="0" bIns="0"/>
          <a:p>
            <a:pPr algn="r"/>
            <a:fld id="{75DE9C68-F726-4C12-B117-A6F3319A3E24}"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3"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84"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sldNum"/>
          </p:nvPr>
        </p:nvSpPr>
        <p:spPr>
          <a:xfrm>
            <a:off x="7227360" y="6887160"/>
            <a:ext cx="2348280" cy="521280"/>
          </a:xfrm>
          <a:prstGeom prst="rect">
            <a:avLst/>
          </a:prstGeom>
        </p:spPr>
        <p:txBody>
          <a:bodyPr lIns="0" rIns="0" tIns="0" bIns="0"/>
          <a:p>
            <a:pPr algn="r"/>
            <a:fld id="{F5CE2FDB-0031-48AC-917B-AD1B09A93608}"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126216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4"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125"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26"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 </a:t>
            </a:r>
            <a:endParaRPr b="0" lang="en-US" sz="1400" spc="-1" strike="noStrike">
              <a:latin typeface="Times New Roman"/>
            </a:endParaRPr>
          </a:p>
        </p:txBody>
      </p:sp>
      <p:sp>
        <p:nvSpPr>
          <p:cNvPr id="127" name="PlaceHolder 5"/>
          <p:cNvSpPr>
            <a:spLocks noGrp="1"/>
          </p:cNvSpPr>
          <p:nvPr>
            <p:ph type="sldNum"/>
          </p:nvPr>
        </p:nvSpPr>
        <p:spPr>
          <a:xfrm>
            <a:off x="7227360" y="6887160"/>
            <a:ext cx="2348280" cy="521280"/>
          </a:xfrm>
          <a:prstGeom prst="rect">
            <a:avLst/>
          </a:prstGeom>
        </p:spPr>
        <p:txBody>
          <a:bodyPr lIns="0" rIns="0" tIns="0" bIns="0"/>
          <a:p>
            <a:pPr algn="r"/>
            <a:fld id="{2EE8E874-39E7-4421-B2C4-35A1001DEB46}"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9.xml"/>
</Relationships>
</file>

<file path=ppt/slides/_rels/slide2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7.xml"/>
</Relationships>
</file>

<file path=ppt/slides/_rels/slide3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04000" y="1769040"/>
            <a:ext cx="9071640" cy="4384440"/>
          </a:xfrm>
          <a:prstGeom prst="rect">
            <a:avLst/>
          </a:prstGeom>
          <a:noFill/>
          <a:ln>
            <a:noFill/>
          </a:ln>
        </p:spPr>
        <p:txBody>
          <a:bodyPr lIns="0" rIns="0" tIns="0" bIns="0" anchor="ctr"/>
          <a:p>
            <a:pPr algn="ctr"/>
            <a:r>
              <a:rPr b="0" lang="en-US" sz="4000" spc="-1" strike="noStrike">
                <a:latin typeface="Arial"/>
              </a:rPr>
              <a:t>Networking in Tungsten Fabric</a:t>
            </a:r>
            <a:endParaRPr b="0" lang="en-US"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189"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BGP - Wellknown Communities</a:t>
            </a:r>
            <a:endParaRPr b="0" lang="en-US" sz="3200" spc="-1" strike="noStrike">
              <a:latin typeface="Arial"/>
            </a:endParaRPr>
          </a:p>
        </p:txBody>
      </p:sp>
      <p:pic>
        <p:nvPicPr>
          <p:cNvPr id="190" name="" descr=""/>
          <p:cNvPicPr/>
          <p:nvPr/>
        </p:nvPicPr>
        <p:blipFill>
          <a:blip r:embed="rId1"/>
          <a:stretch/>
        </p:blipFill>
        <p:spPr>
          <a:xfrm>
            <a:off x="1630800" y="2743200"/>
            <a:ext cx="6415920" cy="304452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192"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BGP</a:t>
            </a:r>
            <a:endParaRPr b="0" lang="en-US" sz="3200" spc="-1" strike="noStrike">
              <a:latin typeface="Arial"/>
            </a:endParaRPr>
          </a:p>
        </p:txBody>
      </p:sp>
      <p:pic>
        <p:nvPicPr>
          <p:cNvPr id="193" name="" descr=""/>
          <p:cNvPicPr/>
          <p:nvPr/>
        </p:nvPicPr>
        <p:blipFill>
          <a:blip r:embed="rId1"/>
          <a:stretch/>
        </p:blipFill>
        <p:spPr>
          <a:xfrm>
            <a:off x="1828800" y="2387160"/>
            <a:ext cx="6949440" cy="379476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195"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VRF</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000" spc="-1" strike="noStrike">
                <a:latin typeface="Arial"/>
              </a:rPr>
              <a:t>VRFs (or VPN Routing and Forwarding instances or virtual </a:t>
            </a:r>
            <a:r>
              <a:rPr b="0" lang="en-US" sz="2000" spc="-1" strike="noStrike">
                <a:latin typeface="Arial"/>
              </a:rPr>
              <a:t>Routing and Forwarding) are most commonly associated with MPLS service providers.</a:t>
            </a:r>
            <a:endParaRPr b="0" lang="en-US" sz="2000" spc="-1" strike="noStrike">
              <a:latin typeface="Arial"/>
            </a:endParaRPr>
          </a:p>
          <a:p>
            <a:pPr lvl="1" marL="864000" indent="-324000">
              <a:spcBef>
                <a:spcPts val="1134"/>
              </a:spcBef>
              <a:buClr>
                <a:srgbClr val="000000"/>
              </a:buClr>
              <a:buSzPct val="75000"/>
              <a:buFont typeface="Symbol" charset="2"/>
              <a:buChar char=""/>
            </a:pPr>
            <a:r>
              <a:rPr b="0" lang="en-US" sz="2000" spc="-1" strike="noStrike">
                <a:latin typeface="Arial"/>
              </a:rPr>
              <a:t>In such networks, MPLS encapsulation is used to isolate individual customers' traffic and an independent routing table (VRF) is maintained for each customer.</a:t>
            </a:r>
            <a:endParaRPr b="0" lang="en-US" sz="2000" spc="-1" strike="noStrike">
              <a:latin typeface="Arial"/>
            </a:endParaRPr>
          </a:p>
          <a:p>
            <a:pPr lvl="1" marL="864000" indent="-324000">
              <a:spcBef>
                <a:spcPts val="1134"/>
              </a:spcBef>
              <a:buClr>
                <a:srgbClr val="000000"/>
              </a:buClr>
              <a:buSzPct val="75000"/>
              <a:buFont typeface="Symbol" charset="2"/>
              <a:buChar char=""/>
            </a:pPr>
            <a:r>
              <a:rPr b="0" lang="en-US" sz="2000" spc="-1" strike="noStrike">
                <a:latin typeface="Arial"/>
              </a:rPr>
              <a:t>Most often, MP-BGP is employed to facilitate complex redistribution schemes to import and export routes to and from VRFs to provide Internet connectivity.</a:t>
            </a:r>
            <a:endParaRPr b="0" lang="en-US" sz="20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19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VRF</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000" spc="-1" strike="noStrike">
                <a:latin typeface="Arial"/>
              </a:rPr>
              <a:t>Route distinguishers (RD) are used to maintain uniqueness among identical routes in different VRFs, route targets (RT) can be used to share routes among them.</a:t>
            </a:r>
            <a:endParaRPr b="0" lang="en-US" sz="2000" spc="-1" strike="noStrike">
              <a:latin typeface="Arial"/>
            </a:endParaRPr>
          </a:p>
        </p:txBody>
      </p:sp>
      <p:pic>
        <p:nvPicPr>
          <p:cNvPr id="198" name="" descr=""/>
          <p:cNvPicPr/>
          <p:nvPr/>
        </p:nvPicPr>
        <p:blipFill>
          <a:blip r:embed="rId1"/>
          <a:stretch/>
        </p:blipFill>
        <p:spPr>
          <a:xfrm>
            <a:off x="1645920" y="3740760"/>
            <a:ext cx="1737360" cy="2111400"/>
          </a:xfrm>
          <a:prstGeom prst="rect">
            <a:avLst/>
          </a:prstGeom>
          <a:ln>
            <a:noFill/>
          </a:ln>
        </p:spPr>
      </p:pic>
      <p:pic>
        <p:nvPicPr>
          <p:cNvPr id="199" name="" descr=""/>
          <p:cNvPicPr/>
          <p:nvPr/>
        </p:nvPicPr>
        <p:blipFill>
          <a:blip r:embed="rId2"/>
          <a:stretch/>
        </p:blipFill>
        <p:spPr>
          <a:xfrm>
            <a:off x="5394960" y="3129840"/>
            <a:ext cx="3566160" cy="42768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20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VRF</a:t>
            </a:r>
            <a:endParaRPr b="0" lang="en-US" sz="3200" spc="-1" strike="noStrike">
              <a:latin typeface="Arial"/>
            </a:endParaRPr>
          </a:p>
        </p:txBody>
      </p:sp>
      <p:pic>
        <p:nvPicPr>
          <p:cNvPr id="202" name="" descr=""/>
          <p:cNvPicPr/>
          <p:nvPr/>
        </p:nvPicPr>
        <p:blipFill>
          <a:blip r:embed="rId1"/>
          <a:stretch/>
        </p:blipFill>
        <p:spPr>
          <a:xfrm>
            <a:off x="1507320" y="2926080"/>
            <a:ext cx="6996600" cy="280296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504000" y="301320"/>
            <a:ext cx="9071640" cy="1262160"/>
          </a:xfrm>
          <a:prstGeom prst="rect">
            <a:avLst/>
          </a:prstGeom>
          <a:noFill/>
          <a:ln>
            <a:noFill/>
          </a:ln>
        </p:spPr>
        <p:txBody>
          <a:bodyPr lIns="0" rIns="0" tIns="0" bIns="0" anchor="ctr"/>
          <a:p>
            <a:pPr algn="ctr"/>
            <a:endParaRPr b="0" lang="en-US" sz="4400" spc="-1" strike="noStrike">
              <a:latin typeface="Arial"/>
            </a:endParaRPr>
          </a:p>
        </p:txBody>
      </p:sp>
      <p:sp>
        <p:nvSpPr>
          <p:cNvPr id="204" name="TextShape 2"/>
          <p:cNvSpPr txBox="1"/>
          <p:nvPr/>
        </p:nvSpPr>
        <p:spPr>
          <a:xfrm>
            <a:off x="504000" y="1769040"/>
            <a:ext cx="9071640" cy="4384440"/>
          </a:xfrm>
          <a:prstGeom prst="rect">
            <a:avLst/>
          </a:prstGeom>
          <a:noFill/>
          <a:ln>
            <a:noFill/>
          </a:ln>
        </p:spPr>
        <p:txBody>
          <a:bodyPr lIns="0" rIns="0" tIns="0" bIns="0">
            <a:normAutofit/>
          </a:bodyPr>
          <a:p>
            <a:endParaRPr b="0" lang="en-US" sz="32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What is EVPN?</a:t>
            </a:r>
            <a:endParaRPr b="0" lang="en-US" sz="4400" spc="-1" strike="noStrike">
              <a:latin typeface="Arial"/>
            </a:endParaRPr>
          </a:p>
        </p:txBody>
      </p:sp>
      <p:sp>
        <p:nvSpPr>
          <p:cNvPr id="20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latin typeface="Arial"/>
              </a:rPr>
              <a:t>EVPN is a multi-tenant BGP-based control plane for layer-2 (bridging) and layer-3 (routing) VPNs. It’s the unifying L2+L3 equivalent of the traditional L3-only MPLS/VPN control plane.</a:t>
            </a:r>
            <a:endParaRPr b="0" lang="en-US" sz="2000" spc="-1" strike="noStrike">
              <a:latin typeface="Arial"/>
            </a:endParaRPr>
          </a:p>
          <a:p>
            <a:pPr marL="432000" indent="-324000">
              <a:spcBef>
                <a:spcPts val="1417"/>
              </a:spcBef>
              <a:buClr>
                <a:srgbClr val="000000"/>
              </a:buClr>
              <a:buSzPct val="45000"/>
              <a:buFont typeface="Wingdings" charset="2"/>
              <a:buChar char=""/>
            </a:pPr>
            <a:r>
              <a:rPr b="0" lang="en-US" sz="2000" spc="-1" strike="noStrike">
                <a:latin typeface="Arial"/>
              </a:rPr>
              <a:t>EVPN provides a wide of range of services, such as E-LAN, E-Line, E-Tree, Layer 3 VPN, data center interconnect (DCI), DC overlay, and Integrated Routing and Bridging (IRB). These services were previously provided by disjointed technologies.</a:t>
            </a:r>
            <a:endParaRPr b="0" lang="en-US" sz="2000" spc="-1" strike="noStrike">
              <a:latin typeface="Arial"/>
            </a:endParaRPr>
          </a:p>
          <a:p>
            <a:pPr marL="432000" indent="-324000">
              <a:spcBef>
                <a:spcPts val="1417"/>
              </a:spcBef>
              <a:buClr>
                <a:srgbClr val="000000"/>
              </a:buClr>
              <a:buSzPct val="45000"/>
              <a:buFont typeface="Wingdings" charset="2"/>
              <a:buChar char=""/>
            </a:pPr>
            <a:r>
              <a:rPr b="0" lang="en-US" sz="2000" spc="-1" strike="noStrike">
                <a:latin typeface="Arial"/>
              </a:rPr>
              <a:t>In theory you could use EVPN with almost any data-plane encapsulation (RFCs define extended BGP community values for MPLS, VXLAN, MPLS-over-GRE, MPLS-over-UDP, NVGRE…). In practice, it’s used with either MPLS or VXLAN.</a:t>
            </a:r>
            <a:endParaRPr b="0" lang="en-US" sz="2000" spc="-1" strike="noStrike">
              <a:latin typeface="Arial"/>
            </a:endParaRPr>
          </a:p>
          <a:p>
            <a:pPr marL="432000" indent="-324000">
              <a:spcBef>
                <a:spcPts val="1417"/>
              </a:spcBef>
              <a:buClr>
                <a:srgbClr val="000000"/>
              </a:buClr>
              <a:buSzPct val="45000"/>
              <a:buFont typeface="Wingdings" charset="2"/>
              <a:buChar char=""/>
            </a:pPr>
            <a:r>
              <a:rPr b="0" lang="en-US" sz="2000" spc="-1" strike="noStrike">
                <a:latin typeface="Arial"/>
              </a:rPr>
              <a:t>EVPN replaces flood-and-learn behavior of traditional Ethernet bridges (or VPLS or simpler VXLAN implementations) with BGP control plane – MAC addresses are propagated as BGP prefixes within the EVPN address family.</a:t>
            </a:r>
            <a:endParaRPr b="0" lang="en-US" sz="2000" spc="-1" strike="noStrike">
              <a:latin typeface="Arial"/>
            </a:endParaRPr>
          </a:p>
          <a:p>
            <a:pPr marL="432000" indent="-324000">
              <a:spcBef>
                <a:spcPts val="1417"/>
              </a:spcBef>
              <a:buClr>
                <a:srgbClr val="000000"/>
              </a:buClr>
              <a:buSzPct val="45000"/>
              <a:buFont typeface="Wingdings" charset="2"/>
              <a:buChar char=""/>
            </a:pPr>
            <a:r>
              <a:rPr b="0" lang="en-US" sz="2000" spc="-1" strike="noStrike">
                <a:latin typeface="Arial"/>
              </a:rPr>
              <a:t>EVPN implementations could use dynamic IP address discovery using DHCP reply snooping, ARP request snooping, or IP packet header gleaning, and advertise IP-to-MAC bindings in EVPN BGP updates.</a:t>
            </a:r>
            <a:endParaRPr b="0" lang="en-US" sz="2000" spc="-1" strike="noStrike">
              <a:latin typeface="Arial"/>
            </a:endParaRPr>
          </a:p>
          <a:p>
            <a:pPr marL="432000" indent="-324000">
              <a:spcBef>
                <a:spcPts val="1417"/>
              </a:spcBef>
              <a:buClr>
                <a:srgbClr val="000000"/>
              </a:buClr>
              <a:buSzPct val="45000"/>
              <a:buFont typeface="Wingdings" charset="2"/>
              <a:buChar char=""/>
            </a:pPr>
            <a:r>
              <a:rPr b="0" lang="en-US" sz="2000" spc="-1" strike="noStrike">
                <a:latin typeface="Arial"/>
              </a:rPr>
              <a:t>You can use EVPN to implement end-to-end bridging, integrated bridging and routing, or routing-only fabrics.</a:t>
            </a:r>
            <a:endParaRPr b="0" lang="en-US" sz="20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Types of VPNs</a:t>
            </a:r>
            <a:endParaRPr b="0" lang="en-US" sz="4400" spc="-1" strike="noStrike">
              <a:latin typeface="Arial"/>
            </a:endParaRPr>
          </a:p>
        </p:txBody>
      </p:sp>
      <p:sp>
        <p:nvSpPr>
          <p:cNvPr id="208"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latin typeface="Arial"/>
              </a:rPr>
              <a:t>A virtual private network (VPN) consists of two topological areas: the provider’s network and the customer’s network.</a:t>
            </a:r>
            <a:endParaRPr b="0" lang="en-US" sz="2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The customer’s network is commonly located at multiple physical sites and is also private (non-Internet). A customer site would typically consist of a group of routers or other networking equipment located at a single physical location.</a:t>
            </a:r>
            <a:endParaRPr b="0" lang="en-US" sz="2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The provider’s network, which runs across the public Internet infrastructure, consists of routers that provide VPN services to a customer’s network as well as routers that provide other services.</a:t>
            </a:r>
            <a:endParaRPr b="0" lang="en-US" sz="22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Layer 2 VPNs</a:t>
            </a:r>
            <a:endParaRPr b="0" lang="en-US" sz="4400" spc="-1" strike="noStrike">
              <a:latin typeface="Arial"/>
            </a:endParaRPr>
          </a:p>
        </p:txBody>
      </p:sp>
      <p:sp>
        <p:nvSpPr>
          <p:cNvPr id="21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latin typeface="Arial"/>
              </a:rPr>
              <a:t>Implementing a Layer 2 VPN on a router is similar to implementing a VPN using a Layer 2 technology such as ATM or Frame Relay. However, for a Layer 2 VPN on a router, traffic is forwarded to the router in Layer 2 format.</a:t>
            </a:r>
            <a:endParaRPr b="0" lang="en-US" sz="2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On a Layer 2 VPN, routing occurs on the customer’s routers, typically on the CE router. The PE router receiving the traffic sends it across the service provider’s network to the PE router connected to the receiving site. The PE routers do not need to store or process the customer’s routes; they only need to be configured to send data to the appropriate tunnel.</a:t>
            </a:r>
            <a:endParaRPr b="0" lang="en-US" sz="22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Layer 3 VPNs</a:t>
            </a:r>
            <a:endParaRPr b="0" lang="en-US" sz="4400" spc="-1" strike="noStrike">
              <a:latin typeface="Arial"/>
            </a:endParaRPr>
          </a:p>
        </p:txBody>
      </p:sp>
      <p:sp>
        <p:nvSpPr>
          <p:cNvPr id="212"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latin typeface="Arial"/>
              </a:rPr>
              <a:t>In a Layer 3 VPN, the routing occurs on the service provider’s routers. Therefore, Layer 3 VPNs require more configuration on the part of the service provider, because the service provider’s PE routers must store and process the customer’s routes.</a:t>
            </a:r>
            <a:endParaRPr b="0" lang="en-US" sz="24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Contents</a:t>
            </a:r>
            <a:endParaRPr b="0" lang="en-US" sz="4400" spc="-1" strike="noStrike">
              <a:latin typeface="Arial"/>
            </a:endParaRPr>
          </a:p>
        </p:txBody>
      </p:sp>
      <p:sp>
        <p:nvSpPr>
          <p:cNvPr id="16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Network Routing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What is EVPN?</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Understanding layer 3 VPNs</a:t>
            </a:r>
            <a:endParaRPr b="0" lang="en-US" sz="4400" spc="-1" strike="noStrike">
              <a:latin typeface="Arial"/>
            </a:endParaRPr>
          </a:p>
        </p:txBody>
      </p:sp>
      <p:sp>
        <p:nvSpPr>
          <p:cNvPr id="214"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latin typeface="Arial"/>
              </a:rPr>
              <a:t>Virtual private networks (VPNs) are private networks that use a public network to connect two or more remote sites. Instead of dedicated connections between networks, VPNs use virtual connections routed (tunneled) through public networks that are typically service provider networks.</a:t>
            </a:r>
            <a:endParaRPr b="0" lang="en-US" sz="2000" spc="-1" strike="noStrike">
              <a:latin typeface="Arial"/>
            </a:endParaRPr>
          </a:p>
          <a:p>
            <a:pPr marL="432000" indent="-324000">
              <a:spcBef>
                <a:spcPts val="1417"/>
              </a:spcBef>
              <a:buClr>
                <a:srgbClr val="000000"/>
              </a:buClr>
              <a:buSzPct val="45000"/>
              <a:buFont typeface="Wingdings" charset="2"/>
              <a:buChar char=""/>
            </a:pPr>
            <a:r>
              <a:rPr b="0" lang="en-US" sz="2000" spc="-1" strike="noStrike">
                <a:latin typeface="Arial"/>
              </a:rPr>
              <a:t>Layer 3 VPN operates at the Layer 3 level of the OSI model, the Network layer. The common routing information is shared across the provider's backbone using multiprotocol BGP (MP-BGP), and the VPN traffic is forwarded to the customer sites using MPLS (VxLAN, etc).</a:t>
            </a:r>
            <a:endParaRPr b="0" lang="en-US" sz="20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Virtual-Router Routing Instances</a:t>
            </a:r>
            <a:endParaRPr b="0" lang="en-US" sz="4400" spc="-1" strike="noStrike">
              <a:latin typeface="Arial"/>
            </a:endParaRPr>
          </a:p>
        </p:txBody>
      </p:sp>
      <p:sp>
        <p:nvSpPr>
          <p:cNvPr id="21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latin typeface="Arial"/>
              </a:rPr>
              <a:t>A virtual-router routing instance, like a VPN routing and forwarding (VRF) routing instance, maintains separate routing and forwarding tables for each instance. However, many configuration steps required for VRF routing instances are not required for virtual-router routing instances.</a:t>
            </a:r>
            <a:endParaRPr b="0" lang="en-US" sz="2000" spc="-1" strike="noStrike">
              <a:latin typeface="Arial"/>
            </a:endParaRPr>
          </a:p>
          <a:p>
            <a:pPr marL="432000" indent="-324000">
              <a:spcBef>
                <a:spcPts val="1417"/>
              </a:spcBef>
              <a:buClr>
                <a:srgbClr val="000000"/>
              </a:buClr>
              <a:buSzPct val="45000"/>
              <a:buFont typeface="Wingdings" charset="2"/>
              <a:buChar char=""/>
            </a:pPr>
            <a:r>
              <a:rPr b="0" lang="en-US" sz="2000" spc="-1" strike="noStrike">
                <a:latin typeface="Arial"/>
              </a:rPr>
              <a:t>However, you need to configure separate logical interfaces between each of the service provider routers participating in a virtual-router routing instance. You also need to configure separate logical interfaces between the service provider routers and the customer routers participating in each routing instance.</a:t>
            </a:r>
            <a:endParaRPr b="0" lang="en-US" sz="20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Virtual-Router Routing Instances</a:t>
            </a:r>
            <a:endParaRPr b="0" lang="en-US" sz="4400" spc="-1" strike="noStrike">
              <a:latin typeface="Arial"/>
            </a:endParaRPr>
          </a:p>
        </p:txBody>
      </p:sp>
      <p:pic>
        <p:nvPicPr>
          <p:cNvPr id="218" name="" descr=""/>
          <p:cNvPicPr/>
          <p:nvPr/>
        </p:nvPicPr>
        <p:blipFill>
          <a:blip r:embed="rId1"/>
          <a:stretch/>
        </p:blipFill>
        <p:spPr>
          <a:xfrm>
            <a:off x="2236680" y="2362680"/>
            <a:ext cx="5705280" cy="287604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Components of layer 3 VPNs</a:t>
            </a:r>
            <a:endParaRPr b="0" lang="en-US" sz="4400" spc="-1" strike="noStrike">
              <a:latin typeface="Arial"/>
            </a:endParaRPr>
          </a:p>
        </p:txBody>
      </p:sp>
      <p:sp>
        <p:nvSpPr>
          <p:cNvPr id="22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600" spc="-1" strike="noStrike">
                <a:latin typeface="Arial"/>
              </a:rPr>
              <a:t>CE devices - Customer Edge (CE) devices at the customer premises that connect to the provider’s network. Some models call these Customer Premises Equipment (CPE) devices.</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Customer network - Customer sites with CE devices that belong to the VPN.</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Provider network - The service provider backbone network running the MPLS backbone.</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P devices -Provider (P) devices within the core of the provider’s network. Provider devices are not connected to any device at a customer site and are part of the tunnel between pairs of PE devices. Provider devices support label-switched path (LSP) functionality as part of the tunnel support, but do not support VPN functionality.</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PE devices - Provider Edge (PE) devices within a service provider core network that connect directly to a CE device at the customer's site.</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MP-BGP - PE devices use MP-BGP to distribute customer routes to the proper PE devices across the MPLS backbone.</a:t>
            </a:r>
            <a:endParaRPr b="0" lang="en-US" sz="16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General Layer 3 VPN Architecture</a:t>
            </a:r>
            <a:endParaRPr b="0" lang="en-US" sz="4400" spc="-1" strike="noStrike">
              <a:latin typeface="Arial"/>
            </a:endParaRPr>
          </a:p>
        </p:txBody>
      </p:sp>
      <p:pic>
        <p:nvPicPr>
          <p:cNvPr id="222" name="" descr=""/>
          <p:cNvPicPr/>
          <p:nvPr/>
        </p:nvPicPr>
        <p:blipFill>
          <a:blip r:embed="rId1"/>
          <a:stretch/>
        </p:blipFill>
        <p:spPr>
          <a:xfrm>
            <a:off x="1005840" y="1563480"/>
            <a:ext cx="8208720" cy="471960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Layer 3 VPN Terminology</a:t>
            </a:r>
            <a:endParaRPr b="0" lang="en-US" sz="4400" spc="-1" strike="noStrike">
              <a:latin typeface="Arial"/>
            </a:endParaRPr>
          </a:p>
        </p:txBody>
      </p:sp>
      <p:sp>
        <p:nvSpPr>
          <p:cNvPr id="224"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600" spc="-1" strike="noStrike">
                <a:latin typeface="Arial"/>
              </a:rPr>
              <a:t>IP routing table (also called the global routing table): This table contains service provider routes not included in a VRF. Provider devices need this table to be able to reach each other, while the VRF table is needed to reach all customer devices on a particular VPN.</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Route Distinguisher: A 64-bit value prepended to an IP address. This unique tag helps identify the different customers’ routes as packets flow across the same service provider tunnel.</a:t>
            </a:r>
            <a:endParaRPr b="0" lang="en-US" sz="1600" spc="-1" strike="noStrike">
              <a:latin typeface="Arial"/>
            </a:endParaRPr>
          </a:p>
          <a:p>
            <a:pPr lvl="1" marL="864000" indent="-324000">
              <a:spcBef>
                <a:spcPts val="1134"/>
              </a:spcBef>
              <a:buClr>
                <a:srgbClr val="000000"/>
              </a:buClr>
              <a:buSzPct val="75000"/>
              <a:buFont typeface="Symbol" charset="2"/>
              <a:buChar char=""/>
            </a:pPr>
            <a:r>
              <a:rPr b="0" i="1" lang="en-US" sz="1600" spc="-1" strike="noStrike">
                <a:latin typeface="Arial"/>
              </a:rPr>
              <a:t>as-number:number</a:t>
            </a:r>
            <a:endParaRPr b="0" lang="en-US" sz="1600" spc="-1" strike="noStrike">
              <a:latin typeface="Arial"/>
            </a:endParaRPr>
          </a:p>
          <a:p>
            <a:pPr lvl="1" marL="864000" indent="-324000">
              <a:spcBef>
                <a:spcPts val="1134"/>
              </a:spcBef>
              <a:buClr>
                <a:srgbClr val="000000"/>
              </a:buClr>
              <a:buSzPct val="75000"/>
              <a:buFont typeface="Symbol" charset="2"/>
              <a:buChar char=""/>
            </a:pPr>
            <a:r>
              <a:rPr b="0" i="1" lang="en-US" sz="1600" spc="-1" strike="noStrike">
                <a:latin typeface="Arial"/>
              </a:rPr>
              <a:t>ip-address:number</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Route Target (RT): A 64-bit value used to identify the final egress PE device for customer routes in a particular VRF to enable complex sharing of routes.</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VPN-IPv4 routes: The PE devices export the VPN-IPv4 routes in IBGP sessions to the other provider devices. These routes are exchanged across the MPLS backbone using iBGP. When the outbound PE device receives the route, it strips off the route distinguisher and advertises the route to the connected CE devices, typically through standard BGP IPv4 route advertisements.</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VRF: The virtual routing and forwarding (VRF) table distinguishes the routes for different customers, as well as customer routes from provider routes on the PE device</a:t>
            </a:r>
            <a:endParaRPr b="0" lang="en-US" sz="16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504000" y="301320"/>
            <a:ext cx="9071640" cy="1262160"/>
          </a:xfrm>
          <a:prstGeom prst="rect">
            <a:avLst/>
          </a:prstGeom>
          <a:noFill/>
          <a:ln>
            <a:noFill/>
          </a:ln>
        </p:spPr>
        <p:txBody>
          <a:bodyPr lIns="0" rIns="0" tIns="0" bIns="0" anchor="ctr"/>
          <a:p>
            <a:pPr algn="ctr"/>
            <a:r>
              <a:rPr b="0" lang="en-US" sz="3200" spc="-1" strike="noStrike">
                <a:latin typeface="Arial"/>
              </a:rPr>
              <a:t>Understanding Layer 3 VPN Forwarding</a:t>
            </a:r>
            <a:br/>
            <a:r>
              <a:rPr b="0" lang="en-US" sz="3200" spc="-1" strike="noStrike">
                <a:latin typeface="Arial"/>
              </a:rPr>
              <a:t>Through the Core</a:t>
            </a:r>
            <a:endParaRPr b="0" lang="en-US" sz="3200" spc="-1" strike="noStrike">
              <a:latin typeface="Arial"/>
            </a:endParaRPr>
          </a:p>
        </p:txBody>
      </p:sp>
      <p:sp>
        <p:nvSpPr>
          <p:cNvPr id="22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latin typeface="Arial"/>
              </a:rPr>
              <a:t>The PE routers in the provider’s core network are the only routers that are configured to support VPNs and hence are the only routers to have information about the VPNs. From the point of view of VPN functionality, the provider (P) routers in the core - those P routers that are not directly connected to CE routers - are merely routers along the tunnel between the ingress and egress PE routers.</a:t>
            </a:r>
            <a:endParaRPr b="0" lang="en-US" sz="2200" spc="-1" strike="noStrike">
              <a:latin typeface="Arial"/>
            </a:endParaRPr>
          </a:p>
          <a:p>
            <a:pPr marL="432000" indent="-324000">
              <a:spcBef>
                <a:spcPts val="1417"/>
              </a:spcBef>
              <a:buClr>
                <a:srgbClr val="000000"/>
              </a:buClr>
              <a:buSzPct val="45000"/>
              <a:buFont typeface="Wingdings" charset="2"/>
              <a:buChar char=""/>
            </a:pPr>
            <a:r>
              <a:rPr b="0" lang="en-US" sz="2200" spc="-1" strike="noStrike">
                <a:latin typeface="Arial"/>
              </a:rPr>
              <a:t>When PE-router-to-PE router forwarding is tunneled over MPLS label-switched paths (LSPs), the MPLS packets have a two-level label stack:</a:t>
            </a:r>
            <a:endParaRPr b="0" lang="en-US" sz="2200" spc="-1" strike="noStrike">
              <a:latin typeface="Arial"/>
            </a:endParaRPr>
          </a:p>
          <a:p>
            <a:pPr lvl="1" marL="864000" indent="-324000">
              <a:spcBef>
                <a:spcPts val="1134"/>
              </a:spcBef>
              <a:buClr>
                <a:srgbClr val="000000"/>
              </a:buClr>
              <a:buSzPct val="75000"/>
              <a:buFont typeface="Symbol" charset="2"/>
              <a:buChar char=""/>
            </a:pPr>
            <a:r>
              <a:rPr b="0" lang="en-US" sz="2200" spc="-1" strike="noStrike">
                <a:latin typeface="Arial"/>
              </a:rPr>
              <a:t>Outer label - Label assigned to the address of the BGP next hop by the IGP next hop.</a:t>
            </a:r>
            <a:endParaRPr b="0" lang="en-US" sz="2200" spc="-1" strike="noStrike">
              <a:latin typeface="Arial"/>
            </a:endParaRPr>
          </a:p>
          <a:p>
            <a:pPr lvl="1" marL="864000" indent="-324000">
              <a:spcBef>
                <a:spcPts val="1134"/>
              </a:spcBef>
              <a:buClr>
                <a:srgbClr val="000000"/>
              </a:buClr>
              <a:buSzPct val="75000"/>
              <a:buFont typeface="Symbol" charset="2"/>
              <a:buChar char=""/>
            </a:pPr>
            <a:r>
              <a:rPr b="0" lang="en-US" sz="2200" spc="-1" strike="noStrike">
                <a:latin typeface="Arial"/>
              </a:rPr>
              <a:t>Inner label - Label that the BGP next hop assigned for the packet’s destination address.</a:t>
            </a:r>
            <a:endParaRPr b="0" lang="en-US" sz="22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504000" y="301320"/>
            <a:ext cx="9071640" cy="1262160"/>
          </a:xfrm>
          <a:prstGeom prst="rect">
            <a:avLst/>
          </a:prstGeom>
          <a:noFill/>
          <a:ln>
            <a:noFill/>
          </a:ln>
        </p:spPr>
        <p:txBody>
          <a:bodyPr lIns="0" rIns="0" tIns="0" bIns="0" anchor="ctr"/>
          <a:p>
            <a:pPr algn="ctr"/>
            <a:r>
              <a:rPr b="0" lang="en-US" sz="3200" spc="-1" strike="noStrike">
                <a:latin typeface="Arial"/>
              </a:rPr>
              <a:t>Understanding Layer 3 VPN Forwarding</a:t>
            </a:r>
            <a:br/>
            <a:r>
              <a:rPr b="0" lang="en-US" sz="3200" spc="-1" strike="noStrike">
                <a:latin typeface="Arial"/>
              </a:rPr>
              <a:t>Through the Core</a:t>
            </a:r>
            <a:endParaRPr b="0" lang="en-US" sz="3200" spc="-1" strike="noStrike">
              <a:latin typeface="Arial"/>
            </a:endParaRPr>
          </a:p>
        </p:txBody>
      </p:sp>
      <p:sp>
        <p:nvSpPr>
          <p:cNvPr id="228" name="TextShape 2"/>
          <p:cNvSpPr txBox="1"/>
          <p:nvPr/>
        </p:nvSpPr>
        <p:spPr>
          <a:xfrm>
            <a:off x="504000" y="1769040"/>
            <a:ext cx="9071640" cy="4384440"/>
          </a:xfrm>
          <a:prstGeom prst="rect">
            <a:avLst/>
          </a:prstGeom>
          <a:noFill/>
          <a:ln>
            <a:noFill/>
          </a:ln>
        </p:spPr>
        <p:txBody>
          <a:bodyPr lIns="0" rIns="0" tIns="0" bIns="0">
            <a:normAutofit/>
          </a:bodyPr>
          <a:p>
            <a:endParaRPr b="0" lang="en-US" sz="3200" spc="-1" strike="noStrike">
              <a:latin typeface="Arial"/>
            </a:endParaRPr>
          </a:p>
        </p:txBody>
      </p:sp>
      <p:pic>
        <p:nvPicPr>
          <p:cNvPr id="229" name="" descr=""/>
          <p:cNvPicPr/>
          <p:nvPr/>
        </p:nvPicPr>
        <p:blipFill>
          <a:blip r:embed="rId1"/>
          <a:stretch/>
        </p:blipFill>
        <p:spPr>
          <a:xfrm>
            <a:off x="2032920" y="2482560"/>
            <a:ext cx="6562440" cy="263808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504000" y="301320"/>
            <a:ext cx="9071640" cy="1262160"/>
          </a:xfrm>
          <a:prstGeom prst="rect">
            <a:avLst/>
          </a:prstGeom>
          <a:noFill/>
          <a:ln>
            <a:noFill/>
          </a:ln>
        </p:spPr>
        <p:txBody>
          <a:bodyPr lIns="0" rIns="0" tIns="0" bIns="0" anchor="ctr"/>
          <a:p>
            <a:pPr algn="ctr"/>
            <a:r>
              <a:rPr b="0" lang="en-US" sz="3200" spc="-1" strike="noStrike">
                <a:latin typeface="Arial"/>
              </a:rPr>
              <a:t>Understanding Layer 3 VPN Forwarding</a:t>
            </a:r>
            <a:br/>
            <a:r>
              <a:rPr b="0" lang="en-US" sz="3200" spc="-1" strike="noStrike">
                <a:latin typeface="Arial"/>
              </a:rPr>
              <a:t>Through the Core</a:t>
            </a:r>
            <a:endParaRPr b="0" lang="en-US" sz="3200" spc="-1" strike="noStrike">
              <a:latin typeface="Arial"/>
            </a:endParaRPr>
          </a:p>
        </p:txBody>
      </p:sp>
      <p:sp>
        <p:nvSpPr>
          <p:cNvPr id="231"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600" spc="-1" strike="noStrike">
                <a:latin typeface="Arial"/>
              </a:rPr>
              <a:t>When CE Router X forwards a packet to Router PE1 with a destination of CE Router Y, the PE route identifies the BGP next hop to Router Y and assigns a label that corresponds to the BGP next hop and identifies the destination CE router. This label is the inner label.</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Router PE1 then identifies the IGP route to the BGP next hop and assigns a second label that corresponds to the LSP of the BGP next hop. This label is the outer label.</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The inner label remains the same as the packet traverses the LSP tunnel. The outer label is swapped at each hop along the LSP and is then popped by the penultimate hop router (the third P router).</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Router PE2 pops the inner label from the route and forwards the packet to Router Y.</a:t>
            </a:r>
            <a:endParaRPr b="0" lang="en-US" sz="1600" spc="-1" strike="noStrike">
              <a:latin typeface="Arial"/>
            </a:endParaRPr>
          </a:p>
        </p:txBody>
      </p:sp>
      <p:pic>
        <p:nvPicPr>
          <p:cNvPr id="232" name="" descr=""/>
          <p:cNvPicPr/>
          <p:nvPr/>
        </p:nvPicPr>
        <p:blipFill>
          <a:blip r:embed="rId1"/>
          <a:stretch/>
        </p:blipFill>
        <p:spPr>
          <a:xfrm>
            <a:off x="1411920" y="5029200"/>
            <a:ext cx="7457760" cy="172368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504000" y="301320"/>
            <a:ext cx="9071640" cy="1262160"/>
          </a:xfrm>
          <a:prstGeom prst="rect">
            <a:avLst/>
          </a:prstGeom>
          <a:noFill/>
          <a:ln>
            <a:noFill/>
          </a:ln>
        </p:spPr>
        <p:txBody>
          <a:bodyPr lIns="0" rIns="0" tIns="0" bIns="0" anchor="ctr"/>
          <a:p>
            <a:pPr algn="ctr"/>
            <a:r>
              <a:rPr b="0" lang="en-US" sz="3600" spc="-1" strike="noStrike">
                <a:latin typeface="Arial"/>
              </a:rPr>
              <a:t>Understanding Layer 3 VPN Attributes</a:t>
            </a:r>
            <a:endParaRPr b="0" lang="en-US" sz="3600" spc="-1" strike="noStrike">
              <a:latin typeface="Arial"/>
            </a:endParaRPr>
          </a:p>
        </p:txBody>
      </p:sp>
      <p:sp>
        <p:nvSpPr>
          <p:cNvPr id="234"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1" lang="en-US" sz="2200" spc="-1" strike="noStrike">
                <a:latin typeface="Arial"/>
              </a:rPr>
              <a:t>Route distribution within a VPN is controlled through BGP extended community attributes. RFC 4364 defines the following three attributes used by VPNs:</a:t>
            </a:r>
            <a:endParaRPr b="0" lang="en-US" sz="2200" spc="-1" strike="noStrike">
              <a:latin typeface="Arial"/>
            </a:endParaRPr>
          </a:p>
          <a:p>
            <a:pPr marL="432000" indent="-324000">
              <a:spcBef>
                <a:spcPts val="1417"/>
              </a:spcBef>
              <a:buClr>
                <a:srgbClr val="000000"/>
              </a:buClr>
              <a:buSzPct val="45000"/>
              <a:buFont typeface="Wingdings" charset="2"/>
              <a:buChar char=""/>
            </a:pPr>
            <a:r>
              <a:rPr b="0" lang="en-US" sz="2000" spc="-1" strike="noStrike">
                <a:latin typeface="Arial"/>
              </a:rPr>
              <a:t>Target VPN—Identifies a set of sites within a VPN to which a provider edge (PE) router distributes routes. This attribute is also called the route target. The route target is used by the egress PE router to determine whether a received route is destined for a VPN that the router services.</a:t>
            </a:r>
            <a:endParaRPr b="0" lang="en-US" sz="2000" spc="-1" strike="noStrike">
              <a:latin typeface="Arial"/>
            </a:endParaRPr>
          </a:p>
          <a:p>
            <a:pPr marL="432000" indent="-324000">
              <a:spcBef>
                <a:spcPts val="1417"/>
              </a:spcBef>
              <a:buClr>
                <a:srgbClr val="000000"/>
              </a:buClr>
              <a:buSzPct val="45000"/>
              <a:buFont typeface="Wingdings" charset="2"/>
              <a:buChar char=""/>
            </a:pPr>
            <a:r>
              <a:rPr b="0" lang="en-US" sz="2000" spc="-1" strike="noStrike">
                <a:latin typeface="Arial"/>
              </a:rPr>
              <a:t>VPN of origin—Identifies a set of sites and the corresponding </a:t>
            </a:r>
            <a:r>
              <a:rPr b="0" lang="en-US" sz="2000" spc="-1" strike="noStrike">
                <a:latin typeface="Arial"/>
              </a:rPr>
              <a:t>route as having come from one of the sites in that set.</a:t>
            </a:r>
            <a:endParaRPr b="0" lang="en-US" sz="2000" spc="-1" strike="noStrike">
              <a:latin typeface="Arial"/>
            </a:endParaRPr>
          </a:p>
          <a:p>
            <a:pPr marL="432000" indent="-324000">
              <a:spcBef>
                <a:spcPts val="1417"/>
              </a:spcBef>
              <a:buClr>
                <a:srgbClr val="000000"/>
              </a:buClr>
              <a:buSzPct val="45000"/>
              <a:buFont typeface="Wingdings" charset="2"/>
              <a:buChar char=""/>
            </a:pPr>
            <a:r>
              <a:rPr b="0" lang="en-US" sz="2000" spc="-1" strike="noStrike">
                <a:latin typeface="Arial"/>
              </a:rPr>
              <a:t>Site of origin—Uniquely identifies the set of routes that a PE router learned from a particular site. This attribute ensures that a route learned from a particular site through a particular PE-CE connection is not distributed back to the site through a different PE-CE connection.</a:t>
            </a:r>
            <a:endParaRPr b="0" lang="en-US" sz="20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0" y="1800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168" name="TextShape 2"/>
          <p:cNvSpPr txBox="1"/>
          <p:nvPr/>
        </p:nvSpPr>
        <p:spPr>
          <a:xfrm>
            <a:off x="163800" y="101052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latin typeface="Arial"/>
              </a:rPr>
              <a:t>Routing</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400" spc="-1" strike="noStrike">
                <a:latin typeface="Arial"/>
              </a:rPr>
              <a:t>Routing is a process which is performed by layer 3 (or network layer) devices in order to deliver the packet by choosing an optimal path from one network to another.</a:t>
            </a:r>
            <a:r>
              <a:rPr b="0" lang="en-US" sz="2800" spc="-1" strike="noStrike">
                <a:latin typeface="Arial"/>
              </a:rPr>
              <a:t> </a:t>
            </a:r>
            <a:endParaRPr b="0" lang="en-US" sz="2800" spc="-1" strike="noStrike">
              <a:latin typeface="Arial"/>
            </a:endParaRPr>
          </a:p>
        </p:txBody>
      </p:sp>
      <p:sp>
        <p:nvSpPr>
          <p:cNvPr id="169" name="TextShape 3"/>
          <p:cNvSpPr txBox="1"/>
          <p:nvPr/>
        </p:nvSpPr>
        <p:spPr>
          <a:xfrm>
            <a:off x="182880" y="6217920"/>
            <a:ext cx="7863840" cy="731520"/>
          </a:xfrm>
          <a:prstGeom prst="rect">
            <a:avLst/>
          </a:prstGeom>
          <a:noFill/>
          <a:ln>
            <a:noFill/>
          </a:ln>
        </p:spPr>
        <p:txBody>
          <a:bodyPr lIns="90000" rIns="90000" tIns="45000" bIns="45000"/>
          <a:p>
            <a:r>
              <a:rPr b="0" lang="en-US" sz="1300" spc="-1" strike="noStrike">
                <a:latin typeface="Courier New"/>
                <a:ea typeface="Courier New"/>
              </a:rPr>
              <a:t>R2(config)#ip route 192.168.20.0 255.255.255.0 172.16.10.1</a:t>
            </a:r>
            <a:endParaRPr b="0" lang="en-US" sz="1300" spc="-1" strike="noStrike">
              <a:latin typeface="Arial"/>
            </a:endParaRPr>
          </a:p>
          <a:p>
            <a:r>
              <a:rPr b="0" lang="en-US" sz="1300" spc="-1" strike="noStrike">
                <a:latin typeface="Courier New"/>
                <a:ea typeface="Courier New"/>
              </a:rPr>
              <a:t>R2(config)#ip route 10.10.10.0 255.255.255.0 172.16.10.1</a:t>
            </a:r>
            <a:endParaRPr b="0" lang="en-US" sz="1300" spc="-1" strike="noStrike">
              <a:latin typeface="Arial"/>
            </a:endParaRPr>
          </a:p>
          <a:p>
            <a:r>
              <a:rPr b="0" lang="en-US" sz="1300" spc="-1" strike="noStrike">
                <a:latin typeface="Courier New"/>
                <a:ea typeface="Courier New"/>
              </a:rPr>
              <a:t>R2(config)#ip route 172.16.10.4 255.255.255.0 172.16.10.1</a:t>
            </a:r>
            <a:endParaRPr b="0" lang="en-US" sz="1300" spc="-1" strike="noStrike">
              <a:latin typeface="Arial"/>
            </a:endParaRPr>
          </a:p>
        </p:txBody>
      </p:sp>
      <p:pic>
        <p:nvPicPr>
          <p:cNvPr id="170" name="" descr=""/>
          <p:cNvPicPr/>
          <p:nvPr/>
        </p:nvPicPr>
        <p:blipFill>
          <a:blip r:embed="rId1"/>
          <a:stretch/>
        </p:blipFill>
        <p:spPr>
          <a:xfrm>
            <a:off x="3474720" y="2468880"/>
            <a:ext cx="5394960" cy="37198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504000" y="301320"/>
            <a:ext cx="9071640" cy="1262160"/>
          </a:xfrm>
          <a:prstGeom prst="rect">
            <a:avLst/>
          </a:prstGeom>
          <a:noFill/>
          <a:ln>
            <a:noFill/>
          </a:ln>
        </p:spPr>
        <p:txBody>
          <a:bodyPr lIns="0" rIns="0" tIns="0" bIns="0" anchor="ctr"/>
          <a:p>
            <a:pPr algn="ctr"/>
            <a:r>
              <a:rPr b="0" lang="en-US" sz="3600" spc="-1" strike="noStrike">
                <a:latin typeface="Arial"/>
              </a:rPr>
              <a:t>Understanding Layer 3 VPN Attributes</a:t>
            </a:r>
            <a:endParaRPr b="0" lang="en-US" sz="3600" spc="-1" strike="noStrike">
              <a:latin typeface="Arial"/>
            </a:endParaRPr>
          </a:p>
        </p:txBody>
      </p:sp>
      <p:sp>
        <p:nvSpPr>
          <p:cNvPr id="236" name="TextShape 2"/>
          <p:cNvSpPr txBox="1"/>
          <p:nvPr/>
        </p:nvSpPr>
        <p:spPr>
          <a:xfrm>
            <a:off x="504000" y="1769040"/>
            <a:ext cx="9071640" cy="4384440"/>
          </a:xfrm>
          <a:prstGeom prst="rect">
            <a:avLst/>
          </a:prstGeom>
          <a:noFill/>
          <a:ln>
            <a:noFill/>
          </a:ln>
        </p:spPr>
        <p:txBody>
          <a:bodyPr lIns="0" rIns="0" tIns="0" bIns="0">
            <a:normAutofit/>
          </a:bodyPr>
          <a:p>
            <a:endParaRPr b="0" lang="en-US" sz="3200" spc="-1" strike="noStrike">
              <a:latin typeface="Arial"/>
            </a:endParaRPr>
          </a:p>
        </p:txBody>
      </p:sp>
      <p:pic>
        <p:nvPicPr>
          <p:cNvPr id="237" name="" descr=""/>
          <p:cNvPicPr/>
          <p:nvPr/>
        </p:nvPicPr>
        <p:blipFill>
          <a:blip r:embed="rId1"/>
          <a:stretch/>
        </p:blipFill>
        <p:spPr>
          <a:xfrm>
            <a:off x="1827000" y="1396080"/>
            <a:ext cx="6524280" cy="480960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Understanding Layer 2 VPNs</a:t>
            </a:r>
            <a:endParaRPr b="0" lang="en-US" sz="4400" spc="-1" strike="noStrike">
              <a:latin typeface="Arial"/>
            </a:endParaRPr>
          </a:p>
        </p:txBody>
      </p:sp>
      <p:sp>
        <p:nvSpPr>
          <p:cNvPr id="239" name="TextShape 2"/>
          <p:cNvSpPr txBox="1"/>
          <p:nvPr/>
        </p:nvSpPr>
        <p:spPr>
          <a:xfrm>
            <a:off x="504000" y="1769040"/>
            <a:ext cx="9071640" cy="4384440"/>
          </a:xfrm>
          <a:prstGeom prst="rect">
            <a:avLst/>
          </a:prstGeom>
          <a:noFill/>
          <a:ln>
            <a:noFill/>
          </a:ln>
        </p:spPr>
        <p:txBody>
          <a:bodyPr lIns="0" rIns="0" tIns="0" bIns="0">
            <a:normAutofit/>
          </a:bodyPr>
          <a:p>
            <a:endParaRPr b="0" lang="en-US" sz="32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38120" y="164592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latin typeface="Arial"/>
              </a:rPr>
              <a:t>A basic routing table includes the following information:</a:t>
            </a:r>
            <a:r>
              <a:rPr b="0" lang="en-US" sz="3200" spc="-1" strike="noStrike">
                <a:latin typeface="Arial"/>
              </a:rPr>
              <a:t> </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000" spc="-1" strike="noStrike">
                <a:latin typeface="Arial"/>
              </a:rPr>
              <a:t>Destination: The IP address of the packet's final destination</a:t>
            </a:r>
            <a:endParaRPr b="0" lang="en-US" sz="2000" spc="-1" strike="noStrike">
              <a:latin typeface="Arial"/>
            </a:endParaRPr>
          </a:p>
          <a:p>
            <a:pPr lvl="1" marL="864000" indent="-324000">
              <a:spcBef>
                <a:spcPts val="1134"/>
              </a:spcBef>
              <a:buClr>
                <a:srgbClr val="000000"/>
              </a:buClr>
              <a:buSzPct val="75000"/>
              <a:buFont typeface="Symbol" charset="2"/>
              <a:buChar char=""/>
            </a:pPr>
            <a:r>
              <a:rPr b="0" lang="en-US" sz="2000" spc="-1" strike="noStrike">
                <a:latin typeface="Arial"/>
              </a:rPr>
              <a:t>Next hop: The IP address to which the packet is forwarded</a:t>
            </a:r>
            <a:endParaRPr b="0" lang="en-US" sz="2000" spc="-1" strike="noStrike">
              <a:latin typeface="Arial"/>
            </a:endParaRPr>
          </a:p>
          <a:p>
            <a:pPr lvl="1" marL="864000" indent="-324000">
              <a:spcBef>
                <a:spcPts val="1134"/>
              </a:spcBef>
              <a:buClr>
                <a:srgbClr val="000000"/>
              </a:buClr>
              <a:buSzPct val="75000"/>
              <a:buFont typeface="Symbol" charset="2"/>
              <a:buChar char=""/>
            </a:pPr>
            <a:r>
              <a:rPr b="0" lang="en-US" sz="2000" spc="-1" strike="noStrike">
                <a:latin typeface="Arial"/>
              </a:rPr>
              <a:t>Interface: The outgoing network interface the device should use when forwarding the packet to the next hop or final destination</a:t>
            </a:r>
            <a:endParaRPr b="0" lang="en-US" sz="2000" spc="-1" strike="noStrike">
              <a:latin typeface="Arial"/>
            </a:endParaRPr>
          </a:p>
          <a:p>
            <a:pPr lvl="1" marL="864000" indent="-324000">
              <a:spcBef>
                <a:spcPts val="1134"/>
              </a:spcBef>
              <a:buClr>
                <a:srgbClr val="000000"/>
              </a:buClr>
              <a:buSzPct val="75000"/>
              <a:buFont typeface="Symbol" charset="2"/>
              <a:buChar char=""/>
            </a:pPr>
            <a:r>
              <a:rPr b="0" lang="en-US" sz="2000" spc="-1" strike="noStrike">
                <a:latin typeface="Arial"/>
              </a:rPr>
              <a:t>Metric: Assigns a cost to each available route so that the most cost-effective path can be chosen</a:t>
            </a:r>
            <a:endParaRPr b="0" lang="en-US" sz="2000" spc="-1" strike="noStrike">
              <a:latin typeface="Arial"/>
            </a:endParaRPr>
          </a:p>
          <a:p>
            <a:pPr lvl="1" marL="864000" indent="-324000">
              <a:spcBef>
                <a:spcPts val="1134"/>
              </a:spcBef>
              <a:buClr>
                <a:srgbClr val="000000"/>
              </a:buClr>
              <a:buSzPct val="75000"/>
              <a:buFont typeface="Symbol" charset="2"/>
              <a:buChar char=""/>
            </a:pPr>
            <a:r>
              <a:rPr b="0" lang="en-US" sz="2000" spc="-1" strike="noStrike">
                <a:latin typeface="Arial"/>
              </a:rPr>
              <a:t>Routes: Includes directly-attached subnets, indirect subnets that are not attached to the device but can be accessed through one or more hops, and default routes to use for certain types of traffic or when information is lacking.</a:t>
            </a:r>
            <a:endParaRPr b="0" lang="en-US" sz="2000" spc="-1" strike="noStrike">
              <a:latin typeface="Arial"/>
            </a:endParaRPr>
          </a:p>
          <a:p>
            <a:pPr marL="432000" indent="-324000">
              <a:spcBef>
                <a:spcPts val="1417"/>
              </a:spcBef>
              <a:buClr>
                <a:srgbClr val="000000"/>
              </a:buClr>
              <a:buSzPct val="45000"/>
              <a:buFont typeface="Wingdings" charset="2"/>
              <a:buChar char=""/>
            </a:pPr>
            <a:r>
              <a:rPr b="1" lang="en-US" sz="2200" spc="-1" strike="noStrike">
                <a:latin typeface="Arial"/>
              </a:rPr>
              <a:t>Routing tables can be maintained manually or dynamically.</a:t>
            </a:r>
            <a:endParaRPr b="0" lang="en-US" sz="2200" spc="-1" strike="noStrike">
              <a:latin typeface="Arial"/>
            </a:endParaRPr>
          </a:p>
        </p:txBody>
      </p:sp>
      <p:sp>
        <p:nvSpPr>
          <p:cNvPr id="172" name="TextShape 2"/>
          <p:cNvSpPr txBox="1"/>
          <p:nvPr/>
        </p:nvSpPr>
        <p:spPr>
          <a:xfrm>
            <a:off x="548640" y="274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174" name="TextShape 2"/>
          <p:cNvSpPr txBox="1"/>
          <p:nvPr/>
        </p:nvSpPr>
        <p:spPr>
          <a:xfrm>
            <a:off x="365760" y="137628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Type of routing protocols</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pic>
        <p:nvPicPr>
          <p:cNvPr id="175" name="" descr=""/>
          <p:cNvPicPr/>
          <p:nvPr/>
        </p:nvPicPr>
        <p:blipFill>
          <a:blip r:embed="rId1"/>
          <a:stretch/>
        </p:blipFill>
        <p:spPr>
          <a:xfrm>
            <a:off x="2011680" y="1996920"/>
            <a:ext cx="6211080" cy="46782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177"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Autonomous System (AS)</a:t>
            </a:r>
            <a:endParaRPr b="0" lang="en-US" sz="3200" spc="-1" strike="noStrike">
              <a:latin typeface="Arial"/>
            </a:endParaRPr>
          </a:p>
        </p:txBody>
      </p:sp>
      <p:pic>
        <p:nvPicPr>
          <p:cNvPr id="178" name="" descr=""/>
          <p:cNvPicPr/>
          <p:nvPr/>
        </p:nvPicPr>
        <p:blipFill>
          <a:blip r:embed="rId1"/>
          <a:stretch/>
        </p:blipFill>
        <p:spPr>
          <a:xfrm>
            <a:off x="1737360" y="2188800"/>
            <a:ext cx="7045560" cy="42120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180"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Autonomous System (AS)</a:t>
            </a:r>
            <a:endParaRPr b="0" lang="en-US" sz="3200" spc="-1" strike="noStrike">
              <a:latin typeface="Arial"/>
            </a:endParaRPr>
          </a:p>
        </p:txBody>
      </p:sp>
      <p:pic>
        <p:nvPicPr>
          <p:cNvPr id="181" name="" descr=""/>
          <p:cNvPicPr/>
          <p:nvPr/>
        </p:nvPicPr>
        <p:blipFill>
          <a:blip r:embed="rId1"/>
          <a:stretch/>
        </p:blipFill>
        <p:spPr>
          <a:xfrm>
            <a:off x="1575360" y="2346480"/>
            <a:ext cx="7477200" cy="44200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183"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BGP</a:t>
            </a:r>
            <a:endParaRPr b="0" lang="en-US" sz="3200" spc="-1" strike="noStrike">
              <a:latin typeface="Arial"/>
            </a:endParaRPr>
          </a:p>
        </p:txBody>
      </p:sp>
      <p:pic>
        <p:nvPicPr>
          <p:cNvPr id="184" name="" descr=""/>
          <p:cNvPicPr/>
          <p:nvPr/>
        </p:nvPicPr>
        <p:blipFill>
          <a:blip r:embed="rId1"/>
          <a:stretch/>
        </p:blipFill>
        <p:spPr>
          <a:xfrm>
            <a:off x="1666800" y="2250720"/>
            <a:ext cx="6562800" cy="433296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504000" y="301320"/>
            <a:ext cx="9071640" cy="1262160"/>
          </a:xfrm>
          <a:prstGeom prst="rect">
            <a:avLst/>
          </a:prstGeom>
          <a:noFill/>
          <a:ln>
            <a:noFill/>
          </a:ln>
        </p:spPr>
        <p:txBody>
          <a:bodyPr lIns="0" rIns="0" tIns="0" bIns="0" anchor="ctr"/>
          <a:p>
            <a:pPr algn="ctr"/>
            <a:r>
              <a:rPr b="0" lang="en-US" sz="4400" spc="-1" strike="noStrike">
                <a:latin typeface="Arial"/>
              </a:rPr>
              <a:t>Network Routing</a:t>
            </a:r>
            <a:endParaRPr b="0" lang="en-US" sz="4400" spc="-1" strike="noStrike">
              <a:latin typeface="Arial"/>
            </a:endParaRPr>
          </a:p>
        </p:txBody>
      </p:sp>
      <p:sp>
        <p:nvSpPr>
          <p:cNvPr id="186" name="TextShape 2"/>
          <p:cNvSpPr txBox="1"/>
          <p:nvPr/>
        </p:nvSpPr>
        <p:spPr>
          <a:xfrm>
            <a:off x="504000" y="1769040"/>
            <a:ext cx="9071640" cy="4384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BGP</a:t>
            </a:r>
            <a:endParaRPr b="0" lang="en-US" sz="3200" spc="-1" strike="noStrike">
              <a:latin typeface="Arial"/>
            </a:endParaRPr>
          </a:p>
        </p:txBody>
      </p:sp>
      <p:pic>
        <p:nvPicPr>
          <p:cNvPr id="187" name="" descr=""/>
          <p:cNvPicPr/>
          <p:nvPr/>
        </p:nvPicPr>
        <p:blipFill>
          <a:blip r:embed="rId1"/>
          <a:stretch/>
        </p:blipFill>
        <p:spPr>
          <a:xfrm>
            <a:off x="1828800" y="2387160"/>
            <a:ext cx="6949440" cy="379476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2019-06-14T15:41:53Z</dcterms:created>
  <dc:creator/>
  <dc:description/>
  <dc:language>en-US</dc:language>
  <cp:lastModifiedBy/>
  <dcterms:modified xsi:type="dcterms:W3CDTF">2019-06-17T17:44:10Z</dcterms:modified>
  <cp:revision>8</cp:revision>
  <dc:subject/>
  <dc:title>Forestbird</dc:title>
</cp:coreProperties>
</file>