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220-0BF8-4E8D-82B3-D9C4EC405B9D}" v="1" dt="2024-09-17T11:35:10.010"/>
    <p1510:client id="{99478E87-4F90-496B-AB11-2D145AD9A950}" v="1" dt="2024-09-17T10:43:02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CDBF-464D-4010-914E-D4C63A60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26BD-D26A-4CC8-8536-29C2AEE1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434F-B960-4F43-BD27-F61F016D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04D6-7E91-49EB-B665-99529AA1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9EE0-47A9-46AD-A77E-D54555D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F2D0-B446-47C8-91E7-84132406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9B6C7-3B68-4CAB-A893-CD7E3035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560B-1B9A-4846-A828-725EA35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2511-8EAA-4AA1-BB11-B42AF79C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4850-FEB7-463D-B31F-0BD154A0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B8D55-42B4-472A-A9F1-B2BEA622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5DC61-9156-44C5-A763-4E3F4B39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CBF7-83D1-4C6A-8121-BB8280C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91CE-4540-49E4-A7E6-FD0A4CE6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E38B-59A4-43AF-A607-B8EDEF8C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01A4-620A-4D66-B257-273755F2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E536-368E-4E32-8C0B-C64AD15C0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FAE2-6203-4EDE-B3AB-64563F3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6F9C-C2B1-47D3-ACE2-8ACADEFD524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7E10-995B-4FC4-8973-8525FA69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AF49-A786-404D-AF2A-43726D01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4119-8DA7-4BF8-A5E3-0537BDAD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DCC8-2B95-4B3C-A2AD-43463C02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6BB-BDD2-48F9-A1C5-09F3EAC4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C784-F672-4384-A198-72069494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757C-BCCC-4A2D-9973-CEF3A0DD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4A58-F9A9-4A1B-B02B-BE48D271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1AD-BAFA-461B-B83D-F5950D66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925C-F3D4-4473-9F9A-3320BB79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7B58-E9DE-47C8-82AC-65834857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C9E6-5733-429D-A354-D186492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ACD0-1E91-4644-B387-641C1D4D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B608-FAEB-4718-8E45-F235A65D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C0D7-72C7-47C8-9F3F-7169DD86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5793-E1F8-416D-A5AF-13C58096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BFD9-020F-4539-93C2-580CB558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90DC-EDF8-47A9-9E58-968F8B7A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1DFA-0E8A-45BB-85C1-CA8F5FF9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54B4-9327-468A-BA32-0201D8D6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0D1E9-84B4-4ADE-B5A0-77C9B5E0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A49CD-5317-445A-82C0-8380F8FC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83564-2A3F-491F-9E9D-C6F6372D5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6022A-EC82-4051-A69C-5E1969826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BBE4-1429-478A-92CB-12CF35E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D3CB4-453C-4A07-B2D5-43557F98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C42E1-73F2-4A1D-8B38-8D379D83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EC4-0294-4C0A-AC98-140CB381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2094F-632F-453D-BE3C-796066D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2085B-224C-430A-B747-9A6AEEB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33BB-0C7A-49DC-AD31-42A824E1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E2F00-8AF0-4503-ADC6-DF98E27D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A05E-5071-4E2C-BC79-4725F72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F24D-BE35-4502-9F7D-3F1880EB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3C8-70DE-4431-A445-9CD20744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250-CAD6-40A9-AD59-6330A570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F164-C9F1-448E-969D-C82E63E80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3171E-DB7C-4FBE-AF24-2CE5B859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7B28-E08B-455E-8793-5DB0CF7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174D-105C-4B5A-95C1-99611CA8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63D-08B5-4772-AA45-8043CD90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CCDA-A94B-4148-81C0-07B497CBE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83C1-5BEA-407C-BA47-7E53951CF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2F7E-A60D-4512-B5B9-4A3DD2B0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6F87-6290-427E-A511-1C575029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E1FA-AF6D-47E2-812B-3B5E507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3D9ED-CB92-4DF8-BC87-F4D53A36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5274-678A-4EBF-86BB-F5910285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0174-14D1-478D-87A8-DC984B030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61CF-B516-47D5-88E3-F31E20C9386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7603-08C3-49DA-BF7A-A24A8AA95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13C-EBFD-4490-AD81-1EDB4BEC7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7974-1058-4AA7-8C19-7C023896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omputer script on a screen">
            <a:extLst>
              <a:ext uri="{FF2B5EF4-FFF2-40B4-BE49-F238E27FC236}">
                <a16:creationId xmlns:a16="http://schemas.microsoft.com/office/drawing/2014/main" id="{85321617-EAEE-12DB-3389-F5958F2F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63E9D-812F-4178-8EDE-ADBBEFA9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dirty="0"/>
              <a:t>Mastering Secured and Defensive Coding</a:t>
            </a:r>
            <a:endParaRPr lang="en-US" sz="4000" b="0" i="0" u="none" strike="noStrike" baseline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F311-33C9-4605-9220-1F079E8E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b="0" i="1" u="none" strike="noStrike" baseline="0" dirty="0"/>
              <a:t>Presenter: Hoang Phan</a:t>
            </a:r>
          </a:p>
          <a:p>
            <a:pPr marL="0" marR="0" lvl="0" indent="0">
              <a:buNone/>
            </a:pPr>
            <a:r>
              <a:rPr lang="en-US" i="1" dirty="0"/>
              <a:t>Date: 19/9/2024</a:t>
            </a:r>
            <a:endParaRPr lang="en-US" b="0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14086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D7802-C127-4EB7-A535-936FC31E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Secure API Development (Answer)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6BDD-8D8F-4B0D-9640-47B86F46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Ensure APIs are secure to prevent unauthorized access and data leaks.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83% of internet traffic is API-based, making APIs a top target for attackers (source: Akamai State of the Internet Report).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Implement rate-limiting and throttling to avoid denial-of-service (DoS) attacks.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HTTPS and secure tokens (OAuth 2.0, JWT) for API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43791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30BEC-1A0E-43F1-BDA8-697FC874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41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Logging and Monitoring for Threat Detection (Answer)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0EEE-3366-4347-95BE-439957D6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Comprehensive logging and monitoring help detect threats early.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56% of organizations detect breaches too late due to poor logging (source: </a:t>
            </a:r>
            <a:r>
              <a:rPr lang="en-US" b="0" i="1" u="none" strike="noStrike" baseline="0" dirty="0" err="1">
                <a:solidFill>
                  <a:schemeClr val="bg1"/>
                </a:solidFill>
              </a:rPr>
              <a:t>Ponemon</a:t>
            </a:r>
            <a:r>
              <a:rPr lang="en-US" b="0" i="1" u="none" strike="noStrike" baseline="0" dirty="0">
                <a:solidFill>
                  <a:schemeClr val="bg1"/>
                </a:solidFill>
              </a:rPr>
              <a:t> Institute).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Log security-related events, but avoid exposing sensitive information (e.g., PII).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Implement real-time monitoring and alerting systems to detect suspicious activity.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66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1A620-4B39-4D77-9B4E-C0470638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Secure Coding Review and Testing (Answer)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2457-F577-467F-A299-77652AE7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Regular code reviews and security testing are critical to detect vulnerabilities.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70% of vulnerabilities are discovered during code review (source: Veracode State of Software Security Report).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static and dynamic analysis tools to identify security issues.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Incorporate peer reviews with a focus on secure coding practices.</a:t>
            </a:r>
          </a:p>
        </p:txBody>
      </p:sp>
    </p:spTree>
    <p:extLst>
      <p:ext uri="{BB962C8B-B14F-4D97-AF65-F5344CB8AC3E}">
        <p14:creationId xmlns:p14="http://schemas.microsoft.com/office/powerpoint/2010/main" val="155766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AEC8-812E-4308-AC98-793F125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Shift Security Left: </a:t>
            </a:r>
            <a:r>
              <a:rPr lang="en-US" b="0" i="0" u="none" strike="noStrike" kern="1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(Answer)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8CC4E-47CA-4E62-A0BE-00C2BFD7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Integrating security into every phase of development ensures continuous protection.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78% of successful organizations have adopted </a:t>
            </a:r>
            <a:r>
              <a:rPr lang="en-US" b="0" i="1" u="none" strike="noStrike" baseline="0" dirty="0" err="1">
                <a:solidFill>
                  <a:schemeClr val="bg1"/>
                </a:solidFill>
              </a:rPr>
              <a:t>DevSecOps</a:t>
            </a:r>
            <a:r>
              <a:rPr lang="en-US" b="0" i="1" u="none" strike="noStrike" baseline="0" dirty="0">
                <a:solidFill>
                  <a:schemeClr val="bg1"/>
                </a:solidFill>
              </a:rPr>
              <a:t> practices (source: Puppet </a:t>
            </a:r>
            <a:r>
              <a:rPr lang="en-US" b="0" i="1" u="none" strike="noStrike" baseline="0" dirty="0" err="1">
                <a:solidFill>
                  <a:schemeClr val="bg1"/>
                </a:solidFill>
              </a:rPr>
              <a:t>DevSecOps</a:t>
            </a:r>
            <a:r>
              <a:rPr lang="en-US" b="0" i="1" u="none" strike="noStrike" baseline="0" dirty="0">
                <a:solidFill>
                  <a:schemeClr val="bg1"/>
                </a:solidFill>
              </a:rPr>
              <a:t> Survey).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Automate security testing at each stage of the CI/CD pipeline.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Foster a security-first culture among developers, testers, and operations.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2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412E3B7B-0F42-9FCE-0FB8-CC46B401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7" r="18766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996A5-482B-4CFB-970B-BC41D975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Slide 14: Conclusion &amp; Action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B405-3361-4D81-8268-4A26E0A4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Key Message:</a:t>
            </a:r>
            <a:r>
              <a:rPr lang="en-US" sz="2000" b="0" i="0" u="none" strike="noStrike" baseline="0"/>
              <a:t> Secure coding is a continuous process that requires commitment and vigilance.</a:t>
            </a:r>
          </a:p>
          <a:p>
            <a:pPr marR="0" lvl="2"/>
            <a:r>
              <a:rPr lang="en-US" b="0" i="1" u="none" strike="noStrike" baseline="0"/>
              <a:t>Adopt secure coding practices and integrate security into the development lifecycle.</a:t>
            </a:r>
          </a:p>
          <a:p>
            <a:pPr marR="0" lvl="2"/>
            <a:r>
              <a:rPr lang="en-US" b="0" i="1" u="none" strike="noStrike" baseline="0"/>
              <a:t>Use automation tools to enforce security measures in your codebase.</a:t>
            </a:r>
          </a:p>
          <a:p>
            <a:pPr marR="0" lvl="2"/>
            <a:r>
              <a:rPr lang="en-US" b="0" i="1" u="none" strike="noStrike" baseline="0"/>
              <a:t>Continuously educate yourself and your team on emerging threats and solutions.</a:t>
            </a:r>
          </a:p>
        </p:txBody>
      </p:sp>
    </p:spTree>
    <p:extLst>
      <p:ext uri="{BB962C8B-B14F-4D97-AF65-F5344CB8AC3E}">
        <p14:creationId xmlns:p14="http://schemas.microsoft.com/office/powerpoint/2010/main" val="4985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31741-D29B-4354-857A-A1C072DF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Secured Coding is Critical (Situation)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2AB8-C8B5-4920-9ED5-5064CB27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4042" y="377893"/>
            <a:ext cx="5532529" cy="564735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 dirty="0">
                <a:solidFill>
                  <a:schemeClr val="bg1"/>
                </a:solidFill>
              </a:rPr>
              <a:t>Coding securely is essential to mitigate risks in the current cyber threat landscape.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84% of organizations have experienced a data breach in the past year (source: </a:t>
            </a:r>
            <a:r>
              <a:rPr lang="en-US" b="0" i="1" u="none" strike="noStrike" baseline="0" dirty="0" err="1">
                <a:solidFill>
                  <a:schemeClr val="bg1"/>
                </a:solidFill>
              </a:rPr>
              <a:t>Ponemon</a:t>
            </a:r>
            <a:r>
              <a:rPr lang="en-US" b="0" i="1" u="none" strike="noStrike" baseline="0" dirty="0">
                <a:solidFill>
                  <a:schemeClr val="bg1"/>
                </a:solidFill>
              </a:rPr>
              <a:t> Institute).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Global cybercrime costs are projected to reach $10.5 trillion by 2025 (source: Cybersecurity Ventures).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Developers must take proactive steps to protect their code from common attacks (source: OWASP).</a:t>
            </a:r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5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2F03A-E295-4FE7-9A40-FF0FA9AB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Coding Pitfalls Lead to Vulnerabilities (Complication)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FA4A-DBC7-4C01-B778-F7F90591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Many breaches occur due to well-known coding errors.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75% of application vulnerabilities are linked to poor coding practices (source: Verizon DBIR).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SQL Injection and Cross-Site Scripting (XSS) are responsible for over 50% of attacks (source: OWASP Top 10).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60% of developers admit that security is often an afterthought (source: Stack Overflow Survey).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38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B86915-381D-4925-9CF5-EBC37A9B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Need for a Defensive Coding Mindset (Question)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6C0-ADC9-4AD2-9C07-83AB3F3D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How can developers protect their applications from evolving security threats?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Shift security left by integrating it into every stage of development (</a:t>
            </a:r>
            <a:r>
              <a:rPr lang="en-US" b="0" i="1" u="none" strike="noStrike" baseline="0" dirty="0" err="1">
                <a:solidFill>
                  <a:schemeClr val="bg1"/>
                </a:solidFill>
              </a:rPr>
              <a:t>DevSecOps</a:t>
            </a:r>
            <a:r>
              <a:rPr lang="en-US" b="0" i="1" u="none" strike="noStrike" baseline="0" dirty="0">
                <a:solidFill>
                  <a:schemeClr val="bg1"/>
                </a:solidFill>
              </a:rPr>
              <a:t>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Adopting best coding practices can drastically reduce vulnerabilities.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Proactively address security issues rather than reacting after an attack.</a:t>
            </a:r>
          </a:p>
        </p:txBody>
      </p:sp>
    </p:spTree>
    <p:extLst>
      <p:ext uri="{BB962C8B-B14F-4D97-AF65-F5344CB8AC3E}">
        <p14:creationId xmlns:p14="http://schemas.microsoft.com/office/powerpoint/2010/main" val="10250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F0EC6-9BF1-41EC-90F9-D1D03DAC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Validate Inputs to Prevent Injection Attacks (Answer)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CF931-4FE6-4FCE-88E9-EA7799AB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Input validation is critical to prevent injection attacks.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97% of SQL Injection vulnerabilities can be mitigated through proper input validation (source: OWASP).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allow-lists (whitelisting) and reject invalid inputs early.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Sanitize and encode all user inputs to prevent XSS.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66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24501-D3AB-4191-B8BC-ECB44CBC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 Strong Encryption for Data Security (Answer)</a:t>
            </a:r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2605-A18E-4A5C-984A-041BB20A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Encryption ensures data privacy and integrity, both in transit and at rest.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64% of breaches involve unencrypted data (source: IBM Cost of a Data Breach Report).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AES-256 encryption for sensitive data.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Ensure secure key management practices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287045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CA602-F4EF-42DD-8B9F-5086E750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Handle Exceptions Without Exposing Sensitive Data (Answer)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C04C-731A-4F81-B1BB-C8E9BE40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Proper exception handling prevents information leaks.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43% of applications expose internal system details via unhandled exceptions (source: OWASP).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try-catch blocks to catch errors and avoid exposing sensitive data.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Log errors securely and provide generic error messages to users.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40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4A6D8-53C1-4B97-848B-07BA5BCF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Secure Authentication and Authorization Mechanisms (Answer)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FCC2-5AEE-4780-B442-75371F28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1700" b="0" i="0" u="none" strike="noStrike" baseline="0" dirty="0">
                <a:solidFill>
                  <a:schemeClr val="bg1"/>
                </a:solidFill>
              </a:rPr>
              <a:t>Strong authentication and access control protect your application from unauthorized access.</a:t>
            </a:r>
          </a:p>
          <a:p>
            <a:pPr marR="0" lvl="2"/>
            <a:r>
              <a:rPr lang="en-US" sz="1700" b="0" i="1" u="none" strike="noStrike" baseline="0" dirty="0">
                <a:solidFill>
                  <a:schemeClr val="bg1"/>
                </a:solidFill>
              </a:rPr>
              <a:t>Implement multi-factor authentication (MFA) to reduce breaches by 99.9% (source: Microsoft Security Report).</a:t>
            </a:r>
          </a:p>
          <a:p>
            <a:pPr marR="0" lvl="2"/>
            <a:r>
              <a:rPr lang="en-US" sz="1700" b="0" i="1" u="none" strike="noStrike" baseline="0" dirty="0">
                <a:solidFill>
                  <a:schemeClr val="bg1"/>
                </a:solidFill>
              </a:rPr>
              <a:t>Hash passwords using secure algorithms like </a:t>
            </a:r>
            <a:r>
              <a:rPr lang="en-US" sz="1700" b="0" i="1" u="none" strike="noStrike" baseline="0" dirty="0" err="1">
                <a:solidFill>
                  <a:schemeClr val="bg1"/>
                </a:solidFill>
              </a:rPr>
              <a:t>bcrypt</a:t>
            </a:r>
            <a:r>
              <a:rPr lang="en-US" sz="1700" b="0" i="1" u="none" strike="noStrike" baseline="0" dirty="0">
                <a:solidFill>
                  <a:schemeClr val="bg1"/>
                </a:solidFill>
              </a:rPr>
              <a:t> or Argon2.</a:t>
            </a:r>
          </a:p>
          <a:p>
            <a:pPr marR="0" lvl="2"/>
            <a:r>
              <a:rPr lang="en-US" sz="1700" b="0" i="1" u="none" strike="noStrike" baseline="0" dirty="0">
                <a:solidFill>
                  <a:schemeClr val="bg1"/>
                </a:solidFill>
              </a:rPr>
              <a:t>Follow the principle of least privilege when assigning user roles.</a:t>
            </a:r>
          </a:p>
        </p:txBody>
      </p:sp>
    </p:spTree>
    <p:extLst>
      <p:ext uri="{BB962C8B-B14F-4D97-AF65-F5344CB8AC3E}">
        <p14:creationId xmlns:p14="http://schemas.microsoft.com/office/powerpoint/2010/main" val="59949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70E8-8445-4591-B8FB-7FAB9FF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Defensively Against Common Web Attacks (Answer)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427C-721E-46FC-A21D-3699A918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Proactive defense mechanisms reduce your application’s attack surface.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SQL Injection accounts for 65% of web application attacks (source: Verizon DBIR).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Use parameterized queries to defend against SQL Injection.</a:t>
            </a:r>
          </a:p>
          <a:p>
            <a:pPr marR="0" lvl="2"/>
            <a:r>
              <a:rPr lang="en-US" b="0" i="1" u="none" strike="noStrike" baseline="0" dirty="0">
                <a:solidFill>
                  <a:schemeClr val="bg1"/>
                </a:solidFill>
              </a:rPr>
              <a:t>Encode outputs to mitigate Cross-Site Scripting (XSS) vulnerabilities.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01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Mastering Secured and Defensive Coding</vt:lpstr>
      <vt:lpstr>Why Secured Coding is Critical (Situation)</vt:lpstr>
      <vt:lpstr>Common Coding Pitfalls Lead to Vulnerabilities (Complication)</vt:lpstr>
      <vt:lpstr>The Need for a Defensive Coding Mindset (Question)</vt:lpstr>
      <vt:lpstr>Validate Inputs to Prevent Injection Attacks (Answer)</vt:lpstr>
      <vt:lpstr>Implement Strong Encryption for Data Security (Answer)</vt:lpstr>
      <vt:lpstr>Handle Exceptions Without Exposing Sensitive Data (Answer)</vt:lpstr>
      <vt:lpstr>Secure Authentication and Authorization Mechanisms (Answer)</vt:lpstr>
      <vt:lpstr>Code Defensively Against Common Web Attacks (Answer)</vt:lpstr>
      <vt:lpstr>Secure API Development (Answer)</vt:lpstr>
      <vt:lpstr>Logging and Monitoring for Threat Detection (Answer)</vt:lpstr>
      <vt:lpstr>Secure Coding Review and Testing (Answer)</vt:lpstr>
      <vt:lpstr>Shift Security Left: DevSecOps (Answer)</vt:lpstr>
      <vt:lpstr>Slide 14: Conclusion &amp; Action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Hoang. Phan Tich - CMC Global DU3.11</dc:creator>
  <cp:lastModifiedBy>Colin Hoang</cp:lastModifiedBy>
  <cp:revision>6</cp:revision>
  <dcterms:created xsi:type="dcterms:W3CDTF">2024-09-17T09:27:13Z</dcterms:created>
  <dcterms:modified xsi:type="dcterms:W3CDTF">2024-09-19T02:03:10Z</dcterms:modified>
</cp:coreProperties>
</file>