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65" r:id="rId5"/>
    <p:sldId id="260" r:id="rId6"/>
    <p:sldId id="259" r:id="rId7"/>
    <p:sldId id="263" r:id="rId8"/>
    <p:sldId id="266" r:id="rId9"/>
    <p:sldId id="274" r:id="rId10"/>
    <p:sldId id="275" r:id="rId11"/>
    <p:sldId id="267" r:id="rId12"/>
    <p:sldId id="272" r:id="rId13"/>
    <p:sldId id="262" r:id="rId14"/>
    <p:sldId id="268" r:id="rId15"/>
    <p:sldId id="273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EDEA26-753F-481C-BD47-B90A464C5022}">
          <p14:sldIdLst>
            <p14:sldId id="256"/>
            <p14:sldId id="258"/>
            <p14:sldId id="257"/>
          </p14:sldIdLst>
        </p14:section>
        <p14:section name="01-Bản chất của Test" id="{D6A625FF-FCA4-4EC3-B7E0-9B7F5CA6B055}">
          <p14:sldIdLst>
            <p14:sldId id="265"/>
            <p14:sldId id="260"/>
            <p14:sldId id="259"/>
            <p14:sldId id="263"/>
            <p14:sldId id="266"/>
          </p14:sldIdLst>
        </p14:section>
        <p14:section name="02- Thực chiến" id="{393369AB-682E-4D62-8E92-CF98A67FF071}">
          <p14:sldIdLst>
            <p14:sldId id="274"/>
            <p14:sldId id="275"/>
            <p14:sldId id="267"/>
            <p14:sldId id="272"/>
            <p14:sldId id="262"/>
            <p14:sldId id="268"/>
            <p14:sldId id="273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5" autoAdjust="0"/>
    <p:restoredTop sz="88943" autoAdjust="0"/>
  </p:normalViewPr>
  <p:slideViewPr>
    <p:cSldViewPr snapToGrid="0">
      <p:cViewPr varScale="1">
        <p:scale>
          <a:sx n="66" d="100"/>
          <a:sy n="66" d="100"/>
        </p:scale>
        <p:origin x="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BEEB2-2364-4093-80F6-2C481F3AEB90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AE69A4FC-3AA5-421C-AD4D-246EBAD207B7}">
      <dgm:prSet phldrT="[Text]"/>
      <dgm:spPr/>
      <dgm:t>
        <a:bodyPr/>
        <a:lstStyle/>
        <a:p>
          <a:r>
            <a:rPr lang="en-US" dirty="0" err="1" smtClean="0"/>
            <a:t>UnitTest</a:t>
          </a:r>
          <a:endParaRPr lang="en-US" dirty="0"/>
        </a:p>
      </dgm:t>
    </dgm:pt>
    <dgm:pt modelId="{32760BB5-8F4B-40CC-A30E-16F89DF5677B}" type="parTrans" cxnId="{60570A73-FA7B-40E3-98D3-F7002FA55F38}">
      <dgm:prSet/>
      <dgm:spPr/>
      <dgm:t>
        <a:bodyPr/>
        <a:lstStyle/>
        <a:p>
          <a:endParaRPr lang="en-US"/>
        </a:p>
      </dgm:t>
    </dgm:pt>
    <dgm:pt modelId="{283AB9DF-134D-49DF-84D0-B6901C250333}" type="sibTrans" cxnId="{60570A73-FA7B-40E3-98D3-F7002FA55F38}">
      <dgm:prSet/>
      <dgm:spPr/>
      <dgm:t>
        <a:bodyPr/>
        <a:lstStyle/>
        <a:p>
          <a:endParaRPr lang="en-US"/>
        </a:p>
      </dgm:t>
    </dgm:pt>
    <dgm:pt modelId="{29BBF27B-2928-4467-8012-69FD8249631B}">
      <dgm:prSet phldrT="[Text]"/>
      <dgm:spPr/>
      <dgm:t>
        <a:bodyPr/>
        <a:lstStyle/>
        <a:p>
          <a:r>
            <a:rPr lang="en-US" dirty="0" err="1" smtClean="0"/>
            <a:t>FeatureTest</a:t>
          </a:r>
          <a:endParaRPr lang="en-US" dirty="0"/>
        </a:p>
      </dgm:t>
    </dgm:pt>
    <dgm:pt modelId="{11B4EFF2-A80F-4962-A369-903067065615}" type="parTrans" cxnId="{EE5F62B4-A60A-4384-B1DE-9DE7FE319A3B}">
      <dgm:prSet/>
      <dgm:spPr/>
      <dgm:t>
        <a:bodyPr/>
        <a:lstStyle/>
        <a:p>
          <a:endParaRPr lang="en-US"/>
        </a:p>
      </dgm:t>
    </dgm:pt>
    <dgm:pt modelId="{73F57980-B978-4D78-A745-71C4D744902E}" type="sibTrans" cxnId="{EE5F62B4-A60A-4384-B1DE-9DE7FE319A3B}">
      <dgm:prSet/>
      <dgm:spPr/>
      <dgm:t>
        <a:bodyPr/>
        <a:lstStyle/>
        <a:p>
          <a:endParaRPr lang="en-US"/>
        </a:p>
      </dgm:t>
    </dgm:pt>
    <dgm:pt modelId="{ED9CFD43-543E-4299-B50F-35E74F6DB204}">
      <dgm:prSet phldrT="[Text]"/>
      <dgm:spPr/>
      <dgm:t>
        <a:bodyPr/>
        <a:lstStyle/>
        <a:p>
          <a:r>
            <a:rPr lang="en-US" dirty="0" smtClean="0"/>
            <a:t>End2EndTest</a:t>
          </a:r>
          <a:endParaRPr lang="en-US" dirty="0"/>
        </a:p>
      </dgm:t>
    </dgm:pt>
    <dgm:pt modelId="{3AF1D4EE-1501-4566-98D0-99AA77240F95}" type="parTrans" cxnId="{FE7B7C79-DDCF-4DF1-9BF5-1C1916D171D5}">
      <dgm:prSet/>
      <dgm:spPr/>
      <dgm:t>
        <a:bodyPr/>
        <a:lstStyle/>
        <a:p>
          <a:endParaRPr lang="en-US"/>
        </a:p>
      </dgm:t>
    </dgm:pt>
    <dgm:pt modelId="{BD285E2B-3C65-4907-B806-63362B227462}" type="sibTrans" cxnId="{FE7B7C79-DDCF-4DF1-9BF5-1C1916D171D5}">
      <dgm:prSet/>
      <dgm:spPr/>
      <dgm:t>
        <a:bodyPr/>
        <a:lstStyle/>
        <a:p>
          <a:endParaRPr lang="en-US"/>
        </a:p>
      </dgm:t>
    </dgm:pt>
    <dgm:pt modelId="{CEB2D150-DB72-4DE5-80B1-4B1B2CEC041D}" type="pres">
      <dgm:prSet presAssocID="{9C5BEEB2-2364-4093-80F6-2C481F3AEB90}" presName="arrowDiagram" presStyleCnt="0">
        <dgm:presLayoutVars>
          <dgm:chMax val="5"/>
          <dgm:dir/>
          <dgm:resizeHandles val="exact"/>
        </dgm:presLayoutVars>
      </dgm:prSet>
      <dgm:spPr/>
    </dgm:pt>
    <dgm:pt modelId="{F2F314A2-5A09-4957-A85A-4EDFD6A3B232}" type="pres">
      <dgm:prSet presAssocID="{9C5BEEB2-2364-4093-80F6-2C481F3AEB90}" presName="arrow" presStyleLbl="bgShp" presStyleIdx="0" presStyleCnt="1"/>
      <dgm:spPr/>
    </dgm:pt>
    <dgm:pt modelId="{3A1A8718-BB18-4CA0-B076-692DDE397D91}" type="pres">
      <dgm:prSet presAssocID="{9C5BEEB2-2364-4093-80F6-2C481F3AEB90}" presName="arrowDiagram3" presStyleCnt="0"/>
      <dgm:spPr/>
    </dgm:pt>
    <dgm:pt modelId="{50D349C6-EA23-4F12-B035-93B4C5ACA8E9}" type="pres">
      <dgm:prSet presAssocID="{AE69A4FC-3AA5-421C-AD4D-246EBAD207B7}" presName="bullet3a" presStyleLbl="node1" presStyleIdx="0" presStyleCnt="3"/>
      <dgm:spPr/>
    </dgm:pt>
    <dgm:pt modelId="{85FECAF0-26F3-41AC-920D-7EDEFE215964}" type="pres">
      <dgm:prSet presAssocID="{AE69A4FC-3AA5-421C-AD4D-246EBAD207B7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148A2-0899-4173-804B-1148B354D5EB}" type="pres">
      <dgm:prSet presAssocID="{29BBF27B-2928-4467-8012-69FD8249631B}" presName="bullet3b" presStyleLbl="node1" presStyleIdx="1" presStyleCnt="3"/>
      <dgm:spPr/>
    </dgm:pt>
    <dgm:pt modelId="{1356A1FC-A517-42AF-B28C-01B232632CF8}" type="pres">
      <dgm:prSet presAssocID="{29BBF27B-2928-4467-8012-69FD8249631B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52543-BC11-4F9F-8F67-E286041DCC5E}" type="pres">
      <dgm:prSet presAssocID="{ED9CFD43-543E-4299-B50F-35E74F6DB204}" presName="bullet3c" presStyleLbl="node1" presStyleIdx="2" presStyleCnt="3"/>
      <dgm:spPr/>
    </dgm:pt>
    <dgm:pt modelId="{4E4675E3-049C-4223-940E-A499C7D72D89}" type="pres">
      <dgm:prSet presAssocID="{ED9CFD43-543E-4299-B50F-35E74F6DB204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7B7C79-DDCF-4DF1-9BF5-1C1916D171D5}" srcId="{9C5BEEB2-2364-4093-80F6-2C481F3AEB90}" destId="{ED9CFD43-543E-4299-B50F-35E74F6DB204}" srcOrd="2" destOrd="0" parTransId="{3AF1D4EE-1501-4566-98D0-99AA77240F95}" sibTransId="{BD285E2B-3C65-4907-B806-63362B227462}"/>
    <dgm:cxn modelId="{47DDB534-0906-4842-BBA7-F92D6D2C7CEF}" type="presOf" srcId="{9C5BEEB2-2364-4093-80F6-2C481F3AEB90}" destId="{CEB2D150-DB72-4DE5-80B1-4B1B2CEC041D}" srcOrd="0" destOrd="0" presId="urn:microsoft.com/office/officeart/2005/8/layout/arrow2"/>
    <dgm:cxn modelId="{EE5F62B4-A60A-4384-B1DE-9DE7FE319A3B}" srcId="{9C5BEEB2-2364-4093-80F6-2C481F3AEB90}" destId="{29BBF27B-2928-4467-8012-69FD8249631B}" srcOrd="1" destOrd="0" parTransId="{11B4EFF2-A80F-4962-A369-903067065615}" sibTransId="{73F57980-B978-4D78-A745-71C4D744902E}"/>
    <dgm:cxn modelId="{8DC1E420-4431-46AF-A867-D97DF018E552}" type="presOf" srcId="{ED9CFD43-543E-4299-B50F-35E74F6DB204}" destId="{4E4675E3-049C-4223-940E-A499C7D72D89}" srcOrd="0" destOrd="0" presId="urn:microsoft.com/office/officeart/2005/8/layout/arrow2"/>
    <dgm:cxn modelId="{60570A73-FA7B-40E3-98D3-F7002FA55F38}" srcId="{9C5BEEB2-2364-4093-80F6-2C481F3AEB90}" destId="{AE69A4FC-3AA5-421C-AD4D-246EBAD207B7}" srcOrd="0" destOrd="0" parTransId="{32760BB5-8F4B-40CC-A30E-16F89DF5677B}" sibTransId="{283AB9DF-134D-49DF-84D0-B6901C250333}"/>
    <dgm:cxn modelId="{027592BC-7767-47C0-A595-71D105F804CA}" type="presOf" srcId="{AE69A4FC-3AA5-421C-AD4D-246EBAD207B7}" destId="{85FECAF0-26F3-41AC-920D-7EDEFE215964}" srcOrd="0" destOrd="0" presId="urn:microsoft.com/office/officeart/2005/8/layout/arrow2"/>
    <dgm:cxn modelId="{3D48A4CC-7D3F-48F1-9B08-3F4BFA2CB4D0}" type="presOf" srcId="{29BBF27B-2928-4467-8012-69FD8249631B}" destId="{1356A1FC-A517-42AF-B28C-01B232632CF8}" srcOrd="0" destOrd="0" presId="urn:microsoft.com/office/officeart/2005/8/layout/arrow2"/>
    <dgm:cxn modelId="{6730C455-B7D1-40D9-8E31-CCE2A02779A1}" type="presParOf" srcId="{CEB2D150-DB72-4DE5-80B1-4B1B2CEC041D}" destId="{F2F314A2-5A09-4957-A85A-4EDFD6A3B232}" srcOrd="0" destOrd="0" presId="urn:microsoft.com/office/officeart/2005/8/layout/arrow2"/>
    <dgm:cxn modelId="{DD7EC1AC-9B94-4445-9295-247462D766E1}" type="presParOf" srcId="{CEB2D150-DB72-4DE5-80B1-4B1B2CEC041D}" destId="{3A1A8718-BB18-4CA0-B076-692DDE397D91}" srcOrd="1" destOrd="0" presId="urn:microsoft.com/office/officeart/2005/8/layout/arrow2"/>
    <dgm:cxn modelId="{2B2F7B3E-4E85-4625-87C6-ED459F6B504E}" type="presParOf" srcId="{3A1A8718-BB18-4CA0-B076-692DDE397D91}" destId="{50D349C6-EA23-4F12-B035-93B4C5ACA8E9}" srcOrd="0" destOrd="0" presId="urn:microsoft.com/office/officeart/2005/8/layout/arrow2"/>
    <dgm:cxn modelId="{D01DC5D5-40AC-4E11-9CF4-2D8E07D144AA}" type="presParOf" srcId="{3A1A8718-BB18-4CA0-B076-692DDE397D91}" destId="{85FECAF0-26F3-41AC-920D-7EDEFE215964}" srcOrd="1" destOrd="0" presId="urn:microsoft.com/office/officeart/2005/8/layout/arrow2"/>
    <dgm:cxn modelId="{37B1E068-0870-41D4-88B9-13670289DD43}" type="presParOf" srcId="{3A1A8718-BB18-4CA0-B076-692DDE397D91}" destId="{575148A2-0899-4173-804B-1148B354D5EB}" srcOrd="2" destOrd="0" presId="urn:microsoft.com/office/officeart/2005/8/layout/arrow2"/>
    <dgm:cxn modelId="{2D722539-F0ED-49C1-AA27-47ACF53B2D1D}" type="presParOf" srcId="{3A1A8718-BB18-4CA0-B076-692DDE397D91}" destId="{1356A1FC-A517-42AF-B28C-01B232632CF8}" srcOrd="3" destOrd="0" presId="urn:microsoft.com/office/officeart/2005/8/layout/arrow2"/>
    <dgm:cxn modelId="{49C7FC24-3EDC-4C87-ACF6-3F7EDEB9351D}" type="presParOf" srcId="{3A1A8718-BB18-4CA0-B076-692DDE397D91}" destId="{70652543-BC11-4F9F-8F67-E286041DCC5E}" srcOrd="4" destOrd="0" presId="urn:microsoft.com/office/officeart/2005/8/layout/arrow2"/>
    <dgm:cxn modelId="{81B7524E-C2F7-4070-8CE6-143F944F6DF6}" type="presParOf" srcId="{3A1A8718-BB18-4CA0-B076-692DDE397D91}" destId="{4E4675E3-049C-4223-940E-A499C7D72D89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314A2-5A09-4957-A85A-4EDFD6A3B232}">
      <dsp:nvSpPr>
        <dsp:cNvPr id="0" name=""/>
        <dsp:cNvSpPr/>
      </dsp:nvSpPr>
      <dsp:spPr>
        <a:xfrm>
          <a:off x="222093" y="0"/>
          <a:ext cx="8669867" cy="541866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349C6-EA23-4F12-B035-93B4C5ACA8E9}">
      <dsp:nvSpPr>
        <dsp:cNvPr id="0" name=""/>
        <dsp:cNvSpPr/>
      </dsp:nvSpPr>
      <dsp:spPr>
        <a:xfrm>
          <a:off x="1323167" y="3739963"/>
          <a:ext cx="225416" cy="2254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ECAF0-26F3-41AC-920D-7EDEFE215964}">
      <dsp:nvSpPr>
        <dsp:cNvPr id="0" name=""/>
        <dsp:cNvSpPr/>
      </dsp:nvSpPr>
      <dsp:spPr>
        <a:xfrm>
          <a:off x="1435875" y="3852672"/>
          <a:ext cx="2020079" cy="1565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44" tIns="0" rIns="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UnitTest</a:t>
          </a:r>
          <a:endParaRPr lang="en-US" sz="2700" kern="1200" dirty="0"/>
        </a:p>
      </dsp:txBody>
      <dsp:txXfrm>
        <a:off x="1435875" y="3852672"/>
        <a:ext cx="2020079" cy="1565994"/>
      </dsp:txXfrm>
    </dsp:sp>
    <dsp:sp modelId="{575148A2-0899-4173-804B-1148B354D5EB}">
      <dsp:nvSpPr>
        <dsp:cNvPr id="0" name=""/>
        <dsp:cNvSpPr/>
      </dsp:nvSpPr>
      <dsp:spPr>
        <a:xfrm>
          <a:off x="3312901" y="2267170"/>
          <a:ext cx="407483" cy="4074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6A1FC-A517-42AF-B28C-01B232632CF8}">
      <dsp:nvSpPr>
        <dsp:cNvPr id="0" name=""/>
        <dsp:cNvSpPr/>
      </dsp:nvSpPr>
      <dsp:spPr>
        <a:xfrm>
          <a:off x="3516643" y="2470912"/>
          <a:ext cx="2080768" cy="2947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17" tIns="0" rIns="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FeatureTest</a:t>
          </a:r>
          <a:endParaRPr lang="en-US" sz="2700" kern="1200" dirty="0"/>
        </a:p>
      </dsp:txBody>
      <dsp:txXfrm>
        <a:off x="3516643" y="2470912"/>
        <a:ext cx="2080768" cy="2947754"/>
      </dsp:txXfrm>
    </dsp:sp>
    <dsp:sp modelId="{70652543-BC11-4F9F-8F67-E286041DCC5E}">
      <dsp:nvSpPr>
        <dsp:cNvPr id="0" name=""/>
        <dsp:cNvSpPr/>
      </dsp:nvSpPr>
      <dsp:spPr>
        <a:xfrm>
          <a:off x="5705784" y="1370922"/>
          <a:ext cx="563541" cy="563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675E3-049C-4223-940E-A499C7D72D89}">
      <dsp:nvSpPr>
        <dsp:cNvPr id="0" name=""/>
        <dsp:cNvSpPr/>
      </dsp:nvSpPr>
      <dsp:spPr>
        <a:xfrm>
          <a:off x="5987555" y="1652693"/>
          <a:ext cx="2080768" cy="3765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609" tIns="0" rIns="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End2EndTest</a:t>
          </a:r>
          <a:endParaRPr lang="en-US" sz="2700" kern="1200" dirty="0"/>
        </a:p>
      </dsp:txBody>
      <dsp:txXfrm>
        <a:off x="5987555" y="1652693"/>
        <a:ext cx="2080768" cy="3765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EBE3A-4098-4314-B844-6810FE5B2F7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680F6-65E4-47A5-9257-31F9925E9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37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,</a:t>
            </a:r>
          </a:p>
          <a:p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fix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680F6-65E4-47A5-9257-31F9925E9D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96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680F6-65E4-47A5-9257-31F9925E9D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47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random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680F6-65E4-47A5-9257-31F9925E9D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4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Lý</a:t>
            </a:r>
            <a:r>
              <a:rPr lang="en-US" baseline="0" dirty="0" smtClean="0"/>
              <a:t> do: </a:t>
            </a:r>
            <a:r>
              <a:rPr lang="en-US" baseline="0" dirty="0" err="1" smtClean="0"/>
              <a:t>tốn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debug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680F6-65E4-47A5-9257-31F9925E9D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71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test script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test.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TestRunner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680F6-65E4-47A5-9257-31F9925E9D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65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r>
              <a:rPr lang="en-US" baseline="0" dirty="0" smtClean="0"/>
              <a:t> = expected,</a:t>
            </a:r>
          </a:p>
          <a:p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automated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680F6-65E4-47A5-9257-31F9925E9D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45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680F6-65E4-47A5-9257-31F9925E9D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32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unit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app.</a:t>
            </a:r>
          </a:p>
          <a:p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UnitTest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Better Code.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Better Design.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Tự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code sang QC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kiệm</a:t>
            </a:r>
            <a:r>
              <a:rPr lang="en-US" baseline="0" dirty="0" smtClean="0"/>
              <a:t> time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680F6-65E4-47A5-9257-31F9925E9D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44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interface,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test case -&gt; </a:t>
            </a:r>
            <a:r>
              <a:rPr lang="en-US" baseline="0" dirty="0" err="1" smtClean="0"/>
              <a:t>thậm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testscript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680F6-65E4-47A5-9257-31F9925E9D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56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module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unit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app, app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unit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enterprise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680F6-65E4-47A5-9257-31F9925E9D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92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logic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FeatureTest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680F6-65E4-47A5-9257-31F9925E9D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0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D096-FAC8-4364-86CD-CCE658A3B10A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CB-3E72-497F-8969-B695A8AD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5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D096-FAC8-4364-86CD-CCE658A3B10A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CB-3E72-497F-8969-B695A8AD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2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D096-FAC8-4364-86CD-CCE658A3B10A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CB-3E72-497F-8969-B695A8AD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7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D096-FAC8-4364-86CD-CCE658A3B10A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CB-3E72-497F-8969-B695A8AD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D096-FAC8-4364-86CD-CCE658A3B10A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CB-3E72-497F-8969-B695A8AD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2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D096-FAC8-4364-86CD-CCE658A3B10A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CB-3E72-497F-8969-B695A8AD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0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D096-FAC8-4364-86CD-CCE658A3B10A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CB-3E72-497F-8969-B695A8AD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0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D096-FAC8-4364-86CD-CCE658A3B10A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CB-3E72-497F-8969-B695A8AD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2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D096-FAC8-4364-86CD-CCE658A3B10A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CB-3E72-497F-8969-B695A8AD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5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D096-FAC8-4364-86CD-CCE658A3B10A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CB-3E72-497F-8969-B695A8AD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1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D096-FAC8-4364-86CD-CCE658A3B10A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CB-3E72-497F-8969-B695A8AD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2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BD096-FAC8-4364-86CD-CCE658A3B10A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C2DCB-3E72-497F-8969-B695A8ADA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6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eller-dev.phongvu.vn/product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áº¿t quáº£ hÃ¬nh áº£nh cho tes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978"/>
            <a:ext cx="12192000" cy="689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76075" y="4110473"/>
            <a:ext cx="76168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 smtClean="0">
                <a:solidFill>
                  <a:srgbClr val="00B0F0"/>
                </a:solidFill>
              </a:rPr>
              <a:t>Lý</a:t>
            </a:r>
            <a:r>
              <a:rPr lang="en-US" sz="6600" b="1" dirty="0" smtClean="0">
                <a:solidFill>
                  <a:srgbClr val="00B0F0"/>
                </a:solidFill>
              </a:rPr>
              <a:t> </a:t>
            </a:r>
            <a:r>
              <a:rPr lang="en-US" sz="6600" b="1" dirty="0" err="1" smtClean="0">
                <a:solidFill>
                  <a:srgbClr val="00B0F0"/>
                </a:solidFill>
              </a:rPr>
              <a:t>thuyết</a:t>
            </a:r>
            <a:r>
              <a:rPr lang="en-US" sz="6600" b="1" dirty="0" smtClean="0">
                <a:solidFill>
                  <a:srgbClr val="C00000"/>
                </a:solidFill>
              </a:rPr>
              <a:t>, </a:t>
            </a:r>
            <a:r>
              <a:rPr lang="en-US" sz="6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thực</a:t>
            </a:r>
            <a:r>
              <a:rPr lang="en-US" sz="6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chiến</a:t>
            </a:r>
            <a:r>
              <a:rPr lang="en-US" sz="6600" b="1" dirty="0" smtClean="0">
                <a:solidFill>
                  <a:srgbClr val="C00000"/>
                </a:solidFill>
              </a:rPr>
              <a:t> </a:t>
            </a:r>
            <a:r>
              <a:rPr lang="en-US" sz="6600" b="1" dirty="0" err="1" smtClean="0">
                <a:solidFill>
                  <a:schemeClr val="accent6"/>
                </a:solidFill>
              </a:rPr>
              <a:t>và</a:t>
            </a:r>
            <a:r>
              <a:rPr lang="en-US" sz="6600" b="1" dirty="0" smtClean="0">
                <a:solidFill>
                  <a:schemeClr val="accent6"/>
                </a:solidFill>
              </a:rPr>
              <a:t> … </a:t>
            </a:r>
            <a:r>
              <a:rPr lang="en-US" sz="6600" b="1" dirty="0" err="1" smtClean="0">
                <a:solidFill>
                  <a:schemeClr val="accent6"/>
                </a:solidFill>
              </a:rPr>
              <a:t>phịch</a:t>
            </a:r>
            <a:r>
              <a:rPr lang="en-US" sz="6600" b="1" dirty="0" smtClean="0">
                <a:solidFill>
                  <a:schemeClr val="accent6"/>
                </a:solidFill>
              </a:rPr>
              <a:t> (fix)</a:t>
            </a:r>
            <a:endParaRPr lang="en-US" sz="6600" b="1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4256" y="6306532"/>
            <a:ext cx="272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Phan </a:t>
            </a:r>
            <a:r>
              <a:rPr lang="en-US" dirty="0" err="1" smtClean="0"/>
              <a:t>Hoàng</a:t>
            </a:r>
            <a:r>
              <a:rPr lang="en-US" dirty="0" smtClean="0"/>
              <a:t> (</a:t>
            </a:r>
            <a:r>
              <a:rPr lang="en-US" dirty="0" err="1" smtClean="0"/>
              <a:t>techlead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7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507" y="481263"/>
            <a:ext cx="73825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Business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1- Login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email </a:t>
            </a:r>
            <a:r>
              <a:rPr lang="en-US" dirty="0" err="1" smtClean="0"/>
              <a:t>và</a:t>
            </a:r>
            <a:r>
              <a:rPr lang="en-US" dirty="0" smtClean="0"/>
              <a:t> password </a:t>
            </a:r>
            <a:r>
              <a:rPr lang="en-US" dirty="0" err="1" smtClean="0"/>
              <a:t>trên</a:t>
            </a:r>
            <a:r>
              <a:rPr lang="en-US" dirty="0" smtClean="0"/>
              <a:t> 8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r>
              <a:rPr lang="en-US" dirty="0" smtClean="0"/>
              <a:t>2-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csrf</a:t>
            </a:r>
            <a:r>
              <a:rPr lang="en-US" dirty="0"/>
              <a:t> </a:t>
            </a:r>
            <a:r>
              <a:rPr lang="en-US" dirty="0" smtClean="0"/>
              <a:t>(token gen </a:t>
            </a:r>
            <a:r>
              <a:rPr lang="en-US" dirty="0" err="1" smtClean="0"/>
              <a:t>từ</a:t>
            </a:r>
            <a:r>
              <a:rPr lang="en-US" dirty="0" smtClean="0"/>
              <a:t> server)</a:t>
            </a:r>
          </a:p>
          <a:p>
            <a:r>
              <a:rPr lang="en-US" dirty="0" smtClean="0"/>
              <a:t>3-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log (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3 </a:t>
            </a:r>
            <a:r>
              <a:rPr lang="en-US" dirty="0" err="1" smtClean="0"/>
              <a:t>lần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5s)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97128" y="2668952"/>
            <a:ext cx="672806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Khi</a:t>
            </a:r>
            <a:r>
              <a:rPr lang="en-US" sz="54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business </a:t>
            </a:r>
            <a:r>
              <a:rPr lang="en-US" sz="5400" b="1" cap="none" spc="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phức</a:t>
            </a:r>
            <a:r>
              <a:rPr lang="en-US" sz="54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tạp</a:t>
            </a:r>
            <a:r>
              <a:rPr lang="en-US" sz="54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5400" b="1" cap="none" spc="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hãy</a:t>
            </a:r>
            <a:r>
              <a:rPr lang="en-US" sz="54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viết</a:t>
            </a:r>
            <a:r>
              <a:rPr lang="en-US" sz="54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test </a:t>
            </a:r>
            <a:r>
              <a:rPr lang="en-US" sz="5400" b="1" cap="none" spc="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</a:t>
            </a:r>
            <a:r>
              <a:rPr 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 </a:t>
            </a:r>
            <a:r>
              <a:rPr lang="en-US" sz="5400" b="1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đó</a:t>
            </a:r>
            <a:r>
              <a:rPr lang="en-US" sz="5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…</a:t>
            </a:r>
            <a:endParaRPr lang="en-US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94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386" y="386391"/>
            <a:ext cx="10515600" cy="793824"/>
          </a:xfrm>
        </p:spPr>
        <p:txBody>
          <a:bodyPr/>
          <a:lstStyle/>
          <a:p>
            <a:r>
              <a:rPr lang="en-US" b="1" u="sng" dirty="0" smtClean="0"/>
              <a:t>MỘT VÀI SUGGEST</a:t>
            </a:r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72386" y="1424763"/>
            <a:ext cx="111553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1- </a:t>
            </a:r>
            <a:r>
              <a:rPr lang="en-US" sz="2800" dirty="0" err="1" smtClean="0"/>
              <a:t>Độc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tương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(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mock, fake)</a:t>
            </a:r>
          </a:p>
          <a:p>
            <a:r>
              <a:rPr lang="en-US" sz="2800" dirty="0" smtClean="0"/>
              <a:t>2- </a:t>
            </a:r>
            <a:r>
              <a:rPr lang="en-US" sz="2800" dirty="0" err="1" smtClean="0"/>
              <a:t>Cố</a:t>
            </a:r>
            <a:r>
              <a:rPr lang="en-US" sz="2800" dirty="0" smtClean="0"/>
              <a:t> </a:t>
            </a:r>
            <a:r>
              <a:rPr lang="en-US" sz="2800" dirty="0" err="1" smtClean="0"/>
              <a:t>gắng</a:t>
            </a:r>
            <a:r>
              <a:rPr lang="en-US" sz="2800" dirty="0" smtClean="0"/>
              <a:t> </a:t>
            </a:r>
            <a:r>
              <a:rPr lang="en-US" sz="2800" dirty="0" err="1" smtClean="0"/>
              <a:t>tách</a:t>
            </a:r>
            <a:r>
              <a:rPr lang="en-US" sz="2800" dirty="0" smtClean="0"/>
              <a:t> function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độc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(</a:t>
            </a:r>
            <a:r>
              <a:rPr lang="en-US" sz="2800" dirty="0" err="1" smtClean="0"/>
              <a:t>consitent</a:t>
            </a:r>
            <a:r>
              <a:rPr lang="en-US" sz="2800" dirty="0" smtClean="0"/>
              <a:t>, single responsibility)</a:t>
            </a:r>
          </a:p>
          <a:p>
            <a:r>
              <a:rPr lang="en-US" sz="2800" dirty="0" smtClean="0"/>
              <a:t>3-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nên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test logic </a:t>
            </a:r>
            <a:r>
              <a:rPr lang="en-US" sz="2800" dirty="0" err="1" smtClean="0"/>
              <a:t>trong</a:t>
            </a:r>
            <a:r>
              <a:rPr lang="en-US" sz="2800" dirty="0" smtClean="0"/>
              <a:t> code.</a:t>
            </a:r>
          </a:p>
          <a:p>
            <a:r>
              <a:rPr lang="en-US" sz="2800" dirty="0" smtClean="0"/>
              <a:t>4- </a:t>
            </a:r>
            <a:r>
              <a:rPr lang="en-US" sz="2800" dirty="0" err="1" smtClean="0"/>
              <a:t>Hướng</a:t>
            </a:r>
            <a:r>
              <a:rPr lang="en-US" sz="2800" dirty="0" smtClean="0"/>
              <a:t> data (</a:t>
            </a:r>
            <a:r>
              <a:rPr lang="en-US" sz="2800" dirty="0" err="1" smtClean="0"/>
              <a:t>nên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faker/factory)</a:t>
            </a:r>
          </a:p>
          <a:p>
            <a:r>
              <a:rPr lang="en-US" sz="2800" dirty="0" smtClean="0"/>
              <a:t>5- </a:t>
            </a:r>
            <a:r>
              <a:rPr lang="en-US" sz="2800" dirty="0" err="1" smtClean="0"/>
              <a:t>Các</a:t>
            </a:r>
            <a:r>
              <a:rPr lang="en-US" sz="2800" dirty="0" smtClean="0"/>
              <a:t> assertion </a:t>
            </a:r>
            <a:r>
              <a:rPr lang="en-US" sz="2800" dirty="0" err="1" smtClean="0"/>
              <a:t>nên</a:t>
            </a:r>
            <a:r>
              <a:rPr lang="en-US" sz="2800" dirty="0" smtClean="0"/>
              <a:t> </a:t>
            </a:r>
            <a:r>
              <a:rPr lang="en-US" sz="2800" dirty="0" err="1" smtClean="0"/>
              <a:t>rõ</a:t>
            </a:r>
            <a:r>
              <a:rPr lang="en-US" sz="2800" dirty="0" smtClean="0"/>
              <a:t> </a:t>
            </a:r>
            <a:r>
              <a:rPr lang="en-US" sz="2800" dirty="0" err="1" smtClean="0"/>
              <a:t>ràng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6- </a:t>
            </a:r>
            <a:r>
              <a:rPr lang="en-US" sz="2800" dirty="0" err="1" smtClean="0"/>
              <a:t>Tránh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setUp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rất</a:t>
            </a:r>
            <a:r>
              <a:rPr lang="en-US" sz="2800" dirty="0" smtClean="0"/>
              <a:t> </a:t>
            </a:r>
            <a:r>
              <a:rPr lang="en-US" sz="2800" dirty="0" err="1" smtClean="0"/>
              <a:t>nhiều</a:t>
            </a:r>
            <a:r>
              <a:rPr lang="en-US" sz="2800" dirty="0" smtClean="0"/>
              <a:t> </a:t>
            </a:r>
            <a:r>
              <a:rPr lang="en-US" sz="2800" dirty="0" err="1" smtClean="0"/>
              <a:t>testcase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7- </a:t>
            </a:r>
            <a:r>
              <a:rPr lang="en-US" sz="2800" dirty="0" err="1" smtClean="0"/>
              <a:t>Mỗi</a:t>
            </a:r>
            <a:r>
              <a:rPr lang="en-US" sz="2800" dirty="0" smtClean="0"/>
              <a:t> behavior 1 test (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cũng</a:t>
            </a:r>
            <a:r>
              <a:rPr lang="en-US" sz="2800" dirty="0" smtClean="0"/>
              <a:t>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nên</a:t>
            </a:r>
            <a:r>
              <a:rPr lang="en-US" sz="2800" dirty="0" smtClean="0"/>
              <a:t> 1 assertion)</a:t>
            </a:r>
          </a:p>
        </p:txBody>
      </p:sp>
    </p:spTree>
    <p:extLst>
      <p:ext uri="{BB962C8B-B14F-4D97-AF65-F5344CB8AC3E}">
        <p14:creationId xmlns:p14="http://schemas.microsoft.com/office/powerpoint/2010/main" val="71502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659"/>
            <a:ext cx="12192000" cy="60353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587" y="567891"/>
            <a:ext cx="1189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Demo: </a:t>
            </a:r>
            <a:r>
              <a:rPr lang="en-US" dirty="0">
                <a:hlinkClick r:id="rId3"/>
              </a:rPr>
              <a:t>https://seller-dev.phongvu.vn/products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7587" y="172621"/>
            <a:ext cx="10515600" cy="37602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THỰC CHIẾN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2860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71" y="253807"/>
            <a:ext cx="10515600" cy="414103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PHÂN TÍCH</a:t>
            </a:r>
            <a:endParaRPr lang="en-US" b="1" u="sn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057700"/>
              </p:ext>
            </p:extLst>
          </p:nvPr>
        </p:nvGraphicFramePr>
        <p:xfrm>
          <a:off x="0" y="760395"/>
          <a:ext cx="12192000" cy="6676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779">
                  <a:extLst>
                    <a:ext uri="{9D8B030D-6E8A-4147-A177-3AD203B41FA5}">
                      <a16:colId xmlns:a16="http://schemas.microsoft.com/office/drawing/2014/main" val="2891543584"/>
                    </a:ext>
                  </a:extLst>
                </a:gridCol>
                <a:gridCol w="1745591">
                  <a:extLst>
                    <a:ext uri="{9D8B030D-6E8A-4147-A177-3AD203B41FA5}">
                      <a16:colId xmlns:a16="http://schemas.microsoft.com/office/drawing/2014/main" val="784839108"/>
                    </a:ext>
                  </a:extLst>
                </a:gridCol>
                <a:gridCol w="4693815">
                  <a:extLst>
                    <a:ext uri="{9D8B030D-6E8A-4147-A177-3AD203B41FA5}">
                      <a16:colId xmlns:a16="http://schemas.microsoft.com/office/drawing/2014/main" val="3098085572"/>
                    </a:ext>
                  </a:extLst>
                </a:gridCol>
                <a:gridCol w="4693815">
                  <a:extLst>
                    <a:ext uri="{9D8B030D-6E8A-4147-A177-3AD203B41FA5}">
                      <a16:colId xmlns:a16="http://schemas.microsoft.com/office/drawing/2014/main" val="1776232390"/>
                    </a:ext>
                  </a:extLst>
                </a:gridCol>
              </a:tblGrid>
              <a:tr h="60870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UserStories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TestCase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Feature/</a:t>
                      </a:r>
                      <a:r>
                        <a:rPr lang="en-US" sz="1400" dirty="0" err="1" smtClean="0"/>
                        <a:t>UserAcceptance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UnitTest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725419"/>
                  </a:ext>
                </a:extLst>
              </a:tr>
              <a:tr h="270783">
                <a:tc rowSpan="14">
                  <a:txBody>
                    <a:bodyPr/>
                    <a:lstStyle/>
                    <a:p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Là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người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nhập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liệu</a:t>
                      </a:r>
                      <a:r>
                        <a:rPr lang="en-US" sz="1400" baseline="0" dirty="0" smtClean="0"/>
                        <a:t> / </a:t>
                      </a:r>
                      <a:r>
                        <a:rPr lang="en-US" sz="1400" baseline="0" dirty="0" err="1" smtClean="0"/>
                        <a:t>có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quyền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tôi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có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view </a:t>
                      </a:r>
                      <a:r>
                        <a:rPr lang="en-US" sz="1400" baseline="0" dirty="0" err="1" smtClean="0"/>
                        <a:t>toàn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bộ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sản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phẩm</a:t>
                      </a:r>
                      <a:r>
                        <a:rPr lang="en-US" sz="1400" baseline="0" dirty="0" smtClean="0"/>
                        <a:t> ở </a:t>
                      </a:r>
                      <a:r>
                        <a:rPr lang="en-US" sz="1400" baseline="0" dirty="0" err="1" smtClean="0"/>
                        <a:t>trang</a:t>
                      </a:r>
                      <a:r>
                        <a:rPr lang="en-US" sz="1400" baseline="0" dirty="0" smtClean="0"/>
                        <a:t> listing</a:t>
                      </a:r>
                      <a:endParaRPr lang="en-US" sz="1400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en-US" sz="1400" dirty="0" err="1" smtClean="0"/>
                        <a:t>Khi</a:t>
                      </a:r>
                      <a:r>
                        <a:rPr lang="en-US" sz="1400" baseline="0" dirty="0" smtClean="0"/>
                        <a:t> click </a:t>
                      </a:r>
                      <a:r>
                        <a:rPr lang="en-US" sz="1400" baseline="0" dirty="0" err="1" smtClean="0"/>
                        <a:t>vào</a:t>
                      </a:r>
                      <a:r>
                        <a:rPr lang="en-US" sz="1400" baseline="0" dirty="0" smtClean="0"/>
                        <a:t> link, </a:t>
                      </a:r>
                      <a:r>
                        <a:rPr lang="en-US" sz="1400" baseline="0" dirty="0" err="1" smtClean="0"/>
                        <a:t>tôi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thấy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mở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ra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trang</a:t>
                      </a:r>
                      <a:r>
                        <a:rPr lang="en-US" sz="1400" baseline="0" dirty="0" smtClean="0"/>
                        <a:t> listing, </a:t>
                      </a:r>
                      <a:r>
                        <a:rPr lang="en-US" sz="1400" baseline="0" dirty="0" err="1" smtClean="0"/>
                        <a:t>có</a:t>
                      </a:r>
                      <a:r>
                        <a:rPr lang="en-US" sz="1400" baseline="0" dirty="0" smtClean="0"/>
                        <a:t> pager, filter </a:t>
                      </a:r>
                      <a:r>
                        <a:rPr lang="en-US" sz="1400" baseline="0" dirty="0" err="1" smtClean="0"/>
                        <a:t>phía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trên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và</a:t>
                      </a:r>
                      <a:r>
                        <a:rPr lang="en-US" sz="1400" baseline="0" dirty="0" smtClean="0"/>
                        <a:t> table </a:t>
                      </a:r>
                      <a:r>
                        <a:rPr lang="en-US" sz="1400" baseline="0" dirty="0" err="1" smtClean="0"/>
                        <a:t>phía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dưới</a:t>
                      </a:r>
                      <a:r>
                        <a:rPr lang="en-US" sz="1400" baseline="0" dirty="0" smtClean="0"/>
                        <a:t>. </a:t>
                      </a:r>
                      <a:r>
                        <a:rPr lang="en-US" sz="1400" baseline="0" dirty="0" err="1" smtClean="0"/>
                        <a:t>Các</a:t>
                      </a:r>
                      <a:r>
                        <a:rPr lang="en-US" sz="1400" baseline="0" dirty="0" smtClean="0"/>
                        <a:t> filter </a:t>
                      </a:r>
                      <a:r>
                        <a:rPr lang="en-US" sz="1400" baseline="0" dirty="0" err="1" smtClean="0"/>
                        <a:t>khi</a:t>
                      </a:r>
                      <a:r>
                        <a:rPr lang="en-US" sz="1400" baseline="0" dirty="0" smtClean="0"/>
                        <a:t> click </a:t>
                      </a:r>
                      <a:r>
                        <a:rPr lang="en-US" sz="1400" baseline="0" dirty="0" err="1" smtClean="0"/>
                        <a:t>hoạt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động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chuẩn</a:t>
                      </a:r>
                      <a:r>
                        <a:rPr lang="en-US" sz="1400" baseline="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/>
                        <a:t>FrontEnd</a:t>
                      </a:r>
                      <a:r>
                        <a:rPr lang="en-US" sz="1400" b="1" dirty="0" smtClean="0"/>
                        <a:t>: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aseline="0" dirty="0" smtClean="0"/>
                        <a:t/>
                      </a:r>
                      <a:br>
                        <a:rPr lang="en-US" sz="1400" baseline="0" dirty="0" smtClean="0"/>
                      </a:br>
                      <a:r>
                        <a:rPr lang="en-US" sz="1400" baseline="0" dirty="0" smtClean="0"/>
                        <a:t>- render </a:t>
                      </a:r>
                      <a:r>
                        <a:rPr lang="en-US" sz="1400" baseline="0" dirty="0" err="1" smtClean="0"/>
                        <a:t>đúng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giao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diện</a:t>
                      </a:r>
                      <a:r>
                        <a:rPr lang="en-US" sz="1400" baseline="0" dirty="0" smtClean="0"/>
                        <a:t> (</a:t>
                      </a:r>
                      <a:r>
                        <a:rPr lang="en-US" sz="1400" baseline="0" dirty="0" err="1" smtClean="0"/>
                        <a:t>các</a:t>
                      </a:r>
                      <a:r>
                        <a:rPr lang="en-US" sz="1400" baseline="0" dirty="0" smtClean="0"/>
                        <a:t> component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 render </a:t>
                      </a:r>
                      <a:r>
                        <a:rPr lang="en-US" sz="1400" baseline="0" dirty="0" err="1" smtClean="0"/>
                        <a:t>đúng</a:t>
                      </a:r>
                      <a:r>
                        <a:rPr lang="en-US" sz="1400" baseline="0" dirty="0" smtClean="0"/>
                        <a:t>)</a:t>
                      </a:r>
                      <a:br>
                        <a:rPr lang="en-US" sz="1400" baseline="0" dirty="0" smtClean="0"/>
                      </a:br>
                      <a:r>
                        <a:rPr lang="en-US" sz="1400" baseline="0" dirty="0" smtClean="0"/>
                        <a:t>- </a:t>
                      </a:r>
                      <a:r>
                        <a:rPr lang="en-US" sz="1400" baseline="0" dirty="0" err="1" smtClean="0"/>
                        <a:t>các</a:t>
                      </a:r>
                      <a:r>
                        <a:rPr lang="en-US" sz="1400" baseline="0" dirty="0" smtClean="0"/>
                        <a:t> component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hoạt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động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đúng</a:t>
                      </a:r>
                      <a:r>
                        <a:rPr lang="en-US" sz="1400" baseline="0" dirty="0" smtClean="0"/>
                        <a:t> (</a:t>
                      </a:r>
                      <a:r>
                        <a:rPr lang="en-US" sz="1400" baseline="0" dirty="0" err="1" smtClean="0"/>
                        <a:t>ví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như</a:t>
                      </a:r>
                      <a:r>
                        <a:rPr lang="en-US" sz="1400" baseline="0" dirty="0" smtClean="0"/>
                        <a:t> click </a:t>
                      </a:r>
                      <a:r>
                        <a:rPr lang="en-US" sz="1400" baseline="0" dirty="0" err="1" smtClean="0"/>
                        <a:t>vào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các</a:t>
                      </a:r>
                      <a:r>
                        <a:rPr lang="en-US" sz="1400" baseline="0" dirty="0" smtClean="0"/>
                        <a:t> button, click </a:t>
                      </a:r>
                      <a:r>
                        <a:rPr lang="en-US" sz="1400" baseline="0" dirty="0" err="1" smtClean="0"/>
                        <a:t>vào</a:t>
                      </a:r>
                      <a:r>
                        <a:rPr lang="en-US" sz="1400" baseline="0" dirty="0" smtClean="0"/>
                        <a:t> filter </a:t>
                      </a:r>
                      <a:r>
                        <a:rPr lang="en-US" sz="1400" baseline="0" dirty="0" err="1" smtClean="0"/>
                        <a:t>và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chọn</a:t>
                      </a:r>
                      <a:r>
                        <a:rPr lang="en-US" sz="1400" baseline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err="1" smtClean="0"/>
                        <a:t>FrontEnd</a:t>
                      </a:r>
                      <a:r>
                        <a:rPr lang="en-US" sz="1400" baseline="0" dirty="0" smtClean="0"/>
                        <a:t> – </a:t>
                      </a:r>
                      <a:r>
                        <a:rPr lang="en-US" sz="1400" baseline="0" dirty="0" err="1" smtClean="0"/>
                        <a:t>FilterBar</a:t>
                      </a:r>
                      <a:r>
                        <a:rPr lang="en-US" sz="1400" baseline="0" dirty="0" smtClean="0"/>
                        <a:t>: render </a:t>
                      </a:r>
                      <a:r>
                        <a:rPr lang="en-US" sz="1400" baseline="0" dirty="0" err="1" smtClean="0"/>
                        <a:t>đúng</a:t>
                      </a:r>
                      <a:r>
                        <a:rPr lang="en-US" sz="1400" baseline="0" dirty="0" smtClean="0"/>
                        <a:t> UI </a:t>
                      </a:r>
                      <a:r>
                        <a:rPr lang="en-US" sz="1400" baseline="0" dirty="0" err="1" smtClean="0"/>
                        <a:t>cần</a:t>
                      </a:r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14584"/>
                  </a:ext>
                </a:extLst>
              </a:tr>
              <a:tr h="2707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err="1" smtClean="0"/>
                        <a:t>FrontEnd</a:t>
                      </a:r>
                      <a:r>
                        <a:rPr lang="en-US" sz="1400" baseline="0" dirty="0" smtClean="0"/>
                        <a:t> – </a:t>
                      </a:r>
                      <a:r>
                        <a:rPr lang="en-US" sz="1400" baseline="0" dirty="0" err="1" smtClean="0"/>
                        <a:t>FilterBar</a:t>
                      </a:r>
                      <a:r>
                        <a:rPr lang="en-US" sz="1400" baseline="0" dirty="0" smtClean="0"/>
                        <a:t>: </a:t>
                      </a:r>
                      <a:r>
                        <a:rPr lang="en-US" sz="1400" baseline="0" dirty="0" err="1" smtClean="0"/>
                        <a:t>gọi</a:t>
                      </a:r>
                      <a:r>
                        <a:rPr lang="en-US" sz="1400" baseline="0" dirty="0" smtClean="0"/>
                        <a:t> service </a:t>
                      </a:r>
                      <a:r>
                        <a:rPr lang="en-US" sz="1400" baseline="0" dirty="0" err="1" smtClean="0"/>
                        <a:t>để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lấy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ra</a:t>
                      </a:r>
                      <a:r>
                        <a:rPr lang="en-US" sz="1400" baseline="0" dirty="0" smtClean="0"/>
                        <a:t> data </a:t>
                      </a:r>
                      <a:r>
                        <a:rPr lang="en-US" sz="1400" baseline="0" dirty="0" err="1" smtClean="0"/>
                        <a:t>cho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filterbar</a:t>
                      </a:r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599159"/>
                  </a:ext>
                </a:extLst>
              </a:tr>
              <a:tr h="2707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err="1" smtClean="0"/>
                        <a:t>FrontEnd</a:t>
                      </a:r>
                      <a:r>
                        <a:rPr lang="en-US" sz="1400" baseline="0" dirty="0" smtClean="0"/>
                        <a:t> – Pager: </a:t>
                      </a:r>
                      <a:r>
                        <a:rPr lang="en-US" sz="1400" baseline="0" dirty="0" err="1" smtClean="0"/>
                        <a:t>remder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đúng</a:t>
                      </a:r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977305"/>
                  </a:ext>
                </a:extLst>
              </a:tr>
              <a:tr h="2707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err="1" smtClean="0"/>
                        <a:t>FrontEnd</a:t>
                      </a:r>
                      <a:r>
                        <a:rPr lang="en-US" sz="1400" baseline="0" dirty="0" smtClean="0"/>
                        <a:t> – Table: render </a:t>
                      </a:r>
                      <a:r>
                        <a:rPr lang="en-US" sz="1400" baseline="0" dirty="0" err="1" smtClean="0"/>
                        <a:t>đúng</a:t>
                      </a:r>
                      <a:r>
                        <a:rPr lang="en-US" sz="1400" baseline="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96326"/>
                  </a:ext>
                </a:extLst>
              </a:tr>
              <a:tr h="2707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err="1" smtClean="0"/>
                        <a:t>FrontEnd</a:t>
                      </a:r>
                      <a:r>
                        <a:rPr lang="en-US" sz="1400" baseline="0" dirty="0" smtClean="0"/>
                        <a:t> – Page: render </a:t>
                      </a:r>
                      <a:r>
                        <a:rPr lang="en-US" sz="1400" baseline="0" dirty="0" err="1" smtClean="0"/>
                        <a:t>đủ</a:t>
                      </a:r>
                      <a:r>
                        <a:rPr lang="en-US" sz="1400" baseline="0" dirty="0" smtClean="0"/>
                        <a:t> 3 component (filter bar, pager </a:t>
                      </a:r>
                      <a:r>
                        <a:rPr lang="en-US" sz="1400" baseline="0" dirty="0" err="1" smtClean="0"/>
                        <a:t>và</a:t>
                      </a:r>
                      <a:r>
                        <a:rPr lang="en-US" sz="1400" baseline="0" dirty="0" smtClean="0"/>
                        <a:t> table).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84210"/>
                  </a:ext>
                </a:extLst>
              </a:tr>
              <a:tr h="2640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/>
                        <a:t>Backend: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- </a:t>
                      </a:r>
                      <a:r>
                        <a:rPr lang="en-US" sz="1400" baseline="0" dirty="0" err="1" smtClean="0"/>
                        <a:t>Trả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về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api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cho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các</a:t>
                      </a:r>
                      <a:r>
                        <a:rPr lang="en-US" sz="1400" baseline="0" dirty="0" smtClean="0"/>
                        <a:t> filter </a:t>
                      </a:r>
                      <a:r>
                        <a:rPr lang="en-US" sz="1400" baseline="0" dirty="0" err="1" smtClean="0"/>
                        <a:t>đúng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dữ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liệu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trong</a:t>
                      </a:r>
                      <a:r>
                        <a:rPr lang="en-US" sz="1400" baseline="0" dirty="0" smtClean="0"/>
                        <a:t> database.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Backend – View: </a:t>
                      </a:r>
                      <a:r>
                        <a:rPr lang="en-US" sz="1400" baseline="0" dirty="0" err="1" smtClean="0"/>
                        <a:t>trả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json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đúng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chuẩn</a:t>
                      </a:r>
                      <a:r>
                        <a:rPr lang="en-US" sz="1400" baseline="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60416"/>
                  </a:ext>
                </a:extLst>
              </a:tr>
              <a:tr h="2707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Backend – Controller: </a:t>
                      </a:r>
                      <a:r>
                        <a:rPr lang="en-US" sz="1400" baseline="0" dirty="0" err="1" smtClean="0"/>
                        <a:t>gọi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xuống</a:t>
                      </a:r>
                      <a:r>
                        <a:rPr lang="en-US" sz="1400" baseline="0" dirty="0" smtClean="0"/>
                        <a:t> service </a:t>
                      </a:r>
                      <a:r>
                        <a:rPr lang="en-US" sz="1400" baseline="0" dirty="0" err="1" smtClean="0"/>
                        <a:t>và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trả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đúng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mảng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mà</a:t>
                      </a:r>
                      <a:r>
                        <a:rPr lang="en-US" sz="1400" baseline="0" dirty="0" smtClean="0"/>
                        <a:t> service </a:t>
                      </a:r>
                      <a:r>
                        <a:rPr lang="en-US" sz="1400" baseline="0" dirty="0" err="1" smtClean="0"/>
                        <a:t>trả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về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rồi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unmarshal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về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json</a:t>
                      </a:r>
                      <a:r>
                        <a:rPr lang="en-US" sz="1400" baseline="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936964"/>
                  </a:ext>
                </a:extLst>
              </a:tr>
              <a:tr h="2707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Backend – Service: </a:t>
                      </a:r>
                      <a:r>
                        <a:rPr lang="en-US" sz="1400" baseline="0" dirty="0" err="1" smtClean="0"/>
                        <a:t>gọi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xuống</a:t>
                      </a:r>
                      <a:r>
                        <a:rPr lang="en-US" sz="1400" baseline="0" dirty="0" smtClean="0"/>
                        <a:t> model </a:t>
                      </a:r>
                      <a:r>
                        <a:rPr lang="en-US" sz="1400" baseline="0" dirty="0" err="1" smtClean="0"/>
                        <a:t>và</a:t>
                      </a:r>
                      <a:r>
                        <a:rPr lang="en-US" sz="1400" baseline="0" dirty="0" smtClean="0"/>
                        <a:t> throw </a:t>
                      </a:r>
                      <a:r>
                        <a:rPr lang="en-US" sz="1400" baseline="0" dirty="0" err="1" smtClean="0"/>
                        <a:t>ra</a:t>
                      </a:r>
                      <a:r>
                        <a:rPr lang="en-US" sz="1400" baseline="0" dirty="0" smtClean="0"/>
                        <a:t> Exception </a:t>
                      </a:r>
                      <a:r>
                        <a:rPr lang="en-US" sz="1400" baseline="0" dirty="0" err="1" smtClean="0"/>
                        <a:t>nếu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param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phù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hợp</a:t>
                      </a:r>
                      <a:r>
                        <a:rPr lang="en-US" sz="1400" baseline="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930634"/>
                  </a:ext>
                </a:extLst>
              </a:tr>
              <a:tr h="4296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Khi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chọn</a:t>
                      </a:r>
                      <a:r>
                        <a:rPr lang="en-US" sz="1400" baseline="0" dirty="0" smtClean="0"/>
                        <a:t> 1 filter </a:t>
                      </a:r>
                      <a:r>
                        <a:rPr lang="en-US" sz="1400" baseline="0" dirty="0" err="1" smtClean="0"/>
                        <a:t>và</a:t>
                      </a:r>
                      <a:r>
                        <a:rPr lang="en-US" sz="1400" baseline="0" dirty="0" smtClean="0"/>
                        <a:t> click </a:t>
                      </a:r>
                      <a:r>
                        <a:rPr lang="en-US" sz="1400" baseline="0" dirty="0" err="1" smtClean="0"/>
                        <a:t>nút</a:t>
                      </a:r>
                      <a:r>
                        <a:rPr lang="en-US" sz="1400" baseline="0" dirty="0" smtClean="0"/>
                        <a:t> search, </a:t>
                      </a:r>
                      <a:r>
                        <a:rPr lang="en-US" sz="1400" baseline="0" dirty="0" err="1" smtClean="0"/>
                        <a:t>tôi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thấy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các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sản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phẩm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theo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đúng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như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yêu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cầu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phía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dưới</a:t>
                      </a:r>
                      <a:r>
                        <a:rPr lang="en-US" sz="1400" baseline="0" dirty="0" smtClean="0"/>
                        <a:t> table.</a:t>
                      </a:r>
                      <a:endParaRPr lang="en-US" sz="1400" dirty="0" smtClean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400" b="1" dirty="0" err="1" smtClean="0"/>
                        <a:t>FrontEnd</a:t>
                      </a:r>
                      <a:r>
                        <a:rPr lang="en-US" sz="1400" b="1" dirty="0" smtClean="0"/>
                        <a:t>: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aseline="0" dirty="0" smtClean="0"/>
                        <a:t/>
                      </a:r>
                      <a:br>
                        <a:rPr lang="en-US" sz="1400" baseline="0" dirty="0" smtClean="0"/>
                      </a:br>
                      <a:r>
                        <a:rPr lang="en-US" sz="1400" dirty="0" smtClean="0"/>
                        <a:t>-</a:t>
                      </a:r>
                      <a:r>
                        <a:rPr lang="en-US" sz="1400" baseline="0" dirty="0" smtClean="0"/>
                        <a:t> Search </a:t>
                      </a:r>
                      <a:r>
                        <a:rPr lang="en-US" sz="1400" baseline="0" dirty="0" err="1" smtClean="0"/>
                        <a:t>chữ</a:t>
                      </a:r>
                      <a:r>
                        <a:rPr lang="en-US" sz="1400" baseline="0" dirty="0" smtClean="0"/>
                        <a:t> Sony-&gt; show 3 </a:t>
                      </a:r>
                      <a:r>
                        <a:rPr lang="en-US" sz="1400" baseline="0" dirty="0" err="1" smtClean="0"/>
                        <a:t>sp</a:t>
                      </a:r>
                      <a:r>
                        <a:rPr lang="en-US" sz="1400" baseline="0" dirty="0" smtClean="0"/>
                        <a:t>, pager </a:t>
                      </a:r>
                      <a:r>
                        <a:rPr lang="en-US" sz="1400" baseline="0" dirty="0" err="1" smtClean="0"/>
                        <a:t>có</a:t>
                      </a:r>
                      <a:r>
                        <a:rPr lang="en-US" sz="1400" baseline="0" dirty="0" smtClean="0"/>
                        <a:t> 3 </a:t>
                      </a:r>
                      <a:r>
                        <a:rPr lang="en-US" sz="1400" baseline="0" dirty="0" err="1" smtClean="0"/>
                        <a:t>trang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mỗi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trang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là</a:t>
                      </a:r>
                      <a:r>
                        <a:rPr lang="en-US" sz="1400" baseline="0" dirty="0" smtClean="0"/>
                        <a:t> 1 </a:t>
                      </a:r>
                      <a:r>
                        <a:rPr lang="en-US" sz="1400" baseline="0" dirty="0" err="1" smtClean="0"/>
                        <a:t>sản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phẩm</a:t>
                      </a:r>
                      <a:r>
                        <a:rPr lang="en-US" sz="1400" baseline="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FrontEnd</a:t>
                      </a:r>
                      <a:r>
                        <a:rPr lang="en-US" sz="1400" dirty="0" smtClean="0"/>
                        <a:t> – View: </a:t>
                      </a:r>
                      <a:r>
                        <a:rPr lang="en-US" sz="1400" dirty="0" err="1" smtClean="0"/>
                        <a:t>các</a:t>
                      </a:r>
                      <a:r>
                        <a:rPr lang="en-US" sz="1400" baseline="0" dirty="0" smtClean="0"/>
                        <a:t> component work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nhau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tốt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ví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</a:t>
                      </a:r>
                      <a:r>
                        <a:rPr lang="en-US" sz="1400" baseline="0" dirty="0" smtClean="0"/>
                        <a:t> show 3 </a:t>
                      </a:r>
                      <a:r>
                        <a:rPr lang="en-US" sz="1400" baseline="0" dirty="0" err="1" smtClean="0"/>
                        <a:t>sản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phẩm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total count = 3, 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577128"/>
                  </a:ext>
                </a:extLst>
              </a:tr>
              <a:tr h="2148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FrontEnd</a:t>
                      </a:r>
                      <a:r>
                        <a:rPr lang="en-US" sz="1400" baseline="0" dirty="0" smtClean="0"/>
                        <a:t> – Controller: </a:t>
                      </a:r>
                      <a:r>
                        <a:rPr lang="en-US" sz="1400" baseline="0" dirty="0" err="1" smtClean="0"/>
                        <a:t>có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gọi</a:t>
                      </a:r>
                      <a:r>
                        <a:rPr lang="en-US" sz="1400" baseline="0" dirty="0" smtClean="0"/>
                        <a:t> sang service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674415"/>
                  </a:ext>
                </a:extLst>
              </a:tr>
              <a:tr h="2148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FrontEnd</a:t>
                      </a:r>
                      <a:r>
                        <a:rPr lang="en-US" sz="1400" dirty="0" smtClean="0"/>
                        <a:t> – Service: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có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gọi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api</a:t>
                      </a:r>
                      <a:r>
                        <a:rPr lang="en-US" sz="1400" baseline="0" dirty="0" smtClean="0"/>
                        <a:t> sang backend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09627"/>
                  </a:ext>
                </a:extLst>
              </a:tr>
              <a:tr h="6206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400" b="1" dirty="0" smtClean="0"/>
                        <a:t>Backend: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- </a:t>
                      </a:r>
                      <a:r>
                        <a:rPr lang="en-US" sz="1400" dirty="0" err="1" smtClean="0"/>
                        <a:t>Trả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ra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đúng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định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dạng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json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để</a:t>
                      </a:r>
                      <a:r>
                        <a:rPr lang="en-US" sz="1400" baseline="0" dirty="0" smtClean="0"/>
                        <a:t> frontend consume </a:t>
                      </a:r>
                      <a:r>
                        <a:rPr lang="en-US" sz="1400" baseline="0" dirty="0" err="1" smtClean="0"/>
                        <a:t>và</a:t>
                      </a:r>
                      <a:r>
                        <a:rPr lang="en-US" sz="1400" baseline="0" dirty="0" smtClean="0"/>
                        <a:t> show data </a:t>
                      </a:r>
                      <a:r>
                        <a:rPr lang="en-US" sz="1400" baseline="0" dirty="0" err="1" smtClean="0"/>
                        <a:t>cho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khách</a:t>
                      </a:r>
                      <a:r>
                        <a:rPr lang="en-US" sz="1400" baseline="0" dirty="0" smtClean="0"/>
                        <a:t> hang.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Backend – View: </a:t>
                      </a:r>
                      <a:r>
                        <a:rPr lang="en-US" sz="1400" baseline="0" dirty="0" err="1" smtClean="0"/>
                        <a:t>json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đúng</a:t>
                      </a:r>
                      <a:r>
                        <a:rPr lang="en-US" sz="1400" baseline="0" dirty="0" smtClean="0"/>
                        <a:t> format </a:t>
                      </a:r>
                      <a:r>
                        <a:rPr lang="en-US" sz="1400" baseline="0" dirty="0" err="1" smtClean="0"/>
                        <a:t>gửi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lên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1 </a:t>
                      </a:r>
                      <a:r>
                        <a:rPr lang="en-US" sz="1400" baseline="0" dirty="0" err="1" smtClean="0"/>
                        <a:t>số</a:t>
                      </a:r>
                      <a:r>
                        <a:rPr lang="en-US" sz="1400" baseline="0" dirty="0" smtClean="0"/>
                        <a:t> data fixture.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049517"/>
                  </a:ext>
                </a:extLst>
              </a:tr>
              <a:tr h="6206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Backend – Controller: </a:t>
                      </a:r>
                      <a:r>
                        <a:rPr lang="en-US" sz="1400" baseline="0" dirty="0" err="1" smtClean="0"/>
                        <a:t>có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gọi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xuống</a:t>
                      </a:r>
                      <a:r>
                        <a:rPr lang="en-US" sz="1400" baseline="0" dirty="0" smtClean="0"/>
                        <a:t> service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các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param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truyền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vào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đúng</a:t>
                      </a:r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995521"/>
                  </a:ext>
                </a:extLst>
              </a:tr>
              <a:tr h="620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Backend - Service: </a:t>
                      </a:r>
                      <a:r>
                        <a:rPr lang="en-US" sz="1400" baseline="0" dirty="0" err="1" smtClean="0"/>
                        <a:t>có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gọi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xuống</a:t>
                      </a:r>
                      <a:r>
                        <a:rPr lang="en-US" sz="1400" baseline="0" dirty="0" smtClean="0"/>
                        <a:t> model </a:t>
                      </a:r>
                      <a:r>
                        <a:rPr lang="en-US" sz="1400" baseline="0" dirty="0" err="1" smtClean="0"/>
                        <a:t>để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lấy</a:t>
                      </a:r>
                      <a:r>
                        <a:rPr lang="en-US" sz="1400" baseline="0" dirty="0" smtClean="0"/>
                        <a:t> data </a:t>
                      </a:r>
                      <a:r>
                        <a:rPr lang="en-US" sz="1400" baseline="0" dirty="0" err="1" smtClean="0"/>
                        <a:t>cần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thiết</a:t>
                      </a:r>
                      <a:r>
                        <a:rPr lang="en-US" sz="1400" baseline="0" dirty="0" smtClean="0"/>
                        <a:t>.</a:t>
                      </a:r>
                    </a:p>
                    <a:p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66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87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88" y="770984"/>
            <a:ext cx="5794833" cy="50511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2154974">
            <a:off x="732723" y="2472212"/>
            <a:ext cx="4579220" cy="178363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urveDown">
              <a:avLst>
                <a:gd name="adj" fmla="val 51478"/>
              </a:avLst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Code verify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Smiley Face 8"/>
          <p:cNvSpPr/>
          <p:nvPr/>
        </p:nvSpPr>
        <p:spPr>
          <a:xfrm>
            <a:off x="1530417" y="4071486"/>
            <a:ext cx="1491916" cy="145341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9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3271" y="253807"/>
            <a:ext cx="10515600" cy="414103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BÀI TẬP NHỎ</a:t>
            </a:r>
            <a:endParaRPr lang="en-US" b="1" u="sng" dirty="0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726619"/>
              </p:ext>
            </p:extLst>
          </p:nvPr>
        </p:nvGraphicFramePr>
        <p:xfrm>
          <a:off x="0" y="760395"/>
          <a:ext cx="12192000" cy="5768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779">
                  <a:extLst>
                    <a:ext uri="{9D8B030D-6E8A-4147-A177-3AD203B41FA5}">
                      <a16:colId xmlns:a16="http://schemas.microsoft.com/office/drawing/2014/main" val="2891543584"/>
                    </a:ext>
                  </a:extLst>
                </a:gridCol>
                <a:gridCol w="1745591">
                  <a:extLst>
                    <a:ext uri="{9D8B030D-6E8A-4147-A177-3AD203B41FA5}">
                      <a16:colId xmlns:a16="http://schemas.microsoft.com/office/drawing/2014/main" val="784839108"/>
                    </a:ext>
                  </a:extLst>
                </a:gridCol>
                <a:gridCol w="4693815">
                  <a:extLst>
                    <a:ext uri="{9D8B030D-6E8A-4147-A177-3AD203B41FA5}">
                      <a16:colId xmlns:a16="http://schemas.microsoft.com/office/drawing/2014/main" val="3098085572"/>
                    </a:ext>
                  </a:extLst>
                </a:gridCol>
                <a:gridCol w="4693815">
                  <a:extLst>
                    <a:ext uri="{9D8B030D-6E8A-4147-A177-3AD203B41FA5}">
                      <a16:colId xmlns:a16="http://schemas.microsoft.com/office/drawing/2014/main" val="1776232390"/>
                    </a:ext>
                  </a:extLst>
                </a:gridCol>
              </a:tblGrid>
              <a:tr h="60870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UserStories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TestCase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Functional/</a:t>
                      </a:r>
                      <a:r>
                        <a:rPr lang="en-US" sz="1400" dirty="0" err="1" smtClean="0"/>
                        <a:t>UserAcceptance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UnitTest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725419"/>
                  </a:ext>
                </a:extLst>
              </a:tr>
              <a:tr h="270783">
                <a:tc rowSpan="16">
                  <a:txBody>
                    <a:bodyPr/>
                    <a:lstStyle/>
                    <a:p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Là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người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nhập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liệu</a:t>
                      </a:r>
                      <a:r>
                        <a:rPr lang="en-US" sz="1400" baseline="0" dirty="0" smtClean="0"/>
                        <a:t> / </a:t>
                      </a:r>
                      <a:r>
                        <a:rPr lang="en-US" sz="1400" baseline="0" dirty="0" err="1" smtClean="0"/>
                        <a:t>có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quyền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tôi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có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tạo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mới</a:t>
                      </a:r>
                      <a:r>
                        <a:rPr lang="en-US" sz="1400" baseline="0" dirty="0" smtClean="0"/>
                        <a:t> 1 </a:t>
                      </a:r>
                      <a:r>
                        <a:rPr lang="en-US" sz="1400" baseline="0" dirty="0" err="1" smtClean="0"/>
                        <a:t>sản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phẩm</a:t>
                      </a:r>
                      <a:r>
                        <a:rPr lang="en-US" sz="1400" baseline="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en-US" sz="1400" dirty="0" err="1" smtClean="0"/>
                        <a:t>Nhập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liệu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vào</a:t>
                      </a:r>
                      <a:r>
                        <a:rPr lang="en-US" sz="1400" baseline="0" dirty="0" smtClean="0"/>
                        <a:t> form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các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đầu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vào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hợp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lệ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tôi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sẽ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thấy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dữ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liệu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được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ghi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vào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db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và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ứng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báo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tạo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mới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thành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công</a:t>
                      </a:r>
                      <a:r>
                        <a:rPr lang="en-US" sz="1400" baseline="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/>
                        <a:t>FrontEnd</a:t>
                      </a:r>
                      <a:r>
                        <a:rPr lang="en-US" sz="1400" b="1" dirty="0" smtClean="0"/>
                        <a:t>: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aseline="0" dirty="0" smtClean="0"/>
                        <a:t/>
                      </a:r>
                      <a:br>
                        <a:rPr lang="en-US" sz="1400" baseline="0" dirty="0" smtClean="0"/>
                      </a:br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14584"/>
                  </a:ext>
                </a:extLst>
              </a:tr>
              <a:tr h="2707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599159"/>
                  </a:ext>
                </a:extLst>
              </a:tr>
              <a:tr h="2707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977305"/>
                  </a:ext>
                </a:extLst>
              </a:tr>
              <a:tr h="2707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96326"/>
                  </a:ext>
                </a:extLst>
              </a:tr>
              <a:tr h="2707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84210"/>
                  </a:ext>
                </a:extLst>
              </a:tr>
              <a:tr h="2640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/>
                        <a:t>Backend: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60416"/>
                  </a:ext>
                </a:extLst>
              </a:tr>
              <a:tr h="2707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936964"/>
                  </a:ext>
                </a:extLst>
              </a:tr>
              <a:tr h="2707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930634"/>
                  </a:ext>
                </a:extLst>
              </a:tr>
              <a:tr h="4296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Nhập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liệu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không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thành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công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ứng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dụng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báo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lỗi</a:t>
                      </a:r>
                      <a:r>
                        <a:rPr lang="en-US" sz="1400" baseline="0" dirty="0" smtClean="0"/>
                        <a:t> ở </a:t>
                      </a:r>
                      <a:r>
                        <a:rPr lang="en-US" sz="1400" baseline="0" dirty="0" err="1" smtClean="0"/>
                        <a:t>trường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sai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định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dạnh</a:t>
                      </a:r>
                      <a:endParaRPr lang="en-US" sz="140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b="1" dirty="0" smtClean="0"/>
                        <a:t>Frontend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577128"/>
                  </a:ext>
                </a:extLst>
              </a:tr>
              <a:tr h="4296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674415"/>
                  </a:ext>
                </a:extLst>
              </a:tr>
              <a:tr h="3103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US" sz="1400" b="1" baseline="0" dirty="0" smtClean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049517"/>
                  </a:ext>
                </a:extLst>
              </a:tr>
              <a:tr h="310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015940"/>
                  </a:ext>
                </a:extLst>
              </a:tr>
              <a:tr h="310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250426"/>
                  </a:ext>
                </a:extLst>
              </a:tr>
              <a:tr h="310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72545"/>
                  </a:ext>
                </a:extLst>
              </a:tr>
              <a:tr h="310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690583"/>
                  </a:ext>
                </a:extLst>
              </a:tr>
              <a:tr h="310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130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12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962" y="740142"/>
            <a:ext cx="7056922" cy="46458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34539" y="5385949"/>
            <a:ext cx="60224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Faker, TDD, Gherkin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87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1"/>
            <a:ext cx="12283440" cy="68516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3720" y="3112025"/>
            <a:ext cx="11176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“</a:t>
            </a:r>
            <a:r>
              <a:rPr lang="en-US" sz="6600" b="1" dirty="0" err="1">
                <a:solidFill>
                  <a:schemeClr val="bg1"/>
                </a:solidFill>
              </a:rPr>
              <a:t>Tôi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en-US" sz="6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không</a:t>
            </a:r>
            <a:r>
              <a:rPr lang="en-US" sz="6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có</a:t>
            </a:r>
            <a:r>
              <a:rPr lang="en-US" sz="6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thời</a:t>
            </a:r>
            <a:r>
              <a:rPr lang="en-US" sz="6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gian</a:t>
            </a:r>
            <a:r>
              <a:rPr lang="en-US" sz="6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600" b="1" dirty="0" err="1">
                <a:solidFill>
                  <a:schemeClr val="bg1"/>
                </a:solidFill>
              </a:rPr>
              <a:t>viết</a:t>
            </a:r>
            <a:r>
              <a:rPr lang="en-US" sz="6600" b="1" dirty="0">
                <a:solidFill>
                  <a:schemeClr val="bg1"/>
                </a:solidFill>
              </a:rPr>
              <a:t> tests </a:t>
            </a:r>
            <a:r>
              <a:rPr lang="en-US" sz="6600" b="1" dirty="0" err="1">
                <a:solidFill>
                  <a:schemeClr val="bg1"/>
                </a:solidFill>
              </a:rPr>
              <a:t>vì</a:t>
            </a:r>
            <a:r>
              <a:rPr lang="en-US" sz="6600" b="1" dirty="0">
                <a:solidFill>
                  <a:schemeClr val="bg1"/>
                </a:solidFill>
              </a:rPr>
              <a:t> …”</a:t>
            </a:r>
          </a:p>
        </p:txBody>
      </p:sp>
    </p:spTree>
    <p:extLst>
      <p:ext uri="{BB962C8B-B14F-4D97-AF65-F5344CB8AC3E}">
        <p14:creationId xmlns:p14="http://schemas.microsoft.com/office/powerpoint/2010/main" val="9715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518"/>
          </a:xfrm>
        </p:spPr>
        <p:txBody>
          <a:bodyPr/>
          <a:lstStyle/>
          <a:p>
            <a:r>
              <a:rPr lang="en-US" b="1" u="sng" dirty="0" smtClean="0"/>
              <a:t>Timeline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94" y="1640264"/>
            <a:ext cx="4402317" cy="4536699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testing (4 level, manual vs automatic…)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chiến</a:t>
            </a:r>
            <a:endParaRPr lang="en-US" dirty="0" smtClean="0"/>
          </a:p>
          <a:p>
            <a:r>
              <a:rPr lang="en-US" dirty="0" smtClean="0"/>
              <a:t>3. Fix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7979" r="17669"/>
          <a:stretch/>
        </p:blipFill>
        <p:spPr>
          <a:xfrm>
            <a:off x="5099901" y="468820"/>
            <a:ext cx="6589336" cy="587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2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3449"/>
            <a:ext cx="5344999" cy="37426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999" y="1911382"/>
            <a:ext cx="6799896" cy="46968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9280394">
            <a:off x="1723429" y="2526771"/>
            <a:ext cx="60348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“Hacker rank…”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27032" y="5996539"/>
            <a:ext cx="3551722" cy="71226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63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480" y="182245"/>
            <a:ext cx="10515600" cy="793115"/>
          </a:xfrm>
        </p:spPr>
        <p:txBody>
          <a:bodyPr/>
          <a:lstStyle/>
          <a:p>
            <a:r>
              <a:rPr lang="en-US" b="1" u="sng" dirty="0" smtClean="0"/>
              <a:t>TEST </a:t>
            </a:r>
            <a:r>
              <a:rPr lang="en-US" b="1" u="sng" dirty="0" err="1" smtClean="0"/>
              <a:t>và</a:t>
            </a:r>
            <a:r>
              <a:rPr lang="en-US" b="1" u="sng" dirty="0" smtClean="0"/>
              <a:t> CONTINUOS TEST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9040"/>
            <a:ext cx="4436444" cy="49679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Test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Code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trả</a:t>
            </a:r>
            <a:r>
              <a:rPr lang="en-US" b="1" dirty="0" smtClean="0">
                <a:solidFill>
                  <a:srgbClr val="FF0000"/>
                </a:solidFill>
              </a:rPr>
              <a:t> output </a:t>
            </a:r>
            <a:r>
              <a:rPr lang="en-US" b="1" dirty="0" err="1" smtClean="0">
                <a:solidFill>
                  <a:srgbClr val="FF0000"/>
                </a:solidFill>
              </a:rPr>
              <a:t>như</a:t>
            </a:r>
            <a:r>
              <a:rPr lang="en-US" b="1" dirty="0" smtClean="0">
                <a:solidFill>
                  <a:srgbClr val="FF0000"/>
                </a:solidFill>
              </a:rPr>
              <a:t> expect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requirements.</a:t>
            </a:r>
          </a:p>
          <a:p>
            <a:pPr>
              <a:buFontTx/>
              <a:buChar char="-"/>
            </a:pPr>
            <a:r>
              <a:rPr lang="en-US" b="1" dirty="0" err="1" smtClean="0">
                <a:solidFill>
                  <a:srgbClr val="FF0000"/>
                </a:solidFill>
              </a:rPr>
              <a:t>Tiếp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tục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trả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ra</a:t>
            </a:r>
            <a:r>
              <a:rPr lang="en-US" b="1" dirty="0" smtClean="0">
                <a:solidFill>
                  <a:srgbClr val="FF0000"/>
                </a:solidFill>
              </a:rPr>
              <a:t> output </a:t>
            </a:r>
            <a:r>
              <a:rPr lang="en-US" b="1" dirty="0" err="1" smtClean="0">
                <a:solidFill>
                  <a:srgbClr val="FF0000"/>
                </a:solidFill>
              </a:rPr>
              <a:t>đúng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code </a:t>
            </a:r>
            <a:r>
              <a:rPr lang="en-US" dirty="0" err="1" smtClean="0"/>
              <a:t>và</a:t>
            </a:r>
            <a:r>
              <a:rPr lang="en-US" dirty="0" smtClean="0"/>
              <a:t> module </a:t>
            </a:r>
            <a:r>
              <a:rPr lang="en-US" dirty="0" err="1" smtClean="0"/>
              <a:t>mới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547" y="1598495"/>
            <a:ext cx="6100635" cy="302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5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Unit Testing Tools&#10;Production&#10;Code&#10;Unit Test&#10;Code&#10;Test&#10;Runner&#10; 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13146" y="4934883"/>
            <a:ext cx="6670308" cy="1938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1- </a:t>
            </a:r>
            <a:r>
              <a:rPr lang="en-US" sz="2000" b="1" dirty="0" err="1" smtClean="0">
                <a:solidFill>
                  <a:srgbClr val="FF0000"/>
                </a:solidFill>
              </a:rPr>
              <a:t>Tiết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kiệm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thời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gian</a:t>
            </a:r>
            <a:r>
              <a:rPr lang="en-US" sz="2000" b="1" dirty="0" smtClean="0">
                <a:solidFill>
                  <a:srgbClr val="FF0000"/>
                </a:solidFill>
              </a:rPr>
              <a:t> + </a:t>
            </a:r>
            <a:r>
              <a:rPr lang="en-US" sz="2000" b="1" dirty="0" err="1" smtClean="0">
                <a:solidFill>
                  <a:srgbClr val="FF0000"/>
                </a:solidFill>
              </a:rPr>
              <a:t>tiền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bạc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hơn</a:t>
            </a:r>
            <a:r>
              <a:rPr lang="en-US" sz="2000" b="1" dirty="0" smtClean="0">
                <a:solidFill>
                  <a:srgbClr val="FF0000"/>
                </a:solidFill>
              </a:rPr>
              <a:t> (</a:t>
            </a:r>
            <a:r>
              <a:rPr lang="en-US" sz="2000" b="1" dirty="0" err="1" smtClean="0">
                <a:solidFill>
                  <a:srgbClr val="FF0000"/>
                </a:solidFill>
              </a:rPr>
              <a:t>máy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không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mệt</a:t>
            </a:r>
            <a:r>
              <a:rPr lang="en-US" sz="2000" b="1" dirty="0" smtClean="0">
                <a:solidFill>
                  <a:srgbClr val="FF0000"/>
                </a:solidFill>
              </a:rPr>
              <a:t>, test 1 </a:t>
            </a:r>
            <a:r>
              <a:rPr lang="en-US" sz="2000" b="1" dirty="0" err="1" smtClean="0">
                <a:solidFill>
                  <a:srgbClr val="FF0000"/>
                </a:solidFill>
              </a:rPr>
              <a:t>tỷ</a:t>
            </a:r>
            <a:r>
              <a:rPr lang="en-US" sz="2000" b="1" dirty="0" smtClean="0">
                <a:solidFill>
                  <a:srgbClr val="FF0000"/>
                </a:solidFill>
              </a:rPr>
              <a:t> cycle/round </a:t>
            </a:r>
            <a:r>
              <a:rPr lang="en-US" sz="2000" b="1" dirty="0" err="1" smtClean="0">
                <a:solidFill>
                  <a:srgbClr val="FF0000"/>
                </a:solidFill>
              </a:rPr>
              <a:t>đều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được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  <a:br>
              <a:rPr lang="en-US" sz="2000" b="1" dirty="0" smtClean="0">
                <a:solidFill>
                  <a:srgbClr val="FF0000"/>
                </a:solidFill>
              </a:rPr>
            </a:br>
            <a:r>
              <a:rPr lang="en-US" sz="2000" b="1" dirty="0" smtClean="0">
                <a:solidFill>
                  <a:srgbClr val="FF0000"/>
                </a:solidFill>
              </a:rPr>
              <a:t>2- </a:t>
            </a:r>
            <a:r>
              <a:rPr lang="en-US" sz="2000" b="1" dirty="0" err="1" smtClean="0">
                <a:solidFill>
                  <a:srgbClr val="FF0000"/>
                </a:solidFill>
              </a:rPr>
              <a:t>Với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UnitTest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thì</a:t>
            </a:r>
            <a:r>
              <a:rPr lang="en-US" sz="2000" b="1" dirty="0" smtClean="0">
                <a:solidFill>
                  <a:srgbClr val="FF0000"/>
                </a:solidFill>
              </a:rPr>
              <a:t> dev </a:t>
            </a:r>
            <a:r>
              <a:rPr lang="en-US" sz="2000" b="1" dirty="0" err="1" smtClean="0">
                <a:solidFill>
                  <a:srgbClr val="FF0000"/>
                </a:solidFill>
              </a:rPr>
              <a:t>tự</a:t>
            </a:r>
            <a:r>
              <a:rPr lang="en-US" sz="2000" b="1" dirty="0" smtClean="0">
                <a:solidFill>
                  <a:srgbClr val="FF0000"/>
                </a:solidFill>
              </a:rPr>
              <a:t> tin </a:t>
            </a:r>
            <a:r>
              <a:rPr lang="en-US" sz="2000" b="1" dirty="0" err="1" smtClean="0">
                <a:solidFill>
                  <a:srgbClr val="FF0000"/>
                </a:solidFill>
              </a:rPr>
              <a:t>hơn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khi</a:t>
            </a:r>
            <a:r>
              <a:rPr lang="en-US" sz="2000" b="1" dirty="0" smtClean="0">
                <a:solidFill>
                  <a:srgbClr val="FF0000"/>
                </a:solidFill>
              </a:rPr>
              <a:t> deploy (</a:t>
            </a:r>
            <a:r>
              <a:rPr lang="en-US" sz="2000" b="1" dirty="0" err="1" smtClean="0">
                <a:solidFill>
                  <a:srgbClr val="FF0000"/>
                </a:solidFill>
              </a:rPr>
              <a:t>và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có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thể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cũng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không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cần</a:t>
            </a:r>
            <a:r>
              <a:rPr lang="en-US" sz="2000" b="1" dirty="0" smtClean="0">
                <a:solidFill>
                  <a:srgbClr val="FF0000"/>
                </a:solidFill>
              </a:rPr>
              <a:t> tester </a:t>
            </a:r>
            <a:r>
              <a:rPr lang="en-US" sz="2000" b="1" dirty="0" err="1" smtClean="0">
                <a:solidFill>
                  <a:srgbClr val="FF0000"/>
                </a:solidFill>
              </a:rPr>
              <a:t>luôn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3- </a:t>
            </a:r>
            <a:r>
              <a:rPr lang="en-US" sz="2000" b="1" dirty="0" err="1" smtClean="0">
                <a:solidFill>
                  <a:srgbClr val="FF0000"/>
                </a:solidFill>
              </a:rPr>
              <a:t>Luyện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tư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duy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viết</a:t>
            </a:r>
            <a:r>
              <a:rPr lang="en-US" sz="2000" b="1" dirty="0" smtClean="0">
                <a:solidFill>
                  <a:srgbClr val="FF0000"/>
                </a:solidFill>
              </a:rPr>
              <a:t> code </a:t>
            </a:r>
            <a:r>
              <a:rPr lang="en-US" sz="2000" b="1" dirty="0" err="1" smtClean="0">
                <a:solidFill>
                  <a:srgbClr val="FF0000"/>
                </a:solidFill>
              </a:rPr>
              <a:t>với</a:t>
            </a:r>
            <a:r>
              <a:rPr lang="en-US" sz="2000" b="1" dirty="0" smtClean="0">
                <a:solidFill>
                  <a:srgbClr val="FF0000"/>
                </a:solidFill>
              </a:rPr>
              <a:t> design </a:t>
            </a:r>
            <a:r>
              <a:rPr lang="en-US" sz="2000" b="1" dirty="0" err="1" smtClean="0">
                <a:solidFill>
                  <a:srgbClr val="FF0000"/>
                </a:solidFill>
              </a:rPr>
              <a:t>theo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chuẩn</a:t>
            </a:r>
            <a:r>
              <a:rPr lang="en-US" sz="20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21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21868038"/>
              </p:ext>
            </p:extLst>
          </p:nvPr>
        </p:nvGraphicFramePr>
        <p:xfrm>
          <a:off x="540084" y="115503"/>
          <a:ext cx="911405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73742" y="3492897"/>
            <a:ext cx="798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2000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2485" y="2087079"/>
            <a:ext cx="798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2010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44678" y="1143803"/>
            <a:ext cx="798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2015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075" y="4458765"/>
            <a:ext cx="3868287" cy="20621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vi-VN" sz="1600" dirty="0">
                <a:latin typeface="+mj-lt"/>
              </a:rPr>
              <a:t>1 - Phân chia các thành phần của chương trình và đảm bảo mỗi phần thực hiện đúng nhiệm vụ.</a:t>
            </a:r>
          </a:p>
          <a:p>
            <a:r>
              <a:rPr lang="vi-VN" sz="1600" dirty="0">
                <a:latin typeface="+mj-lt"/>
              </a:rPr>
              <a:t>2 - Dễ thay đổi code: yên tâm khi refactor vì chỉ cần chạy lại test thì toàn bộ case failed sẽ được thông báo rõ ràng.</a:t>
            </a:r>
          </a:p>
          <a:p>
            <a:r>
              <a:rPr lang="vi-VN" sz="1600" dirty="0">
                <a:latin typeface="+mj-lt"/>
              </a:rPr>
              <a:t>3- Dễ tích hợp: các module với interface rõ ràng và đảm bảo lúc nào cũng đúng.</a:t>
            </a:r>
            <a:endParaRPr lang="en-US" sz="16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57575" y="3154343"/>
            <a:ext cx="3076875" cy="10772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vi-VN" sz="1600" dirty="0">
                <a:latin typeface="+mj-lt"/>
              </a:rPr>
              <a:t>1 </a:t>
            </a:r>
            <a:r>
              <a:rPr lang="en-US" sz="1600" dirty="0">
                <a:latin typeface="+mj-lt"/>
              </a:rPr>
              <a:t>-</a:t>
            </a:r>
            <a:r>
              <a:rPr lang="vi-VN" sz="1600" dirty="0" smtClean="0">
                <a:latin typeface="+mj-lt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tester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2 -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Gherkin 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blackbox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37108" y="2347301"/>
            <a:ext cx="3076875" cy="33855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vi-VN" sz="1600" dirty="0">
                <a:latin typeface="+mj-lt"/>
              </a:rPr>
              <a:t>1 </a:t>
            </a:r>
            <a:r>
              <a:rPr lang="en-US" sz="1600" dirty="0" smtClean="0">
                <a:latin typeface="+mj-lt"/>
              </a:rPr>
              <a:t>-???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56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038" y="451329"/>
            <a:ext cx="10267246" cy="600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7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436" y="191871"/>
            <a:ext cx="10515600" cy="481898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POC</a:t>
            </a:r>
            <a:endParaRPr lang="en-US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37" y="885524"/>
            <a:ext cx="5379720" cy="32004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683"/>
              </p:ext>
            </p:extLst>
          </p:nvPr>
        </p:nvGraphicFramePr>
        <p:xfrm>
          <a:off x="5986914" y="895149"/>
          <a:ext cx="579975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51">
                  <a:extLst>
                    <a:ext uri="{9D8B030D-6E8A-4147-A177-3AD203B41FA5}">
                      <a16:colId xmlns:a16="http://schemas.microsoft.com/office/drawing/2014/main" val="2315274071"/>
                    </a:ext>
                  </a:extLst>
                </a:gridCol>
                <a:gridCol w="4827605">
                  <a:extLst>
                    <a:ext uri="{9D8B030D-6E8A-4147-A177-3AD203B41FA5}">
                      <a16:colId xmlns:a16="http://schemas.microsoft.com/office/drawing/2014/main" val="2075837142"/>
                    </a:ext>
                  </a:extLst>
                </a:gridCol>
              </a:tblGrid>
              <a:tr h="3625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Acceptance</a:t>
                      </a:r>
                      <a:r>
                        <a:rPr lang="en-US" baseline="0" dirty="0" smtClean="0"/>
                        <a:t> Criteria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59048"/>
                  </a:ext>
                </a:extLst>
              </a:tr>
              <a:tr h="362552">
                <a:tc>
                  <a:txBody>
                    <a:bodyPr/>
                    <a:lstStyle/>
                    <a:p>
                      <a:r>
                        <a:rPr lang="en-US" dirty="0" smtClean="0"/>
                        <a:t>LG-01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Với</a:t>
                      </a:r>
                      <a:r>
                        <a:rPr lang="en-US" baseline="0" dirty="0" smtClean="0"/>
                        <a:t> user </a:t>
                      </a:r>
                      <a:r>
                        <a:rPr lang="en-US" baseline="0" dirty="0" err="1" smtClean="0"/>
                        <a:t>chưa</a:t>
                      </a:r>
                      <a:r>
                        <a:rPr lang="en-US" baseline="0" dirty="0" smtClean="0"/>
                        <a:t> login </a:t>
                      </a:r>
                      <a:r>
                        <a:rPr lang="en-US" baseline="0" dirty="0" err="1" smtClean="0"/>
                        <a:t>thì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họ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trang</a:t>
                      </a:r>
                      <a:r>
                        <a:rPr lang="en-US" baseline="0" dirty="0" smtClean="0"/>
                        <a:t> login</a:t>
                      </a:r>
                    </a:p>
                    <a:p>
                      <a:r>
                        <a:rPr lang="en-US" baseline="0" dirty="0" smtClean="0"/>
                        <a:t>-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user </a:t>
                      </a:r>
                      <a:r>
                        <a:rPr lang="en-US" baseline="0" dirty="0" err="1" smtClean="0"/>
                        <a:t>đã</a:t>
                      </a:r>
                      <a:r>
                        <a:rPr lang="en-US" baseline="0" dirty="0" smtClean="0"/>
                        <a:t> login </a:t>
                      </a:r>
                      <a:r>
                        <a:rPr lang="en-US" baseline="0" dirty="0" err="1" smtClean="0"/>
                        <a:t>rồi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session) </a:t>
                      </a:r>
                      <a:r>
                        <a:rPr lang="en-US" baseline="0" dirty="0" err="1" smtClean="0"/>
                        <a:t>thì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họ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trang</a:t>
                      </a:r>
                      <a:r>
                        <a:rPr lang="en-US" baseline="0" dirty="0" smtClean="0"/>
                        <a:t> login </a:t>
                      </a:r>
                      <a:r>
                        <a:rPr lang="en-US" baseline="0" dirty="0" err="1" smtClean="0"/>
                        <a:t>mà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 redirect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trang</a:t>
                      </a:r>
                      <a:r>
                        <a:rPr lang="en-US" baseline="0" dirty="0" smtClean="0"/>
                        <a:t> dashboard.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28719"/>
                  </a:ext>
                </a:extLst>
              </a:tr>
              <a:tr h="362552">
                <a:tc>
                  <a:txBody>
                    <a:bodyPr/>
                    <a:lstStyle/>
                    <a:p>
                      <a:r>
                        <a:rPr lang="en-US" dirty="0" smtClean="0"/>
                        <a:t>LG-02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User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nhập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đúng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thì</a:t>
                      </a:r>
                      <a:r>
                        <a:rPr lang="en-US" baseline="0" dirty="0" smtClean="0"/>
                        <a:t> redirect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trang</a:t>
                      </a:r>
                      <a:r>
                        <a:rPr lang="en-US" baseline="0" dirty="0" smtClean="0"/>
                        <a:t> dashboard.</a:t>
                      </a:r>
                    </a:p>
                    <a:p>
                      <a:r>
                        <a:rPr lang="en-US" baseline="0" dirty="0" smtClean="0"/>
                        <a:t>- User </a:t>
                      </a:r>
                      <a:r>
                        <a:rPr lang="en-US" baseline="0" dirty="0" err="1" smtClean="0"/>
                        <a:t>đăng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nhập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thì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báo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lỗi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khẩu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hoặc</a:t>
                      </a:r>
                      <a:r>
                        <a:rPr lang="en-US" baseline="0" dirty="0" smtClean="0"/>
                        <a:t> account.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1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935</Words>
  <Application>Microsoft Office PowerPoint</Application>
  <PresentationFormat>Widescreen</PresentationFormat>
  <Paragraphs>120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 </vt:lpstr>
      <vt:lpstr>Timeline</vt:lpstr>
      <vt:lpstr>PowerPoint Presentation</vt:lpstr>
      <vt:lpstr>TEST và CONTINUOS TEST</vt:lpstr>
      <vt:lpstr>PowerPoint Presentation</vt:lpstr>
      <vt:lpstr>PowerPoint Presentation</vt:lpstr>
      <vt:lpstr>PowerPoint Presentation</vt:lpstr>
      <vt:lpstr>POC</vt:lpstr>
      <vt:lpstr>PowerPoint Presentation</vt:lpstr>
      <vt:lpstr>MỘT VÀI SUGGEST</vt:lpstr>
      <vt:lpstr>THỰC CHIẾN</vt:lpstr>
      <vt:lpstr>PHÂN TÍCH</vt:lpstr>
      <vt:lpstr>PowerPoint Presentation</vt:lpstr>
      <vt:lpstr>BÀI TẬP NHỎ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Phan Hoang</dc:creator>
  <cp:lastModifiedBy>Phan Hoang</cp:lastModifiedBy>
  <cp:revision>141</cp:revision>
  <dcterms:created xsi:type="dcterms:W3CDTF">2019-06-11T08:25:34Z</dcterms:created>
  <dcterms:modified xsi:type="dcterms:W3CDTF">2019-06-14T02:54:32Z</dcterms:modified>
</cp:coreProperties>
</file>