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5117750" cx="10691800"/>
  <p:notesSz cx="7099300" cy="10234600"/>
  <p:embeddedFontLst>
    <p:embeddedFont>
      <p:font typeface="Tahom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12">
          <p15:clr>
            <a:srgbClr val="000000"/>
          </p15:clr>
        </p15:guide>
        <p15:guide id="2" orient="horz" pos="232">
          <p15:clr>
            <a:srgbClr val="000000"/>
          </p15:clr>
        </p15:guide>
        <p15:guide id="3" orient="horz" pos="8880">
          <p15:clr>
            <a:srgbClr val="000000"/>
          </p15:clr>
        </p15:guide>
        <p15:guide id="4" pos="3366">
          <p15:clr>
            <a:srgbClr val="000000"/>
          </p15:clr>
        </p15:guide>
        <p15:guide id="5" pos="240">
          <p15:clr>
            <a:srgbClr val="000000"/>
          </p15:clr>
        </p15:guide>
        <p15:guide id="6" pos="6506">
          <p15:clr>
            <a:srgbClr val="000000"/>
          </p15:clr>
        </p15:guide>
        <p15:guide id="7" pos="3186">
          <p15:clr>
            <a:srgbClr val="000000"/>
          </p15:clr>
        </p15:guide>
        <p15:guide id="8" pos="3552">
          <p15:clr>
            <a:srgbClr val="000000"/>
          </p15:clr>
        </p15:guide>
        <p15:guide id="9" pos="6318">
          <p15:clr>
            <a:srgbClr val="000000"/>
          </p15:clr>
        </p15:guide>
        <p15:guide id="10" pos="414">
          <p15:clr>
            <a:srgbClr val="000000"/>
          </p15:clr>
        </p15:guide>
      </p15:sldGuideLst>
    </p:ext>
    <p:ext uri="{2D200454-40CA-4A62-9FC3-DE9A4176ACB9}">
      <p15:notesGuideLst>
        <p15:guide id="1" orient="horz" pos="3224">
          <p15:clr>
            <a:srgbClr val="000000"/>
          </p15:clr>
        </p15:guide>
        <p15:guide id="2" pos="223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12" orient="horz"/>
        <p:guide pos="232" orient="horz"/>
        <p:guide pos="8880" orient="horz"/>
        <p:guide pos="3366"/>
        <p:guide pos="240"/>
        <p:guide pos="6506"/>
        <p:guide pos="3186"/>
        <p:guide pos="3552"/>
        <p:guide pos="6318"/>
        <p:guide pos="41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ahoma-regular.fntdata"/><Relationship Id="rId8" Type="http://schemas.openxmlformats.org/officeDocument/2006/relationships/font" Target="fonts/Tahom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7325" y="0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192337" y="773112"/>
            <a:ext cx="2700337" cy="38179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2025" y="4848225"/>
            <a:ext cx="5210175" cy="4643437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7325" y="9698037"/>
            <a:ext cx="30861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/>
        </p:nvSpPr>
        <p:spPr>
          <a:xfrm>
            <a:off x="3997325" y="9698037"/>
            <a:ext cx="30861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0675" lIns="61375" spcFirstLastPara="1" rIns="61375" wrap="square" tIns="30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192337" y="773112"/>
            <a:ext cx="2700300" cy="381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962025" y="4848225"/>
            <a:ext cx="5210100" cy="46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0675" lIns="61375" spcFirstLastPara="1" rIns="61375" wrap="square" tIns="30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801688" y="4695825"/>
            <a:ext cx="9088437" cy="324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603375" y="8566150"/>
            <a:ext cx="7485063" cy="3863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ctr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None/>
              <a:defRPr/>
            </a:lvl1pPr>
            <a:lvl2pPr lvl="1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None/>
              <a:defRPr/>
            </a:lvl2pPr>
            <a:lvl3pPr lvl="2" algn="ctr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844550" y="9713913"/>
            <a:ext cx="9088438" cy="300355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>
            <a:off x="844550" y="6407150"/>
            <a:ext cx="9088438" cy="3306763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 rot="5400000">
            <a:off x="2720182" y="6244432"/>
            <a:ext cx="12068175" cy="227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 rot="5400000">
            <a:off x="-1901824" y="4046538"/>
            <a:ext cx="12068175" cy="6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 rot="5400000">
            <a:off x="807243" y="4334669"/>
            <a:ext cx="9070975" cy="9088437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2095500" y="10582275"/>
            <a:ext cx="6415088" cy="1249363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/>
          <p:nvPr>
            <p:ph idx="2" type="pic"/>
          </p:nvPr>
        </p:nvSpPr>
        <p:spPr>
          <a:xfrm>
            <a:off x="2095500" y="1350963"/>
            <a:ext cx="6415088" cy="9070975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095500" y="11831638"/>
            <a:ext cx="6415088" cy="1774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534988" y="601663"/>
            <a:ext cx="3517900" cy="2562225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179888" y="601663"/>
            <a:ext cx="5976937" cy="129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534988" y="3163888"/>
            <a:ext cx="3517900" cy="1034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type="title"/>
          </p:nvPr>
        </p:nvSpPr>
        <p:spPr>
          <a:xfrm>
            <a:off x="534988" y="604838"/>
            <a:ext cx="9621837" cy="2520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body"/>
          </p:nvPr>
        </p:nvSpPr>
        <p:spPr>
          <a:xfrm>
            <a:off x="534988" y="3384550"/>
            <a:ext cx="47244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69" name="Google Shape;69;p9"/>
          <p:cNvSpPr txBox="1"/>
          <p:nvPr>
            <p:ph idx="2" type="body"/>
          </p:nvPr>
        </p:nvSpPr>
        <p:spPr>
          <a:xfrm>
            <a:off x="534988" y="4794250"/>
            <a:ext cx="4724400" cy="8710613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3" type="body"/>
          </p:nvPr>
        </p:nvSpPr>
        <p:spPr>
          <a:xfrm>
            <a:off x="5430838" y="3384550"/>
            <a:ext cx="4725987" cy="1409700"/>
          </a:xfrm>
          <a:prstGeom prst="rect">
            <a:avLst/>
          </a:prstGeom>
          <a:noFill/>
          <a:ln>
            <a:noFill/>
          </a:ln>
        </p:spPr>
        <p:txBody>
          <a:bodyPr anchorCtr="0" anchor="b" bIns="73700" lIns="147425" spcFirstLastPara="1" rIns="147425" wrap="square" tIns="73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71" name="Google Shape;71;p9"/>
          <p:cNvSpPr txBox="1"/>
          <p:nvPr>
            <p:ph idx="4" type="body"/>
          </p:nvPr>
        </p:nvSpPr>
        <p:spPr>
          <a:xfrm>
            <a:off x="5430838" y="4794250"/>
            <a:ext cx="4725987" cy="8710613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798513" y="4343400"/>
            <a:ext cx="4467225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8" name="Google Shape;78;p10"/>
          <p:cNvSpPr txBox="1"/>
          <p:nvPr>
            <p:ph idx="2" type="body"/>
          </p:nvPr>
        </p:nvSpPr>
        <p:spPr>
          <a:xfrm>
            <a:off x="5418138" y="4343400"/>
            <a:ext cx="4468812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0362" y="4019550"/>
            <a:ext cx="9967912" cy="100774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358775" y="368300"/>
            <a:ext cx="9969500" cy="2044700"/>
            <a:chOff x="226" y="232"/>
            <a:chExt cx="6280" cy="1288"/>
          </a:xfrm>
        </p:grpSpPr>
        <p:sp>
          <p:nvSpPr>
            <p:cNvPr id="12" name="Google Shape;12;p1"/>
            <p:cNvSpPr txBox="1"/>
            <p:nvPr/>
          </p:nvSpPr>
          <p:spPr>
            <a:xfrm>
              <a:off x="271" y="273"/>
              <a:ext cx="6189" cy="124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pic>
          <p:nvPicPr>
            <p:cNvPr id="13" name="Google Shape;13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226" y="232"/>
              <a:ext cx="6280" cy="12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1"/>
          <p:cNvSpPr txBox="1"/>
          <p:nvPr/>
        </p:nvSpPr>
        <p:spPr>
          <a:xfrm>
            <a:off x="360362" y="14243050"/>
            <a:ext cx="9967912" cy="539750"/>
          </a:xfrm>
          <a:prstGeom prst="rect">
            <a:avLst/>
          </a:prstGeom>
          <a:solidFill>
            <a:srgbClr val="2EAE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7225" y="14355762"/>
            <a:ext cx="525462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5629275" y="2936875"/>
            <a:ext cx="4408487" cy="1979612"/>
          </a:xfrm>
          <a:prstGeom prst="roundRect">
            <a:avLst>
              <a:gd fmla="val 16667" name="adj"/>
            </a:avLst>
          </a:prstGeom>
          <a:solidFill>
            <a:srgbClr val="D1F3F3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6932612" y="2651125"/>
            <a:ext cx="1800225" cy="43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657225" y="2936875"/>
            <a:ext cx="4408487" cy="1979612"/>
          </a:xfrm>
          <a:prstGeom prst="roundRect">
            <a:avLst>
              <a:gd fmla="val 16667" name="adj"/>
            </a:avLst>
          </a:prstGeom>
          <a:solidFill>
            <a:srgbClr val="D1F3F3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960562" y="2651125"/>
            <a:ext cx="1800225" cy="4318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rgbClr val="0073A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801687" y="1346200"/>
            <a:ext cx="9088437" cy="2517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73700" lIns="147425" spcFirstLastPara="1" rIns="147425" wrap="square" tIns="73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1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798512" y="4343400"/>
            <a:ext cx="9088437" cy="90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-558800" lvl="0" marL="457200" marR="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mes"/>
              <a:buChar char="•"/>
              <a:defRPr b="0" i="0" sz="5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51435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"/>
              <a:buChar char="–"/>
              <a:defRPr b="0" i="0" sz="45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476250" lvl="2" marL="1371600" marR="0" rtl="0" algn="l"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Times"/>
              <a:buChar char="•"/>
              <a:defRPr b="0" i="0" sz="39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–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431800" lvl="4" marL="22860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431800" lvl="5" marL="2743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431800" lvl="6" marL="3200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431800" lvl="7" marL="36576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431800" lvl="8" marL="41148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»"/>
              <a:defRPr b="0" i="0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801687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651250" y="13771562"/>
            <a:ext cx="3389312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7661275" y="13771562"/>
            <a:ext cx="2228850" cy="1012825"/>
          </a:xfrm>
          <a:prstGeom prst="rect">
            <a:avLst/>
          </a:prstGeom>
          <a:noFill/>
          <a:ln>
            <a:noFill/>
          </a:ln>
        </p:spPr>
        <p:txBody>
          <a:bodyPr anchorCtr="0" anchor="t" bIns="73700" lIns="147425" spcFirstLastPara="1" rIns="147425" wrap="square" tIns="73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"/>
              <a:buNone/>
              <a:defRPr b="0" i="0" sz="23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620712" y="8396287"/>
            <a:ext cx="9448800" cy="365125"/>
            <a:chOff x="620713" y="8243888"/>
            <a:chExt cx="9448800" cy="365125"/>
          </a:xfrm>
        </p:grpSpPr>
        <p:pic>
          <p:nvPicPr>
            <p:cNvPr id="100" name="Google Shape;10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58813" y="8243888"/>
              <a:ext cx="9371018" cy="365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3"/>
            <p:cNvSpPr txBox="1"/>
            <p:nvPr/>
          </p:nvSpPr>
          <p:spPr>
            <a:xfrm>
              <a:off x="620713" y="8304213"/>
              <a:ext cx="9448800" cy="2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1" i="0" lang="en-US" sz="16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Description</a:t>
              </a:r>
              <a:endParaRPr/>
            </a:p>
          </p:txBody>
        </p:sp>
      </p:grpSp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812" y="5257800"/>
            <a:ext cx="9371012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620712" y="5318125"/>
            <a:ext cx="9448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2089150" y="2720975"/>
            <a:ext cx="152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What ?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7051675" y="2720975"/>
            <a:ext cx="1524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98195"/>
              </a:buClr>
              <a:buSzPts val="1200"/>
              <a:buFont typeface="Tahoma"/>
              <a:buNone/>
            </a:pPr>
            <a:r>
              <a:rPr b="1" i="0" lang="en-US" sz="1200" u="none">
                <a:solidFill>
                  <a:srgbClr val="098195"/>
                </a:solidFill>
                <a:latin typeface="Tahoma"/>
                <a:ea typeface="Tahoma"/>
                <a:cs typeface="Tahoma"/>
                <a:sym typeface="Tahoma"/>
              </a:rPr>
              <a:t>Why ?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319212" y="14324012"/>
            <a:ext cx="89043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1" i="0" lang="en-US" sz="1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300">
                <a:solidFill>
                  <a:schemeClr val="lt1"/>
                </a:solidFill>
              </a:rPr>
              <a:t>Nguyễn Hoàng Quý </a:t>
            </a:r>
            <a:r>
              <a:rPr b="1" i="0" lang="en-US" sz="1300" u="none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b="1" i="0" lang="en-US" sz="13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Trường Đại học C</a:t>
            </a:r>
            <a:r>
              <a:rPr b="1" lang="en-US" sz="1300">
                <a:solidFill>
                  <a:schemeClr val="lt1"/>
                </a:solidFill>
              </a:rPr>
              <a:t>ông Nghệ Thông Tin</a:t>
            </a:r>
            <a:endParaRPr/>
          </a:p>
          <a:p>
            <a:pPr indent="0" lvl="0" marL="0" marR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TEL : </a:t>
            </a:r>
            <a:r>
              <a:rPr b="1" lang="en-US" sz="1200">
                <a:solidFill>
                  <a:schemeClr val="lt1"/>
                </a:solidFill>
              </a:rPr>
              <a:t>0974729224</a:t>
            </a:r>
            <a:r>
              <a:rPr b="1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Email : </a:t>
            </a:r>
            <a:r>
              <a:rPr b="1" lang="en-US" sz="1200">
                <a:solidFill>
                  <a:schemeClr val="lt1"/>
                </a:solidFill>
              </a:rPr>
              <a:t>quynh.19@grad.uit.edu.vn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544562" y="9109437"/>
            <a:ext cx="3352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Collect and explore Vietnamese multimodal datasets (e.g., UIT-ViLC, ViOCRVQA, ViVQA).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synthetic dataset tailored for multimodal learning tasks.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20693" y="8805938"/>
            <a:ext cx="350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1.  </a:t>
            </a: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Dataset Construction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3956037" y="8814775"/>
            <a:ext cx="259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1" i="0" lang="en-US" sz="14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Training Strategies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5649912" y="3082925"/>
            <a:ext cx="4267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LLMs achieve remarkable performance thanks to abundant resources, but they are often impractical in low-resource environments like Vietnam.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Mixture of Experts offers a promising solution to reduce computational costs while maintaining high efficiency.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1714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Developing MoE architectures for small-scale vision-language models,, is a crucial step toward expanding multimodal AI applications.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20712" y="3090862"/>
            <a:ext cx="4267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●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Propose a novel Mixture of Experts (MoE) architecture for small-scale Vietnamese vision-language models.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●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Build a synthetic multimodal dataset for Vietnamese downstream tasks.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●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Conduct comprehensive experiments between MoE and traditional dense architectures.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●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Analyze the impact of model scaling (small, base, large) on multimodal learning performance.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714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3891812" y="13485525"/>
            <a:ext cx="290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800"/>
              <a:buFont typeface="Tahoma"/>
              <a:buNone/>
            </a:pPr>
            <a:r>
              <a:rPr b="1" i="1" lang="en-US" sz="8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Figure </a:t>
            </a:r>
            <a:r>
              <a:rPr b="1" i="1" lang="en-US" sz="80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8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US" sz="80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Example of Mixture of Expert Block</a:t>
            </a:r>
            <a:r>
              <a:rPr b="0" i="0" lang="en-US" sz="8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392900" y="651987"/>
            <a:ext cx="9906000" cy="10497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MIXTURE OF EXPERTS FOR VIETNAMESE MULTIMODAL LEARNING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4165600" y="1364600"/>
            <a:ext cx="25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</a:rPr>
              <a:t>Nguyễn Hoàng Quý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3213100" y="1766887"/>
            <a:ext cx="3962400" cy="37860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spAutoFit/>
          </a:bodyPr>
          <a:lstStyle/>
          <a:p>
            <a:pPr indent="-342900" lvl="0" marL="3429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 of </a:t>
            </a:r>
            <a:r>
              <a:rPr lang="en-US" sz="1200">
                <a:solidFill>
                  <a:srgbClr val="FFFFFF"/>
                </a:solidFill>
              </a:rPr>
              <a:t>Information Technology</a:t>
            </a: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HCMC, Vietnam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620693" y="10679238"/>
            <a:ext cx="350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1400"/>
              <a:buFont typeface="Tahoma"/>
              <a:buNone/>
            </a:pP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-US" sz="14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 </a:t>
            </a:r>
            <a:r>
              <a:rPr b="1" lang="en-US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Model Design</a:t>
            </a:r>
            <a:endParaRPr b="1">
              <a:solidFill>
                <a:srgbClr val="0B499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553962" y="10987062"/>
            <a:ext cx="335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 a Mixture of Experts (MoE)-based architecture to align text-image features.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Experiment with cross-modal and inter-modal learning using language models (BERT, RoBERTa) and vision backbones (ViT, VGG), as well as pretrained vision-language models (CLIP, SigCLIP).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3868737" y="9168750"/>
            <a:ext cx="3352800" cy="23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●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Explore up-cycling FFN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(reusing pretrained models and duplicating experts).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●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Implement load balancing and expert specialization to distribute knowledge effectively.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 multimodal and MoE-specific loss functions (e.g., contrastive loss, sigclip loss, z-loss, importance loss).</a:t>
            </a:r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344" y="11579226"/>
            <a:ext cx="3255318" cy="1662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3"/>
          <p:cNvGrpSpPr/>
          <p:nvPr/>
        </p:nvGrpSpPr>
        <p:grpSpPr>
          <a:xfrm>
            <a:off x="7323776" y="10964900"/>
            <a:ext cx="3096900" cy="2847576"/>
            <a:chOff x="7126726" y="9289825"/>
            <a:chExt cx="3096900" cy="2847576"/>
          </a:xfrm>
        </p:grpSpPr>
        <p:sp>
          <p:nvSpPr>
            <p:cNvPr id="121" name="Google Shape;121;p13"/>
            <p:cNvSpPr txBox="1"/>
            <p:nvPr/>
          </p:nvSpPr>
          <p:spPr>
            <a:xfrm>
              <a:off x="7214037" y="9289825"/>
              <a:ext cx="2590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4993"/>
                </a:buClr>
                <a:buSzPts val="1400"/>
                <a:buFont typeface="Tahoma"/>
                <a:buNone/>
              </a:pPr>
              <a:r>
                <a:rPr b="1" lang="en-US">
                  <a:solidFill>
                    <a:srgbClr val="0B4993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r>
                <a:rPr b="1" i="0" lang="en-US" sz="1400" u="none">
                  <a:solidFill>
                    <a:srgbClr val="0B4993"/>
                  </a:solidFill>
                  <a:latin typeface="Tahoma"/>
                  <a:ea typeface="Tahoma"/>
                  <a:cs typeface="Tahoma"/>
                  <a:sym typeface="Tahoma"/>
                </a:rPr>
                <a:t>.  </a:t>
              </a:r>
              <a:r>
                <a:rPr b="1" lang="en-US">
                  <a:solidFill>
                    <a:srgbClr val="0B4993"/>
                  </a:solidFill>
                  <a:latin typeface="Tahoma"/>
                  <a:ea typeface="Tahoma"/>
                  <a:cs typeface="Tahoma"/>
                  <a:sym typeface="Tahoma"/>
                </a:rPr>
                <a:t>Evaluation &amp; Analysis</a:t>
              </a:r>
              <a:endParaRPr/>
            </a:p>
          </p:txBody>
        </p:sp>
        <p:sp>
          <p:nvSpPr>
            <p:cNvPr id="122" name="Google Shape;122;p13"/>
            <p:cNvSpPr txBox="1"/>
            <p:nvPr/>
          </p:nvSpPr>
          <p:spPr>
            <a:xfrm>
              <a:off x="7126726" y="9643800"/>
              <a:ext cx="3096900" cy="24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Conduct experiments to assess the effect of varying expert numbers, loss functions, and backbone models.</a:t>
              </a:r>
              <a:endPara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-3048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ahoma"/>
                <a:buChar char="●"/>
              </a:pPr>
              <a:r>
                <a:rPr lang="en-US" sz="1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C</a:t>
              </a:r>
              <a:r>
                <a:rPr lang="en-US" sz="12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ompare MoE vs. dense architectures on downstream tasks (image captioning, VQA) and analyze scaling impacts (small, base, large).</a:t>
              </a:r>
              <a:endParaRPr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pic>
        <p:nvPicPr>
          <p:cNvPr id="123" name="Google Shape;123;p13" title="tes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4800" y="5648762"/>
            <a:ext cx="7822194" cy="26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88652" y="8846060"/>
            <a:ext cx="3096901" cy="140309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/>
        </p:nvSpPr>
        <p:spPr>
          <a:xfrm>
            <a:off x="7221537" y="10408200"/>
            <a:ext cx="2908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4993"/>
              </a:buClr>
              <a:buSzPts val="800"/>
              <a:buFont typeface="Tahoma"/>
              <a:buNone/>
            </a:pPr>
            <a:r>
              <a:rPr b="1" i="1" lang="en-US" sz="8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Figure </a:t>
            </a:r>
            <a:r>
              <a:rPr b="1" i="1" lang="en-US" sz="80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8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r>
              <a:rPr lang="en-US" sz="800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Example of Up-cycling training</a:t>
            </a:r>
            <a:r>
              <a:rPr b="0" i="0" lang="en-US" sz="800" u="none">
                <a:solidFill>
                  <a:srgbClr val="0B4993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新しいプレゼンテーション">
  <a:themeElements>
    <a:clrScheme name="新しいプレゼンテーショ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