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7" r:id="rId2"/>
    <p:sldId id="259" r:id="rId3"/>
    <p:sldId id="266" r:id="rId4"/>
    <p:sldId id="269" r:id="rId5"/>
    <p:sldId id="270" r:id="rId6"/>
    <p:sldId id="256" r:id="rId7"/>
    <p:sldId id="283" r:id="rId8"/>
    <p:sldId id="280" r:id="rId9"/>
    <p:sldId id="272" r:id="rId10"/>
    <p:sldId id="275" r:id="rId11"/>
    <p:sldId id="28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2641C-68AA-429B-93B4-2FC0475075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B4B3C-2277-4CEA-9430-163C2762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BBFBD-3B87-20B7-B533-6F2E7DD4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66A4A-D334-FA2F-5B7F-33EA5ECB1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9A8C3-51F4-47CC-C777-F5C0A2BE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6823-E699-0401-C6F3-69A22929E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725B-484E-2E75-BA36-A2FEFC275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7B2C5-AD09-F4E2-028A-85A5CFD42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D9C9-E100-C400-19DC-9D2E5D951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229A-80F6-4744-951B-148D9EEFF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5095-37DB-4163-E73B-9357DA027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0978D-5850-BBD5-DF92-4EB33CDD2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3300C-C9AC-6793-C359-66650ED6C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7EF5-E0EC-C2EA-8F0F-55B5751CA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73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66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501-3AC3-EA73-E078-5A2E692C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</a:t>
            </a: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KĨ THUẬT CÔNG NGHIỆP</a:t>
            </a:r>
            <a:b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ĐIỆN TỬ</a:t>
            </a:r>
            <a:b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NGÀNH: KĨ THUẬT MÁY TÍNH</a:t>
            </a: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TẬP </a:t>
            </a:r>
            <a: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PYTHON</a:t>
            </a: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Pizza Panic</a:t>
            </a:r>
            <a:br>
              <a:rPr 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6A4ED-10A3-0F88-8D62-52843B8E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724816"/>
          </a:xfrm>
        </p:spPr>
        <p:txBody>
          <a:bodyPr>
            <a:normAutofit fontScale="55000" lnSpcReduction="20000"/>
          </a:bodyPr>
          <a:lstStyle/>
          <a:p>
            <a:pPr algn="ctr"/>
            <a:endParaRPr lang="vi-VN" altLang="en-SG" sz="43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altLang="en-SG" sz="43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: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hị Quyến.K225480106056</a:t>
            </a:r>
            <a:endParaRPr 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SG" sz="43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vi-VN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K58KTP.01</a:t>
            </a:r>
            <a:endParaRPr 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Huy</a:t>
            </a:r>
            <a:endParaRPr lang="vi-VN" alt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2789-0F1D-84C9-269A-B8E7CAA3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99C38FC7-685E-2846-6A46-3A886DF4B7B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5A44EDF0-16C3-6348-00BC-D28E79A7686A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C3D7A41-96FD-117F-D2CB-AC52304D4CAA}"/>
              </a:ext>
            </a:extLst>
          </p:cNvPr>
          <p:cNvSpPr txBox="1"/>
          <p:nvPr/>
        </p:nvSpPr>
        <p:spPr>
          <a:xfrm>
            <a:off x="0" y="1955658"/>
            <a:ext cx="6993467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trượt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BAC7316C-32D9-8BF8-2D03-ADE040C0CE19}"/>
              </a:ext>
            </a:extLst>
          </p:cNvPr>
          <p:cNvSpPr txBox="1"/>
          <p:nvPr/>
        </p:nvSpPr>
        <p:spPr>
          <a:xfrm>
            <a:off x="7933715" y="5815825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file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json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DF136-941D-C0D9-07F7-D4E0DC09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42" y="1042175"/>
            <a:ext cx="5244220" cy="47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325EB-7A67-ADF4-BAE4-95AC28A7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11469D03-B75A-220A-F00F-FC649A449CF5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10BD73E-A801-6962-3C95-07D16B77C0C2}"/>
              </a:ext>
            </a:extLst>
          </p:cNvPr>
          <p:cNvSpPr txBox="1"/>
          <p:nvPr/>
        </p:nvSpPr>
        <p:spPr>
          <a:xfrm>
            <a:off x="0" y="1955658"/>
            <a:ext cx="8932333" cy="404720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panic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(pizza),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Qua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sprite, OOP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học.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CCD2AB28-A30B-739D-274D-727481887B43}"/>
              </a:ext>
            </a:extLst>
          </p:cNvPr>
          <p:cNvSpPr/>
          <p:nvPr/>
        </p:nvSpPr>
        <p:spPr>
          <a:xfrm rot="-10800000" flipV="1">
            <a:off x="-3464638" y="1110112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2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4AAFAF-CECF-EDFC-0A3F-219D6B10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81"/>
            <a:ext cx="12192000" cy="6866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eform 8">
            <a:extLst>
              <a:ext uri="{FF2B5EF4-FFF2-40B4-BE49-F238E27FC236}">
                <a16:creationId xmlns:a16="http://schemas.microsoft.com/office/drawing/2014/main" id="{D8C2BD00-4172-C1D2-AA13-3FEAC27D4B97}"/>
              </a:ext>
            </a:extLst>
          </p:cNvPr>
          <p:cNvSpPr/>
          <p:nvPr/>
        </p:nvSpPr>
        <p:spPr>
          <a:xfrm>
            <a:off x="8220569" y="3274076"/>
            <a:ext cx="2290554" cy="956307"/>
          </a:xfrm>
          <a:custGeom>
            <a:avLst/>
            <a:gdLst/>
            <a:ahLst/>
            <a:cxnLst/>
            <a:rect l="l" t="t" r="r" b="b"/>
            <a:pathLst>
              <a:path w="3435831" h="1434460">
                <a:moveTo>
                  <a:pt x="0" y="0"/>
                </a:moveTo>
                <a:lnTo>
                  <a:pt x="3435831" y="0"/>
                </a:lnTo>
                <a:lnTo>
                  <a:pt x="3435831" y="1434459"/>
                </a:lnTo>
                <a:lnTo>
                  <a:pt x="0" y="1434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SG" sz="1200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27DB78E-6A44-E596-4824-EE95B5BA9B26}"/>
              </a:ext>
            </a:extLst>
          </p:cNvPr>
          <p:cNvGrpSpPr/>
          <p:nvPr/>
        </p:nvGrpSpPr>
        <p:grpSpPr>
          <a:xfrm>
            <a:off x="1380066" y="4149889"/>
            <a:ext cx="8983133" cy="1956020"/>
            <a:chOff x="0" y="0"/>
            <a:chExt cx="1750917" cy="462921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C4E8EB0E-6374-569E-04CC-5B94986A1A9A}"/>
                </a:ext>
              </a:extLst>
            </p:cNvPr>
            <p:cNvSpPr/>
            <p:nvPr/>
          </p:nvSpPr>
          <p:spPr>
            <a:xfrm>
              <a:off x="0" y="0"/>
              <a:ext cx="1750917" cy="462921"/>
            </a:xfrm>
            <a:custGeom>
              <a:avLst/>
              <a:gdLst/>
              <a:ahLst/>
              <a:cxnLst/>
              <a:rect l="l" t="t" r="r" b="b"/>
              <a:pathLst>
                <a:path w="1750917" h="462921">
                  <a:moveTo>
                    <a:pt x="17172" y="0"/>
                  </a:moveTo>
                  <a:lnTo>
                    <a:pt x="1733745" y="0"/>
                  </a:lnTo>
                  <a:cubicBezTo>
                    <a:pt x="1738300" y="0"/>
                    <a:pt x="1742667" y="1809"/>
                    <a:pt x="1745888" y="5030"/>
                  </a:cubicBezTo>
                  <a:cubicBezTo>
                    <a:pt x="1749108" y="8250"/>
                    <a:pt x="1750917" y="12618"/>
                    <a:pt x="1750917" y="17172"/>
                  </a:cubicBezTo>
                  <a:lnTo>
                    <a:pt x="1750917" y="445749"/>
                  </a:lnTo>
                  <a:cubicBezTo>
                    <a:pt x="1750917" y="455233"/>
                    <a:pt x="1743229" y="462921"/>
                    <a:pt x="1733745" y="462921"/>
                  </a:cubicBezTo>
                  <a:lnTo>
                    <a:pt x="17172" y="462921"/>
                  </a:lnTo>
                  <a:cubicBezTo>
                    <a:pt x="7688" y="462921"/>
                    <a:pt x="0" y="455233"/>
                    <a:pt x="0" y="445749"/>
                  </a:cubicBezTo>
                  <a:lnTo>
                    <a:pt x="0" y="17172"/>
                  </a:lnTo>
                  <a:cubicBezTo>
                    <a:pt x="0" y="7688"/>
                    <a:pt x="7688" y="0"/>
                    <a:pt x="171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9FC4">
                    <a:alpha val="81000"/>
                  </a:srgbClr>
                </a:gs>
                <a:gs pos="100000">
                  <a:srgbClr val="1D1E50">
                    <a:alpha val="81000"/>
                  </a:srgbClr>
                </a:gs>
              </a:gsLst>
              <a:lin ang="0"/>
            </a:gradFill>
            <a:ln cap="rnd">
              <a:noFill/>
              <a:prstDash val="sysDot"/>
              <a:round/>
            </a:ln>
          </p:spPr>
          <p:txBody>
            <a:bodyPr/>
            <a:lstStyle/>
            <a:p>
              <a:pPr algn="ctr"/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chân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cám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thầy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lắng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nghe</a:t>
              </a:r>
              <a:endParaRPr lang="en-SG" sz="4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D0C24A03-1E38-3E1C-3DF9-AF2401D559D7}"/>
                </a:ext>
              </a:extLst>
            </p:cNvPr>
            <p:cNvSpPr txBox="1"/>
            <p:nvPr/>
          </p:nvSpPr>
          <p:spPr>
            <a:xfrm>
              <a:off x="0" y="19050"/>
              <a:ext cx="1750917" cy="44387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395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8850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309367" y="875438"/>
            <a:ext cx="2511497" cy="5146596"/>
            <a:chOff x="309367" y="875438"/>
            <a:chExt cx="2511497" cy="5146596"/>
          </a:xfrm>
        </p:grpSpPr>
        <p:sp>
          <p:nvSpPr>
            <p:cNvPr id="4" name="Freeform: Shape 3"/>
            <p:cNvSpPr/>
            <p:nvPr/>
          </p:nvSpPr>
          <p:spPr>
            <a:xfrm>
              <a:off x="473140" y="889086"/>
              <a:ext cx="2347724" cy="5112000"/>
            </a:xfrm>
            <a:custGeom>
              <a:avLst/>
              <a:gdLst>
                <a:gd name="connsiteX0" fmla="*/ 0 w 2261938"/>
                <a:gd name="connsiteY0" fmla="*/ 0 h 5023048"/>
                <a:gd name="connsiteX1" fmla="*/ 238106 w 2261938"/>
                <a:gd name="connsiteY1" fmla="*/ 36224 h 5023048"/>
                <a:gd name="connsiteX2" fmla="*/ 2261938 w 2261938"/>
                <a:gd name="connsiteY2" fmla="*/ 2511524 h 5023048"/>
                <a:gd name="connsiteX3" fmla="*/ 238106 w 2261938"/>
                <a:gd name="connsiteY3" fmla="*/ 4986824 h 5023048"/>
                <a:gd name="connsiteX4" fmla="*/ 0 w 2261938"/>
                <a:gd name="connsiteY4" fmla="*/ 5023048 h 5023048"/>
                <a:gd name="connsiteX5" fmla="*/ 0 w 2261938"/>
                <a:gd name="connsiteY5" fmla="*/ 4865229 h 5023048"/>
                <a:gd name="connsiteX6" fmla="*/ 206626 w 2261938"/>
                <a:gd name="connsiteY6" fmla="*/ 4833800 h 5023048"/>
                <a:gd name="connsiteX7" fmla="*/ 2105740 w 2261938"/>
                <a:gd name="connsiteY7" fmla="*/ 2511524 h 5023048"/>
                <a:gd name="connsiteX8" fmla="*/ 206626 w 2261938"/>
                <a:gd name="connsiteY8" fmla="*/ 189248 h 5023048"/>
                <a:gd name="connsiteX9" fmla="*/ 0 w 2261938"/>
                <a:gd name="connsiteY9" fmla="*/ 157819 h 502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1938" h="5023048">
                  <a:moveTo>
                    <a:pt x="0" y="0"/>
                  </a:moveTo>
                  <a:lnTo>
                    <a:pt x="238106" y="36224"/>
                  </a:lnTo>
                  <a:cubicBezTo>
                    <a:pt x="1393105" y="271823"/>
                    <a:pt x="2261938" y="1290532"/>
                    <a:pt x="2261938" y="2511524"/>
                  </a:cubicBezTo>
                  <a:cubicBezTo>
                    <a:pt x="2261938" y="3732517"/>
                    <a:pt x="1393105" y="4751225"/>
                    <a:pt x="238106" y="4986824"/>
                  </a:cubicBezTo>
                  <a:lnTo>
                    <a:pt x="0" y="5023048"/>
                  </a:lnTo>
                  <a:lnTo>
                    <a:pt x="0" y="4865229"/>
                  </a:lnTo>
                  <a:lnTo>
                    <a:pt x="206626" y="4833800"/>
                  </a:lnTo>
                  <a:cubicBezTo>
                    <a:pt x="1290448" y="4612766"/>
                    <a:pt x="2105740" y="3657035"/>
                    <a:pt x="2105740" y="2511524"/>
                  </a:cubicBezTo>
                  <a:cubicBezTo>
                    <a:pt x="2105740" y="1366014"/>
                    <a:pt x="1290448" y="410282"/>
                    <a:pt x="206626" y="189248"/>
                  </a:cubicBezTo>
                  <a:lnTo>
                    <a:pt x="0" y="1578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09367" y="5837790"/>
              <a:ext cx="227702" cy="18424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9367" y="875438"/>
              <a:ext cx="227702" cy="18424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067893" y="986654"/>
            <a:ext cx="468000" cy="432000"/>
          </a:xfrm>
          <a:prstGeom prst="ellipse">
            <a:avLst/>
          </a:prstGeom>
          <a:solidFill>
            <a:srgbClr val="C1E5F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67893" y="5413991"/>
            <a:ext cx="468000" cy="468000"/>
          </a:xfrm>
          <a:prstGeom prst="ellipse">
            <a:avLst/>
          </a:prstGeom>
          <a:solidFill>
            <a:srgbClr val="13668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79121" y="3195000"/>
            <a:ext cx="468000" cy="468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9367" y="1740469"/>
            <a:ext cx="468000" cy="468000"/>
          </a:xfrm>
          <a:prstGeom prst="ellipse">
            <a:avLst/>
          </a:prstGeom>
          <a:solidFill>
            <a:srgbClr val="7AE2C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69367" y="4705910"/>
            <a:ext cx="468000" cy="468000"/>
          </a:xfrm>
          <a:prstGeom prst="ellipse">
            <a:avLst/>
          </a:prstGeom>
          <a:solidFill>
            <a:srgbClr val="215F9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6564" y="2995349"/>
            <a:ext cx="205065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vi-VN" altLang="en-SG" sz="24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  <a:p>
            <a:endParaRPr lang="vi-VN" altLang="en-SG" sz="24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467611" y="320800"/>
            <a:ext cx="8417824" cy="1109275"/>
            <a:chOff x="3467611" y="320800"/>
            <a:chExt cx="8417824" cy="1109275"/>
          </a:xfrm>
        </p:grpSpPr>
        <p:grpSp>
          <p:nvGrpSpPr>
            <p:cNvPr id="75" name="Group 74"/>
            <p:cNvGrpSpPr/>
            <p:nvPr/>
          </p:nvGrpSpPr>
          <p:grpSpPr>
            <a:xfrm>
              <a:off x="3467611" y="320800"/>
              <a:ext cx="8417824" cy="1109275"/>
              <a:chOff x="2982047" y="480085"/>
              <a:chExt cx="8417824" cy="1109275"/>
            </a:xfrm>
          </p:grpSpPr>
          <p:sp>
            <p:nvSpPr>
              <p:cNvPr id="23" name="Rectangle: Rounded Corners 22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solidFill>
                <a:srgbClr val="C1E5F5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78133" y="744959"/>
                <a:ext cx="47394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47297" y="788060"/>
                <a:ext cx="554926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altLang="en-US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en-US" sz="24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GIỚI THIỆU ĐỀ TÀI</a:t>
                </a:r>
              </a:p>
            </p:txBody>
          </p:sp>
        </p:grpSp>
        <p:pic>
          <p:nvPicPr>
            <p:cNvPr id="118" name="Graphic 117" descr="Airplane with solid fill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4427" y="531518"/>
              <a:ext cx="635066" cy="635066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467611" y="2836666"/>
            <a:ext cx="8417824" cy="1109275"/>
            <a:chOff x="3467611" y="2863971"/>
            <a:chExt cx="8417824" cy="1109275"/>
          </a:xfrm>
        </p:grpSpPr>
        <p:grpSp>
          <p:nvGrpSpPr>
            <p:cNvPr id="83" name="Group 82"/>
            <p:cNvGrpSpPr/>
            <p:nvPr/>
          </p:nvGrpSpPr>
          <p:grpSpPr>
            <a:xfrm>
              <a:off x="3467611" y="2863971"/>
              <a:ext cx="8417824" cy="1109275"/>
              <a:chOff x="2982047" y="480085"/>
              <a:chExt cx="8417824" cy="1109275"/>
            </a:xfrm>
            <a:solidFill>
              <a:srgbClr val="46B1E1"/>
            </a:solidFill>
          </p:grpSpPr>
          <p:sp>
            <p:nvSpPr>
              <p:cNvPr id="84" name="Rectangle: Rounded Corners 83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378133" y="792584"/>
                <a:ext cx="47394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pic>
          <p:nvPicPr>
            <p:cNvPr id="120" name="Graphic 119" descr="Alarm Ringing with solid fill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34427" y="3042152"/>
              <a:ext cx="635066" cy="635066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3467611" y="1588855"/>
            <a:ext cx="8417824" cy="1109275"/>
            <a:chOff x="3467611" y="1588855"/>
            <a:chExt cx="8417824" cy="1109275"/>
          </a:xfrm>
        </p:grpSpPr>
        <p:grpSp>
          <p:nvGrpSpPr>
            <p:cNvPr id="76" name="Group 75"/>
            <p:cNvGrpSpPr/>
            <p:nvPr/>
          </p:nvGrpSpPr>
          <p:grpSpPr>
            <a:xfrm>
              <a:off x="3467611" y="1588855"/>
              <a:ext cx="8417824" cy="1109275"/>
              <a:chOff x="2982047" y="480085"/>
              <a:chExt cx="8417824" cy="1109275"/>
            </a:xfrm>
            <a:solidFill>
              <a:srgbClr val="7AE2CF"/>
            </a:solidFill>
          </p:grpSpPr>
          <p:sp>
            <p:nvSpPr>
              <p:cNvPr id="77" name="Rectangle: Rounded Corners 76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378133" y="792584"/>
                <a:ext cx="47394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7309" y="787750"/>
                <a:ext cx="256813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2" name="Graphic 121" descr="Aperture with solid fill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34427" y="1831203"/>
              <a:ext cx="635066" cy="635066"/>
            </a:xfrm>
            <a:prstGeom prst="rect">
              <a:avLst/>
            </a:prstGeom>
          </p:spPr>
        </p:pic>
      </p:grpSp>
      <p:sp>
        <p:nvSpPr>
          <p:cNvPr id="2" name="TextBox 25"/>
          <p:cNvSpPr txBox="1"/>
          <p:nvPr/>
        </p:nvSpPr>
        <p:spPr>
          <a:xfrm>
            <a:off x="4832985" y="1935480"/>
            <a:ext cx="5872480" cy="3568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GAME PIAZZA PANIC</a:t>
            </a:r>
            <a:endParaRPr lang="en-US" altLang="en-US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97392EB-2888-6DA1-325C-6EB0CED15400}"/>
              </a:ext>
            </a:extLst>
          </p:cNvPr>
          <p:cNvSpPr txBox="1"/>
          <p:nvPr/>
        </p:nvSpPr>
        <p:spPr>
          <a:xfrm>
            <a:off x="4770835" y="3195000"/>
            <a:ext cx="5872480" cy="3568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vi-V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QUẢ THỰC NGHIỆM</a:t>
            </a:r>
            <a:endParaRPr lang="en-US" altLang="en-US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05" grpId="0"/>
      <p:bldP spid="105" grpId="1"/>
      <p:bldP spid="2" grpId="0"/>
      <p:bldP spid="2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0800000" flipV="1">
            <a:off x="-3525598" y="-1983608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 rot="-1959679" flipV="1">
            <a:off x="10289731" y="1823149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2852420" y="461466"/>
            <a:ext cx="9339580" cy="10337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1: GIỚI THIỆU ĐỀ TÀI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3888E-BB3E-7C28-7CA6-F9DC8BAD972A}"/>
              </a:ext>
            </a:extLst>
          </p:cNvPr>
          <p:cNvSpPr txBox="1"/>
          <p:nvPr/>
        </p:nvSpPr>
        <p:spPr>
          <a:xfrm>
            <a:off x="2000578" y="1805146"/>
            <a:ext cx="603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 Pizza Panic (Chapter 11)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/livewires: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Sprite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game over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pizza.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games.screen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Quản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collision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pizza → +5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“Game Over”.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821A-7803-C228-3BD1-654A615F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D99EB0B2-6E38-608F-015E-9CCA30BFCEDA}"/>
              </a:ext>
            </a:extLst>
          </p:cNvPr>
          <p:cNvSpPr/>
          <p:nvPr/>
        </p:nvSpPr>
        <p:spPr>
          <a:xfrm rot="-10800000" flipV="1">
            <a:off x="-4376209" y="-2273168"/>
            <a:ext cx="7519375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DF35D53-DA59-E80B-1A5F-54F71E9A8471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DE0371A-32DF-31D8-3403-C2CF55B2A279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" name="Freeform 9" descr="Folder with solid fill">
            <a:extLst>
              <a:ext uri="{FF2B5EF4-FFF2-40B4-BE49-F238E27FC236}">
                <a16:creationId xmlns:a16="http://schemas.microsoft.com/office/drawing/2014/main" id="{466BC67E-7D7D-B080-914C-7B04B7452B82}"/>
              </a:ext>
            </a:extLst>
          </p:cNvPr>
          <p:cNvSpPr/>
          <p:nvPr/>
        </p:nvSpPr>
        <p:spPr>
          <a:xfrm>
            <a:off x="-108585" y="182880"/>
            <a:ext cx="8002905" cy="7308215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B2EB3BC-8C0A-4D7B-A9FB-DCF0C52C2CE6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F0983D-965B-1C39-71F7-2569559B2805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EDE7CBCA-3A0B-0CE9-59D6-E4556B64EA76}"/>
              </a:ext>
            </a:extLst>
          </p:cNvPr>
          <p:cNvSpPr/>
          <p:nvPr/>
        </p:nvSpPr>
        <p:spPr>
          <a:xfrm rot="-1959679" flipV="1">
            <a:off x="9283891" y="-2428811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0506A68-F010-3A02-A123-F98F60D168C5}"/>
              </a:ext>
            </a:extLst>
          </p:cNvPr>
          <p:cNvSpPr txBox="1"/>
          <p:nvPr/>
        </p:nvSpPr>
        <p:spPr>
          <a:xfrm>
            <a:off x="2742870" y="606559"/>
            <a:ext cx="5632531" cy="10337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34121-5D0C-49D2-5ED6-A37358FC0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320" y="1401817"/>
            <a:ext cx="4313298" cy="4659548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819D3990-524E-2DC1-CD62-28879EBE2EA4}"/>
              </a:ext>
            </a:extLst>
          </p:cNvPr>
          <p:cNvSpPr txBox="1"/>
          <p:nvPr/>
        </p:nvSpPr>
        <p:spPr>
          <a:xfrm>
            <a:off x="8285535" y="6088799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2.1 Minh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họa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 pizza panic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9822B-C223-F5A0-6049-CA5EFEAA4C47}"/>
              </a:ext>
            </a:extLst>
          </p:cNvPr>
          <p:cNvSpPr txBox="1"/>
          <p:nvPr/>
        </p:nvSpPr>
        <p:spPr>
          <a:xfrm>
            <a:off x="1023670" y="2205588"/>
            <a:ext cx="5714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2400" b="1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Game pizza panic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 game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8DAD-438B-214A-D0F2-3D594B75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20210E2-9925-5A66-BF8F-1F16F12C7BDE}"/>
              </a:ext>
            </a:extLst>
          </p:cNvPr>
          <p:cNvSpPr/>
          <p:nvPr/>
        </p:nvSpPr>
        <p:spPr>
          <a:xfrm rot="-10800000" flipV="1">
            <a:off x="-4376209" y="-2273168"/>
            <a:ext cx="7519375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D2AAD69-26D4-3A79-A349-0ECFCA01609A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DD52061-C10C-E5C2-9348-273978C384A0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" name="Freeform 9" descr="Folder with solid fill">
            <a:extLst>
              <a:ext uri="{FF2B5EF4-FFF2-40B4-BE49-F238E27FC236}">
                <a16:creationId xmlns:a16="http://schemas.microsoft.com/office/drawing/2014/main" id="{C3F8EA6D-F0C8-E2CD-5998-5ED0B5599D2F}"/>
              </a:ext>
            </a:extLst>
          </p:cNvPr>
          <p:cNvSpPr/>
          <p:nvPr/>
        </p:nvSpPr>
        <p:spPr>
          <a:xfrm>
            <a:off x="-752069" y="183007"/>
            <a:ext cx="8002905" cy="7308215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D358547-6C93-5AFA-14EE-2BDB66503B11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1661FDC-A220-ADFF-B119-83289696433D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A34AA513-ED74-3FA9-4A9C-14819A9D2162}"/>
              </a:ext>
            </a:extLst>
          </p:cNvPr>
          <p:cNvSpPr/>
          <p:nvPr/>
        </p:nvSpPr>
        <p:spPr>
          <a:xfrm rot="-1959679" flipV="1">
            <a:off x="9283891" y="-2428811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C1B0F19-BE16-2C3A-2EF1-E949FC2B200D}"/>
              </a:ext>
            </a:extLst>
          </p:cNvPr>
          <p:cNvSpPr txBox="1"/>
          <p:nvPr/>
        </p:nvSpPr>
        <p:spPr>
          <a:xfrm>
            <a:off x="2321724" y="513981"/>
            <a:ext cx="5789343" cy="73061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AE4C5918-96E2-E179-E895-28615C8D710E}"/>
              </a:ext>
            </a:extLst>
          </p:cNvPr>
          <p:cNvSpPr txBox="1"/>
          <p:nvPr/>
        </p:nvSpPr>
        <p:spPr>
          <a:xfrm>
            <a:off x="-93133" y="2090174"/>
            <a:ext cx="6462435" cy="468686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Pizza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Người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pizza,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“GAME OVER”.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JSON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60 FPS,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2D77EF0-273D-40B2-7828-C3D897DC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97" y="1341030"/>
            <a:ext cx="55784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7208B435-D5D3-622B-C20F-989A1CE256B2}"/>
              </a:ext>
            </a:extLst>
          </p:cNvPr>
          <p:cNvSpPr txBox="1"/>
          <p:nvPr/>
        </p:nvSpPr>
        <p:spPr>
          <a:xfrm>
            <a:off x="7620350" y="6232381"/>
            <a:ext cx="3130835" cy="70181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2.2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Biểu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đồ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chức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EBB-3286-9770-D74B-EEBFA70D6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E5E4A-57D1-0845-C468-B239D0C9D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E520949-9A07-6AB2-281D-60728F5A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70" y="933450"/>
            <a:ext cx="4906963" cy="57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B70B1EF2-8139-9A9A-A0FA-2884F929821E}"/>
              </a:ext>
            </a:extLst>
          </p:cNvPr>
          <p:cNvSpPr txBox="1"/>
          <p:nvPr/>
        </p:nvSpPr>
        <p:spPr>
          <a:xfrm>
            <a:off x="2366346" y="285094"/>
            <a:ext cx="5271060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88F5D8FB-1118-22A8-D5A3-D37E23B16EFD}"/>
              </a:ext>
            </a:extLst>
          </p:cNvPr>
          <p:cNvSpPr/>
          <p:nvPr/>
        </p:nvSpPr>
        <p:spPr>
          <a:xfrm>
            <a:off x="466531" y="182881"/>
            <a:ext cx="6985147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D39E8C5-5D67-2E24-F1F8-C83DB39A6755}"/>
              </a:ext>
            </a:extLst>
          </p:cNvPr>
          <p:cNvSpPr txBox="1"/>
          <p:nvPr/>
        </p:nvSpPr>
        <p:spPr>
          <a:xfrm>
            <a:off x="1209460" y="1984252"/>
            <a:ext cx="5658012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dirty="0"/>
              <a:t>Sơ đồ khối mô tả quy trình hoạt động của game Pizza Panic.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B956A-475D-3603-6D65-21571FFB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C5A35BAD-66F3-B2FA-7E51-B9297B1BD217}"/>
              </a:ext>
            </a:extLst>
          </p:cNvPr>
          <p:cNvSpPr/>
          <p:nvPr/>
        </p:nvSpPr>
        <p:spPr>
          <a:xfrm rot="-10800000" flipV="1">
            <a:off x="-3525598" y="-1983608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7EAED73-4252-2878-EA56-6A2C7FEE67AD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B1D50D-8B0C-0C21-7DEE-FB6AFAE958CA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355F853-D2DA-0AAC-57DE-D2C8B70A1D25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E75BC3D-51FB-70A7-108B-D424261F7AAE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1BE71DCE-4189-C1B5-6D06-73493F61BA77}"/>
              </a:ext>
            </a:extLst>
          </p:cNvPr>
          <p:cNvSpPr/>
          <p:nvPr/>
        </p:nvSpPr>
        <p:spPr>
          <a:xfrm rot="-1959679" flipV="1">
            <a:off x="10289731" y="1823149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8F906-88B3-6D1C-7A15-744BEA1B0B01}"/>
              </a:ext>
            </a:extLst>
          </p:cNvPr>
          <p:cNvSpPr txBox="1"/>
          <p:nvPr/>
        </p:nvSpPr>
        <p:spPr>
          <a:xfrm>
            <a:off x="2000577" y="1805146"/>
            <a:ext cx="70753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Các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</a:p>
          <a:p>
            <a:pPr algn="just"/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game: Giao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640x480,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 FPS.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class: Pan, pizza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sprite,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điểm nếu bắt được, tăng số rơi nếu bỏ lỡ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game: Khi rơi 3 pizza, hiện "GAME OVER", chờ người dùng thoát.</a:t>
            </a:r>
            <a:endParaRPr lang="en-US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Lưu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Json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3ED22A5C-BCF1-277D-47F7-007A10CA55FA}"/>
              </a:ext>
            </a:extLst>
          </p:cNvPr>
          <p:cNvSpPr txBox="1"/>
          <p:nvPr/>
        </p:nvSpPr>
        <p:spPr>
          <a:xfrm>
            <a:off x="2366346" y="285094"/>
            <a:ext cx="5271060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</p:spTree>
    <p:extLst>
      <p:ext uri="{BB962C8B-B14F-4D97-AF65-F5344CB8AC3E}">
        <p14:creationId xmlns:p14="http://schemas.microsoft.com/office/powerpoint/2010/main" val="11841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B751-6E5A-6716-3EFE-BA528C0A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16D1397D-F378-6036-4F4F-20935B6C5B5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EE3B2310-34EA-8F90-209B-56E0C4ADA46A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6BB3E5C-46AB-357C-31D1-5AB3387EEFAC}"/>
              </a:ext>
            </a:extLst>
          </p:cNvPr>
          <p:cNvSpPr txBox="1"/>
          <p:nvPr/>
        </p:nvSpPr>
        <p:spPr>
          <a:xfrm>
            <a:off x="177800" y="1955658"/>
            <a:ext cx="6223000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Các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Dlgame.json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C8BA5221-643A-C83F-D209-FC8CC0DCD92C}"/>
              </a:ext>
            </a:extLst>
          </p:cNvPr>
          <p:cNvSpPr txBox="1"/>
          <p:nvPr/>
        </p:nvSpPr>
        <p:spPr>
          <a:xfrm>
            <a:off x="7976612" y="5768483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3.1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phỏng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F3595-EB6D-F08B-36C9-624EA41C0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1833562"/>
            <a:ext cx="517313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1F36-12D8-6893-331A-CB63FA6A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0040ED0E-70D3-E6E7-2328-500F52B164C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3CCF282E-0634-62AB-F81D-E8F4C3002FF4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1182223-2433-8B74-9761-B768DF94169B}"/>
              </a:ext>
            </a:extLst>
          </p:cNvPr>
          <p:cNvSpPr txBox="1"/>
          <p:nvPr/>
        </p:nvSpPr>
        <p:spPr>
          <a:xfrm>
            <a:off x="0" y="1955658"/>
            <a:ext cx="6993467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60FPS.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pizza, game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09E5803-44E7-CD56-AEA6-C45B118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97" y="1869934"/>
            <a:ext cx="46482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2692D532-A923-D2D0-1FC3-6DB29F89FFAC}"/>
              </a:ext>
            </a:extLst>
          </p:cNvPr>
          <p:cNvSpPr txBox="1"/>
          <p:nvPr/>
        </p:nvSpPr>
        <p:spPr>
          <a:xfrm>
            <a:off x="7976612" y="5768483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3.1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phỏng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6850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1646</TotalTime>
  <Words>898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.VnTime</vt:lpstr>
      <vt:lpstr>Arial</vt:lpstr>
      <vt:lpstr>Calibri</vt:lpstr>
      <vt:lpstr>Times New Roman</vt:lpstr>
      <vt:lpstr>Trebuchet MS</vt:lpstr>
      <vt:lpstr>Wingdings 3</vt:lpstr>
      <vt:lpstr>Facet</vt:lpstr>
      <vt:lpstr>TRƯỜNG ĐẠI HỌC KĨ THUẬT CÔNG NGHIỆP KHOA : ĐIỆN TỬ NGÀNH: KĨ THUẬT MÁY TÍNH  BÀI TẬP LẬP TRÌNH PYTHON Đề tài: Lập trình game Pizza Panic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</dc:creator>
  <cp:lastModifiedBy>5</cp:lastModifiedBy>
  <cp:revision>8</cp:revision>
  <dcterms:created xsi:type="dcterms:W3CDTF">2025-06-08T08:53:16Z</dcterms:created>
  <dcterms:modified xsi:type="dcterms:W3CDTF">2025-06-09T18:56:12Z</dcterms:modified>
</cp:coreProperties>
</file>