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75" r:id="rId6"/>
    <p:sldId id="269" r:id="rId7"/>
    <p:sldId id="270" r:id="rId8"/>
    <p:sldId id="262" r:id="rId9"/>
    <p:sldId id="263" r:id="rId10"/>
    <p:sldId id="278" r:id="rId11"/>
    <p:sldId id="264" r:id="rId12"/>
    <p:sldId id="279" r:id="rId13"/>
    <p:sldId id="276" r:id="rId14"/>
    <p:sldId id="313" r:id="rId15"/>
    <p:sldId id="277" r:id="rId16"/>
    <p:sldId id="265" r:id="rId17"/>
    <p:sldId id="283" r:id="rId18"/>
    <p:sldId id="285" r:id="rId19"/>
    <p:sldId id="286" r:id="rId20"/>
    <p:sldId id="284" r:id="rId21"/>
    <p:sldId id="288" r:id="rId22"/>
    <p:sldId id="289" r:id="rId23"/>
    <p:sldId id="298" r:id="rId24"/>
    <p:sldId id="292" r:id="rId25"/>
    <p:sldId id="299" r:id="rId26"/>
    <p:sldId id="301" r:id="rId27"/>
    <p:sldId id="300" r:id="rId28"/>
    <p:sldId id="293" r:id="rId29"/>
    <p:sldId id="290" r:id="rId30"/>
    <p:sldId id="314" r:id="rId31"/>
    <p:sldId id="319" r:id="rId32"/>
    <p:sldId id="320" r:id="rId33"/>
    <p:sldId id="321" r:id="rId34"/>
    <p:sldId id="322" r:id="rId35"/>
    <p:sldId id="323" r:id="rId36"/>
    <p:sldId id="324" r:id="rId37"/>
    <p:sldId id="291" r:id="rId38"/>
    <p:sldId id="325" r:id="rId39"/>
    <p:sldId id="326" r:id="rId40"/>
    <p:sldId id="302" r:id="rId41"/>
    <p:sldId id="303" r:id="rId42"/>
    <p:sldId id="315" r:id="rId43"/>
    <p:sldId id="304" r:id="rId44"/>
    <p:sldId id="305" r:id="rId45"/>
    <p:sldId id="316" r:id="rId46"/>
    <p:sldId id="306" r:id="rId47"/>
    <p:sldId id="308" r:id="rId48"/>
    <p:sldId id="327" r:id="rId49"/>
    <p:sldId id="309" r:id="rId50"/>
    <p:sldId id="311" r:id="rId51"/>
    <p:sldId id="312" r:id="rId52"/>
    <p:sldId id="3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51023-A16B-4601-8CFF-04BD279E06A5}" type="doc">
      <dgm:prSet loTypeId="urn:microsoft.com/office/officeart/2005/8/layout/vList3" loCatId="list" qsTypeId="urn:microsoft.com/office/officeart/2005/8/quickstyle/3d2" qsCatId="3D" csTypeId="urn:microsoft.com/office/officeart/2005/8/colors/colorful1" csCatId="colorful" phldr="1"/>
      <dgm:spPr/>
    </dgm:pt>
    <dgm:pt modelId="{1F841E5F-EAC3-4BE3-B532-5CDB9541B635}">
      <dgm:prSet phldrT="[Text]"/>
      <dgm:spPr/>
      <dgm:t>
        <a:bodyPr/>
        <a:lstStyle/>
        <a:p>
          <a:r>
            <a:rPr lang="en-US" dirty="0" smtClean="0"/>
            <a:t>Gen: </a:t>
          </a:r>
          <a:r>
            <a:rPr lang="de-DE" dirty="0" smtClean="0"/>
            <a:t>sự thiếu hụt di truyền nghiêm trọng của anpha-1- antitrymotrypsin</a:t>
          </a:r>
          <a:endParaRPr lang="en-US" dirty="0"/>
        </a:p>
      </dgm:t>
    </dgm:pt>
    <dgm:pt modelId="{47697F31-8636-4C8D-AA1A-06B84A9C1FF0}" type="parTrans" cxnId="{A7348EB9-132F-4E60-A9CC-C4EFC8048BDC}">
      <dgm:prSet/>
      <dgm:spPr/>
      <dgm:t>
        <a:bodyPr/>
        <a:lstStyle/>
        <a:p>
          <a:endParaRPr lang="en-US"/>
        </a:p>
      </dgm:t>
    </dgm:pt>
    <dgm:pt modelId="{B172A3D7-D40B-4D44-B9B6-7619D9037BBC}" type="sibTrans" cxnId="{A7348EB9-132F-4E60-A9CC-C4EFC8048BDC}">
      <dgm:prSet/>
      <dgm:spPr/>
      <dgm:t>
        <a:bodyPr/>
        <a:lstStyle/>
        <a:p>
          <a:endParaRPr lang="en-US"/>
        </a:p>
      </dgm:t>
    </dgm:pt>
    <dgm:pt modelId="{722D0060-0214-4338-8A1F-26459ADFF2E4}">
      <dgm:prSet phldrT="[Text]"/>
      <dgm:spPr/>
      <dgm:t>
        <a:bodyPr/>
        <a:lstStyle/>
        <a:p>
          <a:r>
            <a:rPr lang="en-US" dirty="0" err="1" smtClean="0"/>
            <a:t>Tình</a:t>
          </a:r>
          <a:r>
            <a:rPr lang="en-US" dirty="0" smtClean="0"/>
            <a:t> </a:t>
          </a:r>
          <a:r>
            <a:rPr lang="en-US" dirty="0" err="1" smtClean="0"/>
            <a:t>trạng</a:t>
          </a:r>
          <a:r>
            <a:rPr lang="en-US" dirty="0" smtClean="0"/>
            <a:t> </a:t>
          </a:r>
          <a:r>
            <a:rPr lang="en-US" dirty="0" err="1" smtClean="0"/>
            <a:t>kinh</a:t>
          </a:r>
          <a:r>
            <a:rPr lang="en-US" dirty="0" smtClean="0"/>
            <a:t> </a:t>
          </a:r>
          <a:r>
            <a:rPr lang="en-US" dirty="0" err="1" smtClean="0"/>
            <a:t>tế</a:t>
          </a:r>
          <a:r>
            <a:rPr lang="en-US" dirty="0" smtClean="0"/>
            <a:t> </a:t>
          </a:r>
          <a:r>
            <a:rPr lang="en-US" dirty="0" err="1" smtClean="0"/>
            <a:t>và</a:t>
          </a:r>
          <a:r>
            <a:rPr lang="en-US" dirty="0" smtClean="0"/>
            <a:t> </a:t>
          </a:r>
          <a:r>
            <a:rPr lang="en-US" dirty="0" err="1" smtClean="0"/>
            <a:t>trình</a:t>
          </a:r>
          <a:r>
            <a:rPr lang="en-US" dirty="0" smtClean="0"/>
            <a:t> </a:t>
          </a:r>
          <a:r>
            <a:rPr lang="en-US" dirty="0" err="1" smtClean="0"/>
            <a:t>độ</a:t>
          </a:r>
          <a:r>
            <a:rPr lang="en-US" dirty="0" smtClean="0"/>
            <a:t> </a:t>
          </a:r>
          <a:r>
            <a:rPr lang="en-US" dirty="0" err="1" smtClean="0"/>
            <a:t>văn</a:t>
          </a:r>
          <a:r>
            <a:rPr lang="en-US" dirty="0" smtClean="0"/>
            <a:t> </a:t>
          </a:r>
          <a:r>
            <a:rPr lang="en-US" dirty="0" err="1" smtClean="0"/>
            <a:t>hóa</a:t>
          </a:r>
          <a:r>
            <a:rPr lang="en-US" dirty="0" smtClean="0"/>
            <a:t>, </a:t>
          </a:r>
          <a:r>
            <a:rPr lang="en-US" dirty="0" err="1" smtClean="0"/>
            <a:t>tiếp</a:t>
          </a:r>
          <a:r>
            <a:rPr lang="en-US" dirty="0" smtClean="0"/>
            <a:t> </a:t>
          </a:r>
          <a:r>
            <a:rPr lang="en-US" dirty="0" err="1" smtClean="0"/>
            <a:t>cận</a:t>
          </a:r>
          <a:r>
            <a:rPr lang="en-US" dirty="0" smtClean="0"/>
            <a:t> CSSK</a:t>
          </a:r>
          <a:endParaRPr lang="en-US" dirty="0"/>
        </a:p>
      </dgm:t>
    </dgm:pt>
    <dgm:pt modelId="{E8BE02BA-3141-40A4-A86D-A575019BD970}" type="parTrans" cxnId="{59A4C944-7F86-426B-8EA2-CCF29242C4FF}">
      <dgm:prSet/>
      <dgm:spPr/>
      <dgm:t>
        <a:bodyPr/>
        <a:lstStyle/>
        <a:p>
          <a:endParaRPr lang="en-US"/>
        </a:p>
      </dgm:t>
    </dgm:pt>
    <dgm:pt modelId="{6303B74E-F279-42F1-9A70-5895BEAA1862}" type="sibTrans" cxnId="{59A4C944-7F86-426B-8EA2-CCF29242C4FF}">
      <dgm:prSet/>
      <dgm:spPr/>
      <dgm:t>
        <a:bodyPr/>
        <a:lstStyle/>
        <a:p>
          <a:endParaRPr lang="en-US"/>
        </a:p>
      </dgm:t>
    </dgm:pt>
    <dgm:pt modelId="{E15600F8-69B3-47EF-930C-7F9A71D67233}">
      <dgm:prSet phldrT="[Text]"/>
      <dgm:spPr/>
      <dgm:t>
        <a:bodyPr/>
        <a:lstStyle/>
        <a:p>
          <a:r>
            <a:rPr lang="en-US" dirty="0" err="1" smtClean="0"/>
            <a:t>Bệnh</a:t>
          </a:r>
          <a:r>
            <a:rPr lang="en-US" dirty="0" smtClean="0"/>
            <a:t> </a:t>
          </a:r>
          <a:r>
            <a:rPr lang="en-US" dirty="0" err="1" smtClean="0"/>
            <a:t>hô</a:t>
          </a:r>
          <a:r>
            <a:rPr lang="en-US" dirty="0" smtClean="0"/>
            <a:t> </a:t>
          </a:r>
          <a:r>
            <a:rPr lang="en-US" dirty="0" err="1" smtClean="0"/>
            <a:t>hấp</a:t>
          </a:r>
          <a:r>
            <a:rPr lang="en-US" dirty="0" smtClean="0"/>
            <a:t>: Hen, </a:t>
          </a:r>
          <a:r>
            <a:rPr lang="en-US" dirty="0" err="1" smtClean="0"/>
            <a:t>tăng</a:t>
          </a:r>
          <a:r>
            <a:rPr lang="en-US" dirty="0" smtClean="0"/>
            <a:t> </a:t>
          </a:r>
          <a:r>
            <a:rPr lang="en-US" dirty="0" err="1" smtClean="0"/>
            <a:t>tính</a:t>
          </a:r>
          <a:r>
            <a:rPr lang="en-US" dirty="0" smtClean="0"/>
            <a:t> </a:t>
          </a:r>
          <a:r>
            <a:rPr lang="en-US" dirty="0" err="1" smtClean="0"/>
            <a:t>phản</a:t>
          </a:r>
          <a:r>
            <a:rPr lang="en-US" dirty="0" smtClean="0"/>
            <a:t> </a:t>
          </a:r>
          <a:r>
            <a:rPr lang="en-US" dirty="0" err="1" smtClean="0"/>
            <a:t>ứng</a:t>
          </a:r>
          <a:r>
            <a:rPr lang="en-US" dirty="0" smtClean="0"/>
            <a:t> PQ, VPQM, …</a:t>
          </a:r>
          <a:endParaRPr lang="en-US" dirty="0"/>
        </a:p>
      </dgm:t>
    </dgm:pt>
    <dgm:pt modelId="{98676A01-04B7-4889-A3AA-C1CCE3E5945C}" type="parTrans" cxnId="{7FC542D4-1EFF-4105-82DF-61039B8090F1}">
      <dgm:prSet/>
      <dgm:spPr/>
      <dgm:t>
        <a:bodyPr/>
        <a:lstStyle/>
        <a:p>
          <a:endParaRPr lang="en-US"/>
        </a:p>
      </dgm:t>
    </dgm:pt>
    <dgm:pt modelId="{A1EE03B7-B01F-4043-B1AD-4EB507A30C90}" type="sibTrans" cxnId="{7FC542D4-1EFF-4105-82DF-61039B8090F1}">
      <dgm:prSet/>
      <dgm:spPr/>
      <dgm:t>
        <a:bodyPr/>
        <a:lstStyle/>
        <a:p>
          <a:endParaRPr lang="en-US"/>
        </a:p>
      </dgm:t>
    </dgm:pt>
    <dgm:pt modelId="{65D745D5-FC91-4C60-9BB4-5134835AAC61}">
      <dgm:prSet/>
      <dgm:spPr/>
      <dgm:t>
        <a:bodyPr/>
        <a:lstStyle/>
        <a:p>
          <a:r>
            <a:rPr lang="en-US" dirty="0" err="1" smtClean="0"/>
            <a:t>Tuổi</a:t>
          </a:r>
          <a:r>
            <a:rPr lang="en-US" dirty="0" smtClean="0"/>
            <a:t> </a:t>
          </a:r>
          <a:r>
            <a:rPr lang="en-US" dirty="0" err="1" smtClean="0"/>
            <a:t>và</a:t>
          </a:r>
          <a:r>
            <a:rPr lang="en-US" dirty="0" smtClean="0"/>
            <a:t> </a:t>
          </a:r>
          <a:r>
            <a:rPr lang="en-US" dirty="0" err="1" smtClean="0"/>
            <a:t>giới</a:t>
          </a:r>
          <a:r>
            <a:rPr lang="en-US" dirty="0" smtClean="0"/>
            <a:t>: </a:t>
          </a:r>
          <a:endParaRPr lang="en-US" dirty="0"/>
        </a:p>
      </dgm:t>
    </dgm:pt>
    <dgm:pt modelId="{D0101824-93BC-4287-BFC6-F260F3E7A24B}" type="parTrans" cxnId="{2AD31DB1-40B3-4BEC-A5CE-315A9AEEC95D}">
      <dgm:prSet/>
      <dgm:spPr/>
      <dgm:t>
        <a:bodyPr/>
        <a:lstStyle/>
        <a:p>
          <a:endParaRPr lang="en-US"/>
        </a:p>
      </dgm:t>
    </dgm:pt>
    <dgm:pt modelId="{592FA39B-D083-4E87-A3D0-BBFABC967CD1}" type="sibTrans" cxnId="{2AD31DB1-40B3-4BEC-A5CE-315A9AEEC95D}">
      <dgm:prSet/>
      <dgm:spPr/>
      <dgm:t>
        <a:bodyPr/>
        <a:lstStyle/>
        <a:p>
          <a:endParaRPr lang="en-US"/>
        </a:p>
      </dgm:t>
    </dgm:pt>
    <dgm:pt modelId="{95B1D10C-FF0F-411F-8EA2-58845F047346}">
      <dgm:prSet/>
      <dgm:spPr/>
      <dgm:t>
        <a:bodyPr/>
        <a:lstStyle/>
        <a:p>
          <a:r>
            <a:rPr lang="en-US" dirty="0" err="1" smtClean="0"/>
            <a:t>Sự</a:t>
          </a:r>
          <a:r>
            <a:rPr lang="en-US" dirty="0" smtClean="0"/>
            <a:t> </a:t>
          </a:r>
          <a:r>
            <a:rPr lang="en-US" dirty="0" err="1" smtClean="0"/>
            <a:t>tăng</a:t>
          </a:r>
          <a:r>
            <a:rPr lang="en-US" dirty="0" smtClean="0"/>
            <a:t> </a:t>
          </a:r>
          <a:r>
            <a:rPr lang="en-US" dirty="0" err="1" smtClean="0"/>
            <a:t>trưởng</a:t>
          </a:r>
          <a:r>
            <a:rPr lang="en-US" dirty="0" smtClean="0"/>
            <a:t> </a:t>
          </a:r>
          <a:r>
            <a:rPr lang="en-US" dirty="0" err="1" smtClean="0"/>
            <a:t>và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a:t>
          </a:r>
          <a:r>
            <a:rPr lang="en-US" dirty="0" err="1" smtClean="0"/>
            <a:t>phổi</a:t>
          </a:r>
          <a:endParaRPr lang="en-US" dirty="0"/>
        </a:p>
      </dgm:t>
    </dgm:pt>
    <dgm:pt modelId="{46F89BED-E2DB-4158-81BE-AE0A6D855ECE}" type="parTrans" cxnId="{0E0514C4-49B7-4FAC-B094-42F7D1D4FB3C}">
      <dgm:prSet/>
      <dgm:spPr/>
      <dgm:t>
        <a:bodyPr/>
        <a:lstStyle/>
        <a:p>
          <a:endParaRPr lang="en-US"/>
        </a:p>
      </dgm:t>
    </dgm:pt>
    <dgm:pt modelId="{E2084824-B5FE-4730-A613-572074D9380A}" type="sibTrans" cxnId="{0E0514C4-49B7-4FAC-B094-42F7D1D4FB3C}">
      <dgm:prSet/>
      <dgm:spPr/>
      <dgm:t>
        <a:bodyPr/>
        <a:lstStyle/>
        <a:p>
          <a:endParaRPr lang="en-US"/>
        </a:p>
      </dgm:t>
    </dgm:pt>
    <dgm:pt modelId="{E550D0D1-DECB-464C-998D-41E40DE84D31}">
      <dgm:prSet/>
      <dgm:spPr/>
      <dgm:t>
        <a:bodyPr/>
        <a:lstStyle/>
        <a:p>
          <a:r>
            <a:rPr lang="en-US" dirty="0" err="1" smtClean="0"/>
            <a:t>Phơi</a:t>
          </a:r>
          <a:r>
            <a:rPr lang="en-US" dirty="0" smtClean="0"/>
            <a:t> </a:t>
          </a:r>
          <a:r>
            <a:rPr lang="en-US" dirty="0" err="1" smtClean="0"/>
            <a:t>nhiễm</a:t>
          </a:r>
          <a:r>
            <a:rPr lang="en-US" dirty="0" smtClean="0"/>
            <a:t> </a:t>
          </a:r>
          <a:r>
            <a:rPr lang="en-US" dirty="0" err="1" smtClean="0"/>
            <a:t>với</a:t>
          </a:r>
          <a:r>
            <a:rPr lang="en-US" dirty="0" smtClean="0"/>
            <a:t> </a:t>
          </a:r>
          <a:r>
            <a:rPr lang="en-US" dirty="0" err="1" smtClean="0"/>
            <a:t>yếu</a:t>
          </a:r>
          <a:r>
            <a:rPr lang="en-US" dirty="0" smtClean="0"/>
            <a:t> </a:t>
          </a:r>
          <a:r>
            <a:rPr lang="en-US" dirty="0" err="1" smtClean="0"/>
            <a:t>tố</a:t>
          </a:r>
          <a:r>
            <a:rPr lang="en-US" dirty="0" smtClean="0"/>
            <a:t> </a:t>
          </a:r>
          <a:r>
            <a:rPr lang="en-US" dirty="0" err="1" smtClean="0"/>
            <a:t>nguy</a:t>
          </a:r>
          <a:r>
            <a:rPr lang="en-US" dirty="0" smtClean="0"/>
            <a:t> </a:t>
          </a:r>
          <a:r>
            <a:rPr lang="en-US" dirty="0" err="1" smtClean="0"/>
            <a:t>cơ</a:t>
          </a:r>
          <a:r>
            <a:rPr lang="en-US" dirty="0" smtClean="0"/>
            <a:t>: </a:t>
          </a:r>
          <a:r>
            <a:rPr lang="en-US" dirty="0" err="1" smtClean="0"/>
            <a:t>khói</a:t>
          </a:r>
          <a:r>
            <a:rPr lang="en-US" dirty="0" smtClean="0"/>
            <a:t>, </a:t>
          </a:r>
          <a:r>
            <a:rPr lang="en-US" dirty="0" err="1" smtClean="0"/>
            <a:t>bụi</a:t>
          </a:r>
          <a:r>
            <a:rPr lang="en-US" dirty="0" smtClean="0"/>
            <a:t>, ô </a:t>
          </a:r>
          <a:r>
            <a:rPr lang="en-US" dirty="0" err="1" smtClean="0"/>
            <a:t>nhiễm</a:t>
          </a:r>
          <a:r>
            <a:rPr lang="en-US" dirty="0" smtClean="0"/>
            <a:t> </a:t>
          </a:r>
          <a:r>
            <a:rPr lang="en-US" dirty="0" err="1" smtClean="0"/>
            <a:t>thành</a:t>
          </a:r>
          <a:r>
            <a:rPr lang="en-US" dirty="0" smtClean="0"/>
            <a:t> </a:t>
          </a:r>
          <a:r>
            <a:rPr lang="en-US" dirty="0" err="1" smtClean="0"/>
            <a:t>thị</a:t>
          </a:r>
          <a:endParaRPr lang="en-US" dirty="0"/>
        </a:p>
      </dgm:t>
    </dgm:pt>
    <dgm:pt modelId="{2CC5443D-45EF-4E2D-9144-304DA840B9C3}" type="parTrans" cxnId="{7187E04F-078C-4BC1-B2C4-F797515D8546}">
      <dgm:prSet/>
      <dgm:spPr/>
      <dgm:t>
        <a:bodyPr/>
        <a:lstStyle/>
        <a:p>
          <a:endParaRPr lang="en-US"/>
        </a:p>
      </dgm:t>
    </dgm:pt>
    <dgm:pt modelId="{01E06D19-F93C-4B8E-9923-2A3CF714EB47}" type="sibTrans" cxnId="{7187E04F-078C-4BC1-B2C4-F797515D8546}">
      <dgm:prSet/>
      <dgm:spPr/>
      <dgm:t>
        <a:bodyPr/>
        <a:lstStyle/>
        <a:p>
          <a:endParaRPr lang="en-US"/>
        </a:p>
      </dgm:t>
    </dgm:pt>
    <dgm:pt modelId="{8518F79E-429A-4241-A083-940DF7403ED5}" type="pres">
      <dgm:prSet presAssocID="{9DB51023-A16B-4601-8CFF-04BD279E06A5}" presName="linearFlow" presStyleCnt="0">
        <dgm:presLayoutVars>
          <dgm:dir/>
          <dgm:resizeHandles val="exact"/>
        </dgm:presLayoutVars>
      </dgm:prSet>
      <dgm:spPr/>
    </dgm:pt>
    <dgm:pt modelId="{79DC0751-261B-40C1-80FD-4C7882A135F7}" type="pres">
      <dgm:prSet presAssocID="{1F841E5F-EAC3-4BE3-B532-5CDB9541B635}" presName="composite" presStyleCnt="0"/>
      <dgm:spPr/>
    </dgm:pt>
    <dgm:pt modelId="{4C912893-A9A6-4BB0-91A5-3C5391FEF3F6}" type="pres">
      <dgm:prSet presAssocID="{1F841E5F-EAC3-4BE3-B532-5CDB9541B635}" presName="imgShp" presStyleLbl="fgImgPlace1" presStyleIdx="0" presStyleCnt="6"/>
      <dgm:spPr/>
    </dgm:pt>
    <dgm:pt modelId="{6CF021D0-DDD4-458A-B9C6-E6B80225A9D8}" type="pres">
      <dgm:prSet presAssocID="{1F841E5F-EAC3-4BE3-B532-5CDB9541B635}" presName="txShp" presStyleLbl="node1" presStyleIdx="0" presStyleCnt="6">
        <dgm:presLayoutVars>
          <dgm:bulletEnabled val="1"/>
        </dgm:presLayoutVars>
      </dgm:prSet>
      <dgm:spPr/>
      <dgm:t>
        <a:bodyPr/>
        <a:lstStyle/>
        <a:p>
          <a:endParaRPr lang="en-US"/>
        </a:p>
      </dgm:t>
    </dgm:pt>
    <dgm:pt modelId="{A1014F6A-9E26-4591-8A47-234CCE5C47F7}" type="pres">
      <dgm:prSet presAssocID="{B172A3D7-D40B-4D44-B9B6-7619D9037BBC}" presName="spacing" presStyleCnt="0"/>
      <dgm:spPr/>
    </dgm:pt>
    <dgm:pt modelId="{4DB76096-86FF-4DE4-9604-6423C4EBEC7D}" type="pres">
      <dgm:prSet presAssocID="{65D745D5-FC91-4C60-9BB4-5134835AAC61}" presName="composite" presStyleCnt="0"/>
      <dgm:spPr/>
    </dgm:pt>
    <dgm:pt modelId="{62C1EB9A-0FA6-4D7E-9667-3DD7614B048B}" type="pres">
      <dgm:prSet presAssocID="{65D745D5-FC91-4C60-9BB4-5134835AAC61}" presName="imgShp" presStyleLbl="fgImgPlace1" presStyleIdx="1" presStyleCnt="6"/>
      <dgm:spPr/>
    </dgm:pt>
    <dgm:pt modelId="{1BC0476B-D339-40B0-A9C0-CD0FE7400400}" type="pres">
      <dgm:prSet presAssocID="{65D745D5-FC91-4C60-9BB4-5134835AAC61}" presName="txShp" presStyleLbl="node1" presStyleIdx="1" presStyleCnt="6">
        <dgm:presLayoutVars>
          <dgm:bulletEnabled val="1"/>
        </dgm:presLayoutVars>
      </dgm:prSet>
      <dgm:spPr/>
      <dgm:t>
        <a:bodyPr/>
        <a:lstStyle/>
        <a:p>
          <a:endParaRPr lang="en-US"/>
        </a:p>
      </dgm:t>
    </dgm:pt>
    <dgm:pt modelId="{A3B52FE7-8FFE-47D2-BCAA-D3B32B68AD96}" type="pres">
      <dgm:prSet presAssocID="{592FA39B-D083-4E87-A3D0-BBFABC967CD1}" presName="spacing" presStyleCnt="0"/>
      <dgm:spPr/>
    </dgm:pt>
    <dgm:pt modelId="{FE0FF8F9-ED63-4539-AD8E-C6A5A6C95CCE}" type="pres">
      <dgm:prSet presAssocID="{95B1D10C-FF0F-411F-8EA2-58845F047346}" presName="composite" presStyleCnt="0"/>
      <dgm:spPr/>
    </dgm:pt>
    <dgm:pt modelId="{16D107EE-AE50-444F-A1BD-451F9C40227C}" type="pres">
      <dgm:prSet presAssocID="{95B1D10C-FF0F-411F-8EA2-58845F047346}" presName="imgShp" presStyleLbl="fgImgPlace1" presStyleIdx="2" presStyleCnt="6"/>
      <dgm:spPr/>
    </dgm:pt>
    <dgm:pt modelId="{40183269-77C5-4EC2-B765-948CBFFC9303}" type="pres">
      <dgm:prSet presAssocID="{95B1D10C-FF0F-411F-8EA2-58845F047346}" presName="txShp" presStyleLbl="node1" presStyleIdx="2" presStyleCnt="6">
        <dgm:presLayoutVars>
          <dgm:bulletEnabled val="1"/>
        </dgm:presLayoutVars>
      </dgm:prSet>
      <dgm:spPr/>
      <dgm:t>
        <a:bodyPr/>
        <a:lstStyle/>
        <a:p>
          <a:endParaRPr lang="en-US"/>
        </a:p>
      </dgm:t>
    </dgm:pt>
    <dgm:pt modelId="{719940C1-E134-45D5-BBB9-81E416BD1DA8}" type="pres">
      <dgm:prSet presAssocID="{E2084824-B5FE-4730-A613-572074D9380A}" presName="spacing" presStyleCnt="0"/>
      <dgm:spPr/>
    </dgm:pt>
    <dgm:pt modelId="{5A50D7AA-AFC7-4929-88F5-F6B20BBBA7F5}" type="pres">
      <dgm:prSet presAssocID="{E550D0D1-DECB-464C-998D-41E40DE84D31}" presName="composite" presStyleCnt="0"/>
      <dgm:spPr/>
    </dgm:pt>
    <dgm:pt modelId="{5BD4CE5E-4D3C-4EAF-B80A-95E1D379C295}" type="pres">
      <dgm:prSet presAssocID="{E550D0D1-DECB-464C-998D-41E40DE84D31}" presName="imgShp" presStyleLbl="fgImgPlace1" presStyleIdx="3" presStyleCnt="6"/>
      <dgm:spPr/>
    </dgm:pt>
    <dgm:pt modelId="{FFBE6DC9-C514-4020-B6B8-325AF1F4557B}" type="pres">
      <dgm:prSet presAssocID="{E550D0D1-DECB-464C-998D-41E40DE84D31}" presName="txShp" presStyleLbl="node1" presStyleIdx="3" presStyleCnt="6">
        <dgm:presLayoutVars>
          <dgm:bulletEnabled val="1"/>
        </dgm:presLayoutVars>
      </dgm:prSet>
      <dgm:spPr/>
      <dgm:t>
        <a:bodyPr/>
        <a:lstStyle/>
        <a:p>
          <a:endParaRPr lang="en-US"/>
        </a:p>
      </dgm:t>
    </dgm:pt>
    <dgm:pt modelId="{4DA7EAD6-1786-4A0B-A034-C9E40182CECE}" type="pres">
      <dgm:prSet presAssocID="{01E06D19-F93C-4B8E-9923-2A3CF714EB47}" presName="spacing" presStyleCnt="0"/>
      <dgm:spPr/>
    </dgm:pt>
    <dgm:pt modelId="{A09D5D17-4651-4E29-8A59-289F9E3B858D}" type="pres">
      <dgm:prSet presAssocID="{722D0060-0214-4338-8A1F-26459ADFF2E4}" presName="composite" presStyleCnt="0"/>
      <dgm:spPr/>
    </dgm:pt>
    <dgm:pt modelId="{38C71B65-D090-48D4-9DC5-7CE3F6D2B72D}" type="pres">
      <dgm:prSet presAssocID="{722D0060-0214-4338-8A1F-26459ADFF2E4}" presName="imgShp" presStyleLbl="fgImgPlace1" presStyleIdx="4" presStyleCnt="6"/>
      <dgm:spPr/>
    </dgm:pt>
    <dgm:pt modelId="{5C8AE7A2-A025-4CA4-82FF-A624D0682241}" type="pres">
      <dgm:prSet presAssocID="{722D0060-0214-4338-8A1F-26459ADFF2E4}" presName="txShp" presStyleLbl="node1" presStyleIdx="4" presStyleCnt="6">
        <dgm:presLayoutVars>
          <dgm:bulletEnabled val="1"/>
        </dgm:presLayoutVars>
      </dgm:prSet>
      <dgm:spPr/>
      <dgm:t>
        <a:bodyPr/>
        <a:lstStyle/>
        <a:p>
          <a:endParaRPr lang="en-US"/>
        </a:p>
      </dgm:t>
    </dgm:pt>
    <dgm:pt modelId="{6F416C30-149A-4140-A85B-0AB5C098472A}" type="pres">
      <dgm:prSet presAssocID="{6303B74E-F279-42F1-9A70-5895BEAA1862}" presName="spacing" presStyleCnt="0"/>
      <dgm:spPr/>
    </dgm:pt>
    <dgm:pt modelId="{EDC4E6AB-BF53-4594-86B8-70A283FDEA5F}" type="pres">
      <dgm:prSet presAssocID="{E15600F8-69B3-47EF-930C-7F9A71D67233}" presName="composite" presStyleCnt="0"/>
      <dgm:spPr/>
    </dgm:pt>
    <dgm:pt modelId="{DA27E599-A49E-4EE6-A99D-A093DCD36462}" type="pres">
      <dgm:prSet presAssocID="{E15600F8-69B3-47EF-930C-7F9A71D67233}" presName="imgShp" presStyleLbl="fgImgPlace1" presStyleIdx="5" presStyleCnt="6"/>
      <dgm:spPr/>
    </dgm:pt>
    <dgm:pt modelId="{FB03A1BE-C4F4-4AF2-8BED-2009032FD0E2}" type="pres">
      <dgm:prSet presAssocID="{E15600F8-69B3-47EF-930C-7F9A71D67233}" presName="txShp" presStyleLbl="node1" presStyleIdx="5" presStyleCnt="6">
        <dgm:presLayoutVars>
          <dgm:bulletEnabled val="1"/>
        </dgm:presLayoutVars>
      </dgm:prSet>
      <dgm:spPr/>
      <dgm:t>
        <a:bodyPr/>
        <a:lstStyle/>
        <a:p>
          <a:endParaRPr lang="en-US"/>
        </a:p>
      </dgm:t>
    </dgm:pt>
  </dgm:ptLst>
  <dgm:cxnLst>
    <dgm:cxn modelId="{80AF6891-26AC-4218-B1F9-D41AF928026F}" type="presOf" srcId="{722D0060-0214-4338-8A1F-26459ADFF2E4}" destId="{5C8AE7A2-A025-4CA4-82FF-A624D0682241}" srcOrd="0" destOrd="0" presId="urn:microsoft.com/office/officeart/2005/8/layout/vList3"/>
    <dgm:cxn modelId="{8D976C98-03FF-4524-9401-46E71BBFDDAD}" type="presOf" srcId="{95B1D10C-FF0F-411F-8EA2-58845F047346}" destId="{40183269-77C5-4EC2-B765-948CBFFC9303}" srcOrd="0" destOrd="0" presId="urn:microsoft.com/office/officeart/2005/8/layout/vList3"/>
    <dgm:cxn modelId="{68B66366-724B-476E-AA2A-904F8283CA32}" type="presOf" srcId="{1F841E5F-EAC3-4BE3-B532-5CDB9541B635}" destId="{6CF021D0-DDD4-458A-B9C6-E6B80225A9D8}" srcOrd="0" destOrd="0" presId="urn:microsoft.com/office/officeart/2005/8/layout/vList3"/>
    <dgm:cxn modelId="{5D86BD04-A6E1-4CB0-99D7-AEB6BFD7A42E}" type="presOf" srcId="{E550D0D1-DECB-464C-998D-41E40DE84D31}" destId="{FFBE6DC9-C514-4020-B6B8-325AF1F4557B}" srcOrd="0" destOrd="0" presId="urn:microsoft.com/office/officeart/2005/8/layout/vList3"/>
    <dgm:cxn modelId="{A7348EB9-132F-4E60-A9CC-C4EFC8048BDC}" srcId="{9DB51023-A16B-4601-8CFF-04BD279E06A5}" destId="{1F841E5F-EAC3-4BE3-B532-5CDB9541B635}" srcOrd="0" destOrd="0" parTransId="{47697F31-8636-4C8D-AA1A-06B84A9C1FF0}" sibTransId="{B172A3D7-D40B-4D44-B9B6-7619D9037BBC}"/>
    <dgm:cxn modelId="{0E0514C4-49B7-4FAC-B094-42F7D1D4FB3C}" srcId="{9DB51023-A16B-4601-8CFF-04BD279E06A5}" destId="{95B1D10C-FF0F-411F-8EA2-58845F047346}" srcOrd="2" destOrd="0" parTransId="{46F89BED-E2DB-4158-81BE-AE0A6D855ECE}" sibTransId="{E2084824-B5FE-4730-A613-572074D9380A}"/>
    <dgm:cxn modelId="{7FC542D4-1EFF-4105-82DF-61039B8090F1}" srcId="{9DB51023-A16B-4601-8CFF-04BD279E06A5}" destId="{E15600F8-69B3-47EF-930C-7F9A71D67233}" srcOrd="5" destOrd="0" parTransId="{98676A01-04B7-4889-A3AA-C1CCE3E5945C}" sibTransId="{A1EE03B7-B01F-4043-B1AD-4EB507A30C90}"/>
    <dgm:cxn modelId="{2AD31DB1-40B3-4BEC-A5CE-315A9AEEC95D}" srcId="{9DB51023-A16B-4601-8CFF-04BD279E06A5}" destId="{65D745D5-FC91-4C60-9BB4-5134835AAC61}" srcOrd="1" destOrd="0" parTransId="{D0101824-93BC-4287-BFC6-F260F3E7A24B}" sibTransId="{592FA39B-D083-4E87-A3D0-BBFABC967CD1}"/>
    <dgm:cxn modelId="{417CF826-4F49-43F4-AD52-5510392E01AF}" type="presOf" srcId="{65D745D5-FC91-4C60-9BB4-5134835AAC61}" destId="{1BC0476B-D339-40B0-A9C0-CD0FE7400400}" srcOrd="0" destOrd="0" presId="urn:microsoft.com/office/officeart/2005/8/layout/vList3"/>
    <dgm:cxn modelId="{3BFF88EA-195F-47F7-BDE9-8ED5E7F64C08}" type="presOf" srcId="{9DB51023-A16B-4601-8CFF-04BD279E06A5}" destId="{8518F79E-429A-4241-A083-940DF7403ED5}" srcOrd="0" destOrd="0" presId="urn:microsoft.com/office/officeart/2005/8/layout/vList3"/>
    <dgm:cxn modelId="{59A4C944-7F86-426B-8EA2-CCF29242C4FF}" srcId="{9DB51023-A16B-4601-8CFF-04BD279E06A5}" destId="{722D0060-0214-4338-8A1F-26459ADFF2E4}" srcOrd="4" destOrd="0" parTransId="{E8BE02BA-3141-40A4-A86D-A575019BD970}" sibTransId="{6303B74E-F279-42F1-9A70-5895BEAA1862}"/>
    <dgm:cxn modelId="{7187E04F-078C-4BC1-B2C4-F797515D8546}" srcId="{9DB51023-A16B-4601-8CFF-04BD279E06A5}" destId="{E550D0D1-DECB-464C-998D-41E40DE84D31}" srcOrd="3" destOrd="0" parTransId="{2CC5443D-45EF-4E2D-9144-304DA840B9C3}" sibTransId="{01E06D19-F93C-4B8E-9923-2A3CF714EB47}"/>
    <dgm:cxn modelId="{3D42A24A-E286-48EF-A8E4-088E64A58B6C}" type="presOf" srcId="{E15600F8-69B3-47EF-930C-7F9A71D67233}" destId="{FB03A1BE-C4F4-4AF2-8BED-2009032FD0E2}" srcOrd="0" destOrd="0" presId="urn:microsoft.com/office/officeart/2005/8/layout/vList3"/>
    <dgm:cxn modelId="{CB36348F-9F58-4C79-A4D2-091E469306CF}" type="presParOf" srcId="{8518F79E-429A-4241-A083-940DF7403ED5}" destId="{79DC0751-261B-40C1-80FD-4C7882A135F7}" srcOrd="0" destOrd="0" presId="urn:microsoft.com/office/officeart/2005/8/layout/vList3"/>
    <dgm:cxn modelId="{F61BE246-BB1A-4288-ABD1-3E95BC68311B}" type="presParOf" srcId="{79DC0751-261B-40C1-80FD-4C7882A135F7}" destId="{4C912893-A9A6-4BB0-91A5-3C5391FEF3F6}" srcOrd="0" destOrd="0" presId="urn:microsoft.com/office/officeart/2005/8/layout/vList3"/>
    <dgm:cxn modelId="{AA92B84B-0CE8-4BC7-B449-8B1058D48F62}" type="presParOf" srcId="{79DC0751-261B-40C1-80FD-4C7882A135F7}" destId="{6CF021D0-DDD4-458A-B9C6-E6B80225A9D8}" srcOrd="1" destOrd="0" presId="urn:microsoft.com/office/officeart/2005/8/layout/vList3"/>
    <dgm:cxn modelId="{5DEF4816-8727-414A-94E8-50A7E90FDAAA}" type="presParOf" srcId="{8518F79E-429A-4241-A083-940DF7403ED5}" destId="{A1014F6A-9E26-4591-8A47-234CCE5C47F7}" srcOrd="1" destOrd="0" presId="urn:microsoft.com/office/officeart/2005/8/layout/vList3"/>
    <dgm:cxn modelId="{B3C4E8D1-9743-492B-9310-FF0EBCB0E771}" type="presParOf" srcId="{8518F79E-429A-4241-A083-940DF7403ED5}" destId="{4DB76096-86FF-4DE4-9604-6423C4EBEC7D}" srcOrd="2" destOrd="0" presId="urn:microsoft.com/office/officeart/2005/8/layout/vList3"/>
    <dgm:cxn modelId="{C1C544A5-E11F-42BB-9563-B6F9BA3D8EEA}" type="presParOf" srcId="{4DB76096-86FF-4DE4-9604-6423C4EBEC7D}" destId="{62C1EB9A-0FA6-4D7E-9667-3DD7614B048B}" srcOrd="0" destOrd="0" presId="urn:microsoft.com/office/officeart/2005/8/layout/vList3"/>
    <dgm:cxn modelId="{30C5A6D0-1DF3-4211-9207-C08098624F7D}" type="presParOf" srcId="{4DB76096-86FF-4DE4-9604-6423C4EBEC7D}" destId="{1BC0476B-D339-40B0-A9C0-CD0FE7400400}" srcOrd="1" destOrd="0" presId="urn:microsoft.com/office/officeart/2005/8/layout/vList3"/>
    <dgm:cxn modelId="{1965A7FE-21D9-49D5-8175-C34B6780080E}" type="presParOf" srcId="{8518F79E-429A-4241-A083-940DF7403ED5}" destId="{A3B52FE7-8FFE-47D2-BCAA-D3B32B68AD96}" srcOrd="3" destOrd="0" presId="urn:microsoft.com/office/officeart/2005/8/layout/vList3"/>
    <dgm:cxn modelId="{E96252F3-DEDC-4C96-9832-C1FE96707435}" type="presParOf" srcId="{8518F79E-429A-4241-A083-940DF7403ED5}" destId="{FE0FF8F9-ED63-4539-AD8E-C6A5A6C95CCE}" srcOrd="4" destOrd="0" presId="urn:microsoft.com/office/officeart/2005/8/layout/vList3"/>
    <dgm:cxn modelId="{6BD4F939-60CF-44EE-A9F9-579417026D1E}" type="presParOf" srcId="{FE0FF8F9-ED63-4539-AD8E-C6A5A6C95CCE}" destId="{16D107EE-AE50-444F-A1BD-451F9C40227C}" srcOrd="0" destOrd="0" presId="urn:microsoft.com/office/officeart/2005/8/layout/vList3"/>
    <dgm:cxn modelId="{D7663566-67BE-4052-9DE3-262F2C1CE5EB}" type="presParOf" srcId="{FE0FF8F9-ED63-4539-AD8E-C6A5A6C95CCE}" destId="{40183269-77C5-4EC2-B765-948CBFFC9303}" srcOrd="1" destOrd="0" presId="urn:microsoft.com/office/officeart/2005/8/layout/vList3"/>
    <dgm:cxn modelId="{5A8F0779-2679-4F35-84AF-9B749A33F1F6}" type="presParOf" srcId="{8518F79E-429A-4241-A083-940DF7403ED5}" destId="{719940C1-E134-45D5-BBB9-81E416BD1DA8}" srcOrd="5" destOrd="0" presId="urn:microsoft.com/office/officeart/2005/8/layout/vList3"/>
    <dgm:cxn modelId="{15CAD152-6274-4215-862A-40FE190094DB}" type="presParOf" srcId="{8518F79E-429A-4241-A083-940DF7403ED5}" destId="{5A50D7AA-AFC7-4929-88F5-F6B20BBBA7F5}" srcOrd="6" destOrd="0" presId="urn:microsoft.com/office/officeart/2005/8/layout/vList3"/>
    <dgm:cxn modelId="{B1BFC5D5-829C-4448-B878-8C9DE63AF758}" type="presParOf" srcId="{5A50D7AA-AFC7-4929-88F5-F6B20BBBA7F5}" destId="{5BD4CE5E-4D3C-4EAF-B80A-95E1D379C295}" srcOrd="0" destOrd="0" presId="urn:microsoft.com/office/officeart/2005/8/layout/vList3"/>
    <dgm:cxn modelId="{D6050FFA-9F58-45A3-A9EE-1725E7AB32C2}" type="presParOf" srcId="{5A50D7AA-AFC7-4929-88F5-F6B20BBBA7F5}" destId="{FFBE6DC9-C514-4020-B6B8-325AF1F4557B}" srcOrd="1" destOrd="0" presId="urn:microsoft.com/office/officeart/2005/8/layout/vList3"/>
    <dgm:cxn modelId="{EE75E0F8-D762-4176-BB9F-E23D23379EF9}" type="presParOf" srcId="{8518F79E-429A-4241-A083-940DF7403ED5}" destId="{4DA7EAD6-1786-4A0B-A034-C9E40182CECE}" srcOrd="7" destOrd="0" presId="urn:microsoft.com/office/officeart/2005/8/layout/vList3"/>
    <dgm:cxn modelId="{42B3BDDC-AFD2-47E5-AEE8-0FEE32F554F1}" type="presParOf" srcId="{8518F79E-429A-4241-A083-940DF7403ED5}" destId="{A09D5D17-4651-4E29-8A59-289F9E3B858D}" srcOrd="8" destOrd="0" presId="urn:microsoft.com/office/officeart/2005/8/layout/vList3"/>
    <dgm:cxn modelId="{91C47E6C-087C-4D16-AD8B-16A56006A007}" type="presParOf" srcId="{A09D5D17-4651-4E29-8A59-289F9E3B858D}" destId="{38C71B65-D090-48D4-9DC5-7CE3F6D2B72D}" srcOrd="0" destOrd="0" presId="urn:microsoft.com/office/officeart/2005/8/layout/vList3"/>
    <dgm:cxn modelId="{25710E1D-79AF-4D3A-BF7E-61293F14969E}" type="presParOf" srcId="{A09D5D17-4651-4E29-8A59-289F9E3B858D}" destId="{5C8AE7A2-A025-4CA4-82FF-A624D0682241}" srcOrd="1" destOrd="0" presId="urn:microsoft.com/office/officeart/2005/8/layout/vList3"/>
    <dgm:cxn modelId="{F3C80951-8987-47B2-AA02-F0051DCDD45A}" type="presParOf" srcId="{8518F79E-429A-4241-A083-940DF7403ED5}" destId="{6F416C30-149A-4140-A85B-0AB5C098472A}" srcOrd="9" destOrd="0" presId="urn:microsoft.com/office/officeart/2005/8/layout/vList3"/>
    <dgm:cxn modelId="{55F74372-4B5C-4030-89F5-115365575A24}" type="presParOf" srcId="{8518F79E-429A-4241-A083-940DF7403ED5}" destId="{EDC4E6AB-BF53-4594-86B8-70A283FDEA5F}" srcOrd="10" destOrd="0" presId="urn:microsoft.com/office/officeart/2005/8/layout/vList3"/>
    <dgm:cxn modelId="{88149A85-2292-4734-A0A9-CC341B7393AF}" type="presParOf" srcId="{EDC4E6AB-BF53-4594-86B8-70A283FDEA5F}" destId="{DA27E599-A49E-4EE6-A99D-A093DCD36462}" srcOrd="0" destOrd="0" presId="urn:microsoft.com/office/officeart/2005/8/layout/vList3"/>
    <dgm:cxn modelId="{F5FD672F-1C82-4694-A1B0-3EFC73CEE11B}" type="presParOf" srcId="{EDC4E6AB-BF53-4594-86B8-70A283FDEA5F}" destId="{FB03A1BE-C4F4-4AF2-8BED-2009032FD0E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021D0-DDD4-458A-B9C6-E6B80225A9D8}">
      <dsp:nvSpPr>
        <dsp:cNvPr id="0" name=""/>
        <dsp:cNvSpPr/>
      </dsp:nvSpPr>
      <dsp:spPr>
        <a:xfrm rot="10800000">
          <a:off x="1961390" y="1289"/>
          <a:ext cx="7094220" cy="698003"/>
        </a:xfrm>
        <a:prstGeom prst="homePlat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Gen: </a:t>
          </a:r>
          <a:r>
            <a:rPr lang="de-DE" sz="2000" kern="1200" dirty="0" smtClean="0"/>
            <a:t>sự thiếu hụt di truyền nghiêm trọng của anpha-1- antitrymotrypsin</a:t>
          </a:r>
          <a:endParaRPr lang="en-US" sz="2000" kern="1200" dirty="0"/>
        </a:p>
      </dsp:txBody>
      <dsp:txXfrm rot="10800000">
        <a:off x="2135891" y="1289"/>
        <a:ext cx="6919719" cy="698003"/>
      </dsp:txXfrm>
    </dsp:sp>
    <dsp:sp modelId="{4C912893-A9A6-4BB0-91A5-3C5391FEF3F6}">
      <dsp:nvSpPr>
        <dsp:cNvPr id="0" name=""/>
        <dsp:cNvSpPr/>
      </dsp:nvSpPr>
      <dsp:spPr>
        <a:xfrm>
          <a:off x="1612389" y="1289"/>
          <a:ext cx="698003" cy="698003"/>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BC0476B-D339-40B0-A9C0-CD0FE7400400}">
      <dsp:nvSpPr>
        <dsp:cNvPr id="0" name=""/>
        <dsp:cNvSpPr/>
      </dsp:nvSpPr>
      <dsp:spPr>
        <a:xfrm rot="10800000">
          <a:off x="1961390" y="907653"/>
          <a:ext cx="7094220" cy="698003"/>
        </a:xfrm>
        <a:prstGeom prst="homePlat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err="1" smtClean="0"/>
            <a:t>Tuổi</a:t>
          </a:r>
          <a:r>
            <a:rPr lang="en-US" sz="2000" kern="1200" dirty="0" smtClean="0"/>
            <a:t> </a:t>
          </a:r>
          <a:r>
            <a:rPr lang="en-US" sz="2000" kern="1200" dirty="0" err="1" smtClean="0"/>
            <a:t>và</a:t>
          </a:r>
          <a:r>
            <a:rPr lang="en-US" sz="2000" kern="1200" dirty="0" smtClean="0"/>
            <a:t> </a:t>
          </a:r>
          <a:r>
            <a:rPr lang="en-US" sz="2000" kern="1200" dirty="0" err="1" smtClean="0"/>
            <a:t>giới</a:t>
          </a:r>
          <a:r>
            <a:rPr lang="en-US" sz="2000" kern="1200" dirty="0" smtClean="0"/>
            <a:t>: </a:t>
          </a:r>
          <a:endParaRPr lang="en-US" sz="2000" kern="1200" dirty="0"/>
        </a:p>
      </dsp:txBody>
      <dsp:txXfrm rot="10800000">
        <a:off x="2135891" y="907653"/>
        <a:ext cx="6919719" cy="698003"/>
      </dsp:txXfrm>
    </dsp:sp>
    <dsp:sp modelId="{62C1EB9A-0FA6-4D7E-9667-3DD7614B048B}">
      <dsp:nvSpPr>
        <dsp:cNvPr id="0" name=""/>
        <dsp:cNvSpPr/>
      </dsp:nvSpPr>
      <dsp:spPr>
        <a:xfrm>
          <a:off x="1612389" y="907653"/>
          <a:ext cx="698003" cy="698003"/>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0183269-77C5-4EC2-B765-948CBFFC9303}">
      <dsp:nvSpPr>
        <dsp:cNvPr id="0" name=""/>
        <dsp:cNvSpPr/>
      </dsp:nvSpPr>
      <dsp:spPr>
        <a:xfrm rot="10800000">
          <a:off x="1961390" y="1814016"/>
          <a:ext cx="7094220" cy="698003"/>
        </a:xfrm>
        <a:prstGeom prst="homePlat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err="1" smtClean="0"/>
            <a:t>Sự</a:t>
          </a:r>
          <a:r>
            <a:rPr lang="en-US" sz="2000" kern="1200" dirty="0" smtClean="0"/>
            <a:t> </a:t>
          </a:r>
          <a:r>
            <a:rPr lang="en-US" sz="2000" kern="1200" dirty="0" err="1" smtClean="0"/>
            <a:t>tăng</a:t>
          </a:r>
          <a:r>
            <a:rPr lang="en-US" sz="2000" kern="1200" dirty="0" smtClean="0"/>
            <a:t> </a:t>
          </a:r>
          <a:r>
            <a:rPr lang="en-US" sz="2000" kern="1200" dirty="0" err="1" smtClean="0"/>
            <a:t>trưởng</a:t>
          </a:r>
          <a:r>
            <a:rPr lang="en-US" sz="2000" kern="1200" dirty="0" smtClean="0"/>
            <a:t> </a:t>
          </a:r>
          <a:r>
            <a:rPr lang="en-US" sz="2000" kern="1200" dirty="0" err="1" smtClean="0"/>
            <a:t>và</a:t>
          </a:r>
          <a:r>
            <a:rPr lang="en-US" sz="2000" kern="1200" dirty="0" smtClean="0"/>
            <a:t> </a:t>
          </a:r>
          <a:r>
            <a:rPr lang="en-US" sz="2000" kern="1200" dirty="0" err="1" smtClean="0"/>
            <a:t>phát</a:t>
          </a:r>
          <a:r>
            <a:rPr lang="en-US" sz="2000" kern="1200" dirty="0" smtClean="0"/>
            <a:t> </a:t>
          </a:r>
          <a:r>
            <a:rPr lang="en-US" sz="2000" kern="1200" dirty="0" err="1" smtClean="0"/>
            <a:t>triển</a:t>
          </a:r>
          <a:r>
            <a:rPr lang="en-US" sz="2000" kern="1200" dirty="0" smtClean="0"/>
            <a:t> </a:t>
          </a:r>
          <a:r>
            <a:rPr lang="en-US" sz="2000" kern="1200" dirty="0" err="1" smtClean="0"/>
            <a:t>của</a:t>
          </a:r>
          <a:r>
            <a:rPr lang="en-US" sz="2000" kern="1200" dirty="0" smtClean="0"/>
            <a:t> </a:t>
          </a:r>
          <a:r>
            <a:rPr lang="en-US" sz="2000" kern="1200" dirty="0" err="1" smtClean="0"/>
            <a:t>phổi</a:t>
          </a:r>
          <a:endParaRPr lang="en-US" sz="2000" kern="1200" dirty="0"/>
        </a:p>
      </dsp:txBody>
      <dsp:txXfrm rot="10800000">
        <a:off x="2135891" y="1814016"/>
        <a:ext cx="6919719" cy="698003"/>
      </dsp:txXfrm>
    </dsp:sp>
    <dsp:sp modelId="{16D107EE-AE50-444F-A1BD-451F9C40227C}">
      <dsp:nvSpPr>
        <dsp:cNvPr id="0" name=""/>
        <dsp:cNvSpPr/>
      </dsp:nvSpPr>
      <dsp:spPr>
        <a:xfrm>
          <a:off x="1612389" y="1814016"/>
          <a:ext cx="698003" cy="698003"/>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FBE6DC9-C514-4020-B6B8-325AF1F4557B}">
      <dsp:nvSpPr>
        <dsp:cNvPr id="0" name=""/>
        <dsp:cNvSpPr/>
      </dsp:nvSpPr>
      <dsp:spPr>
        <a:xfrm rot="10800000">
          <a:off x="1961390" y="2720379"/>
          <a:ext cx="7094220" cy="698003"/>
        </a:xfrm>
        <a:prstGeom prst="homePlate">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err="1" smtClean="0"/>
            <a:t>Phơi</a:t>
          </a:r>
          <a:r>
            <a:rPr lang="en-US" sz="2000" kern="1200" dirty="0" smtClean="0"/>
            <a:t> </a:t>
          </a:r>
          <a:r>
            <a:rPr lang="en-US" sz="2000" kern="1200" dirty="0" err="1" smtClean="0"/>
            <a:t>nhiễm</a:t>
          </a:r>
          <a:r>
            <a:rPr lang="en-US" sz="2000" kern="1200" dirty="0" smtClean="0"/>
            <a:t> </a:t>
          </a:r>
          <a:r>
            <a:rPr lang="en-US" sz="2000" kern="1200" dirty="0" err="1" smtClean="0"/>
            <a:t>với</a:t>
          </a:r>
          <a:r>
            <a:rPr lang="en-US" sz="2000" kern="1200" dirty="0" smtClean="0"/>
            <a:t> </a:t>
          </a:r>
          <a:r>
            <a:rPr lang="en-US" sz="2000" kern="1200" dirty="0" err="1" smtClean="0"/>
            <a:t>yếu</a:t>
          </a:r>
          <a:r>
            <a:rPr lang="en-US" sz="2000" kern="1200" dirty="0" smtClean="0"/>
            <a:t> </a:t>
          </a:r>
          <a:r>
            <a:rPr lang="en-US" sz="2000" kern="1200" dirty="0" err="1" smtClean="0"/>
            <a:t>tố</a:t>
          </a:r>
          <a:r>
            <a:rPr lang="en-US" sz="2000" kern="1200" dirty="0" smtClean="0"/>
            <a:t> </a:t>
          </a:r>
          <a:r>
            <a:rPr lang="en-US" sz="2000" kern="1200" dirty="0" err="1" smtClean="0"/>
            <a:t>nguy</a:t>
          </a:r>
          <a:r>
            <a:rPr lang="en-US" sz="2000" kern="1200" dirty="0" smtClean="0"/>
            <a:t> </a:t>
          </a:r>
          <a:r>
            <a:rPr lang="en-US" sz="2000" kern="1200" dirty="0" err="1" smtClean="0"/>
            <a:t>cơ</a:t>
          </a:r>
          <a:r>
            <a:rPr lang="en-US" sz="2000" kern="1200" dirty="0" smtClean="0"/>
            <a:t>: </a:t>
          </a:r>
          <a:r>
            <a:rPr lang="en-US" sz="2000" kern="1200" dirty="0" err="1" smtClean="0"/>
            <a:t>khói</a:t>
          </a:r>
          <a:r>
            <a:rPr lang="en-US" sz="2000" kern="1200" dirty="0" smtClean="0"/>
            <a:t>, </a:t>
          </a:r>
          <a:r>
            <a:rPr lang="en-US" sz="2000" kern="1200" dirty="0" err="1" smtClean="0"/>
            <a:t>bụi</a:t>
          </a:r>
          <a:r>
            <a:rPr lang="en-US" sz="2000" kern="1200" dirty="0" smtClean="0"/>
            <a:t>, ô </a:t>
          </a:r>
          <a:r>
            <a:rPr lang="en-US" sz="2000" kern="1200" dirty="0" err="1" smtClean="0"/>
            <a:t>nhiễm</a:t>
          </a:r>
          <a:r>
            <a:rPr lang="en-US" sz="2000" kern="1200" dirty="0" smtClean="0"/>
            <a:t> </a:t>
          </a:r>
          <a:r>
            <a:rPr lang="en-US" sz="2000" kern="1200" dirty="0" err="1" smtClean="0"/>
            <a:t>thành</a:t>
          </a:r>
          <a:r>
            <a:rPr lang="en-US" sz="2000" kern="1200" dirty="0" smtClean="0"/>
            <a:t> </a:t>
          </a:r>
          <a:r>
            <a:rPr lang="en-US" sz="2000" kern="1200" dirty="0" err="1" smtClean="0"/>
            <a:t>thị</a:t>
          </a:r>
          <a:endParaRPr lang="en-US" sz="2000" kern="1200" dirty="0"/>
        </a:p>
      </dsp:txBody>
      <dsp:txXfrm rot="10800000">
        <a:off x="2135891" y="2720379"/>
        <a:ext cx="6919719" cy="698003"/>
      </dsp:txXfrm>
    </dsp:sp>
    <dsp:sp modelId="{5BD4CE5E-4D3C-4EAF-B80A-95E1D379C295}">
      <dsp:nvSpPr>
        <dsp:cNvPr id="0" name=""/>
        <dsp:cNvSpPr/>
      </dsp:nvSpPr>
      <dsp:spPr>
        <a:xfrm>
          <a:off x="1612389" y="2720379"/>
          <a:ext cx="698003" cy="698003"/>
        </a:xfrm>
        <a:prstGeom prst="ellipse">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C8AE7A2-A025-4CA4-82FF-A624D0682241}">
      <dsp:nvSpPr>
        <dsp:cNvPr id="0" name=""/>
        <dsp:cNvSpPr/>
      </dsp:nvSpPr>
      <dsp:spPr>
        <a:xfrm rot="10800000">
          <a:off x="1961390" y="3626742"/>
          <a:ext cx="7094220" cy="698003"/>
        </a:xfrm>
        <a:prstGeom prst="homePlate">
          <a:avLst/>
        </a:prstGeom>
        <a:solidFill>
          <a:schemeClr val="accent6">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err="1" smtClean="0"/>
            <a:t>Tình</a:t>
          </a:r>
          <a:r>
            <a:rPr lang="en-US" sz="2000" kern="1200" dirty="0" smtClean="0"/>
            <a:t> </a:t>
          </a:r>
          <a:r>
            <a:rPr lang="en-US" sz="2000" kern="1200" dirty="0" err="1" smtClean="0"/>
            <a:t>trạng</a:t>
          </a:r>
          <a:r>
            <a:rPr lang="en-US" sz="2000" kern="1200" dirty="0" smtClean="0"/>
            <a:t> </a:t>
          </a:r>
          <a:r>
            <a:rPr lang="en-US" sz="2000" kern="1200" dirty="0" err="1" smtClean="0"/>
            <a:t>kinh</a:t>
          </a:r>
          <a:r>
            <a:rPr lang="en-US" sz="2000" kern="1200" dirty="0" smtClean="0"/>
            <a:t> </a:t>
          </a:r>
          <a:r>
            <a:rPr lang="en-US" sz="2000" kern="1200" dirty="0" err="1" smtClean="0"/>
            <a:t>tế</a:t>
          </a:r>
          <a:r>
            <a:rPr lang="en-US" sz="2000" kern="1200" dirty="0" smtClean="0"/>
            <a:t> </a:t>
          </a:r>
          <a:r>
            <a:rPr lang="en-US" sz="2000" kern="1200" dirty="0" err="1" smtClean="0"/>
            <a:t>và</a:t>
          </a:r>
          <a:r>
            <a:rPr lang="en-US" sz="2000" kern="1200" dirty="0" smtClean="0"/>
            <a:t> </a:t>
          </a:r>
          <a:r>
            <a:rPr lang="en-US" sz="2000" kern="1200" dirty="0" err="1" smtClean="0"/>
            <a:t>trình</a:t>
          </a:r>
          <a:r>
            <a:rPr lang="en-US" sz="2000" kern="1200" dirty="0" smtClean="0"/>
            <a:t> </a:t>
          </a:r>
          <a:r>
            <a:rPr lang="en-US" sz="2000" kern="1200" dirty="0" err="1" smtClean="0"/>
            <a:t>độ</a:t>
          </a:r>
          <a:r>
            <a:rPr lang="en-US" sz="2000" kern="1200" dirty="0" smtClean="0"/>
            <a:t> </a:t>
          </a:r>
          <a:r>
            <a:rPr lang="en-US" sz="2000" kern="1200" dirty="0" err="1" smtClean="0"/>
            <a:t>văn</a:t>
          </a:r>
          <a:r>
            <a:rPr lang="en-US" sz="2000" kern="1200" dirty="0" smtClean="0"/>
            <a:t> </a:t>
          </a:r>
          <a:r>
            <a:rPr lang="en-US" sz="2000" kern="1200" dirty="0" err="1" smtClean="0"/>
            <a:t>hóa</a:t>
          </a:r>
          <a:r>
            <a:rPr lang="en-US" sz="2000" kern="1200" dirty="0" smtClean="0"/>
            <a:t>, </a:t>
          </a:r>
          <a:r>
            <a:rPr lang="en-US" sz="2000" kern="1200" dirty="0" err="1" smtClean="0"/>
            <a:t>tiếp</a:t>
          </a:r>
          <a:r>
            <a:rPr lang="en-US" sz="2000" kern="1200" dirty="0" smtClean="0"/>
            <a:t> </a:t>
          </a:r>
          <a:r>
            <a:rPr lang="en-US" sz="2000" kern="1200" dirty="0" err="1" smtClean="0"/>
            <a:t>cận</a:t>
          </a:r>
          <a:r>
            <a:rPr lang="en-US" sz="2000" kern="1200" dirty="0" smtClean="0"/>
            <a:t> CSSK</a:t>
          </a:r>
          <a:endParaRPr lang="en-US" sz="2000" kern="1200" dirty="0"/>
        </a:p>
      </dsp:txBody>
      <dsp:txXfrm rot="10800000">
        <a:off x="2135891" y="3626742"/>
        <a:ext cx="6919719" cy="698003"/>
      </dsp:txXfrm>
    </dsp:sp>
    <dsp:sp modelId="{38C71B65-D090-48D4-9DC5-7CE3F6D2B72D}">
      <dsp:nvSpPr>
        <dsp:cNvPr id="0" name=""/>
        <dsp:cNvSpPr/>
      </dsp:nvSpPr>
      <dsp:spPr>
        <a:xfrm>
          <a:off x="1612389" y="3626742"/>
          <a:ext cx="698003" cy="698003"/>
        </a:xfrm>
        <a:prstGeom prst="ellipse">
          <a:avLst/>
        </a:prstGeom>
        <a:solidFill>
          <a:schemeClr val="accent6">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B03A1BE-C4F4-4AF2-8BED-2009032FD0E2}">
      <dsp:nvSpPr>
        <dsp:cNvPr id="0" name=""/>
        <dsp:cNvSpPr/>
      </dsp:nvSpPr>
      <dsp:spPr>
        <a:xfrm rot="10800000">
          <a:off x="1961390" y="4533106"/>
          <a:ext cx="7094220" cy="698003"/>
        </a:xfrm>
        <a:prstGeom prst="homePlat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7800" tIns="76200" rIns="142240" bIns="76200" numCol="1" spcCol="1270" anchor="ctr" anchorCtr="0">
          <a:noAutofit/>
        </a:bodyPr>
        <a:lstStyle/>
        <a:p>
          <a:pPr lvl="0" algn="ctr" defTabSz="889000">
            <a:lnSpc>
              <a:spcPct val="90000"/>
            </a:lnSpc>
            <a:spcBef>
              <a:spcPct val="0"/>
            </a:spcBef>
            <a:spcAft>
              <a:spcPct val="35000"/>
            </a:spcAft>
          </a:pPr>
          <a:r>
            <a:rPr lang="en-US" sz="2000" kern="1200" dirty="0" err="1" smtClean="0"/>
            <a:t>Bệnh</a:t>
          </a:r>
          <a:r>
            <a:rPr lang="en-US" sz="2000" kern="1200" dirty="0" smtClean="0"/>
            <a:t> </a:t>
          </a:r>
          <a:r>
            <a:rPr lang="en-US" sz="2000" kern="1200" dirty="0" err="1" smtClean="0"/>
            <a:t>hô</a:t>
          </a:r>
          <a:r>
            <a:rPr lang="en-US" sz="2000" kern="1200" dirty="0" smtClean="0"/>
            <a:t> </a:t>
          </a:r>
          <a:r>
            <a:rPr lang="en-US" sz="2000" kern="1200" dirty="0" err="1" smtClean="0"/>
            <a:t>hấp</a:t>
          </a:r>
          <a:r>
            <a:rPr lang="en-US" sz="2000" kern="1200" dirty="0" smtClean="0"/>
            <a:t>: Hen, </a:t>
          </a:r>
          <a:r>
            <a:rPr lang="en-US" sz="2000" kern="1200" dirty="0" err="1" smtClean="0"/>
            <a:t>tăng</a:t>
          </a:r>
          <a:r>
            <a:rPr lang="en-US" sz="2000" kern="1200" dirty="0" smtClean="0"/>
            <a:t> </a:t>
          </a:r>
          <a:r>
            <a:rPr lang="en-US" sz="2000" kern="1200" dirty="0" err="1" smtClean="0"/>
            <a:t>tính</a:t>
          </a:r>
          <a:r>
            <a:rPr lang="en-US" sz="2000" kern="1200" dirty="0" smtClean="0"/>
            <a:t> </a:t>
          </a:r>
          <a:r>
            <a:rPr lang="en-US" sz="2000" kern="1200" dirty="0" err="1" smtClean="0"/>
            <a:t>phản</a:t>
          </a:r>
          <a:r>
            <a:rPr lang="en-US" sz="2000" kern="1200" dirty="0" smtClean="0"/>
            <a:t> </a:t>
          </a:r>
          <a:r>
            <a:rPr lang="en-US" sz="2000" kern="1200" dirty="0" err="1" smtClean="0"/>
            <a:t>ứng</a:t>
          </a:r>
          <a:r>
            <a:rPr lang="en-US" sz="2000" kern="1200" dirty="0" smtClean="0"/>
            <a:t> PQ, VPQM, …</a:t>
          </a:r>
          <a:endParaRPr lang="en-US" sz="2000" kern="1200" dirty="0"/>
        </a:p>
      </dsp:txBody>
      <dsp:txXfrm rot="10800000">
        <a:off x="2135891" y="4533106"/>
        <a:ext cx="6919719" cy="698003"/>
      </dsp:txXfrm>
    </dsp:sp>
    <dsp:sp modelId="{DA27E599-A49E-4EE6-A99D-A093DCD36462}">
      <dsp:nvSpPr>
        <dsp:cNvPr id="0" name=""/>
        <dsp:cNvSpPr/>
      </dsp:nvSpPr>
      <dsp:spPr>
        <a:xfrm>
          <a:off x="1612389" y="4533106"/>
          <a:ext cx="698003" cy="698003"/>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12/27/2017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lvl1pPr algn="ctr">
              <a:defRPr sz="4500" b="1" u="none">
                <a:solidFill>
                  <a:srgbClr val="FF3399"/>
                </a:solidFill>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norm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12/27/2017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12/27/2017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12/27/2017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2000"/>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12/27/2017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Chronic_obstructive_pulmonary_disea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8305800" cy="3124200"/>
          </a:xfrm>
        </p:spPr>
        <p:txBody>
          <a:bodyPr>
            <a:normAutofit/>
          </a:bodyPr>
          <a:lstStyle/>
          <a:p>
            <a:pPr algn="ctr"/>
            <a:r>
              <a:rPr lang="en-US" b="1" dirty="0">
                <a:solidFill>
                  <a:srgbClr val="FF0000"/>
                </a:solidFill>
                <a:latin typeface="Times New Roman" pitchFamily="18" charset="0"/>
                <a:cs typeface="Times New Roman" pitchFamily="18" charset="0"/>
              </a:rPr>
              <a:t>BỆNH PHỔI TẮC NGHẼN </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MẠN </a:t>
            </a:r>
            <a:r>
              <a:rPr lang="en-US" b="1" dirty="0">
                <a:solidFill>
                  <a:srgbClr val="FF0000"/>
                </a:solidFill>
                <a:latin typeface="Times New Roman" pitchFamily="18" charset="0"/>
                <a:cs typeface="Times New Roman" pitchFamily="18" charset="0"/>
              </a:rPr>
              <a:t>TÍNH</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r>
              <a:rPr lang="en-US" b="1" dirty="0">
                <a:solidFill>
                  <a:srgbClr val="FFC000"/>
                </a:solidFill>
                <a:latin typeface="Times New Roman" pitchFamily="18" charset="0"/>
                <a:cs typeface="Times New Roman" pitchFamily="18" charset="0"/>
              </a:rPr>
              <a:t>(</a:t>
            </a:r>
            <a:r>
              <a:rPr lang="en-US" sz="3300" b="1" dirty="0">
                <a:latin typeface="Times New Roman" pitchFamily="18" charset="0"/>
                <a:cs typeface="Times New Roman" pitchFamily="18" charset="0"/>
                <a:hlinkClick r:id="rId2"/>
              </a:rPr>
              <a:t>Chronic obstructive pulmonary disease</a:t>
            </a:r>
            <a:r>
              <a:rPr lang="en-US" sz="3300" b="1" dirty="0">
                <a:latin typeface="Times New Roman" pitchFamily="18" charset="0"/>
                <a:cs typeface="Times New Roman" pitchFamily="18" charset="0"/>
              </a:rPr>
              <a:t> - </a:t>
            </a:r>
            <a:r>
              <a:rPr lang="en-US" sz="3300" b="1" dirty="0">
                <a:solidFill>
                  <a:srgbClr val="FFC000"/>
                </a:solidFill>
                <a:latin typeface="Times New Roman" pitchFamily="18" charset="0"/>
                <a:cs typeface="Times New Roman" pitchFamily="18" charset="0"/>
              </a:rPr>
              <a:t>COPD)</a:t>
            </a:r>
            <a:r>
              <a:rPr lang="en-US" sz="3300" dirty="0">
                <a:latin typeface="Times New Roman" pitchFamily="18" charset="0"/>
                <a:cs typeface="Times New Roman" pitchFamily="18" charset="0"/>
              </a:rPr>
              <a:t/>
            </a:r>
            <a:br>
              <a:rPr lang="en-US" sz="3300" dirty="0">
                <a:latin typeface="Times New Roman" pitchFamily="18" charset="0"/>
                <a:cs typeface="Times New Roman" pitchFamily="18" charset="0"/>
              </a:rPr>
            </a:br>
            <a:endParaRPr lang="en-US" sz="33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lgn="ctr"/>
            <a:r>
              <a:rPr lang="en-US" b="1" dirty="0" err="1">
                <a:solidFill>
                  <a:schemeClr val="bg1"/>
                </a:solidFill>
                <a:latin typeface="Times New Roman" pitchFamily="18" charset="0"/>
                <a:cs typeface="Times New Roman" pitchFamily="18" charset="0"/>
              </a:rPr>
              <a:t>T</a:t>
            </a:r>
            <a:r>
              <a:rPr lang="en-US" b="1" dirty="0" err="1" smtClean="0">
                <a:solidFill>
                  <a:schemeClr val="bg1"/>
                </a:solidFill>
                <a:latin typeface="Times New Roman" pitchFamily="18" charset="0"/>
                <a:cs typeface="Times New Roman" pitchFamily="18" charset="0"/>
              </a:rPr>
              <a:t>hS</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Lê</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Thị</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Diệu</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Hiền</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Bm</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Nội</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31524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TRIỆU CHỨNG LÂM SÀNG</a:t>
            </a:r>
          </a:p>
        </p:txBody>
      </p:sp>
      <p:sp>
        <p:nvSpPr>
          <p:cNvPr id="3" name="Content Placeholder 2"/>
          <p:cNvSpPr>
            <a:spLocks noGrp="1"/>
          </p:cNvSpPr>
          <p:nvPr>
            <p:ph sz="quarter" idx="1"/>
          </p:nvPr>
        </p:nvSpPr>
        <p:spPr>
          <a:xfrm>
            <a:off x="304800" y="1447800"/>
            <a:ext cx="8461248" cy="5029200"/>
          </a:xfrm>
        </p:spPr>
        <p:txBody>
          <a:bodyPr>
            <a:normAutofit/>
          </a:bodyPr>
          <a:lstStyle/>
          <a:p>
            <a:pPr marL="0" indent="0">
              <a:buNone/>
            </a:pPr>
            <a:r>
              <a:rPr lang="vi-VN" dirty="0"/>
              <a:t>+ Toàn thân</a:t>
            </a:r>
            <a:endParaRPr lang="en-US" dirty="0"/>
          </a:p>
          <a:p>
            <a:pPr marL="0" indent="0" algn="ctr">
              <a:buNone/>
            </a:pPr>
            <a:r>
              <a:rPr lang="vi-VN" b="1" dirty="0" smtClean="0">
                <a:solidFill>
                  <a:srgbClr val="FF0000"/>
                </a:solidFill>
              </a:rPr>
              <a:t>C</a:t>
            </a:r>
            <a:r>
              <a:rPr lang="en-US" b="1" dirty="0" err="1">
                <a:solidFill>
                  <a:srgbClr val="FF0000"/>
                </a:solidFill>
              </a:rPr>
              <a:t>ác</a:t>
            </a:r>
            <a:r>
              <a:rPr lang="en-US" b="1" dirty="0">
                <a:solidFill>
                  <a:srgbClr val="FF0000"/>
                </a:solidFill>
              </a:rPr>
              <a:t> </a:t>
            </a:r>
            <a:r>
              <a:rPr lang="en-US" b="1" dirty="0" err="1">
                <a:solidFill>
                  <a:srgbClr val="FF0000"/>
                </a:solidFill>
              </a:rPr>
              <a:t>triệu</a:t>
            </a:r>
            <a:r>
              <a:rPr lang="en-US" b="1" dirty="0">
                <a:solidFill>
                  <a:srgbClr val="FF0000"/>
                </a:solidFill>
              </a:rPr>
              <a:t> </a:t>
            </a:r>
            <a:r>
              <a:rPr lang="en-US" b="1" dirty="0" err="1">
                <a:solidFill>
                  <a:srgbClr val="FF0000"/>
                </a:solidFill>
              </a:rPr>
              <a:t>chứng</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thể</a:t>
            </a:r>
            <a:r>
              <a:rPr lang="en-US" b="1" dirty="0">
                <a:solidFill>
                  <a:srgbClr val="FF0000"/>
                </a:solidFill>
              </a:rPr>
              <a:t> </a:t>
            </a:r>
            <a:r>
              <a:rPr lang="en-US" b="1" dirty="0" err="1">
                <a:solidFill>
                  <a:srgbClr val="FF0000"/>
                </a:solidFill>
              </a:rPr>
              <a:t>gợi</a:t>
            </a:r>
            <a:r>
              <a:rPr lang="en-US" b="1" dirty="0">
                <a:solidFill>
                  <a:srgbClr val="FF0000"/>
                </a:solidFill>
              </a:rPr>
              <a:t> ý </a:t>
            </a:r>
            <a:r>
              <a:rPr lang="en-US" b="1" dirty="0" err="1">
                <a:solidFill>
                  <a:srgbClr val="FF0000"/>
                </a:solidFill>
              </a:rPr>
              <a:t>mức</a:t>
            </a:r>
            <a:r>
              <a:rPr lang="en-US" b="1" dirty="0">
                <a:solidFill>
                  <a:srgbClr val="FF0000"/>
                </a:solidFill>
              </a:rPr>
              <a:t> </a:t>
            </a:r>
            <a:r>
              <a:rPr lang="en-US" b="1" dirty="0" err="1">
                <a:solidFill>
                  <a:srgbClr val="FF0000"/>
                </a:solidFill>
              </a:rPr>
              <a:t>độ</a:t>
            </a:r>
            <a:r>
              <a:rPr lang="en-US" b="1" dirty="0">
                <a:solidFill>
                  <a:srgbClr val="FF0000"/>
                </a:solidFill>
              </a:rPr>
              <a:t> </a:t>
            </a:r>
            <a:r>
              <a:rPr lang="en-US" b="1" dirty="0" err="1">
                <a:solidFill>
                  <a:srgbClr val="FF0000"/>
                </a:solidFill>
              </a:rPr>
              <a:t>nặng</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smtClean="0">
                <a:solidFill>
                  <a:srgbClr val="FF0000"/>
                </a:solidFill>
              </a:rPr>
              <a:t>COPD</a:t>
            </a:r>
            <a:endParaRPr lang="en-US" b="1" dirty="0">
              <a:solidFill>
                <a:srgbClr val="FF0000"/>
              </a:solidFill>
            </a:endParaRPr>
          </a:p>
          <a:p>
            <a:pPr marL="0" indent="0">
              <a:buNone/>
            </a:pPr>
            <a:r>
              <a:rPr lang="en-US" dirty="0" err="1"/>
              <a:t>Giai</a:t>
            </a:r>
            <a:r>
              <a:rPr lang="en-US" dirty="0"/>
              <a:t> </a:t>
            </a:r>
            <a:r>
              <a:rPr lang="en-US" dirty="0" err="1"/>
              <a:t>đoạn</a:t>
            </a:r>
            <a:r>
              <a:rPr lang="en-US" dirty="0"/>
              <a:t> I (COPD </a:t>
            </a:r>
            <a:r>
              <a:rPr lang="en-US" dirty="0" err="1"/>
              <a:t>nhẹ</a:t>
            </a:r>
            <a:r>
              <a:rPr lang="en-US" dirty="0"/>
              <a:t>): </a:t>
            </a:r>
            <a:r>
              <a:rPr lang="en-US" dirty="0" err="1"/>
              <a:t>bệnh</a:t>
            </a:r>
            <a:r>
              <a:rPr lang="en-US" dirty="0"/>
              <a:t> </a:t>
            </a:r>
            <a:r>
              <a:rPr lang="en-US" dirty="0" err="1"/>
              <a:t>nhân</a:t>
            </a:r>
            <a:r>
              <a:rPr lang="en-US" dirty="0"/>
              <a:t> </a:t>
            </a:r>
            <a:r>
              <a:rPr lang="en-US" dirty="0" err="1"/>
              <a:t>thường</a:t>
            </a:r>
            <a:r>
              <a:rPr lang="en-US" dirty="0"/>
              <a:t> </a:t>
            </a:r>
            <a:r>
              <a:rPr lang="en-US" dirty="0" err="1"/>
              <a:t>chỉ</a:t>
            </a:r>
            <a:r>
              <a:rPr lang="en-US" dirty="0"/>
              <a:t> </a:t>
            </a:r>
            <a:r>
              <a:rPr lang="en-US" dirty="0" err="1"/>
              <a:t>có</a:t>
            </a:r>
            <a:r>
              <a:rPr lang="en-US" dirty="0"/>
              <a:t> ho, </a:t>
            </a:r>
            <a:r>
              <a:rPr lang="en-US" dirty="0" err="1"/>
              <a:t>khạc</a:t>
            </a:r>
            <a:r>
              <a:rPr lang="en-US" dirty="0"/>
              <a:t> </a:t>
            </a:r>
            <a:r>
              <a:rPr lang="en-US" dirty="0" err="1"/>
              <a:t>đờm</a:t>
            </a:r>
            <a:r>
              <a:rPr lang="en-US" dirty="0"/>
              <a:t> </a:t>
            </a:r>
            <a:r>
              <a:rPr lang="en-US" dirty="0" err="1"/>
              <a:t>mạn</a:t>
            </a:r>
            <a:r>
              <a:rPr lang="en-US" dirty="0"/>
              <a:t> </a:t>
            </a:r>
            <a:r>
              <a:rPr lang="en-US" dirty="0" err="1"/>
              <a:t>tính</a:t>
            </a:r>
            <a:r>
              <a:rPr lang="en-US" dirty="0"/>
              <a:t>. </a:t>
            </a:r>
          </a:p>
          <a:p>
            <a:pPr marL="0" indent="0">
              <a:buNone/>
            </a:pPr>
            <a:r>
              <a:rPr lang="en-US" dirty="0" err="1"/>
              <a:t>Giai</a:t>
            </a:r>
            <a:r>
              <a:rPr lang="en-US" dirty="0"/>
              <a:t> </a:t>
            </a:r>
            <a:r>
              <a:rPr lang="en-US" dirty="0" err="1"/>
              <a:t>đoạn</a:t>
            </a:r>
            <a:r>
              <a:rPr lang="en-US" dirty="0"/>
              <a:t> II (COPD </a:t>
            </a:r>
            <a:r>
              <a:rPr lang="en-US" dirty="0" err="1"/>
              <a:t>vừa</a:t>
            </a:r>
            <a:r>
              <a:rPr lang="en-US" dirty="0"/>
              <a:t>): </a:t>
            </a:r>
            <a:r>
              <a:rPr lang="en-US" dirty="0" err="1"/>
              <a:t>bệnh</a:t>
            </a:r>
            <a:r>
              <a:rPr lang="en-US" dirty="0"/>
              <a:t> </a:t>
            </a:r>
            <a:r>
              <a:rPr lang="en-US" dirty="0" err="1"/>
              <a:t>nhân</a:t>
            </a:r>
            <a:r>
              <a:rPr lang="en-US" dirty="0"/>
              <a:t> </a:t>
            </a:r>
            <a:r>
              <a:rPr lang="en-US" dirty="0" err="1"/>
              <a:t>thường</a:t>
            </a:r>
            <a:r>
              <a:rPr lang="en-US" dirty="0"/>
              <a:t> </a:t>
            </a:r>
            <a:r>
              <a:rPr lang="en-US" dirty="0" err="1"/>
              <a:t>khó</a:t>
            </a:r>
            <a:r>
              <a:rPr lang="en-US" dirty="0"/>
              <a:t> </a:t>
            </a:r>
            <a:r>
              <a:rPr lang="en-US" dirty="0" err="1"/>
              <a:t>thở</a:t>
            </a:r>
            <a:r>
              <a:rPr lang="en-US" dirty="0"/>
              <a:t> </a:t>
            </a:r>
            <a:r>
              <a:rPr lang="en-US" dirty="0" err="1"/>
              <a:t>kèm</a:t>
            </a:r>
            <a:r>
              <a:rPr lang="en-US" dirty="0"/>
              <a:t> </a:t>
            </a:r>
            <a:r>
              <a:rPr lang="en-US" dirty="0" err="1"/>
              <a:t>theo.</a:t>
            </a:r>
            <a:r>
              <a:rPr lang="en-US" dirty="0"/>
              <a:t> </a:t>
            </a:r>
          </a:p>
          <a:p>
            <a:pPr marL="0" indent="0">
              <a:buNone/>
            </a:pPr>
            <a:r>
              <a:rPr lang="en-US" dirty="0" err="1"/>
              <a:t>Giai</a:t>
            </a:r>
            <a:r>
              <a:rPr lang="en-US" dirty="0"/>
              <a:t> </a:t>
            </a:r>
            <a:r>
              <a:rPr lang="en-US" dirty="0" err="1"/>
              <a:t>đoạn</a:t>
            </a:r>
            <a:r>
              <a:rPr lang="en-US" dirty="0"/>
              <a:t> III (COPD </a:t>
            </a:r>
            <a:r>
              <a:rPr lang="en-US" dirty="0" err="1"/>
              <a:t>nặng</a:t>
            </a:r>
            <a:r>
              <a:rPr lang="en-US" dirty="0"/>
              <a:t>): </a:t>
            </a:r>
            <a:r>
              <a:rPr lang="en-US" dirty="0" err="1"/>
              <a:t>các</a:t>
            </a:r>
            <a:r>
              <a:rPr lang="en-US" dirty="0"/>
              <a:t> </a:t>
            </a:r>
            <a:r>
              <a:rPr lang="en-US" dirty="0" err="1"/>
              <a:t>triệu</a:t>
            </a:r>
            <a:r>
              <a:rPr lang="en-US" dirty="0"/>
              <a:t> </a:t>
            </a:r>
            <a:r>
              <a:rPr lang="en-US" dirty="0" err="1"/>
              <a:t>chứng</a:t>
            </a:r>
            <a:r>
              <a:rPr lang="en-US" dirty="0"/>
              <a:t> </a:t>
            </a:r>
            <a:r>
              <a:rPr lang="en-US" dirty="0" err="1"/>
              <a:t>tiếp</a:t>
            </a:r>
            <a:r>
              <a:rPr lang="en-US" dirty="0"/>
              <a:t> </a:t>
            </a:r>
            <a:r>
              <a:rPr lang="en-US" dirty="0" err="1"/>
              <a:t>tục</a:t>
            </a:r>
            <a:r>
              <a:rPr lang="en-US" dirty="0"/>
              <a:t> </a:t>
            </a:r>
            <a:r>
              <a:rPr lang="en-US" dirty="0" err="1"/>
              <a:t>tiến</a:t>
            </a:r>
            <a:r>
              <a:rPr lang="en-US" dirty="0"/>
              <a:t> </a:t>
            </a:r>
            <a:r>
              <a:rPr lang="en-US" dirty="0" err="1"/>
              <a:t>triển</a:t>
            </a:r>
            <a:r>
              <a:rPr lang="en-US" dirty="0"/>
              <a:t> </a:t>
            </a:r>
            <a:r>
              <a:rPr lang="en-US" dirty="0" err="1"/>
              <a:t>xấu</a:t>
            </a:r>
            <a:r>
              <a:rPr lang="en-US" dirty="0"/>
              <a:t> </a:t>
            </a:r>
            <a:r>
              <a:rPr lang="en-US" dirty="0" err="1"/>
              <a:t>đi</a:t>
            </a:r>
            <a:r>
              <a:rPr lang="en-US" dirty="0"/>
              <a:t>. </a:t>
            </a:r>
          </a:p>
          <a:p>
            <a:pPr marL="0" indent="0">
              <a:buNone/>
            </a:pPr>
            <a:r>
              <a:rPr lang="en-US" dirty="0" err="1"/>
              <a:t>Giai</a:t>
            </a:r>
            <a:r>
              <a:rPr lang="en-US" dirty="0"/>
              <a:t> </a:t>
            </a:r>
            <a:r>
              <a:rPr lang="en-US" dirty="0" err="1"/>
              <a:t>đoạn</a:t>
            </a:r>
            <a:r>
              <a:rPr lang="en-US" dirty="0"/>
              <a:t> IV (COPD </a:t>
            </a:r>
            <a:r>
              <a:rPr lang="en-US" dirty="0" err="1"/>
              <a:t>rất</a:t>
            </a:r>
            <a:r>
              <a:rPr lang="en-US" dirty="0"/>
              <a:t> </a:t>
            </a:r>
            <a:r>
              <a:rPr lang="en-US" dirty="0" err="1"/>
              <a:t>nặng</a:t>
            </a:r>
            <a:r>
              <a:rPr lang="en-US" dirty="0"/>
              <a:t>): </a:t>
            </a:r>
            <a:r>
              <a:rPr lang="en-US" dirty="0" err="1"/>
              <a:t>thường</a:t>
            </a:r>
            <a:r>
              <a:rPr lang="en-US" dirty="0"/>
              <a:t> </a:t>
            </a:r>
            <a:r>
              <a:rPr lang="en-US" dirty="0" err="1"/>
              <a:t>có</a:t>
            </a:r>
            <a:r>
              <a:rPr lang="en-US" dirty="0"/>
              <a:t> </a:t>
            </a:r>
            <a:r>
              <a:rPr lang="en-US" dirty="0" err="1"/>
              <a:t>triệu</a:t>
            </a:r>
            <a:r>
              <a:rPr lang="en-US" dirty="0"/>
              <a:t> </a:t>
            </a:r>
            <a:r>
              <a:rPr lang="en-US" dirty="0" err="1"/>
              <a:t>chứng</a:t>
            </a:r>
            <a:r>
              <a:rPr lang="en-US" dirty="0"/>
              <a:t> </a:t>
            </a:r>
            <a:r>
              <a:rPr lang="en-US" dirty="0" err="1"/>
              <a:t>của</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mạn</a:t>
            </a:r>
            <a:r>
              <a:rPr lang="en-US" dirty="0"/>
              <a:t> </a:t>
            </a:r>
            <a:r>
              <a:rPr lang="en-US" dirty="0" err="1"/>
              <a:t>tính</a:t>
            </a:r>
            <a:r>
              <a:rPr lang="en-US" dirty="0"/>
              <a:t> 					       </a:t>
            </a:r>
            <a:r>
              <a:rPr lang="en-US" dirty="0" err="1"/>
              <a:t>hoặc</a:t>
            </a:r>
            <a:r>
              <a:rPr lang="en-US" dirty="0"/>
              <a:t> </a:t>
            </a:r>
            <a:r>
              <a:rPr lang="en-US" dirty="0" err="1"/>
              <a:t>tâm</a:t>
            </a:r>
            <a:r>
              <a:rPr lang="en-US" dirty="0"/>
              <a:t> </a:t>
            </a:r>
            <a:r>
              <a:rPr lang="en-US" dirty="0" err="1"/>
              <a:t>phế</a:t>
            </a:r>
            <a:r>
              <a:rPr lang="en-US" dirty="0"/>
              <a:t> </a:t>
            </a:r>
            <a:r>
              <a:rPr lang="en-US" dirty="0" err="1"/>
              <a:t>mạn</a:t>
            </a:r>
            <a:r>
              <a:rPr lang="en-US" dirty="0"/>
              <a:t>.</a:t>
            </a:r>
          </a:p>
          <a:p>
            <a:pPr marL="0" indent="0">
              <a:buNone/>
            </a:pPr>
            <a:endParaRPr lang="en-US" dirty="0"/>
          </a:p>
        </p:txBody>
      </p:sp>
    </p:spTree>
    <p:extLst>
      <p:ext uri="{BB962C8B-B14F-4D97-AF65-F5344CB8AC3E}">
        <p14:creationId xmlns:p14="http://schemas.microsoft.com/office/powerpoint/2010/main" val="103514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TRIỆU CHỨNG LÂM </a:t>
            </a:r>
            <a:r>
              <a:rPr lang="en-US" dirty="0" smtClean="0"/>
              <a:t>SÀNG</a:t>
            </a:r>
            <a:endParaRPr lang="en-US" dirty="0"/>
          </a:p>
        </p:txBody>
      </p:sp>
      <p:sp>
        <p:nvSpPr>
          <p:cNvPr id="3" name="Content Placeholder 2"/>
          <p:cNvSpPr>
            <a:spLocks noGrp="1"/>
          </p:cNvSpPr>
          <p:nvPr>
            <p:ph sz="quarter" idx="1"/>
          </p:nvPr>
        </p:nvSpPr>
        <p:spPr>
          <a:xfrm>
            <a:off x="612648" y="1600200"/>
            <a:ext cx="5178552" cy="4800600"/>
          </a:xfrm>
        </p:spPr>
        <p:txBody>
          <a:bodyPr>
            <a:normAutofit/>
          </a:bodyPr>
          <a:lstStyle/>
          <a:p>
            <a:pPr marL="0" indent="0" algn="just">
              <a:buNone/>
            </a:pPr>
            <a:r>
              <a:rPr lang="vi-VN" dirty="0"/>
              <a:t>+ Khám cơ quan</a:t>
            </a:r>
            <a:endParaRPr lang="en-US" dirty="0"/>
          </a:p>
          <a:p>
            <a:pPr marL="0" indent="0" algn="just">
              <a:buNone/>
            </a:pPr>
            <a:r>
              <a:rPr lang="en-US" dirty="0"/>
              <a:t>- </a:t>
            </a:r>
            <a:r>
              <a:rPr lang="vi-VN" dirty="0"/>
              <a:t>Phổi: Lồng ngực hình thùng (đường kính trước sau tăng lên), r</a:t>
            </a:r>
            <a:r>
              <a:rPr lang="en-US" dirty="0"/>
              <a:t>ì </a:t>
            </a:r>
            <a:r>
              <a:rPr lang="en-US" dirty="0" err="1"/>
              <a:t>rào</a:t>
            </a:r>
            <a:r>
              <a:rPr lang="en-US" dirty="0"/>
              <a:t> </a:t>
            </a:r>
            <a:r>
              <a:rPr lang="en-US" dirty="0" err="1"/>
              <a:t>phế</a:t>
            </a:r>
            <a:r>
              <a:rPr lang="en-US" dirty="0"/>
              <a:t> </a:t>
            </a:r>
            <a:r>
              <a:rPr lang="en-US" dirty="0" err="1"/>
              <a:t>nang</a:t>
            </a:r>
            <a:r>
              <a:rPr lang="en-US" dirty="0"/>
              <a:t> </a:t>
            </a:r>
            <a:r>
              <a:rPr lang="en-US" dirty="0" err="1"/>
              <a:t>giảm</a:t>
            </a:r>
            <a:r>
              <a:rPr lang="en-US" dirty="0"/>
              <a:t> </a:t>
            </a:r>
            <a:r>
              <a:rPr lang="en-US" dirty="0" err="1"/>
              <a:t>là</a:t>
            </a:r>
            <a:r>
              <a:rPr lang="en-US" dirty="0"/>
              <a:t> </a:t>
            </a:r>
            <a:r>
              <a:rPr lang="en-US" dirty="0" err="1"/>
              <a:t>triệu</a:t>
            </a:r>
            <a:r>
              <a:rPr lang="en-US" dirty="0"/>
              <a:t> </a:t>
            </a:r>
            <a:r>
              <a:rPr lang="en-US" dirty="0" err="1"/>
              <a:t>chứng</a:t>
            </a:r>
            <a:r>
              <a:rPr lang="en-US" dirty="0"/>
              <a:t> </a:t>
            </a:r>
            <a:r>
              <a:rPr lang="en-US" dirty="0" err="1"/>
              <a:t>chính</a:t>
            </a:r>
            <a:r>
              <a:rPr lang="en-US" dirty="0"/>
              <a:t>, </a:t>
            </a:r>
            <a:r>
              <a:rPr lang="en-US" dirty="0" err="1"/>
              <a:t>một</a:t>
            </a:r>
            <a:r>
              <a:rPr lang="en-US" dirty="0"/>
              <a:t> </a:t>
            </a:r>
            <a:r>
              <a:rPr lang="en-US" dirty="0" err="1"/>
              <a:t>số</a:t>
            </a:r>
            <a:r>
              <a:rPr lang="en-US" dirty="0"/>
              <a:t> </a:t>
            </a:r>
            <a:r>
              <a:rPr lang="en-US" dirty="0" err="1"/>
              <a:t>bệnh</a:t>
            </a:r>
            <a:r>
              <a:rPr lang="en-US" dirty="0"/>
              <a:t> </a:t>
            </a:r>
            <a:r>
              <a:rPr lang="en-US" dirty="0" err="1"/>
              <a:t>nhân</a:t>
            </a:r>
            <a:r>
              <a:rPr lang="en-US" dirty="0"/>
              <a:t> </a:t>
            </a:r>
            <a:r>
              <a:rPr lang="en-US" dirty="0" err="1"/>
              <a:t>có</a:t>
            </a:r>
            <a:r>
              <a:rPr lang="en-US" dirty="0"/>
              <a:t> </a:t>
            </a:r>
            <a:r>
              <a:rPr lang="en-US" dirty="0" err="1"/>
              <a:t>thấy</a:t>
            </a:r>
            <a:r>
              <a:rPr lang="en-US" dirty="0"/>
              <a:t> ran </a:t>
            </a:r>
            <a:r>
              <a:rPr lang="en-US" dirty="0" err="1"/>
              <a:t>rít</a:t>
            </a:r>
            <a:r>
              <a:rPr lang="en-US" dirty="0"/>
              <a:t>, ran </a:t>
            </a:r>
            <a:r>
              <a:rPr lang="en-US" dirty="0" err="1"/>
              <a:t>ngáy</a:t>
            </a:r>
            <a:r>
              <a:rPr lang="en-US" dirty="0"/>
              <a:t> </a:t>
            </a:r>
            <a:r>
              <a:rPr lang="en-US" dirty="0" err="1"/>
              <a:t>trong</a:t>
            </a:r>
            <a:r>
              <a:rPr lang="en-US" dirty="0"/>
              <a:t> </a:t>
            </a:r>
            <a:r>
              <a:rPr lang="en-US" dirty="0" err="1"/>
              <a:t>thì</a:t>
            </a:r>
            <a:r>
              <a:rPr lang="en-US" dirty="0"/>
              <a:t> </a:t>
            </a:r>
            <a:r>
              <a:rPr lang="en-US" dirty="0" err="1"/>
              <a:t>thở</a:t>
            </a:r>
            <a:r>
              <a:rPr lang="en-US" dirty="0"/>
              <a:t> </a:t>
            </a:r>
            <a:r>
              <a:rPr lang="en-US" dirty="0" err="1"/>
              <a:t>ra</a:t>
            </a:r>
            <a:r>
              <a:rPr lang="en-US" dirty="0"/>
              <a:t>, </a:t>
            </a:r>
            <a:r>
              <a:rPr lang="en-US" dirty="0" err="1"/>
              <a:t>gõ</a:t>
            </a:r>
            <a:r>
              <a:rPr lang="en-US" dirty="0"/>
              <a:t> </a:t>
            </a:r>
            <a:r>
              <a:rPr lang="en-US" dirty="0" err="1"/>
              <a:t>vang</a:t>
            </a:r>
            <a:r>
              <a:rPr lang="en-US" dirty="0"/>
              <a:t> </a:t>
            </a:r>
            <a:r>
              <a:rPr lang="en-US" dirty="0" err="1"/>
              <a:t>nhất</a:t>
            </a:r>
            <a:r>
              <a:rPr lang="en-US" dirty="0"/>
              <a:t> </a:t>
            </a:r>
            <a:r>
              <a:rPr lang="en-US" dirty="0" err="1"/>
              <a:t>là</a:t>
            </a:r>
            <a:r>
              <a:rPr lang="en-US" dirty="0"/>
              <a:t> </a:t>
            </a:r>
            <a:r>
              <a:rPr lang="en-US" dirty="0" err="1"/>
              <a:t>có</a:t>
            </a:r>
            <a:r>
              <a:rPr lang="en-US" dirty="0"/>
              <a:t> </a:t>
            </a:r>
            <a:r>
              <a:rPr lang="en-US" dirty="0" err="1"/>
              <a:t>giãn</a:t>
            </a:r>
            <a:r>
              <a:rPr lang="en-US" dirty="0"/>
              <a:t> </a:t>
            </a:r>
            <a:r>
              <a:rPr lang="en-US" dirty="0" err="1"/>
              <a:t>phế</a:t>
            </a:r>
            <a:r>
              <a:rPr lang="en-US" dirty="0"/>
              <a:t> </a:t>
            </a:r>
            <a:r>
              <a:rPr lang="en-US" dirty="0" err="1"/>
              <a:t>nang</a:t>
            </a:r>
            <a:r>
              <a:rPr lang="en-US" dirty="0"/>
              <a:t>. </a:t>
            </a:r>
            <a:r>
              <a:rPr lang="vi-VN" dirty="0"/>
              <a:t>Dấu hiệu Campbell</a:t>
            </a:r>
            <a:r>
              <a:rPr lang="en-US" dirty="0"/>
              <a:t>( </a:t>
            </a:r>
            <a:r>
              <a:rPr lang="vi-VN" dirty="0"/>
              <a:t>khí quản đi xuống trong thời kỳ hít vào</a:t>
            </a:r>
            <a:r>
              <a:rPr lang="en-US" dirty="0"/>
              <a:t>)</a:t>
            </a:r>
            <a:r>
              <a:rPr lang="vi-VN" dirty="0"/>
              <a:t> và dấu hiệu Hoover( giảm đường kính phần dưới lồng ngực khí hít vào</a:t>
            </a:r>
            <a:r>
              <a:rPr lang="en-US" dirty="0"/>
              <a:t>)</a:t>
            </a:r>
          </a:p>
          <a:p>
            <a:pPr marL="0" indent="0" algn="just">
              <a:buNone/>
            </a:pPr>
            <a:r>
              <a:rPr lang="en-US" dirty="0"/>
              <a:t>- </a:t>
            </a:r>
            <a:r>
              <a:rPr lang="vi-VN" dirty="0"/>
              <a:t>Tim: nhịp tim nhanh</a:t>
            </a:r>
            <a:endParaRPr lang="en-US" dirty="0"/>
          </a:p>
          <a:p>
            <a:pPr marL="0" indent="0" algn="just">
              <a:buNone/>
            </a:pPr>
            <a:endParaRPr lang="en-US" dirty="0"/>
          </a:p>
        </p:txBody>
      </p:sp>
      <p:pic>
        <p:nvPicPr>
          <p:cNvPr id="7170" name="Picture 2" descr="D:\Document de Hien\01 Document prof\02. tl giang day theo doi tuong hoc\năm học 2017- 2018\bệnh học\Y4\ảnh COPD\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1752600"/>
            <a:ext cx="1828801" cy="2417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359" y="4343400"/>
            <a:ext cx="2651715" cy="219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343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TRIỆU CHỨNG LÂM </a:t>
            </a:r>
            <a:r>
              <a:rPr lang="en-US" dirty="0" smtClean="0"/>
              <a:t>SÀNG</a:t>
            </a:r>
            <a:endParaRPr lang="en-US" dirty="0"/>
          </a:p>
        </p:txBody>
      </p:sp>
      <p:sp>
        <p:nvSpPr>
          <p:cNvPr id="3" name="Content Placeholder 2"/>
          <p:cNvSpPr>
            <a:spLocks noGrp="1"/>
          </p:cNvSpPr>
          <p:nvPr>
            <p:ph sz="quarter" idx="1"/>
          </p:nvPr>
        </p:nvSpPr>
        <p:spPr>
          <a:xfrm>
            <a:off x="612648" y="1600200"/>
            <a:ext cx="7921752" cy="4800600"/>
          </a:xfrm>
        </p:spPr>
        <p:txBody>
          <a:bodyPr>
            <a:normAutofit/>
          </a:bodyPr>
          <a:lstStyle/>
          <a:p>
            <a:pPr marL="0" indent="0" algn="just">
              <a:buNone/>
            </a:pPr>
            <a:r>
              <a:rPr lang="vi-VN" dirty="0"/>
              <a:t>+ Khám cơ quan</a:t>
            </a:r>
            <a:endParaRPr lang="en-US" dirty="0"/>
          </a:p>
          <a:p>
            <a:pPr marL="0" indent="0" algn="just">
              <a:buNone/>
            </a:pPr>
            <a:r>
              <a:rPr lang="vi-VN" b="1" i="1" dirty="0" smtClean="0"/>
              <a:t>1.3</a:t>
            </a:r>
            <a:r>
              <a:rPr lang="vi-VN" b="1" i="1" dirty="0"/>
              <a:t>. </a:t>
            </a:r>
            <a:r>
              <a:rPr lang="en-US" b="1" i="1" dirty="0" err="1"/>
              <a:t>Triệu</a:t>
            </a:r>
            <a:r>
              <a:rPr lang="en-US" b="1" i="1" dirty="0"/>
              <a:t> </a:t>
            </a:r>
            <a:r>
              <a:rPr lang="en-US" b="1" i="1" dirty="0" err="1"/>
              <a:t>chứng</a:t>
            </a:r>
            <a:r>
              <a:rPr lang="en-US" b="1" i="1" dirty="0"/>
              <a:t> </a:t>
            </a:r>
            <a:r>
              <a:rPr lang="en-US" b="1" i="1" dirty="0" err="1"/>
              <a:t>đợt</a:t>
            </a:r>
            <a:r>
              <a:rPr lang="en-US" b="1" i="1" dirty="0"/>
              <a:t> </a:t>
            </a:r>
            <a:r>
              <a:rPr lang="en-US" b="1" i="1" dirty="0" err="1"/>
              <a:t>cấp</a:t>
            </a:r>
            <a:r>
              <a:rPr lang="vi-VN" dirty="0"/>
              <a:t>: bệnh nhân xuất hiện các triệu chứng nặng hơn ngày thường và có sử dụng các thuốc giãn phế quản mà không đỡ</a:t>
            </a:r>
            <a:endParaRPr lang="en-US" dirty="0"/>
          </a:p>
          <a:p>
            <a:pPr marL="0" indent="0" algn="just">
              <a:buNone/>
            </a:pPr>
            <a:r>
              <a:rPr lang="en-US" dirty="0"/>
              <a:t>- </a:t>
            </a:r>
            <a:r>
              <a:rPr lang="vi-VN" dirty="0"/>
              <a:t>Triệu chứng cơ năng: ho tăng lên, khó thở tăng lên, khạc đờm tăng/ thay đổi màu sắc của đờm (đờm chuyển thành đờm nhày mủ). Có thể có sốt </a:t>
            </a:r>
            <a:endParaRPr lang="en-US" dirty="0"/>
          </a:p>
          <a:p>
            <a:pPr marL="0" indent="0" algn="just">
              <a:buNone/>
            </a:pPr>
            <a:r>
              <a:rPr lang="en-US" dirty="0"/>
              <a:t>- </a:t>
            </a:r>
            <a:r>
              <a:rPr lang="vi-VN" dirty="0"/>
              <a:t>Khám thức thể: Khó thở, hội chứng nhiễm trùng, rối loạn tri giác, trầm cảm, giảm khả năng lao động. Có thể có suy hô hấp cấp. Nghe phổi có rì rào phế nang giảm, có thể có ran rít ran ngáy ran ẩm ran nổ. Khám tim có thể có các dấu hiệu của hội chứng suy tim phải</a:t>
            </a:r>
            <a:endParaRPr lang="en-US" dirty="0"/>
          </a:p>
          <a:p>
            <a:pPr marL="0" indent="0" algn="just">
              <a:buNone/>
            </a:pPr>
            <a:endParaRPr lang="en-US" dirty="0"/>
          </a:p>
        </p:txBody>
      </p:sp>
    </p:spTree>
    <p:extLst>
      <p:ext uri="{BB962C8B-B14F-4D97-AF65-F5344CB8AC3E}">
        <p14:creationId xmlns:p14="http://schemas.microsoft.com/office/powerpoint/2010/main" val="3250781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a:t>
            </a:r>
            <a:r>
              <a:rPr lang="en-US" dirty="0" smtClean="0"/>
              <a:t>CHỨNG CẬN </a:t>
            </a:r>
            <a:r>
              <a:rPr lang="en-US" dirty="0"/>
              <a:t>LÂM </a:t>
            </a:r>
            <a:r>
              <a:rPr lang="en-US" dirty="0" smtClean="0"/>
              <a:t>SÀNG</a:t>
            </a:r>
            <a:endParaRPr lang="en-US" dirty="0"/>
          </a:p>
        </p:txBody>
      </p:sp>
      <p:sp>
        <p:nvSpPr>
          <p:cNvPr id="3" name="Content Placeholder 2"/>
          <p:cNvSpPr>
            <a:spLocks noGrp="1"/>
          </p:cNvSpPr>
          <p:nvPr>
            <p:ph sz="quarter" idx="1"/>
          </p:nvPr>
        </p:nvSpPr>
        <p:spPr>
          <a:xfrm>
            <a:off x="612648" y="1600200"/>
            <a:ext cx="4416552" cy="5029200"/>
          </a:xfrm>
        </p:spPr>
        <p:txBody>
          <a:bodyPr>
            <a:normAutofit/>
          </a:bodyPr>
          <a:lstStyle/>
          <a:p>
            <a:pPr marL="0" indent="0" algn="just">
              <a:buNone/>
            </a:pPr>
            <a:r>
              <a:rPr lang="en-US" b="1" i="1" dirty="0"/>
              <a:t>2.1</a:t>
            </a:r>
            <a:r>
              <a:rPr lang="en-US" i="1" dirty="0"/>
              <a:t>. </a:t>
            </a:r>
            <a:r>
              <a:rPr lang="en-US" b="1" i="1" dirty="0" err="1"/>
              <a:t>Xquang</a:t>
            </a:r>
            <a:r>
              <a:rPr lang="en-US" b="1" i="1" dirty="0"/>
              <a:t> </a:t>
            </a:r>
            <a:r>
              <a:rPr lang="en-US" b="1" i="1" dirty="0" err="1"/>
              <a:t>phổi</a:t>
            </a:r>
            <a:r>
              <a:rPr lang="en-US" b="1" i="1" dirty="0"/>
              <a:t> </a:t>
            </a:r>
            <a:r>
              <a:rPr lang="en-US" b="1" i="1" dirty="0" err="1"/>
              <a:t>thường</a:t>
            </a:r>
            <a:endParaRPr lang="en-US" dirty="0"/>
          </a:p>
          <a:p>
            <a:pPr marL="0" indent="0" algn="just">
              <a:buNone/>
            </a:pPr>
            <a:r>
              <a:rPr lang="en-US" dirty="0"/>
              <a:t>- </a:t>
            </a:r>
            <a:r>
              <a:rPr lang="en-US" dirty="0" err="1"/>
              <a:t>Hình</a:t>
            </a:r>
            <a:r>
              <a:rPr lang="en-US" dirty="0"/>
              <a:t> </a:t>
            </a:r>
            <a:r>
              <a:rPr lang="en-US" dirty="0" err="1"/>
              <a:t>ảnh</a:t>
            </a:r>
            <a:r>
              <a:rPr lang="en-US" dirty="0"/>
              <a:t> </a:t>
            </a:r>
            <a:r>
              <a:rPr lang="en-US" dirty="0" err="1"/>
              <a:t>của</a:t>
            </a:r>
            <a:r>
              <a:rPr lang="en-US" dirty="0"/>
              <a:t> </a:t>
            </a:r>
            <a:r>
              <a:rPr lang="en-US" dirty="0" err="1"/>
              <a:t>viêm</a:t>
            </a:r>
            <a:r>
              <a:rPr lang="en-US" dirty="0"/>
              <a:t> </a:t>
            </a:r>
            <a:r>
              <a:rPr lang="en-US" dirty="0" err="1"/>
              <a:t>phế</a:t>
            </a:r>
            <a:r>
              <a:rPr lang="en-US" dirty="0"/>
              <a:t> </a:t>
            </a:r>
            <a:r>
              <a:rPr lang="en-US" dirty="0" err="1"/>
              <a:t>quản</a:t>
            </a:r>
            <a:r>
              <a:rPr lang="en-US" dirty="0"/>
              <a:t> </a:t>
            </a:r>
            <a:r>
              <a:rPr lang="en-US" dirty="0" err="1"/>
              <a:t>mạn</a:t>
            </a:r>
            <a:r>
              <a:rPr lang="en-US" dirty="0"/>
              <a:t> “</a:t>
            </a:r>
            <a:r>
              <a:rPr lang="en-US" dirty="0" err="1"/>
              <a:t>phổi</a:t>
            </a:r>
            <a:r>
              <a:rPr lang="en-US" dirty="0"/>
              <a:t> </a:t>
            </a:r>
            <a:r>
              <a:rPr lang="en-US" dirty="0" err="1"/>
              <a:t>bẩn</a:t>
            </a:r>
            <a:r>
              <a:rPr lang="en-US" dirty="0"/>
              <a:t>”</a:t>
            </a:r>
          </a:p>
          <a:p>
            <a:pPr marL="0" indent="0" algn="just">
              <a:buNone/>
            </a:pPr>
            <a:r>
              <a:rPr lang="en-US" dirty="0"/>
              <a:t>+ </a:t>
            </a:r>
            <a:r>
              <a:rPr lang="en-US" dirty="0" err="1"/>
              <a:t>Tăng</a:t>
            </a:r>
            <a:r>
              <a:rPr lang="en-US" dirty="0"/>
              <a:t> </a:t>
            </a:r>
            <a:r>
              <a:rPr lang="en-US" dirty="0" err="1"/>
              <a:t>đậm</a:t>
            </a:r>
            <a:r>
              <a:rPr lang="en-US" dirty="0"/>
              <a:t> </a:t>
            </a:r>
            <a:r>
              <a:rPr lang="en-US" dirty="0" err="1"/>
              <a:t>các</a:t>
            </a:r>
            <a:r>
              <a:rPr lang="en-US" dirty="0"/>
              <a:t> </a:t>
            </a:r>
            <a:r>
              <a:rPr lang="en-US" dirty="0" err="1"/>
              <a:t>nhánh</a:t>
            </a:r>
            <a:r>
              <a:rPr lang="en-US" dirty="0"/>
              <a:t> </a:t>
            </a:r>
            <a:r>
              <a:rPr lang="en-US" dirty="0" err="1"/>
              <a:t>phế</a:t>
            </a:r>
            <a:r>
              <a:rPr lang="en-US" dirty="0"/>
              <a:t> </a:t>
            </a:r>
            <a:r>
              <a:rPr lang="en-US" dirty="0" err="1"/>
              <a:t>quản</a:t>
            </a:r>
            <a:r>
              <a:rPr lang="en-US" dirty="0"/>
              <a:t>: </a:t>
            </a:r>
            <a:r>
              <a:rPr lang="en-US" dirty="0" err="1"/>
              <a:t>dày</a:t>
            </a:r>
            <a:r>
              <a:rPr lang="en-US" dirty="0"/>
              <a:t> </a:t>
            </a:r>
            <a:r>
              <a:rPr lang="en-US" dirty="0" err="1"/>
              <a:t>thành</a:t>
            </a:r>
            <a:r>
              <a:rPr lang="en-US" dirty="0"/>
              <a:t> </a:t>
            </a:r>
            <a:r>
              <a:rPr lang="en-US" dirty="0" err="1"/>
              <a:t>phế</a:t>
            </a:r>
            <a:r>
              <a:rPr lang="en-US" dirty="0"/>
              <a:t> </a:t>
            </a:r>
            <a:r>
              <a:rPr lang="en-US" dirty="0" err="1"/>
              <a:t>quản</a:t>
            </a:r>
            <a:r>
              <a:rPr lang="en-US" dirty="0"/>
              <a:t> </a:t>
            </a:r>
            <a:r>
              <a:rPr lang="en-US" dirty="0" err="1"/>
              <a:t>từ</a:t>
            </a:r>
            <a:r>
              <a:rPr lang="en-US" dirty="0"/>
              <a:t> 3-7mm</a:t>
            </a:r>
          </a:p>
          <a:p>
            <a:pPr marL="0" indent="0" algn="just">
              <a:buNone/>
            </a:pPr>
            <a:r>
              <a:rPr lang="en-US" dirty="0"/>
              <a:t>+ </a:t>
            </a:r>
            <a:r>
              <a:rPr lang="en-US" dirty="0" err="1"/>
              <a:t>Viêm</a:t>
            </a:r>
            <a:r>
              <a:rPr lang="en-US" dirty="0"/>
              <a:t> </a:t>
            </a:r>
            <a:r>
              <a:rPr lang="en-US" dirty="0" err="1"/>
              <a:t>xung</a:t>
            </a:r>
            <a:r>
              <a:rPr lang="en-US" dirty="0"/>
              <a:t> </a:t>
            </a:r>
            <a:r>
              <a:rPr lang="en-US" dirty="0" err="1"/>
              <a:t>quanh</a:t>
            </a:r>
            <a:r>
              <a:rPr lang="en-US" dirty="0"/>
              <a:t> </a:t>
            </a:r>
            <a:r>
              <a:rPr lang="en-US" dirty="0" err="1"/>
              <a:t>phế</a:t>
            </a:r>
            <a:r>
              <a:rPr lang="en-US" dirty="0"/>
              <a:t> </a:t>
            </a:r>
            <a:r>
              <a:rPr lang="en-US" dirty="0" err="1"/>
              <a:t>quản</a:t>
            </a:r>
            <a:r>
              <a:rPr lang="en-US" dirty="0"/>
              <a:t>: </a:t>
            </a:r>
            <a:r>
              <a:rPr lang="en-US" dirty="0" err="1"/>
              <a:t>xuất</a:t>
            </a:r>
            <a:r>
              <a:rPr lang="en-US" dirty="0"/>
              <a:t> </a:t>
            </a:r>
            <a:r>
              <a:rPr lang="en-US" dirty="0" err="1"/>
              <a:t>hiện</a:t>
            </a:r>
            <a:r>
              <a:rPr lang="en-US" dirty="0"/>
              <a:t> </a:t>
            </a:r>
            <a:r>
              <a:rPr lang="en-US" dirty="0" err="1"/>
              <a:t>các</a:t>
            </a:r>
            <a:r>
              <a:rPr lang="en-US" dirty="0"/>
              <a:t> </a:t>
            </a:r>
            <a:r>
              <a:rPr lang="en-US" dirty="0" err="1"/>
              <a:t>nốt</a:t>
            </a:r>
            <a:r>
              <a:rPr lang="en-US" dirty="0"/>
              <a:t>, </a:t>
            </a:r>
            <a:r>
              <a:rPr lang="en-US" dirty="0" err="1"/>
              <a:t>bờ</a:t>
            </a:r>
            <a:r>
              <a:rPr lang="en-US" dirty="0"/>
              <a:t> </a:t>
            </a:r>
            <a:r>
              <a:rPr lang="en-US" dirty="0" err="1"/>
              <a:t>phế</a:t>
            </a:r>
            <a:r>
              <a:rPr lang="en-US" dirty="0"/>
              <a:t> </a:t>
            </a:r>
            <a:r>
              <a:rPr lang="en-US" dirty="0" err="1"/>
              <a:t>quản</a:t>
            </a:r>
            <a:r>
              <a:rPr lang="en-US" dirty="0"/>
              <a:t> </a:t>
            </a:r>
            <a:r>
              <a:rPr lang="en-US" dirty="0" err="1"/>
              <a:t>mạch</a:t>
            </a:r>
            <a:r>
              <a:rPr lang="en-US" dirty="0"/>
              <a:t> </a:t>
            </a:r>
            <a:r>
              <a:rPr lang="en-US" dirty="0" err="1"/>
              <a:t>máu</a:t>
            </a:r>
            <a:r>
              <a:rPr lang="en-US" dirty="0"/>
              <a:t> </a:t>
            </a:r>
            <a:r>
              <a:rPr lang="en-US" dirty="0" err="1"/>
              <a:t>lờ</a:t>
            </a:r>
            <a:r>
              <a:rPr lang="en-US" dirty="0"/>
              <a:t> </a:t>
            </a:r>
            <a:r>
              <a:rPr lang="en-US" dirty="0" err="1"/>
              <a:t>mờ</a:t>
            </a:r>
            <a:r>
              <a:rPr lang="en-US" dirty="0"/>
              <a:t>.</a:t>
            </a:r>
          </a:p>
          <a:p>
            <a:pPr marL="0" indent="0" algn="just">
              <a:buNone/>
            </a:pPr>
            <a:r>
              <a:rPr lang="en-US" dirty="0"/>
              <a:t>+ </a:t>
            </a:r>
            <a:r>
              <a:rPr lang="en-US" dirty="0" err="1"/>
              <a:t>Các</a:t>
            </a:r>
            <a:r>
              <a:rPr lang="en-US" dirty="0"/>
              <a:t> </a:t>
            </a:r>
            <a:r>
              <a:rPr lang="en-US" dirty="0" err="1"/>
              <a:t>mạch</a:t>
            </a:r>
            <a:r>
              <a:rPr lang="en-US" dirty="0"/>
              <a:t> </a:t>
            </a:r>
            <a:r>
              <a:rPr lang="en-US" dirty="0" err="1"/>
              <a:t>máu</a:t>
            </a:r>
            <a:r>
              <a:rPr lang="en-US" dirty="0"/>
              <a:t> ở </a:t>
            </a:r>
            <a:r>
              <a:rPr lang="en-US" dirty="0" err="1"/>
              <a:t>vùng</a:t>
            </a:r>
            <a:r>
              <a:rPr lang="en-US" dirty="0"/>
              <a:t> </a:t>
            </a:r>
            <a:r>
              <a:rPr lang="en-US" dirty="0" err="1"/>
              <a:t>cạnh</a:t>
            </a:r>
            <a:r>
              <a:rPr lang="en-US" dirty="0"/>
              <a:t> </a:t>
            </a:r>
            <a:r>
              <a:rPr lang="en-US" dirty="0" err="1"/>
              <a:t>tim</a:t>
            </a:r>
            <a:r>
              <a:rPr lang="en-US" dirty="0"/>
              <a:t> </a:t>
            </a:r>
            <a:r>
              <a:rPr lang="en-US" dirty="0" err="1"/>
              <a:t>tăng</a:t>
            </a:r>
            <a:r>
              <a:rPr lang="en-US" dirty="0"/>
              <a:t> </a:t>
            </a:r>
            <a:r>
              <a:rPr lang="en-US" dirty="0" err="1"/>
              <a:t>đậm</a:t>
            </a:r>
            <a:r>
              <a:rPr lang="en-US" dirty="0"/>
              <a:t>.</a:t>
            </a:r>
          </a:p>
          <a:p>
            <a:pPr marL="0" indent="0" algn="just">
              <a:buNone/>
            </a:pPr>
            <a:endParaRPr lang="en-US" dirty="0"/>
          </a:p>
        </p:txBody>
      </p:sp>
      <p:pic>
        <p:nvPicPr>
          <p:cNvPr id="819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486400" y="2667000"/>
            <a:ext cx="3321424" cy="2743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656724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a:t>
            </a:r>
            <a:r>
              <a:rPr lang="en-US" dirty="0" smtClean="0"/>
              <a:t>CHỨNG CẬN </a:t>
            </a:r>
            <a:r>
              <a:rPr lang="en-US" dirty="0"/>
              <a:t>LÂM </a:t>
            </a:r>
            <a:r>
              <a:rPr lang="en-US" dirty="0" smtClean="0"/>
              <a:t>SÀNG</a:t>
            </a:r>
            <a:endParaRPr lang="en-US" dirty="0"/>
          </a:p>
        </p:txBody>
      </p:sp>
      <p:sp>
        <p:nvSpPr>
          <p:cNvPr id="3" name="Content Placeholder 2"/>
          <p:cNvSpPr>
            <a:spLocks noGrp="1"/>
          </p:cNvSpPr>
          <p:nvPr>
            <p:ph sz="quarter" idx="1"/>
          </p:nvPr>
        </p:nvSpPr>
        <p:spPr>
          <a:xfrm>
            <a:off x="612648" y="1600200"/>
            <a:ext cx="5635752" cy="5029200"/>
          </a:xfrm>
        </p:spPr>
        <p:txBody>
          <a:bodyPr>
            <a:normAutofit/>
          </a:bodyPr>
          <a:lstStyle/>
          <a:p>
            <a:pPr marL="0" indent="0" algn="just">
              <a:buNone/>
            </a:pPr>
            <a:r>
              <a:rPr lang="en-US" b="1" i="1" dirty="0"/>
              <a:t>2.1</a:t>
            </a:r>
            <a:r>
              <a:rPr lang="en-US" i="1" dirty="0"/>
              <a:t>. </a:t>
            </a:r>
            <a:r>
              <a:rPr lang="en-US" b="1" i="1" dirty="0" err="1"/>
              <a:t>Xquang</a:t>
            </a:r>
            <a:r>
              <a:rPr lang="en-US" b="1" i="1" dirty="0"/>
              <a:t> </a:t>
            </a:r>
            <a:r>
              <a:rPr lang="en-US" b="1" i="1" dirty="0" err="1"/>
              <a:t>phổi</a:t>
            </a:r>
            <a:r>
              <a:rPr lang="en-US" b="1" i="1" dirty="0"/>
              <a:t> </a:t>
            </a:r>
            <a:r>
              <a:rPr lang="en-US" b="1" i="1" dirty="0" err="1"/>
              <a:t>thường</a:t>
            </a:r>
            <a:endParaRPr lang="en-US" dirty="0"/>
          </a:p>
          <a:p>
            <a:pPr marL="0" indent="0" algn="just">
              <a:buNone/>
            </a:pPr>
            <a:r>
              <a:rPr lang="en-US" dirty="0" smtClean="0"/>
              <a:t>- </a:t>
            </a:r>
            <a:r>
              <a:rPr lang="en-US" dirty="0" err="1"/>
              <a:t>Hình</a:t>
            </a:r>
            <a:r>
              <a:rPr lang="en-US" dirty="0"/>
              <a:t> </a:t>
            </a:r>
            <a:r>
              <a:rPr lang="en-US" dirty="0" err="1"/>
              <a:t>ảnh</a:t>
            </a:r>
            <a:r>
              <a:rPr lang="en-US" dirty="0"/>
              <a:t> </a:t>
            </a:r>
            <a:r>
              <a:rPr lang="en-US" dirty="0" err="1"/>
              <a:t>dãn</a:t>
            </a:r>
            <a:r>
              <a:rPr lang="en-US" dirty="0"/>
              <a:t> </a:t>
            </a:r>
            <a:r>
              <a:rPr lang="en-US" dirty="0" err="1"/>
              <a:t>phế</a:t>
            </a:r>
            <a:r>
              <a:rPr lang="en-US" dirty="0"/>
              <a:t> </a:t>
            </a:r>
            <a:r>
              <a:rPr lang="en-US" dirty="0" err="1"/>
              <a:t>nang</a:t>
            </a:r>
            <a:r>
              <a:rPr lang="en-US" dirty="0"/>
              <a:t>:</a:t>
            </a:r>
          </a:p>
          <a:p>
            <a:pPr marL="0" indent="0" algn="just">
              <a:buNone/>
            </a:pPr>
            <a:r>
              <a:rPr lang="en-US" dirty="0"/>
              <a:t>+ </a:t>
            </a:r>
            <a:r>
              <a:rPr lang="en-US" dirty="0" err="1"/>
              <a:t>Lồng</a:t>
            </a:r>
            <a:r>
              <a:rPr lang="en-US" dirty="0"/>
              <a:t> </a:t>
            </a:r>
            <a:r>
              <a:rPr lang="en-US" dirty="0" err="1"/>
              <a:t>ngực</a:t>
            </a:r>
            <a:r>
              <a:rPr lang="en-US" dirty="0"/>
              <a:t> </a:t>
            </a:r>
            <a:r>
              <a:rPr lang="en-US" dirty="0" err="1"/>
              <a:t>dãn</a:t>
            </a:r>
            <a:r>
              <a:rPr lang="en-US" dirty="0"/>
              <a:t>: </a:t>
            </a:r>
            <a:r>
              <a:rPr lang="en-US" dirty="0" err="1"/>
              <a:t>trường</a:t>
            </a:r>
            <a:r>
              <a:rPr lang="en-US" dirty="0"/>
              <a:t> </a:t>
            </a:r>
            <a:r>
              <a:rPr lang="en-US" dirty="0" err="1"/>
              <a:t>phổi</a:t>
            </a:r>
            <a:r>
              <a:rPr lang="en-US" dirty="0"/>
              <a:t>, 2 </a:t>
            </a:r>
            <a:r>
              <a:rPr lang="en-US" dirty="0" err="1"/>
              <a:t>bên</a:t>
            </a:r>
            <a:r>
              <a:rPr lang="en-US" dirty="0"/>
              <a:t> </a:t>
            </a:r>
            <a:r>
              <a:rPr lang="en-US" dirty="0" err="1"/>
              <a:t>tăng</a:t>
            </a:r>
            <a:r>
              <a:rPr lang="en-US" dirty="0"/>
              <a:t> </a:t>
            </a:r>
            <a:r>
              <a:rPr lang="en-US" dirty="0" err="1"/>
              <a:t>sáng</a:t>
            </a:r>
            <a:r>
              <a:rPr lang="en-US" dirty="0"/>
              <a:t>, </a:t>
            </a:r>
            <a:r>
              <a:rPr lang="en-US" dirty="0" err="1"/>
              <a:t>vòm</a:t>
            </a:r>
            <a:r>
              <a:rPr lang="en-US" dirty="0"/>
              <a:t> </a:t>
            </a:r>
            <a:r>
              <a:rPr lang="en-US" dirty="0" err="1"/>
              <a:t>hoành</a:t>
            </a:r>
            <a:r>
              <a:rPr lang="en-US" dirty="0"/>
              <a:t> </a:t>
            </a:r>
            <a:r>
              <a:rPr lang="en-US" dirty="0" err="1"/>
              <a:t>bị</a:t>
            </a:r>
            <a:r>
              <a:rPr lang="en-US" dirty="0"/>
              <a:t> </a:t>
            </a:r>
            <a:r>
              <a:rPr lang="en-US" dirty="0" err="1"/>
              <a:t>hạ</a:t>
            </a:r>
            <a:r>
              <a:rPr lang="en-US" dirty="0"/>
              <a:t> </a:t>
            </a:r>
            <a:r>
              <a:rPr lang="en-US" dirty="0" err="1"/>
              <a:t>thấp</a:t>
            </a:r>
            <a:r>
              <a:rPr lang="en-US" dirty="0"/>
              <a:t> </a:t>
            </a:r>
            <a:r>
              <a:rPr lang="en-US" dirty="0" err="1"/>
              <a:t>và</a:t>
            </a:r>
            <a:r>
              <a:rPr lang="en-US" dirty="0"/>
              <a:t> </a:t>
            </a:r>
            <a:r>
              <a:rPr lang="en-US" dirty="0" err="1"/>
              <a:t>chúc</a:t>
            </a:r>
            <a:r>
              <a:rPr lang="en-US" dirty="0"/>
              <a:t> </a:t>
            </a:r>
            <a:r>
              <a:rPr lang="en-US" dirty="0" err="1"/>
              <a:t>xuống</a:t>
            </a:r>
            <a:r>
              <a:rPr lang="en-US" dirty="0"/>
              <a:t>, </a:t>
            </a:r>
            <a:r>
              <a:rPr lang="en-US" dirty="0" err="1"/>
              <a:t>xương</a:t>
            </a:r>
            <a:r>
              <a:rPr lang="en-US" dirty="0"/>
              <a:t> </a:t>
            </a:r>
            <a:r>
              <a:rPr lang="en-US" dirty="0" err="1"/>
              <a:t>sườn</a:t>
            </a:r>
            <a:r>
              <a:rPr lang="en-US" dirty="0"/>
              <a:t> </a:t>
            </a:r>
            <a:r>
              <a:rPr lang="en-US" dirty="0" err="1"/>
              <a:t>nằm</a:t>
            </a:r>
            <a:r>
              <a:rPr lang="en-US" dirty="0"/>
              <a:t> </a:t>
            </a:r>
            <a:r>
              <a:rPr lang="en-US" dirty="0" err="1"/>
              <a:t>ngang</a:t>
            </a:r>
            <a:r>
              <a:rPr lang="en-US" dirty="0"/>
              <a:t>, </a:t>
            </a:r>
            <a:r>
              <a:rPr lang="en-US" dirty="0" err="1"/>
              <a:t>tim</a:t>
            </a:r>
            <a:r>
              <a:rPr lang="en-US" dirty="0"/>
              <a:t> </a:t>
            </a:r>
            <a:r>
              <a:rPr lang="en-US" dirty="0" err="1"/>
              <a:t>hình</a:t>
            </a:r>
            <a:r>
              <a:rPr lang="en-US" dirty="0"/>
              <a:t> </a:t>
            </a:r>
            <a:r>
              <a:rPr lang="en-US" dirty="0" err="1"/>
              <a:t>giọt</a:t>
            </a:r>
            <a:r>
              <a:rPr lang="en-US" dirty="0"/>
              <a:t> </a:t>
            </a:r>
            <a:r>
              <a:rPr lang="en-US" dirty="0" err="1"/>
              <a:t>nước</a:t>
            </a:r>
            <a:r>
              <a:rPr lang="en-US" dirty="0"/>
              <a:t>.</a:t>
            </a:r>
          </a:p>
          <a:p>
            <a:pPr marL="0" indent="0" algn="just">
              <a:buNone/>
            </a:pPr>
            <a:r>
              <a:rPr lang="en-US" dirty="0"/>
              <a:t>+ </a:t>
            </a:r>
            <a:r>
              <a:rPr lang="en-US" dirty="0" err="1"/>
              <a:t>Mạch</a:t>
            </a:r>
            <a:r>
              <a:rPr lang="en-US" dirty="0"/>
              <a:t> </a:t>
            </a:r>
            <a:r>
              <a:rPr lang="en-US" dirty="0" err="1"/>
              <a:t>máu</a:t>
            </a:r>
            <a:r>
              <a:rPr lang="en-US" dirty="0"/>
              <a:t> </a:t>
            </a:r>
            <a:r>
              <a:rPr lang="en-US" dirty="0" err="1"/>
              <a:t>ngoại</a:t>
            </a:r>
            <a:r>
              <a:rPr lang="en-US" dirty="0"/>
              <a:t> vi </a:t>
            </a:r>
            <a:r>
              <a:rPr lang="en-US" dirty="0" err="1"/>
              <a:t>thưa</a:t>
            </a:r>
            <a:r>
              <a:rPr lang="en-US" dirty="0"/>
              <a:t> </a:t>
            </a:r>
            <a:r>
              <a:rPr lang="en-US" dirty="0" err="1"/>
              <a:t>thớt</a:t>
            </a:r>
            <a:r>
              <a:rPr lang="en-US" dirty="0"/>
              <a:t>, </a:t>
            </a:r>
            <a:r>
              <a:rPr lang="en-US" dirty="0" err="1"/>
              <a:t>bóng</a:t>
            </a:r>
            <a:r>
              <a:rPr lang="en-US" dirty="0"/>
              <a:t> </a:t>
            </a:r>
            <a:r>
              <a:rPr lang="en-US" dirty="0" err="1"/>
              <a:t>khí</a:t>
            </a:r>
            <a:r>
              <a:rPr lang="en-US" dirty="0"/>
              <a:t>.</a:t>
            </a:r>
          </a:p>
          <a:p>
            <a:pPr marL="0" indent="0" algn="just">
              <a:buNone/>
            </a:pPr>
            <a:r>
              <a:rPr lang="en-US" dirty="0"/>
              <a:t>- </a:t>
            </a:r>
            <a:r>
              <a:rPr lang="en-US" dirty="0" err="1"/>
              <a:t>Hình</a:t>
            </a:r>
            <a:r>
              <a:rPr lang="en-US" dirty="0"/>
              <a:t> </a:t>
            </a:r>
            <a:r>
              <a:rPr lang="en-US" dirty="0" err="1"/>
              <a:t>ảnh</a:t>
            </a:r>
            <a:r>
              <a:rPr lang="en-US" dirty="0"/>
              <a:t> </a:t>
            </a:r>
            <a:r>
              <a:rPr lang="en-US" dirty="0" err="1"/>
              <a:t>tăng</a:t>
            </a:r>
            <a:r>
              <a:rPr lang="en-US" dirty="0"/>
              <a:t> </a:t>
            </a:r>
            <a:r>
              <a:rPr lang="en-US" dirty="0" err="1"/>
              <a:t>áp</a:t>
            </a:r>
            <a:r>
              <a:rPr lang="en-US" dirty="0"/>
              <a:t> </a:t>
            </a:r>
            <a:r>
              <a:rPr lang="en-US" dirty="0" err="1"/>
              <a:t>lực</a:t>
            </a:r>
            <a:r>
              <a:rPr lang="en-US" dirty="0"/>
              <a:t> </a:t>
            </a:r>
            <a:r>
              <a:rPr lang="en-US" dirty="0" err="1"/>
              <a:t>động</a:t>
            </a:r>
            <a:r>
              <a:rPr lang="en-US" dirty="0"/>
              <a:t> </a:t>
            </a:r>
            <a:r>
              <a:rPr lang="en-US" dirty="0" err="1"/>
              <a:t>mạch</a:t>
            </a:r>
            <a:r>
              <a:rPr lang="en-US" dirty="0"/>
              <a:t> </a:t>
            </a:r>
            <a:r>
              <a:rPr lang="en-US" dirty="0" err="1"/>
              <a:t>phổi</a:t>
            </a:r>
            <a:r>
              <a:rPr lang="en-US" dirty="0"/>
              <a:t>: </a:t>
            </a:r>
            <a:r>
              <a:rPr lang="en-US" dirty="0" err="1"/>
              <a:t>cung</a:t>
            </a:r>
            <a:r>
              <a:rPr lang="en-US" dirty="0"/>
              <a:t> </a:t>
            </a:r>
            <a:r>
              <a:rPr lang="en-US" dirty="0" err="1"/>
              <a:t>động</a:t>
            </a:r>
            <a:r>
              <a:rPr lang="en-US" dirty="0"/>
              <a:t> </a:t>
            </a:r>
            <a:r>
              <a:rPr lang="en-US" dirty="0" err="1"/>
              <a:t>mạch</a:t>
            </a:r>
            <a:r>
              <a:rPr lang="en-US" dirty="0"/>
              <a:t> </a:t>
            </a:r>
            <a:r>
              <a:rPr lang="en-US" dirty="0" err="1"/>
              <a:t>phổi</a:t>
            </a:r>
            <a:r>
              <a:rPr lang="en-US" dirty="0"/>
              <a:t> </a:t>
            </a:r>
            <a:r>
              <a:rPr lang="en-US" dirty="0" err="1"/>
              <a:t>nổi</a:t>
            </a:r>
            <a:r>
              <a:rPr lang="en-US" dirty="0"/>
              <a:t>, </a:t>
            </a:r>
            <a:r>
              <a:rPr lang="en-US" dirty="0" err="1"/>
              <a:t>mạch</a:t>
            </a:r>
            <a:r>
              <a:rPr lang="en-US" dirty="0"/>
              <a:t> </a:t>
            </a:r>
            <a:r>
              <a:rPr lang="en-US" dirty="0" err="1"/>
              <a:t>máu</a:t>
            </a:r>
            <a:r>
              <a:rPr lang="en-US" dirty="0"/>
              <a:t> </a:t>
            </a:r>
            <a:r>
              <a:rPr lang="en-US" dirty="0" err="1"/>
              <a:t>ngoại</a:t>
            </a:r>
            <a:r>
              <a:rPr lang="en-US" dirty="0"/>
              <a:t> vi </a:t>
            </a:r>
            <a:r>
              <a:rPr lang="en-US" dirty="0" err="1"/>
              <a:t>thưa</a:t>
            </a:r>
            <a:r>
              <a:rPr lang="en-US" dirty="0"/>
              <a:t> </a:t>
            </a:r>
            <a:r>
              <a:rPr lang="en-US" dirty="0" err="1"/>
              <a:t>thớt</a:t>
            </a:r>
            <a:r>
              <a:rPr lang="en-US" dirty="0"/>
              <a:t>. Tim </a:t>
            </a:r>
            <a:r>
              <a:rPr lang="en-US" dirty="0" err="1"/>
              <a:t>không</a:t>
            </a:r>
            <a:r>
              <a:rPr lang="en-US" dirty="0"/>
              <a:t> to </a:t>
            </a:r>
            <a:r>
              <a:rPr lang="en-US" dirty="0" err="1"/>
              <a:t>hoặc</a:t>
            </a:r>
            <a:r>
              <a:rPr lang="en-US" dirty="0"/>
              <a:t> </a:t>
            </a:r>
            <a:r>
              <a:rPr lang="en-US" dirty="0" err="1"/>
              <a:t>hơi</a:t>
            </a:r>
            <a:r>
              <a:rPr lang="en-US" dirty="0"/>
              <a:t> to, </a:t>
            </a:r>
            <a:r>
              <a:rPr lang="en-US" dirty="0" err="1"/>
              <a:t>giai</a:t>
            </a:r>
            <a:r>
              <a:rPr lang="en-US" dirty="0"/>
              <a:t> </a:t>
            </a:r>
            <a:r>
              <a:rPr lang="en-US" dirty="0" err="1"/>
              <a:t>đoạn</a:t>
            </a:r>
            <a:r>
              <a:rPr lang="en-US" dirty="0"/>
              <a:t> </a:t>
            </a:r>
            <a:r>
              <a:rPr lang="en-US" dirty="0" err="1"/>
              <a:t>cuối</a:t>
            </a:r>
            <a:r>
              <a:rPr lang="en-US" dirty="0"/>
              <a:t> </a:t>
            </a:r>
            <a:r>
              <a:rPr lang="en-US" dirty="0" err="1"/>
              <a:t>tim</a:t>
            </a:r>
            <a:r>
              <a:rPr lang="en-US" dirty="0"/>
              <a:t> to </a:t>
            </a:r>
            <a:r>
              <a:rPr lang="en-US" dirty="0" err="1"/>
              <a:t>toàn</a:t>
            </a:r>
            <a:r>
              <a:rPr lang="en-US" dirty="0"/>
              <a:t> </a:t>
            </a:r>
            <a:r>
              <a:rPr lang="en-US" dirty="0" err="1"/>
              <a:t>bộ</a:t>
            </a:r>
            <a:r>
              <a:rPr lang="en-US" dirty="0"/>
              <a:t>.</a:t>
            </a:r>
          </a:p>
          <a:p>
            <a:pPr marL="0" indent="0" algn="just">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438400"/>
            <a:ext cx="2500313"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294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a:t>
            </a:r>
            <a:r>
              <a:rPr lang="en-US" dirty="0" smtClean="0"/>
              <a:t>CHỨNG CẬN </a:t>
            </a:r>
            <a:r>
              <a:rPr lang="en-US" dirty="0"/>
              <a:t>LÂM </a:t>
            </a:r>
            <a:r>
              <a:rPr lang="en-US" dirty="0" smtClean="0"/>
              <a:t>SÀNG</a:t>
            </a:r>
            <a:endParaRPr lang="en-US" dirty="0"/>
          </a:p>
        </p:txBody>
      </p:sp>
      <p:sp>
        <p:nvSpPr>
          <p:cNvPr id="3" name="Content Placeholder 2"/>
          <p:cNvSpPr>
            <a:spLocks noGrp="1"/>
          </p:cNvSpPr>
          <p:nvPr>
            <p:ph sz="quarter" idx="1"/>
          </p:nvPr>
        </p:nvSpPr>
        <p:spPr>
          <a:xfrm>
            <a:off x="612648" y="1600200"/>
            <a:ext cx="4035552" cy="4495800"/>
          </a:xfrm>
        </p:spPr>
        <p:txBody>
          <a:bodyPr/>
          <a:lstStyle/>
          <a:p>
            <a:pPr marL="0" indent="0" algn="just">
              <a:buNone/>
            </a:pPr>
            <a:r>
              <a:rPr lang="en-US" b="1" i="1" dirty="0"/>
              <a:t>2.2. </a:t>
            </a:r>
            <a:r>
              <a:rPr lang="en-US" b="1" i="1" dirty="0" err="1"/>
              <a:t>Chụp</a:t>
            </a:r>
            <a:r>
              <a:rPr lang="en-US" b="1" i="1" dirty="0"/>
              <a:t> </a:t>
            </a:r>
            <a:r>
              <a:rPr lang="en-US" b="1" i="1" dirty="0" err="1"/>
              <a:t>cắt</a:t>
            </a:r>
            <a:r>
              <a:rPr lang="en-US" b="1" i="1" dirty="0"/>
              <a:t> </a:t>
            </a:r>
            <a:r>
              <a:rPr lang="en-US" b="1" i="1" dirty="0" err="1"/>
              <a:t>lớp</a:t>
            </a:r>
            <a:r>
              <a:rPr lang="en-US" b="1" i="1" dirty="0"/>
              <a:t> vi </a:t>
            </a:r>
            <a:r>
              <a:rPr lang="en-US" b="1" i="1" dirty="0" err="1"/>
              <a:t>tính</a:t>
            </a:r>
            <a:r>
              <a:rPr lang="en-US" b="1" i="1" dirty="0"/>
              <a:t> </a:t>
            </a:r>
            <a:r>
              <a:rPr lang="en-US" b="1" i="1" dirty="0" err="1"/>
              <a:t>phổi</a:t>
            </a:r>
            <a:endParaRPr lang="en-US" dirty="0"/>
          </a:p>
          <a:p>
            <a:pPr marL="0" indent="0" algn="just">
              <a:buNone/>
            </a:pPr>
            <a:r>
              <a:rPr lang="en-US" dirty="0"/>
              <a:t>- </a:t>
            </a:r>
            <a:r>
              <a:rPr lang="en-US" dirty="0" err="1"/>
              <a:t>Hình</a:t>
            </a:r>
            <a:r>
              <a:rPr lang="en-US" dirty="0"/>
              <a:t> </a:t>
            </a:r>
            <a:r>
              <a:rPr lang="en-US" dirty="0" err="1"/>
              <a:t>ảnh</a:t>
            </a:r>
            <a:r>
              <a:rPr lang="en-US" dirty="0"/>
              <a:t> </a:t>
            </a:r>
            <a:r>
              <a:rPr lang="en-US" dirty="0" err="1"/>
              <a:t>dãn</a:t>
            </a:r>
            <a:r>
              <a:rPr lang="en-US" dirty="0"/>
              <a:t> </a:t>
            </a:r>
            <a:r>
              <a:rPr lang="en-US" dirty="0" err="1"/>
              <a:t>phế</a:t>
            </a:r>
            <a:r>
              <a:rPr lang="en-US" dirty="0"/>
              <a:t> </a:t>
            </a:r>
            <a:r>
              <a:rPr lang="en-US" dirty="0" err="1"/>
              <a:t>nang</a:t>
            </a:r>
            <a:r>
              <a:rPr lang="en-US" dirty="0"/>
              <a:t>: </a:t>
            </a:r>
            <a:r>
              <a:rPr lang="en-US" dirty="0" err="1"/>
              <a:t>vùng</a:t>
            </a:r>
            <a:r>
              <a:rPr lang="en-US" dirty="0"/>
              <a:t> </a:t>
            </a:r>
            <a:r>
              <a:rPr lang="en-US" dirty="0" err="1"/>
              <a:t>sáng</a:t>
            </a:r>
            <a:r>
              <a:rPr lang="en-US" dirty="0"/>
              <a:t>, </a:t>
            </a:r>
            <a:r>
              <a:rPr lang="en-US" dirty="0" err="1"/>
              <a:t>không</a:t>
            </a:r>
            <a:r>
              <a:rPr lang="en-US" dirty="0"/>
              <a:t> </a:t>
            </a:r>
            <a:r>
              <a:rPr lang="en-US" dirty="0" err="1"/>
              <a:t>có</a:t>
            </a:r>
            <a:r>
              <a:rPr lang="en-US" dirty="0"/>
              <a:t> </a:t>
            </a:r>
            <a:r>
              <a:rPr lang="en-US" dirty="0" err="1"/>
              <a:t>mạch</a:t>
            </a:r>
            <a:r>
              <a:rPr lang="en-US" dirty="0"/>
              <a:t> </a:t>
            </a:r>
            <a:r>
              <a:rPr lang="en-US" dirty="0" err="1"/>
              <a:t>máu</a:t>
            </a:r>
            <a:r>
              <a:rPr lang="en-US" dirty="0"/>
              <a:t>, </a:t>
            </a:r>
            <a:r>
              <a:rPr lang="en-US" dirty="0" err="1"/>
              <a:t>bóng</a:t>
            </a:r>
            <a:r>
              <a:rPr lang="en-US" dirty="0"/>
              <a:t> </a:t>
            </a:r>
            <a:r>
              <a:rPr lang="en-US" dirty="0" err="1"/>
              <a:t>khí</a:t>
            </a:r>
            <a:r>
              <a:rPr lang="en-US" dirty="0"/>
              <a:t>.	</a:t>
            </a:r>
          </a:p>
          <a:p>
            <a:pPr marL="0" indent="0" algn="just">
              <a:buNone/>
            </a:pPr>
            <a:r>
              <a:rPr lang="en-US" dirty="0"/>
              <a:t>- </a:t>
            </a:r>
            <a:r>
              <a:rPr lang="en-US" dirty="0" err="1"/>
              <a:t>Hình</a:t>
            </a:r>
            <a:r>
              <a:rPr lang="en-US" dirty="0"/>
              <a:t> </a:t>
            </a:r>
            <a:r>
              <a:rPr lang="en-US" dirty="0" err="1"/>
              <a:t>ảnh</a:t>
            </a:r>
            <a:r>
              <a:rPr lang="en-US" dirty="0"/>
              <a:t> </a:t>
            </a:r>
            <a:r>
              <a:rPr lang="en-US" dirty="0" err="1"/>
              <a:t>dầy</a:t>
            </a:r>
            <a:r>
              <a:rPr lang="en-US" dirty="0"/>
              <a:t> </a:t>
            </a:r>
            <a:r>
              <a:rPr lang="en-US" dirty="0" err="1"/>
              <a:t>thành</a:t>
            </a:r>
            <a:r>
              <a:rPr lang="en-US" dirty="0"/>
              <a:t> </a:t>
            </a:r>
            <a:r>
              <a:rPr lang="en-US" dirty="0" err="1"/>
              <a:t>phế</a:t>
            </a:r>
            <a:r>
              <a:rPr lang="en-US" dirty="0"/>
              <a:t> </a:t>
            </a:r>
            <a:r>
              <a:rPr lang="en-US" dirty="0" err="1"/>
              <a:t>quản</a:t>
            </a:r>
            <a:r>
              <a:rPr lang="en-US" dirty="0"/>
              <a:t>: </a:t>
            </a:r>
            <a:r>
              <a:rPr lang="en-US" dirty="0" err="1"/>
              <a:t>thường</a:t>
            </a:r>
            <a:r>
              <a:rPr lang="en-US" dirty="0"/>
              <a:t> </a:t>
            </a:r>
            <a:r>
              <a:rPr lang="en-US" dirty="0" err="1"/>
              <a:t>nhìn</a:t>
            </a:r>
            <a:r>
              <a:rPr lang="en-US" dirty="0"/>
              <a:t> </a:t>
            </a:r>
            <a:r>
              <a:rPr lang="en-US" dirty="0" err="1"/>
              <a:t>thấy</a:t>
            </a:r>
            <a:r>
              <a:rPr lang="en-US" dirty="0"/>
              <a:t> ở </a:t>
            </a:r>
            <a:r>
              <a:rPr lang="en-US" dirty="0" err="1"/>
              <a:t>phế</a:t>
            </a:r>
            <a:r>
              <a:rPr lang="en-US" dirty="0"/>
              <a:t> </a:t>
            </a:r>
            <a:r>
              <a:rPr lang="en-US" dirty="0" err="1"/>
              <a:t>quản</a:t>
            </a:r>
            <a:r>
              <a:rPr lang="en-US" dirty="0"/>
              <a:t> </a:t>
            </a:r>
            <a:r>
              <a:rPr lang="en-US" dirty="0" err="1"/>
              <a:t>phân</a:t>
            </a:r>
            <a:r>
              <a:rPr lang="en-US" dirty="0"/>
              <a:t> </a:t>
            </a:r>
            <a:r>
              <a:rPr lang="en-US" dirty="0" err="1"/>
              <a:t>thuỳ</a:t>
            </a:r>
            <a:r>
              <a:rPr lang="en-US" dirty="0"/>
              <a:t> </a:t>
            </a:r>
            <a:r>
              <a:rPr lang="en-US" dirty="0" err="1"/>
              <a:t>với</a:t>
            </a:r>
            <a:r>
              <a:rPr lang="en-US" dirty="0"/>
              <a:t> </a:t>
            </a:r>
            <a:r>
              <a:rPr lang="en-US" dirty="0" err="1"/>
              <a:t>hình</a:t>
            </a:r>
            <a:r>
              <a:rPr lang="en-US" dirty="0"/>
              <a:t> </a:t>
            </a:r>
            <a:r>
              <a:rPr lang="en-US" dirty="0" err="1"/>
              <a:t>ảnh</a:t>
            </a:r>
            <a:r>
              <a:rPr lang="en-US" dirty="0"/>
              <a:t> </a:t>
            </a:r>
            <a:r>
              <a:rPr lang="en-US" dirty="0" err="1"/>
              <a:t>đường</a:t>
            </a:r>
            <a:r>
              <a:rPr lang="en-US" dirty="0"/>
              <a:t> ray </a:t>
            </a:r>
            <a:r>
              <a:rPr lang="en-US" dirty="0" err="1"/>
              <a:t>hoặc</a:t>
            </a:r>
            <a:r>
              <a:rPr lang="en-US" dirty="0"/>
              <a:t> </a:t>
            </a:r>
            <a:r>
              <a:rPr lang="en-US" dirty="0" err="1"/>
              <a:t>hình</a:t>
            </a:r>
            <a:r>
              <a:rPr lang="en-US" dirty="0"/>
              <a:t> </a:t>
            </a:r>
            <a:r>
              <a:rPr lang="en-US" dirty="0" err="1"/>
              <a:t>tròn</a:t>
            </a:r>
            <a:r>
              <a:rPr lang="en-US" dirty="0"/>
              <a:t> </a:t>
            </a:r>
            <a:r>
              <a:rPr lang="en-US" dirty="0" err="1"/>
              <a:t>của</a:t>
            </a:r>
            <a:r>
              <a:rPr lang="en-US" dirty="0"/>
              <a:t> </a:t>
            </a:r>
            <a:r>
              <a:rPr lang="en-US" dirty="0" err="1"/>
              <a:t>diện</a:t>
            </a:r>
            <a:r>
              <a:rPr lang="en-US" dirty="0"/>
              <a:t> </a:t>
            </a:r>
            <a:r>
              <a:rPr lang="en-US" dirty="0" err="1"/>
              <a:t>cắt</a:t>
            </a:r>
            <a:r>
              <a:rPr lang="en-US" dirty="0"/>
              <a:t> </a:t>
            </a:r>
            <a:r>
              <a:rPr lang="en-US" dirty="0" err="1"/>
              <a:t>ngang</a:t>
            </a:r>
            <a:r>
              <a:rPr lang="en-US" dirty="0"/>
              <a:t>.</a:t>
            </a:r>
          </a:p>
          <a:p>
            <a:pPr marL="0" indent="0" algn="just">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57400"/>
            <a:ext cx="26098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724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CHỨNG CẬN LÂM SÀNG</a:t>
            </a:r>
          </a:p>
        </p:txBody>
      </p:sp>
      <p:sp>
        <p:nvSpPr>
          <p:cNvPr id="3" name="Content Placeholder 2"/>
          <p:cNvSpPr>
            <a:spLocks noGrp="1"/>
          </p:cNvSpPr>
          <p:nvPr>
            <p:ph sz="quarter" idx="1"/>
          </p:nvPr>
        </p:nvSpPr>
        <p:spPr>
          <a:xfrm>
            <a:off x="457200" y="1600199"/>
            <a:ext cx="3657600" cy="2365375"/>
          </a:xfrm>
        </p:spPr>
        <p:txBody>
          <a:bodyPr>
            <a:normAutofit/>
          </a:bodyPr>
          <a:lstStyle/>
          <a:p>
            <a:pPr marL="0" indent="0" algn="just">
              <a:buNone/>
            </a:pPr>
            <a:r>
              <a:rPr lang="en-US" b="1" i="1" dirty="0"/>
              <a:t>2.3. </a:t>
            </a:r>
            <a:r>
              <a:rPr lang="en-US" b="1" i="1" dirty="0" err="1"/>
              <a:t>Điện</a:t>
            </a:r>
            <a:r>
              <a:rPr lang="en-US" b="1" i="1" dirty="0"/>
              <a:t> </a:t>
            </a:r>
            <a:r>
              <a:rPr lang="en-US" b="1" i="1" dirty="0" err="1"/>
              <a:t>tâm</a:t>
            </a:r>
            <a:r>
              <a:rPr lang="en-US" b="1" i="1" dirty="0"/>
              <a:t> </a:t>
            </a:r>
            <a:r>
              <a:rPr lang="en-US" b="1" i="1" dirty="0" err="1"/>
              <a:t>đồ</a:t>
            </a:r>
            <a:r>
              <a:rPr lang="en-US" b="1" dirty="0"/>
              <a:t>: </a:t>
            </a:r>
            <a:r>
              <a:rPr lang="en-US" dirty="0" err="1"/>
              <a:t>Có</a:t>
            </a:r>
            <a:r>
              <a:rPr lang="en-US" dirty="0"/>
              <a:t> </a:t>
            </a:r>
            <a:r>
              <a:rPr lang="en-US" dirty="0" err="1"/>
              <a:t>thể</a:t>
            </a:r>
            <a:r>
              <a:rPr lang="en-US" dirty="0"/>
              <a:t> </a:t>
            </a:r>
            <a:r>
              <a:rPr lang="en-US" dirty="0" err="1"/>
              <a:t>bình</a:t>
            </a:r>
            <a:r>
              <a:rPr lang="en-US" dirty="0"/>
              <a:t> </a:t>
            </a:r>
            <a:r>
              <a:rPr lang="en-US" dirty="0" err="1"/>
              <a:t>thường</a:t>
            </a:r>
            <a:r>
              <a:rPr lang="en-US" dirty="0"/>
              <a:t> </a:t>
            </a:r>
            <a:r>
              <a:rPr lang="en-US" dirty="0" err="1"/>
              <a:t>ngay</a:t>
            </a:r>
            <a:r>
              <a:rPr lang="en-US" dirty="0"/>
              <a:t> </a:t>
            </a:r>
            <a:r>
              <a:rPr lang="en-US" dirty="0" err="1"/>
              <a:t>cả</a:t>
            </a:r>
            <a:r>
              <a:rPr lang="en-US" dirty="0"/>
              <a:t> ở </a:t>
            </a:r>
            <a:r>
              <a:rPr lang="en-US" dirty="0" err="1"/>
              <a:t>một</a:t>
            </a:r>
            <a:r>
              <a:rPr lang="en-US" dirty="0"/>
              <a:t> </a:t>
            </a:r>
            <a:r>
              <a:rPr lang="en-US" dirty="0" err="1"/>
              <a:t>số</a:t>
            </a:r>
            <a:r>
              <a:rPr lang="en-US" dirty="0"/>
              <a:t> </a:t>
            </a:r>
            <a:r>
              <a:rPr lang="en-US" dirty="0" err="1"/>
              <a:t>bệnh</a:t>
            </a:r>
            <a:r>
              <a:rPr lang="en-US" dirty="0"/>
              <a:t> </a:t>
            </a:r>
            <a:r>
              <a:rPr lang="en-US" dirty="0" err="1"/>
              <a:t>nhân</a:t>
            </a:r>
            <a:r>
              <a:rPr lang="en-US" dirty="0"/>
              <a:t> </a:t>
            </a:r>
            <a:r>
              <a:rPr lang="en-US" dirty="0" err="1"/>
              <a:t>nặng</a:t>
            </a:r>
            <a:r>
              <a:rPr lang="en-US" dirty="0"/>
              <a:t>, </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dấu</a:t>
            </a:r>
            <a:r>
              <a:rPr lang="en-US" dirty="0"/>
              <a:t> </a:t>
            </a:r>
            <a:r>
              <a:rPr lang="en-US" dirty="0" err="1"/>
              <a:t>hiệu</a:t>
            </a:r>
            <a:r>
              <a:rPr lang="en-US" dirty="0"/>
              <a:t> </a:t>
            </a:r>
            <a:r>
              <a:rPr lang="en-US" dirty="0" err="1"/>
              <a:t>của</a:t>
            </a:r>
            <a:r>
              <a:rPr lang="en-US" dirty="0"/>
              <a:t> </a:t>
            </a:r>
            <a:r>
              <a:rPr lang="en-US" dirty="0" err="1"/>
              <a:t>dày</a:t>
            </a:r>
            <a:r>
              <a:rPr lang="en-US" dirty="0"/>
              <a:t> </a:t>
            </a:r>
            <a:r>
              <a:rPr lang="en-US" dirty="0" err="1"/>
              <a:t>thất</a:t>
            </a:r>
            <a:r>
              <a:rPr lang="en-US" dirty="0"/>
              <a:t> </a:t>
            </a:r>
            <a:r>
              <a:rPr lang="en-US" dirty="0" err="1"/>
              <a:t>phải</a:t>
            </a:r>
            <a:r>
              <a:rPr lang="en-US" dirty="0"/>
              <a:t>, </a:t>
            </a:r>
            <a:r>
              <a:rPr lang="en-US" dirty="0" err="1"/>
              <a:t>nhĩ</a:t>
            </a:r>
            <a:r>
              <a:rPr lang="en-US" dirty="0"/>
              <a:t> </a:t>
            </a:r>
            <a:r>
              <a:rPr lang="en-US" dirty="0" err="1"/>
              <a:t>phải</a:t>
            </a:r>
            <a:r>
              <a:rPr lang="en-US" dirty="0"/>
              <a:t>.</a:t>
            </a:r>
          </a:p>
          <a:p>
            <a:pPr marL="0" indent="0" algn="just">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743789"/>
            <a:ext cx="4645025"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7850" y="4114800"/>
            <a:ext cx="8181975"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784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CHỨNG CẬN LÂM SÀNG</a:t>
            </a:r>
          </a:p>
        </p:txBody>
      </p:sp>
      <p:sp>
        <p:nvSpPr>
          <p:cNvPr id="3" name="Content Placeholder 2"/>
          <p:cNvSpPr>
            <a:spLocks noGrp="1"/>
          </p:cNvSpPr>
          <p:nvPr>
            <p:ph sz="quarter" idx="1"/>
          </p:nvPr>
        </p:nvSpPr>
        <p:spPr>
          <a:xfrm>
            <a:off x="5562600" y="2362200"/>
            <a:ext cx="3203448" cy="3733800"/>
          </a:xfrm>
        </p:spPr>
        <p:txBody>
          <a:bodyPr>
            <a:normAutofit fontScale="85000" lnSpcReduction="20000"/>
          </a:bodyPr>
          <a:lstStyle/>
          <a:p>
            <a:pPr marL="0" indent="0" algn="just">
              <a:buNone/>
            </a:pPr>
            <a:r>
              <a:rPr lang="en-US" b="1" i="1" dirty="0"/>
              <a:t>2.4. </a:t>
            </a:r>
            <a:r>
              <a:rPr lang="en-US" b="1" i="1" dirty="0" err="1"/>
              <a:t>Thăm</a:t>
            </a:r>
            <a:r>
              <a:rPr lang="en-US" b="1" i="1" dirty="0"/>
              <a:t> </a:t>
            </a:r>
            <a:r>
              <a:rPr lang="en-US" b="1" i="1" dirty="0" err="1"/>
              <a:t>dò</a:t>
            </a:r>
            <a:r>
              <a:rPr lang="en-US" b="1" i="1" dirty="0"/>
              <a:t> </a:t>
            </a:r>
            <a:r>
              <a:rPr lang="en-US" b="1" i="1" dirty="0" err="1"/>
              <a:t>chức</a:t>
            </a:r>
            <a:r>
              <a:rPr lang="en-US" b="1" i="1" dirty="0"/>
              <a:t> </a:t>
            </a:r>
            <a:r>
              <a:rPr lang="en-US" b="1" i="1" dirty="0" err="1"/>
              <a:t>năng</a:t>
            </a:r>
            <a:r>
              <a:rPr lang="en-US" b="1" i="1" dirty="0"/>
              <a:t> </a:t>
            </a:r>
            <a:r>
              <a:rPr lang="en-US" b="1" i="1" dirty="0" err="1"/>
              <a:t>hô</a:t>
            </a:r>
            <a:r>
              <a:rPr lang="en-US" b="1" i="1" dirty="0"/>
              <a:t> </a:t>
            </a:r>
            <a:r>
              <a:rPr lang="en-US" b="1" i="1" dirty="0" err="1"/>
              <a:t>hấp</a:t>
            </a:r>
            <a:endParaRPr lang="en-US" dirty="0"/>
          </a:p>
          <a:p>
            <a:pPr marL="0" indent="0" algn="just">
              <a:buNone/>
            </a:pPr>
            <a:r>
              <a:rPr lang="en-US" dirty="0" err="1" smtClean="0"/>
              <a:t>Khi</a:t>
            </a:r>
            <a:r>
              <a:rPr lang="en-US" dirty="0" smtClean="0"/>
              <a:t> </a:t>
            </a:r>
            <a:r>
              <a:rPr lang="en-US" dirty="0" err="1"/>
              <a:t>đo</a:t>
            </a:r>
            <a:r>
              <a:rPr lang="en-US" dirty="0"/>
              <a:t> </a:t>
            </a:r>
            <a:r>
              <a:rPr lang="en-US" dirty="0" err="1"/>
              <a:t>chức</a:t>
            </a:r>
            <a:r>
              <a:rPr lang="en-US" dirty="0"/>
              <a:t> </a:t>
            </a:r>
            <a:r>
              <a:rPr lang="en-US" dirty="0" err="1"/>
              <a:t>năng</a:t>
            </a:r>
            <a:r>
              <a:rPr lang="en-US" dirty="0"/>
              <a:t> </a:t>
            </a:r>
            <a:r>
              <a:rPr lang="en-US" dirty="0" err="1"/>
              <a:t>hô</a:t>
            </a:r>
            <a:r>
              <a:rPr lang="en-US" dirty="0"/>
              <a:t> </a:t>
            </a:r>
            <a:r>
              <a:rPr lang="en-US" dirty="0" err="1"/>
              <a:t>hấp</a:t>
            </a:r>
            <a:r>
              <a:rPr lang="en-US" dirty="0"/>
              <a:t> </a:t>
            </a:r>
            <a:r>
              <a:rPr lang="en-US" dirty="0" err="1"/>
              <a:t>cần</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thông</a:t>
            </a:r>
            <a:r>
              <a:rPr lang="en-US" dirty="0"/>
              <a:t> </a:t>
            </a:r>
            <a:r>
              <a:rPr lang="en-US" dirty="0" err="1"/>
              <a:t>số</a:t>
            </a:r>
            <a:r>
              <a:rPr lang="en-US" dirty="0"/>
              <a:t>: Dung </a:t>
            </a:r>
            <a:r>
              <a:rPr lang="en-US" dirty="0" err="1"/>
              <a:t>tích</a:t>
            </a:r>
            <a:r>
              <a:rPr lang="en-US" dirty="0"/>
              <a:t> </a:t>
            </a:r>
            <a:r>
              <a:rPr lang="en-US" dirty="0" err="1"/>
              <a:t>sống</a:t>
            </a:r>
            <a:r>
              <a:rPr lang="en-US" dirty="0"/>
              <a:t> </a:t>
            </a:r>
            <a:r>
              <a:rPr lang="en-US" dirty="0" err="1"/>
              <a:t>gắng</a:t>
            </a:r>
            <a:r>
              <a:rPr lang="en-US" dirty="0"/>
              <a:t> </a:t>
            </a:r>
            <a:r>
              <a:rPr lang="en-US" dirty="0" err="1"/>
              <a:t>sức</a:t>
            </a:r>
            <a:r>
              <a:rPr lang="en-US" dirty="0"/>
              <a:t> (FVC), </a:t>
            </a:r>
            <a:r>
              <a:rPr lang="en-US" dirty="0" err="1"/>
              <a:t>thể</a:t>
            </a:r>
            <a:r>
              <a:rPr lang="en-US" dirty="0"/>
              <a:t> </a:t>
            </a:r>
            <a:r>
              <a:rPr lang="en-US" dirty="0" err="1"/>
              <a:t>tích</a:t>
            </a:r>
            <a:r>
              <a:rPr lang="en-US" dirty="0"/>
              <a:t> </a:t>
            </a:r>
            <a:r>
              <a:rPr lang="en-US" dirty="0" err="1"/>
              <a:t>khí</a:t>
            </a:r>
            <a:r>
              <a:rPr lang="en-US" dirty="0"/>
              <a:t> </a:t>
            </a:r>
            <a:r>
              <a:rPr lang="en-US" dirty="0" err="1"/>
              <a:t>thở</a:t>
            </a:r>
            <a:r>
              <a:rPr lang="en-US" dirty="0"/>
              <a:t> </a:t>
            </a:r>
            <a:r>
              <a:rPr lang="en-US" dirty="0" err="1"/>
              <a:t>ra</a:t>
            </a:r>
            <a:r>
              <a:rPr lang="en-US" dirty="0"/>
              <a:t> </a:t>
            </a:r>
            <a:r>
              <a:rPr lang="en-US" dirty="0" err="1"/>
              <a:t>tối</a:t>
            </a:r>
            <a:r>
              <a:rPr lang="en-US" dirty="0"/>
              <a:t> </a:t>
            </a:r>
            <a:r>
              <a:rPr lang="en-US" dirty="0" err="1"/>
              <a:t>đa</a:t>
            </a:r>
            <a:r>
              <a:rPr lang="en-US" dirty="0"/>
              <a:t> </a:t>
            </a:r>
            <a:r>
              <a:rPr lang="en-US" dirty="0" err="1"/>
              <a:t>trong</a:t>
            </a:r>
            <a:r>
              <a:rPr lang="en-US" dirty="0"/>
              <a:t> </a:t>
            </a:r>
            <a:r>
              <a:rPr lang="en-US" dirty="0" err="1"/>
              <a:t>giây</a:t>
            </a:r>
            <a:r>
              <a:rPr lang="en-US" dirty="0"/>
              <a:t> </a:t>
            </a:r>
            <a:r>
              <a:rPr lang="en-US" dirty="0" err="1"/>
              <a:t>đầu</a:t>
            </a:r>
            <a:r>
              <a:rPr lang="en-US" dirty="0"/>
              <a:t> </a:t>
            </a:r>
            <a:r>
              <a:rPr lang="en-US" dirty="0" err="1"/>
              <a:t>tiên</a:t>
            </a:r>
            <a:r>
              <a:rPr lang="en-US" dirty="0"/>
              <a:t> (FEV</a:t>
            </a:r>
            <a:r>
              <a:rPr lang="en-US" baseline="-25000" dirty="0"/>
              <a:t>1</a:t>
            </a:r>
            <a:r>
              <a:rPr lang="en-US" dirty="0"/>
              <a:t>). </a:t>
            </a:r>
            <a:r>
              <a:rPr lang="en-US" dirty="0" err="1"/>
              <a:t>Tính</a:t>
            </a:r>
            <a:r>
              <a:rPr lang="en-US" dirty="0"/>
              <a:t> </a:t>
            </a:r>
            <a:r>
              <a:rPr lang="en-US" dirty="0" err="1"/>
              <a:t>các</a:t>
            </a:r>
            <a:r>
              <a:rPr lang="en-US" dirty="0"/>
              <a:t> </a:t>
            </a:r>
            <a:r>
              <a:rPr lang="en-US" dirty="0" err="1"/>
              <a:t>chỉ</a:t>
            </a:r>
            <a:r>
              <a:rPr lang="en-US" dirty="0"/>
              <a:t> </a:t>
            </a:r>
            <a:r>
              <a:rPr lang="en-US" dirty="0" err="1"/>
              <a:t>số</a:t>
            </a:r>
            <a:r>
              <a:rPr lang="en-US" dirty="0"/>
              <a:t> </a:t>
            </a:r>
            <a:r>
              <a:rPr lang="en-US" dirty="0" err="1"/>
              <a:t>Tiffneaux</a:t>
            </a:r>
            <a:r>
              <a:rPr lang="en-US" dirty="0"/>
              <a:t> (FEV</a:t>
            </a:r>
            <a:r>
              <a:rPr lang="en-US" baseline="-25000" dirty="0"/>
              <a:t>1</a:t>
            </a:r>
            <a:r>
              <a:rPr lang="en-US" dirty="0"/>
              <a:t>/VC) </a:t>
            </a:r>
            <a:r>
              <a:rPr lang="en-US" dirty="0" err="1"/>
              <a:t>và</a:t>
            </a:r>
            <a:r>
              <a:rPr lang="en-US" dirty="0"/>
              <a:t> </a:t>
            </a:r>
            <a:r>
              <a:rPr lang="en-US" dirty="0" err="1"/>
              <a:t>Gaensler</a:t>
            </a:r>
            <a:r>
              <a:rPr lang="en-US" dirty="0"/>
              <a:t> (FEV</a:t>
            </a:r>
            <a:r>
              <a:rPr lang="en-US" baseline="-25000" dirty="0"/>
              <a:t>1</a:t>
            </a:r>
            <a:r>
              <a:rPr lang="en-US" dirty="0"/>
              <a:t>/FVC). </a:t>
            </a:r>
            <a:r>
              <a:rPr lang="en-US" dirty="0" err="1"/>
              <a:t>Dựa</a:t>
            </a:r>
            <a:r>
              <a:rPr lang="en-US" dirty="0"/>
              <a:t> </a:t>
            </a:r>
            <a:r>
              <a:rPr lang="en-US" dirty="0" err="1"/>
              <a:t>vào</a:t>
            </a:r>
            <a:r>
              <a:rPr lang="en-US" dirty="0"/>
              <a:t> </a:t>
            </a:r>
            <a:r>
              <a:rPr lang="en-US" dirty="0" err="1"/>
              <a:t>các</a:t>
            </a:r>
            <a:r>
              <a:rPr lang="en-US" dirty="0"/>
              <a:t> </a:t>
            </a:r>
            <a:r>
              <a:rPr lang="en-US" dirty="0" err="1"/>
              <a:t>chỉ</a:t>
            </a:r>
            <a:r>
              <a:rPr lang="en-US" dirty="0"/>
              <a:t> </a:t>
            </a:r>
            <a:r>
              <a:rPr lang="en-US" dirty="0" err="1"/>
              <a:t>số</a:t>
            </a:r>
            <a:r>
              <a:rPr lang="en-US" dirty="0"/>
              <a:t> FEV</a:t>
            </a:r>
            <a:r>
              <a:rPr lang="en-US" baseline="-25000" dirty="0"/>
              <a:t>1</a:t>
            </a:r>
            <a:r>
              <a:rPr lang="en-US" dirty="0"/>
              <a:t> </a:t>
            </a:r>
            <a:r>
              <a:rPr lang="en-US" dirty="0" err="1"/>
              <a:t>và</a:t>
            </a:r>
            <a:r>
              <a:rPr lang="en-US" dirty="0"/>
              <a:t> </a:t>
            </a:r>
            <a:r>
              <a:rPr lang="en-US" dirty="0" err="1"/>
              <a:t>Gaensler</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mức</a:t>
            </a:r>
            <a:r>
              <a:rPr lang="en-US" dirty="0"/>
              <a:t> </a:t>
            </a:r>
            <a:r>
              <a:rPr lang="en-US" dirty="0" err="1"/>
              <a:t>độ</a:t>
            </a:r>
            <a:r>
              <a:rPr lang="en-US" dirty="0"/>
              <a:t> </a:t>
            </a:r>
            <a:r>
              <a:rPr lang="en-US" dirty="0" err="1"/>
              <a:t>nặng</a:t>
            </a:r>
            <a:r>
              <a:rPr lang="en-US" dirty="0"/>
              <a:t> </a:t>
            </a:r>
            <a:r>
              <a:rPr lang="en-US" dirty="0" err="1"/>
              <a:t>của</a:t>
            </a:r>
            <a:r>
              <a:rPr lang="en-US" dirty="0"/>
              <a:t> COPD</a:t>
            </a:r>
            <a:r>
              <a:rPr lang="en-US" dirty="0" smtClean="0"/>
              <a:t>.</a:t>
            </a:r>
            <a:endParaRPr lang="en-US" dirty="0"/>
          </a:p>
        </p:txBody>
      </p:sp>
      <p:pic>
        <p:nvPicPr>
          <p:cNvPr id="10242" name="Picture 2" descr="D:\Document de Hien\01 Document prof\02. tl giang day theo doi tuong hoc\năm học 2017- 2018\bệnh học\Y4\ảnh COPD\1-s2.0-S0163725817301262-gr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09600" y="2008188"/>
            <a:ext cx="4054908" cy="37068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476984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CHỨNG CẬN LÂM SÀNG</a:t>
            </a:r>
          </a:p>
        </p:txBody>
      </p:sp>
      <p:sp>
        <p:nvSpPr>
          <p:cNvPr id="3" name="Content Placeholder 2"/>
          <p:cNvSpPr>
            <a:spLocks noGrp="1"/>
          </p:cNvSpPr>
          <p:nvPr>
            <p:ph sz="quarter" idx="1"/>
          </p:nvPr>
        </p:nvSpPr>
        <p:spPr>
          <a:xfrm>
            <a:off x="612648" y="1600200"/>
            <a:ext cx="4873752" cy="4495800"/>
          </a:xfrm>
        </p:spPr>
        <p:txBody>
          <a:bodyPr>
            <a:normAutofit fontScale="85000" lnSpcReduction="10000"/>
          </a:bodyPr>
          <a:lstStyle/>
          <a:p>
            <a:pPr marL="0" indent="0">
              <a:buNone/>
            </a:pPr>
            <a:r>
              <a:rPr lang="en-US" b="1" i="1" dirty="0"/>
              <a:t>2.4. </a:t>
            </a:r>
            <a:r>
              <a:rPr lang="en-US" b="1" i="1" dirty="0" err="1"/>
              <a:t>Thăm</a:t>
            </a:r>
            <a:r>
              <a:rPr lang="en-US" b="1" i="1" dirty="0"/>
              <a:t> </a:t>
            </a:r>
            <a:r>
              <a:rPr lang="en-US" b="1" i="1" dirty="0" err="1"/>
              <a:t>dò</a:t>
            </a:r>
            <a:r>
              <a:rPr lang="en-US" b="1" i="1" dirty="0"/>
              <a:t> </a:t>
            </a:r>
            <a:r>
              <a:rPr lang="en-US" b="1" i="1" dirty="0" err="1"/>
              <a:t>chức</a:t>
            </a:r>
            <a:r>
              <a:rPr lang="en-US" b="1" i="1" dirty="0"/>
              <a:t> </a:t>
            </a:r>
            <a:r>
              <a:rPr lang="en-US" b="1" i="1" dirty="0" err="1"/>
              <a:t>năng</a:t>
            </a:r>
            <a:r>
              <a:rPr lang="en-US" b="1" i="1" dirty="0"/>
              <a:t> </a:t>
            </a:r>
            <a:r>
              <a:rPr lang="en-US" b="1" i="1" dirty="0" err="1"/>
              <a:t>hô</a:t>
            </a:r>
            <a:r>
              <a:rPr lang="en-US" b="1" i="1" dirty="0"/>
              <a:t> </a:t>
            </a:r>
            <a:r>
              <a:rPr lang="en-US" b="1" i="1" dirty="0" err="1"/>
              <a:t>hấp</a:t>
            </a:r>
            <a:endParaRPr lang="en-US" dirty="0"/>
          </a:p>
          <a:p>
            <a:pPr marL="0" indent="0">
              <a:buNone/>
            </a:pPr>
            <a:r>
              <a:rPr lang="en-US" dirty="0" smtClean="0"/>
              <a:t>- </a:t>
            </a:r>
            <a:r>
              <a:rPr lang="en-US" dirty="0" err="1"/>
              <a:t>Đo</a:t>
            </a:r>
            <a:r>
              <a:rPr lang="en-US" dirty="0"/>
              <a:t> </a:t>
            </a:r>
            <a:r>
              <a:rPr lang="en-US" dirty="0" err="1"/>
              <a:t>thông</a:t>
            </a:r>
            <a:r>
              <a:rPr lang="en-US" dirty="0"/>
              <a:t> </a:t>
            </a:r>
            <a:r>
              <a:rPr lang="en-US" dirty="0" err="1"/>
              <a:t>khí</a:t>
            </a:r>
            <a:r>
              <a:rPr lang="en-US" dirty="0"/>
              <a:t> </a:t>
            </a:r>
            <a:r>
              <a:rPr lang="en-US" dirty="0" err="1"/>
              <a:t>phổi</a:t>
            </a:r>
            <a:r>
              <a:rPr lang="en-US" dirty="0"/>
              <a:t> </a:t>
            </a:r>
            <a:r>
              <a:rPr lang="en-US" dirty="0" err="1"/>
              <a:t>là</a:t>
            </a:r>
            <a:r>
              <a:rPr lang="en-US" dirty="0"/>
              <a:t> </a:t>
            </a:r>
            <a:r>
              <a:rPr lang="en-US" dirty="0" err="1"/>
              <a:t>xét</a:t>
            </a:r>
            <a:r>
              <a:rPr lang="en-US" dirty="0"/>
              <a:t> </a:t>
            </a:r>
            <a:r>
              <a:rPr lang="en-US" dirty="0" err="1"/>
              <a:t>nghiệm</a:t>
            </a:r>
            <a:r>
              <a:rPr lang="en-US" dirty="0"/>
              <a:t> </a:t>
            </a:r>
            <a:r>
              <a:rPr lang="en-US" dirty="0" err="1"/>
              <a:t>cơ</a:t>
            </a:r>
            <a:r>
              <a:rPr lang="en-US" dirty="0"/>
              <a:t> </a:t>
            </a:r>
            <a:r>
              <a:rPr lang="en-US" dirty="0" err="1"/>
              <a:t>bản</a:t>
            </a:r>
            <a:r>
              <a:rPr lang="en-US" dirty="0"/>
              <a:t> </a:t>
            </a:r>
            <a:r>
              <a:rPr lang="en-US" dirty="0" err="1"/>
              <a:t>trong</a:t>
            </a:r>
            <a:r>
              <a:rPr lang="en-US" dirty="0"/>
              <a:t> COPD.</a:t>
            </a:r>
          </a:p>
          <a:p>
            <a:pPr marL="0" indent="0" algn="just">
              <a:buNone/>
            </a:pPr>
            <a:r>
              <a:rPr lang="en-US" dirty="0" smtClean="0"/>
              <a:t>- Test </a:t>
            </a:r>
            <a:r>
              <a:rPr lang="en-US" dirty="0" err="1"/>
              <a:t>phục</a:t>
            </a:r>
            <a:r>
              <a:rPr lang="en-US" dirty="0"/>
              <a:t> </a:t>
            </a:r>
            <a:r>
              <a:rPr lang="en-US" dirty="0" err="1"/>
              <a:t>hồi</a:t>
            </a:r>
            <a:r>
              <a:rPr lang="en-US" dirty="0"/>
              <a:t> </a:t>
            </a:r>
            <a:r>
              <a:rPr lang="en-US" dirty="0" err="1"/>
              <a:t>phế</a:t>
            </a:r>
            <a:r>
              <a:rPr lang="en-US" dirty="0"/>
              <a:t> </a:t>
            </a:r>
            <a:r>
              <a:rPr lang="en-US" dirty="0" err="1"/>
              <a:t>quản</a:t>
            </a:r>
            <a:r>
              <a:rPr lang="en-US" dirty="0"/>
              <a:t> </a:t>
            </a:r>
            <a:r>
              <a:rPr lang="en-US" dirty="0" err="1"/>
              <a:t>âm</a:t>
            </a:r>
            <a:r>
              <a:rPr lang="en-US" dirty="0"/>
              <a:t> </a:t>
            </a:r>
            <a:r>
              <a:rPr lang="en-US" dirty="0" err="1"/>
              <a:t>tính</a:t>
            </a:r>
            <a:r>
              <a:rPr lang="en-US" dirty="0"/>
              <a:t> (test </a:t>
            </a:r>
            <a:r>
              <a:rPr lang="en-US" dirty="0" err="1"/>
              <a:t>giãn</a:t>
            </a:r>
            <a:r>
              <a:rPr lang="en-US" dirty="0"/>
              <a:t> </a:t>
            </a:r>
            <a:r>
              <a:rPr lang="en-US" dirty="0" err="1"/>
              <a:t>phế</a:t>
            </a:r>
            <a:r>
              <a:rPr lang="en-US" dirty="0"/>
              <a:t> </a:t>
            </a:r>
            <a:r>
              <a:rPr lang="en-US" dirty="0" err="1" smtClean="0"/>
              <a:t>quản</a:t>
            </a:r>
            <a:r>
              <a:rPr lang="en-US" dirty="0" smtClean="0"/>
              <a:t>)</a:t>
            </a:r>
          </a:p>
          <a:p>
            <a:pPr algn="just">
              <a:buFont typeface="Wingdings" pitchFamily="2" charset="2"/>
              <a:buChar char="Ø"/>
            </a:pPr>
            <a:r>
              <a:rPr lang="en-US" dirty="0" err="1" smtClean="0"/>
              <a:t>Đo</a:t>
            </a:r>
            <a:r>
              <a:rPr lang="en-US" dirty="0" smtClean="0"/>
              <a:t> FEV</a:t>
            </a:r>
            <a:r>
              <a:rPr lang="en-US" baseline="-25000" dirty="0" smtClean="0"/>
              <a:t>1</a:t>
            </a:r>
            <a:r>
              <a:rPr lang="en-US" dirty="0" smtClean="0"/>
              <a:t> </a:t>
            </a:r>
            <a:r>
              <a:rPr lang="en-US" dirty="0" err="1" smtClean="0"/>
              <a:t>lần</a:t>
            </a:r>
            <a:r>
              <a:rPr lang="en-US" dirty="0" smtClean="0"/>
              <a:t> 1 </a:t>
            </a:r>
            <a:r>
              <a:rPr lang="en-US" dirty="0" err="1" smtClean="0"/>
              <a:t>rồi</a:t>
            </a:r>
            <a:r>
              <a:rPr lang="en-US" dirty="0" smtClean="0"/>
              <a:t> </a:t>
            </a:r>
            <a:r>
              <a:rPr lang="en-US" dirty="0" err="1" smtClean="0"/>
              <a:t>xịt</a:t>
            </a:r>
            <a:r>
              <a:rPr lang="en-US" dirty="0" smtClean="0"/>
              <a:t> </a:t>
            </a:r>
            <a:r>
              <a:rPr lang="en-US" dirty="0" err="1" smtClean="0"/>
              <a:t>hoặc</a:t>
            </a:r>
            <a:r>
              <a:rPr lang="en-US" dirty="0" smtClean="0"/>
              <a:t> </a:t>
            </a:r>
            <a:r>
              <a:rPr lang="en-US" dirty="0" err="1" smtClean="0"/>
              <a:t>khí</a:t>
            </a:r>
            <a:r>
              <a:rPr lang="en-US" dirty="0" smtClean="0"/>
              <a:t> dung 200</a:t>
            </a:r>
            <a:r>
              <a:rPr lang="en-US" dirty="0" smtClean="0">
                <a:sym typeface="Symbol"/>
              </a:rPr>
              <a:t></a:t>
            </a:r>
            <a:r>
              <a:rPr lang="en-US" dirty="0" smtClean="0"/>
              <a:t>g Salbutamol </a:t>
            </a:r>
            <a:r>
              <a:rPr lang="en-US" dirty="0" err="1" smtClean="0"/>
              <a:t>cho</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sau</a:t>
            </a:r>
            <a:r>
              <a:rPr lang="en-US" dirty="0" smtClean="0"/>
              <a:t> 10-15 </a:t>
            </a:r>
            <a:r>
              <a:rPr lang="en-US" dirty="0" err="1" smtClean="0"/>
              <a:t>phút</a:t>
            </a:r>
            <a:r>
              <a:rPr lang="en-US" dirty="0" smtClean="0"/>
              <a:t> </a:t>
            </a:r>
            <a:r>
              <a:rPr lang="en-US" dirty="0" err="1" smtClean="0"/>
              <a:t>đo</a:t>
            </a:r>
            <a:r>
              <a:rPr lang="en-US" dirty="0" smtClean="0"/>
              <a:t> </a:t>
            </a:r>
            <a:r>
              <a:rPr lang="en-US" dirty="0" err="1" smtClean="0"/>
              <a:t>lại</a:t>
            </a:r>
            <a:r>
              <a:rPr lang="en-US" dirty="0" smtClean="0"/>
              <a:t> FEV</a:t>
            </a:r>
            <a:r>
              <a:rPr lang="en-US" baseline="-25000" dirty="0" smtClean="0"/>
              <a:t>1</a:t>
            </a:r>
            <a:r>
              <a:rPr lang="en-US" dirty="0" smtClean="0"/>
              <a:t>. </a:t>
            </a:r>
          </a:p>
          <a:p>
            <a:pPr algn="just">
              <a:buFont typeface="Wingdings" pitchFamily="2" charset="2"/>
              <a:buChar char="Ø"/>
            </a:pPr>
            <a:r>
              <a:rPr lang="en-US" dirty="0" err="1" smtClean="0"/>
              <a:t>Kết</a:t>
            </a:r>
            <a:r>
              <a:rPr lang="en-US" dirty="0" smtClean="0"/>
              <a:t> </a:t>
            </a:r>
            <a:r>
              <a:rPr lang="en-US" dirty="0" err="1"/>
              <a:t>quả</a:t>
            </a:r>
            <a:r>
              <a:rPr lang="en-US" dirty="0"/>
              <a:t>: FEV</a:t>
            </a:r>
            <a:r>
              <a:rPr lang="en-US" baseline="-25000" dirty="0"/>
              <a:t>1</a:t>
            </a:r>
            <a:r>
              <a:rPr lang="en-US" dirty="0"/>
              <a:t> </a:t>
            </a:r>
            <a:r>
              <a:rPr lang="en-US" dirty="0" err="1"/>
              <a:t>lần</a:t>
            </a:r>
            <a:r>
              <a:rPr lang="en-US" dirty="0"/>
              <a:t> 2 </a:t>
            </a:r>
            <a:r>
              <a:rPr lang="en-US" dirty="0" err="1"/>
              <a:t>tăng</a:t>
            </a:r>
            <a:r>
              <a:rPr lang="en-US" dirty="0"/>
              <a:t> </a:t>
            </a:r>
            <a:r>
              <a:rPr lang="en-US" dirty="0" err="1"/>
              <a:t>hơn</a:t>
            </a:r>
            <a:r>
              <a:rPr lang="en-US" dirty="0"/>
              <a:t> so </a:t>
            </a:r>
            <a:r>
              <a:rPr lang="en-US" dirty="0" err="1"/>
              <a:t>với</a:t>
            </a:r>
            <a:r>
              <a:rPr lang="en-US" dirty="0"/>
              <a:t> </a:t>
            </a:r>
            <a:r>
              <a:rPr lang="en-US" dirty="0" err="1"/>
              <a:t>lần</a:t>
            </a:r>
            <a:r>
              <a:rPr lang="en-US" dirty="0"/>
              <a:t> 1: &lt;15- 20% (200ml). </a:t>
            </a:r>
            <a:endParaRPr lang="en-US" dirty="0" smtClean="0"/>
          </a:p>
          <a:p>
            <a:pPr algn="just">
              <a:buFont typeface="Wingdings" pitchFamily="2" charset="2"/>
              <a:buChar char="Ø"/>
            </a:pPr>
            <a:r>
              <a:rPr lang="en-US" dirty="0" err="1" smtClean="0"/>
              <a:t>Như</a:t>
            </a:r>
            <a:r>
              <a:rPr lang="en-US" dirty="0" smtClean="0"/>
              <a:t> </a:t>
            </a:r>
            <a:r>
              <a:rPr lang="en-US" dirty="0" err="1"/>
              <a:t>vậy</a:t>
            </a:r>
            <a:r>
              <a:rPr lang="en-US" dirty="0"/>
              <a:t> </a:t>
            </a:r>
            <a:r>
              <a:rPr lang="en-US" dirty="0" err="1"/>
              <a:t>là</a:t>
            </a:r>
            <a:r>
              <a:rPr lang="en-US" dirty="0"/>
              <a:t> test </a:t>
            </a:r>
            <a:r>
              <a:rPr lang="en-US" dirty="0" err="1"/>
              <a:t>phục</a:t>
            </a:r>
            <a:r>
              <a:rPr lang="en-US" dirty="0"/>
              <a:t> </a:t>
            </a:r>
            <a:r>
              <a:rPr lang="en-US" dirty="0" err="1"/>
              <a:t>hồi</a:t>
            </a:r>
            <a:r>
              <a:rPr lang="en-US" dirty="0"/>
              <a:t> </a:t>
            </a:r>
            <a:r>
              <a:rPr lang="en-US" dirty="0" err="1"/>
              <a:t>phế</a:t>
            </a:r>
            <a:r>
              <a:rPr lang="en-US" dirty="0"/>
              <a:t> </a:t>
            </a:r>
            <a:r>
              <a:rPr lang="en-US" dirty="0" err="1"/>
              <a:t>quản</a:t>
            </a:r>
            <a:r>
              <a:rPr lang="en-US" dirty="0"/>
              <a:t> </a:t>
            </a:r>
            <a:r>
              <a:rPr lang="en-US" dirty="0" err="1"/>
              <a:t>âm</a:t>
            </a:r>
            <a:r>
              <a:rPr lang="en-US" dirty="0"/>
              <a:t> </a:t>
            </a:r>
            <a:r>
              <a:rPr lang="en-US" dirty="0" err="1"/>
              <a:t>tính</a:t>
            </a:r>
            <a:r>
              <a:rPr lang="en-US" dirty="0"/>
              <a:t>, </a:t>
            </a:r>
            <a:r>
              <a:rPr lang="en-US" dirty="0" err="1"/>
              <a:t>loại</a:t>
            </a:r>
            <a:r>
              <a:rPr lang="en-US" dirty="0"/>
              <a:t> </a:t>
            </a:r>
            <a:r>
              <a:rPr lang="en-US" dirty="0" err="1"/>
              <a:t>trừ</a:t>
            </a:r>
            <a:r>
              <a:rPr lang="en-US" dirty="0"/>
              <a:t> </a:t>
            </a:r>
            <a:r>
              <a:rPr lang="en-US" dirty="0" err="1"/>
              <a:t>được</a:t>
            </a:r>
            <a:r>
              <a:rPr lang="en-US" dirty="0"/>
              <a:t> </a:t>
            </a:r>
            <a:r>
              <a:rPr lang="en-US" dirty="0" err="1"/>
              <a:t>chẩn</a:t>
            </a:r>
            <a:r>
              <a:rPr lang="en-US" dirty="0"/>
              <a:t> </a:t>
            </a:r>
            <a:r>
              <a:rPr lang="en-US" dirty="0" err="1"/>
              <a:t>đoán</a:t>
            </a:r>
            <a:r>
              <a:rPr lang="en-US" dirty="0"/>
              <a:t> hen </a:t>
            </a:r>
            <a:r>
              <a:rPr lang="en-US" dirty="0" err="1"/>
              <a:t>phế</a:t>
            </a:r>
            <a:r>
              <a:rPr lang="en-US" dirty="0"/>
              <a:t> </a:t>
            </a:r>
            <a:r>
              <a:rPr lang="en-US" dirty="0" err="1"/>
              <a:t>quản</a:t>
            </a:r>
            <a:r>
              <a:rPr lang="en-US" dirty="0"/>
              <a:t> (</a:t>
            </a:r>
            <a:r>
              <a:rPr lang="en-US" dirty="0" err="1"/>
              <a:t>nếu</a:t>
            </a:r>
            <a:r>
              <a:rPr lang="en-US" dirty="0"/>
              <a:t> FEV</a:t>
            </a:r>
            <a:r>
              <a:rPr lang="en-US" baseline="-25000" dirty="0"/>
              <a:t>1</a:t>
            </a:r>
            <a:r>
              <a:rPr lang="en-US" dirty="0"/>
              <a:t>/FVC </a:t>
            </a:r>
            <a:r>
              <a:rPr lang="en-US" dirty="0" err="1"/>
              <a:t>sau</a:t>
            </a:r>
            <a:r>
              <a:rPr lang="en-US" dirty="0"/>
              <a:t> test &gt;70% </a:t>
            </a:r>
            <a:r>
              <a:rPr lang="en-US" dirty="0" err="1"/>
              <a:t>thì</a:t>
            </a:r>
            <a:r>
              <a:rPr lang="en-US" dirty="0"/>
              <a:t> </a:t>
            </a:r>
            <a:r>
              <a:rPr lang="en-US" dirty="0" err="1"/>
              <a:t>chẩn</a:t>
            </a:r>
            <a:r>
              <a:rPr lang="en-US" dirty="0"/>
              <a:t> </a:t>
            </a:r>
            <a:r>
              <a:rPr lang="en-US" dirty="0" err="1"/>
              <a:t>đoán</a:t>
            </a:r>
            <a:r>
              <a:rPr lang="en-US" dirty="0"/>
              <a:t> </a:t>
            </a:r>
            <a:r>
              <a:rPr lang="en-US" dirty="0" err="1"/>
              <a:t>là</a:t>
            </a:r>
            <a:r>
              <a:rPr lang="en-US" dirty="0"/>
              <a:t> hen </a:t>
            </a:r>
            <a:r>
              <a:rPr lang="en-US" dirty="0" err="1"/>
              <a:t>phế</a:t>
            </a:r>
            <a:r>
              <a:rPr lang="en-US" dirty="0"/>
              <a:t> </a:t>
            </a:r>
            <a:r>
              <a:rPr lang="en-US" dirty="0" err="1"/>
              <a:t>quản</a:t>
            </a:r>
            <a:r>
              <a:rPr lang="en-US" dirty="0" smtClean="0"/>
              <a: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2743200"/>
            <a:ext cx="262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021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CHỨNG CẬN LÂM SÀNG</a:t>
            </a: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b="1" i="1" dirty="0"/>
              <a:t>2.4. </a:t>
            </a:r>
            <a:r>
              <a:rPr lang="en-US" b="1" i="1" dirty="0" err="1"/>
              <a:t>Thăm</a:t>
            </a:r>
            <a:r>
              <a:rPr lang="en-US" b="1" i="1" dirty="0"/>
              <a:t> </a:t>
            </a:r>
            <a:r>
              <a:rPr lang="en-US" b="1" i="1" dirty="0" err="1"/>
              <a:t>dò</a:t>
            </a:r>
            <a:r>
              <a:rPr lang="en-US" b="1" i="1" dirty="0"/>
              <a:t> </a:t>
            </a:r>
            <a:r>
              <a:rPr lang="en-US" b="1" i="1" dirty="0" err="1"/>
              <a:t>chức</a:t>
            </a:r>
            <a:r>
              <a:rPr lang="en-US" b="1" i="1" dirty="0"/>
              <a:t> </a:t>
            </a:r>
            <a:r>
              <a:rPr lang="en-US" b="1" i="1" dirty="0" err="1"/>
              <a:t>năng</a:t>
            </a:r>
            <a:r>
              <a:rPr lang="en-US" b="1" i="1" dirty="0"/>
              <a:t> </a:t>
            </a:r>
            <a:r>
              <a:rPr lang="en-US" b="1" i="1" dirty="0" err="1"/>
              <a:t>hô</a:t>
            </a:r>
            <a:r>
              <a:rPr lang="en-US" b="1" i="1" dirty="0"/>
              <a:t> </a:t>
            </a:r>
            <a:r>
              <a:rPr lang="en-US" b="1" i="1" dirty="0" err="1"/>
              <a:t>hấp</a:t>
            </a:r>
            <a:endParaRPr lang="en-US" dirty="0"/>
          </a:p>
          <a:p>
            <a:pPr marL="0" indent="0" algn="just">
              <a:lnSpc>
                <a:spcPct val="150000"/>
              </a:lnSpc>
              <a:buNone/>
            </a:pPr>
            <a:r>
              <a:rPr lang="en-US" dirty="0" smtClean="0"/>
              <a:t>- </a:t>
            </a:r>
            <a:r>
              <a:rPr lang="en-US" dirty="0" err="1"/>
              <a:t>Đo</a:t>
            </a:r>
            <a:r>
              <a:rPr lang="en-US" dirty="0"/>
              <a:t> </a:t>
            </a:r>
            <a:r>
              <a:rPr lang="en-US" dirty="0" err="1"/>
              <a:t>thông</a:t>
            </a:r>
            <a:r>
              <a:rPr lang="en-US" dirty="0"/>
              <a:t> </a:t>
            </a:r>
            <a:r>
              <a:rPr lang="en-US" dirty="0" err="1"/>
              <a:t>khí</a:t>
            </a:r>
            <a:r>
              <a:rPr lang="en-US" dirty="0"/>
              <a:t> </a:t>
            </a:r>
            <a:r>
              <a:rPr lang="en-US" dirty="0" err="1"/>
              <a:t>phổi</a:t>
            </a:r>
            <a:r>
              <a:rPr lang="en-US" dirty="0"/>
              <a:t> </a:t>
            </a:r>
            <a:r>
              <a:rPr lang="en-US" dirty="0" err="1"/>
              <a:t>là</a:t>
            </a:r>
            <a:r>
              <a:rPr lang="en-US" dirty="0"/>
              <a:t> </a:t>
            </a:r>
            <a:r>
              <a:rPr lang="en-US" dirty="0" err="1"/>
              <a:t>xét</a:t>
            </a:r>
            <a:r>
              <a:rPr lang="en-US" dirty="0"/>
              <a:t> </a:t>
            </a:r>
            <a:r>
              <a:rPr lang="en-US" dirty="0" err="1"/>
              <a:t>nghiệm</a:t>
            </a:r>
            <a:r>
              <a:rPr lang="en-US" dirty="0"/>
              <a:t> </a:t>
            </a:r>
            <a:r>
              <a:rPr lang="en-US" dirty="0" err="1"/>
              <a:t>cơ</a:t>
            </a:r>
            <a:r>
              <a:rPr lang="en-US" dirty="0"/>
              <a:t> </a:t>
            </a:r>
            <a:r>
              <a:rPr lang="en-US" dirty="0" err="1"/>
              <a:t>bản</a:t>
            </a:r>
            <a:r>
              <a:rPr lang="en-US" dirty="0"/>
              <a:t> </a:t>
            </a:r>
            <a:r>
              <a:rPr lang="en-US" dirty="0" err="1"/>
              <a:t>trong</a:t>
            </a:r>
            <a:r>
              <a:rPr lang="en-US" dirty="0"/>
              <a:t> COPD.</a:t>
            </a:r>
          </a:p>
          <a:p>
            <a:pPr algn="just">
              <a:lnSpc>
                <a:spcPct val="150000"/>
              </a:lnSpc>
              <a:buFont typeface="Wingdings" pitchFamily="2" charset="2"/>
              <a:buChar char="Ø"/>
            </a:pPr>
            <a:r>
              <a:rPr lang="en-US" dirty="0" smtClean="0"/>
              <a:t>FEV</a:t>
            </a:r>
            <a:r>
              <a:rPr lang="en-US" baseline="-25000" dirty="0" smtClean="0"/>
              <a:t>1 </a:t>
            </a:r>
            <a:r>
              <a:rPr lang="en-US" dirty="0" err="1"/>
              <a:t>giảm</a:t>
            </a:r>
            <a:r>
              <a:rPr lang="en-US" dirty="0"/>
              <a:t>: &lt; 80% so </a:t>
            </a:r>
            <a:r>
              <a:rPr lang="en-US" dirty="0" err="1"/>
              <a:t>với</a:t>
            </a:r>
            <a:r>
              <a:rPr lang="en-US" dirty="0"/>
              <a:t> </a:t>
            </a:r>
            <a:r>
              <a:rPr lang="en-US" dirty="0" err="1"/>
              <a:t>tần</a:t>
            </a:r>
            <a:r>
              <a:rPr lang="en-US" dirty="0"/>
              <a:t> </a:t>
            </a:r>
            <a:r>
              <a:rPr lang="en-US" dirty="0" err="1"/>
              <a:t>số</a:t>
            </a:r>
            <a:r>
              <a:rPr lang="en-US" dirty="0"/>
              <a:t> </a:t>
            </a:r>
            <a:r>
              <a:rPr lang="en-US" dirty="0" err="1"/>
              <a:t>lý</a:t>
            </a:r>
            <a:r>
              <a:rPr lang="en-US" dirty="0"/>
              <a:t> </a:t>
            </a:r>
            <a:r>
              <a:rPr lang="en-US" dirty="0" err="1"/>
              <a:t>thuyết</a:t>
            </a:r>
            <a:r>
              <a:rPr lang="en-US" dirty="0"/>
              <a:t>.</a:t>
            </a:r>
          </a:p>
          <a:p>
            <a:pPr algn="just">
              <a:lnSpc>
                <a:spcPct val="150000"/>
              </a:lnSpc>
              <a:buFont typeface="Wingdings" pitchFamily="2" charset="2"/>
              <a:buChar char="Ø"/>
            </a:pPr>
            <a:r>
              <a:rPr lang="en-US" dirty="0" err="1" smtClean="0"/>
              <a:t>Chỉ</a:t>
            </a:r>
            <a:r>
              <a:rPr lang="en-US" dirty="0" smtClean="0"/>
              <a:t> </a:t>
            </a:r>
            <a:r>
              <a:rPr lang="en-US" dirty="0" err="1"/>
              <a:t>số</a:t>
            </a:r>
            <a:r>
              <a:rPr lang="en-US" dirty="0"/>
              <a:t> </a:t>
            </a:r>
            <a:r>
              <a:rPr lang="en-US" dirty="0" err="1"/>
              <a:t>Gaensleur</a:t>
            </a:r>
            <a:r>
              <a:rPr lang="en-US" dirty="0"/>
              <a:t> (FEV</a:t>
            </a:r>
            <a:r>
              <a:rPr lang="en-US" baseline="-25000" dirty="0"/>
              <a:t>1</a:t>
            </a:r>
            <a:r>
              <a:rPr lang="en-US" dirty="0"/>
              <a:t>/FVC) </a:t>
            </a:r>
            <a:r>
              <a:rPr lang="en-US" dirty="0" smtClean="0"/>
              <a:t>&lt; </a:t>
            </a:r>
            <a:r>
              <a:rPr lang="en-US" dirty="0"/>
              <a:t>70% so </a:t>
            </a:r>
            <a:r>
              <a:rPr lang="en-US" dirty="0" err="1"/>
              <a:t>với</a:t>
            </a:r>
            <a:r>
              <a:rPr lang="en-US" dirty="0"/>
              <a:t> </a:t>
            </a:r>
            <a:r>
              <a:rPr lang="en-US" dirty="0" err="1"/>
              <a:t>tần</a:t>
            </a:r>
            <a:r>
              <a:rPr lang="en-US" dirty="0"/>
              <a:t> </a:t>
            </a:r>
            <a:r>
              <a:rPr lang="en-US" dirty="0" err="1"/>
              <a:t>số</a:t>
            </a:r>
            <a:r>
              <a:rPr lang="en-US" dirty="0"/>
              <a:t> </a:t>
            </a:r>
            <a:r>
              <a:rPr lang="en-US" dirty="0" err="1"/>
              <a:t>lý</a:t>
            </a:r>
            <a:r>
              <a:rPr lang="en-US" dirty="0"/>
              <a:t> </a:t>
            </a:r>
            <a:r>
              <a:rPr lang="en-US" dirty="0" err="1"/>
              <a:t>thuyết</a:t>
            </a:r>
            <a:r>
              <a:rPr lang="en-US" dirty="0"/>
              <a:t>.</a:t>
            </a:r>
          </a:p>
          <a:p>
            <a:pPr algn="just">
              <a:lnSpc>
                <a:spcPct val="150000"/>
              </a:lnSpc>
              <a:buFont typeface="Wingdings" pitchFamily="2" charset="2"/>
              <a:buChar char="Ø"/>
            </a:pPr>
            <a:r>
              <a:rPr lang="en-US" dirty="0" err="1" smtClean="0"/>
              <a:t>Chỉ</a:t>
            </a:r>
            <a:r>
              <a:rPr lang="en-US" dirty="0" smtClean="0"/>
              <a:t> </a:t>
            </a:r>
            <a:r>
              <a:rPr lang="en-US" dirty="0" err="1"/>
              <a:t>số</a:t>
            </a:r>
            <a:r>
              <a:rPr lang="en-US" dirty="0"/>
              <a:t> </a:t>
            </a:r>
            <a:r>
              <a:rPr lang="en-US" dirty="0" err="1"/>
              <a:t>Tiffeneau</a:t>
            </a:r>
            <a:r>
              <a:rPr lang="en-US" dirty="0"/>
              <a:t> (FEV</a:t>
            </a:r>
            <a:r>
              <a:rPr lang="en-US" baseline="-25000" dirty="0"/>
              <a:t>1</a:t>
            </a:r>
            <a:r>
              <a:rPr lang="en-US" dirty="0"/>
              <a:t>/VC) &lt; 70% so </a:t>
            </a:r>
            <a:r>
              <a:rPr lang="en-US" dirty="0" err="1"/>
              <a:t>với</a:t>
            </a:r>
            <a:r>
              <a:rPr lang="en-US" dirty="0"/>
              <a:t> </a:t>
            </a:r>
            <a:r>
              <a:rPr lang="en-US" dirty="0" err="1"/>
              <a:t>tần</a:t>
            </a:r>
            <a:r>
              <a:rPr lang="en-US" dirty="0"/>
              <a:t> </a:t>
            </a:r>
            <a:r>
              <a:rPr lang="en-US" dirty="0" err="1"/>
              <a:t>số</a:t>
            </a:r>
            <a:r>
              <a:rPr lang="en-US" dirty="0"/>
              <a:t> </a:t>
            </a:r>
            <a:r>
              <a:rPr lang="en-US" dirty="0" err="1"/>
              <a:t>lý</a:t>
            </a:r>
            <a:r>
              <a:rPr lang="en-US" dirty="0"/>
              <a:t> </a:t>
            </a:r>
            <a:r>
              <a:rPr lang="en-US" dirty="0" err="1"/>
              <a:t>thuyết</a:t>
            </a:r>
            <a:r>
              <a:rPr lang="en-US" dirty="0"/>
              <a:t>.</a:t>
            </a:r>
          </a:p>
          <a:p>
            <a:pPr algn="just">
              <a:lnSpc>
                <a:spcPct val="150000"/>
              </a:lnSpc>
            </a:pPr>
            <a:endParaRPr lang="en-US" dirty="0"/>
          </a:p>
        </p:txBody>
      </p:sp>
    </p:spTree>
    <p:extLst>
      <p:ext uri="{BB962C8B-B14F-4D97-AF65-F5344CB8AC3E}">
        <p14:creationId xmlns:p14="http://schemas.microsoft.com/office/powerpoint/2010/main" val="1836021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a:t>
            </a:r>
            <a:endParaRPr lang="en-US" dirty="0"/>
          </a:p>
        </p:txBody>
      </p:sp>
      <p:sp>
        <p:nvSpPr>
          <p:cNvPr id="3" name="Content Placeholder 2"/>
          <p:cNvSpPr>
            <a:spLocks noGrp="1"/>
          </p:cNvSpPr>
          <p:nvPr>
            <p:ph sz="quarter" idx="1"/>
          </p:nvPr>
        </p:nvSpPr>
        <p:spPr>
          <a:xfrm>
            <a:off x="612648" y="2133600"/>
            <a:ext cx="8153400" cy="3962400"/>
          </a:xfrm>
        </p:spPr>
        <p:txBody>
          <a:bodyPr>
            <a:normAutofit/>
          </a:bodyPr>
          <a:lstStyle/>
          <a:p>
            <a:pPr marL="0" indent="0">
              <a:lnSpc>
                <a:spcPct val="150000"/>
              </a:lnSpc>
              <a:buNone/>
            </a:pPr>
            <a:r>
              <a:rPr lang="en-US" sz="3000" b="1" i="1" dirty="0" smtClean="0"/>
              <a:t>1. </a:t>
            </a:r>
            <a:r>
              <a:rPr lang="en-US" sz="3000" b="1" i="1" dirty="0" err="1" smtClean="0"/>
              <a:t>Trình</a:t>
            </a:r>
            <a:r>
              <a:rPr lang="en-US" sz="3000" b="1" i="1" dirty="0" smtClean="0"/>
              <a:t> </a:t>
            </a:r>
            <a:r>
              <a:rPr lang="en-US" sz="3000" b="1" i="1" dirty="0" err="1"/>
              <a:t>bày</a:t>
            </a:r>
            <a:r>
              <a:rPr lang="en-US" sz="3000" b="1" i="1" dirty="0"/>
              <a:t> </a:t>
            </a:r>
            <a:r>
              <a:rPr lang="en-US" sz="3000" b="1" i="1" dirty="0" err="1"/>
              <a:t>được</a:t>
            </a:r>
            <a:r>
              <a:rPr lang="en-US" sz="3000" b="1" i="1" dirty="0"/>
              <a:t> </a:t>
            </a:r>
            <a:r>
              <a:rPr lang="en-US" sz="3000" b="1" i="1" dirty="0" err="1"/>
              <a:t>triệu</a:t>
            </a:r>
            <a:r>
              <a:rPr lang="en-US" sz="3000" b="1" i="1" dirty="0"/>
              <a:t> </a:t>
            </a:r>
            <a:r>
              <a:rPr lang="en-US" sz="3000" b="1" i="1" dirty="0" err="1"/>
              <a:t>chứng</a:t>
            </a:r>
            <a:r>
              <a:rPr lang="en-US" sz="3000" b="1" i="1" dirty="0"/>
              <a:t> </a:t>
            </a:r>
            <a:r>
              <a:rPr lang="en-US" sz="3000" b="1" i="1" dirty="0" err="1"/>
              <a:t>lâm</a:t>
            </a:r>
            <a:r>
              <a:rPr lang="en-US" sz="3000" b="1" i="1" dirty="0"/>
              <a:t> </a:t>
            </a:r>
            <a:r>
              <a:rPr lang="en-US" sz="3000" b="1" i="1" dirty="0" err="1"/>
              <a:t>sàng</a:t>
            </a:r>
            <a:r>
              <a:rPr lang="en-US" sz="3000" b="1" i="1" dirty="0"/>
              <a:t> </a:t>
            </a:r>
            <a:r>
              <a:rPr lang="en-US" sz="3000" b="1" i="1" dirty="0" err="1"/>
              <a:t>và</a:t>
            </a:r>
            <a:r>
              <a:rPr lang="en-US" sz="3000" b="1" i="1" dirty="0"/>
              <a:t> </a:t>
            </a:r>
            <a:r>
              <a:rPr lang="en-US" sz="3000" b="1" i="1" dirty="0" err="1"/>
              <a:t>cận</a:t>
            </a:r>
            <a:r>
              <a:rPr lang="en-US" sz="3000" b="1" i="1" dirty="0"/>
              <a:t> </a:t>
            </a:r>
            <a:r>
              <a:rPr lang="en-US" sz="3000" b="1" i="1" dirty="0" err="1"/>
              <a:t>lâm</a:t>
            </a:r>
            <a:r>
              <a:rPr lang="en-US" sz="3000" b="1" i="1" dirty="0"/>
              <a:t> </a:t>
            </a:r>
            <a:r>
              <a:rPr lang="en-US" sz="3000" b="1" i="1" dirty="0" err="1"/>
              <a:t>sàng</a:t>
            </a:r>
            <a:r>
              <a:rPr lang="en-US" sz="3000" b="1" i="1" dirty="0"/>
              <a:t> </a:t>
            </a:r>
            <a:r>
              <a:rPr lang="en-US" sz="3000" b="1" i="1" dirty="0" err="1"/>
              <a:t>của</a:t>
            </a:r>
            <a:r>
              <a:rPr lang="en-US" sz="3000" b="1" i="1" dirty="0"/>
              <a:t> </a:t>
            </a:r>
            <a:r>
              <a:rPr lang="en-US" sz="3000" b="1" i="1" dirty="0" err="1"/>
              <a:t>bệnh</a:t>
            </a:r>
            <a:r>
              <a:rPr lang="en-US" sz="3000" b="1" i="1" dirty="0"/>
              <a:t> </a:t>
            </a:r>
            <a:r>
              <a:rPr lang="en-US" sz="3000" b="1" i="1" dirty="0" err="1"/>
              <a:t>copd</a:t>
            </a:r>
            <a:endParaRPr lang="en-US" sz="3000" b="1" dirty="0"/>
          </a:p>
          <a:p>
            <a:pPr marL="0" indent="0">
              <a:lnSpc>
                <a:spcPct val="150000"/>
              </a:lnSpc>
              <a:buNone/>
            </a:pPr>
            <a:r>
              <a:rPr lang="en-US" sz="3000" b="1" i="1" dirty="0"/>
              <a:t>2. </a:t>
            </a:r>
            <a:r>
              <a:rPr lang="en-US" sz="3000" b="1" i="1" dirty="0" err="1"/>
              <a:t>Trình</a:t>
            </a:r>
            <a:r>
              <a:rPr lang="en-US" sz="3000" b="1" i="1" dirty="0"/>
              <a:t> </a:t>
            </a:r>
            <a:r>
              <a:rPr lang="en-US" sz="3000" b="1" i="1" dirty="0" err="1"/>
              <a:t>được</a:t>
            </a:r>
            <a:r>
              <a:rPr lang="en-US" sz="3000" b="1" i="1" dirty="0"/>
              <a:t> </a:t>
            </a:r>
            <a:r>
              <a:rPr lang="en-US" sz="3000" b="1" i="1" dirty="0" err="1"/>
              <a:t>bày</a:t>
            </a:r>
            <a:r>
              <a:rPr lang="en-US" sz="3000" b="1" i="1" dirty="0"/>
              <a:t> </a:t>
            </a:r>
            <a:r>
              <a:rPr lang="en-US" sz="3000" b="1" i="1" dirty="0" err="1"/>
              <a:t>chẩn</a:t>
            </a:r>
            <a:r>
              <a:rPr lang="en-US" sz="3000" b="1" i="1" dirty="0"/>
              <a:t> </a:t>
            </a:r>
            <a:r>
              <a:rPr lang="en-US" sz="3000" b="1" i="1" dirty="0" err="1"/>
              <a:t>đoán</a:t>
            </a:r>
            <a:r>
              <a:rPr lang="en-US" sz="3000" b="1" i="1" dirty="0"/>
              <a:t> </a:t>
            </a:r>
            <a:r>
              <a:rPr lang="en-US" sz="3000" b="1" i="1" dirty="0" err="1"/>
              <a:t>bệnh</a:t>
            </a:r>
            <a:r>
              <a:rPr lang="en-US" sz="3000" b="1" i="1" dirty="0"/>
              <a:t> </a:t>
            </a:r>
            <a:r>
              <a:rPr lang="en-US" sz="3000" b="1" i="1" dirty="0" err="1"/>
              <a:t>copd</a:t>
            </a:r>
            <a:endParaRPr lang="en-US" sz="3000" b="1" dirty="0"/>
          </a:p>
          <a:p>
            <a:pPr marL="0" indent="0">
              <a:lnSpc>
                <a:spcPct val="150000"/>
              </a:lnSpc>
              <a:buNone/>
            </a:pPr>
            <a:r>
              <a:rPr lang="en-US" sz="3000" b="1" i="1" dirty="0"/>
              <a:t>3. </a:t>
            </a:r>
            <a:r>
              <a:rPr lang="en-US" sz="3000" b="1" i="1" dirty="0" err="1"/>
              <a:t>Nêu</a:t>
            </a:r>
            <a:r>
              <a:rPr lang="en-US" sz="3000" b="1" i="1" dirty="0"/>
              <a:t> </a:t>
            </a:r>
            <a:r>
              <a:rPr lang="en-US" sz="3000" b="1" i="1" dirty="0" err="1"/>
              <a:t>được</a:t>
            </a:r>
            <a:r>
              <a:rPr lang="en-US" sz="3000" b="1" i="1" dirty="0"/>
              <a:t> </a:t>
            </a:r>
            <a:r>
              <a:rPr lang="en-US" sz="3000" b="1" i="1" dirty="0" err="1"/>
              <a:t>cách</a:t>
            </a:r>
            <a:r>
              <a:rPr lang="en-US" sz="3000" b="1" i="1" dirty="0"/>
              <a:t> </a:t>
            </a:r>
            <a:r>
              <a:rPr lang="en-US" sz="3000" b="1" i="1" dirty="0" err="1"/>
              <a:t>điều</a:t>
            </a:r>
            <a:r>
              <a:rPr lang="en-US" sz="3000" b="1" i="1" dirty="0"/>
              <a:t> </a:t>
            </a:r>
            <a:r>
              <a:rPr lang="en-US" sz="3000" b="1" i="1" dirty="0" err="1"/>
              <a:t>trị</a:t>
            </a:r>
            <a:r>
              <a:rPr lang="en-US" sz="3000" b="1" i="1" dirty="0"/>
              <a:t> </a:t>
            </a:r>
            <a:r>
              <a:rPr lang="en-US" sz="3000" b="1" i="1" dirty="0" err="1"/>
              <a:t>và</a:t>
            </a:r>
            <a:r>
              <a:rPr lang="en-US" sz="3000" b="1" i="1" dirty="0"/>
              <a:t> </a:t>
            </a:r>
            <a:r>
              <a:rPr lang="en-US" sz="3000" b="1" i="1" dirty="0" err="1"/>
              <a:t>phòng</a:t>
            </a:r>
            <a:r>
              <a:rPr lang="en-US" sz="3000" b="1" i="1" dirty="0"/>
              <a:t> </a:t>
            </a:r>
            <a:r>
              <a:rPr lang="en-US" sz="3000" b="1" i="1" dirty="0" err="1"/>
              <a:t>bệnh</a:t>
            </a:r>
            <a:r>
              <a:rPr lang="en-US" sz="3000" b="1" i="1" dirty="0"/>
              <a:t> </a:t>
            </a:r>
            <a:r>
              <a:rPr lang="en-US" sz="3000" b="1" i="1" dirty="0" err="1"/>
              <a:t>copd</a:t>
            </a:r>
            <a:endParaRPr lang="en-US" sz="3000" b="1" dirty="0"/>
          </a:p>
          <a:p>
            <a:pPr marL="0" indent="0">
              <a:lnSpc>
                <a:spcPct val="150000"/>
              </a:lnSpc>
              <a:buNone/>
            </a:pPr>
            <a:endParaRPr lang="en-US" sz="3000" b="1" dirty="0"/>
          </a:p>
        </p:txBody>
      </p:sp>
    </p:spTree>
    <p:extLst>
      <p:ext uri="{BB962C8B-B14F-4D97-AF65-F5344CB8AC3E}">
        <p14:creationId xmlns:p14="http://schemas.microsoft.com/office/powerpoint/2010/main" val="543592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TRIỆU CHỨNG CẬN LÂM SÀNG</a:t>
            </a:r>
          </a:p>
        </p:txBody>
      </p:sp>
      <p:sp>
        <p:nvSpPr>
          <p:cNvPr id="3" name="Content Placeholder 2"/>
          <p:cNvSpPr>
            <a:spLocks noGrp="1"/>
          </p:cNvSpPr>
          <p:nvPr>
            <p:ph sz="quarter" idx="1"/>
          </p:nvPr>
        </p:nvSpPr>
        <p:spPr/>
        <p:txBody>
          <a:bodyPr>
            <a:normAutofit fontScale="92500"/>
          </a:bodyPr>
          <a:lstStyle/>
          <a:p>
            <a:pPr marL="0" indent="0" algn="just">
              <a:buNone/>
            </a:pPr>
            <a:r>
              <a:rPr lang="en-US" b="1" i="1" dirty="0"/>
              <a:t>2.5. </a:t>
            </a:r>
            <a:r>
              <a:rPr lang="en-US" b="1" i="1" dirty="0" err="1"/>
              <a:t>Thăm</a:t>
            </a:r>
            <a:r>
              <a:rPr lang="en-US" b="1" i="1" dirty="0"/>
              <a:t> </a:t>
            </a:r>
            <a:r>
              <a:rPr lang="en-US" b="1" i="1" dirty="0" err="1"/>
              <a:t>dò</a:t>
            </a:r>
            <a:r>
              <a:rPr lang="en-US" b="1" i="1" dirty="0"/>
              <a:t> </a:t>
            </a:r>
            <a:r>
              <a:rPr lang="en-US" b="1" i="1" dirty="0" err="1"/>
              <a:t>khí</a:t>
            </a:r>
            <a:r>
              <a:rPr lang="en-US" b="1" i="1" dirty="0"/>
              <a:t> </a:t>
            </a:r>
            <a:r>
              <a:rPr lang="en-US" b="1" i="1" dirty="0" err="1"/>
              <a:t>máu</a:t>
            </a:r>
            <a:endParaRPr lang="en-US" dirty="0"/>
          </a:p>
          <a:p>
            <a:pPr marL="0" indent="0" algn="just">
              <a:buNone/>
            </a:pPr>
            <a:r>
              <a:rPr lang="en-US" dirty="0"/>
              <a:t>- Theo AS</a:t>
            </a:r>
            <a:r>
              <a:rPr lang="vi-VN" dirty="0"/>
              <a:t>T</a:t>
            </a:r>
            <a:r>
              <a:rPr lang="en-US" dirty="0"/>
              <a:t> (</a:t>
            </a:r>
            <a:r>
              <a:rPr lang="en-US" dirty="0" err="1"/>
              <a:t>Hội</a:t>
            </a:r>
            <a:r>
              <a:rPr lang="en-US" dirty="0"/>
              <a:t> </a:t>
            </a:r>
            <a:r>
              <a:rPr lang="en-US" dirty="0" err="1"/>
              <a:t>lồng</a:t>
            </a:r>
            <a:r>
              <a:rPr lang="en-US" dirty="0"/>
              <a:t> </a:t>
            </a:r>
            <a:r>
              <a:rPr lang="en-US" dirty="0" err="1"/>
              <a:t>ngực</a:t>
            </a:r>
            <a:r>
              <a:rPr lang="en-US" dirty="0"/>
              <a:t> </a:t>
            </a:r>
            <a:r>
              <a:rPr lang="en-US" dirty="0" err="1"/>
              <a:t>Mỹ</a:t>
            </a:r>
            <a:r>
              <a:rPr lang="en-US" dirty="0"/>
              <a:t>) </a:t>
            </a:r>
            <a:r>
              <a:rPr lang="en-US" dirty="0" err="1"/>
              <a:t>khuyến</a:t>
            </a:r>
            <a:r>
              <a:rPr lang="en-US" dirty="0"/>
              <a:t> </a:t>
            </a:r>
            <a:r>
              <a:rPr lang="en-US" dirty="0" err="1"/>
              <a:t>cáo</a:t>
            </a:r>
            <a:r>
              <a:rPr lang="en-US" dirty="0"/>
              <a:t> </a:t>
            </a:r>
            <a:r>
              <a:rPr lang="en-US" dirty="0" err="1"/>
              <a:t>đo</a:t>
            </a:r>
            <a:r>
              <a:rPr lang="en-US" dirty="0"/>
              <a:t> </a:t>
            </a:r>
            <a:r>
              <a:rPr lang="en-US" dirty="0" err="1"/>
              <a:t>khí</a:t>
            </a:r>
            <a:r>
              <a:rPr lang="en-US" dirty="0"/>
              <a:t> </a:t>
            </a:r>
            <a:r>
              <a:rPr lang="en-US" dirty="0" err="1"/>
              <a:t>động</a:t>
            </a:r>
            <a:r>
              <a:rPr lang="en-US" dirty="0"/>
              <a:t> </a:t>
            </a:r>
            <a:r>
              <a:rPr lang="en-US" dirty="0" err="1"/>
              <a:t>mạch</a:t>
            </a:r>
            <a:r>
              <a:rPr lang="en-US" dirty="0"/>
              <a:t> </a:t>
            </a:r>
            <a:r>
              <a:rPr lang="en-US" dirty="0" err="1"/>
              <a:t>khi</a:t>
            </a:r>
            <a:r>
              <a:rPr lang="en-US" dirty="0"/>
              <a:t> COPD ở </a:t>
            </a:r>
            <a:r>
              <a:rPr lang="en-US" dirty="0" err="1"/>
              <a:t>giai</a:t>
            </a:r>
            <a:r>
              <a:rPr lang="en-US" dirty="0"/>
              <a:t> </a:t>
            </a:r>
            <a:r>
              <a:rPr lang="en-US" dirty="0" err="1"/>
              <a:t>đoạn</a:t>
            </a:r>
            <a:r>
              <a:rPr lang="en-US" dirty="0"/>
              <a:t> II, III </a:t>
            </a:r>
            <a:r>
              <a:rPr lang="en-US" dirty="0" err="1"/>
              <a:t>khi</a:t>
            </a:r>
            <a:r>
              <a:rPr lang="en-US" dirty="0"/>
              <a:t> FEV</a:t>
            </a:r>
            <a:r>
              <a:rPr lang="en-US" baseline="-25000" dirty="0"/>
              <a:t>1</a:t>
            </a:r>
            <a:r>
              <a:rPr lang="en-US" dirty="0"/>
              <a:t> &lt; 50%: PaO</a:t>
            </a:r>
            <a:r>
              <a:rPr lang="en-US" baseline="-25000" dirty="0"/>
              <a:t>2</a:t>
            </a:r>
            <a:r>
              <a:rPr lang="en-US" dirty="0"/>
              <a:t> </a:t>
            </a:r>
            <a:r>
              <a:rPr lang="en-US" dirty="0" err="1"/>
              <a:t>giảm</a:t>
            </a:r>
            <a:r>
              <a:rPr lang="en-US" dirty="0"/>
              <a:t>, PaCO</a:t>
            </a:r>
            <a:r>
              <a:rPr lang="en-US" baseline="-25000" dirty="0"/>
              <a:t>2</a:t>
            </a:r>
            <a:r>
              <a:rPr lang="en-US" dirty="0"/>
              <a:t> </a:t>
            </a:r>
            <a:r>
              <a:rPr lang="en-US" dirty="0" err="1"/>
              <a:t>tăng</a:t>
            </a:r>
            <a:r>
              <a:rPr lang="en-US" dirty="0"/>
              <a:t>.</a:t>
            </a:r>
          </a:p>
          <a:p>
            <a:pPr marL="0" indent="0" algn="just">
              <a:buNone/>
            </a:pP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cấp</a:t>
            </a:r>
            <a:r>
              <a:rPr lang="en-US" dirty="0"/>
              <a:t> PaO</a:t>
            </a:r>
            <a:r>
              <a:rPr lang="en-US" baseline="-25000" dirty="0"/>
              <a:t>2</a:t>
            </a:r>
            <a:r>
              <a:rPr lang="en-US" dirty="0"/>
              <a:t> &lt; 60 mmHg, PaCO</a:t>
            </a:r>
            <a:r>
              <a:rPr lang="en-US" baseline="-25000" dirty="0"/>
              <a:t>2</a:t>
            </a:r>
            <a:r>
              <a:rPr lang="en-US" dirty="0"/>
              <a:t> &gt; 45 mmHg.</a:t>
            </a:r>
          </a:p>
          <a:p>
            <a:pPr marL="0" indent="0" algn="just">
              <a:buNone/>
            </a:pP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mạn</a:t>
            </a:r>
            <a:r>
              <a:rPr lang="en-US" dirty="0"/>
              <a:t>: PaO</a:t>
            </a:r>
            <a:r>
              <a:rPr lang="en-US" baseline="-25000" dirty="0"/>
              <a:t>2</a:t>
            </a:r>
            <a:r>
              <a:rPr lang="en-US" dirty="0"/>
              <a:t>: 60 - 70 mmHg, PaCO</a:t>
            </a:r>
            <a:r>
              <a:rPr lang="en-US" baseline="-25000" dirty="0"/>
              <a:t>2</a:t>
            </a:r>
            <a:r>
              <a:rPr lang="en-US" dirty="0"/>
              <a:t> : 50 - 60 mmHg</a:t>
            </a:r>
          </a:p>
          <a:p>
            <a:pPr marL="0" indent="0" algn="just">
              <a:buNone/>
            </a:pPr>
            <a:r>
              <a:rPr lang="en-US" dirty="0"/>
              <a:t>- </a:t>
            </a:r>
            <a:r>
              <a:rPr lang="en-US" dirty="0" err="1"/>
              <a:t>Đợt</a:t>
            </a:r>
            <a:r>
              <a:rPr lang="en-US" dirty="0"/>
              <a:t> </a:t>
            </a:r>
            <a:r>
              <a:rPr lang="en-US" dirty="0" err="1"/>
              <a:t>cấp</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mạn</a:t>
            </a:r>
            <a:r>
              <a:rPr lang="en-US" dirty="0"/>
              <a:t>: PaO</a:t>
            </a:r>
            <a:r>
              <a:rPr lang="en-US" baseline="-25000" dirty="0"/>
              <a:t>2</a:t>
            </a:r>
            <a:r>
              <a:rPr lang="en-US" dirty="0"/>
              <a:t> </a:t>
            </a:r>
            <a:r>
              <a:rPr lang="en-US" dirty="0" err="1"/>
              <a:t>giảm</a:t>
            </a:r>
            <a:r>
              <a:rPr lang="en-US" dirty="0"/>
              <a:t> </a:t>
            </a:r>
            <a:r>
              <a:rPr lang="en-US" dirty="0" err="1"/>
              <a:t>thêm</a:t>
            </a:r>
            <a:r>
              <a:rPr lang="en-US" dirty="0"/>
              <a:t> 10 - 20 mm Hg, </a:t>
            </a:r>
            <a:r>
              <a:rPr lang="en-US" dirty="0" err="1"/>
              <a:t>vẫn</a:t>
            </a:r>
            <a:r>
              <a:rPr lang="en-US" dirty="0"/>
              <a:t> </a:t>
            </a:r>
            <a:r>
              <a:rPr lang="en-US" dirty="0" err="1"/>
              <a:t>tăng</a:t>
            </a:r>
            <a:r>
              <a:rPr lang="en-US" dirty="0"/>
              <a:t> PaCO</a:t>
            </a:r>
            <a:r>
              <a:rPr lang="en-US" baseline="-25000" dirty="0"/>
              <a:t>2</a:t>
            </a:r>
            <a:r>
              <a:rPr lang="en-US" dirty="0"/>
              <a:t> song </a:t>
            </a:r>
            <a:r>
              <a:rPr lang="en-US" dirty="0" err="1"/>
              <a:t>lúc</a:t>
            </a:r>
            <a:r>
              <a:rPr lang="en-US" dirty="0"/>
              <a:t> </a:t>
            </a:r>
            <a:r>
              <a:rPr lang="en-US" dirty="0" err="1"/>
              <a:t>này</a:t>
            </a:r>
            <a:r>
              <a:rPr lang="en-US" dirty="0"/>
              <a:t> pH </a:t>
            </a:r>
            <a:r>
              <a:rPr lang="en-US" dirty="0" err="1"/>
              <a:t>giảm</a:t>
            </a:r>
            <a:r>
              <a:rPr lang="en-US" dirty="0"/>
              <a:t>.</a:t>
            </a:r>
          </a:p>
          <a:p>
            <a:pPr marL="0" indent="0" algn="just">
              <a:buNone/>
            </a:pPr>
            <a:r>
              <a:rPr lang="en-US" dirty="0"/>
              <a:t>- </a:t>
            </a:r>
            <a:r>
              <a:rPr lang="en-US" dirty="0" err="1"/>
              <a:t>Khi</a:t>
            </a:r>
            <a:r>
              <a:rPr lang="en-US" dirty="0"/>
              <a:t> SaO</a:t>
            </a:r>
            <a:r>
              <a:rPr lang="en-US" baseline="-25000" dirty="0"/>
              <a:t>2</a:t>
            </a:r>
            <a:r>
              <a:rPr lang="en-US" dirty="0"/>
              <a:t> &lt; 85% </a:t>
            </a:r>
            <a:r>
              <a:rPr lang="en-US" dirty="0" err="1"/>
              <a:t>thường</a:t>
            </a:r>
            <a:r>
              <a:rPr lang="en-US" dirty="0"/>
              <a:t> </a:t>
            </a:r>
            <a:r>
              <a:rPr lang="en-US" dirty="0" err="1"/>
              <a:t>có</a:t>
            </a:r>
            <a:r>
              <a:rPr lang="en-US" dirty="0"/>
              <a:t> </a:t>
            </a:r>
            <a:r>
              <a:rPr lang="en-US" dirty="0" err="1"/>
              <a:t>tím</a:t>
            </a:r>
            <a:r>
              <a:rPr lang="en-US" dirty="0"/>
              <a:t> </a:t>
            </a:r>
            <a:r>
              <a:rPr lang="en-US" dirty="0" err="1"/>
              <a:t>tái</a:t>
            </a:r>
            <a:r>
              <a:rPr lang="en-US" dirty="0"/>
              <a:t>.</a:t>
            </a:r>
          </a:p>
          <a:p>
            <a:pPr marL="0" indent="0" algn="just">
              <a:buNone/>
            </a:pPr>
            <a:r>
              <a:rPr lang="en-US" dirty="0"/>
              <a:t>- </a:t>
            </a:r>
            <a:r>
              <a:rPr lang="en-US" dirty="0" err="1"/>
              <a:t>Cần</a:t>
            </a:r>
            <a:r>
              <a:rPr lang="en-US" dirty="0"/>
              <a:t> </a:t>
            </a:r>
            <a:r>
              <a:rPr lang="en-US" dirty="0" err="1"/>
              <a:t>thở</a:t>
            </a:r>
            <a:r>
              <a:rPr lang="en-US" dirty="0"/>
              <a:t> oxy </a:t>
            </a:r>
            <a:r>
              <a:rPr lang="en-US" dirty="0" err="1"/>
              <a:t>tại</a:t>
            </a:r>
            <a:r>
              <a:rPr lang="en-US" dirty="0"/>
              <a:t> </a:t>
            </a:r>
            <a:r>
              <a:rPr lang="en-US" dirty="0" err="1"/>
              <a:t>nhà</a:t>
            </a:r>
            <a:r>
              <a:rPr lang="en-US" dirty="0"/>
              <a:t> </a:t>
            </a:r>
            <a:r>
              <a:rPr lang="en-US" dirty="0" err="1"/>
              <a:t>khi</a:t>
            </a:r>
            <a:r>
              <a:rPr lang="en-US" dirty="0"/>
              <a:t> </a:t>
            </a:r>
            <a:r>
              <a:rPr lang="en-US" dirty="0" err="1"/>
              <a:t>có</a:t>
            </a:r>
            <a:r>
              <a:rPr lang="en-US" dirty="0"/>
              <a:t> </a:t>
            </a:r>
            <a:r>
              <a:rPr lang="en-US" dirty="0" err="1"/>
              <a:t>thiếu</a:t>
            </a:r>
            <a:r>
              <a:rPr lang="en-US" dirty="0"/>
              <a:t> oxy </a:t>
            </a:r>
            <a:r>
              <a:rPr lang="en-US" dirty="0" err="1"/>
              <a:t>trường</a:t>
            </a:r>
            <a:r>
              <a:rPr lang="en-US" dirty="0"/>
              <a:t> </a:t>
            </a:r>
            <a:r>
              <a:rPr lang="en-US" dirty="0" err="1"/>
              <a:t>diễn</a:t>
            </a:r>
            <a:r>
              <a:rPr lang="en-US" dirty="0"/>
              <a:t>, PaO</a:t>
            </a:r>
            <a:r>
              <a:rPr lang="en-US" baseline="-25000" dirty="0"/>
              <a:t>2</a:t>
            </a:r>
            <a:r>
              <a:rPr lang="en-US" dirty="0"/>
              <a:t> &lt; 55%.</a:t>
            </a:r>
          </a:p>
          <a:p>
            <a:pPr marL="0" indent="0" algn="just">
              <a:buNone/>
            </a:pPr>
            <a:endParaRPr lang="en-US" dirty="0"/>
          </a:p>
        </p:txBody>
      </p:sp>
    </p:spTree>
    <p:extLst>
      <p:ext uri="{BB962C8B-B14F-4D97-AF65-F5344CB8AC3E}">
        <p14:creationId xmlns:p14="http://schemas.microsoft.com/office/powerpoint/2010/main" val="476984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a:t>
            </a:r>
            <a:r>
              <a:rPr lang="en-US" dirty="0" smtClean="0"/>
              <a:t>ĐOÁN ĐỢT CẤP</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b="1" i="1" dirty="0" smtClean="0"/>
              <a:t>2.1</a:t>
            </a:r>
            <a:r>
              <a:rPr lang="en-US" b="1" i="1" dirty="0"/>
              <a:t>. </a:t>
            </a:r>
            <a:r>
              <a:rPr lang="vi-VN" b="1" i="1" dirty="0"/>
              <a:t>Nguyên nh</a:t>
            </a:r>
            <a:r>
              <a:rPr lang="en-US" b="1" i="1" dirty="0"/>
              <a:t>â</a:t>
            </a:r>
            <a:r>
              <a:rPr lang="vi-VN" b="1" i="1" dirty="0"/>
              <a:t>n</a:t>
            </a:r>
            <a:r>
              <a:rPr lang="en-US" b="1" i="1" dirty="0"/>
              <a:t> </a:t>
            </a:r>
            <a:r>
              <a:rPr lang="en-US" b="1" i="1" dirty="0" err="1"/>
              <a:t>của</a:t>
            </a:r>
            <a:r>
              <a:rPr lang="en-US" b="1" i="1" dirty="0"/>
              <a:t> </a:t>
            </a:r>
            <a:r>
              <a:rPr lang="en-US" b="1" i="1" dirty="0" err="1"/>
              <a:t>đợt</a:t>
            </a:r>
            <a:r>
              <a:rPr lang="en-US" b="1" i="1" dirty="0"/>
              <a:t> </a:t>
            </a:r>
            <a:r>
              <a:rPr lang="en-US" b="1" i="1" dirty="0" err="1"/>
              <a:t>cấp</a:t>
            </a:r>
            <a:r>
              <a:rPr lang="vi-VN" dirty="0"/>
              <a:t>: do vi khuẩn, virus, tắc mạch phổi, tràn khí màng phổi, suy tim trái cấp, rối loạn nhịp tim, quá liều oxy, dùng thuốc chẹn beta, an thần quá liều và kéo dài, không tuân thủ điều trị, ô nhiễm không khí. Khoảng 1/3 số trường hợp không r</a:t>
            </a:r>
            <a:r>
              <a:rPr lang="en-US" dirty="0"/>
              <a:t>õ </a:t>
            </a:r>
            <a:r>
              <a:rPr lang="en-US" dirty="0" err="1"/>
              <a:t>nguyên</a:t>
            </a:r>
            <a:r>
              <a:rPr lang="en-US" dirty="0"/>
              <a:t> </a:t>
            </a:r>
            <a:r>
              <a:rPr lang="en-US" dirty="0" err="1"/>
              <a:t>nhân</a:t>
            </a:r>
            <a:endParaRPr lang="en-US" dirty="0"/>
          </a:p>
          <a:p>
            <a:pPr marL="0" indent="0" algn="just">
              <a:buNone/>
            </a:pPr>
            <a:endParaRPr lang="en-US" b="1" i="1" dirty="0" smtClean="0"/>
          </a:p>
          <a:p>
            <a:pPr marL="0" indent="0" algn="just">
              <a:buNone/>
            </a:pPr>
            <a:r>
              <a:rPr lang="en-US" b="1" i="1" dirty="0" smtClean="0"/>
              <a:t>2.2</a:t>
            </a:r>
            <a:r>
              <a:rPr lang="en-US" b="1" i="1" dirty="0"/>
              <a:t>. </a:t>
            </a:r>
            <a:r>
              <a:rPr lang="en-US" b="1" i="1" dirty="0" err="1"/>
              <a:t>Tiêu</a:t>
            </a:r>
            <a:r>
              <a:rPr lang="en-US" b="1" i="1" dirty="0"/>
              <a:t> </a:t>
            </a:r>
            <a:r>
              <a:rPr lang="en-US" b="1" i="1" dirty="0" err="1"/>
              <a:t>chuẩn</a:t>
            </a:r>
            <a:r>
              <a:rPr lang="en-US" b="1" i="1" dirty="0"/>
              <a:t> </a:t>
            </a:r>
            <a:r>
              <a:rPr lang="en-US" b="1" i="1" dirty="0" err="1"/>
              <a:t>của</a:t>
            </a:r>
            <a:r>
              <a:rPr lang="en-US" b="1" i="1" dirty="0"/>
              <a:t> </a:t>
            </a:r>
            <a:r>
              <a:rPr lang="en-US" b="1" i="1" dirty="0" err="1"/>
              <a:t>đợt</a:t>
            </a:r>
            <a:r>
              <a:rPr lang="en-US" b="1" i="1" dirty="0"/>
              <a:t> </a:t>
            </a:r>
            <a:r>
              <a:rPr lang="en-US" b="1" i="1" dirty="0" err="1"/>
              <a:t>cấp</a:t>
            </a:r>
            <a:r>
              <a:rPr lang="en-US" b="1" i="1" dirty="0"/>
              <a:t> </a:t>
            </a:r>
            <a:r>
              <a:rPr lang="en-US" b="1" i="1" dirty="0" err="1"/>
              <a:t>của</a:t>
            </a:r>
            <a:r>
              <a:rPr lang="en-US" b="1" i="1" dirty="0"/>
              <a:t> </a:t>
            </a:r>
            <a:r>
              <a:rPr lang="en-US" b="1" i="1" dirty="0" err="1"/>
              <a:t>Anthonisen</a:t>
            </a:r>
            <a:endParaRPr lang="en-US" dirty="0"/>
          </a:p>
          <a:p>
            <a:pPr marL="0" indent="0" algn="just">
              <a:buNone/>
            </a:pPr>
            <a:r>
              <a:rPr lang="en-US" b="1" dirty="0"/>
              <a:t>- </a:t>
            </a:r>
            <a:r>
              <a:rPr lang="vi-VN" dirty="0"/>
              <a:t>Khó thở tăng. </a:t>
            </a:r>
            <a:endParaRPr lang="en-US" dirty="0"/>
          </a:p>
          <a:p>
            <a:pPr marL="0" lvl="0" indent="0" algn="just">
              <a:buNone/>
            </a:pPr>
            <a:r>
              <a:rPr lang="vi-VN" dirty="0"/>
              <a:t> Khạc đờm tăng. </a:t>
            </a:r>
            <a:endParaRPr lang="en-US" dirty="0"/>
          </a:p>
          <a:p>
            <a:pPr marL="0" lvl="0" indent="0" algn="just">
              <a:buNone/>
            </a:pPr>
            <a:r>
              <a:rPr lang="vi-VN" dirty="0"/>
              <a:t>Thay đổi màu sắc của đờm.</a:t>
            </a:r>
            <a:endParaRPr lang="en-US" dirty="0"/>
          </a:p>
          <a:p>
            <a:pPr marL="0" indent="0" algn="just">
              <a:buNone/>
            </a:pPr>
            <a:endParaRPr lang="en-US" dirty="0"/>
          </a:p>
        </p:txBody>
      </p:sp>
    </p:spTree>
    <p:extLst>
      <p:ext uri="{BB962C8B-B14F-4D97-AF65-F5344CB8AC3E}">
        <p14:creationId xmlns:p14="http://schemas.microsoft.com/office/powerpoint/2010/main" val="1665585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ĐOÁN ĐỢT CẤP</a:t>
            </a:r>
          </a:p>
        </p:txBody>
      </p:sp>
      <p:sp>
        <p:nvSpPr>
          <p:cNvPr id="3" name="Content Placeholder 2"/>
          <p:cNvSpPr>
            <a:spLocks noGrp="1"/>
          </p:cNvSpPr>
          <p:nvPr>
            <p:ph sz="quarter" idx="1"/>
          </p:nvPr>
        </p:nvSpPr>
        <p:spPr>
          <a:xfrm>
            <a:off x="612648" y="1600200"/>
            <a:ext cx="8153400" cy="4876800"/>
          </a:xfrm>
        </p:spPr>
        <p:txBody>
          <a:bodyPr>
            <a:normAutofit/>
          </a:bodyPr>
          <a:lstStyle/>
          <a:p>
            <a:pPr marL="0" indent="0" algn="just">
              <a:buNone/>
            </a:pPr>
            <a:r>
              <a:rPr lang="en-US" b="1" i="1" dirty="0" smtClean="0"/>
              <a:t>2.3</a:t>
            </a:r>
            <a:r>
              <a:rPr lang="en-US" b="1" i="1" dirty="0"/>
              <a:t>. </a:t>
            </a:r>
            <a:r>
              <a:rPr lang="vi-VN" b="1" i="1" dirty="0"/>
              <a:t>Các yếu tố làm tăng mức độ nặng của đợt cấp COPD tại nhà</a:t>
            </a:r>
            <a:endParaRPr lang="en-US" dirty="0"/>
          </a:p>
          <a:p>
            <a:pPr lvl="0" algn="just">
              <a:buFont typeface="Arial" pitchFamily="34" charset="0"/>
              <a:buChar char="•"/>
            </a:pPr>
            <a:r>
              <a:rPr lang="vi-VN" sz="1600" dirty="0"/>
              <a:t>Rối loạn ý thức</a:t>
            </a:r>
            <a:endParaRPr lang="en-US" sz="1600" dirty="0"/>
          </a:p>
          <a:p>
            <a:pPr lvl="0" algn="just">
              <a:buFont typeface="Arial" pitchFamily="34" charset="0"/>
              <a:buChar char="•"/>
            </a:pPr>
            <a:r>
              <a:rPr lang="vi-VN" sz="1600" dirty="0"/>
              <a:t>Có ≥ 3 đợt cấp </a:t>
            </a:r>
            <a:r>
              <a:rPr lang="en-US" sz="1600" dirty="0"/>
              <a:t>COPD</a:t>
            </a:r>
            <a:r>
              <a:rPr lang="vi-VN" sz="1600" dirty="0"/>
              <a:t> trong năm trước. </a:t>
            </a:r>
            <a:endParaRPr lang="en-US" sz="1600" dirty="0"/>
          </a:p>
          <a:p>
            <a:pPr lvl="0" algn="just">
              <a:buFont typeface="Arial" pitchFamily="34" charset="0"/>
              <a:buChar char="•"/>
            </a:pPr>
            <a:r>
              <a:rPr lang="vi-VN" sz="1600" dirty="0"/>
              <a:t>Chỉ số khối cơ thể ≤ 20. </a:t>
            </a:r>
            <a:endParaRPr lang="en-US" sz="1600" dirty="0"/>
          </a:p>
          <a:p>
            <a:pPr lvl="0" algn="just">
              <a:buFont typeface="Arial" pitchFamily="34" charset="0"/>
              <a:buChar char="•"/>
            </a:pPr>
            <a:r>
              <a:rPr lang="vi-VN" sz="1600" dirty="0"/>
              <a:t>Các triệu chứng nặng lên rõ hoặc có rối loạn dấu hiệu chức năng sống. </a:t>
            </a:r>
            <a:endParaRPr lang="en-US" sz="1600" dirty="0"/>
          </a:p>
          <a:p>
            <a:pPr lvl="0" algn="just">
              <a:buFont typeface="Arial" pitchFamily="34" charset="0"/>
              <a:buChar char="•"/>
            </a:pPr>
            <a:r>
              <a:rPr lang="vi-VN" sz="1600" dirty="0"/>
              <a:t>Bệnh mạn tính kèm theo (bệnh tim thiếu máu cục bộ, suy tim sung huyết, viêm phổi, đái tháo đường, suy thận, suy gan). </a:t>
            </a:r>
            <a:endParaRPr lang="en-US" sz="1600" dirty="0"/>
          </a:p>
          <a:p>
            <a:pPr lvl="0" algn="just">
              <a:buFont typeface="Arial" pitchFamily="34" charset="0"/>
              <a:buChar char="•"/>
            </a:pPr>
            <a:r>
              <a:rPr lang="vi-VN" sz="1600" dirty="0"/>
              <a:t>Hoạt động thể lực kém. </a:t>
            </a:r>
            <a:endParaRPr lang="en-US" sz="1600" dirty="0"/>
          </a:p>
          <a:p>
            <a:pPr lvl="0" algn="just">
              <a:buFont typeface="Arial" pitchFamily="34" charset="0"/>
              <a:buChar char="•"/>
            </a:pPr>
            <a:r>
              <a:rPr lang="vi-VN" sz="1600" dirty="0"/>
              <a:t>Không có trợ giúp xã hội. </a:t>
            </a:r>
            <a:endParaRPr lang="en-US" sz="1600" dirty="0"/>
          </a:p>
          <a:p>
            <a:pPr lvl="0" algn="just">
              <a:buFont typeface="Arial" pitchFamily="34" charset="0"/>
              <a:buChar char="•"/>
            </a:pPr>
            <a:r>
              <a:rPr lang="vi-VN" sz="1600" dirty="0"/>
              <a:t>Đã được chẩn đoán </a:t>
            </a:r>
            <a:r>
              <a:rPr lang="en-US" sz="1600" dirty="0"/>
              <a:t>COPD</a:t>
            </a:r>
            <a:r>
              <a:rPr lang="vi-VN" sz="1600" dirty="0"/>
              <a:t> mức độ nặng hoặc rất nặng. </a:t>
            </a:r>
            <a:endParaRPr lang="en-US" sz="1600" dirty="0"/>
          </a:p>
          <a:p>
            <a:pPr lvl="0" algn="just">
              <a:buFont typeface="Arial" pitchFamily="34" charset="0"/>
              <a:buChar char="•"/>
            </a:pPr>
            <a:r>
              <a:rPr lang="vi-VN" sz="1600" dirty="0"/>
              <a:t>Đã có chỉ định thở oxy dài hạn tại nhà</a:t>
            </a:r>
            <a:endParaRPr lang="en-US" sz="1600" dirty="0"/>
          </a:p>
          <a:p>
            <a:pPr algn="just">
              <a:buFont typeface="Arial" pitchFamily="34" charset="0"/>
              <a:buChar char="•"/>
            </a:pPr>
            <a:endParaRPr lang="en-US" b="1" dirty="0" smtClean="0">
              <a:solidFill>
                <a:srgbClr val="0070C0"/>
              </a:solidFill>
            </a:endParaRPr>
          </a:p>
          <a:p>
            <a:pPr algn="just">
              <a:buFont typeface="Arial" pitchFamily="34" charset="0"/>
              <a:buChar char="•"/>
            </a:pPr>
            <a:endParaRPr lang="en-US" b="1" dirty="0">
              <a:solidFill>
                <a:srgbClr val="0070C0"/>
              </a:solidFill>
            </a:endParaRPr>
          </a:p>
          <a:p>
            <a:pPr algn="just">
              <a:buFont typeface="Arial" pitchFamily="34" charset="0"/>
              <a:buChar char="•"/>
            </a:pPr>
            <a:endParaRPr lang="en-US" dirty="0"/>
          </a:p>
        </p:txBody>
      </p:sp>
    </p:spTree>
    <p:extLst>
      <p:ext uri="{BB962C8B-B14F-4D97-AF65-F5344CB8AC3E}">
        <p14:creationId xmlns:p14="http://schemas.microsoft.com/office/powerpoint/2010/main" val="1830922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a:t>
            </a:r>
            <a:r>
              <a:rPr lang="en-US" dirty="0" smtClean="0"/>
              <a:t>ĐOÁN ĐỢT CẤP</a:t>
            </a:r>
            <a:endParaRPr lang="en-US" dirty="0"/>
          </a:p>
        </p:txBody>
      </p:sp>
      <p:sp>
        <p:nvSpPr>
          <p:cNvPr id="3" name="Content Placeholder 2"/>
          <p:cNvSpPr>
            <a:spLocks noGrp="1"/>
          </p:cNvSpPr>
          <p:nvPr>
            <p:ph sz="quarter" idx="1"/>
          </p:nvPr>
        </p:nvSpPr>
        <p:spPr/>
        <p:txBody>
          <a:bodyPr>
            <a:normAutofit/>
          </a:bodyPr>
          <a:lstStyle/>
          <a:p>
            <a:pPr marL="0" indent="0" algn="ctr">
              <a:buNone/>
            </a:pPr>
            <a:r>
              <a:rPr lang="en-US" b="1" dirty="0" err="1" smtClean="0">
                <a:solidFill>
                  <a:srgbClr val="0070C0"/>
                </a:solidFill>
              </a:rPr>
              <a:t>Chẩn</a:t>
            </a:r>
            <a:r>
              <a:rPr lang="en-US" b="1" dirty="0" smtClean="0">
                <a:solidFill>
                  <a:srgbClr val="0070C0"/>
                </a:solidFill>
              </a:rPr>
              <a:t> </a:t>
            </a:r>
            <a:r>
              <a:rPr lang="en-US" b="1" dirty="0" err="1" smtClean="0">
                <a:solidFill>
                  <a:srgbClr val="0070C0"/>
                </a:solidFill>
              </a:rPr>
              <a:t>đoán</a:t>
            </a:r>
            <a:r>
              <a:rPr lang="en-US" b="1" dirty="0" smtClean="0">
                <a:solidFill>
                  <a:srgbClr val="0070C0"/>
                </a:solidFill>
              </a:rPr>
              <a:t> </a:t>
            </a:r>
            <a:r>
              <a:rPr lang="en-US" b="1" dirty="0" err="1" smtClean="0">
                <a:solidFill>
                  <a:srgbClr val="0070C0"/>
                </a:solidFill>
              </a:rPr>
              <a:t>độ</a:t>
            </a:r>
            <a:r>
              <a:rPr lang="en-US" b="1" dirty="0" smtClean="0">
                <a:solidFill>
                  <a:srgbClr val="0070C0"/>
                </a:solidFill>
              </a:rPr>
              <a:t> </a:t>
            </a:r>
            <a:r>
              <a:rPr lang="en-US" b="1" dirty="0" err="1" smtClean="0">
                <a:solidFill>
                  <a:srgbClr val="0070C0"/>
                </a:solidFill>
              </a:rPr>
              <a:t>nặng</a:t>
            </a:r>
            <a:r>
              <a:rPr lang="en-US" b="1" dirty="0" smtClean="0">
                <a:solidFill>
                  <a:srgbClr val="0070C0"/>
                </a:solidFill>
              </a:rPr>
              <a:t> </a:t>
            </a:r>
            <a:r>
              <a:rPr lang="en-US" b="1" dirty="0" err="1" smtClean="0">
                <a:solidFill>
                  <a:srgbClr val="0070C0"/>
                </a:solidFill>
              </a:rPr>
              <a:t>của</a:t>
            </a:r>
            <a:r>
              <a:rPr lang="en-US" b="1" dirty="0" smtClean="0">
                <a:solidFill>
                  <a:srgbClr val="0070C0"/>
                </a:solidFill>
              </a:rPr>
              <a:t> </a:t>
            </a:r>
            <a:r>
              <a:rPr lang="en-US" b="1" dirty="0" err="1" smtClean="0">
                <a:solidFill>
                  <a:srgbClr val="0070C0"/>
                </a:solidFill>
              </a:rPr>
              <a:t>đợt</a:t>
            </a:r>
            <a:r>
              <a:rPr lang="en-US" b="1" dirty="0" smtClean="0">
                <a:solidFill>
                  <a:srgbClr val="0070C0"/>
                </a:solidFill>
              </a:rPr>
              <a:t> </a:t>
            </a:r>
            <a:r>
              <a:rPr lang="en-US" b="1" dirty="0" err="1" smtClean="0">
                <a:solidFill>
                  <a:srgbClr val="0070C0"/>
                </a:solidFill>
              </a:rPr>
              <a:t>cấp</a:t>
            </a:r>
            <a:endParaRPr lang="en-US" b="1" dirty="0" smtClean="0">
              <a:solidFill>
                <a:srgbClr val="0070C0"/>
              </a:solidFill>
            </a:endParaRPr>
          </a:p>
          <a:p>
            <a:endParaRPr lang="en-US" b="1" dirty="0" smtClean="0">
              <a:solidFill>
                <a:srgbClr val="0070C0"/>
              </a:solidFill>
            </a:endParaRPr>
          </a:p>
          <a:p>
            <a:endParaRPr lang="en-US" dirty="0"/>
          </a:p>
        </p:txBody>
      </p:sp>
      <p:pic>
        <p:nvPicPr>
          <p:cNvPr id="4" name="Picture 3"/>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90600" y="2590800"/>
            <a:ext cx="6934200" cy="3352800"/>
          </a:xfrm>
          <a:prstGeom prst="rect">
            <a:avLst/>
          </a:prstGeom>
          <a:noFill/>
          <a:ln>
            <a:noFill/>
          </a:ln>
        </p:spPr>
      </p:pic>
    </p:spTree>
    <p:extLst>
      <p:ext uri="{BB962C8B-B14F-4D97-AF65-F5344CB8AC3E}">
        <p14:creationId xmlns:p14="http://schemas.microsoft.com/office/powerpoint/2010/main" val="2660879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61248" cy="990600"/>
          </a:xfrm>
        </p:spPr>
        <p:txBody>
          <a:bodyPr>
            <a:normAutofit/>
          </a:bodyPr>
          <a:lstStyle/>
          <a:p>
            <a:r>
              <a:rPr lang="en-US" sz="3200" dirty="0"/>
              <a:t>CHẨN </a:t>
            </a:r>
            <a:r>
              <a:rPr lang="en-US" sz="3200" dirty="0" smtClean="0"/>
              <a:t>ĐOÁN MỨC ĐỘ NẶNG BỆNH</a:t>
            </a:r>
            <a:endParaRPr lang="en-US" sz="3200" dirty="0"/>
          </a:p>
        </p:txBody>
      </p:sp>
      <p:sp>
        <p:nvSpPr>
          <p:cNvPr id="3" name="Content Placeholder 2"/>
          <p:cNvSpPr>
            <a:spLocks noGrp="1"/>
          </p:cNvSpPr>
          <p:nvPr>
            <p:ph sz="quarter" idx="1"/>
          </p:nvPr>
        </p:nvSpPr>
        <p:spPr/>
        <p:txBody>
          <a:bodyPr/>
          <a:lstStyle/>
          <a:p>
            <a:pPr marL="0" indent="0" algn="ctr">
              <a:buNone/>
            </a:pPr>
            <a:r>
              <a:rPr lang="en-US" b="1" dirty="0" smtClean="0">
                <a:solidFill>
                  <a:srgbClr val="FF0000"/>
                </a:solidFill>
              </a:rPr>
              <a:t>THEO KẾT QUẢ THÔNG KHÍ PHỔI</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8435547"/>
              </p:ext>
            </p:extLst>
          </p:nvPr>
        </p:nvGraphicFramePr>
        <p:xfrm>
          <a:off x="533400" y="2133600"/>
          <a:ext cx="8001000" cy="4191000"/>
        </p:xfrm>
        <a:graphic>
          <a:graphicData uri="http://schemas.openxmlformats.org/drawingml/2006/table">
            <a:tbl>
              <a:tblPr firstRow="1" firstCol="1" bandRow="1">
                <a:tableStyleId>{21E4AEA4-8DFA-4A89-87EB-49C32662AFE0}</a:tableStyleId>
              </a:tblPr>
              <a:tblGrid>
                <a:gridCol w="3962400"/>
                <a:gridCol w="4038600"/>
              </a:tblGrid>
              <a:tr h="663483">
                <a:tc>
                  <a:txBody>
                    <a:bodyPr/>
                    <a:lstStyle/>
                    <a:p>
                      <a:pPr marL="457200" algn="ctr">
                        <a:lnSpc>
                          <a:spcPct val="150000"/>
                        </a:lnSpc>
                        <a:spcAft>
                          <a:spcPts val="0"/>
                        </a:spcAft>
                      </a:pPr>
                      <a:r>
                        <a:rPr lang="en-US" sz="1600" dirty="0" err="1">
                          <a:effectLst/>
                          <a:latin typeface="Times New Roman" pitchFamily="18" charset="0"/>
                          <a:cs typeface="Times New Roman" pitchFamily="18" charset="0"/>
                        </a:rPr>
                        <a:t>Mức</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độ</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rối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loạn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thông</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khí</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tắc</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nghẽn</a:t>
                      </a:r>
                      <a:endParaRPr lang="en-US" sz="1600" dirty="0">
                        <a:effectLst/>
                        <a:latin typeface="Times New Roman" pitchFamily="18" charset="0"/>
                        <a:ea typeface="Times New Roman"/>
                        <a:cs typeface="Times New Roman" pitchFamily="18" charset="0"/>
                      </a:endParaRPr>
                    </a:p>
                  </a:txBody>
                  <a:tcPr marL="65278" marR="65278" marT="0" marB="0" anchor="ctr"/>
                </a:tc>
                <a:tc>
                  <a:txBody>
                    <a:bodyPr/>
                    <a:lstStyle/>
                    <a:p>
                      <a:pPr marL="457200" algn="ctr">
                        <a:lnSpc>
                          <a:spcPct val="150000"/>
                        </a:lnSpc>
                        <a:spcAft>
                          <a:spcPts val="0"/>
                        </a:spcAft>
                      </a:pPr>
                      <a:r>
                        <a:rPr lang="en-US" sz="1600" dirty="0" err="1">
                          <a:effectLst/>
                          <a:latin typeface="Times New Roman" pitchFamily="18" charset="0"/>
                          <a:cs typeface="Times New Roman" pitchFamily="18" charset="0"/>
                        </a:rPr>
                        <a:t>Chỉ</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số</a:t>
                      </a:r>
                      <a:endParaRPr lang="en-US" sz="1600" dirty="0">
                        <a:effectLst/>
                        <a:latin typeface="Times New Roman" pitchFamily="18" charset="0"/>
                        <a:ea typeface="Times New Roman"/>
                        <a:cs typeface="Times New Roman" pitchFamily="18" charset="0"/>
                      </a:endParaRPr>
                    </a:p>
                  </a:txBody>
                  <a:tcPr marL="65278" marR="65278" marT="0" marB="0" anchor="ctr"/>
                </a:tc>
              </a:tr>
              <a:tr h="995226">
                <a:tc>
                  <a:txBody>
                    <a:bodyPr/>
                    <a:lstStyle/>
                    <a:p>
                      <a:pPr marL="457200">
                        <a:lnSpc>
                          <a:spcPct val="150000"/>
                        </a:lnSpc>
                        <a:spcAft>
                          <a:spcPts val="0"/>
                        </a:spcAft>
                      </a:pPr>
                      <a:r>
                        <a:rPr lang="en-US" sz="1600">
                          <a:effectLst/>
                          <a:latin typeface="Times New Roman" pitchFamily="18" charset="0"/>
                          <a:cs typeface="Times New Roman" pitchFamily="18" charset="0"/>
                        </a:rPr>
                        <a:t>Mức độ nhẹ ( độ I)</a:t>
                      </a:r>
                      <a:endParaRPr lang="en-US" sz="1600">
                        <a:effectLst/>
                        <a:latin typeface="Times New Roman" pitchFamily="18" charset="0"/>
                        <a:ea typeface="Times New Roman"/>
                        <a:cs typeface="Times New Roman" pitchFamily="18" charset="0"/>
                      </a:endParaRPr>
                    </a:p>
                  </a:txBody>
                  <a:tcPr marL="65278" marR="65278" marT="0" marB="0" anchor="ctr"/>
                </a:tc>
                <a:tc>
                  <a:txBody>
                    <a:bodyPr/>
                    <a:lstStyle/>
                    <a:p>
                      <a:pPr marL="457200" algn="just">
                        <a:lnSpc>
                          <a:spcPct val="150000"/>
                        </a:lnSpc>
                        <a:spcAft>
                          <a:spcPts val="0"/>
                        </a:spcAft>
                      </a:pPr>
                      <a:r>
                        <a:rPr lang="en-US" sz="1600">
                          <a:effectLst/>
                          <a:latin typeface="Times New Roman" pitchFamily="18" charset="0"/>
                          <a:cs typeface="Times New Roman" pitchFamily="18" charset="0"/>
                        </a:rPr>
                        <a:t>FEV1/ FVC &lt; 70% so với tần số lý thuyết</a:t>
                      </a:r>
                    </a:p>
                    <a:p>
                      <a:pPr marL="457200" algn="just">
                        <a:lnSpc>
                          <a:spcPct val="150000"/>
                        </a:lnSpc>
                        <a:spcAft>
                          <a:spcPts val="0"/>
                        </a:spcAft>
                      </a:pPr>
                      <a:r>
                        <a:rPr lang="en-US" sz="1600">
                          <a:effectLst/>
                          <a:latin typeface="Times New Roman" pitchFamily="18" charset="0"/>
                          <a:cs typeface="Times New Roman" pitchFamily="18" charset="0"/>
                        </a:rPr>
                        <a:t>FEV1≥ 80% so với tần số lý thuyết</a:t>
                      </a:r>
                      <a:endParaRPr lang="en-US" sz="1600">
                        <a:effectLst/>
                        <a:latin typeface="Times New Roman" pitchFamily="18" charset="0"/>
                        <a:ea typeface="Times New Roman"/>
                        <a:cs typeface="Times New Roman" pitchFamily="18" charset="0"/>
                      </a:endParaRPr>
                    </a:p>
                  </a:txBody>
                  <a:tcPr marL="65278" marR="65278" marT="0" marB="0"/>
                </a:tc>
              </a:tr>
              <a:tr h="887148">
                <a:tc>
                  <a:txBody>
                    <a:bodyPr/>
                    <a:lstStyle/>
                    <a:p>
                      <a:pPr marL="457200">
                        <a:lnSpc>
                          <a:spcPct val="150000"/>
                        </a:lnSpc>
                        <a:spcAft>
                          <a:spcPts val="0"/>
                        </a:spcAft>
                      </a:pPr>
                      <a:r>
                        <a:rPr lang="en-US" sz="1600">
                          <a:effectLst/>
                          <a:latin typeface="Times New Roman" pitchFamily="18" charset="0"/>
                          <a:cs typeface="Times New Roman" pitchFamily="18" charset="0"/>
                        </a:rPr>
                        <a:t>Mức độ trung bình ( độ II)</a:t>
                      </a:r>
                      <a:endParaRPr lang="en-US" sz="1600">
                        <a:effectLst/>
                        <a:latin typeface="Times New Roman" pitchFamily="18" charset="0"/>
                        <a:ea typeface="Times New Roman"/>
                        <a:cs typeface="Times New Roman" pitchFamily="18" charset="0"/>
                      </a:endParaRPr>
                    </a:p>
                  </a:txBody>
                  <a:tcPr marL="65278" marR="65278" marT="0" marB="0" anchor="ctr"/>
                </a:tc>
                <a:tc>
                  <a:txBody>
                    <a:bodyPr/>
                    <a:lstStyle/>
                    <a:p>
                      <a:pPr marL="457200" algn="just">
                        <a:lnSpc>
                          <a:spcPct val="150000"/>
                        </a:lnSpc>
                        <a:spcAft>
                          <a:spcPts val="0"/>
                        </a:spcAft>
                      </a:pPr>
                      <a:r>
                        <a:rPr lang="en-US" sz="1600" dirty="0">
                          <a:effectLst/>
                          <a:latin typeface="Times New Roman" pitchFamily="18" charset="0"/>
                          <a:cs typeface="Times New Roman" pitchFamily="18" charset="0"/>
                        </a:rPr>
                        <a:t>FEV1/ FVC &lt; 70% so </a:t>
                      </a:r>
                      <a:r>
                        <a:rPr lang="en-US" sz="1600" dirty="0" err="1">
                          <a:effectLst/>
                          <a:latin typeface="Times New Roman" pitchFamily="18" charset="0"/>
                          <a:cs typeface="Times New Roman" pitchFamily="18" charset="0"/>
                        </a:rPr>
                        <a:t>với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tần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số</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lý</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thuyết</a:t>
                      </a:r>
                      <a:endParaRPr lang="en-US" sz="1600" dirty="0">
                        <a:effectLst/>
                        <a:latin typeface="Times New Roman" pitchFamily="18" charset="0"/>
                        <a:cs typeface="Times New Roman" pitchFamily="18" charset="0"/>
                      </a:endParaRPr>
                    </a:p>
                    <a:p>
                      <a:pPr marL="457200" algn="just">
                        <a:lnSpc>
                          <a:spcPct val="150000"/>
                        </a:lnSpc>
                        <a:spcAft>
                          <a:spcPts val="0"/>
                        </a:spcAft>
                      </a:pPr>
                      <a:r>
                        <a:rPr lang="en-US" sz="1600" dirty="0">
                          <a:effectLst/>
                          <a:latin typeface="Times New Roman" pitchFamily="18" charset="0"/>
                          <a:cs typeface="Times New Roman" pitchFamily="18" charset="0"/>
                        </a:rPr>
                        <a:t>50%≤ FEV1&lt; 80% so </a:t>
                      </a:r>
                      <a:r>
                        <a:rPr lang="en-US" sz="1600" dirty="0" err="1">
                          <a:effectLst/>
                          <a:latin typeface="Times New Roman" pitchFamily="18" charset="0"/>
                          <a:cs typeface="Times New Roman" pitchFamily="18" charset="0"/>
                        </a:rPr>
                        <a:t>với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tần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số</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lý</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thuyết</a:t>
                      </a:r>
                      <a:endParaRPr lang="en-US" sz="1600" dirty="0">
                        <a:effectLst/>
                        <a:latin typeface="Times New Roman" pitchFamily="18" charset="0"/>
                        <a:ea typeface="Times New Roman"/>
                        <a:cs typeface="Times New Roman" pitchFamily="18" charset="0"/>
                      </a:endParaRPr>
                    </a:p>
                  </a:txBody>
                  <a:tcPr marL="65278" marR="65278" marT="0" marB="0"/>
                </a:tc>
              </a:tr>
              <a:tr h="877410">
                <a:tc>
                  <a:txBody>
                    <a:bodyPr/>
                    <a:lstStyle/>
                    <a:p>
                      <a:pPr marL="457200">
                        <a:lnSpc>
                          <a:spcPct val="150000"/>
                        </a:lnSpc>
                        <a:spcAft>
                          <a:spcPts val="0"/>
                        </a:spcAft>
                      </a:pPr>
                      <a:r>
                        <a:rPr lang="en-US" sz="1600">
                          <a:effectLst/>
                          <a:latin typeface="Times New Roman" pitchFamily="18" charset="0"/>
                          <a:cs typeface="Times New Roman" pitchFamily="18" charset="0"/>
                        </a:rPr>
                        <a:t>Mức độ nặng ( độ III)</a:t>
                      </a:r>
                      <a:endParaRPr lang="en-US" sz="1600">
                        <a:effectLst/>
                        <a:latin typeface="Times New Roman" pitchFamily="18" charset="0"/>
                        <a:ea typeface="Times New Roman"/>
                        <a:cs typeface="Times New Roman" pitchFamily="18" charset="0"/>
                      </a:endParaRPr>
                    </a:p>
                  </a:txBody>
                  <a:tcPr marL="65278" marR="65278" marT="0" marB="0" anchor="ctr"/>
                </a:tc>
                <a:tc>
                  <a:txBody>
                    <a:bodyPr/>
                    <a:lstStyle/>
                    <a:p>
                      <a:pPr marL="457200" algn="just">
                        <a:lnSpc>
                          <a:spcPct val="150000"/>
                        </a:lnSpc>
                        <a:spcAft>
                          <a:spcPts val="0"/>
                        </a:spcAft>
                      </a:pPr>
                      <a:r>
                        <a:rPr lang="en-US" sz="1600">
                          <a:effectLst/>
                          <a:latin typeface="Times New Roman" pitchFamily="18" charset="0"/>
                          <a:cs typeface="Times New Roman" pitchFamily="18" charset="0"/>
                        </a:rPr>
                        <a:t>FEV1/ FVC &lt; 70% so với tần số lý thuyết</a:t>
                      </a:r>
                    </a:p>
                    <a:p>
                      <a:pPr marL="457200" algn="just">
                        <a:lnSpc>
                          <a:spcPct val="150000"/>
                        </a:lnSpc>
                        <a:spcAft>
                          <a:spcPts val="0"/>
                        </a:spcAft>
                      </a:pPr>
                      <a:r>
                        <a:rPr lang="en-US" sz="1600">
                          <a:effectLst/>
                          <a:latin typeface="Times New Roman" pitchFamily="18" charset="0"/>
                          <a:cs typeface="Times New Roman" pitchFamily="18" charset="0"/>
                        </a:rPr>
                        <a:t>30%≤ FEV1&lt; 50% so với tần số lý thuyết</a:t>
                      </a:r>
                      <a:endParaRPr lang="en-US" sz="1600">
                        <a:effectLst/>
                        <a:latin typeface="Times New Roman" pitchFamily="18" charset="0"/>
                        <a:ea typeface="Times New Roman"/>
                        <a:cs typeface="Times New Roman" pitchFamily="18" charset="0"/>
                      </a:endParaRPr>
                    </a:p>
                  </a:txBody>
                  <a:tcPr marL="65278" marR="65278" marT="0" marB="0"/>
                </a:tc>
              </a:tr>
              <a:tr h="767733">
                <a:tc>
                  <a:txBody>
                    <a:bodyPr/>
                    <a:lstStyle/>
                    <a:p>
                      <a:pPr marL="457200">
                        <a:lnSpc>
                          <a:spcPct val="150000"/>
                        </a:lnSpc>
                        <a:spcAft>
                          <a:spcPts val="0"/>
                        </a:spcAft>
                      </a:pPr>
                      <a:r>
                        <a:rPr lang="en-US" sz="1600">
                          <a:effectLst/>
                          <a:latin typeface="Times New Roman" pitchFamily="18" charset="0"/>
                          <a:cs typeface="Times New Roman" pitchFamily="18" charset="0"/>
                        </a:rPr>
                        <a:t>Mức độ rất nặng ( độ IV)</a:t>
                      </a:r>
                      <a:endParaRPr lang="en-US" sz="1600">
                        <a:effectLst/>
                        <a:latin typeface="Times New Roman" pitchFamily="18" charset="0"/>
                        <a:ea typeface="Times New Roman"/>
                        <a:cs typeface="Times New Roman" pitchFamily="18" charset="0"/>
                      </a:endParaRPr>
                    </a:p>
                  </a:txBody>
                  <a:tcPr marL="65278" marR="65278" marT="0" marB="0" anchor="ctr"/>
                </a:tc>
                <a:tc>
                  <a:txBody>
                    <a:bodyPr/>
                    <a:lstStyle/>
                    <a:p>
                      <a:pPr marL="457200" algn="just">
                        <a:lnSpc>
                          <a:spcPct val="150000"/>
                        </a:lnSpc>
                        <a:spcAft>
                          <a:spcPts val="0"/>
                        </a:spcAft>
                      </a:pPr>
                      <a:r>
                        <a:rPr lang="en-US" sz="1600" dirty="0">
                          <a:effectLst/>
                          <a:latin typeface="Times New Roman" pitchFamily="18" charset="0"/>
                          <a:cs typeface="Times New Roman" pitchFamily="18" charset="0"/>
                        </a:rPr>
                        <a:t>FEV1/ FVC &lt; 70% so </a:t>
                      </a:r>
                      <a:r>
                        <a:rPr lang="en-US" sz="1600" dirty="0" err="1">
                          <a:effectLst/>
                          <a:latin typeface="Times New Roman" pitchFamily="18" charset="0"/>
                          <a:cs typeface="Times New Roman" pitchFamily="18" charset="0"/>
                        </a:rPr>
                        <a:t>với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tần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số</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lý</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thuyết</a:t>
                      </a:r>
                      <a:endParaRPr lang="en-US" sz="1600" dirty="0">
                        <a:effectLst/>
                        <a:latin typeface="Times New Roman" pitchFamily="18" charset="0"/>
                        <a:cs typeface="Times New Roman" pitchFamily="18" charset="0"/>
                      </a:endParaRPr>
                    </a:p>
                    <a:p>
                      <a:pPr marL="457200" algn="just">
                        <a:lnSpc>
                          <a:spcPct val="150000"/>
                        </a:lnSpc>
                        <a:spcAft>
                          <a:spcPts val="0"/>
                        </a:spcAft>
                      </a:pPr>
                      <a:r>
                        <a:rPr lang="en-US" sz="1600" dirty="0">
                          <a:effectLst/>
                          <a:latin typeface="Times New Roman" pitchFamily="18" charset="0"/>
                          <a:cs typeface="Times New Roman" pitchFamily="18" charset="0"/>
                        </a:rPr>
                        <a:t>FEV1&lt; 30% so </a:t>
                      </a:r>
                      <a:r>
                        <a:rPr lang="en-US" sz="1600" dirty="0" err="1">
                          <a:effectLst/>
                          <a:latin typeface="Times New Roman" pitchFamily="18" charset="0"/>
                          <a:cs typeface="Times New Roman" pitchFamily="18" charset="0"/>
                        </a:rPr>
                        <a:t>với</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tần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số</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lý</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thuyết</a:t>
                      </a:r>
                      <a:endParaRPr lang="en-US" sz="1600" dirty="0">
                        <a:effectLst/>
                        <a:latin typeface="Times New Roman" pitchFamily="18" charset="0"/>
                        <a:ea typeface="Times New Roman"/>
                        <a:cs typeface="Times New Roman" pitchFamily="18" charset="0"/>
                      </a:endParaRPr>
                    </a:p>
                  </a:txBody>
                  <a:tcPr marL="65278" marR="65278" marT="0" marB="0"/>
                </a:tc>
              </a:tr>
            </a:tbl>
          </a:graphicData>
        </a:graphic>
      </p:graphicFrame>
    </p:spTree>
    <p:extLst>
      <p:ext uri="{BB962C8B-B14F-4D97-AF65-F5344CB8AC3E}">
        <p14:creationId xmlns:p14="http://schemas.microsoft.com/office/powerpoint/2010/main" val="2771063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CHẨN ĐOÁN MỨC ĐỘ NẶNG BỆNH</a:t>
            </a:r>
          </a:p>
        </p:txBody>
      </p:sp>
      <p:sp>
        <p:nvSpPr>
          <p:cNvPr id="3" name="Content Placeholder 2"/>
          <p:cNvSpPr>
            <a:spLocks noGrp="1"/>
          </p:cNvSpPr>
          <p:nvPr>
            <p:ph sz="quarter" idx="1"/>
          </p:nvPr>
        </p:nvSpPr>
        <p:spPr>
          <a:xfrm>
            <a:off x="612648" y="1600200"/>
            <a:ext cx="8153400" cy="4876800"/>
          </a:xfrm>
        </p:spPr>
        <p:txBody>
          <a:bodyPr>
            <a:normAutofit fontScale="92500"/>
          </a:bodyPr>
          <a:lstStyle/>
          <a:p>
            <a:pPr marL="0" indent="0" algn="just">
              <a:buNone/>
            </a:pPr>
            <a:r>
              <a:rPr lang="vi-VN" b="1" dirty="0" smtClean="0"/>
              <a:t>Thang </a:t>
            </a:r>
            <a:r>
              <a:rPr lang="vi-VN" b="1" dirty="0"/>
              <a:t>điểm khó thở mMRC </a:t>
            </a:r>
            <a:r>
              <a:rPr lang="en-US" b="1" dirty="0"/>
              <a:t>(</a:t>
            </a:r>
            <a:r>
              <a:rPr lang="en-US" dirty="0"/>
              <a:t>British Medical Research council)</a:t>
            </a:r>
          </a:p>
          <a:p>
            <a:pPr marL="0" indent="0" algn="just">
              <a:buNone/>
            </a:pPr>
            <a:r>
              <a:rPr lang="vi-VN" dirty="0"/>
              <a:t>mMRC 0       :  Chỉ xuất hiện khó thở khi hoạt động gắng sức </a:t>
            </a:r>
            <a:endParaRPr lang="en-US" dirty="0"/>
          </a:p>
          <a:p>
            <a:pPr marL="0" indent="0" algn="just">
              <a:buNone/>
            </a:pPr>
            <a:r>
              <a:rPr lang="vi-VN" dirty="0"/>
              <a:t>mMRC 1       :  Xuất hiện khó thở khi đi nhanh hoặc leo dốc </a:t>
            </a:r>
            <a:endParaRPr lang="en-US" dirty="0"/>
          </a:p>
          <a:p>
            <a:pPr marL="0" indent="0" algn="just">
              <a:buNone/>
            </a:pPr>
            <a:r>
              <a:rPr lang="vi-VN" dirty="0"/>
              <a:t>mMRC 2     </a:t>
            </a:r>
            <a:r>
              <a:rPr lang="vi-VN" dirty="0" smtClean="0"/>
              <a:t>:  </a:t>
            </a:r>
            <a:r>
              <a:rPr lang="vi-VN" dirty="0"/>
              <a:t>Đi chậm hơn do khó thở hoặc phải dừng lại để </a:t>
            </a:r>
            <a:r>
              <a:rPr lang="en-US" dirty="0" smtClean="0"/>
              <a:t>                    			</a:t>
            </a:r>
            <a:r>
              <a:rPr lang="vi-VN" dirty="0" smtClean="0"/>
              <a:t>thở </a:t>
            </a:r>
            <a:r>
              <a:rPr lang="vi-VN" dirty="0"/>
              <a:t>khi đi cạnh ng</a:t>
            </a:r>
            <a:r>
              <a:rPr lang="en-US" dirty="0"/>
              <a:t>ư</a:t>
            </a:r>
            <a:r>
              <a:rPr lang="vi-VN" dirty="0"/>
              <a:t>ời </a:t>
            </a:r>
            <a:r>
              <a:rPr lang="vi-VN" dirty="0" smtClean="0"/>
              <a:t>cùng </a:t>
            </a:r>
            <a:r>
              <a:rPr lang="vi-VN" dirty="0"/>
              <a:t>tuổi </a:t>
            </a:r>
            <a:endParaRPr lang="en-US" dirty="0"/>
          </a:p>
          <a:p>
            <a:pPr marL="0" indent="0" algn="just">
              <a:buNone/>
            </a:pPr>
            <a:r>
              <a:rPr lang="vi-VN" dirty="0"/>
              <a:t>mMRC 3       :  Phải dừng lại để thở sau khi đi 100 m </a:t>
            </a:r>
            <a:endParaRPr lang="en-US" dirty="0"/>
          </a:p>
          <a:p>
            <a:pPr marL="0" indent="0" algn="just">
              <a:buNone/>
            </a:pPr>
            <a:r>
              <a:rPr lang="vi-VN" dirty="0"/>
              <a:t>mMRC 4       :  Rất khó thở khi ra khỏi nhà hoặc thay đồ </a:t>
            </a:r>
            <a:endParaRPr lang="en-US" dirty="0"/>
          </a:p>
          <a:p>
            <a:pPr marL="0" indent="0" algn="just">
              <a:buNone/>
            </a:pPr>
            <a:endParaRPr lang="en-US" b="1" dirty="0" smtClean="0"/>
          </a:p>
          <a:p>
            <a:pPr marL="0" indent="0" algn="just">
              <a:buNone/>
            </a:pPr>
            <a:r>
              <a:rPr lang="vi-VN" b="1" dirty="0" smtClean="0"/>
              <a:t>Kết </a:t>
            </a:r>
            <a:r>
              <a:rPr lang="vi-VN" b="1" dirty="0"/>
              <a:t>quả	</a:t>
            </a:r>
            <a:r>
              <a:rPr lang="vi-VN" dirty="0"/>
              <a:t>mMRC: 0-1: ít triệu chứng: bệnh nhân thuộc </a:t>
            </a:r>
            <a:r>
              <a:rPr lang="en-US" dirty="0" smtClean="0"/>
              <a:t>				</a:t>
            </a:r>
            <a:r>
              <a:rPr lang="vi-VN" dirty="0" smtClean="0"/>
              <a:t>nhóm </a:t>
            </a:r>
            <a:r>
              <a:rPr lang="vi-VN" dirty="0"/>
              <a:t>A hoặc C </a:t>
            </a:r>
            <a:endParaRPr lang="en-US" dirty="0"/>
          </a:p>
          <a:p>
            <a:pPr marL="0" indent="0" algn="just">
              <a:buNone/>
            </a:pPr>
            <a:r>
              <a:rPr lang="en-US" dirty="0" smtClean="0"/>
              <a:t>		</a:t>
            </a:r>
            <a:r>
              <a:rPr lang="vi-VN" dirty="0" smtClean="0"/>
              <a:t>mMRC</a:t>
            </a:r>
            <a:r>
              <a:rPr lang="vi-VN" dirty="0"/>
              <a:t>: 2-4: nhiều triệu chứng: bệnh nhân thuộc </a:t>
            </a:r>
            <a:r>
              <a:rPr lang="en-US" dirty="0" smtClean="0"/>
              <a:t>				</a:t>
            </a:r>
            <a:r>
              <a:rPr lang="vi-VN" dirty="0" smtClean="0"/>
              <a:t>nhóm </a:t>
            </a:r>
            <a:r>
              <a:rPr lang="vi-VN" dirty="0"/>
              <a:t>B hoặc D</a:t>
            </a:r>
            <a:endParaRPr lang="en-US" dirty="0"/>
          </a:p>
          <a:p>
            <a:pPr marL="0" indent="0" algn="just">
              <a:buNone/>
            </a:pPr>
            <a:endParaRPr lang="en-US" dirty="0"/>
          </a:p>
        </p:txBody>
      </p:sp>
    </p:spTree>
    <p:extLst>
      <p:ext uri="{BB962C8B-B14F-4D97-AF65-F5344CB8AC3E}">
        <p14:creationId xmlns:p14="http://schemas.microsoft.com/office/powerpoint/2010/main" val="2519794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CHẨN ĐOÁN MỨC ĐỘ NẶNG BỆNH</a:t>
            </a:r>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4693" y="1752600"/>
            <a:ext cx="389630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D:\Document de Hien\01 Document prof\02. tl giang day theo doi tuong hoc\năm học 2017- 2018\bệnh học\Y4\ảnh COPD\HuongDanTH-DTCOPD-min.jp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876800" y="1752600"/>
            <a:ext cx="3785313" cy="4572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4120246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CHẨN ĐOÁN MỨC ĐỘ NẶNG BỆNH</a:t>
            </a:r>
          </a:p>
        </p:txBody>
      </p:sp>
      <p:pic>
        <p:nvPicPr>
          <p:cNvPr id="3075" name="Picture 3" descr="D:\Document de Hien\01 Document prof\02. tl giang day theo doi tuong hoc\năm học 2017- 2018\bệnh học\Y4\ảnh COPD\copd-2017-40-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905000"/>
            <a:ext cx="6076950" cy="4562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19794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a:t>
            </a:r>
            <a:r>
              <a:rPr lang="en-US" dirty="0" smtClean="0"/>
              <a:t>ĐOÁN PHÂN BIỆT</a:t>
            </a:r>
            <a:endParaRPr lang="en-US" dirty="0"/>
          </a:p>
        </p:txBody>
      </p:sp>
      <p:sp>
        <p:nvSpPr>
          <p:cNvPr id="3" name="Content Placeholder 2"/>
          <p:cNvSpPr>
            <a:spLocks noGrp="1"/>
          </p:cNvSpPr>
          <p:nvPr>
            <p:ph sz="quarter" idx="1"/>
          </p:nvPr>
        </p:nvSpPr>
        <p:spPr/>
        <p:txBody>
          <a:bodyPr>
            <a:normAutofit fontScale="92500"/>
          </a:bodyPr>
          <a:lstStyle/>
          <a:p>
            <a:pPr marL="0" indent="0" algn="just">
              <a:lnSpc>
                <a:spcPct val="150000"/>
              </a:lnSpc>
              <a:buNone/>
            </a:pPr>
            <a:r>
              <a:rPr lang="en-US" b="1" dirty="0" smtClean="0"/>
              <a:t>- </a:t>
            </a:r>
            <a:r>
              <a:rPr lang="en-US" dirty="0"/>
              <a:t>Lao </a:t>
            </a:r>
            <a:r>
              <a:rPr lang="en-US" dirty="0" err="1"/>
              <a:t>phổi</a:t>
            </a:r>
            <a:r>
              <a:rPr lang="en-US" dirty="0"/>
              <a:t>: ho </a:t>
            </a:r>
            <a:r>
              <a:rPr lang="en-US" dirty="0" err="1"/>
              <a:t>kéo</a:t>
            </a:r>
            <a:r>
              <a:rPr lang="en-US" dirty="0"/>
              <a:t> </a:t>
            </a:r>
            <a:r>
              <a:rPr lang="en-US" dirty="0" err="1"/>
              <a:t>dài</a:t>
            </a:r>
            <a:r>
              <a:rPr lang="en-US" dirty="0"/>
              <a:t>, </a:t>
            </a:r>
            <a:r>
              <a:rPr lang="en-US" dirty="0" err="1"/>
              <a:t>khạc</a:t>
            </a:r>
            <a:r>
              <a:rPr lang="en-US" dirty="0"/>
              <a:t> </a:t>
            </a:r>
            <a:r>
              <a:rPr lang="en-US" dirty="0" err="1"/>
              <a:t>đờm</a:t>
            </a:r>
            <a:r>
              <a:rPr lang="en-US" dirty="0"/>
              <a:t> </a:t>
            </a:r>
            <a:r>
              <a:rPr lang="en-US" dirty="0" err="1"/>
              <a:t>hoặc</a:t>
            </a:r>
            <a:r>
              <a:rPr lang="en-US" dirty="0"/>
              <a:t> </a:t>
            </a:r>
            <a:r>
              <a:rPr lang="en-US" dirty="0" err="1"/>
              <a:t>có</a:t>
            </a:r>
            <a:r>
              <a:rPr lang="en-US" dirty="0"/>
              <a:t> </a:t>
            </a:r>
            <a:r>
              <a:rPr lang="en-US" dirty="0" err="1"/>
              <a:t>thể</a:t>
            </a:r>
            <a:r>
              <a:rPr lang="en-US" dirty="0"/>
              <a:t> ho </a:t>
            </a:r>
            <a:r>
              <a:rPr lang="en-US" dirty="0" err="1"/>
              <a:t>máu</a:t>
            </a:r>
            <a:r>
              <a:rPr lang="en-US" dirty="0"/>
              <a:t>. X-</a:t>
            </a:r>
            <a:r>
              <a:rPr lang="en-US" dirty="0" err="1"/>
              <a:t>quang</a:t>
            </a:r>
            <a:r>
              <a:rPr lang="en-US" dirty="0"/>
              <a:t> </a:t>
            </a:r>
            <a:r>
              <a:rPr lang="en-US" dirty="0" err="1"/>
              <a:t>phổi</a:t>
            </a:r>
            <a:r>
              <a:rPr lang="en-US" dirty="0"/>
              <a:t>: </a:t>
            </a:r>
            <a:r>
              <a:rPr lang="en-US" dirty="0" err="1"/>
              <a:t>tổn</a:t>
            </a:r>
            <a:r>
              <a:rPr lang="en-US" dirty="0"/>
              <a:t> </a:t>
            </a:r>
            <a:r>
              <a:rPr lang="en-US" dirty="0" err="1"/>
              <a:t>thương</a:t>
            </a:r>
            <a:r>
              <a:rPr lang="en-US" dirty="0"/>
              <a:t> </a:t>
            </a:r>
            <a:r>
              <a:rPr lang="en-US" dirty="0" err="1"/>
              <a:t>thâm</a:t>
            </a:r>
            <a:r>
              <a:rPr lang="en-US" dirty="0"/>
              <a:t> </a:t>
            </a:r>
            <a:r>
              <a:rPr lang="en-US" dirty="0" err="1"/>
              <a:t>nhiễm</a:t>
            </a:r>
            <a:r>
              <a:rPr lang="en-US" dirty="0"/>
              <a:t> </a:t>
            </a:r>
            <a:r>
              <a:rPr lang="en-US" dirty="0" err="1"/>
              <a:t>hoặc</a:t>
            </a:r>
            <a:r>
              <a:rPr lang="en-US" dirty="0"/>
              <a:t> </a:t>
            </a:r>
            <a:r>
              <a:rPr lang="en-US" dirty="0" err="1"/>
              <a:t>thành</a:t>
            </a:r>
            <a:r>
              <a:rPr lang="en-US" dirty="0"/>
              <a:t> hang, </a:t>
            </a:r>
            <a:r>
              <a:rPr lang="en-US" dirty="0" err="1"/>
              <a:t>thường</a:t>
            </a:r>
            <a:r>
              <a:rPr lang="en-US" dirty="0"/>
              <a:t> ở </a:t>
            </a:r>
            <a:r>
              <a:rPr lang="en-US" dirty="0" err="1"/>
              <a:t>đỉnh</a:t>
            </a:r>
            <a:r>
              <a:rPr lang="en-US" dirty="0"/>
              <a:t> </a:t>
            </a:r>
            <a:r>
              <a:rPr lang="en-US" dirty="0" err="1"/>
              <a:t>phổi</a:t>
            </a:r>
            <a:r>
              <a:rPr lang="en-US" dirty="0"/>
              <a:t>. </a:t>
            </a:r>
            <a:r>
              <a:rPr lang="en-US" dirty="0" err="1"/>
              <a:t>Xét</a:t>
            </a:r>
            <a:r>
              <a:rPr lang="en-US" dirty="0"/>
              <a:t> </a:t>
            </a:r>
            <a:r>
              <a:rPr lang="en-US" dirty="0" err="1"/>
              <a:t>nghiệm</a:t>
            </a:r>
            <a:r>
              <a:rPr lang="en-US" dirty="0"/>
              <a:t> </a:t>
            </a:r>
            <a:r>
              <a:rPr lang="en-US" dirty="0" err="1"/>
              <a:t>đờm</a:t>
            </a:r>
            <a:r>
              <a:rPr lang="en-US" dirty="0"/>
              <a:t>, </a:t>
            </a:r>
            <a:r>
              <a:rPr lang="en-US" dirty="0" err="1"/>
              <a:t>dịch</a:t>
            </a:r>
            <a:r>
              <a:rPr lang="en-US" dirty="0"/>
              <a:t> </a:t>
            </a:r>
            <a:r>
              <a:rPr lang="en-US" dirty="0" err="1"/>
              <a:t>phế</a:t>
            </a:r>
            <a:r>
              <a:rPr lang="en-US" dirty="0"/>
              <a:t> </a:t>
            </a:r>
            <a:r>
              <a:rPr lang="en-US" dirty="0" err="1"/>
              <a:t>quản</a:t>
            </a:r>
            <a:r>
              <a:rPr lang="en-US" dirty="0"/>
              <a:t>: </a:t>
            </a:r>
            <a:r>
              <a:rPr lang="en-US" dirty="0" err="1"/>
              <a:t>thấy</a:t>
            </a:r>
            <a:r>
              <a:rPr lang="en-US" dirty="0"/>
              <a:t> </a:t>
            </a:r>
            <a:r>
              <a:rPr lang="en-US" dirty="0" err="1"/>
              <a:t>hình</a:t>
            </a:r>
            <a:r>
              <a:rPr lang="en-US" dirty="0"/>
              <a:t> </a:t>
            </a:r>
            <a:r>
              <a:rPr lang="en-US" dirty="0" err="1"/>
              <a:t>ảnh</a:t>
            </a:r>
            <a:r>
              <a:rPr lang="en-US" dirty="0"/>
              <a:t> </a:t>
            </a:r>
            <a:r>
              <a:rPr lang="en-US" dirty="0" err="1"/>
              <a:t>trực</a:t>
            </a:r>
            <a:r>
              <a:rPr lang="en-US" dirty="0"/>
              <a:t> </a:t>
            </a:r>
            <a:r>
              <a:rPr lang="en-US" dirty="0" err="1"/>
              <a:t>khuẩn</a:t>
            </a:r>
            <a:r>
              <a:rPr lang="en-US" dirty="0"/>
              <a:t> </a:t>
            </a:r>
            <a:r>
              <a:rPr lang="en-US" dirty="0" err="1"/>
              <a:t>kháng</a:t>
            </a:r>
            <a:r>
              <a:rPr lang="en-US" dirty="0"/>
              <a:t> </a:t>
            </a:r>
            <a:r>
              <a:rPr lang="en-US" dirty="0" err="1"/>
              <a:t>cồn</a:t>
            </a:r>
            <a:r>
              <a:rPr lang="en-US" dirty="0"/>
              <a:t>, </a:t>
            </a:r>
            <a:r>
              <a:rPr lang="en-US" dirty="0" err="1"/>
              <a:t>kháng</a:t>
            </a:r>
            <a:r>
              <a:rPr lang="en-US" dirty="0"/>
              <a:t> </a:t>
            </a:r>
            <a:r>
              <a:rPr lang="en-US" dirty="0" err="1"/>
              <a:t>toan</a:t>
            </a:r>
            <a:r>
              <a:rPr lang="en-US" dirty="0"/>
              <a:t>, </a:t>
            </a:r>
            <a:r>
              <a:rPr lang="en-US" dirty="0" err="1"/>
              <a:t>hoặc</a:t>
            </a:r>
            <a:r>
              <a:rPr lang="en-US" dirty="0"/>
              <a:t> MTB-PCR </a:t>
            </a:r>
            <a:r>
              <a:rPr lang="en-US" dirty="0" err="1"/>
              <a:t>dương</a:t>
            </a:r>
            <a:r>
              <a:rPr lang="en-US" dirty="0"/>
              <a:t> </a:t>
            </a:r>
            <a:r>
              <a:rPr lang="en-US" dirty="0" err="1"/>
              <a:t>tính</a:t>
            </a:r>
            <a:r>
              <a:rPr lang="en-US" dirty="0"/>
              <a:t>. </a:t>
            </a:r>
          </a:p>
          <a:p>
            <a:pPr marL="0" indent="0" algn="just">
              <a:lnSpc>
                <a:spcPct val="150000"/>
              </a:lnSpc>
              <a:buNone/>
            </a:pPr>
            <a:r>
              <a:rPr lang="en-US" b="1" dirty="0"/>
              <a:t>- </a:t>
            </a:r>
            <a:r>
              <a:rPr lang="en-US" dirty="0" err="1"/>
              <a:t>Giãn</a:t>
            </a:r>
            <a:r>
              <a:rPr lang="en-US" dirty="0"/>
              <a:t> </a:t>
            </a:r>
            <a:r>
              <a:rPr lang="en-US" dirty="0" err="1"/>
              <a:t>phế</a:t>
            </a:r>
            <a:r>
              <a:rPr lang="en-US" dirty="0"/>
              <a:t> </a:t>
            </a:r>
            <a:r>
              <a:rPr lang="en-US" dirty="0" err="1"/>
              <a:t>quản</a:t>
            </a:r>
            <a:r>
              <a:rPr lang="en-US" dirty="0"/>
              <a:t>: ho </a:t>
            </a:r>
            <a:r>
              <a:rPr lang="en-US" dirty="0" err="1"/>
              <a:t>khạc</a:t>
            </a:r>
            <a:r>
              <a:rPr lang="en-US" dirty="0"/>
              <a:t> </a:t>
            </a:r>
            <a:r>
              <a:rPr lang="en-US" dirty="0" err="1"/>
              <a:t>đờm</a:t>
            </a:r>
            <a:r>
              <a:rPr lang="en-US" dirty="0"/>
              <a:t> </a:t>
            </a:r>
            <a:r>
              <a:rPr lang="en-US" dirty="0" err="1"/>
              <a:t>kéo</a:t>
            </a:r>
            <a:r>
              <a:rPr lang="en-US" dirty="0"/>
              <a:t> </a:t>
            </a:r>
            <a:r>
              <a:rPr lang="en-US" dirty="0" err="1"/>
              <a:t>dài</a:t>
            </a:r>
            <a:r>
              <a:rPr lang="en-US" dirty="0"/>
              <a:t>, </a:t>
            </a:r>
            <a:r>
              <a:rPr lang="en-US" dirty="0" err="1"/>
              <a:t>nghe</a:t>
            </a:r>
            <a:r>
              <a:rPr lang="en-US" dirty="0"/>
              <a:t> </a:t>
            </a:r>
            <a:r>
              <a:rPr lang="en-US" dirty="0" err="1"/>
              <a:t>phổi</a:t>
            </a:r>
            <a:r>
              <a:rPr lang="en-US" dirty="0"/>
              <a:t> </a:t>
            </a:r>
            <a:r>
              <a:rPr lang="en-US" dirty="0" err="1"/>
              <a:t>có</a:t>
            </a:r>
            <a:r>
              <a:rPr lang="en-US" dirty="0"/>
              <a:t> ran </a:t>
            </a:r>
            <a:r>
              <a:rPr lang="en-US" dirty="0" err="1"/>
              <a:t>nổ</a:t>
            </a:r>
            <a:r>
              <a:rPr lang="en-US" dirty="0"/>
              <a:t>, ran </a:t>
            </a:r>
            <a:r>
              <a:rPr lang="en-US" dirty="0" err="1"/>
              <a:t>ẩm</a:t>
            </a:r>
            <a:r>
              <a:rPr lang="en-US" dirty="0"/>
              <a:t>. </a:t>
            </a:r>
            <a:r>
              <a:rPr lang="en-US" dirty="0" err="1"/>
              <a:t>Chụp</a:t>
            </a:r>
            <a:r>
              <a:rPr lang="en-US" dirty="0"/>
              <a:t> </a:t>
            </a:r>
            <a:r>
              <a:rPr lang="en-US" dirty="0" err="1"/>
              <a:t>cắt</a:t>
            </a:r>
            <a:r>
              <a:rPr lang="en-US" dirty="0"/>
              <a:t> </a:t>
            </a:r>
            <a:r>
              <a:rPr lang="en-US" dirty="0" err="1"/>
              <a:t>lớp</a:t>
            </a:r>
            <a:r>
              <a:rPr lang="en-US" dirty="0"/>
              <a:t> vi </a:t>
            </a:r>
            <a:r>
              <a:rPr lang="en-US" dirty="0" err="1"/>
              <a:t>tính</a:t>
            </a:r>
            <a:r>
              <a:rPr lang="en-US" dirty="0"/>
              <a:t> </a:t>
            </a:r>
            <a:r>
              <a:rPr lang="en-US" dirty="0" err="1"/>
              <a:t>ngực</a:t>
            </a:r>
            <a:r>
              <a:rPr lang="en-US" dirty="0"/>
              <a:t>, </a:t>
            </a:r>
            <a:r>
              <a:rPr lang="en-US" dirty="0" err="1"/>
              <a:t>lớp</a:t>
            </a:r>
            <a:r>
              <a:rPr lang="en-US" dirty="0"/>
              <a:t> </a:t>
            </a:r>
            <a:r>
              <a:rPr lang="en-US" dirty="0" err="1"/>
              <a:t>mỏng</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cao</a:t>
            </a:r>
            <a:r>
              <a:rPr lang="en-US" dirty="0"/>
              <a:t>: </a:t>
            </a:r>
            <a:r>
              <a:rPr lang="en-US" dirty="0" err="1"/>
              <a:t>thấy</a:t>
            </a:r>
            <a:r>
              <a:rPr lang="en-US" dirty="0"/>
              <a:t> </a:t>
            </a:r>
            <a:r>
              <a:rPr lang="en-US" dirty="0" err="1"/>
              <a:t>hình</a:t>
            </a:r>
            <a:r>
              <a:rPr lang="en-US" dirty="0"/>
              <a:t> </a:t>
            </a:r>
            <a:r>
              <a:rPr lang="en-US" dirty="0" err="1"/>
              <a:t>giãn</a:t>
            </a:r>
            <a:r>
              <a:rPr lang="en-US" dirty="0"/>
              <a:t> </a:t>
            </a:r>
            <a:r>
              <a:rPr lang="en-US" dirty="0" err="1"/>
              <a:t>phế</a:t>
            </a:r>
            <a:r>
              <a:rPr lang="en-US" dirty="0"/>
              <a:t> </a:t>
            </a:r>
            <a:r>
              <a:rPr lang="en-US" dirty="0" err="1"/>
              <a:t>quản</a:t>
            </a:r>
            <a:r>
              <a:rPr lang="en-US" dirty="0"/>
              <a:t>.  </a:t>
            </a:r>
          </a:p>
          <a:p>
            <a:pPr marL="0" indent="0" algn="just">
              <a:lnSpc>
                <a:spcPct val="150000"/>
              </a:lnSpc>
              <a:buNone/>
            </a:pPr>
            <a:r>
              <a:rPr lang="en-US" b="1" dirty="0"/>
              <a:t>-</a:t>
            </a:r>
            <a:r>
              <a:rPr lang="en-US" dirty="0"/>
              <a:t> Hen </a:t>
            </a:r>
            <a:r>
              <a:rPr lang="en-US" dirty="0" err="1"/>
              <a:t>phế</a:t>
            </a:r>
            <a:r>
              <a:rPr lang="en-US" dirty="0"/>
              <a:t> </a:t>
            </a:r>
            <a:r>
              <a:rPr lang="en-US" dirty="0" err="1"/>
              <a:t>quản</a:t>
            </a:r>
            <a:r>
              <a:rPr lang="en-US" dirty="0"/>
              <a:t> </a:t>
            </a:r>
          </a:p>
          <a:p>
            <a:pPr marL="0" indent="0" algn="just">
              <a:lnSpc>
                <a:spcPct val="150000"/>
              </a:lnSpc>
              <a:buNone/>
            </a:pPr>
            <a:endParaRPr lang="en-US" dirty="0"/>
          </a:p>
        </p:txBody>
      </p:sp>
    </p:spTree>
    <p:extLst>
      <p:ext uri="{BB962C8B-B14F-4D97-AF65-F5344CB8AC3E}">
        <p14:creationId xmlns:p14="http://schemas.microsoft.com/office/powerpoint/2010/main" val="2771063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ĐIỀU TRỊ- GĐ ỔN ĐỊNH</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b="1" i="1" dirty="0" smtClean="0"/>
              <a:t>1.1</a:t>
            </a:r>
            <a:r>
              <a:rPr lang="en-US" b="1" i="1" dirty="0"/>
              <a:t>. </a:t>
            </a:r>
            <a:r>
              <a:rPr lang="en-US" b="1" i="1" dirty="0" err="1"/>
              <a:t>Điều</a:t>
            </a:r>
            <a:r>
              <a:rPr lang="en-US" b="1" i="1" dirty="0"/>
              <a:t> </a:t>
            </a:r>
            <a:r>
              <a:rPr lang="en-US" b="1" i="1" dirty="0" err="1"/>
              <a:t>trị</a:t>
            </a:r>
            <a:r>
              <a:rPr lang="en-US" b="1" i="1" dirty="0"/>
              <a:t> </a:t>
            </a:r>
            <a:r>
              <a:rPr lang="en-US" b="1" i="1" dirty="0" err="1"/>
              <a:t>chung</a:t>
            </a:r>
            <a:endParaRPr lang="en-US" dirty="0"/>
          </a:p>
          <a:p>
            <a:pPr marL="0" indent="0" algn="just">
              <a:buNone/>
            </a:pPr>
            <a:r>
              <a:rPr lang="en-US" b="1" i="1" dirty="0"/>
              <a:t>- </a:t>
            </a:r>
            <a:r>
              <a:rPr lang="en-US" dirty="0" err="1"/>
              <a:t>Ngừng</a:t>
            </a:r>
            <a:r>
              <a:rPr lang="en-US" dirty="0"/>
              <a:t> </a:t>
            </a:r>
            <a:r>
              <a:rPr lang="en-US" dirty="0" err="1"/>
              <a:t>việc</a:t>
            </a:r>
            <a:r>
              <a:rPr lang="en-US" dirty="0"/>
              <a:t> </a:t>
            </a:r>
            <a:r>
              <a:rPr lang="en-US" dirty="0" err="1"/>
              <a:t>tiếp</a:t>
            </a:r>
            <a:r>
              <a:rPr lang="en-US" dirty="0"/>
              <a:t> </a:t>
            </a:r>
            <a:r>
              <a:rPr lang="en-US" dirty="0" err="1"/>
              <a:t>xúc</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nguy</a:t>
            </a:r>
            <a:r>
              <a:rPr lang="en-US" dirty="0"/>
              <a:t> </a:t>
            </a:r>
            <a:r>
              <a:rPr lang="en-US" dirty="0" err="1"/>
              <a:t>cơ</a:t>
            </a:r>
            <a:r>
              <a:rPr lang="en-US" dirty="0"/>
              <a:t>: </a:t>
            </a:r>
            <a:r>
              <a:rPr lang="en-US" dirty="0" err="1"/>
              <a:t>ngừng</a:t>
            </a:r>
            <a:r>
              <a:rPr lang="en-US" dirty="0"/>
              <a:t> </a:t>
            </a:r>
            <a:r>
              <a:rPr lang="en-US" dirty="0" err="1"/>
              <a:t>tiếp</a:t>
            </a:r>
            <a:r>
              <a:rPr lang="en-US" dirty="0"/>
              <a:t> </a:t>
            </a:r>
            <a:r>
              <a:rPr lang="en-US" dirty="0" err="1"/>
              <a:t>xúc</a:t>
            </a:r>
            <a:r>
              <a:rPr lang="en-US" dirty="0"/>
              <a:t> </a:t>
            </a:r>
            <a:r>
              <a:rPr lang="en-US" dirty="0" err="1"/>
              <a:t>với</a:t>
            </a:r>
            <a:r>
              <a:rPr lang="en-US" dirty="0"/>
              <a:t> </a:t>
            </a:r>
            <a:r>
              <a:rPr lang="en-US" dirty="0" err="1"/>
              <a:t>khói</a:t>
            </a:r>
            <a:r>
              <a:rPr lang="en-US" dirty="0"/>
              <a:t> </a:t>
            </a:r>
            <a:r>
              <a:rPr lang="en-US" dirty="0" err="1"/>
              <a:t>thuốc</a:t>
            </a:r>
            <a:r>
              <a:rPr lang="en-US" dirty="0"/>
              <a:t> </a:t>
            </a:r>
            <a:r>
              <a:rPr lang="en-US" dirty="0" err="1"/>
              <a:t>lá</a:t>
            </a:r>
            <a:r>
              <a:rPr lang="en-US" dirty="0"/>
              <a:t>, </a:t>
            </a:r>
            <a:r>
              <a:rPr lang="en-US" dirty="0" err="1"/>
              <a:t>khói</a:t>
            </a:r>
            <a:r>
              <a:rPr lang="en-US" dirty="0"/>
              <a:t> </a:t>
            </a:r>
            <a:r>
              <a:rPr lang="en-US" dirty="0" err="1"/>
              <a:t>thuốc</a:t>
            </a:r>
            <a:r>
              <a:rPr lang="en-US" dirty="0"/>
              <a:t> </a:t>
            </a:r>
            <a:r>
              <a:rPr lang="en-US" dirty="0" err="1"/>
              <a:t>lào</a:t>
            </a:r>
            <a:r>
              <a:rPr lang="en-US" dirty="0"/>
              <a:t>, </a:t>
            </a:r>
            <a:r>
              <a:rPr lang="en-US" dirty="0" err="1"/>
              <a:t>khí</a:t>
            </a:r>
            <a:r>
              <a:rPr lang="en-US" dirty="0"/>
              <a:t> </a:t>
            </a:r>
            <a:r>
              <a:rPr lang="en-US" dirty="0" err="1"/>
              <a:t>độc</a:t>
            </a:r>
            <a:r>
              <a:rPr lang="en-US" dirty="0"/>
              <a:t>, </a:t>
            </a:r>
            <a:r>
              <a:rPr lang="en-US" dirty="0" err="1"/>
              <a:t>khói</a:t>
            </a:r>
            <a:r>
              <a:rPr lang="en-US" dirty="0"/>
              <a:t> </a:t>
            </a:r>
            <a:r>
              <a:rPr lang="en-US" dirty="0" err="1"/>
              <a:t>bếp</a:t>
            </a:r>
            <a:r>
              <a:rPr lang="en-US" dirty="0"/>
              <a:t> than </a:t>
            </a:r>
            <a:r>
              <a:rPr lang="en-US" dirty="0" err="1"/>
              <a:t>củi</a:t>
            </a:r>
            <a:r>
              <a:rPr lang="en-US" dirty="0"/>
              <a:t>. </a:t>
            </a:r>
            <a:r>
              <a:rPr lang="en-US" dirty="0" err="1"/>
              <a:t>Vệ</a:t>
            </a:r>
            <a:r>
              <a:rPr lang="en-US" dirty="0"/>
              <a:t> </a:t>
            </a:r>
            <a:r>
              <a:rPr lang="en-US" dirty="0" err="1"/>
              <a:t>sinh</a:t>
            </a:r>
            <a:r>
              <a:rPr lang="en-US" dirty="0"/>
              <a:t> </a:t>
            </a:r>
            <a:r>
              <a:rPr lang="en-US" dirty="0" err="1"/>
              <a:t>nhà</a:t>
            </a:r>
            <a:r>
              <a:rPr lang="en-US" dirty="0"/>
              <a:t> </a:t>
            </a:r>
            <a:r>
              <a:rPr lang="en-US" dirty="0" err="1"/>
              <a:t>cửa</a:t>
            </a:r>
            <a:r>
              <a:rPr lang="en-US" dirty="0"/>
              <a:t>, </a:t>
            </a:r>
            <a:r>
              <a:rPr lang="en-US" dirty="0" err="1"/>
              <a:t>loại</a:t>
            </a:r>
            <a:r>
              <a:rPr lang="en-US" dirty="0"/>
              <a:t> </a:t>
            </a:r>
            <a:r>
              <a:rPr lang="en-US" dirty="0" err="1"/>
              <a:t>bỏ</a:t>
            </a:r>
            <a:r>
              <a:rPr lang="en-US" dirty="0"/>
              <a:t> </a:t>
            </a:r>
            <a:r>
              <a:rPr lang="en-US" dirty="0" err="1"/>
              <a:t>vật</a:t>
            </a:r>
            <a:r>
              <a:rPr lang="en-US" dirty="0"/>
              <a:t> </a:t>
            </a:r>
            <a:r>
              <a:rPr lang="en-US" dirty="0" err="1"/>
              <a:t>dụng</a:t>
            </a:r>
            <a:r>
              <a:rPr lang="en-US" dirty="0"/>
              <a:t> </a:t>
            </a:r>
            <a:r>
              <a:rPr lang="en-US" dirty="0" err="1"/>
              <a:t>ẩm</a:t>
            </a:r>
            <a:r>
              <a:rPr lang="en-US" dirty="0"/>
              <a:t> </a:t>
            </a:r>
            <a:r>
              <a:rPr lang="en-US" dirty="0" err="1"/>
              <a:t>mốc</a:t>
            </a:r>
            <a:r>
              <a:rPr lang="en-US" dirty="0"/>
              <a:t>, </a:t>
            </a:r>
            <a:r>
              <a:rPr lang="en-US" dirty="0" err="1"/>
              <a:t>không</a:t>
            </a:r>
            <a:r>
              <a:rPr lang="en-US" dirty="0"/>
              <a:t> </a:t>
            </a:r>
            <a:r>
              <a:rPr lang="en-US" dirty="0" err="1"/>
              <a:t>nuôi</a:t>
            </a:r>
            <a:r>
              <a:rPr lang="en-US" dirty="0"/>
              <a:t> </a:t>
            </a:r>
            <a:r>
              <a:rPr lang="en-US" dirty="0" err="1"/>
              <a:t>chó</a:t>
            </a:r>
            <a:r>
              <a:rPr lang="en-US" dirty="0"/>
              <a:t> </a:t>
            </a:r>
            <a:r>
              <a:rPr lang="en-US" dirty="0" err="1"/>
              <a:t>mèo</a:t>
            </a:r>
            <a:r>
              <a:rPr lang="en-US" dirty="0"/>
              <a:t>…</a:t>
            </a:r>
          </a:p>
          <a:p>
            <a:pPr marL="0" indent="0" algn="just">
              <a:buNone/>
            </a:pPr>
            <a:r>
              <a:rPr lang="en-US" b="1" i="1" dirty="0"/>
              <a:t>- </a:t>
            </a:r>
            <a:r>
              <a:rPr lang="en-US" dirty="0" err="1"/>
              <a:t>Cai</a:t>
            </a:r>
            <a:r>
              <a:rPr lang="en-US" dirty="0"/>
              <a:t> </a:t>
            </a:r>
            <a:r>
              <a:rPr lang="en-US" dirty="0" err="1"/>
              <a:t>thuốc</a:t>
            </a:r>
            <a:r>
              <a:rPr lang="en-US" dirty="0"/>
              <a:t> </a:t>
            </a:r>
            <a:r>
              <a:rPr lang="en-US" dirty="0" err="1"/>
              <a:t>lào</a:t>
            </a:r>
            <a:r>
              <a:rPr lang="en-US" dirty="0"/>
              <a:t> </a:t>
            </a:r>
            <a:r>
              <a:rPr lang="en-US" dirty="0" err="1"/>
              <a:t>thuốc</a:t>
            </a:r>
            <a:r>
              <a:rPr lang="en-US" dirty="0"/>
              <a:t> </a:t>
            </a:r>
            <a:r>
              <a:rPr lang="en-US" dirty="0" err="1"/>
              <a:t>lá</a:t>
            </a:r>
            <a:r>
              <a:rPr lang="en-US" dirty="0"/>
              <a:t>: </a:t>
            </a:r>
            <a:r>
              <a:rPr lang="en-US" dirty="0" err="1"/>
              <a:t>ngừng</a:t>
            </a:r>
            <a:r>
              <a:rPr lang="en-US" dirty="0"/>
              <a:t> </a:t>
            </a:r>
            <a:r>
              <a:rPr lang="en-US" dirty="0" err="1"/>
              <a:t>hút</a:t>
            </a:r>
            <a:r>
              <a:rPr lang="en-US" dirty="0"/>
              <a:t> </a:t>
            </a:r>
            <a:r>
              <a:rPr lang="en-US" dirty="0" err="1"/>
              <a:t>thuốc</a:t>
            </a:r>
            <a:r>
              <a:rPr lang="en-US" dirty="0"/>
              <a:t> </a:t>
            </a:r>
            <a:r>
              <a:rPr lang="en-US" dirty="0" err="1"/>
              <a:t>lào</a:t>
            </a:r>
            <a:r>
              <a:rPr lang="en-US" dirty="0"/>
              <a:t> </a:t>
            </a:r>
            <a:r>
              <a:rPr lang="en-US" dirty="0" err="1"/>
              <a:t>và</a:t>
            </a:r>
            <a:r>
              <a:rPr lang="en-US" dirty="0"/>
              <a:t> </a:t>
            </a:r>
            <a:r>
              <a:rPr lang="en-US" dirty="0" err="1"/>
              <a:t>thuốc</a:t>
            </a:r>
            <a:r>
              <a:rPr lang="en-US" dirty="0"/>
              <a:t> </a:t>
            </a:r>
            <a:r>
              <a:rPr lang="en-US" dirty="0" err="1"/>
              <a:t>lá</a:t>
            </a:r>
            <a:r>
              <a:rPr lang="en-US" dirty="0"/>
              <a:t> </a:t>
            </a:r>
            <a:r>
              <a:rPr lang="en-US" dirty="0" err="1"/>
              <a:t>đóng</a:t>
            </a:r>
            <a:r>
              <a:rPr lang="en-US" dirty="0"/>
              <a:t> </a:t>
            </a:r>
            <a:r>
              <a:rPr lang="en-US" dirty="0" err="1"/>
              <a:t>vai</a:t>
            </a:r>
            <a:r>
              <a:rPr lang="en-US" dirty="0"/>
              <a:t> </a:t>
            </a:r>
            <a:r>
              <a:rPr lang="en-US" dirty="0" err="1"/>
              <a:t>trò</a:t>
            </a:r>
            <a:r>
              <a:rPr lang="en-US" dirty="0"/>
              <a:t> then </a:t>
            </a:r>
            <a:r>
              <a:rPr lang="en-US" dirty="0" err="1"/>
              <a:t>chốt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hồi</a:t>
            </a:r>
            <a:r>
              <a:rPr lang="en-US" dirty="0"/>
              <a:t> </a:t>
            </a:r>
            <a:r>
              <a:rPr lang="en-US" dirty="0" err="1"/>
              <a:t>phục</a:t>
            </a:r>
            <a:r>
              <a:rPr lang="en-US" dirty="0"/>
              <a:t> </a:t>
            </a:r>
            <a:r>
              <a:rPr lang="en-US" dirty="0" err="1"/>
              <a:t>chức</a:t>
            </a:r>
            <a:r>
              <a:rPr lang="en-US" dirty="0"/>
              <a:t> </a:t>
            </a:r>
            <a:r>
              <a:rPr lang="en-US" dirty="0" err="1"/>
              <a:t>năng</a:t>
            </a:r>
            <a:r>
              <a:rPr lang="en-US" dirty="0"/>
              <a:t> </a:t>
            </a:r>
            <a:r>
              <a:rPr lang="en-US" dirty="0" err="1"/>
              <a:t>hô</a:t>
            </a:r>
            <a:r>
              <a:rPr lang="en-US" dirty="0"/>
              <a:t> </a:t>
            </a:r>
            <a:r>
              <a:rPr lang="en-US" dirty="0" err="1"/>
              <a:t>hấp</a:t>
            </a:r>
            <a:r>
              <a:rPr lang="en-US" dirty="0"/>
              <a:t> </a:t>
            </a:r>
            <a:r>
              <a:rPr lang="en-US" dirty="0" err="1"/>
              <a:t>của</a:t>
            </a:r>
            <a:r>
              <a:rPr lang="en-US" dirty="0"/>
              <a:t> </a:t>
            </a:r>
            <a:r>
              <a:rPr lang="en-US" dirty="0" err="1"/>
              <a:t>bệnh</a:t>
            </a:r>
            <a:r>
              <a:rPr lang="en-US" dirty="0"/>
              <a:t> </a:t>
            </a:r>
            <a:r>
              <a:rPr lang="en-US" dirty="0" err="1"/>
              <a:t>nhân</a:t>
            </a:r>
            <a:r>
              <a:rPr lang="en-US" dirty="0"/>
              <a:t>, </a:t>
            </a:r>
            <a:r>
              <a:rPr lang="en-US" dirty="0" err="1"/>
              <a:t>tránh</a:t>
            </a:r>
            <a:r>
              <a:rPr lang="en-US" dirty="0"/>
              <a:t> </a:t>
            </a:r>
            <a:r>
              <a:rPr lang="en-US" dirty="0" err="1"/>
              <a:t>tiếp</a:t>
            </a:r>
            <a:r>
              <a:rPr lang="en-US" dirty="0"/>
              <a:t> </a:t>
            </a:r>
            <a:r>
              <a:rPr lang="en-US" dirty="0" err="1"/>
              <a:t>xúc</a:t>
            </a:r>
            <a:r>
              <a:rPr lang="en-US" dirty="0"/>
              <a:t> </a:t>
            </a:r>
            <a:r>
              <a:rPr lang="en-US" dirty="0" err="1"/>
              <a:t>thụ</a:t>
            </a:r>
            <a:r>
              <a:rPr lang="en-US" dirty="0"/>
              <a:t> </a:t>
            </a:r>
            <a:r>
              <a:rPr lang="en-US" dirty="0" err="1"/>
              <a:t>động</a:t>
            </a:r>
            <a:r>
              <a:rPr lang="en-US" dirty="0"/>
              <a:t> </a:t>
            </a:r>
            <a:r>
              <a:rPr lang="en-US" dirty="0" err="1"/>
              <a:t>với</a:t>
            </a:r>
            <a:r>
              <a:rPr lang="en-US" dirty="0"/>
              <a:t> </a:t>
            </a:r>
            <a:r>
              <a:rPr lang="en-US" dirty="0" err="1"/>
              <a:t>thuốc</a:t>
            </a:r>
            <a:r>
              <a:rPr lang="en-US" dirty="0"/>
              <a:t> </a:t>
            </a:r>
            <a:r>
              <a:rPr lang="en-US" dirty="0" err="1"/>
              <a:t>lá</a:t>
            </a:r>
            <a:r>
              <a:rPr lang="en-US" dirty="0"/>
              <a:t> </a:t>
            </a:r>
            <a:r>
              <a:rPr lang="en-US" dirty="0" err="1"/>
              <a:t>tại</a:t>
            </a:r>
            <a:r>
              <a:rPr lang="en-US" dirty="0"/>
              <a:t> </a:t>
            </a:r>
            <a:r>
              <a:rPr lang="en-US" dirty="0" err="1"/>
              <a:t>nơi</a:t>
            </a:r>
            <a:r>
              <a:rPr lang="en-US" dirty="0"/>
              <a:t> </a:t>
            </a:r>
            <a:r>
              <a:rPr lang="en-US" dirty="0" err="1"/>
              <a:t>công</a:t>
            </a:r>
            <a:r>
              <a:rPr lang="en-US" dirty="0"/>
              <a:t> </a:t>
            </a:r>
            <a:r>
              <a:rPr lang="en-US" dirty="0" err="1"/>
              <a:t>cộng</a:t>
            </a:r>
            <a:r>
              <a:rPr lang="en-US" dirty="0"/>
              <a:t>, </a:t>
            </a:r>
            <a:r>
              <a:rPr lang="en-US" dirty="0" err="1"/>
              <a:t>động</a:t>
            </a:r>
            <a:r>
              <a:rPr lang="en-US" dirty="0"/>
              <a:t> </a:t>
            </a:r>
            <a:r>
              <a:rPr lang="en-US" dirty="0" err="1"/>
              <a:t>viên</a:t>
            </a:r>
            <a:r>
              <a:rPr lang="en-US" dirty="0"/>
              <a:t> </a:t>
            </a:r>
            <a:r>
              <a:rPr lang="en-US" dirty="0" err="1"/>
              <a:t>người</a:t>
            </a:r>
            <a:r>
              <a:rPr lang="en-US" dirty="0"/>
              <a:t> </a:t>
            </a:r>
            <a:r>
              <a:rPr lang="en-US" dirty="0" err="1"/>
              <a:t>thân</a:t>
            </a:r>
            <a:r>
              <a:rPr lang="en-US" dirty="0"/>
              <a:t> </a:t>
            </a:r>
            <a:r>
              <a:rPr lang="en-US" dirty="0" err="1"/>
              <a:t>trong</a:t>
            </a:r>
            <a:r>
              <a:rPr lang="en-US" dirty="0"/>
              <a:t> </a:t>
            </a:r>
            <a:r>
              <a:rPr lang="en-US" dirty="0" err="1"/>
              <a:t>gia</a:t>
            </a:r>
            <a:r>
              <a:rPr lang="en-US" dirty="0"/>
              <a:t> </a:t>
            </a:r>
            <a:r>
              <a:rPr lang="en-US" dirty="0" err="1"/>
              <a:t>đình</a:t>
            </a:r>
            <a:r>
              <a:rPr lang="en-US" dirty="0"/>
              <a:t> </a:t>
            </a:r>
            <a:r>
              <a:rPr lang="en-US" dirty="0" err="1"/>
              <a:t>bệnh</a:t>
            </a:r>
            <a:r>
              <a:rPr lang="en-US" dirty="0"/>
              <a:t> </a:t>
            </a:r>
            <a:r>
              <a:rPr lang="en-US" dirty="0" err="1"/>
              <a:t>nhân</a:t>
            </a:r>
            <a:r>
              <a:rPr lang="en-US" dirty="0"/>
              <a:t> </a:t>
            </a:r>
            <a:r>
              <a:rPr lang="en-US" dirty="0" err="1"/>
              <a:t>cũng</a:t>
            </a:r>
            <a:r>
              <a:rPr lang="en-US" dirty="0"/>
              <a:t> </a:t>
            </a:r>
            <a:r>
              <a:rPr lang="en-US" dirty="0" err="1"/>
              <a:t>bỏ</a:t>
            </a:r>
            <a:r>
              <a:rPr lang="en-US" dirty="0"/>
              <a:t> </a:t>
            </a:r>
            <a:r>
              <a:rPr lang="en-US" dirty="0" err="1"/>
              <a:t>thuốc</a:t>
            </a:r>
            <a:r>
              <a:rPr lang="en-US" dirty="0"/>
              <a:t> </a:t>
            </a:r>
            <a:r>
              <a:rPr lang="en-US" dirty="0" err="1"/>
              <a:t>lá</a:t>
            </a:r>
            <a:endParaRPr lang="en-US" dirty="0"/>
          </a:p>
          <a:p>
            <a:pPr marL="0" indent="0" algn="just">
              <a:buNone/>
            </a:pPr>
            <a:endParaRPr lang="en-US" dirty="0"/>
          </a:p>
        </p:txBody>
      </p:sp>
    </p:spTree>
    <p:extLst>
      <p:ext uri="{BB962C8B-B14F-4D97-AF65-F5344CB8AC3E}">
        <p14:creationId xmlns:p14="http://schemas.microsoft.com/office/powerpoint/2010/main" val="363652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ĐẠI CƯƠNG</a:t>
            </a:r>
            <a:endParaRPr lang="en-US" dirty="0"/>
          </a:p>
        </p:txBody>
      </p:sp>
      <p:sp>
        <p:nvSpPr>
          <p:cNvPr id="3" name="Content Placeholder 2"/>
          <p:cNvSpPr>
            <a:spLocks noGrp="1"/>
          </p:cNvSpPr>
          <p:nvPr>
            <p:ph sz="quarter" idx="1"/>
          </p:nvPr>
        </p:nvSpPr>
        <p:spPr>
          <a:xfrm>
            <a:off x="612648" y="1600200"/>
            <a:ext cx="6016752" cy="5029200"/>
          </a:xfrm>
        </p:spPr>
        <p:txBody>
          <a:bodyPr>
            <a:normAutofit/>
          </a:bodyPr>
          <a:lstStyle/>
          <a:p>
            <a:pPr algn="just"/>
            <a:r>
              <a:rPr lang="en-US" sz="3200" b="1" dirty="0" err="1" smtClean="0">
                <a:solidFill>
                  <a:srgbClr val="0070C0"/>
                </a:solidFill>
                <a:effectLst>
                  <a:outerShdw blurRad="38100" dist="38100" dir="2700000" algn="tl">
                    <a:srgbClr val="000000">
                      <a:alpha val="43137"/>
                    </a:srgbClr>
                  </a:outerShdw>
                </a:effectLst>
              </a:rPr>
              <a:t>Định</a:t>
            </a:r>
            <a:r>
              <a:rPr lang="en-US" sz="3200" b="1" dirty="0" smtClean="0">
                <a:solidFill>
                  <a:srgbClr val="0070C0"/>
                </a:solidFill>
                <a:effectLst>
                  <a:outerShdw blurRad="38100" dist="38100" dir="2700000" algn="tl">
                    <a:srgbClr val="000000">
                      <a:alpha val="43137"/>
                    </a:srgbClr>
                  </a:outerShdw>
                </a:effectLst>
              </a:rPr>
              <a:t> </a:t>
            </a:r>
            <a:r>
              <a:rPr lang="en-US" sz="3200" b="1" dirty="0" err="1" smtClean="0">
                <a:solidFill>
                  <a:srgbClr val="0070C0"/>
                </a:solidFill>
                <a:effectLst>
                  <a:outerShdw blurRad="38100" dist="38100" dir="2700000" algn="tl">
                    <a:srgbClr val="000000">
                      <a:alpha val="43137"/>
                    </a:srgbClr>
                  </a:outerShdw>
                </a:effectLst>
              </a:rPr>
              <a:t>nghĩa</a:t>
            </a:r>
            <a:r>
              <a:rPr lang="en-US" sz="3200" b="1" dirty="0" smtClean="0">
                <a:solidFill>
                  <a:srgbClr val="0070C0"/>
                </a:solidFill>
                <a:effectLst>
                  <a:outerShdw blurRad="38100" dist="38100" dir="2700000" algn="tl">
                    <a:srgbClr val="000000">
                      <a:alpha val="43137"/>
                    </a:srgbClr>
                  </a:outerShdw>
                </a:effectLst>
              </a:rPr>
              <a:t> </a:t>
            </a:r>
          </a:p>
          <a:p>
            <a:pPr algn="just">
              <a:buFont typeface="Courier New" pitchFamily="49" charset="0"/>
              <a:buChar char="o"/>
            </a:pPr>
            <a:r>
              <a:rPr lang="en-US" sz="2200" dirty="0"/>
              <a:t>COPD </a:t>
            </a:r>
            <a:r>
              <a:rPr lang="en-US" sz="2200" dirty="0" err="1"/>
              <a:t>là</a:t>
            </a:r>
            <a:r>
              <a:rPr lang="en-US" sz="2200" dirty="0"/>
              <a:t> </a:t>
            </a:r>
            <a:r>
              <a:rPr lang="en-US" sz="2200" dirty="0" err="1"/>
              <a:t>một</a:t>
            </a:r>
            <a:r>
              <a:rPr lang="en-US" sz="2200" dirty="0"/>
              <a:t> </a:t>
            </a:r>
            <a:r>
              <a:rPr lang="en-US" sz="2200" dirty="0" err="1"/>
              <a:t>bệnh</a:t>
            </a:r>
            <a:r>
              <a:rPr lang="en-US" sz="2200" dirty="0"/>
              <a:t> </a:t>
            </a:r>
            <a:r>
              <a:rPr lang="en-US" sz="2200" dirty="0" err="1"/>
              <a:t>phổ</a:t>
            </a:r>
            <a:r>
              <a:rPr lang="en-US" sz="2200" dirty="0"/>
              <a:t> </a:t>
            </a:r>
            <a:r>
              <a:rPr lang="en-US" sz="2200" dirty="0" err="1"/>
              <a:t>biến</a:t>
            </a:r>
            <a:r>
              <a:rPr lang="en-US" sz="2200" dirty="0"/>
              <a:t> </a:t>
            </a:r>
            <a:r>
              <a:rPr lang="en-US" sz="2200" dirty="0" err="1"/>
              <a:t>có</a:t>
            </a:r>
            <a:r>
              <a:rPr lang="en-US" sz="2200" dirty="0"/>
              <a:t> </a:t>
            </a:r>
            <a:r>
              <a:rPr lang="en-US" sz="2200" dirty="0" err="1"/>
              <a:t>thể</a:t>
            </a:r>
            <a:r>
              <a:rPr lang="en-US" sz="2200" dirty="0"/>
              <a:t> </a:t>
            </a:r>
            <a:r>
              <a:rPr lang="en-US" sz="2200" dirty="0" err="1"/>
              <a:t>phòng</a:t>
            </a:r>
            <a:r>
              <a:rPr lang="en-US" sz="2200" dirty="0"/>
              <a:t> </a:t>
            </a:r>
            <a:r>
              <a:rPr lang="en-US" sz="2200" dirty="0" err="1"/>
              <a:t>và</a:t>
            </a:r>
            <a:r>
              <a:rPr lang="en-US" sz="2200" dirty="0"/>
              <a:t> </a:t>
            </a:r>
            <a:r>
              <a:rPr lang="en-US" sz="2200" dirty="0" err="1"/>
              <a:t>điều</a:t>
            </a:r>
            <a:r>
              <a:rPr lang="en-US" sz="2200" dirty="0"/>
              <a:t> </a:t>
            </a:r>
            <a:r>
              <a:rPr lang="en-US" sz="2200" dirty="0" err="1"/>
              <a:t>trị</a:t>
            </a:r>
            <a:r>
              <a:rPr lang="en-US" sz="2200" dirty="0"/>
              <a:t> </a:t>
            </a:r>
            <a:r>
              <a:rPr lang="en-US" sz="2200" dirty="0" err="1" smtClean="0"/>
              <a:t>được</a:t>
            </a:r>
            <a:endParaRPr lang="en-US" sz="2200" dirty="0" smtClean="0"/>
          </a:p>
          <a:p>
            <a:pPr algn="just">
              <a:buFont typeface="Courier New" pitchFamily="49" charset="0"/>
              <a:buChar char="o"/>
            </a:pPr>
            <a:r>
              <a:rPr lang="en-US" sz="2200" dirty="0" err="1" smtClean="0"/>
              <a:t>Đặc</a:t>
            </a:r>
            <a:r>
              <a:rPr lang="en-US" sz="2200" dirty="0" smtClean="0"/>
              <a:t> </a:t>
            </a:r>
            <a:r>
              <a:rPr lang="en-US" sz="2200" dirty="0" err="1"/>
              <a:t>trưng</a:t>
            </a:r>
            <a:r>
              <a:rPr lang="en-US" sz="2200" dirty="0"/>
              <a:t> </a:t>
            </a:r>
            <a:r>
              <a:rPr lang="en-US" sz="2200" dirty="0" err="1"/>
              <a:t>bởi</a:t>
            </a:r>
            <a:r>
              <a:rPr lang="en-US" sz="2200" dirty="0"/>
              <a:t> </a:t>
            </a:r>
            <a:r>
              <a:rPr lang="en-US" sz="2200" dirty="0" err="1"/>
              <a:t>sự</a:t>
            </a:r>
            <a:r>
              <a:rPr lang="en-US" sz="2200" dirty="0"/>
              <a:t> </a:t>
            </a:r>
            <a:r>
              <a:rPr lang="en-US" sz="2200" dirty="0" err="1"/>
              <a:t>tắc</a:t>
            </a:r>
            <a:r>
              <a:rPr lang="en-US" sz="2200" dirty="0"/>
              <a:t> </a:t>
            </a:r>
            <a:r>
              <a:rPr lang="en-US" sz="2200" dirty="0" err="1"/>
              <a:t>nghẽn</a:t>
            </a:r>
            <a:r>
              <a:rPr lang="en-US" sz="2200" dirty="0"/>
              <a:t> </a:t>
            </a:r>
            <a:r>
              <a:rPr lang="en-US" sz="2200" dirty="0" err="1"/>
              <a:t>luồng</a:t>
            </a:r>
            <a:r>
              <a:rPr lang="en-US" sz="2200" dirty="0"/>
              <a:t> </a:t>
            </a:r>
            <a:r>
              <a:rPr lang="en-US" sz="2200" dirty="0" err="1"/>
              <a:t>khí</a:t>
            </a:r>
            <a:r>
              <a:rPr lang="en-US" sz="2200" dirty="0"/>
              <a:t> </a:t>
            </a:r>
            <a:r>
              <a:rPr lang="en-US" sz="2200" dirty="0" err="1"/>
              <a:t>thở</a:t>
            </a:r>
            <a:r>
              <a:rPr lang="en-US" sz="2200" dirty="0"/>
              <a:t> </a:t>
            </a:r>
            <a:r>
              <a:rPr lang="en-US" sz="2200" dirty="0" err="1"/>
              <a:t>mạn</a:t>
            </a:r>
            <a:r>
              <a:rPr lang="en-US" sz="2200" dirty="0"/>
              <a:t> </a:t>
            </a:r>
            <a:r>
              <a:rPr lang="en-US" sz="2200" dirty="0" err="1"/>
              <a:t>tính</a:t>
            </a:r>
            <a:r>
              <a:rPr lang="en-US" sz="2200" dirty="0"/>
              <a:t>, </a:t>
            </a:r>
            <a:r>
              <a:rPr lang="en-US" sz="2200" dirty="0" err="1"/>
              <a:t>thường</a:t>
            </a:r>
            <a:r>
              <a:rPr lang="en-US" sz="2200" dirty="0"/>
              <a:t> </a:t>
            </a:r>
            <a:r>
              <a:rPr lang="en-US" sz="2200" dirty="0" err="1"/>
              <a:t>tiến</a:t>
            </a:r>
            <a:r>
              <a:rPr lang="en-US" sz="2200" dirty="0"/>
              <a:t> </a:t>
            </a:r>
            <a:r>
              <a:rPr lang="en-US" sz="2200" dirty="0" err="1"/>
              <a:t>triển</a:t>
            </a:r>
            <a:r>
              <a:rPr lang="en-US" sz="2200" dirty="0"/>
              <a:t> </a:t>
            </a:r>
            <a:r>
              <a:rPr lang="en-US" sz="2200" dirty="0" err="1"/>
              <a:t>nặng</a:t>
            </a:r>
            <a:r>
              <a:rPr lang="en-US" sz="2200" dirty="0"/>
              <a:t> </a:t>
            </a:r>
            <a:r>
              <a:rPr lang="en-US" sz="2200" dirty="0" err="1"/>
              <a:t>dần</a:t>
            </a:r>
            <a:r>
              <a:rPr lang="en-US" sz="2200" dirty="0"/>
              <a:t> </a:t>
            </a:r>
            <a:r>
              <a:rPr lang="en-US" sz="2200" dirty="0" err="1"/>
              <a:t>liên</a:t>
            </a:r>
            <a:r>
              <a:rPr lang="en-US" sz="2200" dirty="0"/>
              <a:t> </a:t>
            </a:r>
            <a:r>
              <a:rPr lang="en-US" sz="2200" dirty="0" err="1"/>
              <a:t>quan</a:t>
            </a:r>
            <a:r>
              <a:rPr lang="en-US" sz="2200" dirty="0"/>
              <a:t> </a:t>
            </a:r>
            <a:r>
              <a:rPr lang="en-US" sz="2200" dirty="0" err="1"/>
              <a:t>đến</a:t>
            </a:r>
            <a:r>
              <a:rPr lang="en-US" sz="2200" dirty="0"/>
              <a:t> </a:t>
            </a:r>
            <a:r>
              <a:rPr lang="en-US" sz="2200" dirty="0" err="1"/>
              <a:t>đáp</a:t>
            </a:r>
            <a:r>
              <a:rPr lang="en-US" sz="2200" dirty="0"/>
              <a:t> </a:t>
            </a:r>
            <a:r>
              <a:rPr lang="en-US" sz="2200" dirty="0" err="1"/>
              <a:t>ứng</a:t>
            </a:r>
            <a:r>
              <a:rPr lang="en-US" sz="2200" dirty="0"/>
              <a:t> </a:t>
            </a:r>
            <a:r>
              <a:rPr lang="en-US" sz="2200" dirty="0" err="1"/>
              <a:t>viêm</a:t>
            </a:r>
            <a:r>
              <a:rPr lang="en-US" sz="2200" dirty="0"/>
              <a:t> </a:t>
            </a:r>
            <a:r>
              <a:rPr lang="en-US" sz="2200" dirty="0" err="1"/>
              <a:t>mạn</a:t>
            </a:r>
            <a:r>
              <a:rPr lang="en-US" sz="2200" dirty="0"/>
              <a:t> </a:t>
            </a:r>
            <a:r>
              <a:rPr lang="en-US" sz="2200" dirty="0" err="1"/>
              <a:t>tính</a:t>
            </a:r>
            <a:r>
              <a:rPr lang="en-US" sz="2200" dirty="0"/>
              <a:t> </a:t>
            </a:r>
            <a:r>
              <a:rPr lang="en-US" sz="2200" dirty="0" err="1"/>
              <a:t>quá</a:t>
            </a:r>
            <a:r>
              <a:rPr lang="en-US" sz="2200" dirty="0"/>
              <a:t> </a:t>
            </a:r>
            <a:r>
              <a:rPr lang="en-US" sz="2200" dirty="0" err="1"/>
              <a:t>mức</a:t>
            </a:r>
            <a:r>
              <a:rPr lang="en-US" sz="2200" dirty="0"/>
              <a:t> ở </a:t>
            </a:r>
            <a:r>
              <a:rPr lang="en-US" sz="2200" dirty="0" err="1"/>
              <a:t>đường</a:t>
            </a:r>
            <a:r>
              <a:rPr lang="en-US" sz="2200" dirty="0"/>
              <a:t> </a:t>
            </a:r>
            <a:r>
              <a:rPr lang="en-US" sz="2200" dirty="0" err="1"/>
              <a:t>hô</a:t>
            </a:r>
            <a:r>
              <a:rPr lang="en-US" sz="2200" dirty="0"/>
              <a:t> </a:t>
            </a:r>
            <a:r>
              <a:rPr lang="en-US" sz="2200" dirty="0" err="1"/>
              <a:t>hấp</a:t>
            </a:r>
            <a:r>
              <a:rPr lang="en-US" sz="2200" dirty="0"/>
              <a:t> </a:t>
            </a:r>
            <a:r>
              <a:rPr lang="en-US" sz="2200" dirty="0" err="1"/>
              <a:t>và</a:t>
            </a:r>
            <a:r>
              <a:rPr lang="en-US" sz="2200" dirty="0"/>
              <a:t> </a:t>
            </a:r>
            <a:r>
              <a:rPr lang="en-US" sz="2200" dirty="0" err="1"/>
              <a:t>nhu</a:t>
            </a:r>
            <a:r>
              <a:rPr lang="en-US" sz="2200" dirty="0"/>
              <a:t> </a:t>
            </a:r>
            <a:r>
              <a:rPr lang="en-US" sz="2200" dirty="0" err="1"/>
              <a:t>mô</a:t>
            </a:r>
            <a:r>
              <a:rPr lang="en-US" sz="2200" dirty="0"/>
              <a:t> </a:t>
            </a:r>
            <a:r>
              <a:rPr lang="en-US" sz="2200" dirty="0" err="1"/>
              <a:t>phổi</a:t>
            </a:r>
            <a:r>
              <a:rPr lang="en-US" sz="2200" dirty="0"/>
              <a:t> </a:t>
            </a:r>
            <a:r>
              <a:rPr lang="en-US" sz="2200" dirty="0" err="1"/>
              <a:t>với</a:t>
            </a:r>
            <a:r>
              <a:rPr lang="en-US" sz="2200" dirty="0"/>
              <a:t> </a:t>
            </a:r>
            <a:r>
              <a:rPr lang="en-US" sz="2200" dirty="0" err="1"/>
              <a:t>các</a:t>
            </a:r>
            <a:r>
              <a:rPr lang="en-US" sz="2200" dirty="0"/>
              <a:t> </a:t>
            </a:r>
            <a:r>
              <a:rPr lang="en-US" sz="2200" dirty="0" err="1"/>
              <a:t>chất</a:t>
            </a:r>
            <a:r>
              <a:rPr lang="en-US" sz="2200" dirty="0"/>
              <a:t> </a:t>
            </a:r>
            <a:r>
              <a:rPr lang="en-US" sz="2200" dirty="0" err="1"/>
              <a:t>khí</a:t>
            </a:r>
            <a:r>
              <a:rPr lang="en-US" sz="2200" dirty="0"/>
              <a:t> </a:t>
            </a:r>
            <a:r>
              <a:rPr lang="en-US" sz="2200" dirty="0" err="1"/>
              <a:t>độc</a:t>
            </a:r>
            <a:r>
              <a:rPr lang="en-US" sz="2200" dirty="0"/>
              <a:t> </a:t>
            </a:r>
            <a:r>
              <a:rPr lang="en-US" sz="2200" dirty="0" err="1"/>
              <a:t>hại</a:t>
            </a:r>
            <a:r>
              <a:rPr lang="en-US" sz="2200" dirty="0"/>
              <a:t>. </a:t>
            </a:r>
            <a:endParaRPr lang="en-US" sz="2200" dirty="0" smtClean="0"/>
          </a:p>
          <a:p>
            <a:pPr algn="just">
              <a:buFont typeface="Courier New" pitchFamily="49" charset="0"/>
              <a:buChar char="o"/>
            </a:pPr>
            <a:r>
              <a:rPr lang="en-US" sz="2200" dirty="0" err="1" smtClean="0"/>
              <a:t>Đợt</a:t>
            </a:r>
            <a:r>
              <a:rPr lang="en-US" sz="2200" dirty="0" smtClean="0"/>
              <a:t> </a:t>
            </a:r>
            <a:r>
              <a:rPr lang="en-US" sz="2200" dirty="0" err="1"/>
              <a:t>cấp</a:t>
            </a:r>
            <a:r>
              <a:rPr lang="en-US" sz="2200" dirty="0"/>
              <a:t> </a:t>
            </a:r>
            <a:r>
              <a:rPr lang="en-US" sz="2200" dirty="0" err="1"/>
              <a:t>và</a:t>
            </a:r>
            <a:r>
              <a:rPr lang="en-US" sz="2200" dirty="0"/>
              <a:t> </a:t>
            </a:r>
            <a:r>
              <a:rPr lang="en-US" sz="2200" dirty="0" err="1"/>
              <a:t>các</a:t>
            </a:r>
            <a:r>
              <a:rPr lang="en-US" sz="2200" dirty="0"/>
              <a:t> </a:t>
            </a:r>
            <a:r>
              <a:rPr lang="en-US" sz="2200" dirty="0" err="1"/>
              <a:t>bệnh</a:t>
            </a:r>
            <a:r>
              <a:rPr lang="en-US" sz="2200" dirty="0"/>
              <a:t> </a:t>
            </a:r>
            <a:r>
              <a:rPr lang="en-US" sz="2200" dirty="0" err="1"/>
              <a:t>đồng</a:t>
            </a:r>
            <a:r>
              <a:rPr lang="en-US" sz="2200" dirty="0"/>
              <a:t> </a:t>
            </a:r>
            <a:r>
              <a:rPr lang="en-US" sz="2200" dirty="0" err="1"/>
              <a:t>mắc</a:t>
            </a:r>
            <a:r>
              <a:rPr lang="en-US" sz="2200" dirty="0"/>
              <a:t> </a:t>
            </a:r>
            <a:r>
              <a:rPr lang="en-US" sz="2200" dirty="0" err="1"/>
              <a:t>làm</a:t>
            </a:r>
            <a:r>
              <a:rPr lang="en-US" sz="2200" dirty="0"/>
              <a:t> </a:t>
            </a:r>
            <a:r>
              <a:rPr lang="en-US" sz="2200" dirty="0" err="1"/>
              <a:t>tăng</a:t>
            </a:r>
            <a:r>
              <a:rPr lang="en-US" sz="2200" dirty="0"/>
              <a:t> </a:t>
            </a:r>
            <a:r>
              <a:rPr lang="en-US" sz="2200" dirty="0" err="1"/>
              <a:t>mức</a:t>
            </a:r>
            <a:r>
              <a:rPr lang="en-US" sz="2200" dirty="0"/>
              <a:t> </a:t>
            </a:r>
            <a:r>
              <a:rPr lang="en-US" sz="2200" dirty="0" err="1"/>
              <a:t>độ</a:t>
            </a:r>
            <a:r>
              <a:rPr lang="en-US" sz="2200" dirty="0"/>
              <a:t> </a:t>
            </a:r>
            <a:r>
              <a:rPr lang="en-US" sz="2200" dirty="0" err="1"/>
              <a:t>nặng</a:t>
            </a:r>
            <a:r>
              <a:rPr lang="en-US" sz="2200" dirty="0"/>
              <a:t> </a:t>
            </a:r>
            <a:r>
              <a:rPr lang="en-US" sz="2200" dirty="0" err="1"/>
              <a:t>chung</a:t>
            </a:r>
            <a:r>
              <a:rPr lang="en-US" sz="2200" dirty="0"/>
              <a:t> </a:t>
            </a:r>
            <a:r>
              <a:rPr lang="en-US" sz="2200" dirty="0" err="1"/>
              <a:t>của</a:t>
            </a:r>
            <a:r>
              <a:rPr lang="en-US" sz="2200" dirty="0"/>
              <a:t> </a:t>
            </a:r>
            <a:r>
              <a:rPr lang="en-US" sz="2200" dirty="0" err="1"/>
              <a:t>bệnh</a:t>
            </a:r>
            <a:r>
              <a:rPr lang="en-US" sz="2200" dirty="0"/>
              <a:t> ở </a:t>
            </a:r>
            <a:r>
              <a:rPr lang="en-US" sz="2200" dirty="0" err="1"/>
              <a:t>mỗi</a:t>
            </a:r>
            <a:r>
              <a:rPr lang="en-US" sz="2200" dirty="0"/>
              <a:t> </a:t>
            </a:r>
            <a:r>
              <a:rPr lang="en-US" sz="2200" dirty="0" err="1"/>
              <a:t>bệnh</a:t>
            </a:r>
            <a:r>
              <a:rPr lang="en-US" sz="2200" dirty="0"/>
              <a:t> </a:t>
            </a:r>
            <a:r>
              <a:rPr lang="en-US" sz="2200" dirty="0" err="1"/>
              <a:t>nhân</a:t>
            </a:r>
            <a:r>
              <a:rPr lang="en-US" sz="2200" dirty="0"/>
              <a:t>.</a:t>
            </a:r>
          </a:p>
          <a:p>
            <a:pPr algn="just"/>
            <a:endParaRPr lang="en-US" dirty="0"/>
          </a:p>
        </p:txBody>
      </p:sp>
    </p:spTree>
    <p:extLst>
      <p:ext uri="{BB962C8B-B14F-4D97-AF65-F5344CB8AC3E}">
        <p14:creationId xmlns:p14="http://schemas.microsoft.com/office/powerpoint/2010/main" val="342705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ĐIỀU TRỊ- GĐ ỔN ĐỊNH</a:t>
            </a:r>
            <a:endParaRPr lang="en-US" dirty="0"/>
          </a:p>
        </p:txBody>
      </p:sp>
      <p:sp>
        <p:nvSpPr>
          <p:cNvPr id="3" name="Content Placeholder 2"/>
          <p:cNvSpPr>
            <a:spLocks noGrp="1"/>
          </p:cNvSpPr>
          <p:nvPr>
            <p:ph sz="quarter" idx="1"/>
          </p:nvPr>
        </p:nvSpPr>
        <p:spPr/>
        <p:txBody>
          <a:bodyPr>
            <a:normAutofit lnSpcReduction="10000"/>
          </a:bodyPr>
          <a:lstStyle/>
          <a:p>
            <a:pPr marL="0" indent="0" algn="just">
              <a:buNone/>
            </a:pPr>
            <a:r>
              <a:rPr lang="en-US" b="1" i="1" dirty="0" smtClean="0"/>
              <a:t>1.1</a:t>
            </a:r>
            <a:r>
              <a:rPr lang="en-US" b="1" i="1" dirty="0"/>
              <a:t>. </a:t>
            </a:r>
            <a:r>
              <a:rPr lang="en-US" b="1" i="1" dirty="0" err="1"/>
              <a:t>Điều</a:t>
            </a:r>
            <a:r>
              <a:rPr lang="en-US" b="1" i="1" dirty="0"/>
              <a:t> </a:t>
            </a:r>
            <a:r>
              <a:rPr lang="en-US" b="1" i="1" dirty="0" err="1"/>
              <a:t>trị</a:t>
            </a:r>
            <a:r>
              <a:rPr lang="en-US" b="1" i="1" dirty="0"/>
              <a:t> </a:t>
            </a:r>
            <a:r>
              <a:rPr lang="en-US" b="1" i="1" dirty="0" err="1"/>
              <a:t>chung</a:t>
            </a:r>
            <a:endParaRPr lang="en-US" dirty="0"/>
          </a:p>
          <a:p>
            <a:pPr marL="0" indent="0" algn="just">
              <a:buNone/>
            </a:pPr>
            <a:r>
              <a:rPr lang="en-US" b="1" i="1" dirty="0" smtClean="0"/>
              <a:t>- </a:t>
            </a:r>
            <a:r>
              <a:rPr lang="en-US" dirty="0" err="1"/>
              <a:t>Tiêm</a:t>
            </a:r>
            <a:r>
              <a:rPr lang="en-US" dirty="0"/>
              <a:t> </a:t>
            </a:r>
            <a:r>
              <a:rPr lang="en-US" dirty="0" err="1"/>
              <a:t>vaccin</a:t>
            </a:r>
            <a:r>
              <a:rPr lang="en-US" dirty="0"/>
              <a:t> </a:t>
            </a:r>
            <a:r>
              <a:rPr lang="en-US" dirty="0" err="1"/>
              <a:t>phòng</a:t>
            </a:r>
            <a:r>
              <a:rPr lang="en-US" dirty="0"/>
              <a:t> </a:t>
            </a:r>
            <a:r>
              <a:rPr lang="en-US" dirty="0" err="1"/>
              <a:t>nhiễm</a:t>
            </a:r>
            <a:r>
              <a:rPr lang="en-US" dirty="0"/>
              <a:t> </a:t>
            </a:r>
            <a:r>
              <a:rPr lang="en-US" dirty="0" err="1"/>
              <a:t>trùng</a:t>
            </a:r>
            <a:r>
              <a:rPr lang="en-US" dirty="0"/>
              <a:t> </a:t>
            </a:r>
            <a:r>
              <a:rPr lang="en-US" dirty="0" err="1"/>
              <a:t>đường</a:t>
            </a:r>
            <a:r>
              <a:rPr lang="en-US" dirty="0"/>
              <a:t> </a:t>
            </a:r>
            <a:r>
              <a:rPr lang="en-US" dirty="0" err="1"/>
              <a:t>hô</a:t>
            </a:r>
            <a:r>
              <a:rPr lang="en-US" dirty="0"/>
              <a:t> </a:t>
            </a:r>
            <a:r>
              <a:rPr lang="en-US" dirty="0" err="1"/>
              <a:t>hấp</a:t>
            </a:r>
            <a:r>
              <a:rPr lang="en-US" dirty="0"/>
              <a:t>: </a:t>
            </a:r>
            <a:r>
              <a:rPr lang="en-US" dirty="0" err="1"/>
              <a:t>vaccin</a:t>
            </a:r>
            <a:r>
              <a:rPr lang="en-US" dirty="0"/>
              <a:t> </a:t>
            </a:r>
            <a:r>
              <a:rPr lang="en-US" dirty="0" err="1"/>
              <a:t>phòng</a:t>
            </a:r>
            <a:r>
              <a:rPr lang="en-US" dirty="0"/>
              <a:t> </a:t>
            </a:r>
            <a:r>
              <a:rPr lang="en-US" dirty="0" err="1"/>
              <a:t>cúm</a:t>
            </a:r>
            <a:r>
              <a:rPr lang="en-US" dirty="0"/>
              <a:t> </a:t>
            </a:r>
            <a:r>
              <a:rPr lang="en-US" dirty="0" err="1"/>
              <a:t>vào</a:t>
            </a:r>
            <a:r>
              <a:rPr lang="en-US" dirty="0"/>
              <a:t> </a:t>
            </a:r>
            <a:r>
              <a:rPr lang="en-US" dirty="0" err="1"/>
              <a:t>đầu</a:t>
            </a:r>
            <a:r>
              <a:rPr lang="en-US" dirty="0"/>
              <a:t> </a:t>
            </a:r>
            <a:r>
              <a:rPr lang="en-US" dirty="0" err="1"/>
              <a:t>mùa</a:t>
            </a:r>
            <a:r>
              <a:rPr lang="en-US" dirty="0"/>
              <a:t> </a:t>
            </a:r>
            <a:r>
              <a:rPr lang="en-US" dirty="0" err="1"/>
              <a:t>thu</a:t>
            </a:r>
            <a:r>
              <a:rPr lang="en-US" dirty="0"/>
              <a:t> </a:t>
            </a:r>
            <a:r>
              <a:rPr lang="en-US" dirty="0" err="1"/>
              <a:t>và</a:t>
            </a:r>
            <a:r>
              <a:rPr lang="en-US" dirty="0"/>
              <a:t> </a:t>
            </a:r>
            <a:r>
              <a:rPr lang="en-US" dirty="0" err="1"/>
              <a:t>tiêm</a:t>
            </a:r>
            <a:r>
              <a:rPr lang="en-US" dirty="0"/>
              <a:t> </a:t>
            </a:r>
            <a:r>
              <a:rPr lang="en-US" dirty="0" err="1"/>
              <a:t>nhắc</a:t>
            </a:r>
            <a:r>
              <a:rPr lang="en-US" dirty="0"/>
              <a:t> </a:t>
            </a:r>
            <a:r>
              <a:rPr lang="en-US" dirty="0" err="1"/>
              <a:t>lại</a:t>
            </a:r>
            <a:r>
              <a:rPr lang="en-US" dirty="0"/>
              <a:t> </a:t>
            </a:r>
            <a:r>
              <a:rPr lang="en-US" dirty="0" err="1"/>
              <a:t>mỗi</a:t>
            </a:r>
            <a:r>
              <a:rPr lang="en-US" dirty="0"/>
              <a:t> </a:t>
            </a:r>
            <a:r>
              <a:rPr lang="en-US" dirty="0" err="1"/>
              <a:t>năm</a:t>
            </a:r>
            <a:r>
              <a:rPr lang="en-US" dirty="0"/>
              <a:t>. </a:t>
            </a:r>
            <a:r>
              <a:rPr lang="en-US" dirty="0" err="1"/>
              <a:t>Tiêm</a:t>
            </a:r>
            <a:r>
              <a:rPr lang="en-US" dirty="0"/>
              <a:t> </a:t>
            </a:r>
            <a:r>
              <a:rPr lang="en-US" dirty="0" err="1"/>
              <a:t>vaccin</a:t>
            </a:r>
            <a:r>
              <a:rPr lang="en-US" dirty="0"/>
              <a:t> </a:t>
            </a:r>
            <a:r>
              <a:rPr lang="en-US" dirty="0" err="1"/>
              <a:t>phòng</a:t>
            </a:r>
            <a:r>
              <a:rPr lang="en-US" dirty="0"/>
              <a:t> </a:t>
            </a:r>
            <a:r>
              <a:rPr lang="en-US" dirty="0" err="1"/>
              <a:t>phế</a:t>
            </a:r>
            <a:r>
              <a:rPr lang="en-US" dirty="0"/>
              <a:t> </a:t>
            </a:r>
            <a:r>
              <a:rPr lang="en-US" dirty="0" err="1"/>
              <a:t>cầu</a:t>
            </a:r>
            <a:r>
              <a:rPr lang="en-US" dirty="0"/>
              <a:t> 5 </a:t>
            </a:r>
            <a:r>
              <a:rPr lang="en-US" dirty="0" err="1"/>
              <a:t>năm</a:t>
            </a:r>
            <a:r>
              <a:rPr lang="en-US" dirty="0"/>
              <a:t> 1 </a:t>
            </a:r>
            <a:r>
              <a:rPr lang="en-US" dirty="0" err="1"/>
              <a:t>lần</a:t>
            </a:r>
            <a:r>
              <a:rPr lang="en-US" dirty="0"/>
              <a:t> ở </a:t>
            </a:r>
            <a:r>
              <a:rPr lang="en-US" dirty="0" err="1"/>
              <a:t>các</a:t>
            </a:r>
            <a:r>
              <a:rPr lang="en-US" dirty="0"/>
              <a:t> </a:t>
            </a:r>
            <a:r>
              <a:rPr lang="en-US" dirty="0" err="1"/>
              <a:t>đối</a:t>
            </a:r>
            <a:r>
              <a:rPr lang="en-US" dirty="0"/>
              <a:t> </a:t>
            </a:r>
            <a:r>
              <a:rPr lang="en-US" dirty="0" err="1"/>
              <a:t>tượng</a:t>
            </a:r>
            <a:r>
              <a:rPr lang="en-US" dirty="0"/>
              <a:t> </a:t>
            </a:r>
            <a:r>
              <a:rPr lang="en-US" dirty="0" err="1"/>
              <a:t>mắc</a:t>
            </a:r>
            <a:r>
              <a:rPr lang="en-US" dirty="0"/>
              <a:t> COPD &gt; 65 </a:t>
            </a:r>
            <a:r>
              <a:rPr lang="en-US" dirty="0" err="1"/>
              <a:t>tuổi</a:t>
            </a:r>
            <a:r>
              <a:rPr lang="en-US" dirty="0"/>
              <a:t>, </a:t>
            </a:r>
            <a:r>
              <a:rPr lang="en-US" dirty="0" err="1"/>
              <a:t>có</a:t>
            </a:r>
            <a:r>
              <a:rPr lang="en-US" dirty="0"/>
              <a:t> FEV1&lt; 40%, </a:t>
            </a:r>
            <a:r>
              <a:rPr lang="en-US" dirty="0" err="1"/>
              <a:t>có</a:t>
            </a:r>
            <a:r>
              <a:rPr lang="en-US" dirty="0"/>
              <a:t> </a:t>
            </a:r>
            <a:r>
              <a:rPr lang="en-US" dirty="0" err="1"/>
              <a:t>các</a:t>
            </a:r>
            <a:r>
              <a:rPr lang="en-US" dirty="0"/>
              <a:t> </a:t>
            </a:r>
            <a:r>
              <a:rPr lang="en-US" dirty="0" err="1"/>
              <a:t>bệnh</a:t>
            </a:r>
            <a:r>
              <a:rPr lang="en-US" dirty="0"/>
              <a:t> </a:t>
            </a:r>
            <a:r>
              <a:rPr lang="en-US" dirty="0" err="1"/>
              <a:t>đồng</a:t>
            </a:r>
            <a:r>
              <a:rPr lang="en-US" dirty="0"/>
              <a:t> </a:t>
            </a:r>
            <a:r>
              <a:rPr lang="en-US" dirty="0" err="1"/>
              <a:t>mắc</a:t>
            </a:r>
            <a:r>
              <a:rPr lang="en-US" dirty="0"/>
              <a:t> </a:t>
            </a:r>
            <a:r>
              <a:rPr lang="en-US" dirty="0" err="1"/>
              <a:t>khác</a:t>
            </a:r>
            <a:r>
              <a:rPr lang="en-US" dirty="0"/>
              <a:t> </a:t>
            </a:r>
            <a:r>
              <a:rPr lang="en-US" dirty="0" err="1"/>
              <a:t>như</a:t>
            </a:r>
            <a:r>
              <a:rPr lang="en-US" dirty="0"/>
              <a:t>: </a:t>
            </a:r>
            <a:r>
              <a:rPr lang="en-US" dirty="0" err="1"/>
              <a:t>bệnh</a:t>
            </a:r>
            <a:r>
              <a:rPr lang="en-US" dirty="0"/>
              <a:t> </a:t>
            </a:r>
            <a:r>
              <a:rPr lang="en-US" dirty="0" err="1"/>
              <a:t>gan</a:t>
            </a:r>
            <a:r>
              <a:rPr lang="en-US" dirty="0"/>
              <a:t> </a:t>
            </a:r>
            <a:r>
              <a:rPr lang="en-US" dirty="0" err="1"/>
              <a:t>mạn</a:t>
            </a:r>
            <a:r>
              <a:rPr lang="en-US" dirty="0"/>
              <a:t> </a:t>
            </a:r>
            <a:r>
              <a:rPr lang="en-US" dirty="0" err="1"/>
              <a:t>tính</a:t>
            </a:r>
            <a:r>
              <a:rPr lang="en-US" dirty="0"/>
              <a:t>, </a:t>
            </a:r>
            <a:r>
              <a:rPr lang="en-US" dirty="0" err="1"/>
              <a:t>đái</a:t>
            </a:r>
            <a:r>
              <a:rPr lang="en-US" dirty="0"/>
              <a:t> </a:t>
            </a:r>
            <a:r>
              <a:rPr lang="en-US" dirty="0" err="1"/>
              <a:t>tháo</a:t>
            </a:r>
            <a:r>
              <a:rPr lang="en-US" dirty="0"/>
              <a:t> </a:t>
            </a:r>
            <a:r>
              <a:rPr lang="en-US" dirty="0" err="1"/>
              <a:t>đường</a:t>
            </a:r>
            <a:r>
              <a:rPr lang="en-US" dirty="0"/>
              <a:t>, </a:t>
            </a:r>
            <a:r>
              <a:rPr lang="en-US" dirty="0" err="1"/>
              <a:t>nghiện</a:t>
            </a:r>
            <a:r>
              <a:rPr lang="en-US" dirty="0"/>
              <a:t> </a:t>
            </a:r>
            <a:r>
              <a:rPr lang="en-US" dirty="0" err="1"/>
              <a:t>rượu</a:t>
            </a:r>
            <a:r>
              <a:rPr lang="en-US" dirty="0"/>
              <a:t>, </a:t>
            </a:r>
            <a:r>
              <a:rPr lang="en-US" dirty="0" err="1"/>
              <a:t>nghiện</a:t>
            </a:r>
            <a:r>
              <a:rPr lang="en-US" dirty="0"/>
              <a:t> </a:t>
            </a:r>
            <a:r>
              <a:rPr lang="en-US" dirty="0" err="1"/>
              <a:t>thuốc</a:t>
            </a:r>
            <a:r>
              <a:rPr lang="en-US" dirty="0"/>
              <a:t> </a:t>
            </a:r>
            <a:r>
              <a:rPr lang="en-US" dirty="0" err="1"/>
              <a:t>lá</a:t>
            </a:r>
            <a:r>
              <a:rPr lang="en-US" dirty="0"/>
              <a:t>….</a:t>
            </a:r>
          </a:p>
          <a:p>
            <a:pPr marL="0" indent="0" algn="just">
              <a:buNone/>
            </a:pPr>
            <a:r>
              <a:rPr lang="en-US" b="1" i="1" dirty="0"/>
              <a:t>- </a:t>
            </a:r>
            <a:r>
              <a:rPr lang="en-US" dirty="0" err="1"/>
              <a:t>Phục</a:t>
            </a:r>
            <a:r>
              <a:rPr lang="en-US" dirty="0"/>
              <a:t> </a:t>
            </a:r>
            <a:r>
              <a:rPr lang="en-US" dirty="0" err="1"/>
              <a:t>hồi</a:t>
            </a:r>
            <a:r>
              <a:rPr lang="en-US" dirty="0"/>
              <a:t> </a:t>
            </a:r>
            <a:r>
              <a:rPr lang="en-US" dirty="0" err="1"/>
              <a:t>chức</a:t>
            </a:r>
            <a:r>
              <a:rPr lang="en-US" dirty="0"/>
              <a:t> </a:t>
            </a:r>
            <a:r>
              <a:rPr lang="en-US" dirty="0" err="1"/>
              <a:t>năng</a:t>
            </a:r>
            <a:r>
              <a:rPr lang="en-US" dirty="0"/>
              <a:t> </a:t>
            </a:r>
            <a:r>
              <a:rPr lang="en-US" dirty="0" err="1"/>
              <a:t>hô</a:t>
            </a:r>
            <a:r>
              <a:rPr lang="en-US" dirty="0"/>
              <a:t> </a:t>
            </a:r>
            <a:r>
              <a:rPr lang="en-US" dirty="0" err="1"/>
              <a:t>hấp</a:t>
            </a:r>
            <a:endParaRPr lang="en-US" dirty="0"/>
          </a:p>
          <a:p>
            <a:pPr marL="0" indent="0" algn="just">
              <a:buNone/>
            </a:pPr>
            <a:r>
              <a:rPr lang="en-US" b="1" i="1" dirty="0"/>
              <a:t>- </a:t>
            </a:r>
            <a:r>
              <a:rPr lang="en-US" dirty="0" err="1"/>
              <a:t>Các</a:t>
            </a:r>
            <a:r>
              <a:rPr lang="en-US" dirty="0"/>
              <a:t> </a:t>
            </a:r>
            <a:r>
              <a:rPr lang="en-US" dirty="0" err="1"/>
              <a:t>điều</a:t>
            </a:r>
            <a:r>
              <a:rPr lang="en-US" dirty="0"/>
              <a:t> </a:t>
            </a:r>
            <a:r>
              <a:rPr lang="en-US" dirty="0" err="1"/>
              <a:t>trị</a:t>
            </a:r>
            <a:r>
              <a:rPr lang="en-US" dirty="0"/>
              <a:t> </a:t>
            </a:r>
            <a:r>
              <a:rPr lang="en-US" dirty="0" err="1"/>
              <a:t>khác</a:t>
            </a:r>
            <a:r>
              <a:rPr lang="en-US" dirty="0"/>
              <a:t>: </a:t>
            </a:r>
            <a:r>
              <a:rPr lang="en-US" dirty="0" err="1"/>
              <a:t>vệ</a:t>
            </a:r>
            <a:r>
              <a:rPr lang="en-US" dirty="0"/>
              <a:t> </a:t>
            </a:r>
            <a:r>
              <a:rPr lang="en-US" dirty="0" err="1"/>
              <a:t>sinh</a:t>
            </a:r>
            <a:r>
              <a:rPr lang="en-US" dirty="0"/>
              <a:t> </a:t>
            </a:r>
            <a:r>
              <a:rPr lang="en-US" dirty="0" err="1"/>
              <a:t>mũi</a:t>
            </a:r>
            <a:r>
              <a:rPr lang="en-US" dirty="0"/>
              <a:t> </a:t>
            </a:r>
            <a:r>
              <a:rPr lang="en-US" dirty="0" err="1"/>
              <a:t>họng</a:t>
            </a:r>
            <a:r>
              <a:rPr lang="en-US" dirty="0"/>
              <a:t> </a:t>
            </a:r>
            <a:r>
              <a:rPr lang="en-US" dirty="0" err="1"/>
              <a:t>hàng</a:t>
            </a:r>
            <a:r>
              <a:rPr lang="en-US" dirty="0"/>
              <a:t> </a:t>
            </a:r>
            <a:r>
              <a:rPr lang="en-US" dirty="0" err="1"/>
              <a:t>ngày</a:t>
            </a:r>
            <a:r>
              <a:rPr lang="en-US" dirty="0"/>
              <a:t>, </a:t>
            </a:r>
            <a:r>
              <a:rPr lang="en-US" dirty="0" err="1"/>
              <a:t>giữ</a:t>
            </a:r>
            <a:r>
              <a:rPr lang="en-US" dirty="0"/>
              <a:t> </a:t>
            </a:r>
            <a:r>
              <a:rPr lang="en-US" dirty="0" err="1"/>
              <a:t>ấm</a:t>
            </a:r>
            <a:r>
              <a:rPr lang="en-US" dirty="0"/>
              <a:t> </a:t>
            </a:r>
            <a:r>
              <a:rPr lang="en-US" dirty="0" err="1"/>
              <a:t>cổ</a:t>
            </a:r>
            <a:r>
              <a:rPr lang="en-US" dirty="0"/>
              <a:t> </a:t>
            </a:r>
            <a:r>
              <a:rPr lang="en-US" dirty="0" err="1"/>
              <a:t>ngực</a:t>
            </a:r>
            <a:r>
              <a:rPr lang="en-US" dirty="0"/>
              <a:t> </a:t>
            </a:r>
            <a:r>
              <a:rPr lang="en-US" dirty="0" err="1"/>
              <a:t>vào</a:t>
            </a:r>
            <a:r>
              <a:rPr lang="en-US" dirty="0"/>
              <a:t> </a:t>
            </a:r>
            <a:r>
              <a:rPr lang="en-US" dirty="0" err="1"/>
              <a:t>mùa</a:t>
            </a:r>
            <a:r>
              <a:rPr lang="en-US" dirty="0"/>
              <a:t> </a:t>
            </a:r>
            <a:r>
              <a:rPr lang="en-US" dirty="0" err="1"/>
              <a:t>lạnh</a:t>
            </a:r>
            <a:r>
              <a:rPr lang="en-US" dirty="0"/>
              <a:t>, </a:t>
            </a:r>
            <a:r>
              <a:rPr lang="en-US" dirty="0" err="1"/>
              <a:t>phát</a:t>
            </a:r>
            <a:r>
              <a:rPr lang="en-US" dirty="0"/>
              <a:t> </a:t>
            </a:r>
            <a:r>
              <a:rPr lang="en-US" dirty="0" err="1"/>
              <a:t>hiện</a:t>
            </a:r>
            <a:r>
              <a:rPr lang="en-US" dirty="0"/>
              <a:t> </a:t>
            </a:r>
            <a:r>
              <a:rPr lang="en-US" dirty="0" err="1"/>
              <a:t>sớm</a:t>
            </a:r>
            <a:r>
              <a:rPr lang="en-US" dirty="0"/>
              <a:t> </a:t>
            </a:r>
            <a:r>
              <a:rPr lang="en-US" dirty="0" err="1"/>
              <a:t>để</a:t>
            </a:r>
            <a:r>
              <a:rPr lang="en-US" dirty="0"/>
              <a:t> </a:t>
            </a:r>
            <a:r>
              <a:rPr lang="en-US" dirty="0" err="1"/>
              <a:t>điều</a:t>
            </a:r>
            <a:r>
              <a:rPr lang="en-US" dirty="0"/>
              <a:t> </a:t>
            </a:r>
            <a:r>
              <a:rPr lang="en-US" dirty="0" err="1"/>
              <a:t>trị</a:t>
            </a:r>
            <a:r>
              <a:rPr lang="en-US" dirty="0"/>
              <a:t> </a:t>
            </a:r>
            <a:r>
              <a:rPr lang="en-US" dirty="0" err="1"/>
              <a:t>kịp</a:t>
            </a:r>
            <a:r>
              <a:rPr lang="en-US" dirty="0"/>
              <a:t> </a:t>
            </a:r>
            <a:r>
              <a:rPr lang="en-US" dirty="0" err="1"/>
              <a:t>thời</a:t>
            </a:r>
            <a:r>
              <a:rPr lang="en-US" dirty="0"/>
              <a:t> </a:t>
            </a:r>
            <a:r>
              <a:rPr lang="en-US" dirty="0" err="1"/>
              <a:t>các</a:t>
            </a:r>
            <a:r>
              <a:rPr lang="en-US" dirty="0"/>
              <a:t> ổ </a:t>
            </a:r>
            <a:r>
              <a:rPr lang="en-US" dirty="0" err="1"/>
              <a:t>nhiễm</a:t>
            </a:r>
            <a:r>
              <a:rPr lang="en-US" dirty="0"/>
              <a:t> </a:t>
            </a:r>
            <a:r>
              <a:rPr lang="en-US" dirty="0" err="1"/>
              <a:t>trùng</a:t>
            </a:r>
            <a:r>
              <a:rPr lang="en-US" dirty="0"/>
              <a:t> </a:t>
            </a:r>
            <a:r>
              <a:rPr lang="en-US" dirty="0" err="1"/>
              <a:t>răng</a:t>
            </a:r>
            <a:r>
              <a:rPr lang="en-US" dirty="0"/>
              <a:t> </a:t>
            </a:r>
            <a:r>
              <a:rPr lang="en-US" dirty="0" err="1"/>
              <a:t>và</a:t>
            </a:r>
            <a:r>
              <a:rPr lang="en-US" dirty="0"/>
              <a:t> tai </a:t>
            </a:r>
            <a:r>
              <a:rPr lang="en-US" dirty="0" err="1"/>
              <a:t>mũi</a:t>
            </a:r>
            <a:r>
              <a:rPr lang="en-US" dirty="0"/>
              <a:t> </a:t>
            </a:r>
            <a:r>
              <a:rPr lang="en-US" dirty="0" err="1"/>
              <a:t>họng</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điều</a:t>
            </a:r>
            <a:r>
              <a:rPr lang="en-US" dirty="0"/>
              <a:t> </a:t>
            </a:r>
            <a:r>
              <a:rPr lang="en-US" dirty="0" err="1"/>
              <a:t>trị</a:t>
            </a:r>
            <a:r>
              <a:rPr lang="en-US" dirty="0"/>
              <a:t> </a:t>
            </a:r>
            <a:r>
              <a:rPr lang="en-US" dirty="0" err="1"/>
              <a:t>các</a:t>
            </a:r>
            <a:r>
              <a:rPr lang="en-US" dirty="0"/>
              <a:t> </a:t>
            </a:r>
            <a:r>
              <a:rPr lang="en-US" dirty="0" err="1"/>
              <a:t>bệnh</a:t>
            </a:r>
            <a:r>
              <a:rPr lang="en-US" dirty="0"/>
              <a:t> </a:t>
            </a:r>
            <a:r>
              <a:rPr lang="en-US" dirty="0" err="1"/>
              <a:t>đồng</a:t>
            </a:r>
            <a:r>
              <a:rPr lang="en-US" dirty="0"/>
              <a:t> </a:t>
            </a:r>
            <a:r>
              <a:rPr lang="en-US" dirty="0" err="1"/>
              <a:t>mắc</a:t>
            </a:r>
            <a:r>
              <a:rPr lang="en-US" dirty="0"/>
              <a:t>…</a:t>
            </a:r>
          </a:p>
          <a:p>
            <a:pPr marL="0" indent="0" algn="just">
              <a:buNone/>
            </a:pPr>
            <a:endParaRPr lang="en-US" dirty="0"/>
          </a:p>
        </p:txBody>
      </p:sp>
    </p:spTree>
    <p:extLst>
      <p:ext uri="{BB962C8B-B14F-4D97-AF65-F5344CB8AC3E}">
        <p14:creationId xmlns:p14="http://schemas.microsoft.com/office/powerpoint/2010/main" val="4055055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normAutofit/>
          </a:bodyPr>
          <a:lstStyle/>
          <a:p>
            <a:pPr algn="ctr">
              <a:buNone/>
            </a:pPr>
            <a:r>
              <a:rPr lang="vi-VN" sz="3200" b="1" dirty="0" smtClean="0">
                <a:solidFill>
                  <a:srgbClr val="0070C0"/>
                </a:solidFill>
              </a:rPr>
              <a:t>Thuốc chủ vận </a:t>
            </a:r>
            <a:r>
              <a:rPr lang="el-GR" sz="3200" b="1" dirty="0" smtClean="0">
                <a:solidFill>
                  <a:srgbClr val="0070C0"/>
                </a:solidFill>
              </a:rPr>
              <a:t>β</a:t>
            </a:r>
            <a:r>
              <a:rPr lang="vi-VN" sz="3200" b="1" dirty="0" smtClean="0">
                <a:solidFill>
                  <a:srgbClr val="0070C0"/>
                </a:solidFill>
              </a:rPr>
              <a:t>2</a:t>
            </a:r>
            <a:endParaRPr lang="vi-VN" sz="3200" b="1" dirty="0">
              <a:solidFill>
                <a:srgbClr val="0070C0"/>
              </a:solidFill>
            </a:endParaRPr>
          </a:p>
        </p:txBody>
      </p:sp>
      <p:pic>
        <p:nvPicPr>
          <p:cNvPr id="3074" name="Picture 2" descr="D:\Document de Hien\01 Document prof\Ảnh dùng trong giảng bài\HEN PHẾ QUẢN\tải xuống (1).jpg"/>
          <p:cNvPicPr>
            <a:picLocks noChangeAspect="1" noChangeArrowheads="1"/>
          </p:cNvPicPr>
          <p:nvPr/>
        </p:nvPicPr>
        <p:blipFill>
          <a:blip r:embed="rId2"/>
          <a:srcRect/>
          <a:stretch>
            <a:fillRect/>
          </a:stretch>
        </p:blipFill>
        <p:spPr bwMode="auto">
          <a:xfrm>
            <a:off x="228600" y="1905000"/>
            <a:ext cx="2228850" cy="2047875"/>
          </a:xfrm>
          <a:prstGeom prst="rect">
            <a:avLst/>
          </a:prstGeom>
          <a:noFill/>
        </p:spPr>
      </p:pic>
      <p:pic>
        <p:nvPicPr>
          <p:cNvPr id="3075" name="Picture 3" descr="D:\Document de Hien\01 Document prof\Ảnh dùng trong giảng bài\HEN PHẾ QUẢN\images (12).jpg"/>
          <p:cNvPicPr>
            <a:picLocks noChangeAspect="1" noChangeArrowheads="1"/>
          </p:cNvPicPr>
          <p:nvPr/>
        </p:nvPicPr>
        <p:blipFill>
          <a:blip r:embed="rId3"/>
          <a:srcRect/>
          <a:stretch>
            <a:fillRect/>
          </a:stretch>
        </p:blipFill>
        <p:spPr bwMode="auto">
          <a:xfrm>
            <a:off x="2971800" y="1981200"/>
            <a:ext cx="2114550" cy="2009775"/>
          </a:xfrm>
          <a:prstGeom prst="rect">
            <a:avLst/>
          </a:prstGeom>
          <a:noFill/>
        </p:spPr>
      </p:pic>
      <p:pic>
        <p:nvPicPr>
          <p:cNvPr id="3076" name="Picture 4" descr="D:\Document de Hien\01 Document prof\Ảnh dùng trong giảng bài\anh copd\imagesCAOSLAJP.jpg"/>
          <p:cNvPicPr>
            <a:picLocks noChangeAspect="1" noChangeArrowheads="1"/>
          </p:cNvPicPr>
          <p:nvPr/>
        </p:nvPicPr>
        <p:blipFill>
          <a:blip r:embed="rId4"/>
          <a:srcRect/>
          <a:stretch>
            <a:fillRect/>
          </a:stretch>
        </p:blipFill>
        <p:spPr bwMode="auto">
          <a:xfrm>
            <a:off x="5562599" y="2057400"/>
            <a:ext cx="2917861" cy="1828800"/>
          </a:xfrm>
          <a:prstGeom prst="rect">
            <a:avLst/>
          </a:prstGeom>
          <a:noFill/>
        </p:spPr>
      </p:pic>
      <p:pic>
        <p:nvPicPr>
          <p:cNvPr id="3077" name="Picture 5" descr="D:\Document de Hien\01 Document prof\Ảnh dùng trong giảng bài\anh copd\Ventolin1.jpg"/>
          <p:cNvPicPr>
            <a:picLocks noChangeAspect="1" noChangeArrowheads="1"/>
          </p:cNvPicPr>
          <p:nvPr/>
        </p:nvPicPr>
        <p:blipFill>
          <a:blip r:embed="rId5"/>
          <a:srcRect/>
          <a:stretch>
            <a:fillRect/>
          </a:stretch>
        </p:blipFill>
        <p:spPr bwMode="auto">
          <a:xfrm>
            <a:off x="304800" y="4419600"/>
            <a:ext cx="2133600" cy="2143125"/>
          </a:xfrm>
          <a:prstGeom prst="rect">
            <a:avLst/>
          </a:prstGeom>
          <a:noFill/>
        </p:spPr>
      </p:pic>
      <p:pic>
        <p:nvPicPr>
          <p:cNvPr id="3078" name="Picture 6" descr="D:\Document de Hien\01 Document prof\Ảnh dùng trong giảng bài\HEN PHẾ QUẢN\images (18).jpg"/>
          <p:cNvPicPr>
            <a:picLocks noChangeAspect="1" noChangeArrowheads="1"/>
          </p:cNvPicPr>
          <p:nvPr/>
        </p:nvPicPr>
        <p:blipFill>
          <a:blip r:embed="rId6"/>
          <a:srcRect/>
          <a:stretch>
            <a:fillRect/>
          </a:stretch>
        </p:blipFill>
        <p:spPr bwMode="auto">
          <a:xfrm>
            <a:off x="3048000" y="4648200"/>
            <a:ext cx="2438400" cy="1828800"/>
          </a:xfrm>
          <a:prstGeom prst="rect">
            <a:avLst/>
          </a:prstGeom>
          <a:noFill/>
        </p:spPr>
      </p:pic>
      <p:pic>
        <p:nvPicPr>
          <p:cNvPr id="3079" name="Picture 7" descr="D:\Document de Hien\01 Document prof\Ảnh dùng trong giảng bài\HEN PHẾ QUẢN\tải xuống (4).jpg"/>
          <p:cNvPicPr>
            <a:picLocks noChangeAspect="1" noChangeArrowheads="1"/>
          </p:cNvPicPr>
          <p:nvPr/>
        </p:nvPicPr>
        <p:blipFill>
          <a:blip r:embed="rId7"/>
          <a:srcRect/>
          <a:stretch>
            <a:fillRect/>
          </a:stretch>
        </p:blipFill>
        <p:spPr bwMode="auto">
          <a:xfrm>
            <a:off x="6096000" y="4648200"/>
            <a:ext cx="2336800" cy="1752600"/>
          </a:xfrm>
          <a:prstGeom prst="rect">
            <a:avLst/>
          </a:prstGeom>
          <a:noFill/>
        </p:spPr>
      </p:pic>
    </p:spTree>
    <p:extLst>
      <p:ext uri="{BB962C8B-B14F-4D97-AF65-F5344CB8AC3E}">
        <p14:creationId xmlns:p14="http://schemas.microsoft.com/office/powerpoint/2010/main" val="1326468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Methyl Xanthyl</a:t>
            </a:r>
          </a:p>
          <a:p>
            <a:pPr algn="ctr">
              <a:buNone/>
            </a:pPr>
            <a:endParaRPr lang="vi-VN" dirty="0"/>
          </a:p>
        </p:txBody>
      </p:sp>
      <p:pic>
        <p:nvPicPr>
          <p:cNvPr id="4098" name="Picture 2" descr="D:\Document de Hien\01 Document prof\Ảnh dùng trong giảng bài\HEN PHẾ QUẢN\tải xuống (2).jpg"/>
          <p:cNvPicPr>
            <a:picLocks noChangeAspect="1" noChangeArrowheads="1"/>
          </p:cNvPicPr>
          <p:nvPr/>
        </p:nvPicPr>
        <p:blipFill>
          <a:blip r:embed="rId2"/>
          <a:srcRect/>
          <a:stretch>
            <a:fillRect/>
          </a:stretch>
        </p:blipFill>
        <p:spPr bwMode="auto">
          <a:xfrm>
            <a:off x="304800" y="1981200"/>
            <a:ext cx="2066925" cy="2209800"/>
          </a:xfrm>
          <a:prstGeom prst="rect">
            <a:avLst/>
          </a:prstGeom>
          <a:noFill/>
        </p:spPr>
      </p:pic>
      <p:pic>
        <p:nvPicPr>
          <p:cNvPr id="4099" name="Picture 3" descr="D:\Document de Hien\01 Document prof\Ảnh dùng trong giảng bài\HEN PHẾ QUẢN\images (19).jpg"/>
          <p:cNvPicPr>
            <a:picLocks noChangeAspect="1" noChangeArrowheads="1"/>
          </p:cNvPicPr>
          <p:nvPr/>
        </p:nvPicPr>
        <p:blipFill>
          <a:blip r:embed="rId3"/>
          <a:srcRect/>
          <a:stretch>
            <a:fillRect/>
          </a:stretch>
        </p:blipFill>
        <p:spPr bwMode="auto">
          <a:xfrm>
            <a:off x="6248400" y="2133600"/>
            <a:ext cx="2640904" cy="1752600"/>
          </a:xfrm>
          <a:prstGeom prst="rect">
            <a:avLst/>
          </a:prstGeom>
          <a:noFill/>
        </p:spPr>
      </p:pic>
    </p:spTree>
    <p:extLst>
      <p:ext uri="{BB962C8B-B14F-4D97-AF65-F5344CB8AC3E}">
        <p14:creationId xmlns:p14="http://schemas.microsoft.com/office/powerpoint/2010/main" val="2652280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kháng Cholinergic</a:t>
            </a:r>
          </a:p>
          <a:p>
            <a:pPr algn="ctr">
              <a:buNone/>
            </a:pPr>
            <a:endParaRPr lang="vi-VN" dirty="0"/>
          </a:p>
        </p:txBody>
      </p:sp>
      <p:pic>
        <p:nvPicPr>
          <p:cNvPr id="5122" name="Picture 2" descr="D:\Document de Hien\01 Document prof\Ảnh dùng trong giảng bài\anh copd\Combivent 1.jpg"/>
          <p:cNvPicPr>
            <a:picLocks noChangeAspect="1" noChangeArrowheads="1"/>
          </p:cNvPicPr>
          <p:nvPr/>
        </p:nvPicPr>
        <p:blipFill>
          <a:blip r:embed="rId2"/>
          <a:srcRect/>
          <a:stretch>
            <a:fillRect/>
          </a:stretch>
        </p:blipFill>
        <p:spPr bwMode="auto">
          <a:xfrm>
            <a:off x="381000" y="2057400"/>
            <a:ext cx="2143125" cy="2143125"/>
          </a:xfrm>
          <a:prstGeom prst="rect">
            <a:avLst/>
          </a:prstGeom>
          <a:noFill/>
        </p:spPr>
      </p:pic>
      <p:pic>
        <p:nvPicPr>
          <p:cNvPr id="5123" name="Picture 3" descr="D:\Document de Hien\01 Document prof\Ảnh dùng trong giảng bài\anh copd\Combivent.jpg"/>
          <p:cNvPicPr>
            <a:picLocks noChangeAspect="1" noChangeArrowheads="1"/>
          </p:cNvPicPr>
          <p:nvPr/>
        </p:nvPicPr>
        <p:blipFill>
          <a:blip r:embed="rId3"/>
          <a:srcRect/>
          <a:stretch>
            <a:fillRect/>
          </a:stretch>
        </p:blipFill>
        <p:spPr bwMode="auto">
          <a:xfrm>
            <a:off x="3962400" y="2514600"/>
            <a:ext cx="3971925" cy="1152525"/>
          </a:xfrm>
          <a:prstGeom prst="rect">
            <a:avLst/>
          </a:prstGeom>
          <a:noFill/>
        </p:spPr>
      </p:pic>
      <p:pic>
        <p:nvPicPr>
          <p:cNvPr id="5124" name="Picture 4" descr="D:\Document de Hien\01 Document prof\Ảnh dùng trong giảng bài\anh copd\spiriva.jpg"/>
          <p:cNvPicPr>
            <a:picLocks noChangeAspect="1" noChangeArrowheads="1"/>
          </p:cNvPicPr>
          <p:nvPr/>
        </p:nvPicPr>
        <p:blipFill>
          <a:blip r:embed="rId4"/>
          <a:srcRect/>
          <a:stretch>
            <a:fillRect/>
          </a:stretch>
        </p:blipFill>
        <p:spPr bwMode="auto">
          <a:xfrm>
            <a:off x="3352800" y="4572000"/>
            <a:ext cx="2466975" cy="1847850"/>
          </a:xfrm>
          <a:prstGeom prst="rect">
            <a:avLst/>
          </a:prstGeom>
          <a:noFill/>
        </p:spPr>
      </p:pic>
    </p:spTree>
    <p:extLst>
      <p:ext uri="{BB962C8B-B14F-4D97-AF65-F5344CB8AC3E}">
        <p14:creationId xmlns:p14="http://schemas.microsoft.com/office/powerpoint/2010/main" val="3713935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Adrenalin</a:t>
            </a:r>
          </a:p>
          <a:p>
            <a:pPr algn="ctr">
              <a:buNone/>
            </a:pPr>
            <a:endParaRPr lang="vi-VN" dirty="0"/>
          </a:p>
        </p:txBody>
      </p:sp>
      <p:pic>
        <p:nvPicPr>
          <p:cNvPr id="6146" name="Picture 2" descr="D:\Document de Hien\01 Document prof\Ảnh dùng trong giảng bài\HEN PHẾ QUẢN\8127DUD7.jpg"/>
          <p:cNvPicPr>
            <a:picLocks noChangeAspect="1" noChangeArrowheads="1"/>
          </p:cNvPicPr>
          <p:nvPr/>
        </p:nvPicPr>
        <p:blipFill>
          <a:blip r:embed="rId2"/>
          <a:srcRect/>
          <a:stretch>
            <a:fillRect/>
          </a:stretch>
        </p:blipFill>
        <p:spPr bwMode="auto">
          <a:xfrm>
            <a:off x="1905000" y="2362200"/>
            <a:ext cx="5220237" cy="2895600"/>
          </a:xfrm>
          <a:prstGeom prst="rect">
            <a:avLst/>
          </a:prstGeom>
          <a:noFill/>
        </p:spPr>
      </p:pic>
    </p:spTree>
    <p:extLst>
      <p:ext uri="{BB962C8B-B14F-4D97-AF65-F5344CB8AC3E}">
        <p14:creationId xmlns:p14="http://schemas.microsoft.com/office/powerpoint/2010/main" val="1157635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chống viêm</a:t>
            </a:r>
          </a:p>
          <a:p>
            <a:pPr algn="ctr">
              <a:buNone/>
            </a:pPr>
            <a:endParaRPr lang="vi-VN" dirty="0"/>
          </a:p>
        </p:txBody>
      </p:sp>
      <p:pic>
        <p:nvPicPr>
          <p:cNvPr id="7170" name="Picture 2" descr="D:\Document de Hien\01 Document prof\Ảnh dùng trong giảng bài\HEN PHẾ QUẢN\tải xuống (5).jpg"/>
          <p:cNvPicPr>
            <a:picLocks noChangeAspect="1" noChangeArrowheads="1"/>
          </p:cNvPicPr>
          <p:nvPr/>
        </p:nvPicPr>
        <p:blipFill>
          <a:blip r:embed="rId2"/>
          <a:srcRect/>
          <a:stretch>
            <a:fillRect/>
          </a:stretch>
        </p:blipFill>
        <p:spPr bwMode="auto">
          <a:xfrm>
            <a:off x="533400" y="1981200"/>
            <a:ext cx="1790700" cy="2552700"/>
          </a:xfrm>
          <a:prstGeom prst="rect">
            <a:avLst/>
          </a:prstGeom>
          <a:noFill/>
        </p:spPr>
      </p:pic>
      <p:pic>
        <p:nvPicPr>
          <p:cNvPr id="7171" name="Picture 3" descr="D:\Document de Hien\01 Document prof\Ảnh dùng trong giảng bài\HEN PHẾ QUẢN\tải xuống (6).jpg"/>
          <p:cNvPicPr>
            <a:picLocks noChangeAspect="1" noChangeArrowheads="1"/>
          </p:cNvPicPr>
          <p:nvPr/>
        </p:nvPicPr>
        <p:blipFill>
          <a:blip r:embed="rId3"/>
          <a:srcRect/>
          <a:stretch>
            <a:fillRect/>
          </a:stretch>
        </p:blipFill>
        <p:spPr bwMode="auto">
          <a:xfrm>
            <a:off x="3048000" y="2362200"/>
            <a:ext cx="2552700" cy="1790700"/>
          </a:xfrm>
          <a:prstGeom prst="rect">
            <a:avLst/>
          </a:prstGeom>
          <a:noFill/>
        </p:spPr>
      </p:pic>
      <p:pic>
        <p:nvPicPr>
          <p:cNvPr id="7172" name="Picture 4" descr="D:\Document de Hien\01 Document prof\Ảnh dùng trong giảng bài\HEN PHẾ QUẢN\images (21).jpg"/>
          <p:cNvPicPr>
            <a:picLocks noChangeAspect="1" noChangeArrowheads="1"/>
          </p:cNvPicPr>
          <p:nvPr/>
        </p:nvPicPr>
        <p:blipFill>
          <a:blip r:embed="rId4"/>
          <a:srcRect/>
          <a:stretch>
            <a:fillRect/>
          </a:stretch>
        </p:blipFill>
        <p:spPr bwMode="auto">
          <a:xfrm>
            <a:off x="3276600" y="4648200"/>
            <a:ext cx="2190750" cy="1638300"/>
          </a:xfrm>
          <a:prstGeom prst="rect">
            <a:avLst/>
          </a:prstGeom>
          <a:noFill/>
        </p:spPr>
      </p:pic>
      <p:pic>
        <p:nvPicPr>
          <p:cNvPr id="7173" name="Picture 5" descr="D:\Document de Hien\01 Document prof\Ảnh dùng trong giảng bài\HEN PHẾ QUẢN\images (20).jpg"/>
          <p:cNvPicPr>
            <a:picLocks noChangeAspect="1" noChangeArrowheads="1"/>
          </p:cNvPicPr>
          <p:nvPr/>
        </p:nvPicPr>
        <p:blipFill>
          <a:blip r:embed="rId5"/>
          <a:srcRect/>
          <a:stretch>
            <a:fillRect/>
          </a:stretch>
        </p:blipFill>
        <p:spPr bwMode="auto">
          <a:xfrm>
            <a:off x="533400" y="4876800"/>
            <a:ext cx="2324100" cy="1524000"/>
          </a:xfrm>
          <a:prstGeom prst="rect">
            <a:avLst/>
          </a:prstGeom>
          <a:noFill/>
        </p:spPr>
      </p:pic>
      <p:pic>
        <p:nvPicPr>
          <p:cNvPr id="7174" name="Picture 6" descr="D:\Document de Hien\01 Document prof\Ảnh dùng trong giảng bài\HEN PHẾ QUẢN\images (22).jpg"/>
          <p:cNvPicPr>
            <a:picLocks noChangeAspect="1" noChangeArrowheads="1"/>
          </p:cNvPicPr>
          <p:nvPr/>
        </p:nvPicPr>
        <p:blipFill>
          <a:blip r:embed="rId6"/>
          <a:srcRect/>
          <a:stretch>
            <a:fillRect/>
          </a:stretch>
        </p:blipFill>
        <p:spPr bwMode="auto">
          <a:xfrm>
            <a:off x="6172200" y="3124200"/>
            <a:ext cx="2543175" cy="1800225"/>
          </a:xfrm>
          <a:prstGeom prst="rect">
            <a:avLst/>
          </a:prstGeom>
          <a:noFill/>
        </p:spPr>
      </p:pic>
    </p:spTree>
    <p:extLst>
      <p:ext uri="{BB962C8B-B14F-4D97-AF65-F5344CB8AC3E}">
        <p14:creationId xmlns:p14="http://schemas.microsoft.com/office/powerpoint/2010/main" val="32911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TRỊ</a:t>
            </a:r>
            <a:endParaRPr lang="vi-VN" dirty="0"/>
          </a:p>
        </p:txBody>
      </p:sp>
      <p:sp>
        <p:nvSpPr>
          <p:cNvPr id="3" name="Content Placeholder 2"/>
          <p:cNvSpPr>
            <a:spLocks noGrp="1"/>
          </p:cNvSpPr>
          <p:nvPr>
            <p:ph idx="1"/>
          </p:nvPr>
        </p:nvSpPr>
        <p:spPr>
          <a:xfrm>
            <a:off x="457200" y="1219200"/>
            <a:ext cx="8229600" cy="609600"/>
          </a:xfrm>
        </p:spPr>
        <p:txBody>
          <a:bodyPr/>
          <a:lstStyle/>
          <a:p>
            <a:pPr algn="ctr">
              <a:buNone/>
            </a:pPr>
            <a:r>
              <a:rPr lang="vi-VN" sz="2800" b="1" dirty="0" smtClean="0">
                <a:solidFill>
                  <a:srgbClr val="0070C0"/>
                </a:solidFill>
              </a:rPr>
              <a:t>Thuốc chống viêm</a:t>
            </a:r>
          </a:p>
          <a:p>
            <a:pPr algn="ctr">
              <a:buNone/>
            </a:pPr>
            <a:endParaRPr lang="vi-VN" dirty="0"/>
          </a:p>
        </p:txBody>
      </p:sp>
      <p:pic>
        <p:nvPicPr>
          <p:cNvPr id="7170" name="Picture 2" descr="D:\Document de Hien\01 Document prof\Ảnh dùng trong giảng bài\HEN PHẾ QUẢN\tải xuống (5).jpg"/>
          <p:cNvPicPr>
            <a:picLocks noChangeAspect="1" noChangeArrowheads="1"/>
          </p:cNvPicPr>
          <p:nvPr/>
        </p:nvPicPr>
        <p:blipFill>
          <a:blip r:embed="rId2"/>
          <a:srcRect/>
          <a:stretch>
            <a:fillRect/>
          </a:stretch>
        </p:blipFill>
        <p:spPr bwMode="auto">
          <a:xfrm>
            <a:off x="533400" y="1981200"/>
            <a:ext cx="1790700" cy="2552700"/>
          </a:xfrm>
          <a:prstGeom prst="rect">
            <a:avLst/>
          </a:prstGeom>
          <a:noFill/>
        </p:spPr>
      </p:pic>
      <p:pic>
        <p:nvPicPr>
          <p:cNvPr id="7171" name="Picture 3" descr="D:\Document de Hien\01 Document prof\Ảnh dùng trong giảng bài\HEN PHẾ QUẢN\tải xuống (6).jpg"/>
          <p:cNvPicPr>
            <a:picLocks noChangeAspect="1" noChangeArrowheads="1"/>
          </p:cNvPicPr>
          <p:nvPr/>
        </p:nvPicPr>
        <p:blipFill>
          <a:blip r:embed="rId3"/>
          <a:srcRect/>
          <a:stretch>
            <a:fillRect/>
          </a:stretch>
        </p:blipFill>
        <p:spPr bwMode="auto">
          <a:xfrm>
            <a:off x="3048000" y="2362200"/>
            <a:ext cx="2552700" cy="1790700"/>
          </a:xfrm>
          <a:prstGeom prst="rect">
            <a:avLst/>
          </a:prstGeom>
          <a:noFill/>
        </p:spPr>
      </p:pic>
      <p:pic>
        <p:nvPicPr>
          <p:cNvPr id="7172" name="Picture 4" descr="D:\Document de Hien\01 Document prof\Ảnh dùng trong giảng bài\HEN PHẾ QUẢN\images (21).jpg"/>
          <p:cNvPicPr>
            <a:picLocks noChangeAspect="1" noChangeArrowheads="1"/>
          </p:cNvPicPr>
          <p:nvPr/>
        </p:nvPicPr>
        <p:blipFill>
          <a:blip r:embed="rId4"/>
          <a:srcRect/>
          <a:stretch>
            <a:fillRect/>
          </a:stretch>
        </p:blipFill>
        <p:spPr bwMode="auto">
          <a:xfrm>
            <a:off x="3276600" y="4648200"/>
            <a:ext cx="2190750" cy="1638300"/>
          </a:xfrm>
          <a:prstGeom prst="rect">
            <a:avLst/>
          </a:prstGeom>
          <a:noFill/>
        </p:spPr>
      </p:pic>
      <p:pic>
        <p:nvPicPr>
          <p:cNvPr id="7173" name="Picture 5" descr="D:\Document de Hien\01 Document prof\Ảnh dùng trong giảng bài\HEN PHẾ QUẢN\images (20).jpg"/>
          <p:cNvPicPr>
            <a:picLocks noChangeAspect="1" noChangeArrowheads="1"/>
          </p:cNvPicPr>
          <p:nvPr/>
        </p:nvPicPr>
        <p:blipFill>
          <a:blip r:embed="rId5"/>
          <a:srcRect/>
          <a:stretch>
            <a:fillRect/>
          </a:stretch>
        </p:blipFill>
        <p:spPr bwMode="auto">
          <a:xfrm>
            <a:off x="533400" y="4876800"/>
            <a:ext cx="2324100" cy="1524000"/>
          </a:xfrm>
          <a:prstGeom prst="rect">
            <a:avLst/>
          </a:prstGeom>
          <a:noFill/>
        </p:spPr>
      </p:pic>
      <p:pic>
        <p:nvPicPr>
          <p:cNvPr id="7174" name="Picture 6" descr="D:\Document de Hien\01 Document prof\Ảnh dùng trong giảng bài\HEN PHẾ QUẢN\images (22).jpg"/>
          <p:cNvPicPr>
            <a:picLocks noChangeAspect="1" noChangeArrowheads="1"/>
          </p:cNvPicPr>
          <p:nvPr/>
        </p:nvPicPr>
        <p:blipFill>
          <a:blip r:embed="rId6"/>
          <a:srcRect/>
          <a:stretch>
            <a:fillRect/>
          </a:stretch>
        </p:blipFill>
        <p:spPr bwMode="auto">
          <a:xfrm>
            <a:off x="6172200" y="3124200"/>
            <a:ext cx="2543175" cy="1800225"/>
          </a:xfrm>
          <a:prstGeom prst="rect">
            <a:avLst/>
          </a:prstGeom>
          <a:noFill/>
        </p:spPr>
      </p:pic>
    </p:spTree>
    <p:extLst>
      <p:ext uri="{BB962C8B-B14F-4D97-AF65-F5344CB8AC3E}">
        <p14:creationId xmlns:p14="http://schemas.microsoft.com/office/powerpoint/2010/main" val="3529120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GĐ ỔN ĐỊNH</a:t>
            </a:r>
          </a:p>
        </p:txBody>
      </p:sp>
      <p:sp>
        <p:nvSpPr>
          <p:cNvPr id="3" name="Content Placeholder 2"/>
          <p:cNvSpPr>
            <a:spLocks noGrp="1"/>
          </p:cNvSpPr>
          <p:nvPr>
            <p:ph sz="quarter" idx="1"/>
          </p:nvPr>
        </p:nvSpPr>
        <p:spPr>
          <a:xfrm>
            <a:off x="612648" y="1600200"/>
            <a:ext cx="8150352" cy="533400"/>
          </a:xfrm>
        </p:spPr>
        <p:txBody>
          <a:bodyPr/>
          <a:lstStyle/>
          <a:p>
            <a:pPr marL="0" indent="0" algn="ctr">
              <a:buNone/>
            </a:pPr>
            <a:r>
              <a:rPr lang="en-US" b="1" dirty="0" err="1" smtClean="0">
                <a:solidFill>
                  <a:srgbClr val="FF0000"/>
                </a:solidFill>
              </a:rPr>
              <a:t>Thuốc</a:t>
            </a:r>
            <a:r>
              <a:rPr lang="en-US" b="1" dirty="0" smtClean="0">
                <a:solidFill>
                  <a:srgbClr val="FF0000"/>
                </a:solidFill>
              </a:rPr>
              <a:t> </a:t>
            </a:r>
            <a:r>
              <a:rPr lang="en-US" b="1" dirty="0" err="1">
                <a:solidFill>
                  <a:srgbClr val="FF0000"/>
                </a:solidFill>
              </a:rPr>
              <a:t>giãn</a:t>
            </a:r>
            <a:r>
              <a:rPr lang="en-US" b="1" dirty="0">
                <a:solidFill>
                  <a:srgbClr val="FF0000"/>
                </a:solidFill>
              </a:rPr>
              <a:t> </a:t>
            </a:r>
            <a:r>
              <a:rPr lang="en-US" b="1" dirty="0" err="1">
                <a:solidFill>
                  <a:srgbClr val="FF0000"/>
                </a:solidFill>
              </a:rPr>
              <a:t>phế</a:t>
            </a:r>
            <a:r>
              <a:rPr lang="en-US" b="1" dirty="0">
                <a:solidFill>
                  <a:srgbClr val="FF0000"/>
                </a:solidFill>
              </a:rPr>
              <a:t> </a:t>
            </a:r>
            <a:r>
              <a:rPr lang="en-US" b="1" dirty="0" err="1">
                <a:solidFill>
                  <a:srgbClr val="FF0000"/>
                </a:solidFill>
              </a:rPr>
              <a:t>quản</a:t>
            </a:r>
            <a:r>
              <a:rPr lang="en-US" b="1" dirty="0">
                <a:solidFill>
                  <a:srgbClr val="FF0000"/>
                </a:solidFill>
              </a:rPr>
              <a:t> </a:t>
            </a:r>
            <a:r>
              <a:rPr lang="en-US" b="1" dirty="0" err="1">
                <a:solidFill>
                  <a:srgbClr val="FF0000"/>
                </a:solidFill>
              </a:rPr>
              <a:t>và</a:t>
            </a:r>
            <a:r>
              <a:rPr lang="en-US" b="1" dirty="0">
                <a:solidFill>
                  <a:srgbClr val="FF0000"/>
                </a:solidFill>
              </a:rPr>
              <a:t> Corticoid</a:t>
            </a:r>
            <a:endParaRPr lang="en-US" dirty="0">
              <a:solidFill>
                <a:srgbClr val="FF0000"/>
              </a:solidFill>
            </a:endParaRPr>
          </a:p>
          <a:p>
            <a:pPr algn="ctr"/>
            <a:endParaRPr lang="en-US" dirty="0">
              <a:solidFill>
                <a:srgbClr val="FF0000"/>
              </a:solidFill>
            </a:endParaRPr>
          </a:p>
        </p:txBody>
      </p:sp>
      <p:pic>
        <p:nvPicPr>
          <p:cNvPr id="13314" name="Picture 2" descr="D:\Document de Hien\01 Document prof\02. tl giang day theo doi tuong hoc\năm học 2017- 2018\bệnh học\Y4\ảnh COPD\copd-inhalers-and-treatment-sept-16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57573"/>
            <a:ext cx="4038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87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Symbicort</a:t>
            </a:r>
            <a:endParaRPr lang="vi-VN" dirty="0"/>
          </a:p>
        </p:txBody>
      </p:sp>
      <p:pic>
        <p:nvPicPr>
          <p:cNvPr id="7170" name="Picture 2" descr="C:\Users\Administrator\Downloads\symbicort.jpg"/>
          <p:cNvPicPr>
            <a:picLocks noChangeAspect="1" noChangeArrowheads="1"/>
          </p:cNvPicPr>
          <p:nvPr/>
        </p:nvPicPr>
        <p:blipFill>
          <a:blip r:embed="rId2"/>
          <a:srcRect/>
          <a:stretch>
            <a:fillRect/>
          </a:stretch>
        </p:blipFill>
        <p:spPr bwMode="auto">
          <a:xfrm>
            <a:off x="685800" y="1752600"/>
            <a:ext cx="3153659" cy="2362200"/>
          </a:xfrm>
          <a:prstGeom prst="rect">
            <a:avLst/>
          </a:prstGeom>
          <a:noFill/>
        </p:spPr>
      </p:pic>
      <p:pic>
        <p:nvPicPr>
          <p:cNvPr id="7171" name="Picture 3" descr="C:\Users\Administrator\Downloads\symbicort1.jpg"/>
          <p:cNvPicPr>
            <a:picLocks noChangeAspect="1" noChangeArrowheads="1"/>
          </p:cNvPicPr>
          <p:nvPr/>
        </p:nvPicPr>
        <p:blipFill>
          <a:blip r:embed="rId3"/>
          <a:srcRect/>
          <a:stretch>
            <a:fillRect/>
          </a:stretch>
        </p:blipFill>
        <p:spPr bwMode="auto">
          <a:xfrm>
            <a:off x="2743200" y="4343400"/>
            <a:ext cx="4038600" cy="2311656"/>
          </a:xfrm>
          <a:prstGeom prst="rect">
            <a:avLst/>
          </a:prstGeom>
          <a:noFill/>
        </p:spPr>
      </p:pic>
      <p:pic>
        <p:nvPicPr>
          <p:cNvPr id="7172" name="Picture 4" descr="C:\Users\Administrator\Downloads\symbicort2.jpg"/>
          <p:cNvPicPr>
            <a:picLocks noChangeAspect="1" noChangeArrowheads="1"/>
          </p:cNvPicPr>
          <p:nvPr/>
        </p:nvPicPr>
        <p:blipFill>
          <a:blip r:embed="rId4">
            <a:lum bright="-20000" contrast="-10000"/>
          </a:blip>
          <a:srcRect/>
          <a:stretch>
            <a:fillRect/>
          </a:stretch>
        </p:blipFill>
        <p:spPr bwMode="auto">
          <a:xfrm>
            <a:off x="4800600" y="1676400"/>
            <a:ext cx="3276600" cy="2505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233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Seretide</a:t>
            </a:r>
            <a:endParaRPr lang="vi-VN" dirty="0"/>
          </a:p>
        </p:txBody>
      </p:sp>
      <p:pic>
        <p:nvPicPr>
          <p:cNvPr id="5122" name="Picture 2" descr="C:\Users\Administrator\Downloads\seretide 1.jpg"/>
          <p:cNvPicPr>
            <a:picLocks noChangeAspect="1" noChangeArrowheads="1"/>
          </p:cNvPicPr>
          <p:nvPr/>
        </p:nvPicPr>
        <p:blipFill>
          <a:blip r:embed="rId2"/>
          <a:srcRect/>
          <a:stretch>
            <a:fillRect/>
          </a:stretch>
        </p:blipFill>
        <p:spPr bwMode="auto">
          <a:xfrm>
            <a:off x="609600" y="1600200"/>
            <a:ext cx="2171700" cy="2105025"/>
          </a:xfrm>
          <a:prstGeom prst="rect">
            <a:avLst/>
          </a:prstGeom>
          <a:noFill/>
        </p:spPr>
      </p:pic>
      <p:pic>
        <p:nvPicPr>
          <p:cNvPr id="5123" name="Picture 3" descr="C:\Users\Administrator\Downloads\seretide .jpg"/>
          <p:cNvPicPr>
            <a:picLocks noChangeAspect="1" noChangeArrowheads="1"/>
          </p:cNvPicPr>
          <p:nvPr/>
        </p:nvPicPr>
        <p:blipFill>
          <a:blip r:embed="rId3"/>
          <a:srcRect/>
          <a:stretch>
            <a:fillRect/>
          </a:stretch>
        </p:blipFill>
        <p:spPr bwMode="auto">
          <a:xfrm>
            <a:off x="5181600" y="1752600"/>
            <a:ext cx="1981200" cy="1828800"/>
          </a:xfrm>
          <a:prstGeom prst="rect">
            <a:avLst/>
          </a:prstGeom>
          <a:noFill/>
        </p:spPr>
      </p:pic>
      <p:pic>
        <p:nvPicPr>
          <p:cNvPr id="5124" name="Picture 4" descr="C:\Users\Administrator\Downloads\images (2).jpg"/>
          <p:cNvPicPr>
            <a:picLocks noChangeAspect="1" noChangeArrowheads="1"/>
          </p:cNvPicPr>
          <p:nvPr/>
        </p:nvPicPr>
        <p:blipFill>
          <a:blip r:embed="rId4"/>
          <a:srcRect/>
          <a:stretch>
            <a:fillRect/>
          </a:stretch>
        </p:blipFill>
        <p:spPr bwMode="auto">
          <a:xfrm>
            <a:off x="3581400" y="3962400"/>
            <a:ext cx="2143125" cy="2133600"/>
          </a:xfrm>
          <a:prstGeom prst="rect">
            <a:avLst/>
          </a:prstGeom>
          <a:noFill/>
        </p:spPr>
      </p:pic>
      <p:pic>
        <p:nvPicPr>
          <p:cNvPr id="5125" name="Picture 5" descr="C:\Users\Administrator\Downloads\images (3).jpg"/>
          <p:cNvPicPr>
            <a:picLocks noChangeAspect="1" noChangeArrowheads="1"/>
          </p:cNvPicPr>
          <p:nvPr/>
        </p:nvPicPr>
        <p:blipFill>
          <a:blip r:embed="rId5"/>
          <a:srcRect/>
          <a:stretch>
            <a:fillRect/>
          </a:stretch>
        </p:blipFill>
        <p:spPr bwMode="auto">
          <a:xfrm>
            <a:off x="304800" y="3962400"/>
            <a:ext cx="2751174" cy="2057400"/>
          </a:xfrm>
          <a:prstGeom prst="rect">
            <a:avLst/>
          </a:prstGeom>
          <a:noFill/>
        </p:spPr>
      </p:pic>
      <p:pic>
        <p:nvPicPr>
          <p:cNvPr id="5126" name="Picture 6" descr="C:\Users\Administrator\Downloads\tải xuống.jpg"/>
          <p:cNvPicPr>
            <a:picLocks noChangeAspect="1" noChangeArrowheads="1"/>
          </p:cNvPicPr>
          <p:nvPr/>
        </p:nvPicPr>
        <p:blipFill>
          <a:blip r:embed="rId6"/>
          <a:srcRect/>
          <a:stretch>
            <a:fillRect/>
          </a:stretch>
        </p:blipFill>
        <p:spPr bwMode="auto">
          <a:xfrm>
            <a:off x="5943600" y="4191000"/>
            <a:ext cx="2547384" cy="1905000"/>
          </a:xfrm>
          <a:prstGeom prst="rect">
            <a:avLst/>
          </a:prstGeom>
          <a:noFill/>
        </p:spPr>
      </p:pic>
    </p:spTree>
    <p:extLst>
      <p:ext uri="{BB962C8B-B14F-4D97-AF65-F5344CB8AC3E}">
        <p14:creationId xmlns:p14="http://schemas.microsoft.com/office/powerpoint/2010/main" val="2884315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ĐẠI CƯƠNG</a:t>
            </a:r>
          </a:p>
        </p:txBody>
      </p:sp>
      <p:sp>
        <p:nvSpPr>
          <p:cNvPr id="3" name="Content Placeholder 2"/>
          <p:cNvSpPr>
            <a:spLocks noGrp="1"/>
          </p:cNvSpPr>
          <p:nvPr>
            <p:ph sz="quarter" idx="1"/>
          </p:nvPr>
        </p:nvSpPr>
        <p:spPr/>
        <p:txBody>
          <a:bodyPr>
            <a:normAutofit/>
          </a:bodyPr>
          <a:lstStyle/>
          <a:p>
            <a:r>
              <a:rPr lang="en-US" sz="3200" b="1" dirty="0" err="1" smtClean="0">
                <a:solidFill>
                  <a:srgbClr val="0070C0"/>
                </a:solidFill>
              </a:rPr>
              <a:t>Yếu</a:t>
            </a:r>
            <a:r>
              <a:rPr lang="en-US" sz="3200" b="1" dirty="0" smtClean="0">
                <a:solidFill>
                  <a:srgbClr val="0070C0"/>
                </a:solidFill>
              </a:rPr>
              <a:t> </a:t>
            </a:r>
            <a:r>
              <a:rPr lang="en-US" sz="3200" b="1" dirty="0" err="1" smtClean="0">
                <a:solidFill>
                  <a:srgbClr val="0070C0"/>
                </a:solidFill>
              </a:rPr>
              <a:t>tố</a:t>
            </a:r>
            <a:r>
              <a:rPr lang="en-US" sz="3200" b="1" dirty="0" smtClean="0">
                <a:solidFill>
                  <a:srgbClr val="0070C0"/>
                </a:solidFill>
              </a:rPr>
              <a:t> </a:t>
            </a:r>
            <a:r>
              <a:rPr lang="en-US" sz="3200" b="1" dirty="0" err="1" smtClean="0">
                <a:solidFill>
                  <a:srgbClr val="0070C0"/>
                </a:solidFill>
              </a:rPr>
              <a:t>nguy</a:t>
            </a:r>
            <a:r>
              <a:rPr lang="en-US" sz="3200" b="1" dirty="0" smtClean="0">
                <a:solidFill>
                  <a:srgbClr val="0070C0"/>
                </a:solidFill>
              </a:rPr>
              <a:t> </a:t>
            </a:r>
            <a:r>
              <a:rPr lang="en-US" sz="3200" b="1" dirty="0" err="1" smtClean="0">
                <a:solidFill>
                  <a:srgbClr val="0070C0"/>
                </a:solidFill>
              </a:rPr>
              <a:t>cơ</a:t>
            </a:r>
            <a:endParaRPr lang="en-US" sz="3200" b="1" dirty="0" smtClean="0">
              <a:solidFill>
                <a:srgbClr val="0070C0"/>
              </a:solidFill>
            </a:endParaRPr>
          </a:p>
          <a:p>
            <a:pPr marL="0" indent="0">
              <a:buNone/>
            </a:pPr>
            <a:endParaRPr lang="en-US" sz="3200" b="1" dirty="0">
              <a:solidFill>
                <a:srgbClr val="0070C0"/>
              </a:solidFill>
            </a:endParaRPr>
          </a:p>
        </p:txBody>
      </p:sp>
      <p:graphicFrame>
        <p:nvGraphicFramePr>
          <p:cNvPr id="5" name="Diagram 4"/>
          <p:cNvGraphicFramePr/>
          <p:nvPr>
            <p:extLst>
              <p:ext uri="{D42A27DB-BD31-4B8C-83A1-F6EECF244321}">
                <p14:modId xmlns:p14="http://schemas.microsoft.com/office/powerpoint/2010/main" val="1469115860"/>
              </p:ext>
            </p:extLst>
          </p:nvPr>
        </p:nvGraphicFramePr>
        <p:xfrm>
          <a:off x="-1066800" y="1397000"/>
          <a:ext cx="106680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010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GĐ ỔN ĐỊNH</a:t>
            </a:r>
          </a:p>
        </p:txBody>
      </p:sp>
      <p:pic>
        <p:nvPicPr>
          <p:cNvPr id="4097" name="Picture 1" descr="D:\Document de Hien\01 Document prof\02. tl giang day theo doi tuong hoc\năm học 2017- 2018\bệnh học\Y4\ảnh COPD\updates-on-pharmacological-management-of-stable-copd-2017-12-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629400" cy="497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7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GĐ ỔN ĐỊNH</a:t>
            </a:r>
          </a:p>
        </p:txBody>
      </p:sp>
      <p:sp>
        <p:nvSpPr>
          <p:cNvPr id="3" name="Content Placeholder 2"/>
          <p:cNvSpPr>
            <a:spLocks noGrp="1"/>
          </p:cNvSpPr>
          <p:nvPr>
            <p:ph sz="quarter" idx="1"/>
          </p:nvPr>
        </p:nvSpPr>
        <p:spPr>
          <a:xfrm>
            <a:off x="381000" y="1600200"/>
            <a:ext cx="8077200" cy="4953000"/>
          </a:xfrm>
        </p:spPr>
        <p:txBody>
          <a:bodyPr>
            <a:normAutofit/>
          </a:bodyPr>
          <a:lstStyle/>
          <a:p>
            <a:pPr marL="0" indent="0">
              <a:buNone/>
            </a:pPr>
            <a:r>
              <a:rPr lang="en-US" b="1" i="1" dirty="0"/>
              <a:t>1.3. </a:t>
            </a:r>
            <a:r>
              <a:rPr lang="en-US" b="1" i="1" dirty="0" err="1"/>
              <a:t>Thở</a:t>
            </a:r>
            <a:r>
              <a:rPr lang="en-US" b="1" i="1" dirty="0"/>
              <a:t> oxy </a:t>
            </a:r>
            <a:r>
              <a:rPr lang="en-US" b="1" i="1" dirty="0" err="1"/>
              <a:t>dài</a:t>
            </a:r>
            <a:r>
              <a:rPr lang="en-US" b="1" i="1" dirty="0"/>
              <a:t> </a:t>
            </a:r>
            <a:r>
              <a:rPr lang="en-US" b="1" i="1" dirty="0" err="1"/>
              <a:t>hạn</a:t>
            </a:r>
            <a:r>
              <a:rPr lang="en-US" b="1" i="1" dirty="0"/>
              <a:t> </a:t>
            </a:r>
            <a:r>
              <a:rPr lang="en-US" b="1" i="1" dirty="0" err="1"/>
              <a:t>tại</a:t>
            </a:r>
            <a:r>
              <a:rPr lang="en-US" b="1" i="1" dirty="0"/>
              <a:t> </a:t>
            </a:r>
            <a:r>
              <a:rPr lang="en-US" b="1" i="1" dirty="0" err="1"/>
              <a:t>nhà</a:t>
            </a:r>
            <a:r>
              <a:rPr lang="en-US" b="1" i="1" dirty="0"/>
              <a:t> </a:t>
            </a:r>
            <a:endParaRPr lang="en-US" dirty="0"/>
          </a:p>
          <a:p>
            <a:pPr marL="0" indent="0">
              <a:buNone/>
            </a:pPr>
            <a:r>
              <a:rPr lang="en-US" dirty="0"/>
              <a:t>- </a:t>
            </a:r>
            <a:r>
              <a:rPr lang="en-US" dirty="0" err="1"/>
              <a:t>Chỉ</a:t>
            </a:r>
            <a:r>
              <a:rPr lang="en-US" dirty="0"/>
              <a:t> </a:t>
            </a:r>
            <a:r>
              <a:rPr lang="en-US" dirty="0" err="1"/>
              <a:t>định</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mạn</a:t>
            </a:r>
            <a:r>
              <a:rPr lang="en-US" dirty="0"/>
              <a:t> (BPTNMT </a:t>
            </a:r>
            <a:r>
              <a:rPr lang="en-US" dirty="0" err="1"/>
              <a:t>giai</a:t>
            </a:r>
            <a:r>
              <a:rPr lang="en-US" dirty="0"/>
              <a:t> </a:t>
            </a:r>
            <a:r>
              <a:rPr lang="en-US" dirty="0" err="1"/>
              <a:t>đoạn</a:t>
            </a:r>
            <a:r>
              <a:rPr lang="en-US" dirty="0"/>
              <a:t> 4): </a:t>
            </a:r>
          </a:p>
          <a:p>
            <a:pPr marL="0" indent="0" algn="just">
              <a:buNone/>
            </a:pPr>
            <a:r>
              <a:rPr lang="en-US" dirty="0"/>
              <a:t>+ </a:t>
            </a:r>
            <a:r>
              <a:rPr lang="en-US" dirty="0" err="1"/>
              <a:t>Thiếu</a:t>
            </a:r>
            <a:r>
              <a:rPr lang="en-US" dirty="0"/>
              <a:t> oxy (</a:t>
            </a:r>
            <a:r>
              <a:rPr lang="en-US" dirty="0" err="1"/>
              <a:t>khí</a:t>
            </a:r>
            <a:r>
              <a:rPr lang="en-US" dirty="0"/>
              <a:t> </a:t>
            </a:r>
            <a:r>
              <a:rPr lang="en-US" dirty="0" err="1"/>
              <a:t>máu</a:t>
            </a:r>
            <a:r>
              <a:rPr lang="en-US" dirty="0"/>
              <a:t> </a:t>
            </a:r>
            <a:r>
              <a:rPr lang="en-US" dirty="0" err="1"/>
              <a:t>động</a:t>
            </a:r>
            <a:r>
              <a:rPr lang="en-US" dirty="0"/>
              <a:t> </a:t>
            </a:r>
            <a:r>
              <a:rPr lang="en-US" dirty="0" err="1"/>
              <a:t>mạch</a:t>
            </a:r>
            <a:r>
              <a:rPr lang="en-US" dirty="0"/>
              <a:t> </a:t>
            </a:r>
            <a:r>
              <a:rPr lang="en-US" dirty="0" err="1"/>
              <a:t>có</a:t>
            </a:r>
            <a:r>
              <a:rPr lang="en-US" dirty="0"/>
              <a:t>: PaO2 ≤ 55 mmHg) </a:t>
            </a:r>
            <a:r>
              <a:rPr lang="en-US" dirty="0" err="1"/>
              <a:t>thấy</a:t>
            </a:r>
            <a:r>
              <a:rPr lang="en-US" dirty="0"/>
              <a:t> </a:t>
            </a:r>
            <a:r>
              <a:rPr lang="en-US" dirty="0" err="1"/>
              <a:t>trên</a:t>
            </a:r>
            <a:r>
              <a:rPr lang="en-US" dirty="0"/>
              <a:t> </a:t>
            </a:r>
            <a:r>
              <a:rPr lang="en-US" dirty="0" err="1"/>
              <a:t>hai</a:t>
            </a:r>
            <a:r>
              <a:rPr lang="en-US" dirty="0"/>
              <a:t> </a:t>
            </a:r>
            <a:r>
              <a:rPr lang="en-US" dirty="0" err="1"/>
              <a:t>mẫu</a:t>
            </a:r>
            <a:r>
              <a:rPr lang="en-US" dirty="0"/>
              <a:t> </a:t>
            </a:r>
            <a:r>
              <a:rPr lang="en-US" dirty="0" err="1"/>
              <a:t>máu</a:t>
            </a:r>
            <a:r>
              <a:rPr lang="en-US" dirty="0"/>
              <a:t> </a:t>
            </a:r>
            <a:r>
              <a:rPr lang="en-US" dirty="0" err="1"/>
              <a:t>trong</a:t>
            </a:r>
            <a:r>
              <a:rPr lang="en-US" dirty="0"/>
              <a:t> </a:t>
            </a:r>
            <a:r>
              <a:rPr lang="en-US" dirty="0" err="1"/>
              <a:t>vòng</a:t>
            </a:r>
            <a:r>
              <a:rPr lang="en-US" dirty="0"/>
              <a:t> 3 </a:t>
            </a:r>
            <a:r>
              <a:rPr lang="en-US" dirty="0" err="1"/>
              <a:t>tuần</a:t>
            </a:r>
            <a:r>
              <a:rPr lang="en-US" dirty="0"/>
              <a:t>, </a:t>
            </a:r>
            <a:r>
              <a:rPr lang="en-US" dirty="0" err="1"/>
              <a:t>trạng</a:t>
            </a:r>
            <a:r>
              <a:rPr lang="en-US" dirty="0"/>
              <a:t> </a:t>
            </a:r>
            <a:r>
              <a:rPr lang="en-US" dirty="0" err="1"/>
              <a:t>thái</a:t>
            </a:r>
            <a:r>
              <a:rPr lang="en-US" dirty="0"/>
              <a:t> </a:t>
            </a:r>
            <a:r>
              <a:rPr lang="en-US" dirty="0" err="1"/>
              <a:t>nghỉ</a:t>
            </a:r>
            <a:r>
              <a:rPr lang="en-US" dirty="0"/>
              <a:t> </a:t>
            </a:r>
            <a:r>
              <a:rPr lang="en-US" dirty="0" err="1"/>
              <a:t>ngơi</a:t>
            </a:r>
            <a:r>
              <a:rPr lang="en-US" dirty="0"/>
              <a:t>, </a:t>
            </a:r>
            <a:r>
              <a:rPr lang="en-US" dirty="0" err="1"/>
              <a:t>không</a:t>
            </a:r>
            <a:r>
              <a:rPr lang="en-US" dirty="0"/>
              <a:t> ở </a:t>
            </a:r>
            <a:r>
              <a:rPr lang="en-US" dirty="0" err="1"/>
              <a:t>giai</a:t>
            </a:r>
            <a:r>
              <a:rPr lang="en-US" dirty="0"/>
              <a:t> </a:t>
            </a:r>
            <a:r>
              <a:rPr lang="en-US" dirty="0" err="1"/>
              <a:t>đoạn</a:t>
            </a:r>
            <a:r>
              <a:rPr lang="en-US" dirty="0"/>
              <a:t> </a:t>
            </a:r>
            <a:r>
              <a:rPr lang="en-US" dirty="0" err="1"/>
              <a:t>mất</a:t>
            </a:r>
            <a:r>
              <a:rPr lang="en-US" dirty="0"/>
              <a:t> </a:t>
            </a:r>
            <a:r>
              <a:rPr lang="en-US" dirty="0" err="1"/>
              <a:t>bù</a:t>
            </a:r>
            <a:r>
              <a:rPr lang="en-US" dirty="0"/>
              <a:t>, </a:t>
            </a:r>
            <a:r>
              <a:rPr lang="en-US" dirty="0" err="1"/>
              <a:t>không</a:t>
            </a:r>
            <a:r>
              <a:rPr lang="en-US" dirty="0"/>
              <a:t> </a:t>
            </a:r>
            <a:r>
              <a:rPr lang="en-US" dirty="0" err="1"/>
              <a:t>thở</a:t>
            </a:r>
            <a:r>
              <a:rPr lang="en-US" dirty="0"/>
              <a:t> oxy, </a:t>
            </a:r>
            <a:r>
              <a:rPr lang="en-US" dirty="0" err="1"/>
              <a:t>đã</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điều</a:t>
            </a:r>
            <a:r>
              <a:rPr lang="en-US" dirty="0"/>
              <a:t> </a:t>
            </a:r>
            <a:r>
              <a:rPr lang="en-US" dirty="0" err="1"/>
              <a:t>trị</a:t>
            </a:r>
            <a:r>
              <a:rPr lang="en-US" dirty="0"/>
              <a:t> </a:t>
            </a:r>
            <a:r>
              <a:rPr lang="en-US" dirty="0" err="1"/>
              <a:t>tối</a:t>
            </a:r>
            <a:r>
              <a:rPr lang="en-US" dirty="0"/>
              <a:t> </a:t>
            </a:r>
            <a:r>
              <a:rPr lang="en-US" dirty="0" err="1"/>
              <a:t>ưu</a:t>
            </a:r>
            <a:r>
              <a:rPr lang="en-US" dirty="0"/>
              <a:t>. PaO2 </a:t>
            </a:r>
            <a:r>
              <a:rPr lang="en-US" dirty="0" err="1"/>
              <a:t>từ</a:t>
            </a:r>
            <a:r>
              <a:rPr lang="en-US" dirty="0"/>
              <a:t> 56-59 mmHg </a:t>
            </a:r>
            <a:r>
              <a:rPr lang="en-US" dirty="0" err="1"/>
              <a:t>kèm</a:t>
            </a:r>
            <a:r>
              <a:rPr lang="en-US" dirty="0"/>
              <a:t> </a:t>
            </a:r>
            <a:r>
              <a:rPr lang="en-US" dirty="0" err="1"/>
              <a:t>thêm</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biểu</a:t>
            </a:r>
            <a:r>
              <a:rPr lang="en-US" dirty="0"/>
              <a:t> </a:t>
            </a:r>
            <a:r>
              <a:rPr lang="en-US" dirty="0" err="1"/>
              <a:t>hiện</a:t>
            </a:r>
            <a:r>
              <a:rPr lang="en-US" dirty="0"/>
              <a:t>: </a:t>
            </a:r>
          </a:p>
          <a:p>
            <a:pPr marL="0" indent="0">
              <a:buNone/>
            </a:pPr>
            <a:r>
              <a:rPr lang="en-US" dirty="0"/>
              <a:t>+ </a:t>
            </a:r>
            <a:r>
              <a:rPr lang="en-US" dirty="0" err="1"/>
              <a:t>Dấu</a:t>
            </a:r>
            <a:r>
              <a:rPr lang="en-US" dirty="0"/>
              <a:t> </a:t>
            </a:r>
            <a:r>
              <a:rPr lang="en-US" dirty="0" err="1"/>
              <a:t>hiệu</a:t>
            </a:r>
            <a:r>
              <a:rPr lang="en-US" dirty="0"/>
              <a:t> </a:t>
            </a:r>
            <a:r>
              <a:rPr lang="en-US" dirty="0" err="1"/>
              <a:t>suy</a:t>
            </a:r>
            <a:r>
              <a:rPr lang="en-US" dirty="0"/>
              <a:t> </a:t>
            </a:r>
            <a:r>
              <a:rPr lang="en-US" dirty="0" err="1"/>
              <a:t>tim</a:t>
            </a:r>
            <a:r>
              <a:rPr lang="en-US" dirty="0"/>
              <a:t> </a:t>
            </a:r>
            <a:r>
              <a:rPr lang="en-US" dirty="0" err="1"/>
              <a:t>phải</a:t>
            </a:r>
            <a:r>
              <a:rPr lang="en-US" dirty="0"/>
              <a:t>.  </a:t>
            </a:r>
          </a:p>
          <a:p>
            <a:pPr marL="0" indent="0">
              <a:buNone/>
            </a:pPr>
            <a:r>
              <a:rPr lang="en-US" dirty="0"/>
              <a:t>+</a:t>
            </a:r>
            <a:r>
              <a:rPr lang="en-US" dirty="0" err="1"/>
              <a:t>Và</a:t>
            </a:r>
            <a:r>
              <a:rPr lang="en-US" dirty="0"/>
              <a:t>/</a:t>
            </a:r>
            <a:r>
              <a:rPr lang="en-US" dirty="0" err="1"/>
              <a:t>hoặc</a:t>
            </a:r>
            <a:r>
              <a:rPr lang="en-US" dirty="0"/>
              <a:t> </a:t>
            </a:r>
            <a:r>
              <a:rPr lang="en-US" dirty="0" err="1"/>
              <a:t>đa</a:t>
            </a:r>
            <a:r>
              <a:rPr lang="en-US" dirty="0"/>
              <a:t> </a:t>
            </a:r>
            <a:r>
              <a:rPr lang="en-US" dirty="0" err="1"/>
              <a:t>hồng</a:t>
            </a:r>
            <a:r>
              <a:rPr lang="en-US" dirty="0"/>
              <a:t> </a:t>
            </a:r>
            <a:r>
              <a:rPr lang="en-US" dirty="0" err="1"/>
              <a:t>cầu</a:t>
            </a:r>
            <a:r>
              <a:rPr lang="en-US" dirty="0"/>
              <a:t>. </a:t>
            </a:r>
          </a:p>
          <a:p>
            <a:pPr marL="0" indent="0">
              <a:buNone/>
            </a:pPr>
            <a:r>
              <a:rPr lang="en-US" dirty="0"/>
              <a:t>+</a:t>
            </a:r>
            <a:r>
              <a:rPr lang="en-US" dirty="0" err="1"/>
              <a:t>Và</a:t>
            </a:r>
            <a:r>
              <a:rPr lang="en-US" dirty="0"/>
              <a:t>/</a:t>
            </a:r>
            <a:r>
              <a:rPr lang="en-US" dirty="0" err="1"/>
              <a:t>hoặc</a:t>
            </a:r>
            <a:r>
              <a:rPr lang="en-US" dirty="0"/>
              <a:t>  </a:t>
            </a:r>
            <a:r>
              <a:rPr lang="en-US" dirty="0" err="1"/>
              <a:t>tăng</a:t>
            </a:r>
            <a:r>
              <a:rPr lang="en-US" dirty="0"/>
              <a:t>  </a:t>
            </a:r>
            <a:r>
              <a:rPr lang="en-US" dirty="0" err="1"/>
              <a:t>áp</a:t>
            </a:r>
            <a:r>
              <a:rPr lang="en-US" dirty="0"/>
              <a:t>  </a:t>
            </a:r>
            <a:r>
              <a:rPr lang="en-US" dirty="0" err="1"/>
              <a:t>động</a:t>
            </a:r>
            <a:r>
              <a:rPr lang="en-US" dirty="0"/>
              <a:t>  </a:t>
            </a:r>
            <a:r>
              <a:rPr lang="en-US" dirty="0" err="1"/>
              <a:t>mạch</a:t>
            </a:r>
            <a:r>
              <a:rPr lang="en-US" dirty="0"/>
              <a:t>  </a:t>
            </a:r>
            <a:r>
              <a:rPr lang="en-US" dirty="0" err="1"/>
              <a:t>phổi</a:t>
            </a:r>
            <a:r>
              <a:rPr lang="en-US" dirty="0"/>
              <a:t>  </a:t>
            </a:r>
            <a:r>
              <a:rPr lang="en-US" dirty="0" err="1"/>
              <a:t>đã</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siêu</a:t>
            </a:r>
            <a:r>
              <a:rPr lang="en-US" dirty="0"/>
              <a:t>  </a:t>
            </a:r>
            <a:r>
              <a:rPr lang="en-US" dirty="0" err="1"/>
              <a:t>âm</a:t>
            </a:r>
            <a:r>
              <a:rPr lang="en-US" dirty="0"/>
              <a:t>  </a:t>
            </a:r>
            <a:r>
              <a:rPr lang="en-US" dirty="0" err="1"/>
              <a:t>tim</a:t>
            </a:r>
            <a:r>
              <a:rPr lang="en-US" dirty="0"/>
              <a:t> Doppler</a:t>
            </a:r>
            <a:r>
              <a:rPr lang="en-US" dirty="0" smtClean="0"/>
              <a:t>...)</a:t>
            </a:r>
          </a:p>
          <a:p>
            <a:pPr marL="0" indent="0">
              <a:buNone/>
            </a:pPr>
            <a:endParaRPr lang="en-US" dirty="0"/>
          </a:p>
        </p:txBody>
      </p:sp>
    </p:spTree>
    <p:extLst>
      <p:ext uri="{BB962C8B-B14F-4D97-AF65-F5344CB8AC3E}">
        <p14:creationId xmlns:p14="http://schemas.microsoft.com/office/powerpoint/2010/main" val="20285256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GĐ ỔN ĐỊNH</a:t>
            </a:r>
          </a:p>
        </p:txBody>
      </p:sp>
      <p:sp>
        <p:nvSpPr>
          <p:cNvPr id="3" name="Content Placeholder 2"/>
          <p:cNvSpPr>
            <a:spLocks noGrp="1"/>
          </p:cNvSpPr>
          <p:nvPr>
            <p:ph sz="quarter" idx="1"/>
          </p:nvPr>
        </p:nvSpPr>
        <p:spPr>
          <a:xfrm>
            <a:off x="381000" y="1600200"/>
            <a:ext cx="8305800" cy="4953000"/>
          </a:xfrm>
        </p:spPr>
        <p:txBody>
          <a:bodyPr>
            <a:normAutofit lnSpcReduction="10000"/>
          </a:bodyPr>
          <a:lstStyle/>
          <a:p>
            <a:pPr marL="0" indent="0" algn="just">
              <a:buNone/>
            </a:pPr>
            <a:r>
              <a:rPr lang="en-US" b="1" i="1" dirty="0"/>
              <a:t>1.3. </a:t>
            </a:r>
            <a:r>
              <a:rPr lang="en-US" b="1" i="1" dirty="0" err="1"/>
              <a:t>Thở</a:t>
            </a:r>
            <a:r>
              <a:rPr lang="en-US" b="1" i="1" dirty="0"/>
              <a:t> oxy </a:t>
            </a:r>
            <a:r>
              <a:rPr lang="en-US" b="1" i="1" dirty="0" err="1"/>
              <a:t>dài</a:t>
            </a:r>
            <a:r>
              <a:rPr lang="en-US" b="1" i="1" dirty="0"/>
              <a:t> </a:t>
            </a:r>
            <a:r>
              <a:rPr lang="en-US" b="1" i="1" dirty="0" err="1"/>
              <a:t>hạn</a:t>
            </a:r>
            <a:r>
              <a:rPr lang="en-US" b="1" i="1" dirty="0"/>
              <a:t> </a:t>
            </a:r>
            <a:r>
              <a:rPr lang="en-US" b="1" i="1" dirty="0" err="1"/>
              <a:t>tại</a:t>
            </a:r>
            <a:r>
              <a:rPr lang="en-US" b="1" i="1" dirty="0"/>
              <a:t> </a:t>
            </a:r>
            <a:r>
              <a:rPr lang="en-US" b="1" i="1" dirty="0" err="1"/>
              <a:t>nhà</a:t>
            </a:r>
            <a:r>
              <a:rPr lang="en-US" b="1" i="1" dirty="0"/>
              <a:t> </a:t>
            </a:r>
            <a:endParaRPr lang="en-US" dirty="0"/>
          </a:p>
          <a:p>
            <a:pPr marL="0" indent="0" algn="just">
              <a:buNone/>
            </a:pPr>
            <a:r>
              <a:rPr lang="en-US" dirty="0" smtClean="0"/>
              <a:t>- </a:t>
            </a:r>
            <a:r>
              <a:rPr lang="en-US" dirty="0" err="1" smtClean="0"/>
              <a:t>Lưu</a:t>
            </a:r>
            <a:r>
              <a:rPr lang="en-US" dirty="0" smtClean="0"/>
              <a:t> </a:t>
            </a:r>
            <a:r>
              <a:rPr lang="en-US" dirty="0" err="1" smtClean="0"/>
              <a:t>lượng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thở</a:t>
            </a:r>
            <a:r>
              <a:rPr lang="en-US" dirty="0" smtClean="0"/>
              <a:t> oxy: 1-3 l/</a:t>
            </a:r>
            <a:r>
              <a:rPr lang="en-US" dirty="0" err="1" smtClean="0"/>
              <a:t>phút</a:t>
            </a:r>
            <a:r>
              <a:rPr lang="en-US" dirty="0" smtClean="0"/>
              <a:t> </a:t>
            </a:r>
            <a:r>
              <a:rPr lang="en-US" dirty="0" err="1" smtClean="0"/>
              <a:t>và</a:t>
            </a:r>
            <a:r>
              <a:rPr lang="en-US" dirty="0" smtClean="0"/>
              <a:t> </a:t>
            </a:r>
            <a:r>
              <a:rPr lang="en-US" dirty="0" err="1" smtClean="0"/>
              <a:t>sẽ</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theo</a:t>
            </a:r>
            <a:r>
              <a:rPr lang="en-US" dirty="0" smtClean="0"/>
              <a:t> </a:t>
            </a:r>
            <a:r>
              <a:rPr lang="en-US" dirty="0" err="1" smtClean="0"/>
              <a:t>khí</a:t>
            </a:r>
            <a:r>
              <a:rPr lang="en-US" dirty="0" smtClean="0"/>
              <a:t> </a:t>
            </a:r>
            <a:r>
              <a:rPr lang="en-US" dirty="0" err="1" smtClean="0"/>
              <a:t>máu</a:t>
            </a:r>
            <a:r>
              <a:rPr lang="en-US" dirty="0" smtClean="0"/>
              <a:t> (</a:t>
            </a:r>
            <a:r>
              <a:rPr lang="en-US" dirty="0" err="1" smtClean="0"/>
              <a:t>để</a:t>
            </a:r>
            <a:r>
              <a:rPr lang="en-US" dirty="0" smtClean="0"/>
              <a:t> </a:t>
            </a:r>
            <a:r>
              <a:rPr lang="en-US" dirty="0" err="1" smtClean="0"/>
              <a:t>tránh</a:t>
            </a:r>
            <a:r>
              <a:rPr lang="en-US" dirty="0" smtClean="0"/>
              <a:t> </a:t>
            </a:r>
            <a:r>
              <a:rPr lang="en-US" dirty="0" err="1" smtClean="0"/>
              <a:t>tăng</a:t>
            </a:r>
            <a:r>
              <a:rPr lang="en-US" dirty="0" smtClean="0"/>
              <a:t> CO2 </a:t>
            </a:r>
            <a:r>
              <a:rPr lang="en-US" dirty="0" err="1" smtClean="0"/>
              <a:t>máu</a:t>
            </a:r>
            <a:r>
              <a:rPr lang="en-US" dirty="0" smtClean="0"/>
              <a:t> </a:t>
            </a:r>
            <a:r>
              <a:rPr lang="en-US" dirty="0" err="1" smtClean="0"/>
              <a:t>quá</a:t>
            </a:r>
            <a:r>
              <a:rPr lang="en-US" dirty="0" smtClean="0"/>
              <a:t> </a:t>
            </a:r>
            <a:r>
              <a:rPr lang="en-US" dirty="0" err="1" smtClean="0"/>
              <a:t>mức</a:t>
            </a:r>
            <a:r>
              <a:rPr lang="en-US" dirty="0" smtClean="0"/>
              <a:t> </a:t>
            </a:r>
            <a:r>
              <a:rPr lang="en-US" dirty="0" err="1" smtClean="0"/>
              <a:t>khuyến</a:t>
            </a:r>
            <a:r>
              <a:rPr lang="en-US" dirty="0" smtClean="0"/>
              <a:t> </a:t>
            </a:r>
            <a:r>
              <a:rPr lang="en-US" dirty="0" err="1" smtClean="0"/>
              <a:t>cáo</a:t>
            </a:r>
            <a:r>
              <a:rPr lang="en-US" dirty="0" smtClean="0"/>
              <a:t> </a:t>
            </a:r>
            <a:r>
              <a:rPr lang="en-US" dirty="0" err="1" smtClean="0"/>
              <a:t>nên</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lưu</a:t>
            </a:r>
            <a:r>
              <a:rPr lang="en-US" dirty="0" smtClean="0"/>
              <a:t> </a:t>
            </a:r>
            <a:r>
              <a:rPr lang="en-US" dirty="0" err="1" smtClean="0"/>
              <a:t>lượng</a:t>
            </a:r>
            <a:r>
              <a:rPr lang="en-US" dirty="0" smtClean="0"/>
              <a:t> </a:t>
            </a:r>
            <a:r>
              <a:rPr lang="en-US" dirty="0" err="1" smtClean="0"/>
              <a:t>thở</a:t>
            </a:r>
            <a:r>
              <a:rPr lang="en-US" dirty="0" smtClean="0"/>
              <a:t> oxy ≤ 2 </a:t>
            </a:r>
            <a:r>
              <a:rPr lang="en-US" dirty="0" err="1" smtClean="0"/>
              <a:t>lít</a:t>
            </a:r>
            <a:r>
              <a:rPr lang="en-US" dirty="0" smtClean="0"/>
              <a:t>/</a:t>
            </a:r>
            <a:r>
              <a:rPr lang="en-US" dirty="0" err="1" smtClean="0"/>
              <a:t>phút</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lưu</a:t>
            </a:r>
            <a:r>
              <a:rPr lang="en-US" dirty="0" smtClean="0"/>
              <a:t> </a:t>
            </a:r>
            <a:r>
              <a:rPr lang="en-US" dirty="0" err="1" smtClean="0"/>
              <a:t>lượng</a:t>
            </a:r>
            <a:r>
              <a:rPr lang="en-US" dirty="0" smtClean="0"/>
              <a:t> oxy </a:t>
            </a:r>
            <a:r>
              <a:rPr lang="en-US" dirty="0" err="1" smtClean="0"/>
              <a:t>để</a:t>
            </a:r>
            <a:r>
              <a:rPr lang="en-US" dirty="0" smtClean="0"/>
              <a:t> </a:t>
            </a:r>
            <a:r>
              <a:rPr lang="en-US" dirty="0" err="1" smtClean="0"/>
              <a:t>đạt</a:t>
            </a:r>
            <a:r>
              <a:rPr lang="en-US" dirty="0" smtClean="0"/>
              <a:t> PaO2 </a:t>
            </a:r>
            <a:r>
              <a:rPr lang="en-US" dirty="0" err="1" smtClean="0"/>
              <a:t>từ</a:t>
            </a:r>
            <a:r>
              <a:rPr lang="en-US" dirty="0" smtClean="0"/>
              <a:t> 65 -70 mmHg,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SaO2 </a:t>
            </a:r>
            <a:r>
              <a:rPr lang="en-US" dirty="0" err="1" smtClean="0"/>
              <a:t>tối</a:t>
            </a:r>
            <a:r>
              <a:rPr lang="en-US" dirty="0" smtClean="0"/>
              <a:t> </a:t>
            </a:r>
            <a:r>
              <a:rPr lang="en-US" dirty="0" err="1" smtClean="0"/>
              <a:t>ưu</a:t>
            </a:r>
            <a:r>
              <a:rPr lang="en-US" dirty="0" smtClean="0"/>
              <a:t> </a:t>
            </a:r>
            <a:r>
              <a:rPr lang="en-US" dirty="0" err="1" smtClean="0"/>
              <a:t>là</a:t>
            </a:r>
            <a:r>
              <a:rPr lang="en-US" dirty="0" smtClean="0"/>
              <a:t> 90-95% </a:t>
            </a:r>
            <a:r>
              <a:rPr lang="en-US" dirty="0" err="1" smtClean="0"/>
              <a:t>lúc</a:t>
            </a:r>
            <a:r>
              <a:rPr lang="en-US" dirty="0" smtClean="0"/>
              <a:t> </a:t>
            </a:r>
            <a:r>
              <a:rPr lang="en-US" dirty="0" err="1" smtClean="0"/>
              <a:t>nghỉ</a:t>
            </a:r>
            <a:r>
              <a:rPr lang="en-US" dirty="0" smtClean="0"/>
              <a:t> </a:t>
            </a:r>
            <a:r>
              <a:rPr lang="en-US" dirty="0" err="1" smtClean="0"/>
              <a:t>ngơi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thở</a:t>
            </a:r>
            <a:r>
              <a:rPr lang="en-US" dirty="0" smtClean="0"/>
              <a:t> oxy </a:t>
            </a:r>
            <a:r>
              <a:rPr lang="en-US" dirty="0" err="1" smtClean="0"/>
              <a:t>ít</a:t>
            </a:r>
            <a:r>
              <a:rPr lang="en-US" dirty="0" smtClean="0"/>
              <a:t> </a:t>
            </a:r>
            <a:r>
              <a:rPr lang="en-US" dirty="0" err="1" smtClean="0"/>
              <a:t>nhất</a:t>
            </a:r>
            <a:r>
              <a:rPr lang="en-US" dirty="0" smtClean="0"/>
              <a:t> 15 </a:t>
            </a:r>
            <a:r>
              <a:rPr lang="en-US" dirty="0" err="1" smtClean="0"/>
              <a:t>giờ</a:t>
            </a:r>
            <a:r>
              <a:rPr lang="en-US" dirty="0" smtClean="0"/>
              <a:t>/24 </a:t>
            </a:r>
            <a:r>
              <a:rPr lang="en-US" dirty="0" err="1" smtClean="0"/>
              <a:t>giờ</a:t>
            </a:r>
            <a:r>
              <a:rPr lang="en-US" dirty="0" smtClean="0"/>
              <a:t>. </a:t>
            </a:r>
          </a:p>
          <a:p>
            <a:pPr marL="0" indent="0" algn="just">
              <a:buNone/>
            </a:pPr>
            <a:r>
              <a:rPr lang="en-US" dirty="0" smtClean="0"/>
              <a:t>- </a:t>
            </a:r>
            <a:r>
              <a:rPr lang="en-US" dirty="0" err="1" smtClean="0"/>
              <a:t>Các</a:t>
            </a:r>
            <a:r>
              <a:rPr lang="en-US" dirty="0" smtClean="0"/>
              <a:t> </a:t>
            </a:r>
            <a:r>
              <a:rPr lang="en-US" dirty="0" err="1" smtClean="0"/>
              <a:t>nguồn</a:t>
            </a:r>
            <a:r>
              <a:rPr lang="en-US" dirty="0" smtClean="0"/>
              <a:t> oxy </a:t>
            </a:r>
          </a:p>
          <a:p>
            <a:pPr marL="0" indent="0" algn="just">
              <a:buNone/>
            </a:pPr>
            <a:r>
              <a:rPr lang="en-US" dirty="0" smtClean="0"/>
              <a:t>+ </a:t>
            </a:r>
            <a:r>
              <a:rPr lang="en-US" dirty="0" err="1" smtClean="0"/>
              <a:t>Các</a:t>
            </a:r>
            <a:r>
              <a:rPr lang="en-US" dirty="0" smtClean="0"/>
              <a:t> </a:t>
            </a:r>
            <a:r>
              <a:rPr lang="en-US" dirty="0" err="1" smtClean="0"/>
              <a:t>bình</a:t>
            </a:r>
            <a:r>
              <a:rPr lang="en-US" dirty="0" smtClean="0"/>
              <a:t> </a:t>
            </a:r>
            <a:r>
              <a:rPr lang="en-US" dirty="0" err="1" smtClean="0"/>
              <a:t>khí</a:t>
            </a:r>
            <a:r>
              <a:rPr lang="en-US" dirty="0" smtClean="0"/>
              <a:t> </a:t>
            </a:r>
            <a:r>
              <a:rPr lang="en-US" dirty="0" err="1" smtClean="0"/>
              <a:t>cổ</a:t>
            </a:r>
            <a:r>
              <a:rPr lang="en-US" dirty="0" smtClean="0"/>
              <a:t> </a:t>
            </a:r>
            <a:r>
              <a:rPr lang="en-US" dirty="0" err="1" smtClean="0"/>
              <a:t>điển</a:t>
            </a:r>
            <a:r>
              <a:rPr lang="en-US" dirty="0" smtClean="0"/>
              <a:t>: </a:t>
            </a:r>
            <a:r>
              <a:rPr lang="en-US" dirty="0" err="1" smtClean="0"/>
              <a:t>cồng</a:t>
            </a:r>
            <a:r>
              <a:rPr lang="en-US" dirty="0" smtClean="0"/>
              <a:t> </a:t>
            </a:r>
            <a:r>
              <a:rPr lang="en-US" dirty="0" err="1" smtClean="0"/>
              <a:t>kềnh</a:t>
            </a:r>
            <a:r>
              <a:rPr lang="en-US" dirty="0" smtClean="0"/>
              <a:t> </a:t>
            </a:r>
            <a:r>
              <a:rPr lang="en-US" dirty="0" err="1" smtClean="0"/>
              <a:t>và</a:t>
            </a:r>
            <a:r>
              <a:rPr lang="en-US" dirty="0" smtClean="0"/>
              <a:t> </a:t>
            </a:r>
            <a:r>
              <a:rPr lang="en-US" dirty="0" err="1" smtClean="0"/>
              <a:t>phải</a:t>
            </a:r>
            <a:r>
              <a:rPr lang="en-US" dirty="0" smtClean="0"/>
              <a:t> </a:t>
            </a:r>
            <a:r>
              <a:rPr lang="en-US" dirty="0" err="1" smtClean="0"/>
              <a:t>nạp</a:t>
            </a:r>
            <a:r>
              <a:rPr lang="en-US" dirty="0" smtClean="0"/>
              <a:t> </a:t>
            </a:r>
            <a:r>
              <a:rPr lang="en-US" dirty="0" err="1" smtClean="0"/>
              <a:t>thường</a:t>
            </a:r>
            <a:r>
              <a:rPr lang="en-US" dirty="0" smtClean="0"/>
              <a:t> </a:t>
            </a:r>
            <a:r>
              <a:rPr lang="en-US" dirty="0" err="1" smtClean="0"/>
              <a:t>xuyên</a:t>
            </a:r>
            <a:r>
              <a:rPr lang="en-US" dirty="0" smtClean="0"/>
              <a:t>.  </a:t>
            </a:r>
          </a:p>
          <a:p>
            <a:pPr marL="0" indent="0" algn="just">
              <a:buNone/>
            </a:pPr>
            <a:r>
              <a:rPr lang="en-US" dirty="0" smtClean="0"/>
              <a:t>+ </a:t>
            </a:r>
            <a:r>
              <a:rPr lang="en-US" dirty="0" err="1" smtClean="0"/>
              <a:t>Các</a:t>
            </a:r>
            <a:r>
              <a:rPr lang="en-US" dirty="0" smtClean="0"/>
              <a:t> </a:t>
            </a:r>
            <a:r>
              <a:rPr lang="en-US" dirty="0" err="1" smtClean="0"/>
              <a:t>máy</a:t>
            </a:r>
            <a:r>
              <a:rPr lang="en-US" dirty="0" smtClean="0"/>
              <a:t> </a:t>
            </a:r>
            <a:r>
              <a:rPr lang="en-US" dirty="0" err="1" smtClean="0"/>
              <a:t>chiết</a:t>
            </a:r>
            <a:r>
              <a:rPr lang="en-US" dirty="0" smtClean="0"/>
              <a:t> </a:t>
            </a:r>
            <a:r>
              <a:rPr lang="en-US" dirty="0" err="1" smtClean="0"/>
              <a:t>xuất</a:t>
            </a:r>
            <a:r>
              <a:rPr lang="en-US" dirty="0" smtClean="0"/>
              <a:t> oxy </a:t>
            </a:r>
            <a:r>
              <a:rPr lang="en-US" dirty="0" err="1" smtClean="0"/>
              <a:t>thuận</a:t>
            </a:r>
            <a:r>
              <a:rPr lang="en-US" dirty="0" smtClean="0"/>
              <a:t> </a:t>
            </a:r>
            <a:r>
              <a:rPr lang="en-US" dirty="0" err="1" smtClean="0"/>
              <a:t>tiện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ít</a:t>
            </a:r>
            <a:r>
              <a:rPr lang="en-US" dirty="0" smtClean="0"/>
              <a:t> </a:t>
            </a:r>
            <a:r>
              <a:rPr lang="en-US" dirty="0" err="1" smtClean="0"/>
              <a:t>hoạt</a:t>
            </a:r>
            <a:r>
              <a:rPr lang="en-US" dirty="0" smtClean="0"/>
              <a:t> </a:t>
            </a:r>
            <a:r>
              <a:rPr lang="en-US" dirty="0" err="1" smtClean="0"/>
              <a:t>động</a:t>
            </a:r>
            <a:r>
              <a:rPr lang="en-US" dirty="0" smtClean="0"/>
              <a:t>. </a:t>
            </a:r>
          </a:p>
          <a:p>
            <a:pPr marL="0" indent="0" algn="just">
              <a:buNone/>
            </a:pPr>
            <a:r>
              <a:rPr lang="en-US" dirty="0" smtClean="0"/>
              <a:t>+ </a:t>
            </a:r>
            <a:r>
              <a:rPr lang="en-US" dirty="0" err="1" smtClean="0"/>
              <a:t>Ngoài</a:t>
            </a:r>
            <a:r>
              <a:rPr lang="en-US" dirty="0" smtClean="0"/>
              <a:t> </a:t>
            </a:r>
            <a:r>
              <a:rPr lang="en-US" dirty="0" err="1" smtClean="0"/>
              <a:t>ra</a:t>
            </a:r>
            <a:r>
              <a:rPr lang="en-US" dirty="0" smtClean="0"/>
              <a:t>, </a:t>
            </a:r>
            <a:r>
              <a:rPr lang="en-US" dirty="0" err="1" smtClean="0"/>
              <a:t>còn</a:t>
            </a:r>
            <a:r>
              <a:rPr lang="en-US" dirty="0" smtClean="0"/>
              <a:t> </a:t>
            </a:r>
            <a:r>
              <a:rPr lang="en-US" dirty="0" err="1" smtClean="0"/>
              <a:t>có</a:t>
            </a:r>
            <a:r>
              <a:rPr lang="en-US" dirty="0" smtClean="0"/>
              <a:t> </a:t>
            </a:r>
            <a:r>
              <a:rPr lang="en-US" dirty="0" err="1" smtClean="0"/>
              <a:t>các</a:t>
            </a:r>
            <a:r>
              <a:rPr lang="en-US" dirty="0" smtClean="0"/>
              <a:t> </a:t>
            </a:r>
            <a:r>
              <a:rPr lang="en-US" dirty="0" err="1" smtClean="0"/>
              <a:t>bình</a:t>
            </a:r>
            <a:r>
              <a:rPr lang="en-US" dirty="0" smtClean="0"/>
              <a:t> oxy </a:t>
            </a:r>
            <a:r>
              <a:rPr lang="en-US" dirty="0" err="1" smtClean="0"/>
              <a:t>lỏng</a:t>
            </a:r>
            <a:r>
              <a:rPr lang="en-US" dirty="0" smtClean="0"/>
              <a:t>. </a:t>
            </a:r>
          </a:p>
          <a:p>
            <a:pPr marL="0" indent="0" algn="just">
              <a:buNone/>
            </a:pPr>
            <a:endParaRPr lang="en-US" dirty="0"/>
          </a:p>
        </p:txBody>
      </p:sp>
    </p:spTree>
    <p:extLst>
      <p:ext uri="{BB962C8B-B14F-4D97-AF65-F5344CB8AC3E}">
        <p14:creationId xmlns:p14="http://schemas.microsoft.com/office/powerpoint/2010/main" val="528199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GĐ ỔN ĐỊNH</a:t>
            </a:r>
          </a:p>
        </p:txBody>
      </p:sp>
      <p:sp>
        <p:nvSpPr>
          <p:cNvPr id="3" name="Content Placeholder 2"/>
          <p:cNvSpPr>
            <a:spLocks noGrp="1"/>
          </p:cNvSpPr>
          <p:nvPr>
            <p:ph sz="quarter" idx="1"/>
          </p:nvPr>
        </p:nvSpPr>
        <p:spPr>
          <a:xfrm>
            <a:off x="612648" y="1981200"/>
            <a:ext cx="3883152" cy="4648200"/>
          </a:xfrm>
        </p:spPr>
        <p:txBody>
          <a:bodyPr/>
          <a:lstStyle/>
          <a:p>
            <a:pPr marL="0" indent="0" algn="just">
              <a:buNone/>
            </a:pPr>
            <a:r>
              <a:rPr lang="en-US" b="1" i="1" dirty="0"/>
              <a:t>1.4. </a:t>
            </a:r>
            <a:r>
              <a:rPr lang="en-US" b="1" i="1" dirty="0" err="1"/>
              <a:t>Phẫu</a:t>
            </a:r>
            <a:r>
              <a:rPr lang="en-US" b="1" i="1" dirty="0"/>
              <a:t> </a:t>
            </a:r>
            <a:r>
              <a:rPr lang="en-US" b="1" i="1" dirty="0" err="1"/>
              <a:t>thuật</a:t>
            </a:r>
            <a:r>
              <a:rPr lang="en-US" b="1" i="1" dirty="0"/>
              <a:t> </a:t>
            </a:r>
            <a:endParaRPr lang="en-US" dirty="0"/>
          </a:p>
          <a:p>
            <a:pPr marL="0" indent="0" algn="just">
              <a:buNone/>
            </a:pPr>
            <a:r>
              <a:rPr lang="en-US" dirty="0"/>
              <a:t>- </a:t>
            </a:r>
            <a:r>
              <a:rPr lang="en-US" dirty="0" err="1"/>
              <a:t>Hiện</a:t>
            </a:r>
            <a:r>
              <a:rPr lang="en-US" dirty="0"/>
              <a:t> </a:t>
            </a:r>
            <a:r>
              <a:rPr lang="en-US" dirty="0" err="1"/>
              <a:t>đã</a:t>
            </a:r>
            <a:r>
              <a:rPr lang="en-US" dirty="0"/>
              <a:t> </a:t>
            </a:r>
            <a:r>
              <a:rPr lang="en-US" dirty="0" err="1"/>
              <a:t>áp</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phẫu</a:t>
            </a:r>
            <a:r>
              <a:rPr lang="en-US" dirty="0"/>
              <a:t> </a:t>
            </a:r>
            <a:r>
              <a:rPr lang="en-US" dirty="0" err="1"/>
              <a:t>thuật</a:t>
            </a:r>
            <a:r>
              <a:rPr lang="en-US" dirty="0"/>
              <a:t> </a:t>
            </a:r>
            <a:r>
              <a:rPr lang="en-US" dirty="0" err="1"/>
              <a:t>giảm</a:t>
            </a:r>
            <a:r>
              <a:rPr lang="en-US" dirty="0"/>
              <a:t> </a:t>
            </a:r>
            <a:r>
              <a:rPr lang="en-US" dirty="0" err="1"/>
              <a:t>thể</a:t>
            </a:r>
            <a:r>
              <a:rPr lang="en-US" dirty="0"/>
              <a:t> </a:t>
            </a:r>
            <a:r>
              <a:rPr lang="en-US" dirty="0" err="1"/>
              <a:t>tích</a:t>
            </a:r>
            <a:r>
              <a:rPr lang="en-US" dirty="0"/>
              <a:t> </a:t>
            </a:r>
            <a:r>
              <a:rPr lang="en-US" dirty="0" err="1"/>
              <a:t>phổi</a:t>
            </a:r>
            <a:r>
              <a:rPr lang="en-US" dirty="0"/>
              <a:t>, </a:t>
            </a:r>
            <a:r>
              <a:rPr lang="en-US" dirty="0" err="1"/>
              <a:t>cắt</a:t>
            </a:r>
            <a:r>
              <a:rPr lang="en-US" dirty="0"/>
              <a:t> </a:t>
            </a:r>
            <a:r>
              <a:rPr lang="en-US" dirty="0" err="1"/>
              <a:t>bóng</a:t>
            </a:r>
            <a:r>
              <a:rPr lang="en-US" dirty="0"/>
              <a:t> </a:t>
            </a:r>
            <a:r>
              <a:rPr lang="en-US" dirty="0" err="1"/>
              <a:t>khí</a:t>
            </a:r>
            <a:r>
              <a:rPr lang="en-US" dirty="0"/>
              <a:t> </a:t>
            </a:r>
            <a:r>
              <a:rPr lang="en-US" dirty="0" err="1"/>
              <a:t>phổi</a:t>
            </a:r>
            <a:r>
              <a:rPr lang="en-US" dirty="0"/>
              <a:t> </a:t>
            </a:r>
            <a:r>
              <a:rPr lang="en-US" dirty="0" err="1"/>
              <a:t>hoặc</a:t>
            </a:r>
            <a:r>
              <a:rPr lang="en-US" dirty="0"/>
              <a:t> </a:t>
            </a:r>
            <a:r>
              <a:rPr lang="en-US" dirty="0" err="1"/>
              <a:t>thay</a:t>
            </a:r>
            <a:r>
              <a:rPr lang="en-US" dirty="0"/>
              <a:t> </a:t>
            </a:r>
            <a:r>
              <a:rPr lang="en-US" dirty="0" err="1"/>
              <a:t>phổi</a:t>
            </a:r>
            <a:r>
              <a:rPr lang="en-US" dirty="0"/>
              <a:t> </a:t>
            </a:r>
            <a:r>
              <a:rPr lang="en-US" dirty="0" err="1"/>
              <a:t>trong</a:t>
            </a:r>
            <a:r>
              <a:rPr lang="en-US" dirty="0"/>
              <a:t> </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nhất</a:t>
            </a:r>
            <a:r>
              <a:rPr lang="en-US" dirty="0"/>
              <a:t> </a:t>
            </a:r>
            <a:r>
              <a:rPr lang="en-US" dirty="0" err="1"/>
              <a:t>định</a:t>
            </a:r>
            <a:r>
              <a:rPr lang="en-US" dirty="0"/>
              <a:t>.</a:t>
            </a:r>
          </a:p>
          <a:p>
            <a:pPr marL="0" indent="0" algn="just">
              <a:buNone/>
            </a:pPr>
            <a:r>
              <a:rPr lang="en-US" dirty="0"/>
              <a:t>- </a:t>
            </a:r>
            <a:r>
              <a:rPr lang="en-US" dirty="0" err="1"/>
              <a:t>Hiện</a:t>
            </a:r>
            <a:r>
              <a:rPr lang="en-US" dirty="0"/>
              <a:t> </a:t>
            </a:r>
            <a:r>
              <a:rPr lang="en-US" dirty="0" err="1"/>
              <a:t>đang</a:t>
            </a:r>
            <a:r>
              <a:rPr lang="en-US" dirty="0"/>
              <a:t> </a:t>
            </a:r>
            <a:r>
              <a:rPr lang="en-US" dirty="0" err="1"/>
              <a:t>triển</a:t>
            </a:r>
            <a:r>
              <a:rPr lang="en-US" dirty="0"/>
              <a:t> </a:t>
            </a:r>
            <a:r>
              <a:rPr lang="en-US" dirty="0" err="1"/>
              <a:t>khai</a:t>
            </a:r>
            <a:r>
              <a:rPr lang="en-US" dirty="0"/>
              <a:t> </a:t>
            </a:r>
            <a:r>
              <a:rPr lang="en-US" dirty="0" err="1"/>
              <a:t>kỹ</a:t>
            </a:r>
            <a:r>
              <a:rPr lang="en-US" dirty="0"/>
              <a:t> </a:t>
            </a:r>
            <a:r>
              <a:rPr lang="en-US" dirty="0" err="1"/>
              <a:t>thuật</a:t>
            </a:r>
            <a:r>
              <a:rPr lang="en-US" dirty="0"/>
              <a:t> </a:t>
            </a:r>
            <a:r>
              <a:rPr lang="en-US" dirty="0" err="1"/>
              <a:t>mới</a:t>
            </a:r>
            <a:r>
              <a:rPr lang="en-US" dirty="0"/>
              <a:t> </a:t>
            </a:r>
            <a:r>
              <a:rPr lang="en-US" dirty="0" err="1"/>
              <a:t>đặt</a:t>
            </a:r>
            <a:r>
              <a:rPr lang="en-US" dirty="0"/>
              <a:t> van 1 </a:t>
            </a:r>
            <a:r>
              <a:rPr lang="en-US" dirty="0" err="1"/>
              <a:t>chiều</a:t>
            </a:r>
            <a:r>
              <a:rPr lang="en-US" dirty="0"/>
              <a:t> </a:t>
            </a:r>
            <a:r>
              <a:rPr lang="en-US" dirty="0" err="1"/>
              <a:t>để</a:t>
            </a:r>
            <a:r>
              <a:rPr lang="en-US" dirty="0"/>
              <a:t> </a:t>
            </a:r>
            <a:r>
              <a:rPr lang="en-US" dirty="0" err="1"/>
              <a:t>hạn</a:t>
            </a:r>
            <a:r>
              <a:rPr lang="en-US" dirty="0"/>
              <a:t> </a:t>
            </a:r>
            <a:r>
              <a:rPr lang="en-US" dirty="0" err="1"/>
              <a:t>chế</a:t>
            </a:r>
            <a:r>
              <a:rPr lang="en-US" dirty="0"/>
              <a:t> </a:t>
            </a:r>
            <a:r>
              <a:rPr lang="en-US" dirty="0" err="1"/>
              <a:t>các</a:t>
            </a:r>
            <a:r>
              <a:rPr lang="en-US" dirty="0"/>
              <a:t> </a:t>
            </a:r>
            <a:r>
              <a:rPr lang="en-US" dirty="0" err="1"/>
              <a:t>bẫy</a:t>
            </a:r>
            <a:r>
              <a:rPr lang="en-US" dirty="0"/>
              <a:t> </a:t>
            </a:r>
            <a:r>
              <a:rPr lang="en-US" dirty="0" err="1"/>
              <a:t>khí</a:t>
            </a:r>
            <a:r>
              <a:rPr lang="en-US" dirty="0"/>
              <a:t> ở </a:t>
            </a:r>
            <a:r>
              <a:rPr lang="en-US" dirty="0" err="1"/>
              <a:t>bệnh</a:t>
            </a:r>
            <a:r>
              <a:rPr lang="en-US" dirty="0"/>
              <a:t> </a:t>
            </a:r>
            <a:r>
              <a:rPr lang="en-US" dirty="0" err="1"/>
              <a:t>nhân</a:t>
            </a:r>
            <a:r>
              <a:rPr lang="en-US" dirty="0"/>
              <a:t> COPD</a:t>
            </a:r>
          </a:p>
          <a:p>
            <a:pPr marL="0" indent="0" algn="just">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667000"/>
            <a:ext cx="367228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589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ĐIỀU TRỊ ĐỢT CẤP</a:t>
            </a:r>
            <a:endParaRPr lang="en-US" dirty="0"/>
          </a:p>
        </p:txBody>
      </p:sp>
      <p:sp>
        <p:nvSpPr>
          <p:cNvPr id="3" name="Content Placeholder 2"/>
          <p:cNvSpPr>
            <a:spLocks noGrp="1"/>
          </p:cNvSpPr>
          <p:nvPr>
            <p:ph sz="quarter" idx="1"/>
          </p:nvPr>
        </p:nvSpPr>
        <p:spPr/>
        <p:txBody>
          <a:bodyPr>
            <a:normAutofit/>
          </a:bodyPr>
          <a:lstStyle/>
          <a:p>
            <a:pPr marL="0" indent="0">
              <a:buNone/>
            </a:pPr>
            <a:r>
              <a:rPr lang="en-US" b="1" i="1" dirty="0"/>
              <a:t>2.1. </a:t>
            </a:r>
            <a:r>
              <a:rPr lang="en-US" b="1" i="1" dirty="0" err="1"/>
              <a:t>Điều</a:t>
            </a:r>
            <a:r>
              <a:rPr lang="en-US" b="1" i="1" dirty="0"/>
              <a:t> </a:t>
            </a:r>
            <a:r>
              <a:rPr lang="en-US" b="1" i="1" dirty="0" err="1"/>
              <a:t>trị</a:t>
            </a:r>
            <a:r>
              <a:rPr lang="en-US" b="1" i="1" dirty="0"/>
              <a:t> </a:t>
            </a:r>
            <a:r>
              <a:rPr lang="en-US" b="1" i="1" dirty="0" err="1"/>
              <a:t>nội</a:t>
            </a:r>
            <a:r>
              <a:rPr lang="en-US" b="1" i="1" dirty="0"/>
              <a:t> </a:t>
            </a:r>
            <a:r>
              <a:rPr lang="en-US" b="1" i="1" dirty="0" err="1"/>
              <a:t>khoa</a:t>
            </a:r>
            <a:endParaRPr lang="en-US" dirty="0"/>
          </a:p>
          <a:p>
            <a:pPr marL="0" indent="0">
              <a:buNone/>
            </a:pPr>
            <a:r>
              <a:rPr lang="en-US" dirty="0"/>
              <a:t>- </a:t>
            </a:r>
            <a:r>
              <a:rPr lang="en-US" dirty="0" err="1"/>
              <a:t>Thở</a:t>
            </a:r>
            <a:r>
              <a:rPr lang="en-US" dirty="0"/>
              <a:t> oxy 1-2 </a:t>
            </a:r>
            <a:r>
              <a:rPr lang="en-US" dirty="0" err="1"/>
              <a:t>lít</a:t>
            </a:r>
            <a:r>
              <a:rPr lang="en-US" dirty="0"/>
              <a:t> /</a:t>
            </a:r>
            <a:r>
              <a:rPr lang="en-US" dirty="0" err="1"/>
              <a:t>phút</a:t>
            </a:r>
            <a:r>
              <a:rPr lang="en-US" dirty="0"/>
              <a:t> </a:t>
            </a:r>
            <a:r>
              <a:rPr lang="en-US" dirty="0" err="1"/>
              <a:t>sao</a:t>
            </a:r>
            <a:r>
              <a:rPr lang="en-US" dirty="0"/>
              <a:t> </a:t>
            </a:r>
            <a:r>
              <a:rPr lang="en-US" dirty="0" err="1"/>
              <a:t>cho</a:t>
            </a:r>
            <a:r>
              <a:rPr lang="en-US" dirty="0"/>
              <a:t> SpO2&gt; 90% </a:t>
            </a:r>
            <a:r>
              <a:rPr lang="en-US" dirty="0" err="1"/>
              <a:t>và</a:t>
            </a:r>
            <a:r>
              <a:rPr lang="en-US" dirty="0"/>
              <a:t> </a:t>
            </a:r>
            <a:r>
              <a:rPr lang="en-US" dirty="0" err="1"/>
              <a:t>thử</a:t>
            </a:r>
            <a:r>
              <a:rPr lang="en-US" dirty="0"/>
              <a:t> </a:t>
            </a:r>
            <a:r>
              <a:rPr lang="en-US" dirty="0" err="1"/>
              <a:t>lại</a:t>
            </a:r>
            <a:r>
              <a:rPr lang="en-US" dirty="0"/>
              <a:t> </a:t>
            </a:r>
            <a:r>
              <a:rPr lang="en-US" dirty="0" err="1"/>
              <a:t>khí</a:t>
            </a:r>
            <a:r>
              <a:rPr lang="en-US" dirty="0"/>
              <a:t> </a:t>
            </a:r>
            <a:r>
              <a:rPr lang="en-US" dirty="0" err="1"/>
              <a:t>máu</a:t>
            </a:r>
            <a:r>
              <a:rPr lang="en-US" dirty="0"/>
              <a:t> </a:t>
            </a:r>
            <a:r>
              <a:rPr lang="en-US" dirty="0" err="1"/>
              <a:t>sau</a:t>
            </a:r>
            <a:r>
              <a:rPr lang="en-US" dirty="0"/>
              <a:t> 30 </a:t>
            </a:r>
            <a:r>
              <a:rPr lang="en-US" dirty="0" err="1"/>
              <a:t>phút</a:t>
            </a:r>
            <a:r>
              <a:rPr lang="en-US" dirty="0"/>
              <a:t> </a:t>
            </a:r>
            <a:r>
              <a:rPr lang="en-US" dirty="0" err="1"/>
              <a:t>nếu</a:t>
            </a:r>
            <a:r>
              <a:rPr lang="en-US" dirty="0"/>
              <a:t> </a:t>
            </a:r>
            <a:r>
              <a:rPr lang="en-US" dirty="0" err="1"/>
              <a:t>có</a:t>
            </a:r>
            <a:r>
              <a:rPr lang="en-US" dirty="0"/>
              <a:t> </a:t>
            </a:r>
            <a:r>
              <a:rPr lang="en-US" dirty="0" err="1"/>
              <a:t>điều</a:t>
            </a:r>
            <a:r>
              <a:rPr lang="en-US" dirty="0"/>
              <a:t> </a:t>
            </a:r>
            <a:r>
              <a:rPr lang="en-US" dirty="0" err="1"/>
              <a:t>kiện</a:t>
            </a:r>
            <a:r>
              <a:rPr lang="en-US" dirty="0"/>
              <a:t>.</a:t>
            </a:r>
          </a:p>
          <a:p>
            <a:pPr marL="0" indent="0">
              <a:buNone/>
            </a:pPr>
            <a:r>
              <a:rPr lang="en-US" dirty="0"/>
              <a:t>- </a:t>
            </a:r>
            <a:r>
              <a:rPr lang="en-US" dirty="0" err="1"/>
              <a:t>Điều</a:t>
            </a:r>
            <a:r>
              <a:rPr lang="en-US" dirty="0"/>
              <a:t> </a:t>
            </a:r>
            <a:r>
              <a:rPr lang="en-US" dirty="0" err="1"/>
              <a:t>trị</a:t>
            </a:r>
            <a:r>
              <a:rPr lang="en-US" dirty="0"/>
              <a:t> </a:t>
            </a:r>
            <a:r>
              <a:rPr lang="en-US" dirty="0" err="1"/>
              <a:t>thuốc</a:t>
            </a:r>
            <a:r>
              <a:rPr lang="en-US" dirty="0"/>
              <a:t> </a:t>
            </a:r>
            <a:r>
              <a:rPr lang="en-US" dirty="0" err="1"/>
              <a:t>giãn</a:t>
            </a:r>
            <a:r>
              <a:rPr lang="en-US" dirty="0"/>
              <a:t> </a:t>
            </a:r>
            <a:r>
              <a:rPr lang="en-US" dirty="0" err="1"/>
              <a:t>phế</a:t>
            </a:r>
            <a:r>
              <a:rPr lang="en-US" dirty="0"/>
              <a:t> </a:t>
            </a:r>
            <a:r>
              <a:rPr lang="en-US" dirty="0" err="1"/>
              <a:t>quản</a:t>
            </a:r>
            <a:r>
              <a:rPr lang="en-US" dirty="0"/>
              <a:t> </a:t>
            </a:r>
            <a:r>
              <a:rPr lang="en-US" dirty="0" err="1"/>
              <a:t>phun</a:t>
            </a:r>
            <a:r>
              <a:rPr lang="en-US" dirty="0"/>
              <a:t> </a:t>
            </a:r>
            <a:r>
              <a:rPr lang="en-US" dirty="0" err="1"/>
              <a:t>hít</a:t>
            </a:r>
            <a:r>
              <a:rPr lang="en-US" dirty="0"/>
              <a:t> </a:t>
            </a:r>
            <a:r>
              <a:rPr lang="en-US" dirty="0" err="1"/>
              <a:t>nhóm</a:t>
            </a:r>
            <a:r>
              <a:rPr lang="en-US" dirty="0"/>
              <a:t> </a:t>
            </a:r>
            <a:r>
              <a:rPr lang="en-US" dirty="0" err="1"/>
              <a:t>tác</a:t>
            </a:r>
            <a:r>
              <a:rPr lang="en-US" dirty="0"/>
              <a:t> </a:t>
            </a:r>
            <a:r>
              <a:rPr lang="en-US" dirty="0" err="1"/>
              <a:t>dụng</a:t>
            </a:r>
            <a:r>
              <a:rPr lang="en-US" dirty="0"/>
              <a:t> </a:t>
            </a:r>
            <a:r>
              <a:rPr lang="en-US" dirty="0" err="1"/>
              <a:t>nhanh</a:t>
            </a:r>
            <a:r>
              <a:rPr lang="en-US" dirty="0"/>
              <a:t> .  </a:t>
            </a:r>
          </a:p>
          <a:p>
            <a:pPr marL="0" indent="0">
              <a:buNone/>
            </a:pPr>
            <a:r>
              <a:rPr lang="en-US" dirty="0"/>
              <a:t>-  </a:t>
            </a:r>
            <a:r>
              <a:rPr lang="en-US" dirty="0" err="1"/>
              <a:t>Nếu</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thuốc</a:t>
            </a:r>
            <a:r>
              <a:rPr lang="en-US" dirty="0"/>
              <a:t>  </a:t>
            </a:r>
            <a:r>
              <a:rPr lang="en-US" dirty="0" err="1"/>
              <a:t>khí</a:t>
            </a:r>
            <a:r>
              <a:rPr lang="en-US" dirty="0"/>
              <a:t>  dung  </a:t>
            </a:r>
            <a:r>
              <a:rPr lang="en-US" dirty="0" err="1"/>
              <a:t>thì</a:t>
            </a:r>
            <a:r>
              <a:rPr lang="en-US" dirty="0"/>
              <a:t>  </a:t>
            </a:r>
            <a:r>
              <a:rPr lang="en-US" dirty="0" err="1"/>
              <a:t>dùng</a:t>
            </a:r>
            <a:r>
              <a:rPr lang="en-US" dirty="0"/>
              <a:t>  salbutamol, </a:t>
            </a:r>
            <a:r>
              <a:rPr lang="en-US" dirty="0" err="1"/>
              <a:t>terbutalin</a:t>
            </a:r>
            <a:r>
              <a:rPr lang="en-US" dirty="0"/>
              <a:t> </a:t>
            </a:r>
            <a:r>
              <a:rPr lang="en-US" dirty="0" err="1"/>
              <a:t>truyền</a:t>
            </a:r>
            <a:r>
              <a:rPr lang="en-US" dirty="0"/>
              <a:t> </a:t>
            </a:r>
            <a:r>
              <a:rPr lang="en-US" dirty="0" err="1"/>
              <a:t>tĩnh</a:t>
            </a:r>
            <a:r>
              <a:rPr lang="en-US" dirty="0"/>
              <a:t> </a:t>
            </a:r>
            <a:r>
              <a:rPr lang="en-US" dirty="0" err="1"/>
              <a:t>mạch</a:t>
            </a:r>
            <a:r>
              <a:rPr lang="en-US" dirty="0"/>
              <a:t> </a:t>
            </a:r>
            <a:r>
              <a:rPr lang="en-US" dirty="0" err="1"/>
              <a:t>với</a:t>
            </a:r>
            <a:r>
              <a:rPr lang="en-US" dirty="0"/>
              <a:t> </a:t>
            </a:r>
            <a:r>
              <a:rPr lang="en-US" dirty="0" err="1"/>
              <a:t>liều</a:t>
            </a:r>
            <a:r>
              <a:rPr lang="en-US" dirty="0"/>
              <a:t> 0,5-2 mg/</a:t>
            </a:r>
            <a:r>
              <a:rPr lang="en-US" dirty="0" err="1"/>
              <a:t>giờ</a:t>
            </a:r>
            <a:r>
              <a:rPr lang="en-US" dirty="0"/>
              <a:t>, </a:t>
            </a:r>
            <a:r>
              <a:rPr lang="en-US" dirty="0" err="1"/>
              <a:t>điều</a:t>
            </a:r>
            <a:r>
              <a:rPr lang="en-US" dirty="0"/>
              <a:t> </a:t>
            </a:r>
            <a:r>
              <a:rPr lang="en-US" dirty="0" err="1"/>
              <a:t>chỉnh</a:t>
            </a:r>
            <a:r>
              <a:rPr lang="en-US" dirty="0"/>
              <a:t> </a:t>
            </a:r>
            <a:r>
              <a:rPr lang="en-US" dirty="0" err="1"/>
              <a:t>liều</a:t>
            </a:r>
            <a:r>
              <a:rPr lang="en-US" dirty="0"/>
              <a:t> </a:t>
            </a:r>
            <a:r>
              <a:rPr lang="en-US" dirty="0" err="1"/>
              <a:t>thuốc</a:t>
            </a:r>
            <a:r>
              <a:rPr lang="en-US" dirty="0"/>
              <a:t> </a:t>
            </a:r>
            <a:r>
              <a:rPr lang="en-US" dirty="0" err="1"/>
              <a:t>theo</a:t>
            </a:r>
            <a:r>
              <a:rPr lang="en-US" dirty="0"/>
              <a:t> </a:t>
            </a:r>
            <a:r>
              <a:rPr lang="en-US" dirty="0" err="1"/>
              <a:t>đáp</a:t>
            </a:r>
            <a:r>
              <a:rPr lang="en-US" dirty="0"/>
              <a:t> </a:t>
            </a:r>
            <a:r>
              <a:rPr lang="en-US" dirty="0" err="1"/>
              <a:t>ứng</a:t>
            </a:r>
            <a:r>
              <a:rPr lang="en-US" dirty="0"/>
              <a:t> </a:t>
            </a:r>
            <a:r>
              <a:rPr lang="en-US" dirty="0" err="1"/>
              <a:t>của</a:t>
            </a:r>
            <a:r>
              <a:rPr lang="en-US" dirty="0"/>
              <a:t> </a:t>
            </a:r>
            <a:r>
              <a:rPr lang="en-US" dirty="0" err="1"/>
              <a:t>bệnh</a:t>
            </a:r>
            <a:r>
              <a:rPr lang="en-US" dirty="0"/>
              <a:t> </a:t>
            </a:r>
            <a:r>
              <a:rPr lang="en-US" dirty="0" err="1"/>
              <a:t>nhân</a:t>
            </a:r>
            <a:r>
              <a:rPr lang="en-US" dirty="0"/>
              <a:t>. </a:t>
            </a:r>
            <a:r>
              <a:rPr lang="en-US" dirty="0" err="1"/>
              <a:t>Truyền</a:t>
            </a:r>
            <a:r>
              <a:rPr lang="en-US" dirty="0"/>
              <a:t> </a:t>
            </a:r>
            <a:r>
              <a:rPr lang="en-US" dirty="0" err="1"/>
              <a:t>bằng</a:t>
            </a:r>
            <a:r>
              <a:rPr lang="en-US" dirty="0"/>
              <a:t> </a:t>
            </a:r>
            <a:r>
              <a:rPr lang="en-US" dirty="0" err="1"/>
              <a:t>bơm</a:t>
            </a:r>
            <a:r>
              <a:rPr lang="en-US" dirty="0"/>
              <a:t> </a:t>
            </a:r>
            <a:r>
              <a:rPr lang="en-US" dirty="0" err="1"/>
              <a:t>tiêm</a:t>
            </a:r>
            <a:r>
              <a:rPr lang="en-US" dirty="0"/>
              <a:t> </a:t>
            </a:r>
            <a:r>
              <a:rPr lang="en-US" dirty="0" err="1"/>
              <a:t>điện</a:t>
            </a:r>
            <a:r>
              <a:rPr lang="en-US" dirty="0"/>
              <a:t> </a:t>
            </a:r>
            <a:r>
              <a:rPr lang="en-US" dirty="0" err="1"/>
              <a:t>hoặc</a:t>
            </a:r>
            <a:r>
              <a:rPr lang="en-US" dirty="0"/>
              <a:t> </a:t>
            </a:r>
            <a:r>
              <a:rPr lang="en-US" dirty="0" err="1"/>
              <a:t>bầu</a:t>
            </a:r>
            <a:r>
              <a:rPr lang="en-US" dirty="0"/>
              <a:t> </a:t>
            </a:r>
            <a:r>
              <a:rPr lang="en-US" dirty="0" err="1"/>
              <a:t>đếm</a:t>
            </a:r>
            <a:r>
              <a:rPr lang="en-US" dirty="0"/>
              <a:t> </a:t>
            </a:r>
            <a:r>
              <a:rPr lang="en-US" dirty="0" err="1"/>
              <a:t>giọt</a:t>
            </a:r>
            <a:r>
              <a:rPr lang="en-US" dirty="0"/>
              <a:t>.  </a:t>
            </a:r>
          </a:p>
          <a:p>
            <a:pPr marL="0" indent="0">
              <a:buNone/>
            </a:pPr>
            <a:endParaRPr lang="en-US" dirty="0"/>
          </a:p>
        </p:txBody>
      </p:sp>
    </p:spTree>
    <p:extLst>
      <p:ext uri="{BB962C8B-B14F-4D97-AF65-F5344CB8AC3E}">
        <p14:creationId xmlns:p14="http://schemas.microsoft.com/office/powerpoint/2010/main" val="3258702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ĐIỀU TRỊ ĐỢT CẤP</a:t>
            </a:r>
            <a:endParaRPr lang="en-US" dirty="0"/>
          </a:p>
        </p:txBody>
      </p:sp>
      <p:sp>
        <p:nvSpPr>
          <p:cNvPr id="3" name="Content Placeholder 2"/>
          <p:cNvSpPr>
            <a:spLocks noGrp="1"/>
          </p:cNvSpPr>
          <p:nvPr>
            <p:ph sz="quarter" idx="1"/>
          </p:nvPr>
        </p:nvSpPr>
        <p:spPr/>
        <p:txBody>
          <a:bodyPr>
            <a:normAutofit/>
          </a:bodyPr>
          <a:lstStyle/>
          <a:p>
            <a:pPr marL="0" indent="0">
              <a:buNone/>
            </a:pPr>
            <a:r>
              <a:rPr lang="en-US" b="1" i="1" dirty="0"/>
              <a:t>2.1. </a:t>
            </a:r>
            <a:r>
              <a:rPr lang="en-US" b="1" i="1" dirty="0" err="1"/>
              <a:t>Điều</a:t>
            </a:r>
            <a:r>
              <a:rPr lang="en-US" b="1" i="1" dirty="0"/>
              <a:t> </a:t>
            </a:r>
            <a:r>
              <a:rPr lang="en-US" b="1" i="1" dirty="0" err="1"/>
              <a:t>trị</a:t>
            </a:r>
            <a:r>
              <a:rPr lang="en-US" b="1" i="1" dirty="0"/>
              <a:t> </a:t>
            </a:r>
            <a:r>
              <a:rPr lang="en-US" b="1" i="1" dirty="0" err="1"/>
              <a:t>nội</a:t>
            </a:r>
            <a:r>
              <a:rPr lang="en-US" b="1" i="1" dirty="0"/>
              <a:t> </a:t>
            </a:r>
            <a:r>
              <a:rPr lang="en-US" b="1" i="1" dirty="0" err="1"/>
              <a:t>khoa</a:t>
            </a:r>
            <a:endParaRPr lang="en-US" dirty="0"/>
          </a:p>
          <a:p>
            <a:pPr marL="0" indent="0">
              <a:buNone/>
            </a:pPr>
            <a:r>
              <a:rPr lang="en-US" dirty="0" smtClean="0"/>
              <a:t>- </a:t>
            </a:r>
            <a:r>
              <a:rPr lang="en-US" dirty="0" err="1" smtClean="0"/>
              <a:t>Prednisolon</a:t>
            </a:r>
            <a:r>
              <a:rPr lang="en-US" dirty="0" smtClean="0"/>
              <a:t> 1mg/kg/</a:t>
            </a:r>
            <a:r>
              <a:rPr lang="en-US" dirty="0" err="1" smtClean="0"/>
              <a:t>ngày</a:t>
            </a:r>
            <a:r>
              <a:rPr lang="en-US" dirty="0" smtClean="0"/>
              <a:t> </a:t>
            </a:r>
            <a:r>
              <a:rPr lang="en-US" dirty="0" err="1" smtClean="0"/>
              <a:t>đường</a:t>
            </a:r>
            <a:r>
              <a:rPr lang="en-US" dirty="0" smtClean="0"/>
              <a:t> </a:t>
            </a:r>
            <a:r>
              <a:rPr lang="en-US" dirty="0" err="1" smtClean="0"/>
              <a:t>tĩnh</a:t>
            </a:r>
            <a:r>
              <a:rPr lang="en-US" dirty="0" smtClean="0"/>
              <a:t> </a:t>
            </a:r>
            <a:r>
              <a:rPr lang="en-US" dirty="0" err="1" smtClean="0"/>
              <a:t>mạch</a:t>
            </a:r>
            <a:r>
              <a:rPr lang="en-US" dirty="0" smtClean="0"/>
              <a:t>  </a:t>
            </a:r>
          </a:p>
          <a:p>
            <a:pPr marL="0" indent="0">
              <a:buNone/>
            </a:pPr>
            <a:r>
              <a:rPr lang="en-US" dirty="0" smtClean="0"/>
              <a:t>- </a:t>
            </a:r>
            <a:r>
              <a:rPr lang="en-US" dirty="0" err="1" smtClean="0"/>
              <a:t>Kháng</a:t>
            </a:r>
            <a:r>
              <a:rPr lang="en-US" dirty="0" smtClean="0"/>
              <a:t>  </a:t>
            </a:r>
            <a:r>
              <a:rPr lang="en-US" dirty="0" err="1" smtClean="0"/>
              <a:t>sinh</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khi</a:t>
            </a:r>
            <a:r>
              <a:rPr lang="en-US" dirty="0" smtClean="0"/>
              <a:t>  </a:t>
            </a:r>
            <a:r>
              <a:rPr lang="en-US" dirty="0" err="1" smtClean="0"/>
              <a:t>có</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nhiễm</a:t>
            </a:r>
            <a:r>
              <a:rPr lang="en-US" dirty="0" smtClean="0"/>
              <a:t>  </a:t>
            </a:r>
            <a:r>
              <a:rPr lang="en-US" dirty="0" err="1" smtClean="0"/>
              <a:t>trùng</a:t>
            </a:r>
            <a:r>
              <a:rPr lang="en-US" dirty="0" smtClean="0"/>
              <a:t>:  </a:t>
            </a:r>
            <a:r>
              <a:rPr lang="en-US" dirty="0" err="1" smtClean="0"/>
              <a:t>betalactam</a:t>
            </a:r>
            <a:r>
              <a:rPr lang="en-US" dirty="0" smtClean="0"/>
              <a:t>/</a:t>
            </a:r>
            <a:r>
              <a:rPr lang="en-US" dirty="0" err="1" smtClean="0"/>
              <a:t>kháng</a:t>
            </a:r>
            <a:r>
              <a:rPr lang="en-US" dirty="0" smtClean="0"/>
              <a:t> </a:t>
            </a:r>
            <a:r>
              <a:rPr lang="en-US" dirty="0" err="1" smtClean="0"/>
              <a:t>betalactamase</a:t>
            </a:r>
            <a:r>
              <a:rPr lang="en-US" dirty="0" smtClean="0"/>
              <a:t>  (</a:t>
            </a:r>
            <a:r>
              <a:rPr lang="en-US" dirty="0" err="1" smtClean="0"/>
              <a:t>amoxillin</a:t>
            </a:r>
            <a:r>
              <a:rPr lang="en-US" dirty="0" smtClean="0"/>
              <a:t>/acid  </a:t>
            </a:r>
            <a:r>
              <a:rPr lang="en-US" dirty="0" err="1" smtClean="0"/>
              <a:t>clavunalic</a:t>
            </a:r>
            <a:r>
              <a:rPr lang="en-US" dirty="0" smtClean="0"/>
              <a:t>;  ampicillin/</a:t>
            </a:r>
            <a:r>
              <a:rPr lang="en-US" dirty="0" err="1" smtClean="0"/>
              <a:t>sulbactam</a:t>
            </a:r>
            <a:r>
              <a:rPr lang="en-US" dirty="0" smtClean="0"/>
              <a:t>):  3  g/</a:t>
            </a:r>
            <a:r>
              <a:rPr lang="en-US" dirty="0" err="1" smtClean="0"/>
              <a:t>ngày</a:t>
            </a:r>
            <a:r>
              <a:rPr lang="en-US" dirty="0" smtClean="0"/>
              <a:t>  </a:t>
            </a:r>
            <a:r>
              <a:rPr lang="en-US" dirty="0" err="1" smtClean="0"/>
              <a:t>hoặc</a:t>
            </a:r>
            <a:r>
              <a:rPr lang="en-US" dirty="0" smtClean="0"/>
              <a:t> </a:t>
            </a:r>
            <a:r>
              <a:rPr lang="en-US" dirty="0" err="1" smtClean="0"/>
              <a:t>cefuroxim</a:t>
            </a:r>
            <a:r>
              <a:rPr lang="en-US" dirty="0" smtClean="0"/>
              <a:t>: 2 g/</a:t>
            </a:r>
            <a:r>
              <a:rPr lang="en-US" dirty="0" err="1" smtClean="0"/>
              <a:t>ngày</a:t>
            </a:r>
            <a:r>
              <a:rPr lang="en-US" dirty="0" smtClean="0"/>
              <a:t> </a:t>
            </a:r>
            <a:r>
              <a:rPr lang="en-US" dirty="0" err="1" smtClean="0"/>
              <a:t>hoặc</a:t>
            </a:r>
            <a:r>
              <a:rPr lang="en-US" dirty="0" smtClean="0"/>
              <a:t> </a:t>
            </a:r>
            <a:r>
              <a:rPr lang="en-US" dirty="0" err="1" smtClean="0"/>
              <a:t>moxifloxacin</a:t>
            </a:r>
            <a:r>
              <a:rPr lang="en-US" dirty="0" smtClean="0"/>
              <a:t>: 400 mg/</a:t>
            </a:r>
            <a:r>
              <a:rPr lang="en-US" dirty="0" err="1" smtClean="0"/>
              <a:t>ngày</a:t>
            </a:r>
            <a:r>
              <a:rPr lang="en-US" dirty="0" smtClean="0"/>
              <a:t> </a:t>
            </a:r>
            <a:r>
              <a:rPr lang="en-US" dirty="0" err="1" smtClean="0"/>
              <a:t>hoặc</a:t>
            </a:r>
            <a:r>
              <a:rPr lang="en-US" dirty="0" smtClean="0"/>
              <a:t> levofloxacin: 750 mg/</a:t>
            </a:r>
            <a:r>
              <a:rPr lang="en-US" dirty="0" err="1" smtClean="0"/>
              <a:t>ngày</a:t>
            </a:r>
            <a:r>
              <a:rPr lang="en-US" dirty="0" smtClean="0"/>
              <a:t>.  </a:t>
            </a:r>
            <a:r>
              <a:rPr lang="en-US" dirty="0" err="1" smtClean="0"/>
              <a:t>Hoặc</a:t>
            </a:r>
            <a:r>
              <a:rPr lang="en-US" dirty="0" smtClean="0"/>
              <a:t> </a:t>
            </a:r>
            <a:r>
              <a:rPr lang="en-US" dirty="0" err="1" smtClean="0"/>
              <a:t>cefotaxim</a:t>
            </a:r>
            <a:r>
              <a:rPr lang="en-US" dirty="0" smtClean="0"/>
              <a:t> 1 g x 3 </a:t>
            </a:r>
            <a:r>
              <a:rPr lang="en-US" dirty="0" err="1" smtClean="0"/>
              <a:t>lần</a:t>
            </a:r>
            <a:r>
              <a:rPr lang="en-US" dirty="0" smtClean="0"/>
              <a:t>/</a:t>
            </a:r>
            <a:r>
              <a:rPr lang="en-US" dirty="0" err="1" smtClean="0"/>
              <a:t>ngày</a:t>
            </a:r>
            <a:r>
              <a:rPr lang="en-US" dirty="0" smtClean="0"/>
              <a:t> </a:t>
            </a:r>
            <a:r>
              <a:rPr lang="en-US" dirty="0" err="1" smtClean="0"/>
              <a:t>hoặc</a:t>
            </a:r>
            <a:r>
              <a:rPr lang="en-US" dirty="0" smtClean="0"/>
              <a:t> </a:t>
            </a:r>
            <a:r>
              <a:rPr lang="en-US" dirty="0" err="1" smtClean="0"/>
              <a:t>ceftriaxon</a:t>
            </a:r>
            <a:r>
              <a:rPr lang="en-US" dirty="0" smtClean="0"/>
              <a:t> 1 g x 3 </a:t>
            </a:r>
            <a:r>
              <a:rPr lang="en-US" dirty="0" err="1" smtClean="0"/>
              <a:t>lần</a:t>
            </a:r>
            <a:r>
              <a:rPr lang="en-US" dirty="0" smtClean="0"/>
              <a:t> /</a:t>
            </a:r>
            <a:r>
              <a:rPr lang="en-US" dirty="0" err="1" smtClean="0"/>
              <a:t>ngày</a:t>
            </a:r>
            <a:r>
              <a:rPr lang="en-US" dirty="0" smtClean="0"/>
              <a:t> </a:t>
            </a:r>
            <a:r>
              <a:rPr lang="en-US" dirty="0" err="1" smtClean="0"/>
              <a:t>hoặc</a:t>
            </a:r>
            <a:r>
              <a:rPr lang="en-US" dirty="0" smtClean="0"/>
              <a:t> </a:t>
            </a:r>
            <a:r>
              <a:rPr lang="en-US" dirty="0" err="1" smtClean="0"/>
              <a:t>ceftazidim</a:t>
            </a:r>
            <a:r>
              <a:rPr lang="en-US" dirty="0" smtClean="0"/>
              <a:t> 1g x 3 </a:t>
            </a:r>
            <a:r>
              <a:rPr lang="en-US" dirty="0" err="1" smtClean="0"/>
              <a:t>lần</a:t>
            </a:r>
            <a:r>
              <a:rPr lang="en-US" dirty="0" smtClean="0"/>
              <a:t>/</a:t>
            </a:r>
            <a:r>
              <a:rPr lang="en-US" dirty="0" err="1" smtClean="0"/>
              <a:t>ngày</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nhóm</a:t>
            </a:r>
            <a:r>
              <a:rPr lang="en-US" dirty="0" smtClean="0"/>
              <a:t>  </a:t>
            </a:r>
            <a:r>
              <a:rPr lang="en-US" dirty="0" err="1" smtClean="0"/>
              <a:t>aminoglycosid</a:t>
            </a:r>
            <a:r>
              <a:rPr lang="en-US" dirty="0" smtClean="0"/>
              <a:t>  15  mg/kg/</a:t>
            </a:r>
            <a:r>
              <a:rPr lang="en-US" dirty="0" err="1" smtClean="0"/>
              <a:t>ngày</a:t>
            </a:r>
            <a:r>
              <a:rPr lang="en-US" dirty="0" smtClean="0"/>
              <a:t>  </a:t>
            </a:r>
            <a:r>
              <a:rPr lang="en-US" dirty="0" err="1" smtClean="0"/>
              <a:t>hoặc</a:t>
            </a:r>
            <a:r>
              <a:rPr lang="en-US" dirty="0" smtClean="0"/>
              <a:t>  </a:t>
            </a:r>
            <a:r>
              <a:rPr lang="en-US" dirty="0" err="1" smtClean="0"/>
              <a:t>fluoroquinolon</a:t>
            </a:r>
            <a:r>
              <a:rPr lang="en-US" dirty="0" smtClean="0"/>
              <a:t>  (ciprofloxacin  1 g/</a:t>
            </a:r>
            <a:r>
              <a:rPr lang="en-US" dirty="0" err="1" smtClean="0"/>
              <a:t>ngày</a:t>
            </a:r>
            <a:r>
              <a:rPr lang="en-US" dirty="0" smtClean="0"/>
              <a:t>, levofloxacin 750 mg/</a:t>
            </a:r>
            <a:r>
              <a:rPr lang="en-US" dirty="0" err="1" smtClean="0"/>
              <a:t>ngày</a:t>
            </a:r>
            <a:r>
              <a:rPr lang="en-US" dirty="0" smtClean="0"/>
              <a:t>...). </a:t>
            </a:r>
          </a:p>
          <a:p>
            <a:pPr marL="0" indent="0">
              <a:buNone/>
            </a:pPr>
            <a:endParaRPr lang="en-US" dirty="0"/>
          </a:p>
        </p:txBody>
      </p:sp>
    </p:spTree>
    <p:extLst>
      <p:ext uri="{BB962C8B-B14F-4D97-AF65-F5344CB8AC3E}">
        <p14:creationId xmlns:p14="http://schemas.microsoft.com/office/powerpoint/2010/main" val="2352583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normAutofit/>
          </a:bodyPr>
          <a:lstStyle/>
          <a:p>
            <a:pPr marL="0" indent="0">
              <a:buNone/>
            </a:pPr>
            <a:r>
              <a:rPr lang="en-US" b="1" i="1" dirty="0"/>
              <a:t>2.2. </a:t>
            </a:r>
            <a:r>
              <a:rPr lang="en-US" b="1" i="1" dirty="0" err="1"/>
              <a:t>Thông</a:t>
            </a:r>
            <a:r>
              <a:rPr lang="en-US" b="1" i="1" dirty="0"/>
              <a:t> </a:t>
            </a:r>
            <a:r>
              <a:rPr lang="en-US" b="1" i="1" dirty="0" err="1"/>
              <a:t>khí</a:t>
            </a:r>
            <a:r>
              <a:rPr lang="en-US" b="1" i="1" dirty="0"/>
              <a:t> </a:t>
            </a:r>
            <a:r>
              <a:rPr lang="en-US" b="1" i="1" dirty="0" err="1"/>
              <a:t>nhân</a:t>
            </a:r>
            <a:r>
              <a:rPr lang="en-US" b="1" i="1" dirty="0"/>
              <a:t> </a:t>
            </a:r>
            <a:r>
              <a:rPr lang="en-US" b="1" i="1" dirty="0" err="1"/>
              <a:t>tạo</a:t>
            </a:r>
            <a:r>
              <a:rPr lang="en-US" b="1" i="1" dirty="0"/>
              <a:t> </a:t>
            </a:r>
            <a:r>
              <a:rPr lang="en-US" b="1" i="1" dirty="0" err="1"/>
              <a:t>không</a:t>
            </a:r>
            <a:r>
              <a:rPr lang="en-US" b="1" i="1" dirty="0"/>
              <a:t> </a:t>
            </a:r>
            <a:r>
              <a:rPr lang="en-US" b="1" i="1" dirty="0" err="1"/>
              <a:t>xâm</a:t>
            </a:r>
            <a:r>
              <a:rPr lang="en-US" b="1" i="1" dirty="0"/>
              <a:t> </a:t>
            </a:r>
            <a:r>
              <a:rPr lang="en-US" b="1" i="1" dirty="0" err="1"/>
              <a:t>nhập</a:t>
            </a:r>
            <a:r>
              <a:rPr lang="en-US" b="1" i="1" dirty="0"/>
              <a:t> (TKNTKXN)</a:t>
            </a:r>
            <a:r>
              <a:rPr lang="en-US" dirty="0"/>
              <a:t> (</a:t>
            </a:r>
            <a:r>
              <a:rPr lang="en-US" dirty="0" err="1"/>
              <a:t>BiPAP</a:t>
            </a:r>
            <a:r>
              <a:rPr lang="en-US" dirty="0"/>
              <a:t>) </a:t>
            </a:r>
            <a:r>
              <a:rPr lang="en-US" dirty="0" err="1"/>
              <a:t>khi</a:t>
            </a:r>
            <a:r>
              <a:rPr lang="en-US" dirty="0"/>
              <a:t> </a:t>
            </a:r>
            <a:r>
              <a:rPr lang="en-US" dirty="0" err="1"/>
              <a:t>có</a:t>
            </a:r>
            <a:r>
              <a:rPr lang="en-US" dirty="0"/>
              <a:t> </a:t>
            </a:r>
            <a:r>
              <a:rPr lang="en-US" dirty="0" err="1"/>
              <a:t>ít</a:t>
            </a:r>
            <a:r>
              <a:rPr lang="en-US" dirty="0"/>
              <a:t> </a:t>
            </a:r>
            <a:r>
              <a:rPr lang="en-US" dirty="0" err="1"/>
              <a:t>nhất</a:t>
            </a:r>
            <a:r>
              <a:rPr lang="en-US" dirty="0"/>
              <a:t> 2 </a:t>
            </a:r>
            <a:r>
              <a:rPr lang="en-US" dirty="0" err="1"/>
              <a:t>tiêu</a:t>
            </a:r>
            <a:r>
              <a:rPr lang="en-US" dirty="0"/>
              <a:t> </a:t>
            </a:r>
            <a:r>
              <a:rPr lang="en-US" dirty="0" err="1"/>
              <a:t>chuẩn</a:t>
            </a:r>
            <a:r>
              <a:rPr lang="en-US" dirty="0"/>
              <a:t> </a:t>
            </a:r>
            <a:r>
              <a:rPr lang="en-US" dirty="0" err="1"/>
              <a:t>sau</a:t>
            </a:r>
            <a:r>
              <a:rPr lang="en-US" dirty="0"/>
              <a:t>: </a:t>
            </a:r>
          </a:p>
          <a:p>
            <a:pPr marL="0" indent="0">
              <a:buNone/>
            </a:pPr>
            <a:r>
              <a:rPr lang="en-US" dirty="0"/>
              <a:t>+ </a:t>
            </a:r>
            <a:r>
              <a:rPr lang="en-US" dirty="0" err="1"/>
              <a:t>Khó</a:t>
            </a:r>
            <a:r>
              <a:rPr lang="en-US" dirty="0"/>
              <a:t> </a:t>
            </a:r>
            <a:r>
              <a:rPr lang="en-US" dirty="0" err="1"/>
              <a:t>thở</a:t>
            </a:r>
            <a:r>
              <a:rPr lang="en-US" dirty="0"/>
              <a:t> </a:t>
            </a:r>
            <a:r>
              <a:rPr lang="en-US" dirty="0" err="1"/>
              <a:t>vừa</a:t>
            </a:r>
            <a:r>
              <a:rPr lang="en-US" dirty="0"/>
              <a:t> </a:t>
            </a:r>
            <a:r>
              <a:rPr lang="en-US" dirty="0" err="1"/>
              <a:t>tới</a:t>
            </a:r>
            <a:r>
              <a:rPr lang="en-US" dirty="0"/>
              <a:t> </a:t>
            </a:r>
            <a:r>
              <a:rPr lang="en-US" dirty="0" err="1"/>
              <a:t>nặng</a:t>
            </a:r>
            <a:r>
              <a:rPr lang="en-US" dirty="0"/>
              <a:t>, </a:t>
            </a:r>
            <a:r>
              <a:rPr lang="en-US" dirty="0" err="1"/>
              <a:t>có</a:t>
            </a:r>
            <a:r>
              <a:rPr lang="en-US" dirty="0"/>
              <a:t> co </a:t>
            </a:r>
            <a:r>
              <a:rPr lang="en-US" dirty="0" err="1"/>
              <a:t>kéo</a:t>
            </a:r>
            <a:r>
              <a:rPr lang="en-US" dirty="0"/>
              <a:t> </a:t>
            </a:r>
            <a:r>
              <a:rPr lang="en-US" dirty="0" err="1"/>
              <a:t>cơ</a:t>
            </a:r>
            <a:r>
              <a:rPr lang="en-US" dirty="0"/>
              <a:t> </a:t>
            </a:r>
            <a:r>
              <a:rPr lang="en-US" dirty="0" err="1"/>
              <a:t>hô</a:t>
            </a:r>
            <a:r>
              <a:rPr lang="en-US" dirty="0"/>
              <a:t> </a:t>
            </a:r>
            <a:r>
              <a:rPr lang="en-US" dirty="0" err="1"/>
              <a:t>hấp</a:t>
            </a:r>
            <a:r>
              <a:rPr lang="en-US" dirty="0"/>
              <a:t> </a:t>
            </a:r>
            <a:r>
              <a:rPr lang="en-US" dirty="0" err="1"/>
              <a:t>phụ</a:t>
            </a:r>
            <a:r>
              <a:rPr lang="en-US" dirty="0"/>
              <a:t> </a:t>
            </a:r>
            <a:r>
              <a:rPr lang="en-US" dirty="0" err="1"/>
              <a:t>và</a:t>
            </a:r>
            <a:r>
              <a:rPr lang="en-US" dirty="0"/>
              <a:t> </a:t>
            </a:r>
            <a:r>
              <a:rPr lang="en-US" dirty="0" err="1"/>
              <a:t>hô</a:t>
            </a:r>
            <a:r>
              <a:rPr lang="en-US" dirty="0"/>
              <a:t> </a:t>
            </a:r>
            <a:r>
              <a:rPr lang="en-US" dirty="0" err="1"/>
              <a:t>hấp</a:t>
            </a:r>
            <a:r>
              <a:rPr lang="en-US" dirty="0"/>
              <a:t> </a:t>
            </a:r>
            <a:r>
              <a:rPr lang="en-US" dirty="0" err="1"/>
              <a:t>nghịch</a:t>
            </a:r>
            <a:r>
              <a:rPr lang="en-US" dirty="0"/>
              <a:t> </a:t>
            </a:r>
            <a:r>
              <a:rPr lang="en-US" smtClean="0"/>
              <a:t>thường</a:t>
            </a:r>
            <a:r>
              <a:rPr lang="en-US" dirty="0"/>
              <a:t>.  </a:t>
            </a:r>
          </a:p>
          <a:p>
            <a:pPr marL="0" indent="0">
              <a:buNone/>
            </a:pPr>
            <a:r>
              <a:rPr lang="en-US" dirty="0"/>
              <a:t>+</a:t>
            </a:r>
            <a:r>
              <a:rPr lang="en-US" dirty="0" err="1"/>
              <a:t>Toan</a:t>
            </a:r>
            <a:r>
              <a:rPr lang="en-US" dirty="0"/>
              <a:t> </a:t>
            </a:r>
            <a:r>
              <a:rPr lang="en-US" dirty="0" err="1"/>
              <a:t>hô</a:t>
            </a:r>
            <a:r>
              <a:rPr lang="en-US" dirty="0"/>
              <a:t> </a:t>
            </a:r>
            <a:r>
              <a:rPr lang="en-US" dirty="0" err="1"/>
              <a:t>hấp</a:t>
            </a:r>
            <a:r>
              <a:rPr lang="en-US" dirty="0"/>
              <a:t> </a:t>
            </a:r>
            <a:r>
              <a:rPr lang="en-US" dirty="0" err="1"/>
              <a:t>nặng</a:t>
            </a:r>
            <a:r>
              <a:rPr lang="en-US" dirty="0"/>
              <a:t> (pH: 7,25 - 7,30) </a:t>
            </a:r>
            <a:r>
              <a:rPr lang="en-US" dirty="0" err="1"/>
              <a:t>và</a:t>
            </a:r>
            <a:r>
              <a:rPr lang="en-US" dirty="0"/>
              <a:t> PaCO2 45 - 65 mmHg.  </a:t>
            </a:r>
          </a:p>
          <a:p>
            <a:pPr marL="0" indent="0">
              <a:buNone/>
            </a:pPr>
            <a:r>
              <a:rPr lang="en-US" dirty="0"/>
              <a:t>+</a:t>
            </a:r>
            <a:r>
              <a:rPr lang="en-US" dirty="0" err="1"/>
              <a:t>Tần</a:t>
            </a:r>
            <a:r>
              <a:rPr lang="en-US" dirty="0"/>
              <a:t> </a:t>
            </a:r>
            <a:r>
              <a:rPr lang="en-US" dirty="0" err="1"/>
              <a:t>số</a:t>
            </a:r>
            <a:r>
              <a:rPr lang="en-US" dirty="0"/>
              <a:t> </a:t>
            </a:r>
            <a:r>
              <a:rPr lang="en-US" dirty="0" err="1"/>
              <a:t>thở</a:t>
            </a:r>
            <a:r>
              <a:rPr lang="en-US" dirty="0"/>
              <a:t> &gt; 25 </a:t>
            </a:r>
            <a:r>
              <a:rPr lang="en-US" dirty="0" err="1"/>
              <a:t>lần</a:t>
            </a:r>
            <a:r>
              <a:rPr lang="en-US" dirty="0"/>
              <a:t>/</a:t>
            </a:r>
            <a:r>
              <a:rPr lang="en-US" dirty="0" err="1"/>
              <a:t>phút</a:t>
            </a:r>
            <a:r>
              <a:rPr lang="en-US" dirty="0"/>
              <a:t>.  </a:t>
            </a:r>
          </a:p>
          <a:p>
            <a:pPr marL="0" indent="0">
              <a:buNone/>
            </a:pPr>
            <a:r>
              <a:rPr lang="en-US" dirty="0" err="1"/>
              <a:t>Nếu</a:t>
            </a:r>
            <a:r>
              <a:rPr lang="en-US" dirty="0"/>
              <a:t> </a:t>
            </a:r>
            <a:r>
              <a:rPr lang="en-US" dirty="0" err="1"/>
              <a:t>sau</a:t>
            </a:r>
            <a:r>
              <a:rPr lang="en-US" dirty="0"/>
              <a:t> 60 </a:t>
            </a:r>
            <a:r>
              <a:rPr lang="en-US" dirty="0" err="1"/>
              <a:t>phút</a:t>
            </a:r>
            <a:r>
              <a:rPr lang="en-US" dirty="0"/>
              <a:t> TKNTKXN, </a:t>
            </a:r>
            <a:r>
              <a:rPr lang="en-US" dirty="0" err="1"/>
              <a:t>các</a:t>
            </a:r>
            <a:r>
              <a:rPr lang="en-US" dirty="0"/>
              <a:t> </a:t>
            </a:r>
            <a:r>
              <a:rPr lang="en-US" dirty="0" err="1"/>
              <a:t>thông</a:t>
            </a:r>
            <a:r>
              <a:rPr lang="en-US" dirty="0"/>
              <a:t> </a:t>
            </a:r>
            <a:r>
              <a:rPr lang="en-US" dirty="0" err="1"/>
              <a:t>số</a:t>
            </a:r>
            <a:r>
              <a:rPr lang="en-US" dirty="0"/>
              <a:t> PaCO2tiếp </a:t>
            </a:r>
            <a:r>
              <a:rPr lang="en-US" dirty="0" err="1"/>
              <a:t>tục</a:t>
            </a:r>
            <a:r>
              <a:rPr lang="en-US" dirty="0"/>
              <a:t> </a:t>
            </a:r>
            <a:r>
              <a:rPr lang="en-US" dirty="0" err="1"/>
              <a:t>tăng</a:t>
            </a:r>
            <a:r>
              <a:rPr lang="en-US" dirty="0"/>
              <a:t> </a:t>
            </a:r>
            <a:r>
              <a:rPr lang="en-US" dirty="0" err="1"/>
              <a:t>và</a:t>
            </a:r>
            <a:r>
              <a:rPr lang="en-US" dirty="0"/>
              <a:t> PaO2tiếp </a:t>
            </a:r>
            <a:r>
              <a:rPr lang="en-US" dirty="0" err="1"/>
              <a:t>tục</a:t>
            </a:r>
            <a:r>
              <a:rPr lang="en-US" dirty="0"/>
              <a:t> </a:t>
            </a:r>
            <a:r>
              <a:rPr lang="en-US" dirty="0" err="1"/>
              <a:t>giảm</a:t>
            </a:r>
            <a:r>
              <a:rPr lang="en-US" dirty="0"/>
              <a:t> </a:t>
            </a:r>
            <a:r>
              <a:rPr lang="en-US" dirty="0" err="1"/>
              <a:t>hoặc</a:t>
            </a:r>
            <a:r>
              <a:rPr lang="en-US" dirty="0"/>
              <a:t> </a:t>
            </a:r>
            <a:r>
              <a:rPr lang="en-US" dirty="0" err="1"/>
              <a:t>các</a:t>
            </a:r>
            <a:r>
              <a:rPr lang="en-US" dirty="0"/>
              <a:t> </a:t>
            </a:r>
            <a:r>
              <a:rPr lang="en-US" dirty="0" err="1"/>
              <a:t>triệu</a:t>
            </a:r>
            <a:r>
              <a:rPr lang="en-US" dirty="0"/>
              <a:t> </a:t>
            </a:r>
            <a:r>
              <a:rPr lang="en-US" dirty="0" err="1"/>
              <a:t>chứng</a:t>
            </a:r>
            <a:r>
              <a:rPr lang="en-US" dirty="0"/>
              <a:t> </a:t>
            </a:r>
            <a:r>
              <a:rPr lang="en-US" dirty="0" err="1"/>
              <a:t>lâm</a:t>
            </a:r>
            <a:r>
              <a:rPr lang="en-US" dirty="0"/>
              <a:t> </a:t>
            </a:r>
            <a:r>
              <a:rPr lang="en-US" dirty="0" err="1"/>
              <a:t>sàng</a:t>
            </a:r>
            <a:r>
              <a:rPr lang="en-US" dirty="0"/>
              <a:t> </a:t>
            </a:r>
            <a:r>
              <a:rPr lang="en-US" dirty="0" err="1"/>
              <a:t>tiếp</a:t>
            </a:r>
            <a:r>
              <a:rPr lang="en-US" dirty="0"/>
              <a:t> </a:t>
            </a:r>
            <a:r>
              <a:rPr lang="en-US" dirty="0" err="1"/>
              <a:t>tục</a:t>
            </a:r>
            <a:r>
              <a:rPr lang="en-US" dirty="0"/>
              <a:t> </a:t>
            </a:r>
            <a:r>
              <a:rPr lang="en-US" dirty="0" err="1"/>
              <a:t>xấu</a:t>
            </a:r>
            <a:r>
              <a:rPr lang="en-US" dirty="0"/>
              <a:t> </a:t>
            </a:r>
            <a:r>
              <a:rPr lang="en-US" dirty="0" err="1"/>
              <a:t>đi</a:t>
            </a:r>
            <a:r>
              <a:rPr lang="en-US" dirty="0"/>
              <a:t> </a:t>
            </a:r>
            <a:r>
              <a:rPr lang="en-US" dirty="0" err="1"/>
              <a:t>thì</a:t>
            </a:r>
            <a:r>
              <a:rPr lang="en-US" dirty="0"/>
              <a:t> </a:t>
            </a:r>
            <a:r>
              <a:rPr lang="en-US" dirty="0" err="1"/>
              <a:t>cần</a:t>
            </a:r>
            <a:r>
              <a:rPr lang="en-US" dirty="0"/>
              <a:t> </a:t>
            </a:r>
            <a:r>
              <a:rPr lang="en-US" dirty="0" err="1"/>
              <a:t>chuyển</a:t>
            </a:r>
            <a:r>
              <a:rPr lang="en-US" dirty="0"/>
              <a:t> sang </a:t>
            </a:r>
            <a:r>
              <a:rPr lang="en-US" dirty="0" err="1"/>
              <a:t>thông</a:t>
            </a:r>
            <a:r>
              <a:rPr lang="en-US" dirty="0"/>
              <a:t> </a:t>
            </a:r>
            <a:r>
              <a:rPr lang="en-US" dirty="0" err="1"/>
              <a:t>khí</a:t>
            </a:r>
            <a:r>
              <a:rPr lang="en-US" dirty="0"/>
              <a:t> </a:t>
            </a:r>
            <a:r>
              <a:rPr lang="en-US" dirty="0" err="1"/>
              <a:t>nhân</a:t>
            </a:r>
            <a:r>
              <a:rPr lang="en-US" dirty="0"/>
              <a:t> </a:t>
            </a:r>
            <a:r>
              <a:rPr lang="en-US" dirty="0" err="1"/>
              <a:t>tạo</a:t>
            </a:r>
            <a:r>
              <a:rPr lang="en-US" dirty="0"/>
              <a:t> </a:t>
            </a:r>
            <a:r>
              <a:rPr lang="en-US" dirty="0" err="1"/>
              <a:t>xâm</a:t>
            </a:r>
            <a:r>
              <a:rPr lang="en-US" dirty="0"/>
              <a:t> </a:t>
            </a:r>
            <a:r>
              <a:rPr lang="en-US" dirty="0" err="1"/>
              <a:t>nhập</a:t>
            </a:r>
            <a:r>
              <a:rPr lang="en-US" dirty="0"/>
              <a:t>. </a:t>
            </a:r>
          </a:p>
          <a:p>
            <a:pPr marL="0" indent="0">
              <a:buNone/>
            </a:pPr>
            <a:endParaRPr lang="en-US" dirty="0"/>
          </a:p>
        </p:txBody>
      </p:sp>
    </p:spTree>
    <p:extLst>
      <p:ext uri="{BB962C8B-B14F-4D97-AF65-F5344CB8AC3E}">
        <p14:creationId xmlns:p14="http://schemas.microsoft.com/office/powerpoint/2010/main" val="3843606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normAutofit/>
          </a:bodyPr>
          <a:lstStyle/>
          <a:p>
            <a:pPr marL="0" indent="0">
              <a:buNone/>
            </a:pPr>
            <a:r>
              <a:rPr lang="en-US" b="1" i="1" dirty="0"/>
              <a:t>2.3. </a:t>
            </a:r>
            <a:r>
              <a:rPr lang="en-US" b="1" i="1" dirty="0" err="1"/>
              <a:t>Thở</a:t>
            </a:r>
            <a:r>
              <a:rPr lang="en-US" b="1" i="1" dirty="0"/>
              <a:t> </a:t>
            </a:r>
            <a:r>
              <a:rPr lang="en-US" b="1" i="1" dirty="0" err="1"/>
              <a:t>máy</a:t>
            </a:r>
            <a:r>
              <a:rPr lang="en-US" b="1" i="1" dirty="0"/>
              <a:t> </a:t>
            </a:r>
            <a:r>
              <a:rPr lang="en-US" b="1" i="1" dirty="0" err="1"/>
              <a:t>xâm</a:t>
            </a:r>
            <a:r>
              <a:rPr lang="en-US" b="1" i="1" dirty="0"/>
              <a:t> </a:t>
            </a:r>
            <a:r>
              <a:rPr lang="en-US" b="1" i="1" dirty="0" err="1"/>
              <a:t>nhập</a:t>
            </a:r>
            <a:r>
              <a:rPr lang="en-US" b="1" i="1" dirty="0"/>
              <a:t>:</a:t>
            </a:r>
            <a:r>
              <a:rPr lang="en-US" dirty="0"/>
              <a:t> </a:t>
            </a:r>
            <a:r>
              <a:rPr lang="en-US" dirty="0" err="1"/>
              <a:t>Phương</a:t>
            </a:r>
            <a:r>
              <a:rPr lang="en-US" dirty="0"/>
              <a:t> </a:t>
            </a:r>
            <a:r>
              <a:rPr lang="en-US" dirty="0" err="1"/>
              <a:t>thức</a:t>
            </a:r>
            <a:r>
              <a:rPr lang="en-US" dirty="0"/>
              <a:t> </a:t>
            </a:r>
            <a:r>
              <a:rPr lang="en-US" dirty="0" err="1"/>
              <a:t>nên</a:t>
            </a:r>
            <a:r>
              <a:rPr lang="en-US" dirty="0"/>
              <a:t> </a:t>
            </a:r>
            <a:r>
              <a:rPr lang="en-US" dirty="0" err="1"/>
              <a:t>chỉ</a:t>
            </a:r>
            <a:r>
              <a:rPr lang="en-US" dirty="0"/>
              <a:t> </a:t>
            </a:r>
            <a:r>
              <a:rPr lang="en-US" dirty="0" err="1"/>
              <a:t>định</a:t>
            </a:r>
            <a:r>
              <a:rPr lang="en-US" dirty="0"/>
              <a:t> </a:t>
            </a:r>
            <a:r>
              <a:rPr lang="en-US" dirty="0" err="1"/>
              <a:t>thông</a:t>
            </a:r>
            <a:r>
              <a:rPr lang="en-US" dirty="0"/>
              <a:t> </a:t>
            </a:r>
            <a:r>
              <a:rPr lang="en-US" dirty="0" err="1"/>
              <a:t>khí</a:t>
            </a:r>
            <a:r>
              <a:rPr lang="en-US" dirty="0"/>
              <a:t> </a:t>
            </a:r>
            <a:r>
              <a:rPr lang="en-US" dirty="0" err="1"/>
              <a:t>nhân</a:t>
            </a:r>
            <a:r>
              <a:rPr lang="en-US" dirty="0"/>
              <a:t> </a:t>
            </a:r>
            <a:r>
              <a:rPr lang="en-US" dirty="0" err="1"/>
              <a:t>tạo</a:t>
            </a:r>
            <a:r>
              <a:rPr lang="en-US" dirty="0"/>
              <a:t> </a:t>
            </a:r>
            <a:r>
              <a:rPr lang="en-US" dirty="0" err="1"/>
              <a:t>hỗ</a:t>
            </a:r>
            <a:r>
              <a:rPr lang="en-US" dirty="0"/>
              <a:t> </a:t>
            </a:r>
            <a:r>
              <a:rPr lang="en-US" dirty="0" err="1"/>
              <a:t>trợ</a:t>
            </a:r>
            <a:r>
              <a:rPr lang="en-US" dirty="0"/>
              <a:t>/</a:t>
            </a:r>
            <a:r>
              <a:rPr lang="en-US" dirty="0" err="1"/>
              <a:t>điều</a:t>
            </a:r>
            <a:r>
              <a:rPr lang="en-US" dirty="0"/>
              <a:t> </a:t>
            </a:r>
            <a:r>
              <a:rPr lang="en-US" dirty="0" err="1"/>
              <a:t>khiển</a:t>
            </a:r>
            <a:r>
              <a:rPr lang="en-US" dirty="0"/>
              <a:t> </a:t>
            </a:r>
            <a:r>
              <a:rPr lang="en-US" dirty="0" err="1"/>
              <a:t>thể</a:t>
            </a:r>
            <a:r>
              <a:rPr lang="en-US" dirty="0"/>
              <a:t> </a:t>
            </a:r>
            <a:r>
              <a:rPr lang="en-US" dirty="0" err="1"/>
              <a:t>tích</a:t>
            </a:r>
            <a:r>
              <a:rPr lang="en-US" dirty="0"/>
              <a:t>  </a:t>
            </a:r>
          </a:p>
          <a:p>
            <a:pPr marL="0" indent="0">
              <a:buNone/>
            </a:pPr>
            <a:r>
              <a:rPr lang="en-US" dirty="0"/>
              <a:t>+  </a:t>
            </a:r>
            <a:r>
              <a:rPr lang="en-US" dirty="0" err="1"/>
              <a:t>Vt</a:t>
            </a:r>
            <a:r>
              <a:rPr lang="en-US" dirty="0"/>
              <a:t> = 5 - 8 ml/kg </a:t>
            </a:r>
          </a:p>
          <a:p>
            <a:pPr marL="0" indent="0">
              <a:buNone/>
            </a:pPr>
            <a:r>
              <a:rPr lang="en-US" dirty="0"/>
              <a:t>+   I/E = 1/3. </a:t>
            </a:r>
          </a:p>
          <a:p>
            <a:pPr marL="0" indent="0">
              <a:buNone/>
            </a:pPr>
            <a:r>
              <a:rPr lang="en-US" dirty="0"/>
              <a:t>+  Trigger 3-4 </a:t>
            </a:r>
            <a:r>
              <a:rPr lang="en-US" dirty="0" err="1"/>
              <a:t>lít</a:t>
            </a:r>
            <a:r>
              <a:rPr lang="en-US" dirty="0"/>
              <a:t>/</a:t>
            </a:r>
            <a:r>
              <a:rPr lang="en-US" dirty="0" err="1"/>
              <a:t>phút</a:t>
            </a:r>
            <a:r>
              <a:rPr lang="en-US" dirty="0"/>
              <a:t>. </a:t>
            </a:r>
          </a:p>
          <a:p>
            <a:pPr marL="0" indent="0">
              <a:buNone/>
            </a:pPr>
            <a:r>
              <a:rPr lang="en-US" dirty="0"/>
              <a:t>+  FiO2 </a:t>
            </a:r>
            <a:r>
              <a:rPr lang="en-US" dirty="0" err="1"/>
              <a:t>lúc</a:t>
            </a:r>
            <a:r>
              <a:rPr lang="en-US" dirty="0"/>
              <a:t> </a:t>
            </a:r>
            <a:r>
              <a:rPr lang="en-US" dirty="0" err="1"/>
              <a:t>đầu</a:t>
            </a:r>
            <a:r>
              <a:rPr lang="en-US" dirty="0"/>
              <a:t> </a:t>
            </a:r>
            <a:r>
              <a:rPr lang="en-US" dirty="0" err="1"/>
              <a:t>đặt</a:t>
            </a:r>
            <a:r>
              <a:rPr lang="en-US" dirty="0"/>
              <a:t> 100%, </a:t>
            </a:r>
            <a:r>
              <a:rPr lang="en-US" dirty="0" err="1"/>
              <a:t>sau</a:t>
            </a:r>
            <a:r>
              <a:rPr lang="en-US" dirty="0"/>
              <a:t> </a:t>
            </a:r>
            <a:r>
              <a:rPr lang="en-US" dirty="0" err="1"/>
              <a:t>đó</a:t>
            </a:r>
            <a:r>
              <a:rPr lang="en-US" dirty="0"/>
              <a:t> </a:t>
            </a:r>
            <a:r>
              <a:rPr lang="en-US" dirty="0" err="1"/>
              <a:t>điều</a:t>
            </a:r>
            <a:r>
              <a:rPr lang="en-US" dirty="0"/>
              <a:t> </a:t>
            </a:r>
            <a:r>
              <a:rPr lang="en-US" dirty="0" err="1"/>
              <a:t>chỉnh</a:t>
            </a:r>
            <a:r>
              <a:rPr lang="en-US" dirty="0"/>
              <a:t> </a:t>
            </a:r>
            <a:r>
              <a:rPr lang="en-US" dirty="0" err="1"/>
              <a:t>theo</a:t>
            </a:r>
            <a:r>
              <a:rPr lang="en-US" dirty="0"/>
              <a:t> oxy </a:t>
            </a:r>
            <a:r>
              <a:rPr lang="en-US" dirty="0" err="1"/>
              <a:t>máu</a:t>
            </a:r>
            <a:r>
              <a:rPr lang="en-US" dirty="0"/>
              <a:t>.  </a:t>
            </a:r>
          </a:p>
          <a:p>
            <a:pPr marL="0" indent="0">
              <a:buNone/>
            </a:pPr>
            <a:r>
              <a:rPr lang="en-US" dirty="0"/>
              <a:t>+  PEEP = 5 cmH2O </a:t>
            </a:r>
            <a:r>
              <a:rPr lang="en-US" dirty="0" err="1"/>
              <a:t>hoặc</a:t>
            </a:r>
            <a:r>
              <a:rPr lang="en-US" dirty="0"/>
              <a:t> </a:t>
            </a:r>
            <a:r>
              <a:rPr lang="en-US" dirty="0" err="1"/>
              <a:t>đặt</a:t>
            </a:r>
            <a:r>
              <a:rPr lang="en-US" dirty="0"/>
              <a:t> </a:t>
            </a:r>
            <a:r>
              <a:rPr lang="en-US" dirty="0" err="1"/>
              <a:t>bằng</a:t>
            </a:r>
            <a:r>
              <a:rPr lang="en-US" dirty="0"/>
              <a:t> 0,5 auto PEEP. </a:t>
            </a:r>
          </a:p>
          <a:p>
            <a:pPr marL="0" indent="0">
              <a:buNone/>
            </a:pPr>
            <a:endParaRPr lang="en-US" dirty="0"/>
          </a:p>
        </p:txBody>
      </p:sp>
    </p:spTree>
    <p:extLst>
      <p:ext uri="{BB962C8B-B14F-4D97-AF65-F5344CB8AC3E}">
        <p14:creationId xmlns:p14="http://schemas.microsoft.com/office/powerpoint/2010/main" val="1550863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normAutofit/>
          </a:bodyPr>
          <a:lstStyle/>
          <a:p>
            <a:pPr marL="0" indent="0">
              <a:buNone/>
            </a:pPr>
            <a:r>
              <a:rPr lang="en-US" b="1" i="1" dirty="0"/>
              <a:t>2.3. </a:t>
            </a:r>
            <a:r>
              <a:rPr lang="en-US" b="1" i="1" dirty="0" err="1"/>
              <a:t>Thở</a:t>
            </a:r>
            <a:r>
              <a:rPr lang="en-US" b="1" i="1" dirty="0"/>
              <a:t> </a:t>
            </a:r>
            <a:r>
              <a:rPr lang="en-US" b="1" i="1" dirty="0" err="1"/>
              <a:t>máy</a:t>
            </a:r>
            <a:r>
              <a:rPr lang="en-US" b="1" i="1" dirty="0"/>
              <a:t> </a:t>
            </a:r>
            <a:r>
              <a:rPr lang="en-US" b="1" i="1" dirty="0" err="1"/>
              <a:t>xâm</a:t>
            </a:r>
            <a:r>
              <a:rPr lang="en-US" b="1" i="1" dirty="0"/>
              <a:t> </a:t>
            </a:r>
            <a:r>
              <a:rPr lang="en-US" b="1" i="1" dirty="0" err="1"/>
              <a:t>nhập</a:t>
            </a:r>
            <a:r>
              <a:rPr lang="en-US" b="1" i="1" dirty="0"/>
              <a:t>:</a:t>
            </a:r>
            <a:r>
              <a:rPr lang="en-US" dirty="0"/>
              <a:t> </a:t>
            </a:r>
            <a:endParaRPr lang="en-US" dirty="0" smtClean="0"/>
          </a:p>
          <a:p>
            <a:pPr marL="0" indent="0" algn="just">
              <a:buNone/>
            </a:pPr>
            <a:r>
              <a:rPr lang="en-US" dirty="0" smtClean="0"/>
              <a:t>- </a:t>
            </a:r>
            <a:r>
              <a:rPr lang="en-US" dirty="0" err="1"/>
              <a:t>Các</a:t>
            </a:r>
            <a:r>
              <a:rPr lang="en-US" dirty="0"/>
              <a:t> </a:t>
            </a:r>
            <a:r>
              <a:rPr lang="en-US" dirty="0" err="1"/>
              <a:t>thông</a:t>
            </a:r>
            <a:r>
              <a:rPr lang="en-US" dirty="0"/>
              <a:t> </a:t>
            </a:r>
            <a:r>
              <a:rPr lang="en-US" dirty="0" err="1"/>
              <a:t>số</a:t>
            </a:r>
            <a:r>
              <a:rPr lang="en-US" dirty="0"/>
              <a:t> </a:t>
            </a:r>
            <a:r>
              <a:rPr lang="en-US" dirty="0" err="1"/>
              <a:t>được</a:t>
            </a:r>
            <a:r>
              <a:rPr lang="en-US" dirty="0"/>
              <a:t> </a:t>
            </a:r>
            <a:r>
              <a:rPr lang="en-US" dirty="0" err="1"/>
              <a:t>điều</a:t>
            </a:r>
            <a:r>
              <a:rPr lang="en-US" dirty="0"/>
              <a:t> </a:t>
            </a:r>
            <a:r>
              <a:rPr lang="en-US" dirty="0" err="1"/>
              <a:t>chỉnh</a:t>
            </a:r>
            <a:r>
              <a:rPr lang="en-US" dirty="0"/>
              <a:t> </a:t>
            </a:r>
            <a:r>
              <a:rPr lang="en-US" dirty="0" err="1"/>
              <a:t>để</a:t>
            </a:r>
            <a:r>
              <a:rPr lang="en-US" dirty="0"/>
              <a:t> </a:t>
            </a:r>
            <a:r>
              <a:rPr lang="en-US" dirty="0" err="1"/>
              <a:t>giữ</a:t>
            </a:r>
            <a:r>
              <a:rPr lang="en-US" dirty="0"/>
              <a:t> </a:t>
            </a:r>
            <a:r>
              <a:rPr lang="en-US" dirty="0" err="1"/>
              <a:t>Pplat</a:t>
            </a:r>
            <a:r>
              <a:rPr lang="en-US" dirty="0"/>
              <a:t> &lt; 30 cmH2O, auto-PEEP </a:t>
            </a:r>
            <a:r>
              <a:rPr lang="en-US" dirty="0" err="1"/>
              <a:t>không</a:t>
            </a:r>
            <a:r>
              <a:rPr lang="en-US" dirty="0"/>
              <a:t> </a:t>
            </a:r>
            <a:r>
              <a:rPr lang="en-US" dirty="0" err="1"/>
              <a:t>tăng</a:t>
            </a:r>
            <a:r>
              <a:rPr lang="en-US" dirty="0"/>
              <a:t>, SpO2 &gt; 92%, pH </a:t>
            </a:r>
            <a:r>
              <a:rPr lang="en-US" dirty="0" err="1"/>
              <a:t>máu</a:t>
            </a:r>
            <a:r>
              <a:rPr lang="en-US" dirty="0"/>
              <a:t> &gt; 7,20. </a:t>
            </a:r>
            <a:r>
              <a:rPr lang="en-US" dirty="0" err="1"/>
              <a:t>Duy</a:t>
            </a:r>
            <a:r>
              <a:rPr lang="en-US" dirty="0"/>
              <a:t> </a:t>
            </a:r>
            <a:r>
              <a:rPr lang="en-US" dirty="0" err="1"/>
              <a:t>trì</a:t>
            </a:r>
            <a:r>
              <a:rPr lang="en-US" dirty="0"/>
              <a:t> </a:t>
            </a:r>
            <a:r>
              <a:rPr lang="en-US" dirty="0" err="1"/>
              <a:t>tần</a:t>
            </a:r>
            <a:r>
              <a:rPr lang="en-US" dirty="0"/>
              <a:t> </a:t>
            </a:r>
            <a:r>
              <a:rPr lang="en-US" dirty="0" err="1"/>
              <a:t>số</a:t>
            </a:r>
            <a:r>
              <a:rPr lang="en-US" dirty="0"/>
              <a:t> </a:t>
            </a:r>
            <a:r>
              <a:rPr lang="en-US" dirty="0" err="1"/>
              <a:t>thở</a:t>
            </a:r>
            <a:r>
              <a:rPr lang="en-US" dirty="0"/>
              <a:t> ở </a:t>
            </a:r>
            <a:r>
              <a:rPr lang="en-US" dirty="0" err="1"/>
              <a:t>khoảng</a:t>
            </a:r>
            <a:r>
              <a:rPr lang="en-US" dirty="0"/>
              <a:t> 20 </a:t>
            </a:r>
            <a:r>
              <a:rPr lang="en-US" dirty="0" err="1"/>
              <a:t>lần</a:t>
            </a:r>
            <a:r>
              <a:rPr lang="en-US" dirty="0"/>
              <a:t>/</a:t>
            </a:r>
            <a:r>
              <a:rPr lang="en-US" dirty="0" err="1"/>
              <a:t>phút</a:t>
            </a:r>
            <a:r>
              <a:rPr lang="en-US" dirty="0"/>
              <a:t> </a:t>
            </a:r>
            <a:r>
              <a:rPr lang="en-US" dirty="0" err="1"/>
              <a:t>bằng</a:t>
            </a:r>
            <a:r>
              <a:rPr lang="en-US" dirty="0"/>
              <a:t> </a:t>
            </a:r>
            <a:r>
              <a:rPr lang="en-US" dirty="0" err="1"/>
              <a:t>thuốc</a:t>
            </a:r>
            <a:r>
              <a:rPr lang="en-US" dirty="0"/>
              <a:t> an </a:t>
            </a:r>
            <a:r>
              <a:rPr lang="en-US" dirty="0" err="1"/>
              <a:t>thần</a:t>
            </a:r>
            <a:r>
              <a:rPr lang="en-US" dirty="0"/>
              <a:t>.  </a:t>
            </a:r>
          </a:p>
          <a:p>
            <a:pPr marL="0" indent="0">
              <a:buNone/>
            </a:pP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bệnh</a:t>
            </a:r>
            <a:r>
              <a:rPr lang="en-US" dirty="0"/>
              <a:t> </a:t>
            </a:r>
            <a:r>
              <a:rPr lang="en-US" dirty="0" err="1"/>
              <a:t>nhân</a:t>
            </a:r>
            <a:r>
              <a:rPr lang="en-US" dirty="0"/>
              <a:t> </a:t>
            </a:r>
            <a:r>
              <a:rPr lang="en-US" dirty="0" err="1"/>
              <a:t>khó</a:t>
            </a:r>
            <a:r>
              <a:rPr lang="en-US" dirty="0"/>
              <a:t> </a:t>
            </a:r>
            <a:r>
              <a:rPr lang="en-US" dirty="0" err="1"/>
              <a:t>thở</a:t>
            </a:r>
            <a:r>
              <a:rPr lang="en-US" dirty="0"/>
              <a:t> </a:t>
            </a:r>
            <a:r>
              <a:rPr lang="en-US" dirty="0" err="1"/>
              <a:t>nhiều</a:t>
            </a:r>
            <a:r>
              <a:rPr lang="en-US" dirty="0"/>
              <a:t>, </a:t>
            </a:r>
            <a:r>
              <a:rPr lang="en-US" dirty="0" err="1"/>
              <a:t>không</a:t>
            </a:r>
            <a:r>
              <a:rPr lang="en-US" dirty="0"/>
              <a:t> </a:t>
            </a:r>
            <a:r>
              <a:rPr lang="en-US" dirty="0" err="1"/>
              <a:t>thở</a:t>
            </a:r>
            <a:r>
              <a:rPr lang="en-US" dirty="0"/>
              <a:t> </a:t>
            </a:r>
            <a:r>
              <a:rPr lang="en-US" dirty="0" err="1"/>
              <a:t>theo</a:t>
            </a:r>
            <a:r>
              <a:rPr lang="en-US" dirty="0"/>
              <a:t> </a:t>
            </a:r>
            <a:r>
              <a:rPr lang="en-US" dirty="0" err="1"/>
              <a:t>máy</a:t>
            </a:r>
            <a:r>
              <a:rPr lang="en-US" dirty="0"/>
              <a:t>, </a:t>
            </a:r>
            <a:r>
              <a:rPr lang="en-US" dirty="0" err="1"/>
              <a:t>có</a:t>
            </a:r>
            <a:r>
              <a:rPr lang="en-US" dirty="0"/>
              <a:t> </a:t>
            </a:r>
            <a:r>
              <a:rPr lang="en-US" dirty="0" err="1"/>
              <a:t>thể</a:t>
            </a:r>
            <a:r>
              <a:rPr lang="en-US" dirty="0"/>
              <a:t> </a:t>
            </a:r>
            <a:r>
              <a:rPr lang="en-US" dirty="0" err="1"/>
              <a:t>chuyển</a:t>
            </a:r>
            <a:r>
              <a:rPr lang="en-US" dirty="0"/>
              <a:t> sang </a:t>
            </a:r>
            <a:r>
              <a:rPr lang="en-US" dirty="0" err="1"/>
              <a:t>thông</a:t>
            </a:r>
            <a:r>
              <a:rPr lang="en-US" dirty="0"/>
              <a:t> </a:t>
            </a:r>
            <a:r>
              <a:rPr lang="en-US" dirty="0" err="1"/>
              <a:t>khí</a:t>
            </a:r>
            <a:r>
              <a:rPr lang="en-US" dirty="0"/>
              <a:t> </a:t>
            </a:r>
            <a:r>
              <a:rPr lang="en-US" dirty="0" err="1"/>
              <a:t>điều</a:t>
            </a:r>
            <a:r>
              <a:rPr lang="en-US" dirty="0"/>
              <a:t> </a:t>
            </a:r>
            <a:r>
              <a:rPr lang="en-US" dirty="0" err="1"/>
              <a:t>khiển</a:t>
            </a:r>
            <a:r>
              <a:rPr lang="en-US" dirty="0"/>
              <a:t> (</a:t>
            </a:r>
            <a:r>
              <a:rPr lang="en-US" dirty="0" err="1"/>
              <a:t>thể</a:t>
            </a:r>
            <a:r>
              <a:rPr lang="en-US" dirty="0"/>
              <a:t> </a:t>
            </a:r>
            <a:r>
              <a:rPr lang="en-US" dirty="0" err="1"/>
              <a:t>tích</a:t>
            </a:r>
            <a:r>
              <a:rPr lang="en-US" dirty="0"/>
              <a:t> </a:t>
            </a:r>
            <a:r>
              <a:rPr lang="en-US" dirty="0" err="1"/>
              <a:t>hoặc</a:t>
            </a:r>
            <a:r>
              <a:rPr lang="en-US" dirty="0"/>
              <a:t> </a:t>
            </a:r>
            <a:r>
              <a:rPr lang="en-US" dirty="0" err="1"/>
              <a:t>áp</a:t>
            </a:r>
            <a:r>
              <a:rPr lang="en-US" dirty="0"/>
              <a:t> </a:t>
            </a:r>
            <a:r>
              <a:rPr lang="en-US" dirty="0" err="1"/>
              <a:t>lực</a:t>
            </a:r>
            <a:r>
              <a:rPr lang="en-US" dirty="0"/>
              <a:t>). </a:t>
            </a:r>
            <a:r>
              <a:rPr lang="en-US" dirty="0" err="1"/>
              <a:t>Tuy</a:t>
            </a:r>
            <a:r>
              <a:rPr lang="en-US" dirty="0"/>
              <a:t> </a:t>
            </a:r>
            <a:r>
              <a:rPr lang="en-US" dirty="0" err="1"/>
              <a:t>nhiên</a:t>
            </a:r>
            <a:r>
              <a:rPr lang="en-US" dirty="0"/>
              <a:t>, </a:t>
            </a:r>
            <a:r>
              <a:rPr lang="en-US" dirty="0" err="1"/>
              <a:t>việc</a:t>
            </a:r>
            <a:r>
              <a:rPr lang="en-US" dirty="0"/>
              <a:t> </a:t>
            </a:r>
            <a:r>
              <a:rPr lang="en-US" dirty="0" err="1"/>
              <a:t>dùng</a:t>
            </a:r>
            <a:r>
              <a:rPr lang="en-US" dirty="0"/>
              <a:t> an </a:t>
            </a:r>
            <a:r>
              <a:rPr lang="en-US" dirty="0" err="1"/>
              <a:t>thần</a:t>
            </a:r>
            <a:r>
              <a:rPr lang="en-US" dirty="0"/>
              <a:t> </a:t>
            </a:r>
            <a:r>
              <a:rPr lang="en-US" dirty="0" err="1"/>
              <a:t>liều</a:t>
            </a:r>
            <a:r>
              <a:rPr lang="en-US" dirty="0"/>
              <a:t> </a:t>
            </a:r>
            <a:r>
              <a:rPr lang="en-US" dirty="0" err="1"/>
              <a:t>cao</a:t>
            </a:r>
            <a:r>
              <a:rPr lang="en-US" dirty="0"/>
              <a:t> </a:t>
            </a:r>
            <a:r>
              <a:rPr lang="en-US" dirty="0" err="1"/>
              <a:t>hoặcgiãn</a:t>
            </a:r>
            <a:r>
              <a:rPr lang="en-US" dirty="0"/>
              <a:t> </a:t>
            </a:r>
            <a:r>
              <a:rPr lang="en-US" dirty="0" err="1"/>
              <a:t>cơ</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khó</a:t>
            </a:r>
            <a:r>
              <a:rPr lang="en-US" dirty="0"/>
              <a:t> </a:t>
            </a:r>
            <a:r>
              <a:rPr lang="en-US" dirty="0" err="1"/>
              <a:t>cai</a:t>
            </a:r>
            <a:r>
              <a:rPr lang="en-US" dirty="0"/>
              <a:t> </a:t>
            </a:r>
            <a:r>
              <a:rPr lang="en-US" dirty="0" err="1"/>
              <a:t>thở</a:t>
            </a:r>
            <a:r>
              <a:rPr lang="en-US" dirty="0"/>
              <a:t> </a:t>
            </a:r>
            <a:r>
              <a:rPr lang="en-US" dirty="0" err="1"/>
              <a:t>máy</a:t>
            </a:r>
            <a:r>
              <a:rPr lang="en-US" dirty="0"/>
              <a:t>. </a:t>
            </a:r>
          </a:p>
          <a:p>
            <a:pPr marL="0" indent="0">
              <a:buNone/>
            </a:pPr>
            <a:r>
              <a:rPr lang="en-US" dirty="0"/>
              <a:t>- </a:t>
            </a:r>
            <a:r>
              <a:rPr lang="en-US" dirty="0" err="1"/>
              <a:t>Đánh</a:t>
            </a:r>
            <a:r>
              <a:rPr lang="en-US" dirty="0"/>
              <a:t> </a:t>
            </a:r>
            <a:r>
              <a:rPr lang="en-US" dirty="0" err="1"/>
              <a:t>giá</a:t>
            </a:r>
            <a:r>
              <a:rPr lang="en-US" dirty="0"/>
              <a:t> </a:t>
            </a:r>
            <a:r>
              <a:rPr lang="en-US" dirty="0" err="1"/>
              <a:t>tình</a:t>
            </a:r>
            <a:r>
              <a:rPr lang="en-US" dirty="0"/>
              <a:t> </a:t>
            </a:r>
            <a:r>
              <a:rPr lang="en-US" dirty="0" err="1"/>
              <a:t>trạng</a:t>
            </a:r>
            <a:r>
              <a:rPr lang="en-US" dirty="0"/>
              <a:t> </a:t>
            </a:r>
            <a:r>
              <a:rPr lang="en-US" dirty="0" err="1"/>
              <a:t>bệnh</a:t>
            </a:r>
            <a:r>
              <a:rPr lang="en-US" dirty="0"/>
              <a:t> </a:t>
            </a:r>
            <a:r>
              <a:rPr lang="en-US" dirty="0" err="1"/>
              <a:t>nhân</a:t>
            </a:r>
            <a:r>
              <a:rPr lang="en-US" dirty="0"/>
              <a:t> </a:t>
            </a:r>
            <a:r>
              <a:rPr lang="en-US" dirty="0" err="1"/>
              <a:t>hàng</a:t>
            </a:r>
            <a:r>
              <a:rPr lang="en-US" dirty="0"/>
              <a:t> </a:t>
            </a:r>
            <a:r>
              <a:rPr lang="en-US" dirty="0" err="1"/>
              <a:t>ngày</a:t>
            </a:r>
            <a:r>
              <a:rPr lang="en-US" dirty="0"/>
              <a:t> </a:t>
            </a:r>
            <a:r>
              <a:rPr lang="en-US" dirty="0" err="1"/>
              <a:t>để</a:t>
            </a:r>
            <a:r>
              <a:rPr lang="en-US" dirty="0"/>
              <a:t> </a:t>
            </a:r>
            <a:r>
              <a:rPr lang="en-US" dirty="0" err="1"/>
              <a:t>xem</a:t>
            </a:r>
            <a:r>
              <a:rPr lang="en-US" dirty="0"/>
              <a:t> </a:t>
            </a:r>
            <a:r>
              <a:rPr lang="en-US" dirty="0" err="1"/>
              <a:t>xét</a:t>
            </a:r>
            <a:r>
              <a:rPr lang="en-US" dirty="0"/>
              <a:t> </a:t>
            </a:r>
            <a:r>
              <a:rPr lang="en-US" dirty="0" err="1"/>
              <a:t>cai</a:t>
            </a:r>
            <a:r>
              <a:rPr lang="en-US" dirty="0"/>
              <a:t> </a:t>
            </a:r>
            <a:r>
              <a:rPr lang="en-US" dirty="0" err="1"/>
              <a:t>thở</a:t>
            </a:r>
            <a:r>
              <a:rPr lang="en-US" dirty="0"/>
              <a:t> </a:t>
            </a:r>
            <a:r>
              <a:rPr lang="en-US" dirty="0" err="1"/>
              <a:t>máy</a:t>
            </a:r>
            <a:r>
              <a:rPr lang="en-US" dirty="0"/>
              <a:t> </a:t>
            </a:r>
            <a:r>
              <a:rPr lang="en-US" dirty="0" err="1"/>
              <a:t>khi</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gây</a:t>
            </a:r>
            <a:r>
              <a:rPr lang="en-US" dirty="0"/>
              <a:t> </a:t>
            </a:r>
            <a:r>
              <a:rPr lang="en-US" dirty="0" err="1"/>
              <a:t>mất</a:t>
            </a:r>
            <a:r>
              <a:rPr lang="en-US" dirty="0"/>
              <a:t> </a:t>
            </a:r>
            <a:r>
              <a:rPr lang="en-US" dirty="0" err="1"/>
              <a:t>bù</a:t>
            </a:r>
            <a:r>
              <a:rPr lang="en-US" dirty="0"/>
              <a:t> </a:t>
            </a:r>
            <a:r>
              <a:rPr lang="en-US" dirty="0" err="1"/>
              <a:t>đã</a:t>
            </a:r>
            <a:r>
              <a:rPr lang="en-US" dirty="0"/>
              <a:t> </a:t>
            </a:r>
            <a:r>
              <a:rPr lang="en-US" dirty="0" err="1"/>
              <a:t>được</a:t>
            </a:r>
            <a:r>
              <a:rPr lang="en-US" dirty="0"/>
              <a:t> </a:t>
            </a:r>
            <a:r>
              <a:rPr lang="en-US" dirty="0" err="1"/>
              <a:t>điều</a:t>
            </a:r>
            <a:r>
              <a:rPr lang="en-US" dirty="0"/>
              <a:t> </a:t>
            </a:r>
            <a:r>
              <a:rPr lang="en-US" dirty="0" err="1"/>
              <a:t>trị</a:t>
            </a:r>
            <a:r>
              <a:rPr lang="en-US" dirty="0"/>
              <a:t> </a:t>
            </a:r>
            <a:r>
              <a:rPr lang="en-US" dirty="0" err="1"/>
              <a:t>ổn</a:t>
            </a:r>
            <a:r>
              <a:rPr lang="en-US" dirty="0"/>
              <a:t> </a:t>
            </a:r>
            <a:r>
              <a:rPr lang="en-US" dirty="0" err="1"/>
              <a:t>định</a:t>
            </a:r>
            <a:r>
              <a:rPr lang="en-US" dirty="0"/>
              <a:t>. </a:t>
            </a:r>
          </a:p>
          <a:p>
            <a:pPr marL="0" indent="0">
              <a:buNone/>
            </a:pPr>
            <a:endParaRPr lang="en-US" dirty="0"/>
          </a:p>
        </p:txBody>
      </p:sp>
    </p:spTree>
    <p:extLst>
      <p:ext uri="{BB962C8B-B14F-4D97-AF65-F5344CB8AC3E}">
        <p14:creationId xmlns:p14="http://schemas.microsoft.com/office/powerpoint/2010/main" val="13184710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lstStyle/>
          <a:p>
            <a:pPr marL="0" indent="0">
              <a:buNone/>
            </a:pPr>
            <a:r>
              <a:rPr lang="en-US" b="1" dirty="0"/>
              <a:t>3. </a:t>
            </a:r>
            <a:r>
              <a:rPr lang="en-US" b="1" dirty="0" err="1"/>
              <a:t>Tái</a:t>
            </a:r>
            <a:r>
              <a:rPr lang="en-US" b="1" dirty="0"/>
              <a:t> </a:t>
            </a:r>
            <a:r>
              <a:rPr lang="en-US" b="1" dirty="0" err="1"/>
              <a:t>khám</a:t>
            </a:r>
            <a:r>
              <a:rPr lang="en-US" b="1" dirty="0"/>
              <a:t> </a:t>
            </a:r>
            <a:r>
              <a:rPr lang="en-US" b="1" dirty="0" err="1"/>
              <a:t>và</a:t>
            </a:r>
            <a:r>
              <a:rPr lang="en-US" b="1" dirty="0"/>
              <a:t> </a:t>
            </a:r>
            <a:r>
              <a:rPr lang="en-US" b="1" dirty="0" err="1"/>
              <a:t>phòng</a:t>
            </a:r>
            <a:r>
              <a:rPr lang="en-US" b="1" dirty="0"/>
              <a:t> </a:t>
            </a:r>
            <a:r>
              <a:rPr lang="en-US" b="1" dirty="0" err="1"/>
              <a:t>bệnh</a:t>
            </a:r>
            <a:endParaRPr lang="en-US" dirty="0"/>
          </a:p>
          <a:p>
            <a:pPr marL="0" indent="0">
              <a:buNone/>
            </a:pPr>
            <a:r>
              <a:rPr lang="en-US" b="1" i="1" dirty="0"/>
              <a:t>3.1. </a:t>
            </a:r>
            <a:r>
              <a:rPr lang="en-US" b="1" i="1" dirty="0" err="1"/>
              <a:t>Tái</a:t>
            </a:r>
            <a:r>
              <a:rPr lang="en-US" b="1" i="1" dirty="0"/>
              <a:t> </a:t>
            </a:r>
            <a:r>
              <a:rPr lang="en-US" b="1" i="1" dirty="0" err="1"/>
              <a:t>khám</a:t>
            </a:r>
            <a:endParaRPr lang="en-US" dirty="0"/>
          </a:p>
          <a:p>
            <a:pPr marL="0" indent="0">
              <a:buNone/>
            </a:pPr>
            <a:r>
              <a:rPr lang="en-US" dirty="0"/>
              <a:t>- </a:t>
            </a:r>
            <a:r>
              <a:rPr lang="en-US" dirty="0" err="1"/>
              <a:t>Khám</a:t>
            </a:r>
            <a:r>
              <a:rPr lang="en-US" dirty="0"/>
              <a:t> </a:t>
            </a:r>
            <a:r>
              <a:rPr lang="en-US" dirty="0" err="1"/>
              <a:t>lại</a:t>
            </a:r>
            <a:r>
              <a:rPr lang="en-US" dirty="0"/>
              <a:t> 4 </a:t>
            </a:r>
            <a:r>
              <a:rPr lang="en-US" dirty="0" err="1"/>
              <a:t>đến</a:t>
            </a:r>
            <a:r>
              <a:rPr lang="en-US" dirty="0"/>
              <a:t> 6 </a:t>
            </a:r>
            <a:r>
              <a:rPr lang="en-US" dirty="0" err="1"/>
              <a:t>tuần</a:t>
            </a:r>
            <a:r>
              <a:rPr lang="en-US" dirty="0"/>
              <a:t> </a:t>
            </a:r>
            <a:r>
              <a:rPr lang="en-US" dirty="0" err="1"/>
              <a:t>sau</a:t>
            </a:r>
            <a:r>
              <a:rPr lang="en-US" dirty="0"/>
              <a:t> </a:t>
            </a:r>
            <a:r>
              <a:rPr lang="en-US" dirty="0" err="1"/>
              <a:t>khi</a:t>
            </a:r>
            <a:r>
              <a:rPr lang="en-US" dirty="0"/>
              <a:t> </a:t>
            </a:r>
            <a:r>
              <a:rPr lang="en-US" dirty="0" err="1"/>
              <a:t>xuất</a:t>
            </a:r>
            <a:r>
              <a:rPr lang="en-US" dirty="0"/>
              <a:t> </a:t>
            </a:r>
            <a:r>
              <a:rPr lang="en-US" dirty="0" err="1"/>
              <a:t>viện</a:t>
            </a:r>
            <a:r>
              <a:rPr lang="en-US" dirty="0"/>
              <a:t> </a:t>
            </a:r>
            <a:r>
              <a:rPr lang="en-US" dirty="0" err="1"/>
              <a:t>vì</a:t>
            </a:r>
            <a:r>
              <a:rPr lang="en-US" dirty="0"/>
              <a:t> </a:t>
            </a:r>
            <a:r>
              <a:rPr lang="en-US" dirty="0" err="1"/>
              <a:t>đợt</a:t>
            </a:r>
            <a:r>
              <a:rPr lang="en-US" dirty="0"/>
              <a:t> </a:t>
            </a:r>
            <a:r>
              <a:rPr lang="en-US" dirty="0" err="1"/>
              <a:t>cấp</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cứ</a:t>
            </a:r>
            <a:r>
              <a:rPr lang="en-US" dirty="0"/>
              <a:t> 6 </a:t>
            </a:r>
            <a:r>
              <a:rPr lang="en-US" dirty="0" err="1"/>
              <a:t>tháng</a:t>
            </a:r>
            <a:r>
              <a:rPr lang="en-US" dirty="0"/>
              <a:t> </a:t>
            </a:r>
            <a:r>
              <a:rPr lang="en-US" dirty="0" err="1"/>
              <a:t>một</a:t>
            </a:r>
            <a:r>
              <a:rPr lang="en-US" dirty="0"/>
              <a:t> </a:t>
            </a:r>
            <a:r>
              <a:rPr lang="en-US" dirty="0" err="1"/>
              <a:t>lần</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năm</a:t>
            </a:r>
            <a:r>
              <a:rPr lang="en-US" dirty="0"/>
              <a:t> </a:t>
            </a:r>
            <a:r>
              <a:rPr lang="en-US" dirty="0" err="1"/>
              <a:t>một</a:t>
            </a:r>
            <a:r>
              <a:rPr lang="en-US" dirty="0"/>
              <a:t> </a:t>
            </a:r>
            <a:r>
              <a:rPr lang="en-US" dirty="0" err="1"/>
              <a:t>lần</a:t>
            </a:r>
            <a:r>
              <a:rPr lang="en-US" dirty="0"/>
              <a:t>: </a:t>
            </a:r>
            <a:r>
              <a:rPr lang="en-US" dirty="0" err="1"/>
              <a:t>đo</a:t>
            </a:r>
            <a:r>
              <a:rPr lang="en-US" dirty="0"/>
              <a:t> </a:t>
            </a:r>
            <a:r>
              <a:rPr lang="en-US" dirty="0" err="1"/>
              <a:t>chức</a:t>
            </a:r>
            <a:r>
              <a:rPr lang="en-US" dirty="0"/>
              <a:t> </a:t>
            </a:r>
            <a:r>
              <a:rPr lang="en-US" dirty="0" err="1"/>
              <a:t>năng</a:t>
            </a:r>
            <a:r>
              <a:rPr lang="en-US" dirty="0"/>
              <a:t> </a:t>
            </a:r>
            <a:r>
              <a:rPr lang="en-US" dirty="0" err="1"/>
              <a:t>hô</a:t>
            </a:r>
            <a:r>
              <a:rPr lang="en-US" dirty="0"/>
              <a:t> </a:t>
            </a:r>
            <a:r>
              <a:rPr lang="en-US" dirty="0" err="1"/>
              <a:t>hấp</a:t>
            </a:r>
            <a:r>
              <a:rPr lang="en-US" dirty="0"/>
              <a:t> </a:t>
            </a:r>
            <a:r>
              <a:rPr lang="en-US" dirty="0" err="1"/>
              <a:t>phân</a:t>
            </a:r>
            <a:r>
              <a:rPr lang="en-US" dirty="0"/>
              <a:t> </a:t>
            </a:r>
            <a:r>
              <a:rPr lang="en-US" dirty="0" err="1"/>
              <a:t>loại</a:t>
            </a:r>
            <a:r>
              <a:rPr lang="en-US" dirty="0"/>
              <a:t> </a:t>
            </a:r>
            <a:r>
              <a:rPr lang="en-US" dirty="0" err="1"/>
              <a:t>lại</a:t>
            </a:r>
            <a:r>
              <a:rPr lang="en-US" dirty="0"/>
              <a:t> </a:t>
            </a:r>
            <a:r>
              <a:rPr lang="en-US" dirty="0" err="1"/>
              <a:t>mức</a:t>
            </a:r>
            <a:r>
              <a:rPr lang="en-US" dirty="0"/>
              <a:t> </a:t>
            </a:r>
            <a:r>
              <a:rPr lang="en-US" dirty="0" err="1"/>
              <a:t>độ</a:t>
            </a:r>
            <a:r>
              <a:rPr lang="en-US" dirty="0"/>
              <a:t> </a:t>
            </a:r>
            <a:r>
              <a:rPr lang="en-US" dirty="0" err="1"/>
              <a:t>nặng</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bệnh</a:t>
            </a:r>
            <a:r>
              <a:rPr lang="en-US" dirty="0"/>
              <a:t> </a:t>
            </a:r>
            <a:r>
              <a:rPr lang="en-US" dirty="0" err="1"/>
              <a:t>phối</a:t>
            </a:r>
            <a:r>
              <a:rPr lang="en-US" dirty="0"/>
              <a:t> </a:t>
            </a:r>
            <a:r>
              <a:rPr lang="en-US" dirty="0" err="1"/>
              <a:t>hợp</a:t>
            </a:r>
            <a:r>
              <a:rPr lang="en-US" dirty="0"/>
              <a:t>.</a:t>
            </a:r>
          </a:p>
          <a:p>
            <a:pPr marL="0" indent="0">
              <a:buNone/>
            </a:pPr>
            <a:r>
              <a:rPr lang="en-US" dirty="0"/>
              <a:t>- </a:t>
            </a:r>
            <a:r>
              <a:rPr lang="en-US" dirty="0" err="1"/>
              <a:t>Đánh</a:t>
            </a:r>
            <a:r>
              <a:rPr lang="en-US" dirty="0"/>
              <a:t> </a:t>
            </a:r>
            <a:r>
              <a:rPr lang="en-US" dirty="0" err="1"/>
              <a:t>giá</a:t>
            </a:r>
            <a:r>
              <a:rPr lang="en-US" dirty="0"/>
              <a:t> </a:t>
            </a:r>
            <a:r>
              <a:rPr lang="en-US" dirty="0" err="1"/>
              <a:t>khả</a:t>
            </a:r>
            <a:r>
              <a:rPr lang="en-US" dirty="0"/>
              <a:t> </a:t>
            </a:r>
            <a:r>
              <a:rPr lang="en-US" dirty="0" err="1"/>
              <a:t>năng</a:t>
            </a:r>
            <a:r>
              <a:rPr lang="en-US" dirty="0"/>
              <a:t> </a:t>
            </a:r>
            <a:r>
              <a:rPr lang="en-US" dirty="0" err="1"/>
              <a:t>hoạt</a:t>
            </a:r>
            <a:r>
              <a:rPr lang="en-US" dirty="0"/>
              <a:t> </a:t>
            </a:r>
            <a:r>
              <a:rPr lang="en-US" dirty="0" err="1"/>
              <a:t>động</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thầy</a:t>
            </a:r>
            <a:r>
              <a:rPr lang="en-US" dirty="0"/>
              <a:t> </a:t>
            </a:r>
            <a:r>
              <a:rPr lang="en-US" dirty="0" err="1"/>
              <a:t>thuốc</a:t>
            </a:r>
            <a:r>
              <a:rPr lang="en-US" dirty="0"/>
              <a:t> </a:t>
            </a:r>
            <a:r>
              <a:rPr lang="en-US" dirty="0" err="1"/>
              <a:t>và</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ngoại</a:t>
            </a:r>
            <a:r>
              <a:rPr lang="en-US" dirty="0"/>
              <a:t> </a:t>
            </a:r>
            <a:r>
              <a:rPr lang="en-US" dirty="0" err="1"/>
              <a:t>cảnh</a:t>
            </a:r>
            <a:r>
              <a:rPr lang="en-US" dirty="0"/>
              <a:t>. </a:t>
            </a:r>
          </a:p>
          <a:p>
            <a:pPr marL="0" indent="0">
              <a:buNone/>
            </a:pPr>
            <a:r>
              <a:rPr lang="en-US" dirty="0"/>
              <a:t>- </a:t>
            </a:r>
            <a:r>
              <a:rPr lang="en-US" dirty="0" err="1"/>
              <a:t>Đánh</a:t>
            </a:r>
            <a:r>
              <a:rPr lang="en-US" dirty="0"/>
              <a:t> </a:t>
            </a:r>
            <a:r>
              <a:rPr lang="en-US" dirty="0" err="1"/>
              <a:t>giá</a:t>
            </a:r>
            <a:r>
              <a:rPr lang="en-US" dirty="0"/>
              <a:t> </a:t>
            </a:r>
            <a:r>
              <a:rPr lang="en-US" dirty="0" err="1"/>
              <a:t>sự</a:t>
            </a:r>
            <a:r>
              <a:rPr lang="en-US" dirty="0"/>
              <a:t> </a:t>
            </a:r>
            <a:r>
              <a:rPr lang="en-US" dirty="0" err="1"/>
              <a:t>hiểu</a:t>
            </a:r>
            <a:r>
              <a:rPr lang="en-US" dirty="0"/>
              <a:t> </a:t>
            </a:r>
            <a:r>
              <a:rPr lang="en-US" dirty="0" err="1"/>
              <a:t>biết</a:t>
            </a:r>
            <a:r>
              <a:rPr lang="en-US" dirty="0"/>
              <a:t> </a:t>
            </a:r>
            <a:r>
              <a:rPr lang="en-US" dirty="0" err="1"/>
              <a:t>và</a:t>
            </a:r>
            <a:r>
              <a:rPr lang="en-US" dirty="0"/>
              <a:t> </a:t>
            </a:r>
            <a:r>
              <a:rPr lang="en-US" dirty="0" err="1"/>
              <a:t>tuân</a:t>
            </a:r>
            <a:r>
              <a:rPr lang="en-US" dirty="0"/>
              <a:t> </a:t>
            </a:r>
            <a:r>
              <a:rPr lang="en-US" dirty="0" err="1"/>
              <a:t>thủ</a:t>
            </a:r>
            <a:r>
              <a:rPr lang="en-US" dirty="0"/>
              <a:t> </a:t>
            </a:r>
            <a:r>
              <a:rPr lang="en-US" dirty="0" err="1"/>
              <a:t>phương</a:t>
            </a:r>
            <a:r>
              <a:rPr lang="en-US" dirty="0"/>
              <a:t> </a:t>
            </a:r>
            <a:r>
              <a:rPr lang="en-US" dirty="0" err="1"/>
              <a:t>pháp</a:t>
            </a:r>
            <a:r>
              <a:rPr lang="en-US" dirty="0"/>
              <a:t> </a:t>
            </a:r>
            <a:r>
              <a:rPr lang="en-US" dirty="0" err="1"/>
              <a:t>điều</a:t>
            </a:r>
            <a:r>
              <a:rPr lang="en-US" dirty="0"/>
              <a:t> </a:t>
            </a:r>
            <a:r>
              <a:rPr lang="en-US" dirty="0" err="1"/>
              <a:t>trị</a:t>
            </a:r>
            <a:r>
              <a:rPr lang="en-US" dirty="0"/>
              <a:t>, </a:t>
            </a:r>
            <a:r>
              <a:rPr lang="en-US" dirty="0" err="1"/>
              <a:t>kỹ</a:t>
            </a:r>
            <a:r>
              <a:rPr lang="en-US" dirty="0"/>
              <a:t> </a:t>
            </a:r>
            <a:r>
              <a:rPr lang="en-US" dirty="0" err="1"/>
              <a:t>thuật</a:t>
            </a:r>
            <a:r>
              <a:rPr lang="en-US" dirty="0"/>
              <a:t> </a:t>
            </a:r>
            <a:r>
              <a:rPr lang="en-US" dirty="0" err="1"/>
              <a:t>phun</a:t>
            </a:r>
            <a:r>
              <a:rPr lang="en-US" dirty="0"/>
              <a:t> </a:t>
            </a:r>
            <a:r>
              <a:rPr lang="en-US" dirty="0" err="1"/>
              <a:t>hít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thuốc</a:t>
            </a:r>
            <a:r>
              <a:rPr lang="en-US" dirty="0"/>
              <a:t> </a:t>
            </a:r>
            <a:r>
              <a:rPr lang="en-US" dirty="0" err="1"/>
              <a:t>giãn</a:t>
            </a:r>
            <a:r>
              <a:rPr lang="en-US" dirty="0"/>
              <a:t> </a:t>
            </a:r>
            <a:r>
              <a:rPr lang="en-US" dirty="0" err="1"/>
              <a:t>phế</a:t>
            </a:r>
            <a:r>
              <a:rPr lang="en-US" dirty="0"/>
              <a:t> </a:t>
            </a:r>
            <a:r>
              <a:rPr lang="en-US" dirty="0" err="1"/>
              <a:t>quản</a:t>
            </a:r>
            <a:r>
              <a:rPr lang="en-US" dirty="0"/>
              <a:t>, corticoid. </a:t>
            </a:r>
          </a:p>
          <a:p>
            <a:pPr marL="0" indent="0">
              <a:buNone/>
            </a:pPr>
            <a:endParaRPr lang="en-US" dirty="0"/>
          </a:p>
        </p:txBody>
      </p:sp>
    </p:spTree>
    <p:extLst>
      <p:ext uri="{BB962C8B-B14F-4D97-AF65-F5344CB8AC3E}">
        <p14:creationId xmlns:p14="http://schemas.microsoft.com/office/powerpoint/2010/main" val="3196343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ĐẠI CƯƠNG</a:t>
            </a:r>
          </a:p>
        </p:txBody>
      </p:sp>
      <p:sp>
        <p:nvSpPr>
          <p:cNvPr id="3" name="Content Placeholder 2"/>
          <p:cNvSpPr>
            <a:spLocks noGrp="1"/>
          </p:cNvSpPr>
          <p:nvPr>
            <p:ph sz="quarter" idx="1"/>
          </p:nvPr>
        </p:nvSpPr>
        <p:spPr/>
        <p:txBody>
          <a:bodyPr>
            <a:normAutofit fontScale="32500" lnSpcReduction="20000"/>
          </a:bodyPr>
          <a:lstStyle/>
          <a:p>
            <a:r>
              <a:rPr lang="en-US" sz="8600" b="1" dirty="0" err="1" smtClean="0">
                <a:solidFill>
                  <a:srgbClr val="0070C0"/>
                </a:solidFill>
              </a:rPr>
              <a:t>Cơ</a:t>
            </a:r>
            <a:r>
              <a:rPr lang="en-US" sz="8600" b="1" dirty="0" smtClean="0">
                <a:solidFill>
                  <a:srgbClr val="0070C0"/>
                </a:solidFill>
              </a:rPr>
              <a:t> </a:t>
            </a:r>
            <a:r>
              <a:rPr lang="en-US" sz="8600" b="1" dirty="0" err="1" smtClean="0">
                <a:solidFill>
                  <a:srgbClr val="0070C0"/>
                </a:solidFill>
              </a:rPr>
              <a:t>chế</a:t>
            </a:r>
            <a:r>
              <a:rPr lang="en-US" sz="8600" b="1" dirty="0" smtClean="0">
                <a:solidFill>
                  <a:srgbClr val="0070C0"/>
                </a:solidFill>
              </a:rPr>
              <a:t> </a:t>
            </a:r>
            <a:r>
              <a:rPr lang="en-US" sz="8600" b="1" dirty="0" err="1" smtClean="0">
                <a:solidFill>
                  <a:srgbClr val="0070C0"/>
                </a:solidFill>
              </a:rPr>
              <a:t>bệnh</a:t>
            </a:r>
            <a:r>
              <a:rPr lang="en-US" sz="8600" b="1" dirty="0" smtClean="0">
                <a:solidFill>
                  <a:srgbClr val="0070C0"/>
                </a:solidFill>
              </a:rPr>
              <a:t> </a:t>
            </a:r>
            <a:r>
              <a:rPr lang="en-US" sz="8600" b="1" dirty="0" err="1" smtClean="0">
                <a:solidFill>
                  <a:srgbClr val="0070C0"/>
                </a:solidFill>
              </a:rPr>
              <a:t>sinh</a:t>
            </a:r>
            <a:endParaRPr lang="en-US" sz="8600" b="1" dirty="0" smtClean="0">
              <a:solidFill>
                <a:srgbClr val="0070C0"/>
              </a:solidFill>
            </a:endParaRPr>
          </a:p>
          <a:p>
            <a:pPr algn="just">
              <a:lnSpc>
                <a:spcPct val="170000"/>
              </a:lnSpc>
              <a:buFont typeface="Courier New" pitchFamily="49" charset="0"/>
              <a:buChar char="o"/>
            </a:pPr>
            <a:r>
              <a:rPr lang="de-DE" sz="5000" dirty="0" smtClean="0"/>
              <a:t>Sự </a:t>
            </a:r>
            <a:r>
              <a:rPr lang="de-DE" sz="5000" dirty="0"/>
              <a:t>viêm nhiễm thường xuyên toàn bộ đưỡng dẫn khí và nhu mô. Xâm nhập đại thực bào, tế bào lympho T (chủ yếu là CD8) và bạch cầu đa nhân trung tính tăng. </a:t>
            </a:r>
            <a:endParaRPr lang="de-DE" sz="5000" dirty="0" smtClean="0"/>
          </a:p>
          <a:p>
            <a:pPr algn="just">
              <a:lnSpc>
                <a:spcPct val="170000"/>
              </a:lnSpc>
              <a:buFont typeface="Courier New" pitchFamily="49" charset="0"/>
              <a:buChar char="o"/>
            </a:pPr>
            <a:r>
              <a:rPr lang="de-DE" sz="5000" dirty="0" smtClean="0"/>
              <a:t>Các </a:t>
            </a:r>
            <a:r>
              <a:rPr lang="de-DE" sz="5000" dirty="0"/>
              <a:t>tế bào viêm giải phóng ra rất nhiều chất trung gian hoạt mạch gồm: Leukotrien B4 (LTB4), interleukin 8 (IL-8), yếu tố hoại tử u </a:t>
            </a:r>
            <a:r>
              <a:rPr lang="en-US" sz="5000" dirty="0">
                <a:sym typeface="Symbol"/>
              </a:rPr>
              <a:t></a:t>
            </a:r>
            <a:r>
              <a:rPr lang="de-DE" sz="5000" dirty="0"/>
              <a:t> (TNF-</a:t>
            </a:r>
            <a:r>
              <a:rPr lang="en-US" sz="5000" dirty="0">
                <a:sym typeface="Symbol"/>
              </a:rPr>
              <a:t></a:t>
            </a:r>
            <a:r>
              <a:rPr lang="de-DE" sz="5000" dirty="0"/>
              <a:t>) và các chất khác có khả năng phá huỷ cấu trúc của phổi và/hoặc duy trì tình trạng viêm tăng bạch cầu trung tính.</a:t>
            </a:r>
            <a:endParaRPr lang="en-US" sz="5000" dirty="0"/>
          </a:p>
          <a:p>
            <a:pPr algn="just">
              <a:lnSpc>
                <a:spcPct val="170000"/>
              </a:lnSpc>
              <a:buFont typeface="Courier New" pitchFamily="49" charset="0"/>
              <a:buChar char="o"/>
            </a:pPr>
            <a:r>
              <a:rPr lang="de-DE" sz="5000" dirty="0" smtClean="0"/>
              <a:t>Hít </a:t>
            </a:r>
            <a:r>
              <a:rPr lang="de-DE" sz="5000" dirty="0"/>
              <a:t>phải khói bụi và các chất độc, hút thuốc lá có thể gây ra viêm cũng như phá huỷ cấu trúc phế quản và phổi. Tình trạng này sẽ dẫn đến bệnh phổi tắc nghẽn mạn tính.</a:t>
            </a:r>
            <a:endParaRPr lang="en-US" sz="5000" dirty="0"/>
          </a:p>
          <a:p>
            <a:endParaRPr lang="en-US" sz="5000" b="1" dirty="0">
              <a:solidFill>
                <a:srgbClr val="0070C0"/>
              </a:solidFill>
            </a:endParaRPr>
          </a:p>
        </p:txBody>
      </p:sp>
    </p:spTree>
    <p:extLst>
      <p:ext uri="{BB962C8B-B14F-4D97-AF65-F5344CB8AC3E}">
        <p14:creationId xmlns:p14="http://schemas.microsoft.com/office/powerpoint/2010/main" val="31711982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lstStyle/>
          <a:p>
            <a:pPr marL="0" indent="0">
              <a:buNone/>
            </a:pPr>
            <a:r>
              <a:rPr lang="en-US" b="1" i="1" dirty="0"/>
              <a:t>3.2. </a:t>
            </a:r>
            <a:r>
              <a:rPr lang="en-US" b="1" i="1" dirty="0" err="1"/>
              <a:t>Phòng</a:t>
            </a:r>
            <a:r>
              <a:rPr lang="en-US" b="1" i="1" dirty="0"/>
              <a:t> </a:t>
            </a:r>
            <a:r>
              <a:rPr lang="en-US" b="1" i="1" dirty="0" err="1"/>
              <a:t>bệnh</a:t>
            </a:r>
            <a:r>
              <a:rPr lang="en-US" b="1" i="1" dirty="0"/>
              <a:t> </a:t>
            </a:r>
            <a:endParaRPr lang="en-US" dirty="0"/>
          </a:p>
          <a:p>
            <a:pPr marL="0" indent="0">
              <a:buNone/>
            </a:pPr>
            <a:r>
              <a:rPr lang="en-US" dirty="0"/>
              <a:t>- BPTNMT </a:t>
            </a:r>
            <a:r>
              <a:rPr lang="en-US" dirty="0" err="1"/>
              <a:t>tiến</a:t>
            </a:r>
            <a:r>
              <a:rPr lang="en-US" dirty="0"/>
              <a:t> </a:t>
            </a:r>
            <a:r>
              <a:rPr lang="en-US" dirty="0" err="1"/>
              <a:t>triển</a:t>
            </a:r>
            <a:r>
              <a:rPr lang="en-US" dirty="0"/>
              <a:t> </a:t>
            </a:r>
            <a:r>
              <a:rPr lang="en-US" dirty="0" err="1"/>
              <a:t>nặng</a:t>
            </a:r>
            <a:r>
              <a:rPr lang="en-US" dirty="0"/>
              <a:t> </a:t>
            </a:r>
            <a:r>
              <a:rPr lang="en-US" dirty="0" err="1"/>
              <a:t>dần</a:t>
            </a:r>
            <a:r>
              <a:rPr lang="en-US" dirty="0"/>
              <a:t> </a:t>
            </a:r>
            <a:r>
              <a:rPr lang="en-US" dirty="0" err="1"/>
              <a:t>không</a:t>
            </a:r>
            <a:r>
              <a:rPr lang="en-US" dirty="0"/>
              <a:t> </a:t>
            </a:r>
            <a:r>
              <a:rPr lang="en-US" dirty="0" err="1"/>
              <a:t>hồi</a:t>
            </a:r>
            <a:r>
              <a:rPr lang="en-US" dirty="0"/>
              <a:t> </a:t>
            </a:r>
            <a:r>
              <a:rPr lang="en-US" dirty="0" err="1"/>
              <a:t>phục</a:t>
            </a:r>
            <a:r>
              <a:rPr lang="en-US" dirty="0"/>
              <a:t>, </a:t>
            </a:r>
            <a:r>
              <a:rPr lang="en-US" dirty="0" err="1"/>
              <a:t>vì</a:t>
            </a:r>
            <a:r>
              <a:rPr lang="en-US" dirty="0"/>
              <a:t> </a:t>
            </a:r>
            <a:r>
              <a:rPr lang="en-US" dirty="0" err="1"/>
              <a:t>vậy</a:t>
            </a:r>
            <a:r>
              <a:rPr lang="en-US" dirty="0"/>
              <a:t>, </a:t>
            </a:r>
            <a:r>
              <a:rPr lang="en-US" dirty="0" err="1"/>
              <a:t>cần</a:t>
            </a:r>
            <a:r>
              <a:rPr lang="en-US" dirty="0"/>
              <a:t> </a:t>
            </a:r>
            <a:r>
              <a:rPr lang="en-US" dirty="0" err="1"/>
              <a:t>điều</a:t>
            </a:r>
            <a:r>
              <a:rPr lang="en-US" dirty="0"/>
              <a:t> </a:t>
            </a:r>
            <a:r>
              <a:rPr lang="en-US" dirty="0" err="1"/>
              <a:t>trị</a:t>
            </a:r>
            <a:r>
              <a:rPr lang="en-US" dirty="0"/>
              <a:t> </a:t>
            </a:r>
            <a:r>
              <a:rPr lang="en-US" dirty="0" err="1"/>
              <a:t>sớm</a:t>
            </a:r>
            <a:r>
              <a:rPr lang="en-US" dirty="0"/>
              <a:t>, </a:t>
            </a:r>
            <a:r>
              <a:rPr lang="en-US" dirty="0" err="1"/>
              <a:t>tích</a:t>
            </a:r>
            <a:r>
              <a:rPr lang="en-US" dirty="0"/>
              <a:t> </a:t>
            </a:r>
            <a:r>
              <a:rPr lang="en-US" dirty="0" err="1"/>
              <a:t>cực</a:t>
            </a:r>
            <a:r>
              <a:rPr lang="en-US" dirty="0"/>
              <a:t> </a:t>
            </a:r>
            <a:r>
              <a:rPr lang="en-US" dirty="0" err="1"/>
              <a:t>để</a:t>
            </a:r>
            <a:r>
              <a:rPr lang="en-US" dirty="0"/>
              <a:t> </a:t>
            </a:r>
            <a:r>
              <a:rPr lang="en-US" dirty="0" err="1"/>
              <a:t>bệnh</a:t>
            </a:r>
            <a:r>
              <a:rPr lang="en-US" dirty="0"/>
              <a:t> </a:t>
            </a:r>
            <a:r>
              <a:rPr lang="en-US" dirty="0" err="1"/>
              <a:t>tiến</a:t>
            </a:r>
            <a:r>
              <a:rPr lang="en-US" dirty="0"/>
              <a:t> </a:t>
            </a:r>
            <a:r>
              <a:rPr lang="en-US" dirty="0" err="1"/>
              <a:t>triển</a:t>
            </a:r>
            <a:r>
              <a:rPr lang="en-US" dirty="0"/>
              <a:t> </a:t>
            </a:r>
            <a:r>
              <a:rPr lang="en-US" dirty="0" err="1"/>
              <a:t>chậm</a:t>
            </a:r>
            <a:r>
              <a:rPr lang="en-US" dirty="0"/>
              <a:t> </a:t>
            </a:r>
          </a:p>
          <a:p>
            <a:pPr marL="0" indent="0">
              <a:buNone/>
            </a:pPr>
            <a:r>
              <a:rPr lang="en-US" dirty="0"/>
              <a:t>- </a:t>
            </a:r>
            <a:r>
              <a:rPr lang="en-US" dirty="0" err="1"/>
              <a:t>Không</a:t>
            </a:r>
            <a:r>
              <a:rPr lang="en-US" dirty="0"/>
              <a:t> </a:t>
            </a:r>
            <a:r>
              <a:rPr lang="en-US" dirty="0" err="1"/>
              <a:t>hút</a:t>
            </a:r>
            <a:r>
              <a:rPr lang="en-US" dirty="0"/>
              <a:t> </a:t>
            </a:r>
            <a:r>
              <a:rPr lang="en-US" dirty="0" err="1"/>
              <a:t>thuốc</a:t>
            </a:r>
            <a:r>
              <a:rPr lang="en-US" dirty="0"/>
              <a:t> </a:t>
            </a:r>
            <a:r>
              <a:rPr lang="en-US" dirty="0" err="1"/>
              <a:t>lá</a:t>
            </a:r>
            <a:r>
              <a:rPr lang="en-US" dirty="0"/>
              <a:t>, </a:t>
            </a:r>
            <a:r>
              <a:rPr lang="en-US" dirty="0" err="1"/>
              <a:t>thuốc</a:t>
            </a:r>
            <a:r>
              <a:rPr lang="en-US" dirty="0"/>
              <a:t> </a:t>
            </a:r>
            <a:r>
              <a:rPr lang="en-US" dirty="0" err="1"/>
              <a:t>lào</a:t>
            </a:r>
            <a:r>
              <a:rPr lang="en-US" dirty="0"/>
              <a:t>, </a:t>
            </a:r>
            <a:r>
              <a:rPr lang="en-US" dirty="0" err="1"/>
              <a:t>tiếp</a:t>
            </a:r>
            <a:r>
              <a:rPr lang="en-US" dirty="0"/>
              <a:t> </a:t>
            </a:r>
            <a:r>
              <a:rPr lang="en-US" dirty="0" err="1"/>
              <a:t>xúc</a:t>
            </a:r>
            <a:r>
              <a:rPr lang="en-US" dirty="0"/>
              <a:t> </a:t>
            </a:r>
            <a:r>
              <a:rPr lang="en-US" dirty="0" err="1"/>
              <a:t>với</a:t>
            </a:r>
            <a:r>
              <a:rPr lang="en-US" dirty="0"/>
              <a:t> </a:t>
            </a:r>
            <a:r>
              <a:rPr lang="en-US" dirty="0" err="1"/>
              <a:t>các</a:t>
            </a:r>
            <a:r>
              <a:rPr lang="en-US" dirty="0"/>
              <a:t> </a:t>
            </a:r>
            <a:r>
              <a:rPr lang="en-US" dirty="0" err="1"/>
              <a:t>khí</a:t>
            </a:r>
            <a:r>
              <a:rPr lang="en-US" dirty="0"/>
              <a:t> </a:t>
            </a:r>
            <a:r>
              <a:rPr lang="en-US" dirty="0" err="1"/>
              <a:t>độc</a:t>
            </a:r>
            <a:r>
              <a:rPr lang="en-US" dirty="0"/>
              <a:t> </a:t>
            </a:r>
            <a:r>
              <a:rPr lang="en-US" dirty="0" err="1"/>
              <a:t>hại</a:t>
            </a:r>
            <a:r>
              <a:rPr lang="en-US" dirty="0"/>
              <a:t>, ô </a:t>
            </a:r>
            <a:r>
              <a:rPr lang="en-US" dirty="0" err="1"/>
              <a:t>nhiễm</a:t>
            </a:r>
            <a:r>
              <a:rPr lang="en-US" dirty="0"/>
              <a:t> </a:t>
            </a:r>
            <a:r>
              <a:rPr lang="en-US" dirty="0" err="1"/>
              <a:t>môi</a:t>
            </a:r>
            <a:r>
              <a:rPr lang="en-US" dirty="0"/>
              <a:t> </a:t>
            </a:r>
            <a:r>
              <a:rPr lang="en-US" dirty="0" err="1"/>
              <a:t>trường</a:t>
            </a:r>
            <a:r>
              <a:rPr lang="en-US" dirty="0"/>
              <a:t>.  </a:t>
            </a:r>
          </a:p>
          <a:p>
            <a:pPr marL="0" indent="0">
              <a:buNone/>
            </a:pPr>
            <a:r>
              <a:rPr lang="en-US" dirty="0"/>
              <a:t>- </a:t>
            </a:r>
            <a:r>
              <a:rPr lang="en-US" dirty="0" err="1"/>
              <a:t>Tránh</a:t>
            </a:r>
            <a:r>
              <a:rPr lang="en-US" dirty="0"/>
              <a:t> </a:t>
            </a:r>
            <a:r>
              <a:rPr lang="en-US" dirty="0" err="1"/>
              <a:t>lạnh</a:t>
            </a:r>
            <a:r>
              <a:rPr lang="en-US" dirty="0"/>
              <a:t>, </a:t>
            </a:r>
            <a:r>
              <a:rPr lang="en-US" dirty="0" err="1"/>
              <a:t>ẩm</a:t>
            </a:r>
            <a:r>
              <a:rPr lang="en-US" dirty="0"/>
              <a:t>. </a:t>
            </a:r>
          </a:p>
          <a:p>
            <a:pPr marL="0" indent="0">
              <a:buNone/>
            </a:pPr>
            <a:r>
              <a:rPr lang="en-US" dirty="0"/>
              <a:t>- </a:t>
            </a:r>
            <a:r>
              <a:rPr lang="en-US" dirty="0" err="1"/>
              <a:t>Điều</a:t>
            </a:r>
            <a:r>
              <a:rPr lang="en-US" dirty="0"/>
              <a:t> </a:t>
            </a:r>
            <a:r>
              <a:rPr lang="en-US" dirty="0" err="1"/>
              <a:t>trị</a:t>
            </a:r>
            <a:r>
              <a:rPr lang="en-US" dirty="0"/>
              <a:t> </a:t>
            </a:r>
            <a:r>
              <a:rPr lang="en-US" dirty="0" err="1"/>
              <a:t>sớm</a:t>
            </a:r>
            <a:r>
              <a:rPr lang="en-US" dirty="0"/>
              <a:t> </a:t>
            </a:r>
            <a:r>
              <a:rPr lang="en-US" dirty="0" err="1"/>
              <a:t>các</a:t>
            </a:r>
            <a:r>
              <a:rPr lang="en-US" dirty="0"/>
              <a:t> </a:t>
            </a:r>
            <a:r>
              <a:rPr lang="en-US" dirty="0" err="1"/>
              <a:t>nhiễm</a:t>
            </a:r>
            <a:r>
              <a:rPr lang="en-US" dirty="0"/>
              <a:t> </a:t>
            </a:r>
            <a:r>
              <a:rPr lang="en-US" dirty="0" err="1"/>
              <a:t>khuẩn</a:t>
            </a:r>
            <a:r>
              <a:rPr lang="en-US" dirty="0"/>
              <a:t> </a:t>
            </a:r>
            <a:r>
              <a:rPr lang="en-US" dirty="0" err="1"/>
              <a:t>đường</a:t>
            </a:r>
            <a:r>
              <a:rPr lang="en-US" dirty="0"/>
              <a:t> </a:t>
            </a:r>
            <a:r>
              <a:rPr lang="en-US" dirty="0" err="1"/>
              <a:t>hô</a:t>
            </a:r>
            <a:r>
              <a:rPr lang="en-US" dirty="0"/>
              <a:t> </a:t>
            </a:r>
            <a:r>
              <a:rPr lang="en-US" dirty="0" err="1"/>
              <a:t>hấp</a:t>
            </a:r>
            <a:r>
              <a:rPr lang="en-US" dirty="0"/>
              <a:t> </a:t>
            </a:r>
            <a:r>
              <a:rPr lang="en-US" dirty="0" err="1"/>
              <a:t>và</a:t>
            </a:r>
            <a:r>
              <a:rPr lang="en-US" dirty="0"/>
              <a:t> </a:t>
            </a:r>
            <a:r>
              <a:rPr lang="en-US" dirty="0" err="1"/>
              <a:t>các</a:t>
            </a:r>
            <a:r>
              <a:rPr lang="en-US" dirty="0"/>
              <a:t> </a:t>
            </a:r>
            <a:r>
              <a:rPr lang="en-US" dirty="0" err="1"/>
              <a:t>bệnh</a:t>
            </a:r>
            <a:r>
              <a:rPr lang="en-US" dirty="0"/>
              <a:t> </a:t>
            </a:r>
            <a:r>
              <a:rPr lang="en-US" dirty="0" err="1"/>
              <a:t>lý</a:t>
            </a:r>
            <a:r>
              <a:rPr lang="en-US" dirty="0"/>
              <a:t> </a:t>
            </a:r>
            <a:r>
              <a:rPr lang="en-US" dirty="0" err="1"/>
              <a:t>kèm</a:t>
            </a:r>
            <a:r>
              <a:rPr lang="en-US" dirty="0"/>
              <a:t> </a:t>
            </a:r>
            <a:r>
              <a:rPr lang="en-US" dirty="0" err="1"/>
              <a:t>theo.</a:t>
            </a:r>
            <a:r>
              <a:rPr lang="en-US" dirty="0"/>
              <a:t> </a:t>
            </a:r>
          </a:p>
          <a:p>
            <a:pPr marL="0" indent="0">
              <a:buNone/>
            </a:pPr>
            <a:r>
              <a:rPr lang="en-US" dirty="0"/>
              <a:t>- </a:t>
            </a:r>
            <a:r>
              <a:rPr lang="en-US" dirty="0" err="1"/>
              <a:t>Tập</a:t>
            </a:r>
            <a:r>
              <a:rPr lang="en-US" dirty="0"/>
              <a:t> </a:t>
            </a:r>
            <a:r>
              <a:rPr lang="en-US" dirty="0" err="1"/>
              <a:t>thở</a:t>
            </a:r>
            <a:r>
              <a:rPr lang="en-US" dirty="0"/>
              <a:t> </a:t>
            </a:r>
            <a:r>
              <a:rPr lang="en-US" dirty="0" err="1"/>
              <a:t>bụng</a:t>
            </a:r>
            <a:r>
              <a:rPr lang="en-US" dirty="0"/>
              <a:t>, </a:t>
            </a:r>
            <a:r>
              <a:rPr lang="en-US" dirty="0" err="1"/>
              <a:t>thở</a:t>
            </a:r>
            <a:r>
              <a:rPr lang="en-US" dirty="0"/>
              <a:t> </a:t>
            </a:r>
            <a:r>
              <a:rPr lang="en-US" dirty="0" err="1"/>
              <a:t>chúm</a:t>
            </a:r>
            <a:r>
              <a:rPr lang="en-US" dirty="0"/>
              <a:t> </a:t>
            </a:r>
            <a:r>
              <a:rPr lang="en-US" dirty="0" err="1"/>
              <a:t>môi</a:t>
            </a:r>
            <a:r>
              <a:rPr lang="en-US" dirty="0"/>
              <a:t>, ho </a:t>
            </a:r>
            <a:r>
              <a:rPr lang="en-US" dirty="0" err="1"/>
              <a:t>có</a:t>
            </a:r>
            <a:r>
              <a:rPr lang="en-US" dirty="0"/>
              <a:t> </a:t>
            </a:r>
            <a:r>
              <a:rPr lang="en-US" dirty="0" err="1"/>
              <a:t>điều</a:t>
            </a:r>
            <a:r>
              <a:rPr lang="en-US" dirty="0"/>
              <a:t> </a:t>
            </a:r>
            <a:r>
              <a:rPr lang="en-US" dirty="0" err="1"/>
              <a:t>khiển</a:t>
            </a:r>
            <a:r>
              <a:rPr lang="en-US" dirty="0"/>
              <a:t>.</a:t>
            </a:r>
          </a:p>
          <a:p>
            <a:pPr marL="0" indent="0">
              <a:buNone/>
            </a:pPr>
            <a:endParaRPr lang="en-US" dirty="0"/>
          </a:p>
        </p:txBody>
      </p:sp>
    </p:spTree>
    <p:extLst>
      <p:ext uri="{BB962C8B-B14F-4D97-AF65-F5344CB8AC3E}">
        <p14:creationId xmlns:p14="http://schemas.microsoft.com/office/powerpoint/2010/main" val="3198463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 ĐỢT CẤP</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1984636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66949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ĐẠI CƯƠNG</a:t>
            </a:r>
          </a:p>
        </p:txBody>
      </p:sp>
      <p:sp>
        <p:nvSpPr>
          <p:cNvPr id="3" name="Content Placeholder 2"/>
          <p:cNvSpPr>
            <a:spLocks noGrp="1"/>
          </p:cNvSpPr>
          <p:nvPr>
            <p:ph sz="quarter" idx="1"/>
          </p:nvPr>
        </p:nvSpPr>
        <p:spPr/>
        <p:txBody>
          <a:bodyPr>
            <a:normAutofit fontScale="62500" lnSpcReduction="20000"/>
          </a:bodyPr>
          <a:lstStyle/>
          <a:p>
            <a:r>
              <a:rPr lang="en-US" sz="4500" b="1" dirty="0" err="1" smtClean="0">
                <a:solidFill>
                  <a:srgbClr val="0070C0"/>
                </a:solidFill>
              </a:rPr>
              <a:t>Cơ</a:t>
            </a:r>
            <a:r>
              <a:rPr lang="en-US" sz="4500" b="1" dirty="0" smtClean="0">
                <a:solidFill>
                  <a:srgbClr val="0070C0"/>
                </a:solidFill>
              </a:rPr>
              <a:t> </a:t>
            </a:r>
            <a:r>
              <a:rPr lang="en-US" sz="4500" b="1" dirty="0" err="1" smtClean="0">
                <a:solidFill>
                  <a:srgbClr val="0070C0"/>
                </a:solidFill>
              </a:rPr>
              <a:t>chế</a:t>
            </a:r>
            <a:r>
              <a:rPr lang="en-US" sz="4500" b="1" dirty="0" smtClean="0">
                <a:solidFill>
                  <a:srgbClr val="0070C0"/>
                </a:solidFill>
              </a:rPr>
              <a:t> </a:t>
            </a:r>
            <a:r>
              <a:rPr lang="en-US" sz="4500" b="1" dirty="0" err="1" smtClean="0">
                <a:solidFill>
                  <a:srgbClr val="0070C0"/>
                </a:solidFill>
              </a:rPr>
              <a:t>bệnh</a:t>
            </a:r>
            <a:r>
              <a:rPr lang="en-US" sz="4500" b="1" dirty="0" smtClean="0">
                <a:solidFill>
                  <a:srgbClr val="0070C0"/>
                </a:solidFill>
              </a:rPr>
              <a:t> </a:t>
            </a:r>
            <a:r>
              <a:rPr lang="en-US" sz="4500" b="1" dirty="0" err="1" smtClean="0">
                <a:solidFill>
                  <a:srgbClr val="0070C0"/>
                </a:solidFill>
              </a:rPr>
              <a:t>sinh</a:t>
            </a:r>
            <a:r>
              <a:rPr lang="en-US" sz="4500" b="1" dirty="0" smtClean="0">
                <a:solidFill>
                  <a:srgbClr val="0070C0"/>
                </a:solidFill>
              </a:rPr>
              <a:t> </a:t>
            </a:r>
          </a:p>
          <a:p>
            <a:pPr algn="just">
              <a:lnSpc>
                <a:spcPct val="160000"/>
              </a:lnSpc>
              <a:buFont typeface="Courier New" pitchFamily="49" charset="0"/>
              <a:buChar char="o"/>
            </a:pPr>
            <a:r>
              <a:rPr lang="de-DE" sz="3200" dirty="0" smtClean="0"/>
              <a:t>Sự </a:t>
            </a:r>
            <a:r>
              <a:rPr lang="de-DE" sz="3200" dirty="0"/>
              <a:t>tăng tiết nhày và dich rỉ viêm trong đường thở dẫn đến ho khạc đờm mạn tính</a:t>
            </a:r>
            <a:endParaRPr lang="en-US" sz="3200" dirty="0"/>
          </a:p>
          <a:p>
            <a:pPr algn="just">
              <a:lnSpc>
                <a:spcPct val="160000"/>
              </a:lnSpc>
              <a:buFont typeface="Courier New" pitchFamily="49" charset="0"/>
              <a:buChar char="o"/>
            </a:pPr>
            <a:r>
              <a:rPr lang="de-DE" sz="3200" dirty="0"/>
              <a:t>T</a:t>
            </a:r>
            <a:r>
              <a:rPr lang="de-DE" sz="3200" dirty="0" smtClean="0"/>
              <a:t>ắc </a:t>
            </a:r>
            <a:r>
              <a:rPr lang="de-DE" sz="3200" dirty="0"/>
              <a:t>nghẽn không hồi phục dòng khí thở</a:t>
            </a:r>
            <a:r>
              <a:rPr lang="vi-VN" sz="3200" dirty="0"/>
              <a:t> ra do hiện tượng phù nề niêm mạc phế quản làm hẹp lòng đường thở, tăng sức cản đường thở và phá hủy vách phế nang tạo thành các bẫy khí</a:t>
            </a:r>
            <a:endParaRPr lang="en-US" sz="3200" dirty="0"/>
          </a:p>
          <a:p>
            <a:pPr algn="just">
              <a:lnSpc>
                <a:spcPct val="160000"/>
              </a:lnSpc>
              <a:buFont typeface="Courier New" pitchFamily="49" charset="0"/>
              <a:buChar char="o"/>
            </a:pPr>
            <a:r>
              <a:rPr lang="vi-VN" sz="3200" dirty="0" smtClean="0"/>
              <a:t>Giãn </a:t>
            </a:r>
            <a:r>
              <a:rPr lang="vi-VN" sz="3200" dirty="0"/>
              <a:t>phế nang và thay đổi về mạch mãu là giảm trao đổi khí tại phổi, gây ra tình trạng giảm oxy máu và sau đó là tăng CO</a:t>
            </a:r>
            <a:r>
              <a:rPr lang="vi-VN" sz="3200" baseline="-25000" dirty="0"/>
              <a:t>2</a:t>
            </a:r>
            <a:r>
              <a:rPr lang="vi-VN" sz="3200" dirty="0"/>
              <a:t> máu, tăng áp lực động mạch phổi xuất hiện khí COPD ở giai đoạn muộn</a:t>
            </a:r>
            <a:endParaRPr lang="en-US" sz="3200" dirty="0"/>
          </a:p>
          <a:p>
            <a:endParaRPr lang="en-US" sz="3200" b="1" dirty="0">
              <a:solidFill>
                <a:srgbClr val="0070C0"/>
              </a:solidFill>
            </a:endParaRPr>
          </a:p>
        </p:txBody>
      </p:sp>
    </p:spTree>
    <p:extLst>
      <p:ext uri="{BB962C8B-B14F-4D97-AF65-F5344CB8AC3E}">
        <p14:creationId xmlns:p14="http://schemas.microsoft.com/office/powerpoint/2010/main" val="872010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3400" cy="762000"/>
          </a:xfrm>
        </p:spPr>
        <p:txBody>
          <a:bodyPr>
            <a:normAutofit fontScale="90000"/>
          </a:bodyPr>
          <a:lstStyle/>
          <a:p>
            <a:r>
              <a:rPr lang="en-US" dirty="0"/>
              <a:t>ĐẠI CƯƠNG</a:t>
            </a:r>
          </a:p>
        </p:txBody>
      </p:sp>
      <p:sp>
        <p:nvSpPr>
          <p:cNvPr id="4" name="Content Placeholder 3"/>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280" y="838200"/>
            <a:ext cx="9139719" cy="611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010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TRIỆU CHỨNG LÂM SÀNG</a:t>
            </a:r>
            <a:endParaRPr lang="en-US" dirty="0"/>
          </a:p>
        </p:txBody>
      </p:sp>
      <p:sp>
        <p:nvSpPr>
          <p:cNvPr id="3" name="Content Placeholder 2"/>
          <p:cNvSpPr>
            <a:spLocks noGrp="1"/>
          </p:cNvSpPr>
          <p:nvPr>
            <p:ph sz="quarter" idx="1"/>
          </p:nvPr>
        </p:nvSpPr>
        <p:spPr>
          <a:xfrm>
            <a:off x="381000" y="1600200"/>
            <a:ext cx="8385048" cy="4495800"/>
          </a:xfrm>
        </p:spPr>
        <p:txBody>
          <a:bodyPr>
            <a:normAutofit/>
          </a:bodyPr>
          <a:lstStyle/>
          <a:p>
            <a:pPr marL="0" indent="0" algn="just">
              <a:lnSpc>
                <a:spcPct val="150000"/>
              </a:lnSpc>
              <a:buNone/>
            </a:pPr>
            <a:r>
              <a:rPr lang="en-US" b="1" i="1" dirty="0"/>
              <a:t>1. </a:t>
            </a:r>
            <a:r>
              <a:rPr lang="en-US" b="1" i="1" dirty="0" err="1"/>
              <a:t>Triệu</a:t>
            </a:r>
            <a:r>
              <a:rPr lang="en-US" b="1" i="1" dirty="0"/>
              <a:t> </a:t>
            </a:r>
            <a:r>
              <a:rPr lang="en-US" b="1" i="1" dirty="0" err="1"/>
              <a:t>chứng</a:t>
            </a:r>
            <a:r>
              <a:rPr lang="en-US" b="1" i="1" dirty="0"/>
              <a:t> </a:t>
            </a:r>
            <a:r>
              <a:rPr lang="en-US" b="1" i="1" dirty="0" err="1"/>
              <a:t>cơ</a:t>
            </a:r>
            <a:r>
              <a:rPr lang="en-US" b="1" i="1" dirty="0"/>
              <a:t> </a:t>
            </a:r>
            <a:r>
              <a:rPr lang="en-US" b="1" i="1" dirty="0" err="1"/>
              <a:t>năng</a:t>
            </a:r>
            <a:endParaRPr lang="en-US" dirty="0"/>
          </a:p>
          <a:p>
            <a:pPr marL="0" indent="0" algn="just">
              <a:lnSpc>
                <a:spcPct val="150000"/>
              </a:lnSpc>
              <a:buNone/>
            </a:pPr>
            <a:r>
              <a:rPr lang="en-US" dirty="0" smtClean="0"/>
              <a:t>- </a:t>
            </a:r>
            <a:r>
              <a:rPr lang="en-US" dirty="0" err="1"/>
              <a:t>Khó</a:t>
            </a:r>
            <a:r>
              <a:rPr lang="en-US" dirty="0"/>
              <a:t> </a:t>
            </a:r>
            <a:r>
              <a:rPr lang="en-US" dirty="0" err="1"/>
              <a:t>thở</a:t>
            </a:r>
            <a:r>
              <a:rPr lang="en-US" dirty="0"/>
              <a:t>: </a:t>
            </a:r>
            <a:r>
              <a:rPr lang="en-US" dirty="0" err="1" smtClean="0"/>
              <a:t>khó</a:t>
            </a:r>
            <a:r>
              <a:rPr lang="en-US" dirty="0" smtClean="0"/>
              <a:t> </a:t>
            </a:r>
            <a:r>
              <a:rPr lang="en-US" dirty="0" err="1"/>
              <a:t>thở</a:t>
            </a:r>
            <a:r>
              <a:rPr lang="en-US" dirty="0"/>
              <a:t> </a:t>
            </a:r>
            <a:r>
              <a:rPr lang="en-US" dirty="0" err="1"/>
              <a:t>khi</a:t>
            </a:r>
            <a:r>
              <a:rPr lang="en-US" dirty="0"/>
              <a:t> </a:t>
            </a:r>
            <a:r>
              <a:rPr lang="en-US" dirty="0" err="1"/>
              <a:t>gắng</a:t>
            </a:r>
            <a:r>
              <a:rPr lang="en-US" dirty="0"/>
              <a:t> </a:t>
            </a:r>
            <a:r>
              <a:rPr lang="en-US" dirty="0" err="1"/>
              <a:t>sức</a:t>
            </a:r>
            <a:r>
              <a:rPr lang="en-US" dirty="0"/>
              <a:t>, </a:t>
            </a:r>
            <a:r>
              <a:rPr lang="en-US" dirty="0" err="1"/>
              <a:t>nặng</a:t>
            </a:r>
            <a:r>
              <a:rPr lang="en-US" dirty="0"/>
              <a:t> </a:t>
            </a:r>
            <a:r>
              <a:rPr lang="en-US" dirty="0" err="1"/>
              <a:t>ngực</a:t>
            </a:r>
            <a:r>
              <a:rPr lang="en-US" dirty="0"/>
              <a:t>, </a:t>
            </a:r>
            <a:r>
              <a:rPr lang="en-US" dirty="0" err="1"/>
              <a:t>thiếu</a:t>
            </a:r>
            <a:r>
              <a:rPr lang="en-US" dirty="0"/>
              <a:t> </a:t>
            </a:r>
            <a:r>
              <a:rPr lang="en-US" dirty="0" err="1"/>
              <a:t>không</a:t>
            </a:r>
            <a:r>
              <a:rPr lang="en-US" dirty="0"/>
              <a:t> </a:t>
            </a:r>
            <a:r>
              <a:rPr lang="en-US" dirty="0" err="1"/>
              <a:t>khí</a:t>
            </a:r>
            <a:endParaRPr lang="en-US" dirty="0"/>
          </a:p>
          <a:p>
            <a:pPr marL="0" indent="0" algn="just">
              <a:lnSpc>
                <a:spcPct val="150000"/>
              </a:lnSpc>
              <a:buNone/>
            </a:pPr>
            <a:r>
              <a:rPr lang="en-US" dirty="0"/>
              <a:t>- Ho </a:t>
            </a:r>
            <a:r>
              <a:rPr lang="en-US" dirty="0" err="1"/>
              <a:t>mạn</a:t>
            </a:r>
            <a:r>
              <a:rPr lang="en-US" dirty="0"/>
              <a:t> </a:t>
            </a:r>
            <a:r>
              <a:rPr lang="en-US" dirty="0" err="1"/>
              <a:t>tính</a:t>
            </a:r>
            <a:r>
              <a:rPr lang="en-US" dirty="0"/>
              <a:t>: </a:t>
            </a:r>
            <a:r>
              <a:rPr lang="en-US" dirty="0" err="1"/>
              <a:t>Có</a:t>
            </a:r>
            <a:r>
              <a:rPr lang="en-US" dirty="0"/>
              <a:t> </a:t>
            </a:r>
            <a:r>
              <a:rPr lang="en-US" dirty="0" err="1"/>
              <a:t>thể</a:t>
            </a:r>
            <a:r>
              <a:rPr lang="en-US" dirty="0"/>
              <a:t> ho </a:t>
            </a:r>
            <a:r>
              <a:rPr lang="en-US" dirty="0" err="1"/>
              <a:t>ngắt</a:t>
            </a:r>
            <a:r>
              <a:rPr lang="en-US" dirty="0"/>
              <a:t> </a:t>
            </a:r>
            <a:r>
              <a:rPr lang="en-US" dirty="0" err="1"/>
              <a:t>quãng</a:t>
            </a:r>
            <a:r>
              <a:rPr lang="en-US" dirty="0"/>
              <a:t>, ho khan</a:t>
            </a:r>
          </a:p>
          <a:p>
            <a:pPr marL="0" indent="0" algn="just">
              <a:lnSpc>
                <a:spcPct val="150000"/>
              </a:lnSpc>
              <a:buNone/>
            </a:pPr>
            <a:r>
              <a:rPr lang="en-US" dirty="0"/>
              <a:t>- </a:t>
            </a:r>
            <a:r>
              <a:rPr lang="en-US" dirty="0" err="1"/>
              <a:t>Khạc</a:t>
            </a:r>
            <a:r>
              <a:rPr lang="en-US" dirty="0"/>
              <a:t> </a:t>
            </a:r>
            <a:r>
              <a:rPr lang="en-US" dirty="0" err="1"/>
              <a:t>đờm</a:t>
            </a:r>
            <a:r>
              <a:rPr lang="en-US" dirty="0"/>
              <a:t> </a:t>
            </a:r>
            <a:r>
              <a:rPr lang="en-US" dirty="0" err="1"/>
              <a:t>mạn</a:t>
            </a:r>
            <a:r>
              <a:rPr lang="en-US" dirty="0"/>
              <a:t> </a:t>
            </a:r>
            <a:r>
              <a:rPr lang="en-US" dirty="0" err="1"/>
              <a:t>tính</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rửa</a:t>
            </a:r>
            <a:r>
              <a:rPr lang="en-US" dirty="0" smtClean="0"/>
              <a:t> </a:t>
            </a:r>
            <a:r>
              <a:rPr lang="en-US" dirty="0" err="1" smtClean="0"/>
              <a:t>phế</a:t>
            </a:r>
            <a:r>
              <a:rPr lang="en-US" dirty="0" smtClean="0"/>
              <a:t> </a:t>
            </a:r>
            <a:r>
              <a:rPr lang="en-US" dirty="0" err="1" smtClean="0"/>
              <a:t>quản</a:t>
            </a:r>
            <a:endParaRPr lang="en-US" dirty="0"/>
          </a:p>
        </p:txBody>
      </p:sp>
    </p:spTree>
    <p:extLst>
      <p:ext uri="{BB962C8B-B14F-4D97-AF65-F5344CB8AC3E}">
        <p14:creationId xmlns:p14="http://schemas.microsoft.com/office/powerpoint/2010/main" val="3394251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TRIỆU CHỨNG LÂM SÀNG</a:t>
            </a:r>
          </a:p>
        </p:txBody>
      </p:sp>
      <p:sp>
        <p:nvSpPr>
          <p:cNvPr id="3" name="Content Placeholder 2"/>
          <p:cNvSpPr>
            <a:spLocks noGrp="1"/>
          </p:cNvSpPr>
          <p:nvPr>
            <p:ph sz="quarter" idx="1"/>
          </p:nvPr>
        </p:nvSpPr>
        <p:spPr>
          <a:xfrm>
            <a:off x="381000" y="1600200"/>
            <a:ext cx="5943600" cy="4800600"/>
          </a:xfrm>
        </p:spPr>
        <p:txBody>
          <a:bodyPr>
            <a:normAutofit/>
          </a:bodyPr>
          <a:lstStyle/>
          <a:p>
            <a:pPr marL="0" indent="0" algn="just">
              <a:buNone/>
            </a:pPr>
            <a:r>
              <a:rPr lang="vi-VN" dirty="0"/>
              <a:t>+ Toàn thân</a:t>
            </a:r>
            <a:endParaRPr lang="en-US" dirty="0"/>
          </a:p>
          <a:p>
            <a:pPr algn="just">
              <a:buFontTx/>
              <a:buChar char="-"/>
            </a:pPr>
            <a:r>
              <a:rPr lang="vi-VN" dirty="0" smtClean="0"/>
              <a:t>Khó </a:t>
            </a:r>
            <a:r>
              <a:rPr lang="vi-VN" dirty="0"/>
              <a:t>thở: đa số bệnh nhân thở kiểu mím môi, khó thở mạn tính, phải sử dụng các cơ hô hấp phụ </a:t>
            </a:r>
            <a:endParaRPr lang="en-US" dirty="0" smtClean="0"/>
          </a:p>
          <a:p>
            <a:pPr algn="just">
              <a:buFontTx/>
              <a:buChar char="-"/>
            </a:pPr>
            <a:r>
              <a:rPr lang="en-US" dirty="0" err="1" smtClean="0"/>
              <a:t>Tím</a:t>
            </a:r>
            <a:r>
              <a:rPr lang="en-US" dirty="0"/>
              <a:t>: </a:t>
            </a:r>
            <a:r>
              <a:rPr lang="en-US" dirty="0" err="1"/>
              <a:t>Xuất</a:t>
            </a:r>
            <a:r>
              <a:rPr lang="en-US" dirty="0"/>
              <a:t> </a:t>
            </a:r>
            <a:r>
              <a:rPr lang="en-US" dirty="0" err="1"/>
              <a:t>hiện</a:t>
            </a:r>
            <a:r>
              <a:rPr lang="en-US" dirty="0"/>
              <a:t> ở </a:t>
            </a:r>
            <a:r>
              <a:rPr lang="en-US" dirty="0" err="1"/>
              <a:t>các</a:t>
            </a:r>
            <a:r>
              <a:rPr lang="en-US" dirty="0"/>
              <a:t> </a:t>
            </a:r>
            <a:r>
              <a:rPr lang="en-US" dirty="0" err="1"/>
              <a:t>bệnh</a:t>
            </a:r>
            <a:r>
              <a:rPr lang="en-US" dirty="0"/>
              <a:t> </a:t>
            </a:r>
            <a:r>
              <a:rPr lang="en-US" dirty="0" err="1"/>
              <a:t>nhân</a:t>
            </a:r>
            <a:r>
              <a:rPr lang="en-US" dirty="0"/>
              <a:t> </a:t>
            </a:r>
            <a:r>
              <a:rPr lang="en-US" dirty="0" err="1"/>
              <a:t>có</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mạn</a:t>
            </a:r>
            <a:r>
              <a:rPr lang="en-US" dirty="0"/>
              <a:t> </a:t>
            </a:r>
            <a:r>
              <a:rPr lang="en-US" dirty="0" err="1"/>
              <a:t>tính</a:t>
            </a:r>
            <a:r>
              <a:rPr lang="en-US" dirty="0"/>
              <a:t> </a:t>
            </a:r>
            <a:r>
              <a:rPr lang="en-US" dirty="0" err="1"/>
              <a:t>hoặc</a:t>
            </a:r>
            <a:r>
              <a:rPr lang="en-US" dirty="0"/>
              <a:t> </a:t>
            </a:r>
            <a:r>
              <a:rPr lang="en-US" dirty="0" err="1"/>
              <a:t>từng</a:t>
            </a:r>
            <a:r>
              <a:rPr lang="en-US" dirty="0"/>
              <a:t> </a:t>
            </a:r>
            <a:r>
              <a:rPr lang="en-US" dirty="0" err="1"/>
              <a:t>đợt</a:t>
            </a:r>
            <a:r>
              <a:rPr lang="en-US" dirty="0"/>
              <a:t> </a:t>
            </a:r>
            <a:r>
              <a:rPr lang="en-US" dirty="0" err="1"/>
              <a:t>bùng</a:t>
            </a:r>
            <a:r>
              <a:rPr lang="en-US" dirty="0"/>
              <a:t> </a:t>
            </a:r>
            <a:r>
              <a:rPr lang="en-US" dirty="0" err="1"/>
              <a:t>phát</a:t>
            </a:r>
            <a:r>
              <a:rPr lang="en-US" dirty="0"/>
              <a:t> </a:t>
            </a:r>
            <a:r>
              <a:rPr lang="en-US" dirty="0" err="1"/>
              <a:t>phải</a:t>
            </a:r>
            <a:r>
              <a:rPr lang="en-US" dirty="0"/>
              <a:t> </a:t>
            </a:r>
            <a:r>
              <a:rPr lang="en-US" dirty="0" err="1"/>
              <a:t>nhập</a:t>
            </a:r>
            <a:r>
              <a:rPr lang="en-US" dirty="0"/>
              <a:t> </a:t>
            </a:r>
            <a:r>
              <a:rPr lang="en-US" dirty="0" err="1"/>
              <a:t>viện</a:t>
            </a:r>
            <a:r>
              <a:rPr lang="en-US" dirty="0"/>
              <a:t> </a:t>
            </a:r>
            <a:r>
              <a:rPr lang="en-US" dirty="0" err="1"/>
              <a:t>có</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cấp</a:t>
            </a:r>
            <a:r>
              <a:rPr lang="en-US" dirty="0"/>
              <a:t> </a:t>
            </a:r>
            <a:r>
              <a:rPr lang="en-US" dirty="0" err="1"/>
              <a:t>tính</a:t>
            </a:r>
            <a:r>
              <a:rPr lang="en-US" dirty="0" smtClean="0"/>
              <a:t>.</a:t>
            </a:r>
          </a:p>
          <a:p>
            <a:pPr algn="just">
              <a:buFontTx/>
              <a:buChar char="-"/>
            </a:pPr>
            <a:r>
              <a:rPr lang="en-US" dirty="0" smtClean="0"/>
              <a:t> </a:t>
            </a:r>
            <a:r>
              <a:rPr lang="vi-VN" dirty="0"/>
              <a:t>Bệnh nhân thường gày do tiêu cơ </a:t>
            </a:r>
            <a:r>
              <a:rPr lang="vi-VN" dirty="0" smtClean="0"/>
              <a:t>vân</a:t>
            </a:r>
            <a:endParaRPr lang="en-US" dirty="0"/>
          </a:p>
          <a:p>
            <a:pPr algn="just">
              <a:buFontTx/>
              <a:buChar char="-"/>
            </a:pPr>
            <a:r>
              <a:rPr lang="vi-VN" dirty="0" smtClean="0"/>
              <a:t>Trầm cảm</a:t>
            </a:r>
            <a:endParaRPr lang="en-US" dirty="0"/>
          </a:p>
          <a:p>
            <a:pPr algn="just">
              <a:buFontTx/>
              <a:buChar char="-"/>
            </a:pPr>
            <a:r>
              <a:rPr lang="vi-VN" dirty="0" smtClean="0"/>
              <a:t>Thiếu </a:t>
            </a:r>
            <a:r>
              <a:rPr lang="vi-VN" dirty="0"/>
              <a:t>máu đẳng </a:t>
            </a:r>
            <a:r>
              <a:rPr lang="vi-VN" dirty="0" smtClean="0"/>
              <a:t>sắc</a:t>
            </a:r>
            <a:endParaRPr lang="en-US" dirty="0"/>
          </a:p>
        </p:txBody>
      </p:sp>
    </p:spTree>
    <p:extLst>
      <p:ext uri="{BB962C8B-B14F-4D97-AF65-F5344CB8AC3E}">
        <p14:creationId xmlns:p14="http://schemas.microsoft.com/office/powerpoint/2010/main" val="1385456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 2017 đẹp">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2017 đẹp</Template>
  <TotalTime>3981</TotalTime>
  <Words>3443</Words>
  <Application>Microsoft Office PowerPoint</Application>
  <PresentationFormat>On-screen Show (4:3)</PresentationFormat>
  <Paragraphs>238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Theme 2017 đẹp</vt:lpstr>
      <vt:lpstr>BỆNH PHỔI TẮC NGHẼN  MẠN TÍNH (Chronic obstructive pulmonary disease - COPD) </vt:lpstr>
      <vt:lpstr>MỤC TIÊU</vt:lpstr>
      <vt:lpstr>ĐẠI CƯƠNG</vt:lpstr>
      <vt:lpstr>ĐẠI CƯƠNG</vt:lpstr>
      <vt:lpstr>ĐẠI CƯƠNG</vt:lpstr>
      <vt:lpstr>ĐẠI CƯƠNG</vt:lpstr>
      <vt:lpstr>ĐẠI CƯƠNG</vt:lpstr>
      <vt:lpstr>TRIỆU CHỨNG LÂM SÀNG</vt:lpstr>
      <vt:lpstr>TRIỆU CHỨNG LÂM SÀNG</vt:lpstr>
      <vt:lpstr>TRIỆU CHỨNG LÂM SÀNG</vt:lpstr>
      <vt:lpstr>TRIỆU CHỨNG LÂM SÀNG</vt:lpstr>
      <vt:lpstr>TRIỆU CHỨNG LÂM SÀNG</vt:lpstr>
      <vt:lpstr>TRIỆU CHỨNG CẬN LÂM SÀNG</vt:lpstr>
      <vt:lpstr>TRIỆU CHỨNG CẬN LÂM SÀNG</vt:lpstr>
      <vt:lpstr>TRIỆU CHỨNG CẬN LÂM SÀNG</vt:lpstr>
      <vt:lpstr>TRIỆU CHỨNG CẬN LÂM SÀNG</vt:lpstr>
      <vt:lpstr>TRIỆU CHỨNG CẬN LÂM SÀNG</vt:lpstr>
      <vt:lpstr>TRIỆU CHỨNG CẬN LÂM SÀNG</vt:lpstr>
      <vt:lpstr>TRIỆU CHỨNG CẬN LÂM SÀNG</vt:lpstr>
      <vt:lpstr>TRIỆU CHỨNG CẬN LÂM SÀNG</vt:lpstr>
      <vt:lpstr>CHẨN ĐOÁN ĐỢT CẤP</vt:lpstr>
      <vt:lpstr>CHẨN ĐOÁN ĐỢT CẤP</vt:lpstr>
      <vt:lpstr>CHẨN ĐOÁN ĐỢT CẤP</vt:lpstr>
      <vt:lpstr>CHẨN ĐOÁN MỨC ĐỘ NẶNG BỆNH</vt:lpstr>
      <vt:lpstr>CHẨN ĐOÁN MỨC ĐỘ NẶNG BỆNH</vt:lpstr>
      <vt:lpstr>CHẨN ĐOÁN MỨC ĐỘ NẶNG BỆNH</vt:lpstr>
      <vt:lpstr>CHẨN ĐOÁN MỨC ĐỘ NẶNG BỆNH</vt:lpstr>
      <vt:lpstr>CHẨN ĐOÁN PHÂN BIỆT</vt:lpstr>
      <vt:lpstr>ĐIỀU TRỊ- GĐ ỔN ĐỊNH</vt:lpstr>
      <vt:lpstr>ĐIỀU TRỊ- GĐ ỔN ĐỊNH</vt:lpstr>
      <vt:lpstr>ĐIỀU TRỊ</vt:lpstr>
      <vt:lpstr>ĐIỀU TRỊ</vt:lpstr>
      <vt:lpstr>ĐIỀU TRỊ</vt:lpstr>
      <vt:lpstr>ĐIỀU TRỊ</vt:lpstr>
      <vt:lpstr>ĐIỀU TRỊ</vt:lpstr>
      <vt:lpstr>ĐIỀU TRỊ</vt:lpstr>
      <vt:lpstr>ĐIỀU TRỊ- GĐ ỔN ĐỊNH</vt:lpstr>
      <vt:lpstr>Symbicort</vt:lpstr>
      <vt:lpstr>Seretide</vt:lpstr>
      <vt:lpstr>ĐIỀU TRỊ- GĐ ỔN ĐỊNH</vt:lpstr>
      <vt:lpstr>ĐIỀU TRỊ- GĐ ỔN ĐỊNH</vt:lpstr>
      <vt:lpstr>ĐIỀU TRỊ- GĐ ỔN ĐỊNH</vt:lpstr>
      <vt:lpstr>ĐIỀU TRỊ- GĐ ỔN ĐỊNH</vt:lpstr>
      <vt:lpstr>ĐIỀU TRỊ ĐỢT CẤP</vt:lpstr>
      <vt:lpstr>ĐIỀU TRỊ ĐỢT CẤP</vt:lpstr>
      <vt:lpstr>ĐIỀU TRỊ ĐỢT CẤP</vt:lpstr>
      <vt:lpstr>ĐIỀU TRỊ ĐỢT CẤP</vt:lpstr>
      <vt:lpstr>ĐIỀU TRỊ ĐỢT CẤP</vt:lpstr>
      <vt:lpstr>ĐIỀU TRỊ ĐỢT CẤP</vt:lpstr>
      <vt:lpstr>ĐIỀU TRỊ ĐỢT CẤP</vt:lpstr>
      <vt:lpstr>ĐIỀU TRỊ ĐỢT CẤP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PHỔI TẮC NGHẼN  MẠN TÍNH (Chronic obstructive pulmonary disease - COPD) </dc:title>
  <dc:creator>Dr Hiền</dc:creator>
  <cp:lastModifiedBy>ACER</cp:lastModifiedBy>
  <cp:revision>21</cp:revision>
  <dcterms:created xsi:type="dcterms:W3CDTF">2006-08-16T00:00:00Z</dcterms:created>
  <dcterms:modified xsi:type="dcterms:W3CDTF">2017-12-27T04:00:58Z</dcterms:modified>
</cp:coreProperties>
</file>