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40"/>
  </p:handoutMasterIdLst>
  <p:sldIdLst>
    <p:sldId id="256" r:id="rId2"/>
    <p:sldId id="260" r:id="rId3"/>
    <p:sldId id="257" r:id="rId4"/>
    <p:sldId id="258" r:id="rId5"/>
    <p:sldId id="259" r:id="rId6"/>
    <p:sldId id="261" r:id="rId7"/>
    <p:sldId id="262" r:id="rId8"/>
    <p:sldId id="263" r:id="rId9"/>
    <p:sldId id="264" r:id="rId10"/>
    <p:sldId id="265" r:id="rId11"/>
    <p:sldId id="266" r:id="rId12"/>
    <p:sldId id="269" r:id="rId13"/>
    <p:sldId id="270" r:id="rId14"/>
    <p:sldId id="271" r:id="rId15"/>
    <p:sldId id="267" r:id="rId16"/>
    <p:sldId id="268"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7" r:id="rId31"/>
    <p:sldId id="286" r:id="rId32"/>
    <p:sldId id="288" r:id="rId33"/>
    <p:sldId id="289" r:id="rId34"/>
    <p:sldId id="291" r:id="rId35"/>
    <p:sldId id="292" r:id="rId36"/>
    <p:sldId id="290" r:id="rId37"/>
    <p:sldId id="293" r:id="rId38"/>
    <p:sldId id="29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664" y="-320"/>
      </p:cViewPr>
      <p:guideLst>
        <p:guide orient="horz" pos="2160"/>
        <p:guide pos="2880"/>
      </p:guideLst>
    </p:cSldViewPr>
  </p:slideViewPr>
  <p:notesTextViewPr>
    <p:cViewPr>
      <p:scale>
        <a:sx n="100" d="100"/>
        <a:sy n="100" d="100"/>
      </p:scale>
      <p:origin x="0" y="0"/>
    </p:cViewPr>
  </p:notesTextViewPr>
  <p:notesViewPr>
    <p:cSldViewPr>
      <p:cViewPr varScale="1">
        <p:scale>
          <a:sx n="38" d="100"/>
          <a:sy n="38" d="100"/>
        </p:scale>
        <p:origin x="-226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D6DFE5-288E-475D-86FD-6699EF188F5D}" type="datetimeFigureOut">
              <a:rPr lang="vi-VN" smtClean="0"/>
              <a:pPr/>
              <a:t>29/10/2018</a:t>
            </a:fld>
            <a:endParaRPr lang="vi-V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77B623-E280-4CF2-BC95-46AA270EB710}" type="slidenum">
              <a:rPr lang="vi-VN" smtClean="0"/>
              <a:pPr/>
              <a:t>‹#›</a:t>
            </a:fld>
            <a:endParaRPr lang="vi-VN"/>
          </a:p>
        </p:txBody>
      </p:sp>
    </p:spTree>
    <p:extLst>
      <p:ext uri="{BB962C8B-B14F-4D97-AF65-F5344CB8AC3E}">
        <p14:creationId xmlns:p14="http://schemas.microsoft.com/office/powerpoint/2010/main" val="352643736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lvl1pPr algn="ctr">
              <a:defRPr sz="4800" b="1">
                <a:solidFill>
                  <a:schemeClr val="tx1">
                    <a:lumMod val="85000"/>
                    <a:lumOff val="15000"/>
                  </a:schemeClr>
                </a:solidFill>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19200"/>
            <a:ext cx="8229600" cy="5105400"/>
          </a:xfrm>
        </p:spPr>
        <p:txBody>
          <a:bodyPr>
            <a:normAutofit/>
          </a:bodyPr>
          <a:lstStyle>
            <a:lvl1pPr>
              <a:defRPr sz="2500">
                <a:latin typeface="Times New Roman" pitchFamily="18" charset="0"/>
                <a:cs typeface="Times New Roman" pitchFamily="18" charset="0"/>
              </a:defRPr>
            </a:lvl1pPr>
            <a:lvl2pPr>
              <a:defRPr sz="2500">
                <a:latin typeface="Times New Roman" pitchFamily="18" charset="0"/>
                <a:cs typeface="Times New Roman" pitchFamily="18" charset="0"/>
              </a:defRPr>
            </a:lvl2pPr>
            <a:lvl3pPr>
              <a:defRPr sz="2500">
                <a:latin typeface="Times New Roman" pitchFamily="18" charset="0"/>
                <a:cs typeface="Times New Roman" pitchFamily="18" charset="0"/>
              </a:defRPr>
            </a:lvl3pPr>
            <a:lvl4pPr>
              <a:defRPr sz="2500">
                <a:latin typeface="Times New Roman" pitchFamily="18" charset="0"/>
                <a:cs typeface="Times New Roman" pitchFamily="18" charset="0"/>
              </a:defRPr>
            </a:lvl4pPr>
            <a:lvl5pPr>
              <a:defRPr sz="2500">
                <a:latin typeface="Times New Roman"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userDrawn="1"/>
        </p:nvCxnSpPr>
        <p:spPr>
          <a:xfrm>
            <a:off x="0" y="1143000"/>
            <a:ext cx="9144000" cy="1588"/>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3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419600"/>
            <a:ext cx="6400800" cy="1219200"/>
          </a:xfrm>
        </p:spPr>
        <p:txBody>
          <a:bodyPr/>
          <a:lstStyle/>
          <a:p>
            <a:r>
              <a:rPr lang="en-US" dirty="0" err="1" smtClean="0">
                <a:solidFill>
                  <a:schemeClr val="tx1">
                    <a:lumMod val="85000"/>
                    <a:lumOff val="15000"/>
                  </a:schemeClr>
                </a:solidFill>
                <a:latin typeface="Times New Roman" pitchFamily="18" charset="0"/>
                <a:cs typeface="Times New Roman" pitchFamily="18" charset="0"/>
              </a:rPr>
              <a:t>ThS</a:t>
            </a:r>
            <a:r>
              <a:rPr lang="en-US" dirty="0" smtClean="0">
                <a:solidFill>
                  <a:schemeClr val="tx1">
                    <a:lumMod val="85000"/>
                    <a:lumOff val="15000"/>
                  </a:schemeClr>
                </a:solidFill>
                <a:latin typeface="Times New Roman" pitchFamily="18" charset="0"/>
                <a:cs typeface="Times New Roman" pitchFamily="18" charset="0"/>
              </a:rPr>
              <a:t>. </a:t>
            </a:r>
            <a:r>
              <a:rPr lang="en-US" dirty="0" err="1" smtClean="0">
                <a:solidFill>
                  <a:schemeClr val="tx1">
                    <a:lumMod val="85000"/>
                    <a:lumOff val="15000"/>
                  </a:schemeClr>
                </a:solidFill>
                <a:latin typeface="Times New Roman" pitchFamily="18" charset="0"/>
                <a:cs typeface="Times New Roman" pitchFamily="18" charset="0"/>
              </a:rPr>
              <a:t>Lê</a:t>
            </a:r>
            <a:r>
              <a:rPr lang="en-US" dirty="0" smtClean="0">
                <a:solidFill>
                  <a:schemeClr val="tx1">
                    <a:lumMod val="85000"/>
                    <a:lumOff val="15000"/>
                  </a:schemeClr>
                </a:solidFill>
                <a:latin typeface="Times New Roman" pitchFamily="18" charset="0"/>
                <a:cs typeface="Times New Roman" pitchFamily="18" charset="0"/>
              </a:rPr>
              <a:t> </a:t>
            </a:r>
            <a:r>
              <a:rPr lang="en-US" dirty="0" err="1" smtClean="0">
                <a:solidFill>
                  <a:schemeClr val="tx1">
                    <a:lumMod val="85000"/>
                    <a:lumOff val="15000"/>
                  </a:schemeClr>
                </a:solidFill>
                <a:latin typeface="Times New Roman" pitchFamily="18" charset="0"/>
                <a:cs typeface="Times New Roman" pitchFamily="18" charset="0"/>
              </a:rPr>
              <a:t>Thị</a:t>
            </a:r>
            <a:r>
              <a:rPr lang="en-US" dirty="0" smtClean="0">
                <a:solidFill>
                  <a:schemeClr val="tx1">
                    <a:lumMod val="85000"/>
                    <a:lumOff val="15000"/>
                  </a:schemeClr>
                </a:solidFill>
                <a:latin typeface="Times New Roman" pitchFamily="18" charset="0"/>
                <a:cs typeface="Times New Roman" pitchFamily="18" charset="0"/>
              </a:rPr>
              <a:t> </a:t>
            </a:r>
            <a:r>
              <a:rPr lang="en-US" dirty="0" err="1" smtClean="0">
                <a:solidFill>
                  <a:schemeClr val="tx1">
                    <a:lumMod val="85000"/>
                    <a:lumOff val="15000"/>
                  </a:schemeClr>
                </a:solidFill>
                <a:latin typeface="Times New Roman" pitchFamily="18" charset="0"/>
                <a:cs typeface="Times New Roman" pitchFamily="18" charset="0"/>
              </a:rPr>
              <a:t>Diệu</a:t>
            </a:r>
            <a:r>
              <a:rPr lang="en-US" dirty="0" smtClean="0">
                <a:solidFill>
                  <a:schemeClr val="tx1">
                    <a:lumMod val="85000"/>
                    <a:lumOff val="15000"/>
                  </a:schemeClr>
                </a:solidFill>
                <a:latin typeface="Times New Roman" pitchFamily="18" charset="0"/>
                <a:cs typeface="Times New Roman" pitchFamily="18" charset="0"/>
              </a:rPr>
              <a:t> </a:t>
            </a:r>
            <a:r>
              <a:rPr lang="en-US" dirty="0" err="1" smtClean="0">
                <a:solidFill>
                  <a:schemeClr val="tx1">
                    <a:lumMod val="85000"/>
                    <a:lumOff val="15000"/>
                  </a:schemeClr>
                </a:solidFill>
                <a:latin typeface="Times New Roman" pitchFamily="18" charset="0"/>
                <a:cs typeface="Times New Roman" pitchFamily="18" charset="0"/>
              </a:rPr>
              <a:t>Hiền</a:t>
            </a:r>
            <a:endParaRPr lang="en-US" dirty="0" smtClean="0">
              <a:solidFill>
                <a:schemeClr val="tx1">
                  <a:lumMod val="85000"/>
                  <a:lumOff val="15000"/>
                </a:schemeClr>
              </a:solidFill>
              <a:latin typeface="Times New Roman" pitchFamily="18" charset="0"/>
              <a:cs typeface="Times New Roman" pitchFamily="18" charset="0"/>
            </a:endParaRPr>
          </a:p>
          <a:p>
            <a:r>
              <a:rPr lang="en-US" dirty="0" err="1" smtClean="0">
                <a:solidFill>
                  <a:schemeClr val="tx1">
                    <a:lumMod val="85000"/>
                    <a:lumOff val="15000"/>
                  </a:schemeClr>
                </a:solidFill>
                <a:latin typeface="Times New Roman" pitchFamily="18" charset="0"/>
                <a:cs typeface="Times New Roman" pitchFamily="18" charset="0"/>
              </a:rPr>
              <a:t>Bm</a:t>
            </a:r>
            <a:r>
              <a:rPr lang="en-US" dirty="0" smtClean="0">
                <a:solidFill>
                  <a:schemeClr val="tx1">
                    <a:lumMod val="85000"/>
                    <a:lumOff val="15000"/>
                  </a:schemeClr>
                </a:solidFill>
                <a:latin typeface="Times New Roman" pitchFamily="18" charset="0"/>
                <a:cs typeface="Times New Roman" pitchFamily="18" charset="0"/>
              </a:rPr>
              <a:t> </a:t>
            </a:r>
            <a:r>
              <a:rPr lang="en-US" dirty="0" err="1" smtClean="0">
                <a:solidFill>
                  <a:schemeClr val="tx1">
                    <a:lumMod val="85000"/>
                    <a:lumOff val="15000"/>
                  </a:schemeClr>
                </a:solidFill>
                <a:latin typeface="Times New Roman" pitchFamily="18" charset="0"/>
                <a:cs typeface="Times New Roman" pitchFamily="18" charset="0"/>
              </a:rPr>
              <a:t>Nội</a:t>
            </a:r>
            <a:r>
              <a:rPr lang="en-US" dirty="0" smtClean="0">
                <a:solidFill>
                  <a:schemeClr val="tx1">
                    <a:lumMod val="85000"/>
                    <a:lumOff val="15000"/>
                  </a:schemeClr>
                </a:solidFill>
                <a:latin typeface="Times New Roman" pitchFamily="18" charset="0"/>
                <a:cs typeface="Times New Roman" pitchFamily="18" charset="0"/>
              </a:rPr>
              <a:t>- ĐH Y </a:t>
            </a:r>
            <a:r>
              <a:rPr lang="en-US" dirty="0" err="1" smtClean="0">
                <a:solidFill>
                  <a:schemeClr val="tx1">
                    <a:lumMod val="85000"/>
                    <a:lumOff val="15000"/>
                  </a:schemeClr>
                </a:solidFill>
                <a:latin typeface="Times New Roman" pitchFamily="18" charset="0"/>
                <a:cs typeface="Times New Roman" pitchFamily="18" charset="0"/>
              </a:rPr>
              <a:t>Hải</a:t>
            </a:r>
            <a:r>
              <a:rPr lang="en-US" dirty="0" smtClean="0">
                <a:solidFill>
                  <a:schemeClr val="tx1">
                    <a:lumMod val="85000"/>
                    <a:lumOff val="15000"/>
                  </a:schemeClr>
                </a:solidFill>
                <a:latin typeface="Times New Roman" pitchFamily="18" charset="0"/>
                <a:cs typeface="Times New Roman" pitchFamily="18" charset="0"/>
              </a:rPr>
              <a:t> </a:t>
            </a:r>
            <a:r>
              <a:rPr lang="en-US" dirty="0" err="1" smtClean="0">
                <a:solidFill>
                  <a:schemeClr val="tx1">
                    <a:lumMod val="85000"/>
                    <a:lumOff val="15000"/>
                  </a:schemeClr>
                </a:solidFill>
                <a:latin typeface="Times New Roman" pitchFamily="18" charset="0"/>
                <a:cs typeface="Times New Roman" pitchFamily="18" charset="0"/>
              </a:rPr>
              <a:t>Phòng</a:t>
            </a:r>
            <a:endParaRPr lang="vi-VN" dirty="0">
              <a:solidFill>
                <a:schemeClr val="tx1">
                  <a:lumMod val="85000"/>
                  <a:lumOff val="15000"/>
                </a:schemeClr>
              </a:solidFill>
              <a:latin typeface="Times New Roman" pitchFamily="18" charset="0"/>
              <a:cs typeface="Times New Roman" pitchFamily="18" charset="0"/>
            </a:endParaRPr>
          </a:p>
        </p:txBody>
      </p:sp>
      <p:sp>
        <p:nvSpPr>
          <p:cNvPr id="4" name="Rectangle 3"/>
          <p:cNvSpPr/>
          <p:nvPr/>
        </p:nvSpPr>
        <p:spPr>
          <a:xfrm>
            <a:off x="1066800" y="1752600"/>
            <a:ext cx="7162800"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HEN PHẾ QUẢN</a:t>
            </a:r>
            <a:endParaRPr lang="en-US" sz="8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TRIỆU CHỨNG LS</a:t>
            </a:r>
            <a:endParaRPr lang="vi-VN" dirty="0"/>
          </a:p>
        </p:txBody>
      </p:sp>
      <p:sp>
        <p:nvSpPr>
          <p:cNvPr id="3" name="Content Placeholder 2"/>
          <p:cNvSpPr>
            <a:spLocks noGrp="1"/>
          </p:cNvSpPr>
          <p:nvPr>
            <p:ph idx="1"/>
          </p:nvPr>
        </p:nvSpPr>
        <p:spPr>
          <a:xfrm>
            <a:off x="457200" y="1219200"/>
            <a:ext cx="5943600" cy="5105400"/>
          </a:xfrm>
        </p:spPr>
        <p:txBody>
          <a:bodyPr>
            <a:normAutofit/>
          </a:bodyPr>
          <a:lstStyle/>
          <a:p>
            <a:pPr marL="457200" indent="-457200">
              <a:buAutoNum type="arabicPeriod"/>
            </a:pPr>
            <a:r>
              <a:rPr lang="vi-VN" sz="3000" b="1" dirty="0" smtClean="0">
                <a:solidFill>
                  <a:srgbClr val="0070C0"/>
                </a:solidFill>
              </a:rPr>
              <a:t>Đặc điểm của cơn hen điển hình</a:t>
            </a:r>
          </a:p>
          <a:p>
            <a:pPr marL="457200" indent="-457200">
              <a:buFontTx/>
              <a:buChar char="-"/>
            </a:pPr>
            <a:r>
              <a:rPr lang="vi-VN" dirty="0" smtClean="0"/>
              <a:t>Dấu hiệu báo trước: hắt hơi, chảy nước mũi, ngứa cổ, ho khan</a:t>
            </a:r>
          </a:p>
          <a:p>
            <a:pPr marL="457200" indent="-457200">
              <a:buFontTx/>
              <a:buChar char="-"/>
            </a:pPr>
            <a:r>
              <a:rPr lang="vi-VN" dirty="0" smtClean="0"/>
              <a:t>Xuất hiện đột ngột: nửa đêm về sáng, thay đổi thời tiết</a:t>
            </a:r>
          </a:p>
          <a:p>
            <a:pPr marL="457200" indent="-457200">
              <a:buFontTx/>
              <a:buChar char="-"/>
            </a:pPr>
            <a:r>
              <a:rPr lang="vi-VN" dirty="0" smtClean="0"/>
              <a:t>Khó thở ra chậm, có tiếng rít, mức độ khó thở thay đổi</a:t>
            </a:r>
          </a:p>
          <a:p>
            <a:pPr marL="457200" indent="-457200">
              <a:buFontTx/>
              <a:buChar char="-"/>
            </a:pPr>
            <a:r>
              <a:rPr lang="vi-VN" dirty="0" smtClean="0"/>
              <a:t>Cơn khó thở tự hết hay dùng thuốc giãn PQ thì hết</a:t>
            </a:r>
          </a:p>
          <a:p>
            <a:pPr marL="457200" indent="-457200">
              <a:buFontTx/>
              <a:buChar char="-"/>
            </a:pPr>
            <a:r>
              <a:rPr lang="vi-VN" dirty="0" smtClean="0"/>
              <a:t>Kết thúc cơn khạc ra đờm dính, trắng như hạt bột sắn</a:t>
            </a:r>
          </a:p>
          <a:p>
            <a:pPr marL="457200" indent="-457200">
              <a:buFontTx/>
              <a:buChar char="-"/>
            </a:pPr>
            <a:endParaRPr lang="vi-VN" dirty="0"/>
          </a:p>
        </p:txBody>
      </p:sp>
      <p:pic>
        <p:nvPicPr>
          <p:cNvPr id="6146" name="Picture 2" descr="D:\Document de Hien\01 Document prof\Ảnh dùng trong giảng bài\HEN PHẾ QUẢN\images (11).jpg"/>
          <p:cNvPicPr>
            <a:picLocks noChangeAspect="1" noChangeArrowheads="1"/>
          </p:cNvPicPr>
          <p:nvPr/>
        </p:nvPicPr>
        <p:blipFill>
          <a:blip r:embed="rId2"/>
          <a:srcRect/>
          <a:stretch>
            <a:fillRect/>
          </a:stretch>
        </p:blipFill>
        <p:spPr bwMode="auto">
          <a:xfrm>
            <a:off x="6705600" y="1371600"/>
            <a:ext cx="2059354" cy="2362200"/>
          </a:xfrm>
          <a:prstGeom prst="rect">
            <a:avLst/>
          </a:prstGeom>
          <a:noFill/>
        </p:spPr>
      </p:pic>
      <p:pic>
        <p:nvPicPr>
          <p:cNvPr id="6147" name="Picture 3" descr="D:\Document de Hien\01 Document prof\Ảnh dùng trong giảng bài\HEN PHẾ QUẢN\images (5).jpg"/>
          <p:cNvPicPr>
            <a:picLocks noChangeAspect="1" noChangeArrowheads="1"/>
          </p:cNvPicPr>
          <p:nvPr/>
        </p:nvPicPr>
        <p:blipFill>
          <a:blip r:embed="rId3"/>
          <a:srcRect/>
          <a:stretch>
            <a:fillRect/>
          </a:stretch>
        </p:blipFill>
        <p:spPr bwMode="auto">
          <a:xfrm>
            <a:off x="6705601" y="4114800"/>
            <a:ext cx="2057400" cy="20574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TRIỆU CHỨNG LS</a:t>
            </a:r>
            <a:endParaRPr lang="vi-VN" dirty="0"/>
          </a:p>
        </p:txBody>
      </p:sp>
      <p:sp>
        <p:nvSpPr>
          <p:cNvPr id="3" name="Content Placeholder 2"/>
          <p:cNvSpPr>
            <a:spLocks noGrp="1"/>
          </p:cNvSpPr>
          <p:nvPr>
            <p:ph idx="1"/>
          </p:nvPr>
        </p:nvSpPr>
        <p:spPr>
          <a:xfrm>
            <a:off x="457200" y="1219200"/>
            <a:ext cx="8382000" cy="5105400"/>
          </a:xfrm>
        </p:spPr>
        <p:txBody>
          <a:bodyPr>
            <a:noAutofit/>
          </a:bodyPr>
          <a:lstStyle/>
          <a:p>
            <a:pPr>
              <a:buNone/>
            </a:pPr>
            <a:r>
              <a:rPr lang="vi-VN" sz="3000" b="1" dirty="0" smtClean="0">
                <a:solidFill>
                  <a:srgbClr val="0070C0"/>
                </a:solidFill>
              </a:rPr>
              <a:t>2. Các hình thái lâm sàng</a:t>
            </a:r>
          </a:p>
          <a:p>
            <a:pPr>
              <a:buNone/>
            </a:pPr>
            <a:r>
              <a:rPr lang="vi-VN" sz="3000" b="1" dirty="0" smtClean="0">
                <a:solidFill>
                  <a:schemeClr val="accent2">
                    <a:lumMod val="75000"/>
                  </a:schemeClr>
                </a:solidFill>
              </a:rPr>
              <a:t>2.1. Kịch phát, khó thở ngắt quãng</a:t>
            </a:r>
          </a:p>
          <a:p>
            <a:pPr>
              <a:lnSpc>
                <a:spcPct val="150000"/>
              </a:lnSpc>
              <a:buClr>
                <a:srgbClr val="7030A0"/>
              </a:buClr>
              <a:buFont typeface="Wingdings" pitchFamily="2" charset="2"/>
              <a:buChar char="v"/>
            </a:pPr>
            <a:r>
              <a:rPr lang="vi-VN" sz="2800" dirty="0" smtClean="0"/>
              <a:t>Thường do dị ứng, gặp ở người trẻ</a:t>
            </a:r>
          </a:p>
          <a:p>
            <a:pPr>
              <a:lnSpc>
                <a:spcPct val="150000"/>
              </a:lnSpc>
              <a:buClr>
                <a:srgbClr val="7030A0"/>
              </a:buClr>
              <a:buFont typeface="Wingdings" pitchFamily="2" charset="2"/>
              <a:buChar char="v"/>
            </a:pPr>
            <a:r>
              <a:rPr lang="vi-VN" sz="2800" dirty="0" smtClean="0"/>
              <a:t>Thường xảy ra vào đêm, tái diễn hoàn cảnh tương tự nhau</a:t>
            </a:r>
          </a:p>
          <a:p>
            <a:pPr>
              <a:lnSpc>
                <a:spcPct val="150000"/>
              </a:lnSpc>
              <a:buClr>
                <a:srgbClr val="7030A0"/>
              </a:buClr>
              <a:buFont typeface="Wingdings" pitchFamily="2" charset="2"/>
              <a:buChar char="v"/>
            </a:pPr>
            <a:r>
              <a:rPr lang="vi-VN" sz="2800" dirty="0" smtClean="0"/>
              <a:t>Có đủ đặc điểm của cơn khó thở điển hình</a:t>
            </a:r>
          </a:p>
          <a:p>
            <a:pPr>
              <a:lnSpc>
                <a:spcPct val="150000"/>
              </a:lnSpc>
              <a:buClr>
                <a:srgbClr val="7030A0"/>
              </a:buClr>
              <a:buFont typeface="Wingdings" pitchFamily="2" charset="2"/>
              <a:buChar char="v"/>
            </a:pPr>
            <a:r>
              <a:rPr lang="vi-VN" sz="2800" dirty="0" smtClean="0"/>
              <a:t>Giữa các khó thở bệnh nhân lại trở lại bình thường</a:t>
            </a:r>
            <a:endParaRPr lang="vi-VN"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TRIỆU CHỨNG LS</a:t>
            </a:r>
            <a:endParaRPr lang="vi-VN" dirty="0"/>
          </a:p>
        </p:txBody>
      </p:sp>
      <p:sp>
        <p:nvSpPr>
          <p:cNvPr id="3" name="Content Placeholder 2"/>
          <p:cNvSpPr>
            <a:spLocks noGrp="1"/>
          </p:cNvSpPr>
          <p:nvPr>
            <p:ph idx="1"/>
          </p:nvPr>
        </p:nvSpPr>
        <p:spPr>
          <a:xfrm>
            <a:off x="457200" y="1219200"/>
            <a:ext cx="8382000" cy="5105400"/>
          </a:xfrm>
        </p:spPr>
        <p:txBody>
          <a:bodyPr>
            <a:noAutofit/>
          </a:bodyPr>
          <a:lstStyle/>
          <a:p>
            <a:pPr>
              <a:buNone/>
            </a:pPr>
            <a:r>
              <a:rPr lang="vi-VN" sz="3000" b="1" dirty="0" smtClean="0">
                <a:solidFill>
                  <a:srgbClr val="0070C0"/>
                </a:solidFill>
              </a:rPr>
              <a:t>2. Các hình thái lâm sàng</a:t>
            </a:r>
          </a:p>
          <a:p>
            <a:pPr>
              <a:buNone/>
            </a:pPr>
            <a:r>
              <a:rPr lang="vi-VN" sz="3000" b="1" dirty="0" smtClean="0">
                <a:solidFill>
                  <a:schemeClr val="accent2">
                    <a:lumMod val="75000"/>
                  </a:schemeClr>
                </a:solidFill>
              </a:rPr>
              <a:t>2.2. Khó thở liên tục</a:t>
            </a:r>
          </a:p>
          <a:p>
            <a:pPr>
              <a:lnSpc>
                <a:spcPct val="150000"/>
              </a:lnSpc>
              <a:buClr>
                <a:srgbClr val="7030A0"/>
              </a:buClr>
              <a:buFont typeface="Wingdings" pitchFamily="2" charset="2"/>
              <a:buChar char="v"/>
            </a:pPr>
            <a:r>
              <a:rPr lang="vi-VN" sz="2800" dirty="0" smtClean="0"/>
              <a:t>Khó thở nhiều ngày, nghe tiếng rít từ xa</a:t>
            </a:r>
          </a:p>
          <a:p>
            <a:pPr>
              <a:lnSpc>
                <a:spcPct val="150000"/>
              </a:lnSpc>
              <a:buClr>
                <a:srgbClr val="7030A0"/>
              </a:buClr>
              <a:buFont typeface="Wingdings" pitchFamily="2" charset="2"/>
              <a:buChar char="v"/>
            </a:pPr>
            <a:r>
              <a:rPr lang="vi-VN" sz="2800" dirty="0" smtClean="0"/>
              <a:t>LN giãn căng, co rút mạnh cơ hô hấp</a:t>
            </a:r>
          </a:p>
          <a:p>
            <a:pPr>
              <a:lnSpc>
                <a:spcPct val="150000"/>
              </a:lnSpc>
              <a:buClr>
                <a:srgbClr val="7030A0"/>
              </a:buClr>
              <a:buFont typeface="Wingdings" pitchFamily="2" charset="2"/>
              <a:buChar char="v"/>
            </a:pPr>
            <a:r>
              <a:rPr lang="vi-VN" sz="2800" dirty="0" smtClean="0"/>
              <a:t>Ran ngáy ran rít nhiều </a:t>
            </a:r>
          </a:p>
          <a:p>
            <a:pPr>
              <a:lnSpc>
                <a:spcPct val="150000"/>
              </a:lnSpc>
              <a:buClr>
                <a:srgbClr val="7030A0"/>
              </a:buClr>
              <a:buFont typeface="Wingdings" pitchFamily="2" charset="2"/>
              <a:buChar char="v"/>
            </a:pPr>
            <a:r>
              <a:rPr lang="vi-VN" sz="2800" dirty="0" smtClean="0"/>
              <a:t>Cơn khó thở kéo dài ảnh hưởng đến bệnh nhân, dễ suy  hô hấp và bội nhiễm</a:t>
            </a:r>
          </a:p>
          <a:p>
            <a:pPr>
              <a:lnSpc>
                <a:spcPct val="150000"/>
              </a:lnSpc>
              <a:buClr>
                <a:srgbClr val="7030A0"/>
              </a:buClr>
              <a:buFont typeface="Wingdings" pitchFamily="2" charset="2"/>
              <a:buChar char="v"/>
            </a:pPr>
            <a:endParaRPr lang="vi-VN" sz="2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TRIỆU CHỨNG LS</a:t>
            </a:r>
            <a:endParaRPr lang="vi-VN" dirty="0"/>
          </a:p>
        </p:txBody>
      </p:sp>
      <p:sp>
        <p:nvSpPr>
          <p:cNvPr id="3" name="Content Placeholder 2"/>
          <p:cNvSpPr>
            <a:spLocks noGrp="1"/>
          </p:cNvSpPr>
          <p:nvPr>
            <p:ph idx="1"/>
          </p:nvPr>
        </p:nvSpPr>
        <p:spPr>
          <a:xfrm>
            <a:off x="457200" y="1219200"/>
            <a:ext cx="8382000" cy="5105400"/>
          </a:xfrm>
        </p:spPr>
        <p:txBody>
          <a:bodyPr>
            <a:noAutofit/>
          </a:bodyPr>
          <a:lstStyle/>
          <a:p>
            <a:pPr>
              <a:buNone/>
            </a:pPr>
            <a:r>
              <a:rPr lang="vi-VN" sz="3000" b="1" dirty="0" smtClean="0">
                <a:solidFill>
                  <a:srgbClr val="0070C0"/>
                </a:solidFill>
              </a:rPr>
              <a:t>2. Các hình thái lâm sàng</a:t>
            </a:r>
          </a:p>
          <a:p>
            <a:pPr>
              <a:buNone/>
            </a:pPr>
            <a:r>
              <a:rPr lang="vi-VN" sz="3000" b="1" dirty="0" smtClean="0">
                <a:solidFill>
                  <a:schemeClr val="accent2">
                    <a:lumMod val="75000"/>
                  </a:schemeClr>
                </a:solidFill>
              </a:rPr>
              <a:t>2.3. Cơn HPQ nặng (4/ 12)</a:t>
            </a:r>
          </a:p>
          <a:p>
            <a:pPr>
              <a:buClr>
                <a:srgbClr val="7030A0"/>
              </a:buClr>
              <a:buFont typeface="Wingdings" pitchFamily="2" charset="2"/>
              <a:buChar char="v"/>
            </a:pPr>
            <a:r>
              <a:rPr lang="vi-VN" dirty="0" smtClean="0"/>
              <a:t>Khó thở				Mạch đảo &gt; 20mmHg</a:t>
            </a:r>
          </a:p>
          <a:p>
            <a:pPr>
              <a:buClr>
                <a:srgbClr val="7030A0"/>
              </a:buClr>
              <a:buFont typeface="Wingdings" pitchFamily="2" charset="2"/>
              <a:buChar char="v"/>
            </a:pPr>
            <a:r>
              <a:rPr lang="vi-VN" dirty="0" smtClean="0"/>
              <a:t>Tím					PaO2 &lt; 60mmHg</a:t>
            </a:r>
          </a:p>
          <a:p>
            <a:pPr>
              <a:buClr>
                <a:srgbClr val="7030A0"/>
              </a:buClr>
              <a:buFont typeface="Wingdings" pitchFamily="2" charset="2"/>
              <a:buChar char="v"/>
            </a:pPr>
            <a:r>
              <a:rPr lang="vi-VN" dirty="0" smtClean="0"/>
              <a:t>Cơ kéo cơ hô hấp			PaCO2&gt; 42 mmHg</a:t>
            </a:r>
          </a:p>
          <a:p>
            <a:pPr>
              <a:buClr>
                <a:srgbClr val="7030A0"/>
              </a:buClr>
              <a:buFont typeface="Wingdings" pitchFamily="2" charset="2"/>
              <a:buChar char="v"/>
            </a:pPr>
            <a:r>
              <a:rPr lang="vi-VN" dirty="0" smtClean="0"/>
              <a:t>Nói khó				Cung lượng đỉnh  khó đo</a:t>
            </a:r>
          </a:p>
          <a:p>
            <a:pPr>
              <a:buClr>
                <a:srgbClr val="7030A0"/>
              </a:buClr>
              <a:buFont typeface="Wingdings" pitchFamily="2" charset="2"/>
              <a:buChar char="v"/>
            </a:pPr>
            <a:r>
              <a:rPr lang="vi-VN" dirty="0" smtClean="0"/>
              <a:t>Tần số tim &gt; 110ck/p</a:t>
            </a:r>
          </a:p>
          <a:p>
            <a:pPr>
              <a:buClr>
                <a:srgbClr val="7030A0"/>
              </a:buClr>
              <a:buFont typeface="Wingdings" pitchFamily="2" charset="2"/>
              <a:buChar char="v"/>
            </a:pPr>
            <a:r>
              <a:rPr lang="vi-VN" dirty="0" smtClean="0"/>
              <a:t>Tần số  thở &gt; 30l/p</a:t>
            </a:r>
          </a:p>
          <a:p>
            <a:pPr>
              <a:buClr>
                <a:srgbClr val="7030A0"/>
              </a:buClr>
              <a:buFont typeface="Wingdings" pitchFamily="2" charset="2"/>
              <a:buChar char="v"/>
            </a:pPr>
            <a:r>
              <a:rPr lang="vi-VN" dirty="0" smtClean="0"/>
              <a:t>Rối loạn tinh thần</a:t>
            </a:r>
          </a:p>
          <a:p>
            <a:pPr>
              <a:buClr>
                <a:srgbClr val="7030A0"/>
              </a:buClr>
              <a:buFont typeface="Wingdings" pitchFamily="2" charset="2"/>
              <a:buChar char="v"/>
            </a:pPr>
            <a:r>
              <a:rPr lang="vi-VN" dirty="0" smtClean="0"/>
              <a:t>Ran rít</a:t>
            </a:r>
          </a:p>
          <a:p>
            <a:pPr>
              <a:buClr>
                <a:srgbClr val="7030A0"/>
              </a:buClr>
              <a:buFont typeface="Wingdings" pitchFamily="2" charset="2"/>
              <a:buChar char="v"/>
            </a:pPr>
            <a:endParaRPr lang="vi-VN"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TRIỆU CHỨNG LS</a:t>
            </a:r>
            <a:endParaRPr lang="vi-VN" dirty="0"/>
          </a:p>
        </p:txBody>
      </p:sp>
      <p:sp>
        <p:nvSpPr>
          <p:cNvPr id="3" name="Content Placeholder 2"/>
          <p:cNvSpPr>
            <a:spLocks noGrp="1"/>
          </p:cNvSpPr>
          <p:nvPr>
            <p:ph idx="1"/>
          </p:nvPr>
        </p:nvSpPr>
        <p:spPr>
          <a:xfrm>
            <a:off x="457200" y="1219200"/>
            <a:ext cx="8382000" cy="5105400"/>
          </a:xfrm>
        </p:spPr>
        <p:txBody>
          <a:bodyPr>
            <a:noAutofit/>
          </a:bodyPr>
          <a:lstStyle/>
          <a:p>
            <a:pPr>
              <a:buNone/>
            </a:pPr>
            <a:r>
              <a:rPr lang="vi-VN" sz="3000" b="1" dirty="0" smtClean="0">
                <a:solidFill>
                  <a:srgbClr val="0070C0"/>
                </a:solidFill>
              </a:rPr>
              <a:t>2. Các hình thái lâm sàng</a:t>
            </a:r>
          </a:p>
          <a:p>
            <a:pPr>
              <a:buNone/>
            </a:pPr>
            <a:r>
              <a:rPr lang="vi-VN" sz="3000" b="1" dirty="0" smtClean="0">
                <a:solidFill>
                  <a:schemeClr val="accent2">
                    <a:lumMod val="75000"/>
                  </a:schemeClr>
                </a:solidFill>
              </a:rPr>
              <a:t>2.4. Cơn HPQ nguy kịch (1/4)</a:t>
            </a:r>
            <a:r>
              <a:rPr lang="vi-VN" sz="2300" dirty="0" smtClean="0"/>
              <a:t>				</a:t>
            </a:r>
          </a:p>
          <a:p>
            <a:pPr>
              <a:buClr>
                <a:srgbClr val="7030A0"/>
              </a:buClr>
              <a:buFont typeface="Wingdings" pitchFamily="2" charset="2"/>
              <a:buChar char="v"/>
            </a:pPr>
            <a:r>
              <a:rPr lang="vi-VN" sz="3000" dirty="0" smtClean="0"/>
              <a:t>Phổi im lặng</a:t>
            </a:r>
          </a:p>
          <a:p>
            <a:pPr>
              <a:buClr>
                <a:srgbClr val="7030A0"/>
              </a:buClr>
              <a:buFont typeface="Wingdings" pitchFamily="2" charset="2"/>
              <a:buChar char="v"/>
            </a:pPr>
            <a:r>
              <a:rPr lang="vi-VN" sz="3000" dirty="0" smtClean="0"/>
              <a:t>Rối loạn ý thức</a:t>
            </a:r>
          </a:p>
          <a:p>
            <a:pPr>
              <a:buClr>
                <a:srgbClr val="7030A0"/>
              </a:buClr>
              <a:buFont typeface="Wingdings" pitchFamily="2" charset="2"/>
              <a:buChar char="v"/>
            </a:pPr>
            <a:r>
              <a:rPr lang="vi-VN" sz="3000" dirty="0" smtClean="0"/>
              <a:t>Tụt huyết áp</a:t>
            </a:r>
          </a:p>
          <a:p>
            <a:pPr>
              <a:buClr>
                <a:srgbClr val="7030A0"/>
              </a:buClr>
              <a:buFont typeface="Wingdings" pitchFamily="2" charset="2"/>
              <a:buChar char="v"/>
            </a:pPr>
            <a:r>
              <a:rPr lang="vi-VN" sz="3000" dirty="0" smtClean="0"/>
              <a:t>Thở chậm &lt; 10 lần/phút</a:t>
            </a:r>
          </a:p>
          <a:p>
            <a:pPr>
              <a:buClr>
                <a:srgbClr val="7030A0"/>
              </a:buClr>
              <a:buFont typeface="Wingdings" pitchFamily="2" charset="2"/>
              <a:buChar char="v"/>
            </a:pPr>
            <a:endParaRPr lang="vi-VN"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TRIỆU CHỨNG CLS</a:t>
            </a:r>
            <a:endParaRPr lang="vi-VN" dirty="0"/>
          </a:p>
        </p:txBody>
      </p:sp>
      <p:sp>
        <p:nvSpPr>
          <p:cNvPr id="3" name="Content Placeholder 2"/>
          <p:cNvSpPr>
            <a:spLocks noGrp="1"/>
          </p:cNvSpPr>
          <p:nvPr>
            <p:ph idx="1"/>
          </p:nvPr>
        </p:nvSpPr>
        <p:spPr>
          <a:xfrm>
            <a:off x="838200" y="1219200"/>
            <a:ext cx="7467600" cy="5105400"/>
          </a:xfrm>
        </p:spPr>
        <p:txBody>
          <a:bodyPr>
            <a:normAutofit/>
          </a:bodyPr>
          <a:lstStyle/>
          <a:p>
            <a:pPr marL="457200" indent="-457200">
              <a:buAutoNum type="arabicPeriod"/>
            </a:pPr>
            <a:r>
              <a:rPr lang="vi-VN" sz="2800" dirty="0" smtClean="0">
                <a:solidFill>
                  <a:schemeClr val="accent2">
                    <a:lumMod val="75000"/>
                  </a:schemeClr>
                </a:solidFill>
              </a:rPr>
              <a:t>Xquang</a:t>
            </a:r>
          </a:p>
          <a:p>
            <a:pPr marL="457200" indent="-457200">
              <a:buAutoNum type="arabicPeriod"/>
            </a:pPr>
            <a:r>
              <a:rPr lang="vi-VN" sz="2800" dirty="0" smtClean="0">
                <a:solidFill>
                  <a:schemeClr val="accent2">
                    <a:lumMod val="75000"/>
                  </a:schemeClr>
                </a:solidFill>
              </a:rPr>
              <a:t>Thăm dò chức năng hô hấp</a:t>
            </a:r>
          </a:p>
          <a:p>
            <a:pPr marL="457200" indent="-457200">
              <a:buAutoNum type="arabicPeriod"/>
            </a:pPr>
            <a:r>
              <a:rPr lang="vi-VN" sz="2800" dirty="0" smtClean="0">
                <a:solidFill>
                  <a:schemeClr val="accent2">
                    <a:lumMod val="75000"/>
                  </a:schemeClr>
                </a:solidFill>
              </a:rPr>
              <a:t>Đo khí máu</a:t>
            </a:r>
          </a:p>
          <a:p>
            <a:pPr marL="457200" indent="-457200">
              <a:buAutoNum type="arabicPeriod"/>
            </a:pPr>
            <a:r>
              <a:rPr lang="vi-VN" sz="2800" dirty="0" smtClean="0">
                <a:solidFill>
                  <a:schemeClr val="accent2">
                    <a:lumMod val="75000"/>
                  </a:schemeClr>
                </a:solidFill>
              </a:rPr>
              <a:t>Xét nghiệm thường quy: CTM, soi tìm tinh thể trong đờm</a:t>
            </a:r>
          </a:p>
          <a:p>
            <a:pPr marL="457200" indent="-457200">
              <a:buAutoNum type="arabicPeriod"/>
            </a:pPr>
            <a:r>
              <a:rPr lang="vi-VN" sz="2800" dirty="0" smtClean="0">
                <a:solidFill>
                  <a:schemeClr val="accent2">
                    <a:lumMod val="75000"/>
                  </a:schemeClr>
                </a:solidFill>
              </a:rPr>
              <a:t>Khác:</a:t>
            </a:r>
          </a:p>
          <a:p>
            <a:pPr marL="457200" indent="-457200">
              <a:buFontTx/>
              <a:buChar char="-"/>
            </a:pPr>
            <a:r>
              <a:rPr lang="vi-VN" sz="2800" dirty="0" smtClean="0">
                <a:solidFill>
                  <a:schemeClr val="accent2">
                    <a:lumMod val="75000"/>
                  </a:schemeClr>
                </a:solidFill>
              </a:rPr>
              <a:t>Điện tâm đồ</a:t>
            </a:r>
          </a:p>
          <a:p>
            <a:pPr marL="457200" indent="-457200">
              <a:buFontTx/>
              <a:buChar char="-"/>
            </a:pPr>
            <a:r>
              <a:rPr lang="vi-VN" sz="2800" dirty="0" smtClean="0">
                <a:solidFill>
                  <a:schemeClr val="accent2">
                    <a:lumMod val="75000"/>
                  </a:schemeClr>
                </a:solidFill>
              </a:rPr>
              <a:t>Test da với dị nguyên</a:t>
            </a:r>
          </a:p>
          <a:p>
            <a:pPr marL="457200" indent="-457200">
              <a:buFontTx/>
              <a:buChar char="-"/>
            </a:pPr>
            <a:r>
              <a:rPr lang="vi-VN" sz="2800" dirty="0" smtClean="0">
                <a:solidFill>
                  <a:schemeClr val="accent2">
                    <a:lumMod val="75000"/>
                  </a:schemeClr>
                </a:solidFill>
              </a:rPr>
              <a:t>Định lượng IgE toàn phần</a:t>
            </a:r>
          </a:p>
          <a:p>
            <a:pPr marL="457200" indent="-457200">
              <a:buFontTx/>
              <a:buChar char="-"/>
            </a:pPr>
            <a:r>
              <a:rPr lang="vi-VN" sz="2800" dirty="0" smtClean="0">
                <a:solidFill>
                  <a:schemeClr val="accent2">
                    <a:lumMod val="75000"/>
                  </a:schemeClr>
                </a:solidFill>
              </a:rPr>
              <a:t>Reagin đặc hiệu</a:t>
            </a:r>
            <a:endParaRPr lang="vi-VN" sz="2800"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CHẨN ĐOÁN</a:t>
            </a:r>
            <a:endParaRPr lang="vi-VN" dirty="0"/>
          </a:p>
        </p:txBody>
      </p:sp>
      <p:sp>
        <p:nvSpPr>
          <p:cNvPr id="3" name="Content Placeholder 2"/>
          <p:cNvSpPr>
            <a:spLocks noGrp="1"/>
          </p:cNvSpPr>
          <p:nvPr>
            <p:ph idx="1"/>
          </p:nvPr>
        </p:nvSpPr>
        <p:spPr/>
        <p:txBody>
          <a:bodyPr/>
          <a:lstStyle/>
          <a:p>
            <a:pPr marL="457200" indent="-457200">
              <a:buAutoNum type="arabicPeriod"/>
            </a:pPr>
            <a:r>
              <a:rPr lang="vi-VN" sz="3200" b="1" dirty="0" smtClean="0">
                <a:solidFill>
                  <a:srgbClr val="0070C0"/>
                </a:solidFill>
              </a:rPr>
              <a:t>Chẩn đoán xác định</a:t>
            </a:r>
          </a:p>
          <a:p>
            <a:pPr marL="457200" indent="-457200">
              <a:buNone/>
            </a:pPr>
            <a:r>
              <a:rPr lang="vi-VN" b="1" dirty="0" smtClean="0">
                <a:solidFill>
                  <a:srgbClr val="C00000"/>
                </a:solidFill>
              </a:rPr>
              <a:t>* </a:t>
            </a:r>
            <a:r>
              <a:rPr lang="vi-VN" sz="2800" b="1" dirty="0" smtClean="0">
                <a:solidFill>
                  <a:srgbClr val="C00000"/>
                </a:solidFill>
              </a:rPr>
              <a:t>Lâm sàng</a:t>
            </a:r>
          </a:p>
          <a:p>
            <a:pPr marL="457200" indent="-457200">
              <a:buFontTx/>
              <a:buChar char="-"/>
            </a:pPr>
            <a:r>
              <a:rPr lang="vi-VN" sz="2800" dirty="0" smtClean="0"/>
              <a:t>Có cơn khó thở kiểu hen</a:t>
            </a:r>
          </a:p>
          <a:p>
            <a:pPr marL="457200" indent="-457200">
              <a:buFontTx/>
              <a:buChar char="-"/>
            </a:pPr>
            <a:r>
              <a:rPr lang="vi-VN" sz="2800" dirty="0" smtClean="0"/>
              <a:t>Tiền sử:</a:t>
            </a:r>
          </a:p>
          <a:p>
            <a:pPr marL="1524000" indent="-361950">
              <a:buFont typeface="Wingdings" pitchFamily="2" charset="2"/>
              <a:buChar char="ü"/>
            </a:pPr>
            <a:r>
              <a:rPr lang="vi-VN" sz="2800" dirty="0" smtClean="0"/>
              <a:t>Có cơn khó thở khởi phát và diễn biến giống nhau</a:t>
            </a:r>
          </a:p>
          <a:p>
            <a:pPr marL="1524000" indent="-361950">
              <a:buFont typeface="Wingdings" pitchFamily="2" charset="2"/>
              <a:buChar char="ü"/>
            </a:pPr>
            <a:r>
              <a:rPr lang="vi-VN" sz="2800" dirty="0" smtClean="0"/>
              <a:t>Kết thúc giống nhau</a:t>
            </a:r>
          </a:p>
          <a:p>
            <a:pPr marL="1524000" indent="-361950">
              <a:buFont typeface="Wingdings" pitchFamily="2" charset="2"/>
              <a:buChar char="ü"/>
            </a:pPr>
            <a:r>
              <a:rPr lang="vi-VN" sz="2800" dirty="0" smtClean="0"/>
              <a:t>Điều trị giãn phế quản cắt cơn</a:t>
            </a:r>
          </a:p>
          <a:p>
            <a:pPr marL="457200" indent="-457200">
              <a:buFontTx/>
              <a:buChar char="-"/>
            </a:pPr>
            <a:r>
              <a:rPr lang="vi-VN" sz="2800" dirty="0" smtClean="0"/>
              <a:t>Thời gian: cơn khó thở xảy ra hơn 2 năm liên tiếp</a:t>
            </a:r>
          </a:p>
          <a:p>
            <a:pPr marL="457200" indent="-457200">
              <a:buNone/>
            </a:pPr>
            <a:endParaRPr lang="vi-VN"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CHẨN ĐOÁN</a:t>
            </a:r>
            <a:endParaRPr lang="vi-VN" dirty="0"/>
          </a:p>
        </p:txBody>
      </p:sp>
      <p:sp>
        <p:nvSpPr>
          <p:cNvPr id="3" name="Content Placeholder 2"/>
          <p:cNvSpPr>
            <a:spLocks noGrp="1"/>
          </p:cNvSpPr>
          <p:nvPr>
            <p:ph idx="1"/>
          </p:nvPr>
        </p:nvSpPr>
        <p:spPr/>
        <p:txBody>
          <a:bodyPr/>
          <a:lstStyle/>
          <a:p>
            <a:pPr marL="457200" indent="-457200">
              <a:buAutoNum type="arabicPeriod"/>
            </a:pPr>
            <a:r>
              <a:rPr lang="vi-VN" sz="3200" b="1" dirty="0" smtClean="0">
                <a:solidFill>
                  <a:srgbClr val="0070C0"/>
                </a:solidFill>
              </a:rPr>
              <a:t>Chẩn đoán xác định</a:t>
            </a:r>
          </a:p>
          <a:p>
            <a:pPr marL="457200" indent="-457200">
              <a:lnSpc>
                <a:spcPct val="150000"/>
              </a:lnSpc>
              <a:buNone/>
            </a:pPr>
            <a:r>
              <a:rPr lang="vi-VN" b="1" dirty="0" smtClean="0">
                <a:solidFill>
                  <a:srgbClr val="C00000"/>
                </a:solidFill>
              </a:rPr>
              <a:t>* </a:t>
            </a:r>
            <a:r>
              <a:rPr lang="vi-VN" sz="3000" b="1" dirty="0" smtClean="0">
                <a:solidFill>
                  <a:srgbClr val="C00000"/>
                </a:solidFill>
              </a:rPr>
              <a:t>Cận lâm sàng</a:t>
            </a:r>
          </a:p>
          <a:p>
            <a:pPr marL="457200" indent="-457200">
              <a:lnSpc>
                <a:spcPct val="150000"/>
              </a:lnSpc>
              <a:buFontTx/>
              <a:buChar char="-"/>
            </a:pPr>
            <a:r>
              <a:rPr lang="vi-VN" sz="3000" dirty="0" smtClean="0"/>
              <a:t>Rối loạn thông khí tắc nghẽn có hồi phục</a:t>
            </a:r>
          </a:p>
          <a:p>
            <a:pPr marL="457200" indent="-457200">
              <a:lnSpc>
                <a:spcPct val="150000"/>
              </a:lnSpc>
              <a:buFontTx/>
              <a:buChar char="-"/>
            </a:pPr>
            <a:r>
              <a:rPr lang="vi-VN" sz="3000" dirty="0" smtClean="0"/>
              <a:t>Tính phản ứng phế quản cao</a:t>
            </a:r>
          </a:p>
          <a:p>
            <a:pPr marL="457200" indent="-457200">
              <a:lnSpc>
                <a:spcPct val="150000"/>
              </a:lnSpc>
              <a:buFontTx/>
              <a:buChar char="-"/>
            </a:pPr>
            <a:r>
              <a:rPr lang="vi-VN" sz="3000" dirty="0" smtClean="0"/>
              <a:t>X-quang: căng giãn hai phổi</a:t>
            </a:r>
          </a:p>
          <a:p>
            <a:pPr marL="457200" indent="-457200">
              <a:lnSpc>
                <a:spcPct val="150000"/>
              </a:lnSpc>
              <a:buNone/>
            </a:pPr>
            <a:endParaRPr lang="vi-VN" sz="3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CHẨN ĐOÁN</a:t>
            </a:r>
            <a:endParaRPr lang="vi-VN" dirty="0"/>
          </a:p>
        </p:txBody>
      </p:sp>
      <p:sp>
        <p:nvSpPr>
          <p:cNvPr id="3" name="Content Placeholder 2"/>
          <p:cNvSpPr>
            <a:spLocks noGrp="1"/>
          </p:cNvSpPr>
          <p:nvPr>
            <p:ph idx="1"/>
          </p:nvPr>
        </p:nvSpPr>
        <p:spPr/>
        <p:txBody>
          <a:bodyPr/>
          <a:lstStyle/>
          <a:p>
            <a:pPr marL="457200" indent="-457200">
              <a:buNone/>
            </a:pPr>
            <a:r>
              <a:rPr lang="vi-VN" sz="3200" b="1" dirty="0" smtClean="0">
                <a:solidFill>
                  <a:srgbClr val="0070C0"/>
                </a:solidFill>
              </a:rPr>
              <a:t>2. Chẩn đoán mức độ</a:t>
            </a:r>
          </a:p>
          <a:p>
            <a:pPr marL="457200" indent="-457200">
              <a:lnSpc>
                <a:spcPct val="150000"/>
              </a:lnSpc>
              <a:buNone/>
            </a:pPr>
            <a:endParaRPr lang="vi-VN" sz="3000" dirty="0"/>
          </a:p>
        </p:txBody>
      </p:sp>
      <p:graphicFrame>
        <p:nvGraphicFramePr>
          <p:cNvPr id="4" name="Table 3"/>
          <p:cNvGraphicFramePr>
            <a:graphicFrameLocks noGrp="1"/>
          </p:cNvGraphicFramePr>
          <p:nvPr/>
        </p:nvGraphicFramePr>
        <p:xfrm>
          <a:off x="457200" y="2057402"/>
          <a:ext cx="8153400" cy="4038600"/>
        </p:xfrm>
        <a:graphic>
          <a:graphicData uri="http://schemas.openxmlformats.org/drawingml/2006/table">
            <a:tbl>
              <a:tblPr firstRow="1" bandRow="1">
                <a:tableStyleId>{9DCAF9ED-07DC-4A11-8D7F-57B35C25682E}</a:tableStyleId>
              </a:tblPr>
              <a:tblGrid>
                <a:gridCol w="2038350"/>
                <a:gridCol w="1781261"/>
                <a:gridCol w="1983259"/>
                <a:gridCol w="2350530"/>
              </a:tblGrid>
              <a:tr h="673100">
                <a:tc>
                  <a:txBody>
                    <a:bodyPr/>
                    <a:lstStyle/>
                    <a:p>
                      <a:pPr algn="ctr"/>
                      <a:r>
                        <a:rPr lang="vi-VN" sz="2400" dirty="0" smtClean="0">
                          <a:latin typeface="+mj-lt"/>
                        </a:rPr>
                        <a:t>Chỉ</a:t>
                      </a:r>
                      <a:r>
                        <a:rPr lang="vi-VN" sz="2400" baseline="0" dirty="0" smtClean="0">
                          <a:latin typeface="+mj-lt"/>
                        </a:rPr>
                        <a:t> tiêu</a:t>
                      </a:r>
                      <a:endParaRPr lang="vi-VN" sz="2400" dirty="0">
                        <a:solidFill>
                          <a:srgbClr val="0070C0"/>
                        </a:solidFill>
                        <a:latin typeface="+mj-lt"/>
                      </a:endParaRPr>
                    </a:p>
                  </a:txBody>
                  <a:tcPr/>
                </a:tc>
                <a:tc>
                  <a:txBody>
                    <a:bodyPr/>
                    <a:lstStyle/>
                    <a:p>
                      <a:pPr algn="ctr"/>
                      <a:r>
                        <a:rPr lang="vi-VN" sz="2400" dirty="0" smtClean="0">
                          <a:latin typeface="+mj-lt"/>
                        </a:rPr>
                        <a:t>Nhẹ</a:t>
                      </a:r>
                      <a:endParaRPr lang="vi-VN" sz="2400" dirty="0">
                        <a:solidFill>
                          <a:srgbClr val="0070C0"/>
                        </a:solidFill>
                        <a:latin typeface="+mj-lt"/>
                      </a:endParaRPr>
                    </a:p>
                  </a:txBody>
                  <a:tcPr/>
                </a:tc>
                <a:tc>
                  <a:txBody>
                    <a:bodyPr/>
                    <a:lstStyle/>
                    <a:p>
                      <a:pPr algn="ctr"/>
                      <a:r>
                        <a:rPr lang="vi-VN" sz="2400" dirty="0" smtClean="0">
                          <a:latin typeface="+mj-lt"/>
                        </a:rPr>
                        <a:t>Trung bình</a:t>
                      </a:r>
                      <a:endParaRPr lang="vi-VN" sz="2400" dirty="0">
                        <a:solidFill>
                          <a:srgbClr val="0070C0"/>
                        </a:solidFill>
                        <a:latin typeface="+mj-lt"/>
                      </a:endParaRPr>
                    </a:p>
                  </a:txBody>
                  <a:tcPr/>
                </a:tc>
                <a:tc>
                  <a:txBody>
                    <a:bodyPr/>
                    <a:lstStyle/>
                    <a:p>
                      <a:pPr algn="ctr"/>
                      <a:r>
                        <a:rPr lang="vi-VN" sz="2400" dirty="0" smtClean="0">
                          <a:latin typeface="+mj-lt"/>
                        </a:rPr>
                        <a:t>Nặng</a:t>
                      </a:r>
                      <a:endParaRPr lang="vi-VN" sz="2400" dirty="0">
                        <a:solidFill>
                          <a:srgbClr val="0070C0"/>
                        </a:solidFill>
                        <a:latin typeface="+mj-lt"/>
                      </a:endParaRPr>
                    </a:p>
                  </a:txBody>
                  <a:tcPr/>
                </a:tc>
              </a:tr>
              <a:tr h="673100">
                <a:tc>
                  <a:txBody>
                    <a:bodyPr/>
                    <a:lstStyle/>
                    <a:p>
                      <a:r>
                        <a:rPr lang="vi-VN" sz="2400" b="1" dirty="0" smtClean="0">
                          <a:solidFill>
                            <a:srgbClr val="00B050"/>
                          </a:solidFill>
                          <a:latin typeface="+mj-lt"/>
                        </a:rPr>
                        <a:t>Khó</a:t>
                      </a:r>
                      <a:r>
                        <a:rPr lang="vi-VN" sz="2400" b="1" baseline="0" dirty="0" smtClean="0">
                          <a:solidFill>
                            <a:srgbClr val="00B050"/>
                          </a:solidFill>
                          <a:latin typeface="+mj-lt"/>
                        </a:rPr>
                        <a:t> thở </a:t>
                      </a:r>
                      <a:endParaRPr lang="vi-VN" sz="2400" b="1" dirty="0">
                        <a:solidFill>
                          <a:srgbClr val="00B050"/>
                        </a:solidFill>
                        <a:latin typeface="+mj-lt"/>
                      </a:endParaRPr>
                    </a:p>
                  </a:txBody>
                  <a:tcPr anchor="ctr"/>
                </a:tc>
                <a:tc>
                  <a:txBody>
                    <a:bodyPr/>
                    <a:lstStyle/>
                    <a:p>
                      <a:r>
                        <a:rPr lang="vi-VN" sz="2400" dirty="0" smtClean="0">
                          <a:solidFill>
                            <a:schemeClr val="tx1"/>
                          </a:solidFill>
                          <a:latin typeface="+mj-lt"/>
                        </a:rPr>
                        <a:t>Khi đi</a:t>
                      </a:r>
                      <a:r>
                        <a:rPr lang="vi-VN" sz="2400" baseline="0" dirty="0" smtClean="0">
                          <a:solidFill>
                            <a:schemeClr val="tx1"/>
                          </a:solidFill>
                          <a:latin typeface="+mj-lt"/>
                        </a:rPr>
                        <a:t> lại</a:t>
                      </a:r>
                      <a:endParaRPr lang="vi-VN" sz="2400" dirty="0">
                        <a:solidFill>
                          <a:schemeClr val="tx1"/>
                        </a:solidFill>
                        <a:latin typeface="+mj-lt"/>
                      </a:endParaRPr>
                    </a:p>
                  </a:txBody>
                  <a:tcPr/>
                </a:tc>
                <a:tc>
                  <a:txBody>
                    <a:bodyPr/>
                    <a:lstStyle/>
                    <a:p>
                      <a:r>
                        <a:rPr lang="vi-VN" sz="2400" dirty="0" smtClean="0">
                          <a:solidFill>
                            <a:srgbClr val="0070C0"/>
                          </a:solidFill>
                          <a:latin typeface="+mj-lt"/>
                        </a:rPr>
                        <a:t>Khi nói</a:t>
                      </a:r>
                      <a:endParaRPr lang="vi-VN" sz="2400" dirty="0">
                        <a:solidFill>
                          <a:srgbClr val="0070C0"/>
                        </a:solidFill>
                        <a:latin typeface="+mj-lt"/>
                      </a:endParaRPr>
                    </a:p>
                  </a:txBody>
                  <a:tcPr/>
                </a:tc>
                <a:tc>
                  <a:txBody>
                    <a:bodyPr/>
                    <a:lstStyle/>
                    <a:p>
                      <a:r>
                        <a:rPr lang="vi-VN" sz="2400" dirty="0" smtClean="0">
                          <a:solidFill>
                            <a:schemeClr val="tx1"/>
                          </a:solidFill>
                          <a:latin typeface="+mj-lt"/>
                        </a:rPr>
                        <a:t>Khi nghỉ</a:t>
                      </a:r>
                      <a:endParaRPr lang="vi-VN" sz="2400" dirty="0">
                        <a:solidFill>
                          <a:schemeClr val="tx1"/>
                        </a:solidFill>
                        <a:latin typeface="+mj-lt"/>
                      </a:endParaRPr>
                    </a:p>
                  </a:txBody>
                  <a:tcPr/>
                </a:tc>
              </a:tr>
              <a:tr h="673100">
                <a:tc>
                  <a:txBody>
                    <a:bodyPr/>
                    <a:lstStyle/>
                    <a:p>
                      <a:r>
                        <a:rPr lang="vi-VN" sz="2400" b="1" dirty="0" smtClean="0">
                          <a:solidFill>
                            <a:srgbClr val="00B050"/>
                          </a:solidFill>
                          <a:latin typeface="+mj-lt"/>
                        </a:rPr>
                        <a:t>Câu</a:t>
                      </a:r>
                      <a:r>
                        <a:rPr lang="vi-VN" sz="2400" b="1" baseline="0" dirty="0" smtClean="0">
                          <a:solidFill>
                            <a:srgbClr val="00B050"/>
                          </a:solidFill>
                          <a:latin typeface="+mj-lt"/>
                        </a:rPr>
                        <a:t> nói</a:t>
                      </a:r>
                      <a:endParaRPr lang="vi-VN" sz="2400" b="1" dirty="0">
                        <a:solidFill>
                          <a:srgbClr val="00B050"/>
                        </a:solidFill>
                        <a:latin typeface="+mj-lt"/>
                      </a:endParaRPr>
                    </a:p>
                  </a:txBody>
                  <a:tcPr anchor="ctr"/>
                </a:tc>
                <a:tc>
                  <a:txBody>
                    <a:bodyPr/>
                    <a:lstStyle/>
                    <a:p>
                      <a:r>
                        <a:rPr lang="vi-VN" sz="2400" dirty="0" smtClean="0">
                          <a:solidFill>
                            <a:schemeClr val="tx1"/>
                          </a:solidFill>
                          <a:latin typeface="+mj-lt"/>
                        </a:rPr>
                        <a:t>Nói</a:t>
                      </a:r>
                      <a:r>
                        <a:rPr lang="vi-VN" sz="2400" baseline="0" dirty="0" smtClean="0">
                          <a:solidFill>
                            <a:schemeClr val="tx1"/>
                          </a:solidFill>
                          <a:latin typeface="+mj-lt"/>
                        </a:rPr>
                        <a:t> liền câu</a:t>
                      </a:r>
                      <a:endParaRPr lang="vi-VN" sz="2400" dirty="0">
                        <a:solidFill>
                          <a:schemeClr val="tx1"/>
                        </a:solidFill>
                        <a:latin typeface="+mj-lt"/>
                      </a:endParaRPr>
                    </a:p>
                  </a:txBody>
                  <a:tcPr/>
                </a:tc>
                <a:tc>
                  <a:txBody>
                    <a:bodyPr/>
                    <a:lstStyle/>
                    <a:p>
                      <a:r>
                        <a:rPr lang="vi-VN" sz="2400" dirty="0" smtClean="0">
                          <a:solidFill>
                            <a:srgbClr val="0070C0"/>
                          </a:solidFill>
                          <a:latin typeface="+mj-lt"/>
                        </a:rPr>
                        <a:t>Câu</a:t>
                      </a:r>
                      <a:r>
                        <a:rPr lang="vi-VN" sz="2400" baseline="0" dirty="0" smtClean="0">
                          <a:solidFill>
                            <a:srgbClr val="0070C0"/>
                          </a:solidFill>
                          <a:latin typeface="+mj-lt"/>
                        </a:rPr>
                        <a:t> ngắn</a:t>
                      </a:r>
                      <a:endParaRPr lang="vi-VN" sz="2400" dirty="0">
                        <a:solidFill>
                          <a:srgbClr val="0070C0"/>
                        </a:solidFill>
                        <a:latin typeface="+mj-lt"/>
                      </a:endParaRPr>
                    </a:p>
                  </a:txBody>
                  <a:tcPr/>
                </a:tc>
                <a:tc>
                  <a:txBody>
                    <a:bodyPr/>
                    <a:lstStyle/>
                    <a:p>
                      <a:r>
                        <a:rPr lang="vi-VN" sz="2400" dirty="0" smtClean="0">
                          <a:solidFill>
                            <a:schemeClr val="tx1"/>
                          </a:solidFill>
                          <a:latin typeface="+mj-lt"/>
                        </a:rPr>
                        <a:t>Từng từ</a:t>
                      </a:r>
                      <a:endParaRPr lang="vi-VN" sz="2400" dirty="0">
                        <a:solidFill>
                          <a:schemeClr val="tx1"/>
                        </a:solidFill>
                        <a:latin typeface="+mj-lt"/>
                      </a:endParaRPr>
                    </a:p>
                  </a:txBody>
                  <a:tcPr/>
                </a:tc>
              </a:tr>
              <a:tr h="673100">
                <a:tc>
                  <a:txBody>
                    <a:bodyPr/>
                    <a:lstStyle/>
                    <a:p>
                      <a:r>
                        <a:rPr lang="vi-VN" sz="2400" b="1" dirty="0" smtClean="0">
                          <a:solidFill>
                            <a:srgbClr val="00B050"/>
                          </a:solidFill>
                          <a:latin typeface="+mj-lt"/>
                        </a:rPr>
                        <a:t>Tần</a:t>
                      </a:r>
                      <a:r>
                        <a:rPr lang="vi-VN" sz="2400" b="1" baseline="0" dirty="0" smtClean="0">
                          <a:solidFill>
                            <a:srgbClr val="00B050"/>
                          </a:solidFill>
                          <a:latin typeface="+mj-lt"/>
                        </a:rPr>
                        <a:t> số thở</a:t>
                      </a:r>
                      <a:endParaRPr lang="vi-VN" sz="2400" b="1" dirty="0">
                        <a:solidFill>
                          <a:srgbClr val="00B050"/>
                        </a:solidFill>
                        <a:latin typeface="+mj-lt"/>
                      </a:endParaRPr>
                    </a:p>
                  </a:txBody>
                  <a:tcPr anchor="ctr"/>
                </a:tc>
                <a:tc>
                  <a:txBody>
                    <a:bodyPr/>
                    <a:lstStyle/>
                    <a:p>
                      <a:r>
                        <a:rPr lang="vi-VN" sz="2400" dirty="0" smtClean="0">
                          <a:solidFill>
                            <a:schemeClr val="tx1"/>
                          </a:solidFill>
                          <a:latin typeface="+mj-lt"/>
                        </a:rPr>
                        <a:t>Tăng</a:t>
                      </a:r>
                      <a:r>
                        <a:rPr lang="vi-VN" sz="2400" baseline="0" dirty="0" smtClean="0">
                          <a:solidFill>
                            <a:schemeClr val="tx1"/>
                          </a:solidFill>
                          <a:latin typeface="+mj-lt"/>
                        </a:rPr>
                        <a:t> </a:t>
                      </a:r>
                      <a:endParaRPr lang="vi-VN" sz="2400" dirty="0">
                        <a:solidFill>
                          <a:schemeClr val="tx1"/>
                        </a:solidFill>
                        <a:latin typeface="+mj-lt"/>
                      </a:endParaRPr>
                    </a:p>
                  </a:txBody>
                  <a:tcPr/>
                </a:tc>
                <a:tc>
                  <a:txBody>
                    <a:bodyPr/>
                    <a:lstStyle/>
                    <a:p>
                      <a:r>
                        <a:rPr lang="vi-VN" sz="2400" dirty="0" smtClean="0">
                          <a:solidFill>
                            <a:srgbClr val="0070C0"/>
                          </a:solidFill>
                          <a:latin typeface="+mj-lt"/>
                        </a:rPr>
                        <a:t>Tăng</a:t>
                      </a:r>
                      <a:endParaRPr lang="vi-VN" sz="2400" dirty="0">
                        <a:solidFill>
                          <a:srgbClr val="0070C0"/>
                        </a:solidFill>
                        <a:latin typeface="+mj-lt"/>
                      </a:endParaRPr>
                    </a:p>
                  </a:txBody>
                  <a:tcPr/>
                </a:tc>
                <a:tc>
                  <a:txBody>
                    <a:bodyPr/>
                    <a:lstStyle/>
                    <a:p>
                      <a:r>
                        <a:rPr lang="vi-VN" sz="2400" dirty="0" smtClean="0">
                          <a:solidFill>
                            <a:schemeClr val="tx1"/>
                          </a:solidFill>
                          <a:latin typeface="+mj-lt"/>
                        </a:rPr>
                        <a:t>&gt; 30l/p</a:t>
                      </a:r>
                      <a:endParaRPr lang="vi-VN" sz="2400" dirty="0">
                        <a:solidFill>
                          <a:schemeClr val="tx1"/>
                        </a:solidFill>
                        <a:latin typeface="+mj-lt"/>
                      </a:endParaRPr>
                    </a:p>
                  </a:txBody>
                  <a:tcPr/>
                </a:tc>
              </a:tr>
              <a:tr h="673100">
                <a:tc>
                  <a:txBody>
                    <a:bodyPr/>
                    <a:lstStyle/>
                    <a:p>
                      <a:r>
                        <a:rPr lang="vi-VN" sz="2400" b="1" dirty="0" smtClean="0">
                          <a:solidFill>
                            <a:srgbClr val="00B050"/>
                          </a:solidFill>
                          <a:latin typeface="+mj-lt"/>
                        </a:rPr>
                        <a:t>Co</a:t>
                      </a:r>
                      <a:r>
                        <a:rPr lang="vi-VN" sz="2400" b="1" baseline="0" dirty="0" smtClean="0">
                          <a:solidFill>
                            <a:srgbClr val="00B050"/>
                          </a:solidFill>
                          <a:latin typeface="+mj-lt"/>
                        </a:rPr>
                        <a:t> cơ hh phụ</a:t>
                      </a:r>
                      <a:endParaRPr lang="vi-VN" sz="2400" b="1" dirty="0">
                        <a:solidFill>
                          <a:srgbClr val="00B050"/>
                        </a:solidFill>
                        <a:latin typeface="+mj-lt"/>
                      </a:endParaRPr>
                    </a:p>
                  </a:txBody>
                  <a:tcPr anchor="ctr"/>
                </a:tc>
                <a:tc>
                  <a:txBody>
                    <a:bodyPr/>
                    <a:lstStyle/>
                    <a:p>
                      <a:r>
                        <a:rPr lang="vi-VN" sz="2400" dirty="0" smtClean="0">
                          <a:solidFill>
                            <a:schemeClr val="tx1"/>
                          </a:solidFill>
                          <a:latin typeface="+mj-lt"/>
                        </a:rPr>
                        <a:t>Không</a:t>
                      </a:r>
                      <a:endParaRPr lang="vi-VN" sz="2400" dirty="0">
                        <a:solidFill>
                          <a:schemeClr val="tx1"/>
                        </a:solidFill>
                        <a:latin typeface="+mj-lt"/>
                      </a:endParaRPr>
                    </a:p>
                  </a:txBody>
                  <a:tcPr/>
                </a:tc>
                <a:tc>
                  <a:txBody>
                    <a:bodyPr/>
                    <a:lstStyle/>
                    <a:p>
                      <a:r>
                        <a:rPr lang="vi-VN" sz="2400" dirty="0" smtClean="0">
                          <a:solidFill>
                            <a:srgbClr val="0070C0"/>
                          </a:solidFill>
                          <a:latin typeface="+mj-lt"/>
                        </a:rPr>
                        <a:t>Hoạt động</a:t>
                      </a:r>
                      <a:r>
                        <a:rPr lang="vi-VN" sz="2400" baseline="0" dirty="0" smtClean="0">
                          <a:solidFill>
                            <a:srgbClr val="0070C0"/>
                          </a:solidFill>
                          <a:latin typeface="+mj-lt"/>
                        </a:rPr>
                        <a:t> ít</a:t>
                      </a:r>
                      <a:endParaRPr lang="vi-VN" sz="2400" dirty="0">
                        <a:solidFill>
                          <a:srgbClr val="0070C0"/>
                        </a:solidFill>
                        <a:latin typeface="+mj-lt"/>
                      </a:endParaRPr>
                    </a:p>
                  </a:txBody>
                  <a:tcPr/>
                </a:tc>
                <a:tc>
                  <a:txBody>
                    <a:bodyPr/>
                    <a:lstStyle/>
                    <a:p>
                      <a:r>
                        <a:rPr lang="vi-VN" sz="2400" dirty="0" smtClean="0">
                          <a:solidFill>
                            <a:schemeClr val="tx1"/>
                          </a:solidFill>
                          <a:latin typeface="+mj-lt"/>
                        </a:rPr>
                        <a:t>Hoạt động</a:t>
                      </a:r>
                      <a:r>
                        <a:rPr lang="vi-VN" sz="2400" baseline="0" dirty="0" smtClean="0">
                          <a:solidFill>
                            <a:schemeClr val="tx1"/>
                          </a:solidFill>
                          <a:latin typeface="+mj-lt"/>
                        </a:rPr>
                        <a:t> mạnh</a:t>
                      </a:r>
                      <a:endParaRPr lang="vi-VN" sz="2400" dirty="0">
                        <a:solidFill>
                          <a:schemeClr val="tx1"/>
                        </a:solidFill>
                        <a:latin typeface="+mj-lt"/>
                      </a:endParaRPr>
                    </a:p>
                  </a:txBody>
                  <a:tcPr/>
                </a:tc>
              </a:tr>
              <a:tr h="673100">
                <a:tc>
                  <a:txBody>
                    <a:bodyPr/>
                    <a:lstStyle/>
                    <a:p>
                      <a:r>
                        <a:rPr lang="vi-VN" sz="2400" b="1" dirty="0" smtClean="0">
                          <a:solidFill>
                            <a:srgbClr val="00B050"/>
                          </a:solidFill>
                          <a:latin typeface="+mj-lt"/>
                        </a:rPr>
                        <a:t>Mạch</a:t>
                      </a:r>
                      <a:endParaRPr lang="vi-VN" sz="2400" b="1" dirty="0">
                        <a:solidFill>
                          <a:srgbClr val="00B050"/>
                        </a:solidFill>
                        <a:latin typeface="+mj-lt"/>
                      </a:endParaRPr>
                    </a:p>
                  </a:txBody>
                  <a:tcPr anchor="ctr"/>
                </a:tc>
                <a:tc>
                  <a:txBody>
                    <a:bodyPr/>
                    <a:lstStyle/>
                    <a:p>
                      <a:r>
                        <a:rPr lang="vi-VN" sz="2400" dirty="0" smtClean="0">
                          <a:solidFill>
                            <a:schemeClr val="tx1"/>
                          </a:solidFill>
                          <a:latin typeface="+mj-lt"/>
                        </a:rPr>
                        <a:t>&lt;</a:t>
                      </a:r>
                      <a:r>
                        <a:rPr lang="vi-VN" sz="2400" baseline="0" dirty="0" smtClean="0">
                          <a:solidFill>
                            <a:schemeClr val="tx1"/>
                          </a:solidFill>
                          <a:latin typeface="+mj-lt"/>
                        </a:rPr>
                        <a:t> 100l/p</a:t>
                      </a:r>
                      <a:endParaRPr lang="vi-VN" sz="2400" dirty="0">
                        <a:solidFill>
                          <a:schemeClr val="tx1"/>
                        </a:solidFill>
                        <a:latin typeface="+mj-lt"/>
                      </a:endParaRPr>
                    </a:p>
                  </a:txBody>
                  <a:tcPr/>
                </a:tc>
                <a:tc>
                  <a:txBody>
                    <a:bodyPr/>
                    <a:lstStyle/>
                    <a:p>
                      <a:r>
                        <a:rPr lang="vi-VN" sz="2400" dirty="0" smtClean="0">
                          <a:solidFill>
                            <a:srgbClr val="0070C0"/>
                          </a:solidFill>
                          <a:latin typeface="+mj-lt"/>
                        </a:rPr>
                        <a:t>100- 120 l/p</a:t>
                      </a:r>
                      <a:endParaRPr lang="vi-VN" sz="2400" dirty="0">
                        <a:solidFill>
                          <a:srgbClr val="0070C0"/>
                        </a:solidFill>
                        <a:latin typeface="+mj-lt"/>
                      </a:endParaRPr>
                    </a:p>
                  </a:txBody>
                  <a:tcPr/>
                </a:tc>
                <a:tc>
                  <a:txBody>
                    <a:bodyPr/>
                    <a:lstStyle/>
                    <a:p>
                      <a:r>
                        <a:rPr lang="vi-VN" sz="2400" dirty="0" smtClean="0">
                          <a:solidFill>
                            <a:schemeClr val="tx1"/>
                          </a:solidFill>
                          <a:latin typeface="+mj-lt"/>
                        </a:rPr>
                        <a:t>&gt; 120</a:t>
                      </a:r>
                      <a:r>
                        <a:rPr lang="vi-VN" sz="2400" baseline="0" dirty="0" smtClean="0">
                          <a:solidFill>
                            <a:schemeClr val="tx1"/>
                          </a:solidFill>
                          <a:latin typeface="+mj-lt"/>
                        </a:rPr>
                        <a:t> l/p</a:t>
                      </a:r>
                      <a:endParaRPr lang="vi-VN" sz="2400" dirty="0">
                        <a:solidFill>
                          <a:schemeClr val="tx1"/>
                        </a:solidFill>
                        <a:latin typeface="+mj-lt"/>
                      </a:endParaRPr>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CHẨN ĐOÁN</a:t>
            </a:r>
            <a:endParaRPr lang="vi-VN" dirty="0"/>
          </a:p>
        </p:txBody>
      </p:sp>
      <p:sp>
        <p:nvSpPr>
          <p:cNvPr id="3" name="Content Placeholder 2"/>
          <p:cNvSpPr>
            <a:spLocks noGrp="1"/>
          </p:cNvSpPr>
          <p:nvPr>
            <p:ph idx="1"/>
          </p:nvPr>
        </p:nvSpPr>
        <p:spPr/>
        <p:txBody>
          <a:bodyPr/>
          <a:lstStyle/>
          <a:p>
            <a:pPr marL="457200" indent="-457200">
              <a:buNone/>
            </a:pPr>
            <a:r>
              <a:rPr lang="vi-VN" sz="3200" b="1" dirty="0" smtClean="0">
                <a:solidFill>
                  <a:srgbClr val="0070C0"/>
                </a:solidFill>
              </a:rPr>
              <a:t>2. Chẩn đoán mức độ</a:t>
            </a:r>
          </a:p>
          <a:p>
            <a:pPr marL="457200" indent="-457200">
              <a:lnSpc>
                <a:spcPct val="150000"/>
              </a:lnSpc>
              <a:buNone/>
            </a:pPr>
            <a:endParaRPr lang="vi-VN" sz="3000" dirty="0"/>
          </a:p>
        </p:txBody>
      </p:sp>
      <p:graphicFrame>
        <p:nvGraphicFramePr>
          <p:cNvPr id="4" name="Table 3"/>
          <p:cNvGraphicFramePr>
            <a:graphicFrameLocks noGrp="1"/>
          </p:cNvGraphicFramePr>
          <p:nvPr/>
        </p:nvGraphicFramePr>
        <p:xfrm>
          <a:off x="457200" y="2057402"/>
          <a:ext cx="8305800" cy="3810000"/>
        </p:xfrm>
        <a:graphic>
          <a:graphicData uri="http://schemas.openxmlformats.org/drawingml/2006/table">
            <a:tbl>
              <a:tblPr firstRow="1" bandRow="1">
                <a:tableStyleId>{9DCAF9ED-07DC-4A11-8D7F-57B35C25682E}</a:tableStyleId>
              </a:tblPr>
              <a:tblGrid>
                <a:gridCol w="2076450"/>
                <a:gridCol w="2076450"/>
                <a:gridCol w="2076450"/>
                <a:gridCol w="2076450"/>
              </a:tblGrid>
              <a:tr h="762000">
                <a:tc>
                  <a:txBody>
                    <a:bodyPr/>
                    <a:lstStyle/>
                    <a:p>
                      <a:pPr algn="ctr"/>
                      <a:r>
                        <a:rPr lang="vi-VN" sz="2600" dirty="0" smtClean="0">
                          <a:latin typeface="+mj-lt"/>
                        </a:rPr>
                        <a:t>Chỉ</a:t>
                      </a:r>
                      <a:r>
                        <a:rPr lang="vi-VN" sz="2600" baseline="0" dirty="0" smtClean="0">
                          <a:latin typeface="+mj-lt"/>
                        </a:rPr>
                        <a:t> tiêu</a:t>
                      </a:r>
                      <a:endParaRPr lang="vi-VN" sz="2600" dirty="0">
                        <a:solidFill>
                          <a:srgbClr val="0070C0"/>
                        </a:solidFill>
                        <a:latin typeface="+mj-lt"/>
                      </a:endParaRPr>
                    </a:p>
                  </a:txBody>
                  <a:tcPr/>
                </a:tc>
                <a:tc>
                  <a:txBody>
                    <a:bodyPr/>
                    <a:lstStyle/>
                    <a:p>
                      <a:pPr algn="ctr"/>
                      <a:r>
                        <a:rPr lang="vi-VN" sz="2600" dirty="0" smtClean="0">
                          <a:latin typeface="+mj-lt"/>
                        </a:rPr>
                        <a:t>Nhẹ</a:t>
                      </a:r>
                      <a:endParaRPr lang="vi-VN" sz="2600" dirty="0">
                        <a:solidFill>
                          <a:srgbClr val="0070C0"/>
                        </a:solidFill>
                        <a:latin typeface="+mj-lt"/>
                      </a:endParaRPr>
                    </a:p>
                  </a:txBody>
                  <a:tcPr/>
                </a:tc>
                <a:tc>
                  <a:txBody>
                    <a:bodyPr/>
                    <a:lstStyle/>
                    <a:p>
                      <a:pPr algn="ctr"/>
                      <a:r>
                        <a:rPr lang="vi-VN" sz="2600" dirty="0" smtClean="0">
                          <a:latin typeface="+mj-lt"/>
                        </a:rPr>
                        <a:t>Trung bình</a:t>
                      </a:r>
                      <a:endParaRPr lang="vi-VN" sz="2600" dirty="0">
                        <a:solidFill>
                          <a:srgbClr val="0070C0"/>
                        </a:solidFill>
                        <a:latin typeface="+mj-lt"/>
                      </a:endParaRPr>
                    </a:p>
                  </a:txBody>
                  <a:tcPr/>
                </a:tc>
                <a:tc>
                  <a:txBody>
                    <a:bodyPr/>
                    <a:lstStyle/>
                    <a:p>
                      <a:pPr algn="ctr"/>
                      <a:r>
                        <a:rPr lang="vi-VN" sz="2600" dirty="0" smtClean="0">
                          <a:latin typeface="+mj-lt"/>
                        </a:rPr>
                        <a:t>Nặng</a:t>
                      </a:r>
                      <a:endParaRPr lang="vi-VN" sz="2600" dirty="0">
                        <a:solidFill>
                          <a:srgbClr val="0070C0"/>
                        </a:solidFill>
                        <a:latin typeface="+mj-lt"/>
                      </a:endParaRPr>
                    </a:p>
                  </a:txBody>
                  <a:tcPr/>
                </a:tc>
              </a:tr>
              <a:tr h="762000">
                <a:tc>
                  <a:txBody>
                    <a:bodyPr/>
                    <a:lstStyle/>
                    <a:p>
                      <a:r>
                        <a:rPr lang="vi-VN" sz="2600" b="1" dirty="0" smtClean="0">
                          <a:solidFill>
                            <a:srgbClr val="00B050"/>
                          </a:solidFill>
                          <a:latin typeface="+mj-lt"/>
                        </a:rPr>
                        <a:t>PEER</a:t>
                      </a:r>
                      <a:endParaRPr lang="vi-VN" sz="2600" b="1" dirty="0">
                        <a:solidFill>
                          <a:srgbClr val="00B050"/>
                        </a:solidFill>
                        <a:latin typeface="+mj-lt"/>
                      </a:endParaRPr>
                    </a:p>
                  </a:txBody>
                  <a:tcPr anchor="ctr"/>
                </a:tc>
                <a:tc>
                  <a:txBody>
                    <a:bodyPr/>
                    <a:lstStyle/>
                    <a:p>
                      <a:r>
                        <a:rPr lang="vi-VN" sz="2600" dirty="0" smtClean="0">
                          <a:solidFill>
                            <a:schemeClr val="tx1"/>
                          </a:solidFill>
                          <a:latin typeface="+mj-lt"/>
                        </a:rPr>
                        <a:t>70- 80%</a:t>
                      </a:r>
                      <a:endParaRPr lang="vi-VN" sz="2600" dirty="0">
                        <a:solidFill>
                          <a:schemeClr val="tx1"/>
                        </a:solidFill>
                        <a:latin typeface="+mj-lt"/>
                      </a:endParaRPr>
                    </a:p>
                  </a:txBody>
                  <a:tcPr/>
                </a:tc>
                <a:tc>
                  <a:txBody>
                    <a:bodyPr/>
                    <a:lstStyle/>
                    <a:p>
                      <a:r>
                        <a:rPr lang="vi-VN" sz="2600" dirty="0" smtClean="0">
                          <a:solidFill>
                            <a:srgbClr val="0070C0"/>
                          </a:solidFill>
                          <a:latin typeface="+mj-lt"/>
                        </a:rPr>
                        <a:t>60- 70%</a:t>
                      </a:r>
                      <a:endParaRPr lang="vi-VN" sz="2600" dirty="0">
                        <a:solidFill>
                          <a:srgbClr val="0070C0"/>
                        </a:solidFill>
                        <a:latin typeface="+mj-lt"/>
                      </a:endParaRPr>
                    </a:p>
                  </a:txBody>
                  <a:tcPr/>
                </a:tc>
                <a:tc>
                  <a:txBody>
                    <a:bodyPr/>
                    <a:lstStyle/>
                    <a:p>
                      <a:r>
                        <a:rPr lang="vi-VN" sz="2600" dirty="0" smtClean="0">
                          <a:solidFill>
                            <a:schemeClr val="tx1"/>
                          </a:solidFill>
                          <a:latin typeface="+mj-lt"/>
                        </a:rPr>
                        <a:t>&lt; 60%</a:t>
                      </a:r>
                      <a:endParaRPr lang="vi-VN" sz="2600" dirty="0">
                        <a:solidFill>
                          <a:schemeClr val="tx1"/>
                        </a:solidFill>
                        <a:latin typeface="+mj-lt"/>
                      </a:endParaRPr>
                    </a:p>
                  </a:txBody>
                  <a:tcPr/>
                </a:tc>
              </a:tr>
              <a:tr h="762000">
                <a:tc>
                  <a:txBody>
                    <a:bodyPr/>
                    <a:lstStyle/>
                    <a:p>
                      <a:r>
                        <a:rPr lang="vi-VN" sz="2600" b="1" dirty="0" smtClean="0">
                          <a:solidFill>
                            <a:srgbClr val="00B050"/>
                          </a:solidFill>
                          <a:latin typeface="+mj-lt"/>
                        </a:rPr>
                        <a:t>PaO2</a:t>
                      </a:r>
                      <a:endParaRPr lang="vi-VN" sz="2600" b="1" dirty="0">
                        <a:solidFill>
                          <a:srgbClr val="00B050"/>
                        </a:solidFill>
                        <a:latin typeface="+mj-lt"/>
                      </a:endParaRPr>
                    </a:p>
                  </a:txBody>
                  <a:tcPr anchor="ctr"/>
                </a:tc>
                <a:tc>
                  <a:txBody>
                    <a:bodyPr/>
                    <a:lstStyle/>
                    <a:p>
                      <a:r>
                        <a:rPr lang="vi-VN" sz="2600" dirty="0" smtClean="0">
                          <a:solidFill>
                            <a:schemeClr val="tx1"/>
                          </a:solidFill>
                          <a:latin typeface="+mj-lt"/>
                        </a:rPr>
                        <a:t>&gt; 70 mmHg</a:t>
                      </a:r>
                      <a:endParaRPr lang="vi-VN" sz="2600" dirty="0">
                        <a:solidFill>
                          <a:schemeClr val="tx1"/>
                        </a:solidFill>
                        <a:latin typeface="+mj-lt"/>
                      </a:endParaRPr>
                    </a:p>
                  </a:txBody>
                  <a:tcPr/>
                </a:tc>
                <a:tc>
                  <a:txBody>
                    <a:bodyPr/>
                    <a:lstStyle/>
                    <a:p>
                      <a:r>
                        <a:rPr lang="vi-VN" sz="2600" dirty="0" smtClean="0">
                          <a:solidFill>
                            <a:srgbClr val="0070C0"/>
                          </a:solidFill>
                          <a:latin typeface="+mj-lt"/>
                        </a:rPr>
                        <a:t>&gt; 60 mmHg</a:t>
                      </a:r>
                      <a:endParaRPr lang="vi-VN" sz="2600" dirty="0">
                        <a:solidFill>
                          <a:srgbClr val="0070C0"/>
                        </a:solidFill>
                        <a:latin typeface="+mj-lt"/>
                      </a:endParaRPr>
                    </a:p>
                  </a:txBody>
                  <a:tcPr/>
                </a:tc>
                <a:tc>
                  <a:txBody>
                    <a:bodyPr/>
                    <a:lstStyle/>
                    <a:p>
                      <a:r>
                        <a:rPr lang="vi-VN" sz="2600" dirty="0" smtClean="0">
                          <a:solidFill>
                            <a:schemeClr val="tx1"/>
                          </a:solidFill>
                          <a:latin typeface="+mj-lt"/>
                        </a:rPr>
                        <a:t>&lt; 60mmHg</a:t>
                      </a:r>
                      <a:endParaRPr lang="vi-VN" sz="2600" dirty="0">
                        <a:solidFill>
                          <a:schemeClr val="tx1"/>
                        </a:solidFill>
                        <a:latin typeface="+mj-lt"/>
                      </a:endParaRPr>
                    </a:p>
                  </a:txBody>
                  <a:tcPr/>
                </a:tc>
              </a:tr>
              <a:tr h="762000">
                <a:tc>
                  <a:txBody>
                    <a:bodyPr/>
                    <a:lstStyle/>
                    <a:p>
                      <a:r>
                        <a:rPr lang="vi-VN" sz="2600" b="1" dirty="0" smtClean="0">
                          <a:solidFill>
                            <a:srgbClr val="00B050"/>
                          </a:solidFill>
                          <a:latin typeface="+mj-lt"/>
                        </a:rPr>
                        <a:t>PaCO2</a:t>
                      </a:r>
                      <a:endParaRPr lang="vi-VN" sz="2600" b="1" dirty="0">
                        <a:solidFill>
                          <a:srgbClr val="00B050"/>
                        </a:solidFill>
                        <a:latin typeface="+mj-lt"/>
                      </a:endParaRPr>
                    </a:p>
                  </a:txBody>
                  <a:tcPr anchor="ctr"/>
                </a:tc>
                <a:tc>
                  <a:txBody>
                    <a:bodyPr/>
                    <a:lstStyle/>
                    <a:p>
                      <a:r>
                        <a:rPr lang="vi-VN" sz="2600" dirty="0" smtClean="0">
                          <a:solidFill>
                            <a:schemeClr val="tx1"/>
                          </a:solidFill>
                          <a:latin typeface="+mj-lt"/>
                        </a:rPr>
                        <a:t>&lt; 45 mmHg</a:t>
                      </a:r>
                      <a:endParaRPr lang="vi-VN" sz="2600" dirty="0">
                        <a:solidFill>
                          <a:schemeClr val="tx1"/>
                        </a:solidFill>
                        <a:latin typeface="+mj-lt"/>
                      </a:endParaRPr>
                    </a:p>
                  </a:txBody>
                  <a:tcPr/>
                </a:tc>
                <a:tc>
                  <a:txBody>
                    <a:bodyPr/>
                    <a:lstStyle/>
                    <a:p>
                      <a:r>
                        <a:rPr lang="vi-VN" sz="2600" dirty="0" smtClean="0">
                          <a:solidFill>
                            <a:srgbClr val="0070C0"/>
                          </a:solidFill>
                          <a:latin typeface="+mj-lt"/>
                        </a:rPr>
                        <a:t>&gt; 45 mmHg</a:t>
                      </a:r>
                      <a:endParaRPr lang="vi-VN" sz="2600" dirty="0">
                        <a:solidFill>
                          <a:srgbClr val="0070C0"/>
                        </a:solidFill>
                        <a:latin typeface="+mj-lt"/>
                      </a:endParaRPr>
                    </a:p>
                  </a:txBody>
                  <a:tcPr/>
                </a:tc>
                <a:tc>
                  <a:txBody>
                    <a:bodyPr/>
                    <a:lstStyle/>
                    <a:p>
                      <a:r>
                        <a:rPr lang="vi-VN" sz="2600" dirty="0" smtClean="0">
                          <a:solidFill>
                            <a:schemeClr val="tx1"/>
                          </a:solidFill>
                          <a:latin typeface="+mj-lt"/>
                        </a:rPr>
                        <a:t>&gt; 45mmHg</a:t>
                      </a:r>
                      <a:endParaRPr lang="vi-VN" sz="2600" dirty="0">
                        <a:solidFill>
                          <a:schemeClr val="tx1"/>
                        </a:solidFill>
                        <a:latin typeface="+mj-lt"/>
                      </a:endParaRPr>
                    </a:p>
                  </a:txBody>
                  <a:tcPr/>
                </a:tc>
              </a:tr>
              <a:tr h="762000">
                <a:tc>
                  <a:txBody>
                    <a:bodyPr/>
                    <a:lstStyle/>
                    <a:p>
                      <a:r>
                        <a:rPr lang="vi-VN" sz="2600" b="1" dirty="0" smtClean="0">
                          <a:solidFill>
                            <a:srgbClr val="00B050"/>
                          </a:solidFill>
                          <a:latin typeface="+mj-lt"/>
                        </a:rPr>
                        <a:t>SaO2</a:t>
                      </a:r>
                      <a:endParaRPr lang="vi-VN" sz="2600" b="1" dirty="0">
                        <a:solidFill>
                          <a:srgbClr val="00B050"/>
                        </a:solidFill>
                        <a:latin typeface="+mj-lt"/>
                      </a:endParaRPr>
                    </a:p>
                  </a:txBody>
                  <a:tcPr anchor="ctr"/>
                </a:tc>
                <a:tc>
                  <a:txBody>
                    <a:bodyPr/>
                    <a:lstStyle/>
                    <a:p>
                      <a:r>
                        <a:rPr lang="vi-VN" sz="2600" dirty="0" smtClean="0">
                          <a:solidFill>
                            <a:schemeClr val="tx1"/>
                          </a:solidFill>
                          <a:latin typeface="+mj-lt"/>
                        </a:rPr>
                        <a:t>&gt; 95%</a:t>
                      </a:r>
                      <a:endParaRPr lang="vi-VN" sz="2600" dirty="0">
                        <a:solidFill>
                          <a:schemeClr val="tx1"/>
                        </a:solidFill>
                        <a:latin typeface="+mj-lt"/>
                      </a:endParaRPr>
                    </a:p>
                  </a:txBody>
                  <a:tcPr/>
                </a:tc>
                <a:tc>
                  <a:txBody>
                    <a:bodyPr/>
                    <a:lstStyle/>
                    <a:p>
                      <a:r>
                        <a:rPr lang="vi-VN" sz="2600" dirty="0" smtClean="0">
                          <a:solidFill>
                            <a:srgbClr val="0070C0"/>
                          </a:solidFill>
                          <a:latin typeface="+mj-lt"/>
                        </a:rPr>
                        <a:t>91- 95%</a:t>
                      </a:r>
                      <a:endParaRPr lang="vi-VN" sz="2600" dirty="0">
                        <a:solidFill>
                          <a:srgbClr val="0070C0"/>
                        </a:solidFill>
                        <a:latin typeface="+mj-lt"/>
                      </a:endParaRPr>
                    </a:p>
                  </a:txBody>
                  <a:tcPr/>
                </a:tc>
                <a:tc>
                  <a:txBody>
                    <a:bodyPr/>
                    <a:lstStyle/>
                    <a:p>
                      <a:r>
                        <a:rPr lang="vi-VN" sz="2600" dirty="0" smtClean="0">
                          <a:solidFill>
                            <a:schemeClr val="tx1"/>
                          </a:solidFill>
                          <a:latin typeface="+mj-lt"/>
                        </a:rPr>
                        <a:t>&lt; 90%</a:t>
                      </a:r>
                      <a:endParaRPr lang="vi-VN" sz="2600" dirty="0">
                        <a:solidFill>
                          <a:schemeClr val="tx1"/>
                        </a:solidFill>
                        <a:latin typeface="+mj-lt"/>
                      </a:endParaRPr>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solidFill>
                  <a:schemeClr val="bg2">
                    <a:lumMod val="25000"/>
                  </a:schemeClr>
                </a:solidFill>
              </a:rPr>
              <a:t>MỤC TIÊU</a:t>
            </a:r>
            <a:endParaRPr lang="vi-VN" dirty="0">
              <a:solidFill>
                <a:schemeClr val="bg2">
                  <a:lumMod val="25000"/>
                </a:schemeClr>
              </a:solidFill>
            </a:endParaRPr>
          </a:p>
        </p:txBody>
      </p:sp>
      <p:sp>
        <p:nvSpPr>
          <p:cNvPr id="3" name="Content Placeholder 2"/>
          <p:cNvSpPr>
            <a:spLocks noGrp="1"/>
          </p:cNvSpPr>
          <p:nvPr>
            <p:ph idx="1"/>
          </p:nvPr>
        </p:nvSpPr>
        <p:spPr/>
        <p:txBody>
          <a:bodyPr>
            <a:noAutofit/>
          </a:bodyPr>
          <a:lstStyle/>
          <a:p>
            <a:pPr marL="457200" indent="-457200">
              <a:lnSpc>
                <a:spcPct val="150000"/>
              </a:lnSpc>
              <a:buAutoNum type="arabicPeriod"/>
            </a:pPr>
            <a:r>
              <a:rPr lang="vi-VN" sz="3000" i="1" dirty="0" smtClean="0">
                <a:solidFill>
                  <a:srgbClr val="0070C0"/>
                </a:solidFill>
              </a:rPr>
              <a:t>Mô tả triệu chứng lâm sàng và xét nghiệm của HPQ</a:t>
            </a:r>
          </a:p>
          <a:p>
            <a:pPr marL="457200" indent="-457200">
              <a:lnSpc>
                <a:spcPct val="150000"/>
              </a:lnSpc>
              <a:buAutoNum type="arabicPeriod"/>
            </a:pPr>
            <a:r>
              <a:rPr lang="vi-VN" sz="3000" i="1" dirty="0" smtClean="0">
                <a:solidFill>
                  <a:srgbClr val="0070C0"/>
                </a:solidFill>
              </a:rPr>
              <a:t>Chẩn đoán mức độ và chẩn đoán phân biệt HPQ</a:t>
            </a:r>
          </a:p>
          <a:p>
            <a:pPr marL="457200" indent="-457200">
              <a:lnSpc>
                <a:spcPct val="150000"/>
              </a:lnSpc>
              <a:buAutoNum type="arabicPeriod"/>
            </a:pPr>
            <a:r>
              <a:rPr lang="vi-VN" sz="3000" i="1" dirty="0" smtClean="0">
                <a:solidFill>
                  <a:srgbClr val="0070C0"/>
                </a:solidFill>
              </a:rPr>
              <a:t>Xử trí HPQ</a:t>
            </a:r>
          </a:p>
          <a:p>
            <a:pPr marL="457200" indent="-457200">
              <a:lnSpc>
                <a:spcPct val="150000"/>
              </a:lnSpc>
              <a:buAutoNum type="arabicPeriod"/>
            </a:pPr>
            <a:r>
              <a:rPr lang="vi-VN" sz="3000" i="1" dirty="0" smtClean="0">
                <a:solidFill>
                  <a:srgbClr val="0070C0"/>
                </a:solidFill>
              </a:rPr>
              <a:t>Theo dõi và quản lý điều trị dự phòng HPQ tại cộng đồng</a:t>
            </a:r>
            <a:endParaRPr lang="vi-VN" sz="3000" i="1" dirty="0">
              <a:solidFill>
                <a:srgbClr val="0070C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CHẨN ĐOÁN</a:t>
            </a:r>
            <a:endParaRPr lang="vi-VN" dirty="0"/>
          </a:p>
        </p:txBody>
      </p:sp>
      <p:sp>
        <p:nvSpPr>
          <p:cNvPr id="3" name="Content Placeholder 2"/>
          <p:cNvSpPr>
            <a:spLocks noGrp="1"/>
          </p:cNvSpPr>
          <p:nvPr>
            <p:ph idx="1"/>
          </p:nvPr>
        </p:nvSpPr>
        <p:spPr/>
        <p:txBody>
          <a:bodyPr/>
          <a:lstStyle/>
          <a:p>
            <a:pPr marL="457200" indent="-457200">
              <a:buNone/>
            </a:pPr>
            <a:r>
              <a:rPr lang="vi-VN" sz="2800" b="1" dirty="0" smtClean="0">
                <a:solidFill>
                  <a:srgbClr val="0070C0"/>
                </a:solidFill>
              </a:rPr>
              <a:t>3. Chẩn đoán mức độ</a:t>
            </a:r>
          </a:p>
        </p:txBody>
      </p:sp>
      <p:graphicFrame>
        <p:nvGraphicFramePr>
          <p:cNvPr id="4" name="Table 3"/>
          <p:cNvGraphicFramePr>
            <a:graphicFrameLocks noGrp="1"/>
          </p:cNvGraphicFramePr>
          <p:nvPr/>
        </p:nvGraphicFramePr>
        <p:xfrm>
          <a:off x="228600" y="1828802"/>
          <a:ext cx="8458200" cy="4419599"/>
        </p:xfrm>
        <a:graphic>
          <a:graphicData uri="http://schemas.openxmlformats.org/drawingml/2006/table">
            <a:tbl>
              <a:tblPr firstRow="1" bandRow="1">
                <a:tableStyleId>{073A0DAA-6AF3-43AB-8588-CEC1D06C72B9}</a:tableStyleId>
              </a:tblPr>
              <a:tblGrid>
                <a:gridCol w="1691640"/>
                <a:gridCol w="1691640"/>
                <a:gridCol w="1691640"/>
                <a:gridCol w="1691640"/>
                <a:gridCol w="1691640"/>
              </a:tblGrid>
              <a:tr h="922207">
                <a:tc>
                  <a:txBody>
                    <a:bodyPr/>
                    <a:lstStyle/>
                    <a:p>
                      <a:pPr algn="ctr"/>
                      <a:endParaRPr lang="vi-VN" sz="2000" dirty="0">
                        <a:latin typeface="+mj-lt"/>
                      </a:endParaRPr>
                    </a:p>
                  </a:txBody>
                  <a:tcPr anchor="ctr"/>
                </a:tc>
                <a:tc>
                  <a:txBody>
                    <a:bodyPr/>
                    <a:lstStyle/>
                    <a:p>
                      <a:pPr algn="ctr"/>
                      <a:r>
                        <a:rPr lang="vi-VN" sz="2000" dirty="0" smtClean="0">
                          <a:latin typeface="+mj-lt"/>
                        </a:rPr>
                        <a:t>Nhẹ</a:t>
                      </a:r>
                      <a:r>
                        <a:rPr lang="vi-VN" sz="2000" baseline="0" dirty="0" smtClean="0">
                          <a:latin typeface="+mj-lt"/>
                        </a:rPr>
                        <a:t> ngắt quãng</a:t>
                      </a:r>
                      <a:endParaRPr lang="vi-VN" sz="2000" dirty="0">
                        <a:latin typeface="+mj-lt"/>
                      </a:endParaRPr>
                    </a:p>
                  </a:txBody>
                  <a:tcPr anchor="ctr"/>
                </a:tc>
                <a:tc>
                  <a:txBody>
                    <a:bodyPr/>
                    <a:lstStyle/>
                    <a:p>
                      <a:pPr algn="ctr"/>
                      <a:r>
                        <a:rPr lang="vi-VN" sz="2000" dirty="0" smtClean="0">
                          <a:latin typeface="+mj-lt"/>
                        </a:rPr>
                        <a:t>Nhẹ</a:t>
                      </a:r>
                      <a:r>
                        <a:rPr lang="vi-VN" sz="2000" baseline="0" dirty="0" smtClean="0">
                          <a:latin typeface="+mj-lt"/>
                        </a:rPr>
                        <a:t> kéo dài</a:t>
                      </a:r>
                      <a:endParaRPr lang="vi-VN" sz="2000" dirty="0">
                        <a:latin typeface="+mj-lt"/>
                      </a:endParaRPr>
                    </a:p>
                  </a:txBody>
                  <a:tcPr anchor="ctr"/>
                </a:tc>
                <a:tc>
                  <a:txBody>
                    <a:bodyPr/>
                    <a:lstStyle/>
                    <a:p>
                      <a:pPr algn="ctr"/>
                      <a:r>
                        <a:rPr lang="vi-VN" sz="2000" dirty="0" smtClean="0">
                          <a:latin typeface="+mj-lt"/>
                        </a:rPr>
                        <a:t>Dai dẳng</a:t>
                      </a:r>
                      <a:r>
                        <a:rPr lang="vi-VN" sz="2000" baseline="0" dirty="0" smtClean="0">
                          <a:latin typeface="+mj-lt"/>
                        </a:rPr>
                        <a:t> trung bình</a:t>
                      </a:r>
                      <a:endParaRPr lang="vi-VN" sz="2000" dirty="0">
                        <a:latin typeface="+mj-lt"/>
                      </a:endParaRPr>
                    </a:p>
                  </a:txBody>
                  <a:tcPr anchor="ctr"/>
                </a:tc>
                <a:tc>
                  <a:txBody>
                    <a:bodyPr/>
                    <a:lstStyle/>
                    <a:p>
                      <a:pPr algn="ctr"/>
                      <a:r>
                        <a:rPr lang="vi-VN" sz="2000" dirty="0" smtClean="0">
                          <a:latin typeface="+mj-lt"/>
                        </a:rPr>
                        <a:t>Nặng</a:t>
                      </a:r>
                      <a:r>
                        <a:rPr lang="vi-VN" sz="2000" baseline="0" dirty="0" smtClean="0">
                          <a:latin typeface="+mj-lt"/>
                        </a:rPr>
                        <a:t> dai dẳng</a:t>
                      </a:r>
                      <a:endParaRPr lang="vi-VN" sz="2000" dirty="0">
                        <a:latin typeface="+mj-lt"/>
                      </a:endParaRPr>
                    </a:p>
                  </a:txBody>
                  <a:tcPr anchor="ctr"/>
                </a:tc>
              </a:tr>
              <a:tr h="752028">
                <a:tc>
                  <a:txBody>
                    <a:bodyPr/>
                    <a:lstStyle/>
                    <a:p>
                      <a:r>
                        <a:rPr lang="vi-VN" sz="2000" b="1" dirty="0" smtClean="0">
                          <a:solidFill>
                            <a:srgbClr val="FF0000"/>
                          </a:solidFill>
                          <a:latin typeface="+mj-lt"/>
                        </a:rPr>
                        <a:t>Triệu</a:t>
                      </a:r>
                      <a:r>
                        <a:rPr lang="vi-VN" sz="2000" b="1" baseline="0" dirty="0" smtClean="0">
                          <a:solidFill>
                            <a:srgbClr val="FF0000"/>
                          </a:solidFill>
                          <a:latin typeface="+mj-lt"/>
                        </a:rPr>
                        <a:t> chứng</a:t>
                      </a:r>
                      <a:endParaRPr lang="vi-VN" sz="2000" b="1" dirty="0">
                        <a:solidFill>
                          <a:srgbClr val="FF0000"/>
                        </a:solidFill>
                        <a:latin typeface="+mj-lt"/>
                      </a:endParaRPr>
                    </a:p>
                  </a:txBody>
                  <a:tcPr anchor="ctr"/>
                </a:tc>
                <a:tc>
                  <a:txBody>
                    <a:bodyPr/>
                    <a:lstStyle/>
                    <a:p>
                      <a:r>
                        <a:rPr lang="vi-VN" sz="2000" dirty="0" smtClean="0">
                          <a:latin typeface="+mj-lt"/>
                        </a:rPr>
                        <a:t>&lt; 1-2 cơn/w</a:t>
                      </a:r>
                      <a:endParaRPr lang="vi-VN" sz="2000" dirty="0">
                        <a:latin typeface="+mj-lt"/>
                      </a:endParaRPr>
                    </a:p>
                  </a:txBody>
                  <a:tcPr/>
                </a:tc>
                <a:tc>
                  <a:txBody>
                    <a:bodyPr/>
                    <a:lstStyle/>
                    <a:p>
                      <a:pPr>
                        <a:buFont typeface="Wingdings"/>
                        <a:buNone/>
                      </a:pPr>
                      <a:r>
                        <a:rPr lang="vi-VN" sz="2000" dirty="0" smtClean="0">
                          <a:solidFill>
                            <a:schemeClr val="accent2">
                              <a:lumMod val="75000"/>
                            </a:schemeClr>
                          </a:solidFill>
                          <a:latin typeface="+mj-lt"/>
                        </a:rPr>
                        <a:t>&gt;1 lần/</a:t>
                      </a:r>
                      <a:r>
                        <a:rPr lang="vi-VN" sz="2000" baseline="0" dirty="0" smtClean="0">
                          <a:solidFill>
                            <a:schemeClr val="accent2">
                              <a:lumMod val="75000"/>
                            </a:schemeClr>
                          </a:solidFill>
                          <a:latin typeface="+mj-lt"/>
                        </a:rPr>
                        <a:t> w</a:t>
                      </a:r>
                    </a:p>
                    <a:p>
                      <a:pPr>
                        <a:buFont typeface="Wingdings"/>
                        <a:buNone/>
                      </a:pPr>
                      <a:r>
                        <a:rPr lang="vi-VN" sz="2000" baseline="0" dirty="0" smtClean="0">
                          <a:solidFill>
                            <a:schemeClr val="accent2">
                              <a:lumMod val="75000"/>
                            </a:schemeClr>
                          </a:solidFill>
                          <a:latin typeface="+mj-lt"/>
                        </a:rPr>
                        <a:t>&lt; 1lần/ d</a:t>
                      </a:r>
                      <a:endParaRPr lang="vi-VN" sz="2000" dirty="0">
                        <a:solidFill>
                          <a:schemeClr val="accent2">
                            <a:lumMod val="75000"/>
                          </a:schemeClr>
                        </a:solidFill>
                        <a:latin typeface="+mj-lt"/>
                      </a:endParaRPr>
                    </a:p>
                  </a:txBody>
                  <a:tcPr/>
                </a:tc>
                <a:tc>
                  <a:txBody>
                    <a:bodyPr/>
                    <a:lstStyle/>
                    <a:p>
                      <a:r>
                        <a:rPr lang="vi-VN" sz="2000" dirty="0" smtClean="0">
                          <a:latin typeface="+mj-lt"/>
                        </a:rPr>
                        <a:t>Hàng</a:t>
                      </a:r>
                      <a:r>
                        <a:rPr lang="vi-VN" sz="2000" baseline="0" dirty="0" smtClean="0">
                          <a:latin typeface="+mj-lt"/>
                        </a:rPr>
                        <a:t> ngày</a:t>
                      </a:r>
                      <a:endParaRPr lang="vi-VN" sz="2000" dirty="0">
                        <a:latin typeface="+mj-lt"/>
                      </a:endParaRPr>
                    </a:p>
                  </a:txBody>
                  <a:tcPr/>
                </a:tc>
                <a:tc>
                  <a:txBody>
                    <a:bodyPr/>
                    <a:lstStyle/>
                    <a:p>
                      <a:r>
                        <a:rPr lang="vi-VN" sz="2000" dirty="0" smtClean="0">
                          <a:solidFill>
                            <a:srgbClr val="00B050"/>
                          </a:solidFill>
                          <a:latin typeface="+mj-lt"/>
                        </a:rPr>
                        <a:t>Dày</a:t>
                      </a:r>
                      <a:r>
                        <a:rPr lang="vi-VN" sz="2000" baseline="0" dirty="0" smtClean="0">
                          <a:solidFill>
                            <a:srgbClr val="00B050"/>
                          </a:solidFill>
                          <a:latin typeface="+mj-lt"/>
                        </a:rPr>
                        <a:t> thường xuyên</a:t>
                      </a:r>
                      <a:endParaRPr lang="vi-VN" sz="2000" dirty="0">
                        <a:solidFill>
                          <a:srgbClr val="00B050"/>
                        </a:solidFill>
                        <a:latin typeface="+mj-lt"/>
                      </a:endParaRPr>
                    </a:p>
                  </a:txBody>
                  <a:tcPr/>
                </a:tc>
              </a:tr>
              <a:tr h="556143">
                <a:tc>
                  <a:txBody>
                    <a:bodyPr/>
                    <a:lstStyle/>
                    <a:p>
                      <a:r>
                        <a:rPr lang="vi-VN" sz="2000" b="1" dirty="0" smtClean="0">
                          <a:solidFill>
                            <a:srgbClr val="FF0000"/>
                          </a:solidFill>
                          <a:latin typeface="+mj-lt"/>
                        </a:rPr>
                        <a:t>Cơn đêm</a:t>
                      </a:r>
                      <a:endParaRPr lang="vi-VN" sz="2000" b="1" dirty="0">
                        <a:solidFill>
                          <a:srgbClr val="FF0000"/>
                        </a:solidFill>
                        <a:latin typeface="+mj-lt"/>
                      </a:endParaRPr>
                    </a:p>
                  </a:txBody>
                  <a:tcPr anchor="ctr"/>
                </a:tc>
                <a:tc>
                  <a:txBody>
                    <a:bodyPr/>
                    <a:lstStyle/>
                    <a:p>
                      <a:r>
                        <a:rPr lang="vi-VN" sz="2000" dirty="0" smtClean="0">
                          <a:latin typeface="+mj-lt"/>
                        </a:rPr>
                        <a:t>&lt; 1-2 cơn/ m</a:t>
                      </a:r>
                      <a:endParaRPr lang="vi-VN" sz="2000" dirty="0">
                        <a:latin typeface="+mj-lt"/>
                      </a:endParaRPr>
                    </a:p>
                  </a:txBody>
                  <a:tcPr/>
                </a:tc>
                <a:tc>
                  <a:txBody>
                    <a:bodyPr/>
                    <a:lstStyle/>
                    <a:p>
                      <a:r>
                        <a:rPr lang="vi-VN" sz="2000" dirty="0" smtClean="0">
                          <a:solidFill>
                            <a:schemeClr val="accent2">
                              <a:lumMod val="75000"/>
                            </a:schemeClr>
                          </a:solidFill>
                          <a:latin typeface="+mj-lt"/>
                        </a:rPr>
                        <a:t>&gt; 2</a:t>
                      </a:r>
                      <a:r>
                        <a:rPr lang="vi-VN" sz="2000" baseline="0" dirty="0" smtClean="0">
                          <a:solidFill>
                            <a:schemeClr val="accent2">
                              <a:lumMod val="75000"/>
                            </a:schemeClr>
                          </a:solidFill>
                          <a:latin typeface="+mj-lt"/>
                        </a:rPr>
                        <a:t> lần/m</a:t>
                      </a:r>
                      <a:endParaRPr lang="vi-VN" sz="2000" dirty="0">
                        <a:solidFill>
                          <a:schemeClr val="accent2">
                            <a:lumMod val="75000"/>
                          </a:schemeClr>
                        </a:solidFill>
                        <a:latin typeface="+mj-lt"/>
                      </a:endParaRPr>
                    </a:p>
                  </a:txBody>
                  <a:tcPr/>
                </a:tc>
                <a:tc>
                  <a:txBody>
                    <a:bodyPr/>
                    <a:lstStyle/>
                    <a:p>
                      <a:r>
                        <a:rPr lang="vi-VN" sz="2000" dirty="0" smtClean="0">
                          <a:latin typeface="+mj-lt"/>
                        </a:rPr>
                        <a:t>&gt; 1</a:t>
                      </a:r>
                      <a:r>
                        <a:rPr lang="vi-VN" sz="2000" baseline="0" dirty="0" smtClean="0">
                          <a:latin typeface="+mj-lt"/>
                        </a:rPr>
                        <a:t> lần/ w</a:t>
                      </a:r>
                      <a:endParaRPr lang="vi-VN" sz="2000" dirty="0">
                        <a:latin typeface="+mj-lt"/>
                      </a:endParaRPr>
                    </a:p>
                  </a:txBody>
                  <a:tcPr/>
                </a:tc>
                <a:tc>
                  <a:txBody>
                    <a:bodyPr/>
                    <a:lstStyle/>
                    <a:p>
                      <a:r>
                        <a:rPr lang="vi-VN" sz="2000" dirty="0" smtClean="0">
                          <a:solidFill>
                            <a:srgbClr val="00B050"/>
                          </a:solidFill>
                          <a:latin typeface="+mj-lt"/>
                        </a:rPr>
                        <a:t>Hay có</a:t>
                      </a:r>
                      <a:endParaRPr lang="vi-VN" sz="2000" dirty="0">
                        <a:solidFill>
                          <a:srgbClr val="00B050"/>
                        </a:solidFill>
                        <a:latin typeface="+mj-lt"/>
                      </a:endParaRPr>
                    </a:p>
                  </a:txBody>
                  <a:tcPr/>
                </a:tc>
              </a:tr>
              <a:tr h="1084656">
                <a:tc>
                  <a:txBody>
                    <a:bodyPr/>
                    <a:lstStyle/>
                    <a:p>
                      <a:r>
                        <a:rPr lang="vi-VN" sz="2000" b="1" dirty="0" smtClean="0">
                          <a:solidFill>
                            <a:srgbClr val="FF0000"/>
                          </a:solidFill>
                          <a:latin typeface="+mj-lt"/>
                        </a:rPr>
                        <a:t>Giữa các</a:t>
                      </a:r>
                      <a:r>
                        <a:rPr lang="vi-VN" sz="2000" b="1" baseline="0" dirty="0" smtClean="0">
                          <a:solidFill>
                            <a:srgbClr val="FF0000"/>
                          </a:solidFill>
                          <a:latin typeface="+mj-lt"/>
                        </a:rPr>
                        <a:t> cơn</a:t>
                      </a:r>
                      <a:endParaRPr lang="vi-VN" sz="2000" b="1" dirty="0">
                        <a:solidFill>
                          <a:srgbClr val="FF0000"/>
                        </a:solidFill>
                        <a:latin typeface="+mj-lt"/>
                      </a:endParaRPr>
                    </a:p>
                  </a:txBody>
                  <a:tcPr anchor="ctr"/>
                </a:tc>
                <a:tc>
                  <a:txBody>
                    <a:bodyPr/>
                    <a:lstStyle/>
                    <a:p>
                      <a:r>
                        <a:rPr lang="vi-VN" sz="2000" dirty="0" smtClean="0">
                          <a:latin typeface="+mj-lt"/>
                        </a:rPr>
                        <a:t>Không</a:t>
                      </a:r>
                      <a:r>
                        <a:rPr lang="vi-VN" sz="2000" baseline="0" dirty="0" smtClean="0">
                          <a:latin typeface="+mj-lt"/>
                        </a:rPr>
                        <a:t> có triệu chứng </a:t>
                      </a:r>
                      <a:endParaRPr lang="vi-VN" sz="2000" dirty="0">
                        <a:latin typeface="+mj-lt"/>
                      </a:endParaRPr>
                    </a:p>
                  </a:txBody>
                  <a:tcPr/>
                </a:tc>
                <a:tc>
                  <a:txBody>
                    <a:bodyPr/>
                    <a:lstStyle/>
                    <a:p>
                      <a:r>
                        <a:rPr lang="vi-VN" sz="2000" dirty="0" smtClean="0">
                          <a:solidFill>
                            <a:schemeClr val="accent2">
                              <a:lumMod val="75000"/>
                            </a:schemeClr>
                          </a:solidFill>
                          <a:latin typeface="+mj-lt"/>
                        </a:rPr>
                        <a:t>Ảnh</a:t>
                      </a:r>
                      <a:r>
                        <a:rPr lang="vi-VN" sz="2000" baseline="0" dirty="0" smtClean="0">
                          <a:solidFill>
                            <a:schemeClr val="accent2">
                              <a:lumMod val="75000"/>
                            </a:schemeClr>
                          </a:solidFill>
                          <a:latin typeface="+mj-lt"/>
                        </a:rPr>
                        <a:t> hưởng giấc ngủ và sức khỏe</a:t>
                      </a:r>
                      <a:endParaRPr lang="vi-VN" sz="2000" dirty="0">
                        <a:solidFill>
                          <a:schemeClr val="accent2">
                            <a:lumMod val="75000"/>
                          </a:schemeClr>
                        </a:solidFill>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2000" kern="1200" dirty="0" smtClean="0">
                          <a:solidFill>
                            <a:schemeClr val="dk1"/>
                          </a:solidFill>
                          <a:latin typeface="+mj-lt"/>
                          <a:ea typeface="+mn-ea"/>
                          <a:cs typeface="+mn-cs"/>
                        </a:rPr>
                        <a:t>Ảnh</a:t>
                      </a:r>
                      <a:r>
                        <a:rPr lang="vi-VN" sz="2000" kern="1200" baseline="0" dirty="0" smtClean="0">
                          <a:solidFill>
                            <a:schemeClr val="dk1"/>
                          </a:solidFill>
                          <a:latin typeface="+mj-lt"/>
                          <a:ea typeface="+mn-ea"/>
                          <a:cs typeface="+mn-cs"/>
                        </a:rPr>
                        <a:t> hưởng giấc ngủ và sức khỏe</a:t>
                      </a:r>
                      <a:endParaRPr lang="vi-VN" sz="2000" kern="1200" dirty="0" smtClean="0">
                        <a:solidFill>
                          <a:schemeClr val="dk1"/>
                        </a:solidFill>
                        <a:latin typeface="+mj-lt"/>
                        <a:ea typeface="+mn-ea"/>
                        <a:cs typeface="+mn-cs"/>
                      </a:endParaRPr>
                    </a:p>
                  </a:txBody>
                  <a:tcPr/>
                </a:tc>
                <a:tc>
                  <a:txBody>
                    <a:bodyPr/>
                    <a:lstStyle/>
                    <a:p>
                      <a:r>
                        <a:rPr lang="vi-VN" sz="2000" dirty="0" smtClean="0">
                          <a:solidFill>
                            <a:srgbClr val="00B050"/>
                          </a:solidFill>
                          <a:latin typeface="+mj-lt"/>
                        </a:rPr>
                        <a:t>Hạn chế</a:t>
                      </a:r>
                      <a:r>
                        <a:rPr lang="vi-VN" sz="2000" baseline="0" dirty="0" smtClean="0">
                          <a:solidFill>
                            <a:srgbClr val="00B050"/>
                          </a:solidFill>
                          <a:latin typeface="+mj-lt"/>
                        </a:rPr>
                        <a:t> hoạt động thể lực</a:t>
                      </a:r>
                      <a:endParaRPr lang="vi-VN" sz="2000" dirty="0">
                        <a:solidFill>
                          <a:srgbClr val="00B050"/>
                        </a:solidFill>
                        <a:latin typeface="+mj-lt"/>
                      </a:endParaRPr>
                    </a:p>
                  </a:txBody>
                  <a:tcPr/>
                </a:tc>
              </a:tr>
              <a:tr h="588129">
                <a:tc>
                  <a:txBody>
                    <a:bodyPr/>
                    <a:lstStyle/>
                    <a:p>
                      <a:r>
                        <a:rPr lang="vi-VN" sz="2000" b="1" dirty="0" smtClean="0">
                          <a:solidFill>
                            <a:srgbClr val="FF0000"/>
                          </a:solidFill>
                          <a:latin typeface="+mj-lt"/>
                        </a:rPr>
                        <a:t>PEER</a:t>
                      </a:r>
                      <a:endParaRPr lang="vi-VN" sz="2000" b="1" dirty="0">
                        <a:solidFill>
                          <a:srgbClr val="FF0000"/>
                        </a:solidFill>
                        <a:latin typeface="+mj-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2000" kern="1200" dirty="0" smtClean="0">
                          <a:solidFill>
                            <a:schemeClr val="dk1"/>
                          </a:solidFill>
                          <a:latin typeface="+mj-lt"/>
                          <a:ea typeface="+mn-ea"/>
                          <a:cs typeface="+mn-cs"/>
                        </a:rPr>
                        <a:t>&lt; 20%</a:t>
                      </a:r>
                      <a:endParaRPr lang="vi-VN" sz="2000" dirty="0">
                        <a:latin typeface="+mj-lt"/>
                      </a:endParaRPr>
                    </a:p>
                  </a:txBody>
                  <a:tcPr/>
                </a:tc>
                <a:tc>
                  <a:txBody>
                    <a:bodyPr/>
                    <a:lstStyle/>
                    <a:p>
                      <a:r>
                        <a:rPr lang="vi-VN" sz="2000" dirty="0" smtClean="0">
                          <a:solidFill>
                            <a:schemeClr val="accent2">
                              <a:lumMod val="75000"/>
                            </a:schemeClr>
                          </a:solidFill>
                          <a:latin typeface="+mj-lt"/>
                        </a:rPr>
                        <a:t>20- 30%</a:t>
                      </a:r>
                      <a:endParaRPr lang="vi-VN" sz="2000" dirty="0">
                        <a:solidFill>
                          <a:schemeClr val="accent2">
                            <a:lumMod val="75000"/>
                          </a:schemeClr>
                        </a:solidFill>
                        <a:latin typeface="+mj-lt"/>
                      </a:endParaRPr>
                    </a:p>
                  </a:txBody>
                  <a:tcPr/>
                </a:tc>
                <a:tc>
                  <a:txBody>
                    <a:bodyPr/>
                    <a:lstStyle/>
                    <a:p>
                      <a:r>
                        <a:rPr lang="vi-VN" dirty="0" smtClean="0"/>
                        <a:t>&gt; 30%</a:t>
                      </a:r>
                      <a:endParaRPr lang="vi-VN" dirty="0"/>
                    </a:p>
                  </a:txBody>
                  <a:tcPr/>
                </a:tc>
                <a:tc>
                  <a:txBody>
                    <a:bodyPr/>
                    <a:lstStyle/>
                    <a:p>
                      <a:r>
                        <a:rPr lang="vi-VN" dirty="0" smtClean="0">
                          <a:solidFill>
                            <a:srgbClr val="00B050"/>
                          </a:solidFill>
                        </a:rPr>
                        <a:t>&gt; 30%</a:t>
                      </a:r>
                      <a:endParaRPr lang="vi-VN" dirty="0">
                        <a:solidFill>
                          <a:srgbClr val="00B050"/>
                        </a:solidFill>
                      </a:endParaRPr>
                    </a:p>
                  </a:txBody>
                  <a:tcPr/>
                </a:tc>
              </a:tr>
              <a:tr h="516436">
                <a:tc>
                  <a:txBody>
                    <a:bodyPr/>
                    <a:lstStyle/>
                    <a:p>
                      <a:r>
                        <a:rPr lang="vi-VN" sz="2000" b="1" dirty="0" smtClean="0">
                          <a:solidFill>
                            <a:srgbClr val="FF0000"/>
                          </a:solidFill>
                          <a:latin typeface="+mj-lt"/>
                        </a:rPr>
                        <a:t>CLĐ</a:t>
                      </a:r>
                      <a:endParaRPr lang="vi-VN" sz="2000" b="1" dirty="0">
                        <a:solidFill>
                          <a:srgbClr val="FF0000"/>
                        </a:solidFill>
                        <a:latin typeface="+mj-lt"/>
                      </a:endParaRPr>
                    </a:p>
                  </a:txBody>
                  <a:tcPr anchor="ctr"/>
                </a:tc>
                <a:tc>
                  <a:txBody>
                    <a:bodyPr/>
                    <a:lstStyle/>
                    <a:p>
                      <a:r>
                        <a:rPr lang="vi-VN" sz="2000" kern="1200" dirty="0" smtClean="0">
                          <a:solidFill>
                            <a:schemeClr val="dk1"/>
                          </a:solidFill>
                          <a:latin typeface="+mj-lt"/>
                          <a:ea typeface="+mn-ea"/>
                          <a:cs typeface="+mn-cs"/>
                        </a:rPr>
                        <a:t>&gt; 80%</a:t>
                      </a:r>
                      <a:endParaRPr lang="vi-VN" sz="2000" dirty="0">
                        <a:latin typeface="+mj-lt"/>
                      </a:endParaRPr>
                    </a:p>
                  </a:txBody>
                  <a:tcPr/>
                </a:tc>
                <a:tc>
                  <a:txBody>
                    <a:bodyPr/>
                    <a:lstStyle/>
                    <a:p>
                      <a:r>
                        <a:rPr lang="vi-VN" sz="2000" dirty="0" smtClean="0">
                          <a:solidFill>
                            <a:schemeClr val="accent2">
                              <a:lumMod val="75000"/>
                            </a:schemeClr>
                          </a:solidFill>
                          <a:latin typeface="+mj-lt"/>
                        </a:rPr>
                        <a:t>&gt; 80%</a:t>
                      </a:r>
                      <a:endParaRPr lang="vi-VN" sz="2000" dirty="0">
                        <a:solidFill>
                          <a:schemeClr val="accent2">
                            <a:lumMod val="75000"/>
                          </a:schemeClr>
                        </a:solidFill>
                        <a:latin typeface="+mj-lt"/>
                      </a:endParaRPr>
                    </a:p>
                  </a:txBody>
                  <a:tcPr/>
                </a:tc>
                <a:tc>
                  <a:txBody>
                    <a:bodyPr/>
                    <a:lstStyle/>
                    <a:p>
                      <a:r>
                        <a:rPr lang="vi-VN" sz="2000" dirty="0" smtClean="0">
                          <a:latin typeface="+mj-lt"/>
                        </a:rPr>
                        <a:t>60- 80%</a:t>
                      </a:r>
                      <a:endParaRPr lang="vi-VN" sz="2000" dirty="0">
                        <a:latin typeface="+mj-lt"/>
                      </a:endParaRPr>
                    </a:p>
                  </a:txBody>
                  <a:tcPr/>
                </a:tc>
                <a:tc>
                  <a:txBody>
                    <a:bodyPr/>
                    <a:lstStyle/>
                    <a:p>
                      <a:r>
                        <a:rPr lang="vi-VN" sz="2000" dirty="0" smtClean="0">
                          <a:solidFill>
                            <a:srgbClr val="00B050"/>
                          </a:solidFill>
                          <a:latin typeface="+mj-lt"/>
                        </a:rPr>
                        <a:t>&lt; 60%</a:t>
                      </a:r>
                      <a:endParaRPr lang="vi-VN" sz="2000" dirty="0">
                        <a:solidFill>
                          <a:srgbClr val="00B050"/>
                        </a:solidFill>
                        <a:latin typeface="+mj-lt"/>
                      </a:endParaRPr>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CHẨN ĐOÁN</a:t>
            </a:r>
            <a:endParaRPr lang="vi-VN" dirty="0"/>
          </a:p>
        </p:txBody>
      </p:sp>
      <p:sp>
        <p:nvSpPr>
          <p:cNvPr id="3" name="Content Placeholder 2"/>
          <p:cNvSpPr>
            <a:spLocks noGrp="1"/>
          </p:cNvSpPr>
          <p:nvPr>
            <p:ph idx="1"/>
          </p:nvPr>
        </p:nvSpPr>
        <p:spPr/>
        <p:txBody>
          <a:bodyPr>
            <a:normAutofit/>
          </a:bodyPr>
          <a:lstStyle/>
          <a:p>
            <a:pPr marL="457200" indent="-457200">
              <a:buNone/>
            </a:pPr>
            <a:r>
              <a:rPr lang="vi-VN" sz="3200" b="1" dirty="0" smtClean="0">
                <a:solidFill>
                  <a:srgbClr val="0070C0"/>
                </a:solidFill>
              </a:rPr>
              <a:t>4. Chẩn đoán phân biệt</a:t>
            </a:r>
          </a:p>
          <a:p>
            <a:pPr marL="457200" indent="-457200">
              <a:buAutoNum type="arabicPeriod"/>
            </a:pPr>
            <a:r>
              <a:rPr lang="vi-VN" sz="2800" dirty="0" smtClean="0">
                <a:solidFill>
                  <a:srgbClr val="7030A0"/>
                </a:solidFill>
              </a:rPr>
              <a:t>Hen tim</a:t>
            </a:r>
          </a:p>
          <a:p>
            <a:pPr marL="457200" indent="-457200">
              <a:buAutoNum type="arabicPeriod"/>
            </a:pPr>
            <a:r>
              <a:rPr lang="vi-VN" sz="2800" dirty="0" smtClean="0">
                <a:solidFill>
                  <a:srgbClr val="7030A0"/>
                </a:solidFill>
              </a:rPr>
              <a:t>Đợt cấp của VPQ mạn</a:t>
            </a:r>
          </a:p>
          <a:p>
            <a:pPr marL="457200" indent="-457200">
              <a:buAutoNum type="arabicPeriod"/>
            </a:pPr>
            <a:r>
              <a:rPr lang="vi-VN" sz="2800" dirty="0" smtClean="0">
                <a:solidFill>
                  <a:srgbClr val="7030A0"/>
                </a:solidFill>
              </a:rPr>
              <a:t>Đợt cấp COPD</a:t>
            </a:r>
          </a:p>
          <a:p>
            <a:pPr marL="457200" indent="-457200">
              <a:buAutoNum type="arabicPeriod"/>
            </a:pPr>
            <a:r>
              <a:rPr lang="vi-VN" sz="2800" dirty="0" smtClean="0">
                <a:solidFill>
                  <a:srgbClr val="7030A0"/>
                </a:solidFill>
              </a:rPr>
              <a:t>Khối u hoặc polip chèn vào phế quản</a:t>
            </a:r>
          </a:p>
          <a:p>
            <a:pPr marL="457200" indent="-457200">
              <a:buAutoNum type="arabicPeriod"/>
            </a:pPr>
            <a:r>
              <a:rPr lang="vi-VN" sz="2800" dirty="0" smtClean="0">
                <a:solidFill>
                  <a:srgbClr val="7030A0"/>
                </a:solidFill>
              </a:rPr>
              <a:t>Khối u trung thất và hạch trung thất</a:t>
            </a:r>
          </a:p>
          <a:p>
            <a:pPr marL="457200" indent="-457200">
              <a:buAutoNum type="arabicPeriod"/>
            </a:pPr>
            <a:r>
              <a:rPr lang="vi-VN" sz="2800" dirty="0" smtClean="0">
                <a:solidFill>
                  <a:srgbClr val="7030A0"/>
                </a:solidFill>
              </a:rPr>
              <a:t>Dị vật phế quản</a:t>
            </a:r>
          </a:p>
          <a:p>
            <a:pPr marL="457200" indent="-457200">
              <a:buAutoNum type="arabicPeriod"/>
            </a:pPr>
            <a:r>
              <a:rPr lang="vi-VN" sz="2800" dirty="0" smtClean="0">
                <a:solidFill>
                  <a:srgbClr val="7030A0"/>
                </a:solidFill>
              </a:rPr>
              <a:t>Phình quai động mạch chủ</a:t>
            </a:r>
          </a:p>
          <a:p>
            <a:pPr marL="457200" indent="-457200">
              <a:buAutoNum type="arabicPeriod"/>
            </a:pPr>
            <a:r>
              <a:rPr lang="vi-VN" sz="2800" dirty="0" smtClean="0">
                <a:solidFill>
                  <a:srgbClr val="7030A0"/>
                </a:solidFill>
              </a:rPr>
              <a:t>Cơn khó thở do quá gắng sức</a:t>
            </a:r>
            <a:endParaRPr lang="vi-VN" sz="2800" dirty="0">
              <a:solidFill>
                <a:srgbClr val="7030A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TIẾN TRIỂN VÀ BIẾN CHỨNG</a:t>
            </a:r>
            <a:endParaRPr lang="vi-VN" dirty="0"/>
          </a:p>
        </p:txBody>
      </p:sp>
      <p:sp>
        <p:nvSpPr>
          <p:cNvPr id="3" name="Content Placeholder 2"/>
          <p:cNvSpPr>
            <a:spLocks noGrp="1"/>
          </p:cNvSpPr>
          <p:nvPr>
            <p:ph idx="1"/>
          </p:nvPr>
        </p:nvSpPr>
        <p:spPr>
          <a:xfrm>
            <a:off x="457200" y="1219200"/>
            <a:ext cx="8382000" cy="5105400"/>
          </a:xfrm>
        </p:spPr>
        <p:txBody>
          <a:bodyPr>
            <a:normAutofit/>
          </a:bodyPr>
          <a:lstStyle/>
          <a:p>
            <a:pPr marL="457200" indent="-457200">
              <a:buAutoNum type="arabicPeriod"/>
            </a:pPr>
            <a:r>
              <a:rPr lang="vi-VN" sz="3200" b="1" dirty="0" smtClean="0">
                <a:solidFill>
                  <a:srgbClr val="0070C0"/>
                </a:solidFill>
              </a:rPr>
              <a:t>Tiến triển</a:t>
            </a:r>
          </a:p>
          <a:p>
            <a:pPr marL="457200" indent="-457200">
              <a:buFontTx/>
              <a:buChar char="-"/>
            </a:pPr>
            <a:r>
              <a:rPr lang="vi-VN" dirty="0" smtClean="0">
                <a:solidFill>
                  <a:schemeClr val="accent4">
                    <a:lumMod val="50000"/>
                  </a:schemeClr>
                </a:solidFill>
              </a:rPr>
              <a:t>Tính chất khó thở không giống nhau</a:t>
            </a:r>
          </a:p>
          <a:p>
            <a:pPr marL="457200" indent="-457200">
              <a:buFontTx/>
              <a:buChar char="-"/>
            </a:pPr>
            <a:r>
              <a:rPr lang="vi-VN" dirty="0" smtClean="0">
                <a:solidFill>
                  <a:schemeClr val="accent4">
                    <a:lumMod val="50000"/>
                  </a:schemeClr>
                </a:solidFill>
              </a:rPr>
              <a:t>Không tuân theo lần lượt mức độ khó thở</a:t>
            </a:r>
          </a:p>
          <a:p>
            <a:pPr marL="457200" indent="-457200">
              <a:buNone/>
            </a:pPr>
            <a:endParaRPr lang="vi-VN" dirty="0" smtClean="0"/>
          </a:p>
          <a:p>
            <a:pPr marL="457200" indent="-457200">
              <a:buNone/>
            </a:pPr>
            <a:r>
              <a:rPr lang="vi-VN" sz="3200" b="1" dirty="0" smtClean="0">
                <a:solidFill>
                  <a:srgbClr val="0070C0"/>
                </a:solidFill>
              </a:rPr>
              <a:t>2. Biến chứng</a:t>
            </a:r>
          </a:p>
          <a:p>
            <a:pPr marL="457200" indent="-457200">
              <a:buFontTx/>
              <a:buChar char="-"/>
            </a:pPr>
            <a:r>
              <a:rPr lang="vi-VN" dirty="0" smtClean="0">
                <a:solidFill>
                  <a:schemeClr val="accent4">
                    <a:lumMod val="50000"/>
                  </a:schemeClr>
                </a:solidFill>
              </a:rPr>
              <a:t>Nhiễm khuẩn</a:t>
            </a:r>
          </a:p>
          <a:p>
            <a:pPr marL="457200" indent="-457200">
              <a:buFontTx/>
              <a:buChar char="-"/>
            </a:pPr>
            <a:r>
              <a:rPr lang="vi-VN" dirty="0" smtClean="0">
                <a:solidFill>
                  <a:schemeClr val="accent4">
                    <a:lumMod val="50000"/>
                  </a:schemeClr>
                </a:solidFill>
              </a:rPr>
              <a:t>Lao phổi</a:t>
            </a:r>
          </a:p>
          <a:p>
            <a:pPr marL="457200" indent="-457200">
              <a:buFontTx/>
              <a:buChar char="-"/>
            </a:pPr>
            <a:r>
              <a:rPr lang="vi-VN" dirty="0" smtClean="0">
                <a:solidFill>
                  <a:schemeClr val="accent4">
                    <a:lumMod val="50000"/>
                  </a:schemeClr>
                </a:solidFill>
              </a:rPr>
              <a:t>Giãn phế nang</a:t>
            </a:r>
          </a:p>
          <a:p>
            <a:pPr marL="457200" indent="-457200">
              <a:buFontTx/>
              <a:buChar char="-"/>
            </a:pPr>
            <a:r>
              <a:rPr lang="vi-VN" dirty="0" smtClean="0">
                <a:solidFill>
                  <a:schemeClr val="accent4">
                    <a:lumMod val="50000"/>
                  </a:schemeClr>
                </a:solidFill>
              </a:rPr>
              <a:t>Suy tim trái</a:t>
            </a:r>
          </a:p>
          <a:p>
            <a:pPr marL="457200" indent="-457200">
              <a:buNone/>
            </a:pPr>
            <a:endParaRPr lang="vi-VN" dirty="0"/>
          </a:p>
        </p:txBody>
      </p:sp>
      <p:pic>
        <p:nvPicPr>
          <p:cNvPr id="2050" name="Picture 2" descr="D:\Document de Hien\01 Document prof\Ảnh dùng trong giảng bài\HEN PHẾ QUẢN\images (16).jpg"/>
          <p:cNvPicPr>
            <a:picLocks noChangeAspect="1" noChangeArrowheads="1"/>
          </p:cNvPicPr>
          <p:nvPr/>
        </p:nvPicPr>
        <p:blipFill>
          <a:blip r:embed="rId2"/>
          <a:srcRect/>
          <a:stretch>
            <a:fillRect/>
          </a:stretch>
        </p:blipFill>
        <p:spPr bwMode="auto">
          <a:xfrm>
            <a:off x="3962400" y="2971800"/>
            <a:ext cx="3428613" cy="2638425"/>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ĐIỀU TRỊ</a:t>
            </a:r>
            <a:endParaRPr lang="vi-VN" dirty="0"/>
          </a:p>
        </p:txBody>
      </p:sp>
      <p:sp>
        <p:nvSpPr>
          <p:cNvPr id="3" name="Content Placeholder 2"/>
          <p:cNvSpPr>
            <a:spLocks noGrp="1"/>
          </p:cNvSpPr>
          <p:nvPr>
            <p:ph idx="1"/>
          </p:nvPr>
        </p:nvSpPr>
        <p:spPr/>
        <p:txBody>
          <a:bodyPr/>
          <a:lstStyle/>
          <a:p>
            <a:pPr marL="457200" indent="-457200">
              <a:buAutoNum type="arabicPeriod"/>
            </a:pPr>
            <a:r>
              <a:rPr lang="vi-VN" sz="3300" b="1" dirty="0" smtClean="0">
                <a:solidFill>
                  <a:srgbClr val="0070C0"/>
                </a:solidFill>
              </a:rPr>
              <a:t>Mục đích</a:t>
            </a:r>
          </a:p>
          <a:p>
            <a:pPr marL="457200" indent="-457200">
              <a:lnSpc>
                <a:spcPct val="150000"/>
              </a:lnSpc>
              <a:buFontTx/>
              <a:buChar char="-"/>
            </a:pPr>
            <a:r>
              <a:rPr lang="vi-VN" dirty="0" smtClean="0">
                <a:solidFill>
                  <a:schemeClr val="accent4">
                    <a:lumMod val="50000"/>
                  </a:schemeClr>
                </a:solidFill>
              </a:rPr>
              <a:t>Giảm viêm mạn tính đường thở</a:t>
            </a:r>
          </a:p>
          <a:p>
            <a:pPr marL="457200" indent="-457200">
              <a:lnSpc>
                <a:spcPct val="150000"/>
              </a:lnSpc>
              <a:buFontTx/>
              <a:buChar char="-"/>
            </a:pPr>
            <a:r>
              <a:rPr lang="vi-VN" dirty="0" smtClean="0">
                <a:solidFill>
                  <a:schemeClr val="accent4">
                    <a:lumMod val="50000"/>
                  </a:schemeClr>
                </a:solidFill>
              </a:rPr>
              <a:t>Chống các cơn khó thở và làm thưa cơn để phụ hồi lại đường thở</a:t>
            </a:r>
          </a:p>
          <a:p>
            <a:pPr marL="457200" indent="-457200">
              <a:lnSpc>
                <a:spcPct val="150000"/>
              </a:lnSpc>
              <a:buFontTx/>
              <a:buChar char="-"/>
            </a:pPr>
            <a:r>
              <a:rPr lang="vi-VN" dirty="0" smtClean="0">
                <a:solidFill>
                  <a:schemeClr val="accent4">
                    <a:lumMod val="50000"/>
                  </a:schemeClr>
                </a:solidFill>
              </a:rPr>
              <a:t>Dự phòng các đợt bùng phát và cơn hen tái diễn</a:t>
            </a:r>
          </a:p>
          <a:p>
            <a:pPr marL="457200" indent="-457200">
              <a:lnSpc>
                <a:spcPct val="150000"/>
              </a:lnSpc>
              <a:buFontTx/>
              <a:buChar char="-"/>
            </a:pPr>
            <a:r>
              <a:rPr lang="vi-VN" dirty="0" smtClean="0">
                <a:solidFill>
                  <a:schemeClr val="accent4">
                    <a:lumMod val="50000"/>
                  </a:schemeClr>
                </a:solidFill>
              </a:rPr>
              <a:t>Xác định nguyên nhân làm bùng nổ cơn hen để loại bỏ dị nguyên</a:t>
            </a:r>
            <a:endParaRPr lang="vi-VN"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ĐIỀU TRỊ</a:t>
            </a:r>
            <a:endParaRPr lang="vi-VN" dirty="0"/>
          </a:p>
        </p:txBody>
      </p:sp>
      <p:sp>
        <p:nvSpPr>
          <p:cNvPr id="3" name="Content Placeholder 2"/>
          <p:cNvSpPr>
            <a:spLocks noGrp="1"/>
          </p:cNvSpPr>
          <p:nvPr>
            <p:ph idx="1"/>
          </p:nvPr>
        </p:nvSpPr>
        <p:spPr>
          <a:xfrm>
            <a:off x="457200" y="1219200"/>
            <a:ext cx="8229600" cy="5105400"/>
          </a:xfrm>
        </p:spPr>
        <p:txBody>
          <a:bodyPr>
            <a:normAutofit/>
          </a:bodyPr>
          <a:lstStyle/>
          <a:p>
            <a:pPr>
              <a:buNone/>
            </a:pPr>
            <a:r>
              <a:rPr lang="vi-VN" sz="3200" b="1" dirty="0" smtClean="0">
                <a:solidFill>
                  <a:srgbClr val="0070C0"/>
                </a:solidFill>
              </a:rPr>
              <a:t>2. Nguyên tắc</a:t>
            </a:r>
          </a:p>
          <a:p>
            <a:pPr>
              <a:buFontTx/>
              <a:buChar char="-"/>
            </a:pPr>
            <a:r>
              <a:rPr lang="vi-VN" dirty="0" smtClean="0">
                <a:solidFill>
                  <a:schemeClr val="accent4">
                    <a:lumMod val="50000"/>
                  </a:schemeClr>
                </a:solidFill>
              </a:rPr>
              <a:t>Chẩn đoán xác định, phân loại theo nguyên nhân (nội sinh hay ngoại sinh), có bội nhiễm không</a:t>
            </a:r>
          </a:p>
          <a:p>
            <a:pPr>
              <a:buFontTx/>
              <a:buChar char="-"/>
            </a:pPr>
            <a:r>
              <a:rPr lang="vi-VN" dirty="0" smtClean="0">
                <a:solidFill>
                  <a:schemeClr val="accent4">
                    <a:lumMod val="50000"/>
                  </a:schemeClr>
                </a:solidFill>
              </a:rPr>
              <a:t>Chẩn đoán giai đoạn và mức độ nặng của cơn hen</a:t>
            </a:r>
          </a:p>
          <a:p>
            <a:pPr>
              <a:buFontTx/>
              <a:buChar char="-"/>
            </a:pPr>
            <a:r>
              <a:rPr lang="vi-VN" dirty="0" smtClean="0">
                <a:solidFill>
                  <a:schemeClr val="accent4">
                    <a:lumMod val="50000"/>
                  </a:schemeClr>
                </a:solidFill>
              </a:rPr>
              <a:t>Tránh yếu tố làm bùng phát</a:t>
            </a:r>
          </a:p>
          <a:p>
            <a:pPr>
              <a:buFontTx/>
              <a:buChar char="-"/>
            </a:pPr>
            <a:r>
              <a:rPr lang="vi-VN" dirty="0" smtClean="0">
                <a:solidFill>
                  <a:schemeClr val="accent4">
                    <a:lumMod val="50000"/>
                  </a:schemeClr>
                </a:solidFill>
              </a:rPr>
              <a:t>Chọn thuốc: chống viêm và giãn PQ</a:t>
            </a:r>
          </a:p>
          <a:p>
            <a:pPr>
              <a:buFontTx/>
              <a:buChar char="-"/>
            </a:pPr>
            <a:r>
              <a:rPr lang="vi-VN" dirty="0" smtClean="0">
                <a:solidFill>
                  <a:schemeClr val="accent4">
                    <a:lumMod val="50000"/>
                  </a:schemeClr>
                </a:solidFill>
              </a:rPr>
              <a:t>Theo dõi lâm sàng</a:t>
            </a:r>
          </a:p>
          <a:p>
            <a:pPr>
              <a:buFontTx/>
              <a:buChar char="-"/>
            </a:pPr>
            <a:r>
              <a:rPr lang="vi-VN" dirty="0" smtClean="0">
                <a:solidFill>
                  <a:schemeClr val="accent4">
                    <a:lumMod val="50000"/>
                  </a:schemeClr>
                </a:solidFill>
              </a:rPr>
              <a:t>Theo dõi tác dụng của thuốc</a:t>
            </a:r>
          </a:p>
          <a:p>
            <a:pPr>
              <a:buFontTx/>
              <a:buChar char="-"/>
            </a:pPr>
            <a:r>
              <a:rPr lang="vi-VN" dirty="0" smtClean="0">
                <a:solidFill>
                  <a:schemeClr val="accent4">
                    <a:lumMod val="50000"/>
                  </a:schemeClr>
                </a:solidFill>
              </a:rPr>
              <a:t>Điều trị dự phòng hen</a:t>
            </a:r>
          </a:p>
          <a:p>
            <a:pPr>
              <a:buFontTx/>
              <a:buChar char="-"/>
            </a:pPr>
            <a:r>
              <a:rPr lang="vi-VN" dirty="0" smtClean="0">
                <a:solidFill>
                  <a:schemeClr val="accent4">
                    <a:lumMod val="50000"/>
                  </a:schemeClr>
                </a:solidFill>
              </a:rPr>
              <a:t>Giáo dục sức khỏe cho bệnh nhân</a:t>
            </a:r>
            <a:endParaRPr lang="vi-VN" dirty="0">
              <a:solidFill>
                <a:schemeClr val="accent4">
                  <a:lumMod val="50000"/>
                </a:schemeClr>
              </a:solidFill>
            </a:endParaRPr>
          </a:p>
        </p:txBody>
      </p:sp>
      <p:pic>
        <p:nvPicPr>
          <p:cNvPr id="1027" name="Picture 3" descr="D:\Document de Hien\01 Document prof\Ảnh dùng trong giảng bài\HEN PHẾ QUẢN\images (17).jpg"/>
          <p:cNvPicPr>
            <a:picLocks noChangeAspect="1" noChangeArrowheads="1"/>
          </p:cNvPicPr>
          <p:nvPr/>
        </p:nvPicPr>
        <p:blipFill>
          <a:blip r:embed="rId2"/>
          <a:srcRect/>
          <a:stretch>
            <a:fillRect/>
          </a:stretch>
        </p:blipFill>
        <p:spPr bwMode="auto">
          <a:xfrm>
            <a:off x="5852254" y="3981450"/>
            <a:ext cx="3091721" cy="20574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ĐIỀU TRỊ</a:t>
            </a:r>
            <a:endParaRPr lang="vi-VN" dirty="0"/>
          </a:p>
        </p:txBody>
      </p:sp>
      <p:sp>
        <p:nvSpPr>
          <p:cNvPr id="3" name="Content Placeholder 2"/>
          <p:cNvSpPr>
            <a:spLocks noGrp="1"/>
          </p:cNvSpPr>
          <p:nvPr>
            <p:ph idx="1"/>
          </p:nvPr>
        </p:nvSpPr>
        <p:spPr>
          <a:xfrm>
            <a:off x="457200" y="1219200"/>
            <a:ext cx="8229600" cy="609600"/>
          </a:xfrm>
        </p:spPr>
        <p:txBody>
          <a:bodyPr>
            <a:normAutofit/>
          </a:bodyPr>
          <a:lstStyle/>
          <a:p>
            <a:pPr algn="ctr">
              <a:buNone/>
            </a:pPr>
            <a:r>
              <a:rPr lang="vi-VN" sz="3200" b="1" dirty="0" smtClean="0">
                <a:solidFill>
                  <a:srgbClr val="0070C0"/>
                </a:solidFill>
              </a:rPr>
              <a:t>Thuốc chủ vận </a:t>
            </a:r>
            <a:r>
              <a:rPr lang="el-GR" sz="3200" b="1" dirty="0" smtClean="0">
                <a:solidFill>
                  <a:srgbClr val="0070C0"/>
                </a:solidFill>
              </a:rPr>
              <a:t>β</a:t>
            </a:r>
            <a:r>
              <a:rPr lang="vi-VN" sz="3200" b="1" dirty="0" smtClean="0">
                <a:solidFill>
                  <a:srgbClr val="0070C0"/>
                </a:solidFill>
              </a:rPr>
              <a:t>2</a:t>
            </a:r>
            <a:endParaRPr lang="vi-VN" sz="3200" b="1" dirty="0">
              <a:solidFill>
                <a:srgbClr val="0070C0"/>
              </a:solidFill>
            </a:endParaRPr>
          </a:p>
        </p:txBody>
      </p:sp>
      <p:pic>
        <p:nvPicPr>
          <p:cNvPr id="3074" name="Picture 2" descr="D:\Document de Hien\01 Document prof\Ảnh dùng trong giảng bài\HEN PHẾ QUẢN\tải xuống (1).jpg"/>
          <p:cNvPicPr>
            <a:picLocks noChangeAspect="1" noChangeArrowheads="1"/>
          </p:cNvPicPr>
          <p:nvPr/>
        </p:nvPicPr>
        <p:blipFill>
          <a:blip r:embed="rId2"/>
          <a:srcRect/>
          <a:stretch>
            <a:fillRect/>
          </a:stretch>
        </p:blipFill>
        <p:spPr bwMode="auto">
          <a:xfrm>
            <a:off x="228600" y="1905000"/>
            <a:ext cx="2228850" cy="2047875"/>
          </a:xfrm>
          <a:prstGeom prst="rect">
            <a:avLst/>
          </a:prstGeom>
          <a:noFill/>
        </p:spPr>
      </p:pic>
      <p:pic>
        <p:nvPicPr>
          <p:cNvPr id="3075" name="Picture 3" descr="D:\Document de Hien\01 Document prof\Ảnh dùng trong giảng bài\HEN PHẾ QUẢN\images (12).jpg"/>
          <p:cNvPicPr>
            <a:picLocks noChangeAspect="1" noChangeArrowheads="1"/>
          </p:cNvPicPr>
          <p:nvPr/>
        </p:nvPicPr>
        <p:blipFill>
          <a:blip r:embed="rId3"/>
          <a:srcRect/>
          <a:stretch>
            <a:fillRect/>
          </a:stretch>
        </p:blipFill>
        <p:spPr bwMode="auto">
          <a:xfrm>
            <a:off x="2971800" y="1981200"/>
            <a:ext cx="2114550" cy="2009775"/>
          </a:xfrm>
          <a:prstGeom prst="rect">
            <a:avLst/>
          </a:prstGeom>
          <a:noFill/>
        </p:spPr>
      </p:pic>
      <p:pic>
        <p:nvPicPr>
          <p:cNvPr id="3076" name="Picture 4" descr="D:\Document de Hien\01 Document prof\Ảnh dùng trong giảng bài\anh copd\imagesCAOSLAJP.jpg"/>
          <p:cNvPicPr>
            <a:picLocks noChangeAspect="1" noChangeArrowheads="1"/>
          </p:cNvPicPr>
          <p:nvPr/>
        </p:nvPicPr>
        <p:blipFill>
          <a:blip r:embed="rId4"/>
          <a:srcRect/>
          <a:stretch>
            <a:fillRect/>
          </a:stretch>
        </p:blipFill>
        <p:spPr bwMode="auto">
          <a:xfrm>
            <a:off x="5562599" y="2057400"/>
            <a:ext cx="2917861" cy="1828800"/>
          </a:xfrm>
          <a:prstGeom prst="rect">
            <a:avLst/>
          </a:prstGeom>
          <a:noFill/>
        </p:spPr>
      </p:pic>
      <p:pic>
        <p:nvPicPr>
          <p:cNvPr id="3077" name="Picture 5" descr="D:\Document de Hien\01 Document prof\Ảnh dùng trong giảng bài\anh copd\Ventolin1.jpg"/>
          <p:cNvPicPr>
            <a:picLocks noChangeAspect="1" noChangeArrowheads="1"/>
          </p:cNvPicPr>
          <p:nvPr/>
        </p:nvPicPr>
        <p:blipFill>
          <a:blip r:embed="rId5"/>
          <a:srcRect/>
          <a:stretch>
            <a:fillRect/>
          </a:stretch>
        </p:blipFill>
        <p:spPr bwMode="auto">
          <a:xfrm>
            <a:off x="304800" y="4419600"/>
            <a:ext cx="2133600" cy="2143125"/>
          </a:xfrm>
          <a:prstGeom prst="rect">
            <a:avLst/>
          </a:prstGeom>
          <a:noFill/>
        </p:spPr>
      </p:pic>
      <p:pic>
        <p:nvPicPr>
          <p:cNvPr id="3078" name="Picture 6" descr="D:\Document de Hien\01 Document prof\Ảnh dùng trong giảng bài\HEN PHẾ QUẢN\images (18).jpg"/>
          <p:cNvPicPr>
            <a:picLocks noChangeAspect="1" noChangeArrowheads="1"/>
          </p:cNvPicPr>
          <p:nvPr/>
        </p:nvPicPr>
        <p:blipFill>
          <a:blip r:embed="rId6"/>
          <a:srcRect/>
          <a:stretch>
            <a:fillRect/>
          </a:stretch>
        </p:blipFill>
        <p:spPr bwMode="auto">
          <a:xfrm>
            <a:off x="3048000" y="4648200"/>
            <a:ext cx="2438400" cy="1828800"/>
          </a:xfrm>
          <a:prstGeom prst="rect">
            <a:avLst/>
          </a:prstGeom>
          <a:noFill/>
        </p:spPr>
      </p:pic>
      <p:pic>
        <p:nvPicPr>
          <p:cNvPr id="3079" name="Picture 7" descr="D:\Document de Hien\01 Document prof\Ảnh dùng trong giảng bài\HEN PHẾ QUẢN\tải xuống (4).jpg"/>
          <p:cNvPicPr>
            <a:picLocks noChangeAspect="1" noChangeArrowheads="1"/>
          </p:cNvPicPr>
          <p:nvPr/>
        </p:nvPicPr>
        <p:blipFill>
          <a:blip r:embed="rId7"/>
          <a:srcRect/>
          <a:stretch>
            <a:fillRect/>
          </a:stretch>
        </p:blipFill>
        <p:spPr bwMode="auto">
          <a:xfrm>
            <a:off x="6096000" y="4648200"/>
            <a:ext cx="2336800" cy="17526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ĐIỀU TRỊ</a:t>
            </a:r>
            <a:endParaRPr lang="vi-VN" dirty="0"/>
          </a:p>
        </p:txBody>
      </p:sp>
      <p:sp>
        <p:nvSpPr>
          <p:cNvPr id="3" name="Content Placeholder 2"/>
          <p:cNvSpPr>
            <a:spLocks noGrp="1"/>
          </p:cNvSpPr>
          <p:nvPr>
            <p:ph idx="1"/>
          </p:nvPr>
        </p:nvSpPr>
        <p:spPr>
          <a:xfrm>
            <a:off x="457200" y="1219200"/>
            <a:ext cx="8229600" cy="609600"/>
          </a:xfrm>
        </p:spPr>
        <p:txBody>
          <a:bodyPr/>
          <a:lstStyle/>
          <a:p>
            <a:pPr algn="ctr">
              <a:buNone/>
            </a:pPr>
            <a:r>
              <a:rPr lang="vi-VN" sz="2800" b="1" dirty="0" smtClean="0">
                <a:solidFill>
                  <a:srgbClr val="0070C0"/>
                </a:solidFill>
              </a:rPr>
              <a:t>Thuốc Methyl Xanthyl</a:t>
            </a:r>
          </a:p>
          <a:p>
            <a:pPr algn="ctr">
              <a:buNone/>
            </a:pPr>
            <a:endParaRPr lang="vi-VN" dirty="0"/>
          </a:p>
        </p:txBody>
      </p:sp>
      <p:pic>
        <p:nvPicPr>
          <p:cNvPr id="4098" name="Picture 2" descr="D:\Document de Hien\01 Document prof\Ảnh dùng trong giảng bài\HEN PHẾ QUẢN\tải xuống (2).jpg"/>
          <p:cNvPicPr>
            <a:picLocks noChangeAspect="1" noChangeArrowheads="1"/>
          </p:cNvPicPr>
          <p:nvPr/>
        </p:nvPicPr>
        <p:blipFill>
          <a:blip r:embed="rId2"/>
          <a:srcRect/>
          <a:stretch>
            <a:fillRect/>
          </a:stretch>
        </p:blipFill>
        <p:spPr bwMode="auto">
          <a:xfrm>
            <a:off x="304800" y="1981200"/>
            <a:ext cx="2066925" cy="2209800"/>
          </a:xfrm>
          <a:prstGeom prst="rect">
            <a:avLst/>
          </a:prstGeom>
          <a:noFill/>
        </p:spPr>
      </p:pic>
      <p:pic>
        <p:nvPicPr>
          <p:cNvPr id="4099" name="Picture 3" descr="D:\Document de Hien\01 Document prof\Ảnh dùng trong giảng bài\HEN PHẾ QUẢN\images (19).jpg"/>
          <p:cNvPicPr>
            <a:picLocks noChangeAspect="1" noChangeArrowheads="1"/>
          </p:cNvPicPr>
          <p:nvPr/>
        </p:nvPicPr>
        <p:blipFill>
          <a:blip r:embed="rId3"/>
          <a:srcRect/>
          <a:stretch>
            <a:fillRect/>
          </a:stretch>
        </p:blipFill>
        <p:spPr bwMode="auto">
          <a:xfrm>
            <a:off x="6248400" y="2133600"/>
            <a:ext cx="2640904" cy="17526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ĐIỀU TRỊ</a:t>
            </a:r>
            <a:endParaRPr lang="vi-VN" dirty="0"/>
          </a:p>
        </p:txBody>
      </p:sp>
      <p:sp>
        <p:nvSpPr>
          <p:cNvPr id="3" name="Content Placeholder 2"/>
          <p:cNvSpPr>
            <a:spLocks noGrp="1"/>
          </p:cNvSpPr>
          <p:nvPr>
            <p:ph idx="1"/>
          </p:nvPr>
        </p:nvSpPr>
        <p:spPr>
          <a:xfrm>
            <a:off x="457200" y="1219200"/>
            <a:ext cx="8229600" cy="609600"/>
          </a:xfrm>
        </p:spPr>
        <p:txBody>
          <a:bodyPr/>
          <a:lstStyle/>
          <a:p>
            <a:pPr algn="ctr">
              <a:buNone/>
            </a:pPr>
            <a:r>
              <a:rPr lang="vi-VN" sz="2800" b="1" dirty="0" smtClean="0">
                <a:solidFill>
                  <a:srgbClr val="0070C0"/>
                </a:solidFill>
              </a:rPr>
              <a:t>Thuốc kháng Cholinergic</a:t>
            </a:r>
          </a:p>
          <a:p>
            <a:pPr algn="ctr">
              <a:buNone/>
            </a:pPr>
            <a:endParaRPr lang="vi-VN" dirty="0"/>
          </a:p>
        </p:txBody>
      </p:sp>
      <p:pic>
        <p:nvPicPr>
          <p:cNvPr id="5122" name="Picture 2" descr="D:\Document de Hien\01 Document prof\Ảnh dùng trong giảng bài\anh copd\Combivent 1.jpg"/>
          <p:cNvPicPr>
            <a:picLocks noChangeAspect="1" noChangeArrowheads="1"/>
          </p:cNvPicPr>
          <p:nvPr/>
        </p:nvPicPr>
        <p:blipFill>
          <a:blip r:embed="rId2"/>
          <a:srcRect/>
          <a:stretch>
            <a:fillRect/>
          </a:stretch>
        </p:blipFill>
        <p:spPr bwMode="auto">
          <a:xfrm>
            <a:off x="381000" y="2057400"/>
            <a:ext cx="2143125" cy="2143125"/>
          </a:xfrm>
          <a:prstGeom prst="rect">
            <a:avLst/>
          </a:prstGeom>
          <a:noFill/>
        </p:spPr>
      </p:pic>
      <p:pic>
        <p:nvPicPr>
          <p:cNvPr id="5123" name="Picture 3" descr="D:\Document de Hien\01 Document prof\Ảnh dùng trong giảng bài\anh copd\Combivent.jpg"/>
          <p:cNvPicPr>
            <a:picLocks noChangeAspect="1" noChangeArrowheads="1"/>
          </p:cNvPicPr>
          <p:nvPr/>
        </p:nvPicPr>
        <p:blipFill>
          <a:blip r:embed="rId3"/>
          <a:srcRect/>
          <a:stretch>
            <a:fillRect/>
          </a:stretch>
        </p:blipFill>
        <p:spPr bwMode="auto">
          <a:xfrm>
            <a:off x="3962400" y="2514600"/>
            <a:ext cx="3971925" cy="1152525"/>
          </a:xfrm>
          <a:prstGeom prst="rect">
            <a:avLst/>
          </a:prstGeom>
          <a:noFill/>
        </p:spPr>
      </p:pic>
      <p:pic>
        <p:nvPicPr>
          <p:cNvPr id="5124" name="Picture 4" descr="D:\Document de Hien\01 Document prof\Ảnh dùng trong giảng bài\anh copd\spiriva.jpg"/>
          <p:cNvPicPr>
            <a:picLocks noChangeAspect="1" noChangeArrowheads="1"/>
          </p:cNvPicPr>
          <p:nvPr/>
        </p:nvPicPr>
        <p:blipFill>
          <a:blip r:embed="rId4"/>
          <a:srcRect/>
          <a:stretch>
            <a:fillRect/>
          </a:stretch>
        </p:blipFill>
        <p:spPr bwMode="auto">
          <a:xfrm>
            <a:off x="3352800" y="4572000"/>
            <a:ext cx="2466975" cy="184785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ĐIỀU TRỊ</a:t>
            </a:r>
            <a:endParaRPr lang="vi-VN" dirty="0"/>
          </a:p>
        </p:txBody>
      </p:sp>
      <p:sp>
        <p:nvSpPr>
          <p:cNvPr id="3" name="Content Placeholder 2"/>
          <p:cNvSpPr>
            <a:spLocks noGrp="1"/>
          </p:cNvSpPr>
          <p:nvPr>
            <p:ph idx="1"/>
          </p:nvPr>
        </p:nvSpPr>
        <p:spPr>
          <a:xfrm>
            <a:off x="457200" y="1219200"/>
            <a:ext cx="8229600" cy="609600"/>
          </a:xfrm>
        </p:spPr>
        <p:txBody>
          <a:bodyPr/>
          <a:lstStyle/>
          <a:p>
            <a:pPr algn="ctr">
              <a:buNone/>
            </a:pPr>
            <a:r>
              <a:rPr lang="vi-VN" sz="2800" b="1" dirty="0" smtClean="0">
                <a:solidFill>
                  <a:srgbClr val="0070C0"/>
                </a:solidFill>
              </a:rPr>
              <a:t>Thuốc Adrenalin</a:t>
            </a:r>
          </a:p>
          <a:p>
            <a:pPr algn="ctr">
              <a:buNone/>
            </a:pPr>
            <a:endParaRPr lang="vi-VN" dirty="0"/>
          </a:p>
        </p:txBody>
      </p:sp>
      <p:pic>
        <p:nvPicPr>
          <p:cNvPr id="6146" name="Picture 2" descr="D:\Document de Hien\01 Document prof\Ảnh dùng trong giảng bài\HEN PHẾ QUẢN\8127DUD7.jpg"/>
          <p:cNvPicPr>
            <a:picLocks noChangeAspect="1" noChangeArrowheads="1"/>
          </p:cNvPicPr>
          <p:nvPr/>
        </p:nvPicPr>
        <p:blipFill>
          <a:blip r:embed="rId2"/>
          <a:srcRect/>
          <a:stretch>
            <a:fillRect/>
          </a:stretch>
        </p:blipFill>
        <p:spPr bwMode="auto">
          <a:xfrm>
            <a:off x="1905000" y="2362200"/>
            <a:ext cx="5220237" cy="28956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ĐIỀU TRỊ</a:t>
            </a:r>
            <a:endParaRPr lang="vi-VN" dirty="0"/>
          </a:p>
        </p:txBody>
      </p:sp>
      <p:sp>
        <p:nvSpPr>
          <p:cNvPr id="3" name="Content Placeholder 2"/>
          <p:cNvSpPr>
            <a:spLocks noGrp="1"/>
          </p:cNvSpPr>
          <p:nvPr>
            <p:ph idx="1"/>
          </p:nvPr>
        </p:nvSpPr>
        <p:spPr>
          <a:xfrm>
            <a:off x="457200" y="1219200"/>
            <a:ext cx="8229600" cy="609600"/>
          </a:xfrm>
        </p:spPr>
        <p:txBody>
          <a:bodyPr/>
          <a:lstStyle/>
          <a:p>
            <a:pPr algn="ctr">
              <a:buNone/>
            </a:pPr>
            <a:r>
              <a:rPr lang="vi-VN" sz="2800" b="1" dirty="0" smtClean="0">
                <a:solidFill>
                  <a:srgbClr val="0070C0"/>
                </a:solidFill>
              </a:rPr>
              <a:t>Thuốc chống viêm</a:t>
            </a:r>
          </a:p>
          <a:p>
            <a:pPr algn="ctr">
              <a:buNone/>
            </a:pPr>
            <a:endParaRPr lang="vi-VN" dirty="0"/>
          </a:p>
        </p:txBody>
      </p:sp>
      <p:pic>
        <p:nvPicPr>
          <p:cNvPr id="7170" name="Picture 2" descr="D:\Document de Hien\01 Document prof\Ảnh dùng trong giảng bài\HEN PHẾ QUẢN\tải xuống (5).jpg"/>
          <p:cNvPicPr>
            <a:picLocks noChangeAspect="1" noChangeArrowheads="1"/>
          </p:cNvPicPr>
          <p:nvPr/>
        </p:nvPicPr>
        <p:blipFill>
          <a:blip r:embed="rId2"/>
          <a:srcRect/>
          <a:stretch>
            <a:fillRect/>
          </a:stretch>
        </p:blipFill>
        <p:spPr bwMode="auto">
          <a:xfrm>
            <a:off x="533400" y="1981200"/>
            <a:ext cx="1790700" cy="2552700"/>
          </a:xfrm>
          <a:prstGeom prst="rect">
            <a:avLst/>
          </a:prstGeom>
          <a:noFill/>
        </p:spPr>
      </p:pic>
      <p:pic>
        <p:nvPicPr>
          <p:cNvPr id="7171" name="Picture 3" descr="D:\Document de Hien\01 Document prof\Ảnh dùng trong giảng bài\HEN PHẾ QUẢN\tải xuống (6).jpg"/>
          <p:cNvPicPr>
            <a:picLocks noChangeAspect="1" noChangeArrowheads="1"/>
          </p:cNvPicPr>
          <p:nvPr/>
        </p:nvPicPr>
        <p:blipFill>
          <a:blip r:embed="rId3"/>
          <a:srcRect/>
          <a:stretch>
            <a:fillRect/>
          </a:stretch>
        </p:blipFill>
        <p:spPr bwMode="auto">
          <a:xfrm>
            <a:off x="3048000" y="2362200"/>
            <a:ext cx="2552700" cy="1790700"/>
          </a:xfrm>
          <a:prstGeom prst="rect">
            <a:avLst/>
          </a:prstGeom>
          <a:noFill/>
        </p:spPr>
      </p:pic>
      <p:pic>
        <p:nvPicPr>
          <p:cNvPr id="7172" name="Picture 4" descr="D:\Document de Hien\01 Document prof\Ảnh dùng trong giảng bài\HEN PHẾ QUẢN\images (21).jpg"/>
          <p:cNvPicPr>
            <a:picLocks noChangeAspect="1" noChangeArrowheads="1"/>
          </p:cNvPicPr>
          <p:nvPr/>
        </p:nvPicPr>
        <p:blipFill>
          <a:blip r:embed="rId4"/>
          <a:srcRect/>
          <a:stretch>
            <a:fillRect/>
          </a:stretch>
        </p:blipFill>
        <p:spPr bwMode="auto">
          <a:xfrm>
            <a:off x="3276600" y="4648200"/>
            <a:ext cx="2190750" cy="1638300"/>
          </a:xfrm>
          <a:prstGeom prst="rect">
            <a:avLst/>
          </a:prstGeom>
          <a:noFill/>
        </p:spPr>
      </p:pic>
      <p:pic>
        <p:nvPicPr>
          <p:cNvPr id="7173" name="Picture 5" descr="D:\Document de Hien\01 Document prof\Ảnh dùng trong giảng bài\HEN PHẾ QUẢN\images (20).jpg"/>
          <p:cNvPicPr>
            <a:picLocks noChangeAspect="1" noChangeArrowheads="1"/>
          </p:cNvPicPr>
          <p:nvPr/>
        </p:nvPicPr>
        <p:blipFill>
          <a:blip r:embed="rId5"/>
          <a:srcRect/>
          <a:stretch>
            <a:fillRect/>
          </a:stretch>
        </p:blipFill>
        <p:spPr bwMode="auto">
          <a:xfrm>
            <a:off x="533400" y="4876800"/>
            <a:ext cx="2324100" cy="1524000"/>
          </a:xfrm>
          <a:prstGeom prst="rect">
            <a:avLst/>
          </a:prstGeom>
          <a:noFill/>
        </p:spPr>
      </p:pic>
      <p:pic>
        <p:nvPicPr>
          <p:cNvPr id="7174" name="Picture 6" descr="D:\Document de Hien\01 Document prof\Ảnh dùng trong giảng bài\HEN PHẾ QUẢN\images (22).jpg"/>
          <p:cNvPicPr>
            <a:picLocks noChangeAspect="1" noChangeArrowheads="1"/>
          </p:cNvPicPr>
          <p:nvPr/>
        </p:nvPicPr>
        <p:blipFill>
          <a:blip r:embed="rId6"/>
          <a:srcRect/>
          <a:stretch>
            <a:fillRect/>
          </a:stretch>
        </p:blipFill>
        <p:spPr bwMode="auto">
          <a:xfrm>
            <a:off x="6172200" y="3124200"/>
            <a:ext cx="2543175" cy="180022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ĐỊNH NGHĨA</a:t>
            </a:r>
            <a:endParaRPr lang="vi-V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733800" y="1219200"/>
            <a:ext cx="4953000" cy="5105400"/>
          </a:xfrm>
        </p:spPr>
        <p:txBody>
          <a:bodyPr>
            <a:normAutofit fontScale="85000" lnSpcReduction="10000"/>
          </a:bodyPr>
          <a:lstStyle/>
          <a:p>
            <a:pPr marL="457200" indent="-457200">
              <a:lnSpc>
                <a:spcPct val="150000"/>
              </a:lnSpc>
              <a:buFontTx/>
              <a:buChar char="-"/>
            </a:pPr>
            <a:r>
              <a:rPr lang="en-US" sz="3000" dirty="0" err="1" smtClean="0"/>
              <a:t>Là</a:t>
            </a:r>
            <a:r>
              <a:rPr lang="en-US" sz="3000" dirty="0" smtClean="0"/>
              <a:t> </a:t>
            </a:r>
            <a:r>
              <a:rPr lang="en-US" sz="3000" dirty="0" err="1" smtClean="0"/>
              <a:t>một</a:t>
            </a:r>
            <a:r>
              <a:rPr lang="en-US" sz="3000" dirty="0" smtClean="0"/>
              <a:t> </a:t>
            </a:r>
            <a:r>
              <a:rPr lang="en-US" sz="3000" dirty="0" err="1" smtClean="0"/>
              <a:t>hội</a:t>
            </a:r>
            <a:r>
              <a:rPr lang="en-US" sz="3000" dirty="0" smtClean="0"/>
              <a:t> </a:t>
            </a:r>
            <a:r>
              <a:rPr lang="en-US" sz="3000" dirty="0" err="1" smtClean="0"/>
              <a:t>chứng</a:t>
            </a:r>
            <a:r>
              <a:rPr lang="en-US" sz="3000" dirty="0" smtClean="0"/>
              <a:t> </a:t>
            </a:r>
            <a:r>
              <a:rPr lang="en-US" sz="3000" dirty="0" err="1" smtClean="0"/>
              <a:t>tăng</a:t>
            </a:r>
            <a:r>
              <a:rPr lang="en-US" sz="3000" dirty="0" smtClean="0"/>
              <a:t> </a:t>
            </a:r>
            <a:r>
              <a:rPr lang="en-US" sz="3000" dirty="0" err="1" smtClean="0"/>
              <a:t>tính</a:t>
            </a:r>
            <a:r>
              <a:rPr lang="en-US" sz="3000" dirty="0" smtClean="0"/>
              <a:t> </a:t>
            </a:r>
            <a:r>
              <a:rPr lang="en-US" sz="3000" dirty="0" err="1" smtClean="0"/>
              <a:t>phản</a:t>
            </a:r>
            <a:r>
              <a:rPr lang="en-US" sz="3000" dirty="0" smtClean="0"/>
              <a:t> </a:t>
            </a:r>
            <a:r>
              <a:rPr lang="en-US" sz="3000" dirty="0" err="1" smtClean="0"/>
              <a:t>ứng</a:t>
            </a:r>
            <a:r>
              <a:rPr lang="en-US" sz="3000" dirty="0" smtClean="0"/>
              <a:t> </a:t>
            </a:r>
            <a:r>
              <a:rPr lang="en-US" sz="3000" dirty="0" err="1" smtClean="0"/>
              <a:t>của</a:t>
            </a:r>
            <a:r>
              <a:rPr lang="en-US" sz="3000" dirty="0" smtClean="0"/>
              <a:t> </a:t>
            </a:r>
            <a:r>
              <a:rPr lang="en-US" sz="3000" dirty="0" err="1" smtClean="0"/>
              <a:t>đường</a:t>
            </a:r>
            <a:r>
              <a:rPr lang="en-US" sz="3000" dirty="0" smtClean="0"/>
              <a:t> </a:t>
            </a:r>
            <a:r>
              <a:rPr lang="en-US" sz="3000" dirty="0" err="1" smtClean="0"/>
              <a:t>thở</a:t>
            </a:r>
            <a:r>
              <a:rPr lang="en-US" sz="3000" dirty="0" smtClean="0"/>
              <a:t> do </a:t>
            </a:r>
            <a:r>
              <a:rPr lang="en-US" sz="3000" dirty="0" err="1" smtClean="0"/>
              <a:t>có</a:t>
            </a:r>
            <a:r>
              <a:rPr lang="en-US" sz="3000" dirty="0" smtClean="0"/>
              <a:t> </a:t>
            </a:r>
            <a:r>
              <a:rPr lang="en-US" sz="3000" dirty="0" err="1" smtClean="0"/>
              <a:t>sự</a:t>
            </a:r>
            <a:r>
              <a:rPr lang="en-US" sz="3000" dirty="0" smtClean="0"/>
              <a:t> </a:t>
            </a:r>
            <a:r>
              <a:rPr lang="en-US" sz="3000" dirty="0" err="1" smtClean="0"/>
              <a:t>tham</a:t>
            </a:r>
            <a:r>
              <a:rPr lang="en-US" sz="3000" dirty="0" smtClean="0"/>
              <a:t> </a:t>
            </a:r>
            <a:r>
              <a:rPr lang="en-US" sz="3000" dirty="0" err="1" smtClean="0"/>
              <a:t>gia</a:t>
            </a:r>
            <a:r>
              <a:rPr lang="en-US" sz="3000" dirty="0" smtClean="0"/>
              <a:t> </a:t>
            </a:r>
            <a:r>
              <a:rPr lang="en-US" sz="3000" dirty="0" err="1" smtClean="0"/>
              <a:t>của</a:t>
            </a:r>
            <a:r>
              <a:rPr lang="en-US" sz="3000" dirty="0" smtClean="0"/>
              <a:t> </a:t>
            </a:r>
            <a:r>
              <a:rPr lang="en-US" sz="3000" dirty="0" err="1" smtClean="0"/>
              <a:t>các</a:t>
            </a:r>
            <a:r>
              <a:rPr lang="en-US" sz="3000" dirty="0" smtClean="0"/>
              <a:t> </a:t>
            </a:r>
            <a:r>
              <a:rPr lang="en-US" sz="3000" dirty="0" err="1" smtClean="0"/>
              <a:t>tế</a:t>
            </a:r>
            <a:r>
              <a:rPr lang="en-US" sz="3000" dirty="0" smtClean="0"/>
              <a:t> </a:t>
            </a:r>
            <a:r>
              <a:rPr lang="en-US" sz="3000" dirty="0" err="1" smtClean="0"/>
              <a:t>bào</a:t>
            </a:r>
            <a:r>
              <a:rPr lang="en-US" sz="3000" dirty="0" smtClean="0"/>
              <a:t> </a:t>
            </a:r>
            <a:r>
              <a:rPr lang="en-US" sz="3000" dirty="0" err="1" smtClean="0"/>
              <a:t>viêm</a:t>
            </a:r>
            <a:endParaRPr lang="en-US" sz="3000" dirty="0" smtClean="0"/>
          </a:p>
          <a:p>
            <a:pPr marL="457200" indent="-457200">
              <a:lnSpc>
                <a:spcPct val="150000"/>
              </a:lnSpc>
              <a:buFontTx/>
              <a:buChar char="-"/>
            </a:pPr>
            <a:r>
              <a:rPr lang="en-US" sz="3000" dirty="0" err="1" smtClean="0"/>
              <a:t>Dẫn</a:t>
            </a:r>
            <a:r>
              <a:rPr lang="en-US" sz="3000" dirty="0" smtClean="0"/>
              <a:t> </a:t>
            </a:r>
            <a:r>
              <a:rPr lang="en-US" sz="3000" dirty="0" err="1" smtClean="0"/>
              <a:t>đến</a:t>
            </a:r>
            <a:r>
              <a:rPr lang="en-US" sz="3000" dirty="0" smtClean="0"/>
              <a:t> co </a:t>
            </a:r>
            <a:r>
              <a:rPr lang="en-US" sz="3000" dirty="0" err="1" smtClean="0"/>
              <a:t>hẹp</a:t>
            </a:r>
            <a:r>
              <a:rPr lang="en-US" sz="3000" dirty="0" smtClean="0"/>
              <a:t> </a:t>
            </a:r>
            <a:r>
              <a:rPr lang="en-US" sz="3000" dirty="0" err="1" smtClean="0"/>
              <a:t>toàn</a:t>
            </a:r>
            <a:r>
              <a:rPr lang="en-US" sz="3000" dirty="0" smtClean="0"/>
              <a:t> </a:t>
            </a:r>
            <a:r>
              <a:rPr lang="en-US" sz="3000" dirty="0" err="1" smtClean="0"/>
              <a:t>bộ</a:t>
            </a:r>
            <a:r>
              <a:rPr lang="en-US" sz="3000" dirty="0" smtClean="0"/>
              <a:t> </a:t>
            </a:r>
            <a:r>
              <a:rPr lang="en-US" sz="3000" dirty="0" err="1" smtClean="0"/>
              <a:t>lòng</a:t>
            </a:r>
            <a:r>
              <a:rPr lang="en-US" sz="3000" dirty="0" smtClean="0"/>
              <a:t> </a:t>
            </a:r>
            <a:r>
              <a:rPr lang="en-US" sz="3000" dirty="0" err="1" smtClean="0"/>
              <a:t>phế</a:t>
            </a:r>
            <a:r>
              <a:rPr lang="en-US" sz="3000" dirty="0" smtClean="0"/>
              <a:t> </a:t>
            </a:r>
            <a:r>
              <a:rPr lang="en-US" sz="3000" dirty="0" err="1" smtClean="0"/>
              <a:t>quản</a:t>
            </a:r>
            <a:r>
              <a:rPr lang="en-US" sz="3000" dirty="0" smtClean="0"/>
              <a:t>, </a:t>
            </a:r>
            <a:r>
              <a:rPr lang="en-US" sz="3000" dirty="0" err="1" smtClean="0"/>
              <a:t>gây</a:t>
            </a:r>
            <a:r>
              <a:rPr lang="en-US" sz="3000" dirty="0" smtClean="0"/>
              <a:t> </a:t>
            </a:r>
            <a:r>
              <a:rPr lang="en-US" sz="3000" dirty="0" err="1" smtClean="0"/>
              <a:t>khó</a:t>
            </a:r>
            <a:r>
              <a:rPr lang="en-US" sz="3000" dirty="0" smtClean="0"/>
              <a:t> </a:t>
            </a:r>
            <a:r>
              <a:rPr lang="en-US" sz="3000" dirty="0" err="1" smtClean="0"/>
              <a:t>thở</a:t>
            </a:r>
            <a:r>
              <a:rPr lang="en-US" sz="3000" dirty="0" smtClean="0"/>
              <a:t> </a:t>
            </a:r>
            <a:r>
              <a:rPr lang="en-US" sz="3000" dirty="0" err="1" smtClean="0"/>
              <a:t>chậm</a:t>
            </a:r>
            <a:endParaRPr lang="en-US" sz="3000" dirty="0" smtClean="0"/>
          </a:p>
          <a:p>
            <a:pPr marL="457200" indent="-457200">
              <a:lnSpc>
                <a:spcPct val="150000"/>
              </a:lnSpc>
              <a:buFontTx/>
              <a:buChar char="-"/>
            </a:pPr>
            <a:r>
              <a:rPr lang="en-US" sz="3000" dirty="0" err="1" smtClean="0"/>
              <a:t>Sự</a:t>
            </a:r>
            <a:r>
              <a:rPr lang="en-US" sz="3000" dirty="0" smtClean="0"/>
              <a:t> co </a:t>
            </a:r>
            <a:r>
              <a:rPr lang="en-US" sz="3000" dirty="0" err="1" smtClean="0"/>
              <a:t>hẹp</a:t>
            </a:r>
            <a:r>
              <a:rPr lang="en-US" sz="3000" dirty="0" smtClean="0"/>
              <a:t> </a:t>
            </a:r>
            <a:r>
              <a:rPr lang="en-US" sz="3000" dirty="0" err="1" smtClean="0"/>
              <a:t>này</a:t>
            </a:r>
            <a:r>
              <a:rPr lang="en-US" sz="3000" dirty="0" smtClean="0"/>
              <a:t> </a:t>
            </a:r>
            <a:r>
              <a:rPr lang="en-US" sz="3000" dirty="0" err="1" smtClean="0"/>
              <a:t>có</a:t>
            </a:r>
            <a:r>
              <a:rPr lang="en-US" sz="3000" dirty="0" smtClean="0"/>
              <a:t> </a:t>
            </a:r>
            <a:r>
              <a:rPr lang="en-US" sz="3000" dirty="0" err="1" smtClean="0"/>
              <a:t>thể</a:t>
            </a:r>
            <a:r>
              <a:rPr lang="en-US" sz="3000" dirty="0" smtClean="0"/>
              <a:t> </a:t>
            </a:r>
            <a:r>
              <a:rPr lang="en-US" sz="3000" dirty="0" err="1" smtClean="0"/>
              <a:t>tự</a:t>
            </a:r>
            <a:r>
              <a:rPr lang="en-US" sz="3000" dirty="0" smtClean="0"/>
              <a:t> </a:t>
            </a:r>
            <a:r>
              <a:rPr lang="en-US" sz="3000" dirty="0" err="1" smtClean="0"/>
              <a:t>phục</a:t>
            </a:r>
            <a:r>
              <a:rPr lang="en-US" sz="3000" dirty="0" smtClean="0"/>
              <a:t> </a:t>
            </a:r>
            <a:r>
              <a:rPr lang="en-US" sz="3000" dirty="0" err="1" smtClean="0"/>
              <a:t>hồi</a:t>
            </a:r>
            <a:r>
              <a:rPr lang="en-US" sz="3000" dirty="0" smtClean="0"/>
              <a:t> </a:t>
            </a:r>
            <a:r>
              <a:rPr lang="en-US" sz="3000" dirty="0" err="1" smtClean="0"/>
              <a:t>hoặc</a:t>
            </a:r>
            <a:r>
              <a:rPr lang="en-US" sz="3000" dirty="0" smtClean="0"/>
              <a:t> </a:t>
            </a:r>
            <a:r>
              <a:rPr lang="en-US" sz="3000" dirty="0" err="1" smtClean="0"/>
              <a:t>hồi</a:t>
            </a:r>
            <a:r>
              <a:rPr lang="en-US" sz="3000" dirty="0" smtClean="0"/>
              <a:t> </a:t>
            </a:r>
            <a:r>
              <a:rPr lang="en-US" sz="3000" dirty="0" err="1" smtClean="0"/>
              <a:t>hồi</a:t>
            </a:r>
            <a:r>
              <a:rPr lang="en-US" sz="3000" dirty="0" smtClean="0"/>
              <a:t> </a:t>
            </a:r>
            <a:r>
              <a:rPr lang="en-US" sz="3000" dirty="0" err="1" smtClean="0"/>
              <a:t>sau</a:t>
            </a:r>
            <a:r>
              <a:rPr lang="en-US" sz="3000" dirty="0" smtClean="0"/>
              <a:t> </a:t>
            </a:r>
            <a:r>
              <a:rPr lang="en-US" sz="3000" dirty="0" err="1" smtClean="0"/>
              <a:t>dùng</a:t>
            </a:r>
            <a:r>
              <a:rPr lang="en-US" sz="3000" dirty="0" smtClean="0"/>
              <a:t> </a:t>
            </a:r>
            <a:r>
              <a:rPr lang="en-US" sz="3000" dirty="0" err="1" smtClean="0"/>
              <a:t>thuốc</a:t>
            </a:r>
            <a:r>
              <a:rPr lang="en-US" sz="3000" dirty="0" smtClean="0"/>
              <a:t> </a:t>
            </a:r>
            <a:r>
              <a:rPr lang="en-US" sz="3000" dirty="0" err="1" smtClean="0"/>
              <a:t>giãn</a:t>
            </a:r>
            <a:r>
              <a:rPr lang="en-US" sz="3000" dirty="0" smtClean="0"/>
              <a:t> </a:t>
            </a:r>
            <a:r>
              <a:rPr lang="en-US" sz="3000" dirty="0" err="1" smtClean="0"/>
              <a:t>phế</a:t>
            </a:r>
            <a:r>
              <a:rPr lang="en-US" sz="3000" dirty="0" smtClean="0"/>
              <a:t> </a:t>
            </a:r>
            <a:r>
              <a:rPr lang="en-US" sz="3000" dirty="0" err="1" smtClean="0"/>
              <a:t>quản</a:t>
            </a:r>
            <a:endParaRPr lang="vi-VN" sz="3000" dirty="0"/>
          </a:p>
        </p:txBody>
      </p:sp>
      <p:pic>
        <p:nvPicPr>
          <p:cNvPr id="1026" name="Picture 2" descr="D:\Document de Hien\01 Document prof\Ảnh dùng trong giảng bài\HEN PHẾ QUẢN\images (2).jpg"/>
          <p:cNvPicPr>
            <a:picLocks noChangeAspect="1" noChangeArrowheads="1"/>
          </p:cNvPicPr>
          <p:nvPr/>
        </p:nvPicPr>
        <p:blipFill>
          <a:blip r:embed="rId2"/>
          <a:srcRect/>
          <a:stretch>
            <a:fillRect/>
          </a:stretch>
        </p:blipFill>
        <p:spPr bwMode="auto">
          <a:xfrm>
            <a:off x="304800" y="2133600"/>
            <a:ext cx="3458851" cy="32766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Symbicort</a:t>
            </a:r>
            <a:endParaRPr lang="vi-VN" dirty="0"/>
          </a:p>
        </p:txBody>
      </p:sp>
      <p:pic>
        <p:nvPicPr>
          <p:cNvPr id="7170" name="Picture 2" descr="C:\Users\Administrator\Downloads\symbicort.jpg"/>
          <p:cNvPicPr>
            <a:picLocks noChangeAspect="1" noChangeArrowheads="1"/>
          </p:cNvPicPr>
          <p:nvPr/>
        </p:nvPicPr>
        <p:blipFill>
          <a:blip r:embed="rId2"/>
          <a:srcRect/>
          <a:stretch>
            <a:fillRect/>
          </a:stretch>
        </p:blipFill>
        <p:spPr bwMode="auto">
          <a:xfrm>
            <a:off x="685800" y="1752600"/>
            <a:ext cx="3153659" cy="2362200"/>
          </a:xfrm>
          <a:prstGeom prst="rect">
            <a:avLst/>
          </a:prstGeom>
          <a:noFill/>
        </p:spPr>
      </p:pic>
      <p:pic>
        <p:nvPicPr>
          <p:cNvPr id="7171" name="Picture 3" descr="C:\Users\Administrator\Downloads\symbicort1.jpg"/>
          <p:cNvPicPr>
            <a:picLocks noChangeAspect="1" noChangeArrowheads="1"/>
          </p:cNvPicPr>
          <p:nvPr/>
        </p:nvPicPr>
        <p:blipFill>
          <a:blip r:embed="rId3"/>
          <a:srcRect/>
          <a:stretch>
            <a:fillRect/>
          </a:stretch>
        </p:blipFill>
        <p:spPr bwMode="auto">
          <a:xfrm>
            <a:off x="2743200" y="4343400"/>
            <a:ext cx="4038600" cy="2311656"/>
          </a:xfrm>
          <a:prstGeom prst="rect">
            <a:avLst/>
          </a:prstGeom>
          <a:noFill/>
        </p:spPr>
      </p:pic>
      <p:pic>
        <p:nvPicPr>
          <p:cNvPr id="7172" name="Picture 4" descr="C:\Users\Administrator\Downloads\symbicort2.jpg"/>
          <p:cNvPicPr>
            <a:picLocks noChangeAspect="1" noChangeArrowheads="1"/>
          </p:cNvPicPr>
          <p:nvPr/>
        </p:nvPicPr>
        <p:blipFill>
          <a:blip r:embed="rId4">
            <a:lum bright="-20000" contrast="-10000"/>
          </a:blip>
          <a:srcRect/>
          <a:stretch>
            <a:fillRect/>
          </a:stretch>
        </p:blipFill>
        <p:spPr bwMode="auto">
          <a:xfrm>
            <a:off x="4800600" y="1676400"/>
            <a:ext cx="3276600" cy="250563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Seretide</a:t>
            </a:r>
            <a:endParaRPr lang="vi-VN" dirty="0"/>
          </a:p>
        </p:txBody>
      </p:sp>
      <p:pic>
        <p:nvPicPr>
          <p:cNvPr id="5122" name="Picture 2" descr="C:\Users\Administrator\Downloads\seretide 1.jpg"/>
          <p:cNvPicPr>
            <a:picLocks noChangeAspect="1" noChangeArrowheads="1"/>
          </p:cNvPicPr>
          <p:nvPr/>
        </p:nvPicPr>
        <p:blipFill>
          <a:blip r:embed="rId2"/>
          <a:srcRect/>
          <a:stretch>
            <a:fillRect/>
          </a:stretch>
        </p:blipFill>
        <p:spPr bwMode="auto">
          <a:xfrm>
            <a:off x="609600" y="1600200"/>
            <a:ext cx="2171700" cy="2105025"/>
          </a:xfrm>
          <a:prstGeom prst="rect">
            <a:avLst/>
          </a:prstGeom>
          <a:noFill/>
        </p:spPr>
      </p:pic>
      <p:pic>
        <p:nvPicPr>
          <p:cNvPr id="5123" name="Picture 3" descr="C:\Users\Administrator\Downloads\seretide .jpg"/>
          <p:cNvPicPr>
            <a:picLocks noChangeAspect="1" noChangeArrowheads="1"/>
          </p:cNvPicPr>
          <p:nvPr/>
        </p:nvPicPr>
        <p:blipFill>
          <a:blip r:embed="rId3"/>
          <a:srcRect/>
          <a:stretch>
            <a:fillRect/>
          </a:stretch>
        </p:blipFill>
        <p:spPr bwMode="auto">
          <a:xfrm>
            <a:off x="5181600" y="1752600"/>
            <a:ext cx="1981200" cy="1828800"/>
          </a:xfrm>
          <a:prstGeom prst="rect">
            <a:avLst/>
          </a:prstGeom>
          <a:noFill/>
        </p:spPr>
      </p:pic>
      <p:pic>
        <p:nvPicPr>
          <p:cNvPr id="5124" name="Picture 4" descr="C:\Users\Administrator\Downloads\images (2).jpg"/>
          <p:cNvPicPr>
            <a:picLocks noChangeAspect="1" noChangeArrowheads="1"/>
          </p:cNvPicPr>
          <p:nvPr/>
        </p:nvPicPr>
        <p:blipFill>
          <a:blip r:embed="rId4"/>
          <a:srcRect/>
          <a:stretch>
            <a:fillRect/>
          </a:stretch>
        </p:blipFill>
        <p:spPr bwMode="auto">
          <a:xfrm>
            <a:off x="3581400" y="3962400"/>
            <a:ext cx="2143125" cy="2133600"/>
          </a:xfrm>
          <a:prstGeom prst="rect">
            <a:avLst/>
          </a:prstGeom>
          <a:noFill/>
        </p:spPr>
      </p:pic>
      <p:pic>
        <p:nvPicPr>
          <p:cNvPr id="5125" name="Picture 5" descr="C:\Users\Administrator\Downloads\images (3).jpg"/>
          <p:cNvPicPr>
            <a:picLocks noChangeAspect="1" noChangeArrowheads="1"/>
          </p:cNvPicPr>
          <p:nvPr/>
        </p:nvPicPr>
        <p:blipFill>
          <a:blip r:embed="rId5"/>
          <a:srcRect/>
          <a:stretch>
            <a:fillRect/>
          </a:stretch>
        </p:blipFill>
        <p:spPr bwMode="auto">
          <a:xfrm>
            <a:off x="304800" y="3962400"/>
            <a:ext cx="2751174" cy="2057400"/>
          </a:xfrm>
          <a:prstGeom prst="rect">
            <a:avLst/>
          </a:prstGeom>
          <a:noFill/>
        </p:spPr>
      </p:pic>
      <p:pic>
        <p:nvPicPr>
          <p:cNvPr id="5126" name="Picture 6" descr="C:\Users\Administrator\Downloads\tải xuống.jpg"/>
          <p:cNvPicPr>
            <a:picLocks noChangeAspect="1" noChangeArrowheads="1"/>
          </p:cNvPicPr>
          <p:nvPr/>
        </p:nvPicPr>
        <p:blipFill>
          <a:blip r:embed="rId6"/>
          <a:srcRect/>
          <a:stretch>
            <a:fillRect/>
          </a:stretch>
        </p:blipFill>
        <p:spPr bwMode="auto">
          <a:xfrm>
            <a:off x="5943600" y="4191000"/>
            <a:ext cx="2547384" cy="19050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ĐIỀU TRỊ</a:t>
            </a:r>
            <a:endParaRPr lang="vi-VN" dirty="0"/>
          </a:p>
        </p:txBody>
      </p:sp>
      <p:sp>
        <p:nvSpPr>
          <p:cNvPr id="3" name="Content Placeholder 2"/>
          <p:cNvSpPr>
            <a:spLocks noGrp="1"/>
          </p:cNvSpPr>
          <p:nvPr>
            <p:ph idx="1"/>
          </p:nvPr>
        </p:nvSpPr>
        <p:spPr>
          <a:xfrm>
            <a:off x="457200" y="1219200"/>
            <a:ext cx="4267200" cy="3429000"/>
          </a:xfrm>
        </p:spPr>
        <p:txBody>
          <a:bodyPr/>
          <a:lstStyle/>
          <a:p>
            <a:pPr>
              <a:buNone/>
            </a:pPr>
            <a:r>
              <a:rPr lang="vi-VN" sz="3200" b="1" dirty="0" smtClean="0">
                <a:solidFill>
                  <a:srgbClr val="0070C0"/>
                </a:solidFill>
              </a:rPr>
              <a:t>Thuốc khác</a:t>
            </a:r>
          </a:p>
          <a:p>
            <a:pPr>
              <a:buNone/>
            </a:pPr>
            <a:endParaRPr lang="vi-VN" sz="3200" b="1" dirty="0" smtClean="0">
              <a:solidFill>
                <a:srgbClr val="0070C0"/>
              </a:solidFill>
            </a:endParaRPr>
          </a:p>
          <a:p>
            <a:pPr>
              <a:buFontTx/>
              <a:buChar char="-"/>
            </a:pPr>
            <a:r>
              <a:rPr lang="vi-VN" dirty="0" smtClean="0"/>
              <a:t>Ức chế miễn dịch</a:t>
            </a:r>
          </a:p>
          <a:p>
            <a:pPr>
              <a:buFontTx/>
              <a:buChar char="-"/>
            </a:pPr>
            <a:r>
              <a:rPr lang="vi-VN" dirty="0" smtClean="0"/>
              <a:t>Chậm thải trừ Corticoid</a:t>
            </a:r>
          </a:p>
          <a:p>
            <a:pPr>
              <a:buFontTx/>
              <a:buChar char="-"/>
            </a:pPr>
            <a:r>
              <a:rPr lang="vi-VN" dirty="0" smtClean="0"/>
              <a:t>Kháng histamin</a:t>
            </a:r>
          </a:p>
          <a:p>
            <a:pPr>
              <a:buFontTx/>
              <a:buChar char="-"/>
            </a:pPr>
            <a:r>
              <a:rPr lang="vi-VN" dirty="0" smtClean="0"/>
              <a:t>Montelukate</a:t>
            </a:r>
          </a:p>
          <a:p>
            <a:pPr>
              <a:buFontTx/>
              <a:buChar char="-"/>
            </a:pPr>
            <a:endParaRPr lang="vi-VN" dirty="0" smtClean="0"/>
          </a:p>
          <a:p>
            <a:pPr>
              <a:buFontTx/>
              <a:buChar char="-"/>
            </a:pPr>
            <a:endParaRPr lang="vi-VN" dirty="0"/>
          </a:p>
        </p:txBody>
      </p:sp>
      <p:pic>
        <p:nvPicPr>
          <p:cNvPr id="8194" name="Picture 2" descr="D:\Document de Hien\01 Document prof\Ảnh dùng trong giảng bài\HEN PHẾ QUẢN\wds_singulair5mg28tab.jpg"/>
          <p:cNvPicPr>
            <a:picLocks noChangeAspect="1" noChangeArrowheads="1"/>
          </p:cNvPicPr>
          <p:nvPr/>
        </p:nvPicPr>
        <p:blipFill>
          <a:blip r:embed="rId2"/>
          <a:srcRect/>
          <a:stretch>
            <a:fillRect/>
          </a:stretch>
        </p:blipFill>
        <p:spPr bwMode="auto">
          <a:xfrm>
            <a:off x="4572000" y="2057400"/>
            <a:ext cx="3989489" cy="2990622"/>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ĐIỀU TRỊ</a:t>
            </a:r>
            <a:endParaRPr lang="vi-VN" dirty="0"/>
          </a:p>
        </p:txBody>
      </p:sp>
      <p:sp>
        <p:nvSpPr>
          <p:cNvPr id="3" name="Content Placeholder 2"/>
          <p:cNvSpPr>
            <a:spLocks noGrp="1"/>
          </p:cNvSpPr>
          <p:nvPr>
            <p:ph idx="1"/>
          </p:nvPr>
        </p:nvSpPr>
        <p:spPr/>
        <p:txBody>
          <a:bodyPr>
            <a:normAutofit/>
          </a:bodyPr>
          <a:lstStyle/>
          <a:p>
            <a:pPr algn="ctr">
              <a:buNone/>
            </a:pPr>
            <a:r>
              <a:rPr lang="vi-VN" sz="3200" b="1" dirty="0" smtClean="0">
                <a:solidFill>
                  <a:srgbClr val="0070C0"/>
                </a:solidFill>
                <a:ea typeface="+mj-ea"/>
              </a:rPr>
              <a:t>Không dùng thuốc</a:t>
            </a:r>
          </a:p>
          <a:p>
            <a:pPr>
              <a:buFontTx/>
              <a:buChar char="-"/>
            </a:pPr>
            <a:r>
              <a:rPr lang="vi-VN" sz="2800" dirty="0" smtClean="0">
                <a:solidFill>
                  <a:schemeClr val="tx1">
                    <a:lumMod val="85000"/>
                    <a:lumOff val="15000"/>
                  </a:schemeClr>
                </a:solidFill>
                <a:ea typeface="+mj-ea"/>
              </a:rPr>
              <a:t>Tâm lý liệu pháp, thôi miên, dưỡng sinh, Yoga</a:t>
            </a:r>
          </a:p>
          <a:p>
            <a:pPr>
              <a:buFontTx/>
              <a:buChar char="-"/>
            </a:pPr>
            <a:r>
              <a:rPr lang="vi-VN" sz="2800" dirty="0" smtClean="0">
                <a:solidFill>
                  <a:schemeClr val="tx1">
                    <a:lumMod val="85000"/>
                    <a:lumOff val="15000"/>
                  </a:schemeClr>
                </a:solidFill>
                <a:ea typeface="+mj-ea"/>
              </a:rPr>
              <a:t>Đông y: châm cứu, cấy chỉ</a:t>
            </a:r>
          </a:p>
          <a:p>
            <a:pPr>
              <a:buFontTx/>
              <a:buChar char="-"/>
            </a:pPr>
            <a:r>
              <a:rPr lang="vi-VN" sz="2800" dirty="0" smtClean="0">
                <a:solidFill>
                  <a:schemeClr val="tx1">
                    <a:lumMod val="85000"/>
                    <a:lumOff val="15000"/>
                  </a:schemeClr>
                </a:solidFill>
                <a:ea typeface="+mj-ea"/>
              </a:rPr>
              <a:t>Thay đỏi nơi ở, khí hậu</a:t>
            </a:r>
          </a:p>
          <a:p>
            <a:pPr>
              <a:buFontTx/>
              <a:buChar char="-"/>
            </a:pPr>
            <a:r>
              <a:rPr lang="vi-VN" sz="2800" dirty="0" smtClean="0">
                <a:solidFill>
                  <a:schemeClr val="tx1">
                    <a:lumMod val="85000"/>
                    <a:lumOff val="15000"/>
                  </a:schemeClr>
                </a:solidFill>
                <a:ea typeface="+mj-ea"/>
              </a:rPr>
              <a:t>Chế độ ăn ít dị ứng</a:t>
            </a:r>
          </a:p>
          <a:p>
            <a:pPr>
              <a:buFontTx/>
              <a:buChar char="-"/>
            </a:pPr>
            <a:r>
              <a:rPr lang="vi-VN" sz="2800" dirty="0" smtClean="0">
                <a:solidFill>
                  <a:schemeClr val="tx1">
                    <a:lumMod val="85000"/>
                    <a:lumOff val="15000"/>
                  </a:schemeClr>
                </a:solidFill>
                <a:ea typeface="+mj-ea"/>
              </a:rPr>
              <a:t>Tiêm nọc ong</a:t>
            </a:r>
          </a:p>
          <a:p>
            <a:pPr>
              <a:buFontTx/>
              <a:buChar char="-"/>
            </a:pPr>
            <a:r>
              <a:rPr lang="vi-VN" sz="2800" dirty="0" smtClean="0">
                <a:solidFill>
                  <a:schemeClr val="tx1">
                    <a:lumMod val="85000"/>
                    <a:lumOff val="15000"/>
                  </a:schemeClr>
                </a:solidFill>
                <a:ea typeface="+mj-ea"/>
              </a:rPr>
              <a:t>Ngoại khoa</a:t>
            </a:r>
            <a:endParaRPr lang="vi-VN" sz="2800" dirty="0">
              <a:solidFill>
                <a:schemeClr val="tx1">
                  <a:lumMod val="85000"/>
                  <a:lumOff val="15000"/>
                </a:schemeClr>
              </a:solidFill>
              <a:ea typeface="+mj-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ĐIỀU TRỊ CẮT CƠN</a:t>
            </a:r>
            <a:endParaRPr lang="vi-VN" dirty="0"/>
          </a:p>
        </p:txBody>
      </p:sp>
      <p:sp>
        <p:nvSpPr>
          <p:cNvPr id="3" name="Content Placeholder 2"/>
          <p:cNvSpPr>
            <a:spLocks noGrp="1"/>
          </p:cNvSpPr>
          <p:nvPr>
            <p:ph idx="1"/>
          </p:nvPr>
        </p:nvSpPr>
        <p:spPr/>
        <p:txBody>
          <a:bodyPr>
            <a:normAutofit/>
          </a:bodyPr>
          <a:lstStyle/>
          <a:p>
            <a:pPr>
              <a:buFontTx/>
              <a:buChar char="-"/>
            </a:pPr>
            <a:r>
              <a:rPr lang="vi-VN" sz="3500" dirty="0" smtClean="0"/>
              <a:t>Thở oxy</a:t>
            </a:r>
          </a:p>
          <a:p>
            <a:pPr>
              <a:buFontTx/>
              <a:buChar char="-"/>
            </a:pPr>
            <a:r>
              <a:rPr lang="vi-VN" sz="3500" dirty="0" smtClean="0"/>
              <a:t>Xịt Ventolin</a:t>
            </a:r>
          </a:p>
          <a:p>
            <a:pPr>
              <a:buFontTx/>
              <a:buChar char="-"/>
            </a:pPr>
            <a:r>
              <a:rPr lang="vi-VN" sz="3500" dirty="0" smtClean="0"/>
              <a:t>Khí dung Ventolin/ Combivent</a:t>
            </a:r>
          </a:p>
          <a:p>
            <a:pPr>
              <a:buFontTx/>
              <a:buChar char="-"/>
            </a:pPr>
            <a:r>
              <a:rPr lang="vi-VN" sz="3500" dirty="0" smtClean="0"/>
              <a:t>Duy trì truyền Salbutamol/ Diaphylin</a:t>
            </a:r>
          </a:p>
          <a:p>
            <a:pPr>
              <a:buFontTx/>
              <a:buChar char="-"/>
            </a:pPr>
            <a:r>
              <a:rPr lang="vi-VN" sz="3500" dirty="0" smtClean="0"/>
              <a:t>Corticioid tĩnh mạch</a:t>
            </a:r>
          </a:p>
          <a:p>
            <a:pPr>
              <a:buNone/>
            </a:pPr>
            <a:endParaRPr lang="vi-VN" sz="35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ĐIỀU TRỊ tiếp</a:t>
            </a:r>
            <a:endParaRPr lang="vi-VN" dirty="0"/>
          </a:p>
        </p:txBody>
      </p:sp>
      <p:sp>
        <p:nvSpPr>
          <p:cNvPr id="3" name="Content Placeholder 2"/>
          <p:cNvSpPr>
            <a:spLocks noGrp="1"/>
          </p:cNvSpPr>
          <p:nvPr>
            <p:ph idx="1"/>
          </p:nvPr>
        </p:nvSpPr>
        <p:spPr/>
        <p:txBody>
          <a:bodyPr/>
          <a:lstStyle/>
          <a:p>
            <a:pPr>
              <a:buFontTx/>
              <a:buChar char="-"/>
            </a:pPr>
            <a:r>
              <a:rPr lang="vi-VN" dirty="0" smtClean="0"/>
              <a:t>Thở oxy</a:t>
            </a:r>
          </a:p>
          <a:p>
            <a:pPr>
              <a:buFontTx/>
              <a:buChar char="-"/>
            </a:pPr>
            <a:r>
              <a:rPr lang="vi-VN" dirty="0" smtClean="0"/>
              <a:t>Kháng sinh nếu có bội nhiễm</a:t>
            </a:r>
          </a:p>
          <a:p>
            <a:pPr>
              <a:buFontTx/>
              <a:buChar char="-"/>
            </a:pPr>
            <a:r>
              <a:rPr lang="vi-VN" dirty="0" smtClean="0"/>
              <a:t>Duy trì liều giãn phế quản và corticoid</a:t>
            </a:r>
          </a:p>
          <a:p>
            <a:pPr>
              <a:buFontTx/>
              <a:buChar char="-"/>
            </a:pPr>
            <a:r>
              <a:rPr lang="vi-VN" dirty="0" smtClean="0"/>
              <a:t>Có thể chuyển sang dùng Corticoid dạng phun hít hay khí dung</a:t>
            </a:r>
          </a:p>
          <a:p>
            <a:pPr>
              <a:buFontTx/>
              <a:buChar char="-"/>
            </a:pPr>
            <a:r>
              <a:rPr lang="vi-VN" dirty="0" smtClean="0"/>
              <a:t>Bù đủ nước và điện giải</a:t>
            </a:r>
          </a:p>
          <a:p>
            <a:pPr>
              <a:buFontTx/>
              <a:buChar char="-"/>
            </a:pPr>
            <a:r>
              <a:rPr lang="vi-VN" dirty="0" smtClean="0"/>
              <a:t>Dinh dưỡng</a:t>
            </a:r>
          </a:p>
          <a:p>
            <a:pPr>
              <a:buFontTx/>
              <a:buChar char="-"/>
            </a:pPr>
            <a:r>
              <a:rPr lang="vi-VN" dirty="0" smtClean="0"/>
              <a:t>Loại bỏ di nguyên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ĐIỀU TRỊ DỰ PHÒNG</a:t>
            </a:r>
            <a:endParaRPr lang="vi-VN" dirty="0"/>
          </a:p>
        </p:txBody>
      </p:sp>
      <p:pic>
        <p:nvPicPr>
          <p:cNvPr id="9218" name="Picture 2" descr="D:\Document de Hien\01 Document prof\Ảnh dùng trong giảng bài\HEN PHẾ QUẢN\ccso11-HenPheQuan-pic1.jpg"/>
          <p:cNvPicPr>
            <a:picLocks noGrp="1" noChangeAspect="1" noChangeArrowheads="1"/>
          </p:cNvPicPr>
          <p:nvPr>
            <p:ph idx="1"/>
          </p:nvPr>
        </p:nvPicPr>
        <p:blipFill>
          <a:blip r:embed="rId2"/>
          <a:srcRect/>
          <a:stretch>
            <a:fillRect/>
          </a:stretch>
        </p:blipFill>
        <p:spPr bwMode="auto">
          <a:xfrm>
            <a:off x="609600" y="1295400"/>
            <a:ext cx="8001000" cy="542925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TIÊU CHUẨN KIỂM SOÁT </a:t>
            </a:r>
            <a:endParaRPr lang="vi-VN" dirty="0"/>
          </a:p>
        </p:txBody>
      </p:sp>
      <p:sp>
        <p:nvSpPr>
          <p:cNvPr id="3" name="Content Placeholder 2"/>
          <p:cNvSpPr>
            <a:spLocks noGrp="1"/>
          </p:cNvSpPr>
          <p:nvPr>
            <p:ph idx="1"/>
          </p:nvPr>
        </p:nvSpPr>
        <p:spPr/>
        <p:txBody>
          <a:bodyPr/>
          <a:lstStyle/>
          <a:p>
            <a:pPr marL="457200" indent="-457200" algn="ctr">
              <a:buNone/>
            </a:pPr>
            <a:r>
              <a:rPr lang="vi-VN" sz="4000" b="1" dirty="0" smtClean="0">
                <a:solidFill>
                  <a:srgbClr val="FF0000"/>
                </a:solidFill>
              </a:rPr>
              <a:t>GINA (Global Initiative for Asthma)</a:t>
            </a:r>
          </a:p>
          <a:p>
            <a:pPr marL="457200" indent="-457200">
              <a:lnSpc>
                <a:spcPct val="150000"/>
              </a:lnSpc>
              <a:buAutoNum type="arabicPeriod"/>
            </a:pPr>
            <a:r>
              <a:rPr lang="vi-VN" sz="2700" dirty="0" smtClean="0"/>
              <a:t>Không còn hay rất ít triệu chứng ban ngày</a:t>
            </a:r>
          </a:p>
          <a:p>
            <a:pPr marL="457200" indent="-457200">
              <a:lnSpc>
                <a:spcPct val="150000"/>
              </a:lnSpc>
              <a:buAutoNum type="arabicPeriod"/>
            </a:pPr>
            <a:r>
              <a:rPr lang="vi-VN" sz="2700" dirty="0" smtClean="0"/>
              <a:t>Không có hạn chế hoạt động thể lực</a:t>
            </a:r>
          </a:p>
          <a:p>
            <a:pPr marL="457200" indent="-457200">
              <a:lnSpc>
                <a:spcPct val="150000"/>
              </a:lnSpc>
              <a:buAutoNum type="arabicPeriod"/>
            </a:pPr>
            <a:r>
              <a:rPr lang="vi-VN" sz="2700" dirty="0" smtClean="0"/>
              <a:t>Không còn triệu chứng ban đêm</a:t>
            </a:r>
          </a:p>
          <a:p>
            <a:pPr marL="457200" indent="-457200">
              <a:lnSpc>
                <a:spcPct val="150000"/>
              </a:lnSpc>
              <a:buAutoNum type="arabicPeriod"/>
            </a:pPr>
            <a:r>
              <a:rPr lang="vi-VN" sz="2700" dirty="0" smtClean="0"/>
              <a:t>Không phải dùng hay rất ít dùng thuốc cấp cứu</a:t>
            </a:r>
          </a:p>
          <a:p>
            <a:pPr marL="457200" indent="-457200">
              <a:lnSpc>
                <a:spcPct val="150000"/>
              </a:lnSpc>
              <a:buAutoNum type="arabicPeriod"/>
            </a:pPr>
            <a:r>
              <a:rPr lang="vi-VN" sz="2700" dirty="0" smtClean="0"/>
              <a:t>Chức năng hô hấp bình thường</a:t>
            </a:r>
          </a:p>
          <a:p>
            <a:pPr marL="457200" indent="-457200">
              <a:lnSpc>
                <a:spcPct val="150000"/>
              </a:lnSpc>
              <a:buAutoNum type="arabicPeriod"/>
            </a:pPr>
            <a:r>
              <a:rPr lang="vi-VN" sz="2700" dirty="0" smtClean="0"/>
              <a:t>Không còn đợt kịch phát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dirty="0"/>
          </a:p>
        </p:txBody>
      </p:sp>
      <p:sp>
        <p:nvSpPr>
          <p:cNvPr id="6" name="Rectangle 5"/>
          <p:cNvSpPr/>
          <p:nvPr/>
        </p:nvSpPr>
        <p:spPr>
          <a:xfrm>
            <a:off x="457201" y="2057400"/>
            <a:ext cx="8229599" cy="175432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CÁM ƠN CÁC BẠN ĐÃ </a:t>
            </a:r>
          </a:p>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LẮNG NGHE !!!</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DỊCH TỄ HỌC</a:t>
            </a:r>
            <a:endParaRPr lang="vi-VN" dirty="0"/>
          </a:p>
        </p:txBody>
      </p:sp>
      <p:sp>
        <p:nvSpPr>
          <p:cNvPr id="3" name="Content Placeholder 2"/>
          <p:cNvSpPr>
            <a:spLocks noGrp="1"/>
          </p:cNvSpPr>
          <p:nvPr>
            <p:ph idx="1"/>
          </p:nvPr>
        </p:nvSpPr>
        <p:spPr/>
        <p:txBody>
          <a:bodyPr>
            <a:noAutofit/>
          </a:bodyPr>
          <a:lstStyle/>
          <a:p>
            <a:r>
              <a:rPr lang="vi-VN" dirty="0" smtClean="0"/>
              <a:t> Việt Nam hiện nay tỷ lệ người bị bệnh hen phế quản chiếm gần 4% dân số. Như vậy, trên toàn quốc có khoảng </a:t>
            </a:r>
            <a:r>
              <a:rPr lang="vi-VN" b="1" dirty="0" smtClean="0">
                <a:solidFill>
                  <a:srgbClr val="FF0000"/>
                </a:solidFill>
              </a:rPr>
              <a:t>3,5 </a:t>
            </a:r>
            <a:r>
              <a:rPr lang="vi-VN" dirty="0" smtClean="0"/>
              <a:t>triệu người bị hen phế quản.</a:t>
            </a:r>
          </a:p>
          <a:p>
            <a:r>
              <a:rPr lang="vi-VN" dirty="0" smtClean="0"/>
              <a:t>Các nghiên cứu dịch tễ học gần đây cho thấy, độ lưu hành hen phế quản vẫn có xu hướng tăng lên ở nhiều quốc gia và khu vực thế giới. </a:t>
            </a:r>
            <a:br>
              <a:rPr lang="vi-VN" dirty="0" smtClean="0"/>
            </a:br>
            <a:endParaRPr lang="vi-VN" dirty="0" smtClean="0"/>
          </a:p>
          <a:p>
            <a:r>
              <a:rPr lang="vi-VN" dirty="0" smtClean="0"/>
              <a:t>Hiện trên thế giới có khoảng 300 triệu người bị bệnh này và có thể sẽ tăng lên </a:t>
            </a:r>
            <a:r>
              <a:rPr lang="vi-VN" b="1" dirty="0" smtClean="0">
                <a:solidFill>
                  <a:srgbClr val="FF0000"/>
                </a:solidFill>
              </a:rPr>
              <a:t>400 triệu người </a:t>
            </a:r>
            <a:r>
              <a:rPr lang="vi-VN" dirty="0" smtClean="0"/>
              <a:t>vào năm 2025. </a:t>
            </a:r>
          </a:p>
          <a:p>
            <a:r>
              <a:rPr lang="vi-VN" dirty="0" smtClean="0"/>
              <a:t>Đặc biệt, chi phí cho những người bệnh liên quan đến hen phế quản lên tới hàng chục tỷ USD mỗi năm. </a:t>
            </a:r>
            <a:endParaRPr lang="vi-V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NGUYÊN NHÂN</a:t>
            </a:r>
            <a:endParaRPr lang="vi-VN" dirty="0"/>
          </a:p>
        </p:txBody>
      </p:sp>
      <p:pic>
        <p:nvPicPr>
          <p:cNvPr id="4" name="Content Placeholder 3" descr="Benh-hen-suyen-thuocdieutri-01.png"/>
          <p:cNvPicPr>
            <a:picLocks noGrp="1" noChangeAspect="1"/>
          </p:cNvPicPr>
          <p:nvPr>
            <p:ph idx="1"/>
          </p:nvPr>
        </p:nvPicPr>
        <p:blipFill>
          <a:blip r:embed="rId2"/>
          <a:stretch>
            <a:fillRect/>
          </a:stretch>
        </p:blipFill>
        <p:spPr>
          <a:xfrm>
            <a:off x="3810000" y="1447800"/>
            <a:ext cx="4800600" cy="5184648"/>
          </a:xfrm>
        </p:spPr>
      </p:pic>
      <p:sp>
        <p:nvSpPr>
          <p:cNvPr id="5" name="TextBox 4"/>
          <p:cNvSpPr txBox="1"/>
          <p:nvPr/>
        </p:nvSpPr>
        <p:spPr>
          <a:xfrm>
            <a:off x="685800" y="3352800"/>
            <a:ext cx="2743200" cy="630942"/>
          </a:xfrm>
          <a:prstGeom prst="rect">
            <a:avLst/>
          </a:prstGeom>
          <a:noFill/>
        </p:spPr>
        <p:txBody>
          <a:bodyPr wrap="square" rtlCol="0">
            <a:spAutoFit/>
          </a:bodyPr>
          <a:lstStyle/>
          <a:p>
            <a:r>
              <a:rPr lang="vi-VN" sz="3500" b="1" dirty="0" smtClean="0">
                <a:solidFill>
                  <a:srgbClr val="FF0000"/>
                </a:solidFill>
                <a:latin typeface="+mj-lt"/>
              </a:rPr>
              <a:t>1. Dị nguyên</a:t>
            </a:r>
            <a:endParaRPr lang="vi-VN" sz="3500" b="1" dirty="0">
              <a:solidFill>
                <a:srgbClr val="FF0000"/>
              </a:solidFill>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NGUYÊN NHÂN</a:t>
            </a:r>
            <a:endParaRPr lang="vi-VN" dirty="0"/>
          </a:p>
        </p:txBody>
      </p:sp>
      <p:pic>
        <p:nvPicPr>
          <p:cNvPr id="2050" name="Picture 2" descr="D:\Document de Hien\01 Document prof\Ảnh dùng trong giảng bài\HEN PHẾ QUẢN\images (10).jpg"/>
          <p:cNvPicPr>
            <a:picLocks noGrp="1" noChangeAspect="1" noChangeArrowheads="1"/>
          </p:cNvPicPr>
          <p:nvPr>
            <p:ph idx="1"/>
          </p:nvPr>
        </p:nvPicPr>
        <p:blipFill>
          <a:blip r:embed="rId2"/>
          <a:srcRect/>
          <a:stretch>
            <a:fillRect/>
          </a:stretch>
        </p:blipFill>
        <p:spPr bwMode="auto">
          <a:xfrm>
            <a:off x="5486400" y="1524000"/>
            <a:ext cx="2981325" cy="1533525"/>
          </a:xfrm>
          <a:prstGeom prst="rect">
            <a:avLst/>
          </a:prstGeom>
          <a:noFill/>
        </p:spPr>
      </p:pic>
      <p:pic>
        <p:nvPicPr>
          <p:cNvPr id="2051" name="Picture 3" descr="D:\Document de Hien\01 Document prof\Ảnh dùng trong giảng bài\HEN PHẾ QUẢN\images (9).jpg"/>
          <p:cNvPicPr>
            <a:picLocks noChangeAspect="1" noChangeArrowheads="1"/>
          </p:cNvPicPr>
          <p:nvPr/>
        </p:nvPicPr>
        <p:blipFill>
          <a:blip r:embed="rId3"/>
          <a:srcRect/>
          <a:stretch>
            <a:fillRect/>
          </a:stretch>
        </p:blipFill>
        <p:spPr bwMode="auto">
          <a:xfrm>
            <a:off x="5562600" y="3505200"/>
            <a:ext cx="2971800" cy="1800225"/>
          </a:xfrm>
          <a:prstGeom prst="rect">
            <a:avLst/>
          </a:prstGeom>
          <a:noFill/>
        </p:spPr>
      </p:pic>
      <p:sp>
        <p:nvSpPr>
          <p:cNvPr id="6" name="TextBox 5"/>
          <p:cNvSpPr txBox="1"/>
          <p:nvPr/>
        </p:nvSpPr>
        <p:spPr>
          <a:xfrm>
            <a:off x="381000" y="2209800"/>
            <a:ext cx="4876800" cy="3323987"/>
          </a:xfrm>
          <a:prstGeom prst="rect">
            <a:avLst/>
          </a:prstGeom>
          <a:noFill/>
        </p:spPr>
        <p:txBody>
          <a:bodyPr wrap="square" rtlCol="0">
            <a:spAutoFit/>
          </a:bodyPr>
          <a:lstStyle/>
          <a:p>
            <a:pPr>
              <a:lnSpc>
                <a:spcPct val="150000"/>
              </a:lnSpc>
            </a:pPr>
            <a:r>
              <a:rPr lang="vi-VN" sz="2800" dirty="0" smtClean="0">
                <a:solidFill>
                  <a:srgbClr val="FF0000"/>
                </a:solidFill>
                <a:latin typeface="Times New Roman" pitchFamily="18" charset="0"/>
                <a:cs typeface="Times New Roman" pitchFamily="18" charset="0"/>
              </a:rPr>
              <a:t>2. Thuốc: kháng sinh, giảm đau</a:t>
            </a:r>
          </a:p>
          <a:p>
            <a:pPr>
              <a:lnSpc>
                <a:spcPct val="150000"/>
              </a:lnSpc>
            </a:pPr>
            <a:r>
              <a:rPr lang="vi-VN" sz="2800" dirty="0" smtClean="0">
                <a:solidFill>
                  <a:srgbClr val="FF0000"/>
                </a:solidFill>
                <a:latin typeface="Times New Roman" pitchFamily="18" charset="0"/>
                <a:cs typeface="Times New Roman" pitchFamily="18" charset="0"/>
              </a:rPr>
              <a:t>3. Thay đổi nội tiết</a:t>
            </a:r>
          </a:p>
          <a:p>
            <a:pPr>
              <a:lnSpc>
                <a:spcPct val="150000"/>
              </a:lnSpc>
            </a:pPr>
            <a:r>
              <a:rPr lang="vi-VN" sz="2800" dirty="0" smtClean="0">
                <a:solidFill>
                  <a:srgbClr val="FF0000"/>
                </a:solidFill>
                <a:latin typeface="Times New Roman" pitchFamily="18" charset="0"/>
                <a:cs typeface="Times New Roman" pitchFamily="18" charset="0"/>
              </a:rPr>
              <a:t>4. Stress, trào ngược</a:t>
            </a:r>
          </a:p>
          <a:p>
            <a:pPr>
              <a:lnSpc>
                <a:spcPct val="150000"/>
              </a:lnSpc>
            </a:pPr>
            <a:r>
              <a:rPr lang="vi-VN" sz="2800" dirty="0" smtClean="0">
                <a:solidFill>
                  <a:srgbClr val="FF0000"/>
                </a:solidFill>
                <a:latin typeface="Times New Roman" pitchFamily="18" charset="0"/>
                <a:cs typeface="Times New Roman" pitchFamily="18" charset="0"/>
              </a:rPr>
              <a:t>5. Yếu tố di truyền</a:t>
            </a:r>
          </a:p>
          <a:p>
            <a:pPr>
              <a:lnSpc>
                <a:spcPct val="150000"/>
              </a:lnSpc>
            </a:pPr>
            <a:r>
              <a:rPr lang="vi-VN" sz="2800" dirty="0" smtClean="0">
                <a:solidFill>
                  <a:srgbClr val="FF0000"/>
                </a:solidFill>
                <a:latin typeface="Times New Roman" pitchFamily="18" charset="0"/>
                <a:cs typeface="Times New Roman" pitchFamily="18" charset="0"/>
              </a:rPr>
              <a:t>6. Nghề nghiệp</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CƠ CHẾ BỆNH SINH</a:t>
            </a:r>
            <a:endParaRPr lang="vi-VN" dirty="0"/>
          </a:p>
        </p:txBody>
      </p:sp>
      <p:sp>
        <p:nvSpPr>
          <p:cNvPr id="3" name="Content Placeholder 2"/>
          <p:cNvSpPr>
            <a:spLocks noGrp="1"/>
          </p:cNvSpPr>
          <p:nvPr>
            <p:ph idx="1"/>
          </p:nvPr>
        </p:nvSpPr>
        <p:spPr>
          <a:xfrm>
            <a:off x="3048000" y="1219200"/>
            <a:ext cx="5715000" cy="5105400"/>
          </a:xfrm>
        </p:spPr>
        <p:txBody>
          <a:bodyPr>
            <a:normAutofit fontScale="92500"/>
          </a:bodyPr>
          <a:lstStyle/>
          <a:p>
            <a:pPr algn="ctr">
              <a:buNone/>
            </a:pPr>
            <a:r>
              <a:rPr lang="vi-VN" sz="3100" b="1" i="1" dirty="0" smtClean="0">
                <a:solidFill>
                  <a:srgbClr val="0070C0"/>
                </a:solidFill>
              </a:rPr>
              <a:t>Tăng tính phản ứng của phế quản: </a:t>
            </a:r>
          </a:p>
          <a:p>
            <a:pPr algn="just">
              <a:buNone/>
            </a:pPr>
            <a:r>
              <a:rPr lang="vi-VN" dirty="0" smtClean="0"/>
              <a:t>-  Viêm đường thở là nguyên nhân chủ yếu của tăng tính phản ứng phế quản.</a:t>
            </a:r>
          </a:p>
          <a:p>
            <a:pPr algn="just">
              <a:buFontTx/>
              <a:buChar char="-"/>
            </a:pPr>
            <a:r>
              <a:rPr lang="vi-VN" dirty="0" smtClean="0"/>
              <a:t>Các tác nhân kích thích phế quản có thể tác động trực tiếp nên cơ trơn phế quản, hoặc gián tiếp do giải phóng các trung gian hoá học. </a:t>
            </a:r>
          </a:p>
          <a:p>
            <a:pPr algn="just">
              <a:buFontTx/>
              <a:buChar char="-"/>
            </a:pPr>
            <a:r>
              <a:rPr lang="vi-VN" dirty="0" smtClean="0"/>
              <a:t>Các chất trung gian hoá học như: Histamin, Bradykinin, Leucotriene C, D, E và các yếu tố hoạt hoá tiểu cầu, tác động gây co thắt, phù nề, tăng tiết phế quản, một số protein trong bạch cầu ái toan còn có khả năng gây phá huỷ biểu mô phế quản.</a:t>
            </a:r>
            <a:endParaRPr lang="vi-VN" dirty="0"/>
          </a:p>
        </p:txBody>
      </p:sp>
      <p:pic>
        <p:nvPicPr>
          <p:cNvPr id="3074" name="Picture 2" descr="D:\Document de Hien\01 Document prof\Ảnh dùng trong giảng bài\HEN PHẾ QUẢN\images (60).jpg"/>
          <p:cNvPicPr>
            <a:picLocks noChangeAspect="1" noChangeArrowheads="1"/>
          </p:cNvPicPr>
          <p:nvPr/>
        </p:nvPicPr>
        <p:blipFill>
          <a:blip r:embed="rId2"/>
          <a:srcRect/>
          <a:stretch>
            <a:fillRect/>
          </a:stretch>
        </p:blipFill>
        <p:spPr bwMode="auto">
          <a:xfrm>
            <a:off x="304800" y="2438400"/>
            <a:ext cx="2521995" cy="28194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CƠ CHẾ BỆNH SINH</a:t>
            </a:r>
            <a:endParaRPr lang="vi-VN" dirty="0"/>
          </a:p>
        </p:txBody>
      </p:sp>
      <p:pic>
        <p:nvPicPr>
          <p:cNvPr id="4098" name="Picture 2" descr="D:\Document de Hien\01 Document prof\Ảnh dùng trong giảng bài\HEN PHẾ QUẢN\images.jpg"/>
          <p:cNvPicPr>
            <a:picLocks noGrp="1" noChangeAspect="1" noChangeArrowheads="1"/>
          </p:cNvPicPr>
          <p:nvPr>
            <p:ph idx="1"/>
          </p:nvPr>
        </p:nvPicPr>
        <p:blipFill>
          <a:blip r:embed="rId2"/>
          <a:srcRect/>
          <a:stretch>
            <a:fillRect/>
          </a:stretch>
        </p:blipFill>
        <p:spPr bwMode="auto">
          <a:xfrm>
            <a:off x="1219200" y="1371600"/>
            <a:ext cx="6619876" cy="2895600"/>
          </a:xfrm>
          <a:prstGeom prst="rect">
            <a:avLst/>
          </a:prstGeom>
          <a:noFill/>
        </p:spPr>
      </p:pic>
      <p:sp>
        <p:nvSpPr>
          <p:cNvPr id="5" name="Rectangle 4"/>
          <p:cNvSpPr/>
          <p:nvPr/>
        </p:nvSpPr>
        <p:spPr>
          <a:xfrm>
            <a:off x="838200" y="4648200"/>
            <a:ext cx="7315200" cy="1585049"/>
          </a:xfrm>
          <a:prstGeom prst="rect">
            <a:avLst/>
          </a:prstGeom>
        </p:spPr>
        <p:txBody>
          <a:bodyPr wrap="square">
            <a:spAutoFit/>
          </a:bodyPr>
          <a:lstStyle/>
          <a:p>
            <a:pPr algn="ctr"/>
            <a:r>
              <a:rPr lang="vi-VN" sz="2500" b="1" i="1" dirty="0" smtClean="0">
                <a:solidFill>
                  <a:srgbClr val="0070C0"/>
                </a:solidFill>
                <a:latin typeface="+mj-lt"/>
                <a:cs typeface="Times New Roman" pitchFamily="18" charset="0"/>
              </a:rPr>
              <a:t>Tế bào viêm và các trung gian hoá học:</a:t>
            </a:r>
            <a:r>
              <a:rPr lang="vi-VN" b="1" i="1" dirty="0" smtClean="0">
                <a:latin typeface="+mj-lt"/>
              </a:rPr>
              <a:t/>
            </a:r>
            <a:br>
              <a:rPr lang="vi-VN" b="1" i="1" dirty="0" smtClean="0">
                <a:latin typeface="+mj-lt"/>
              </a:rPr>
            </a:br>
            <a:r>
              <a:rPr lang="vi-VN" dirty="0" smtClean="0">
                <a:latin typeface="+mj-lt"/>
              </a:rPr>
              <a:t>  Đây là giả thuyết phổ biến nhất hiện nay. các tế bào viêm ( Mast., E, B, L</a:t>
            </a:r>
            <a:r>
              <a:rPr lang="vi-VN" baseline="-25000" dirty="0" smtClean="0">
                <a:latin typeface="+mj-lt"/>
              </a:rPr>
              <a:t>T</a:t>
            </a:r>
            <a:r>
              <a:rPr lang="vi-VN" dirty="0" smtClean="0">
                <a:latin typeface="+mj-lt"/>
              </a:rPr>
              <a:t>...)  giải phóng các men, yếu tố hoá ứng động, các trung gian hoá học, các Cytokin, tác động trực tiếp lên cơ trơn phế quản, gây phản ứng viêm,. phù nề, co thắt và thành cơn hen.</a:t>
            </a:r>
            <a:endParaRPr lang="vi-VN"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CƠ CHẾ BỆNH SINH</a:t>
            </a:r>
            <a:endParaRPr lang="vi-VN" dirty="0"/>
          </a:p>
        </p:txBody>
      </p:sp>
      <p:sp>
        <p:nvSpPr>
          <p:cNvPr id="3" name="Content Placeholder 2"/>
          <p:cNvSpPr>
            <a:spLocks noGrp="1"/>
          </p:cNvSpPr>
          <p:nvPr>
            <p:ph idx="1"/>
          </p:nvPr>
        </p:nvSpPr>
        <p:spPr>
          <a:xfrm>
            <a:off x="457200" y="1219200"/>
            <a:ext cx="5486400" cy="5105400"/>
          </a:xfrm>
        </p:spPr>
        <p:txBody>
          <a:bodyPr/>
          <a:lstStyle/>
          <a:p>
            <a:pPr>
              <a:buNone/>
            </a:pPr>
            <a:r>
              <a:rPr lang="vi-VN" sz="3000" b="1" i="1" dirty="0" smtClean="0">
                <a:solidFill>
                  <a:srgbClr val="0070C0"/>
                </a:solidFill>
              </a:rPr>
              <a:t>Cơ chế thần kinh </a:t>
            </a:r>
          </a:p>
          <a:p>
            <a:pPr>
              <a:buFontTx/>
              <a:buChar char="-"/>
            </a:pPr>
            <a:r>
              <a:rPr lang="vi-VN" dirty="0" smtClean="0"/>
              <a:t>Mất cân bằng của hệ thần kinh thực vật ( thần kinh tự động)</a:t>
            </a:r>
          </a:p>
          <a:p>
            <a:pPr>
              <a:buNone/>
            </a:pPr>
            <a:r>
              <a:rPr lang="vi-VN" dirty="0" smtClean="0"/>
              <a:t>- Hệ thần kinh tự động ở đường thở, có 3 thành phần là:</a:t>
            </a:r>
            <a:br>
              <a:rPr lang="vi-VN" dirty="0" smtClean="0"/>
            </a:br>
            <a:r>
              <a:rPr lang="vi-VN" dirty="0" smtClean="0"/>
              <a:t>    + Hệ phó giao cảm và chất trung gian là Axetylcholin, gây co thắt phế quản.</a:t>
            </a:r>
            <a:br>
              <a:rPr lang="vi-VN" dirty="0" smtClean="0"/>
            </a:br>
            <a:r>
              <a:rPr lang="vi-VN" dirty="0" smtClean="0"/>
              <a:t>    + Hệ giao cảm, chất trung gian là: Adrenalin gây giãn phế quản.</a:t>
            </a:r>
            <a:br>
              <a:rPr lang="vi-VN" dirty="0" smtClean="0"/>
            </a:br>
            <a:r>
              <a:rPr lang="vi-VN" dirty="0" smtClean="0"/>
              <a:t>    + Hệ không giao cảm và không phó giao cảm  ( NANC ).</a:t>
            </a:r>
            <a:endParaRPr lang="vi-VN" dirty="0"/>
          </a:p>
        </p:txBody>
      </p:sp>
      <p:pic>
        <p:nvPicPr>
          <p:cNvPr id="5122" name="Picture 2" descr="D:\Document de Hien\01 Document prof\Ảnh dùng trong giảng bài\HEN PHẾ QUẢN\tải xuống.jpg"/>
          <p:cNvPicPr>
            <a:picLocks noChangeAspect="1" noChangeArrowheads="1"/>
          </p:cNvPicPr>
          <p:nvPr/>
        </p:nvPicPr>
        <p:blipFill>
          <a:blip r:embed="rId2"/>
          <a:srcRect/>
          <a:stretch>
            <a:fillRect/>
          </a:stretch>
        </p:blipFill>
        <p:spPr bwMode="auto">
          <a:xfrm>
            <a:off x="5943599" y="2438400"/>
            <a:ext cx="2950265" cy="19812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em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Theme9</Template>
  <TotalTime>469</TotalTime>
  <Words>1206</Words>
  <Application>Microsoft Office PowerPoint</Application>
  <PresentationFormat>On-screen Show (4:3)</PresentationFormat>
  <Paragraphs>268</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Theme9</vt:lpstr>
      <vt:lpstr>PowerPoint Presentation</vt:lpstr>
      <vt:lpstr>MỤC TIÊU</vt:lpstr>
      <vt:lpstr>ĐỊNH NGHĨA</vt:lpstr>
      <vt:lpstr>DỊCH TỄ HỌC</vt:lpstr>
      <vt:lpstr>NGUYÊN NHÂN</vt:lpstr>
      <vt:lpstr>NGUYÊN NHÂN</vt:lpstr>
      <vt:lpstr>CƠ CHẾ BỆNH SINH</vt:lpstr>
      <vt:lpstr>CƠ CHẾ BỆNH SINH</vt:lpstr>
      <vt:lpstr>CƠ CHẾ BỆNH SINH</vt:lpstr>
      <vt:lpstr>TRIỆU CHỨNG LS</vt:lpstr>
      <vt:lpstr>TRIỆU CHỨNG LS</vt:lpstr>
      <vt:lpstr>TRIỆU CHỨNG LS</vt:lpstr>
      <vt:lpstr>TRIỆU CHỨNG LS</vt:lpstr>
      <vt:lpstr>TRIỆU CHỨNG LS</vt:lpstr>
      <vt:lpstr>TRIỆU CHỨNG CLS</vt:lpstr>
      <vt:lpstr>CHẨN ĐOÁN</vt:lpstr>
      <vt:lpstr>CHẨN ĐOÁN</vt:lpstr>
      <vt:lpstr>CHẨN ĐOÁN</vt:lpstr>
      <vt:lpstr>CHẨN ĐOÁN</vt:lpstr>
      <vt:lpstr>CHẨN ĐOÁN</vt:lpstr>
      <vt:lpstr>CHẨN ĐOÁN</vt:lpstr>
      <vt:lpstr>TIẾN TRIỂN VÀ BIẾN CHỨNG</vt:lpstr>
      <vt:lpstr>ĐIỀU TRỊ</vt:lpstr>
      <vt:lpstr>ĐIỀU TRỊ</vt:lpstr>
      <vt:lpstr>ĐIỀU TRỊ</vt:lpstr>
      <vt:lpstr>ĐIỀU TRỊ</vt:lpstr>
      <vt:lpstr>ĐIỀU TRỊ</vt:lpstr>
      <vt:lpstr>ĐIỀU TRỊ</vt:lpstr>
      <vt:lpstr>ĐIỀU TRỊ</vt:lpstr>
      <vt:lpstr>Symbicort</vt:lpstr>
      <vt:lpstr>Seretide</vt:lpstr>
      <vt:lpstr>ĐIỀU TRỊ</vt:lpstr>
      <vt:lpstr>ĐIỀU TRỊ</vt:lpstr>
      <vt:lpstr>ĐIỀU TRỊ CẮT CƠN</vt:lpstr>
      <vt:lpstr>ĐIỀU TRỊ tiếp</vt:lpstr>
      <vt:lpstr>ĐIỀU TRỊ DỰ PHÒNG</vt:lpstr>
      <vt:lpstr>TIÊU CHUẨN KIỂM SOÁT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ACER</cp:lastModifiedBy>
  <cp:revision>31</cp:revision>
  <dcterms:created xsi:type="dcterms:W3CDTF">2006-08-16T00:00:00Z</dcterms:created>
  <dcterms:modified xsi:type="dcterms:W3CDTF">2018-10-29T09:14:17Z</dcterms:modified>
</cp:coreProperties>
</file>