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crosoft-my.sharepoint.com/personal/olruwase_microsoft_com/Documents/Shared%20with%20Everyone/MICRO15/AdamSpars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87051618547682"/>
          <c:y val="7.8241105278506862E-2"/>
          <c:w val="0.81257392825896768"/>
          <c:h val="0.60268336249635457"/>
        </c:manualLayout>
      </c:layout>
      <c:lineChart>
        <c:grouping val="standard"/>
        <c:varyColors val="0"/>
        <c:ser>
          <c:idx val="0"/>
          <c:order val="0"/>
          <c:tx>
            <c:strRef>
              <c:f>MNISTWeightSparse!$L$36</c:f>
              <c:strCache>
                <c:ptCount val="1"/>
                <c:pt idx="0">
                  <c:v>Activations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MNISTWeightSparse!$L$37:$L$46</c:f>
              <c:numCache>
                <c:formatCode>General</c:formatCode>
                <c:ptCount val="10"/>
                <c:pt idx="0">
                  <c:v>45</c:v>
                </c:pt>
                <c:pt idx="1">
                  <c:v>42</c:v>
                </c:pt>
                <c:pt idx="2">
                  <c:v>44</c:v>
                </c:pt>
                <c:pt idx="3">
                  <c:v>46</c:v>
                </c:pt>
                <c:pt idx="4">
                  <c:v>46</c:v>
                </c:pt>
                <c:pt idx="5">
                  <c:v>47</c:v>
                </c:pt>
                <c:pt idx="6">
                  <c:v>47</c:v>
                </c:pt>
                <c:pt idx="7">
                  <c:v>47</c:v>
                </c:pt>
                <c:pt idx="8">
                  <c:v>50</c:v>
                </c:pt>
                <c:pt idx="9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MNISTWeightSparse!$M$36</c:f>
              <c:strCache>
                <c:ptCount val="1"/>
                <c:pt idx="0">
                  <c:v>Error Terms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MNISTWeightSparse!$M$37:$M$46</c:f>
              <c:numCache>
                <c:formatCode>General</c:formatCode>
                <c:ptCount val="10"/>
                <c:pt idx="0">
                  <c:v>81</c:v>
                </c:pt>
                <c:pt idx="1">
                  <c:v>90</c:v>
                </c:pt>
                <c:pt idx="2">
                  <c:v>94</c:v>
                </c:pt>
                <c:pt idx="3">
                  <c:v>95</c:v>
                </c:pt>
                <c:pt idx="4">
                  <c:v>96</c:v>
                </c:pt>
                <c:pt idx="5">
                  <c:v>97</c:v>
                </c:pt>
                <c:pt idx="6">
                  <c:v>98</c:v>
                </c:pt>
                <c:pt idx="7">
                  <c:v>98</c:v>
                </c:pt>
                <c:pt idx="8">
                  <c:v>98</c:v>
                </c:pt>
                <c:pt idx="9">
                  <c:v>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MNISTWeightSparse!$N$36</c:f>
              <c:strCache>
                <c:ptCount val="1"/>
                <c:pt idx="0">
                  <c:v>Weights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MNISTWeightSparse!$N$37:$N$46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MNISTWeightSparse!$O$36</c:f>
              <c:strCache>
                <c:ptCount val="1"/>
                <c:pt idx="0">
                  <c:v>Weight Deltas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MNISTWeightSparse!$K$37:$K$46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MNISTWeightSparse!$O$37:$O$46</c:f>
              <c:numCache>
                <c:formatCode>General</c:formatCode>
                <c:ptCount val="10"/>
                <c:pt idx="0">
                  <c:v>18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14.000000000000002</c:v>
                </c:pt>
                <c:pt idx="5">
                  <c:v>14.000000000000002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0026640"/>
        <c:axId val="220027424"/>
      </c:lineChart>
      <c:catAx>
        <c:axId val="22002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7424"/>
        <c:crosses val="autoZero"/>
        <c:auto val="1"/>
        <c:lblAlgn val="ctr"/>
        <c:lblOffset val="100"/>
        <c:noMultiLvlLbl val="0"/>
      </c:catAx>
      <c:valAx>
        <c:axId val="2200274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Sparsity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2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68111210657423"/>
          <c:y val="4.511520737327189E-2"/>
          <c:w val="0.81976333972261139"/>
          <c:h val="0.6576573896004934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'CIFAR-10WeightSparse'!$L$36</c:f>
              <c:strCache>
                <c:ptCount val="1"/>
                <c:pt idx="0">
                  <c:v>α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'CIFAR-10WeightSparse'!$L$37:$L$46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31</c:v>
                </c:pt>
                <c:pt idx="3">
                  <c:v>32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32</c:v>
                </c:pt>
                <c:pt idx="8">
                  <c:v>33</c:v>
                </c:pt>
                <c:pt idx="9">
                  <c:v>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'CIFAR-10WeightSparse'!$M$36</c:f>
              <c:strCache>
                <c:ptCount val="1"/>
                <c:pt idx="0">
                  <c:v>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'CIFAR-10WeightSparse'!$M$37:$M$46</c:f>
              <c:numCache>
                <c:formatCode>General</c:formatCode>
                <c:ptCount val="10"/>
                <c:pt idx="0">
                  <c:v>85</c:v>
                </c:pt>
                <c:pt idx="1">
                  <c:v>85</c:v>
                </c:pt>
                <c:pt idx="2">
                  <c:v>86</c:v>
                </c:pt>
                <c:pt idx="3">
                  <c:v>86</c:v>
                </c:pt>
                <c:pt idx="4">
                  <c:v>87</c:v>
                </c:pt>
                <c:pt idx="5">
                  <c:v>87</c:v>
                </c:pt>
                <c:pt idx="6">
                  <c:v>87</c:v>
                </c:pt>
                <c:pt idx="7">
                  <c:v>87</c:v>
                </c:pt>
                <c:pt idx="8">
                  <c:v>88</c:v>
                </c:pt>
                <c:pt idx="9">
                  <c:v>88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'CIFAR-10WeightSparse'!$O$36</c:f>
              <c:strCache>
                <c:ptCount val="1"/>
                <c:pt idx="0">
                  <c:v>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'CIFAR-10WeightSparse'!$O$37:$O$46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'CIFAR-10WeightSparse'!$N$36</c:f>
              <c:strCache>
                <c:ptCount val="1"/>
                <c:pt idx="0">
                  <c:v>Δw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'CIFAR-10WeightSparse'!$K$37:$K$46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'CIFAR-10WeightSparse'!$N$37:$N$46</c:f>
              <c:numCache>
                <c:formatCode>General</c:formatCode>
                <c:ptCount val="10"/>
                <c:pt idx="0">
                  <c:v>66</c:v>
                </c:pt>
                <c:pt idx="1">
                  <c:v>61</c:v>
                </c:pt>
                <c:pt idx="2">
                  <c:v>62</c:v>
                </c:pt>
                <c:pt idx="3">
                  <c:v>65</c:v>
                </c:pt>
                <c:pt idx="4">
                  <c:v>70</c:v>
                </c:pt>
                <c:pt idx="5">
                  <c:v>74</c:v>
                </c:pt>
                <c:pt idx="6">
                  <c:v>77</c:v>
                </c:pt>
                <c:pt idx="7">
                  <c:v>80</c:v>
                </c:pt>
                <c:pt idx="8">
                  <c:v>82</c:v>
                </c:pt>
                <c:pt idx="9">
                  <c:v>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8558568"/>
        <c:axId val="288556608"/>
      </c:lineChart>
      <c:catAx>
        <c:axId val="288558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6608"/>
        <c:crosses val="autoZero"/>
        <c:auto val="1"/>
        <c:lblAlgn val="ctr"/>
        <c:lblOffset val="100"/>
        <c:noMultiLvlLbl val="0"/>
      </c:catAx>
      <c:valAx>
        <c:axId val="28855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3896802346947559E-3"/>
              <c:y val="0.1500454778083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8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851706036745391E-2"/>
          <c:y val="0.89409667541557303"/>
          <c:w val="0.7837410323709536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3338258810193"/>
          <c:y val="6.1656189510024925E-2"/>
          <c:w val="0.8031906778220671"/>
          <c:h val="0.64095733613808337"/>
        </c:manualLayout>
      </c:layout>
      <c:lineChart>
        <c:grouping val="standard"/>
        <c:varyColors val="0"/>
        <c:ser>
          <c:idx val="0"/>
          <c:order val="0"/>
          <c:tx>
            <c:strRef>
              <c:f>'CIFAR-10WeightSparse'!$R$36</c:f>
              <c:strCache>
                <c:ptCount val="1"/>
                <c:pt idx="0">
                  <c:v>f(α, 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'CIFAR-10WeightSparse'!$R$37:$R$46</c:f>
              <c:numCache>
                <c:formatCode>General</c:formatCode>
                <c:ptCount val="10"/>
                <c:pt idx="0">
                  <c:v>28.999999999999996</c:v>
                </c:pt>
                <c:pt idx="1">
                  <c:v>30</c:v>
                </c:pt>
                <c:pt idx="2">
                  <c:v>33</c:v>
                </c:pt>
                <c:pt idx="3">
                  <c:v>36</c:v>
                </c:pt>
                <c:pt idx="4">
                  <c:v>37</c:v>
                </c:pt>
                <c:pt idx="5">
                  <c:v>39</c:v>
                </c:pt>
                <c:pt idx="6">
                  <c:v>39</c:v>
                </c:pt>
                <c:pt idx="7">
                  <c:v>40</c:v>
                </c:pt>
                <c:pt idx="8">
                  <c:v>41</c:v>
                </c:pt>
                <c:pt idx="9">
                  <c:v>42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'CIFAR-10WeightSparse'!$S$36</c:f>
              <c:strCache>
                <c:ptCount val="1"/>
                <c:pt idx="0">
                  <c:v>f(α, 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'CIFAR-10WeightSparse'!$S$37:$S$46</c:f>
              <c:numCache>
                <c:formatCode>General</c:formatCode>
                <c:ptCount val="10"/>
                <c:pt idx="0">
                  <c:v>73</c:v>
                </c:pt>
                <c:pt idx="1">
                  <c:v>72</c:v>
                </c:pt>
                <c:pt idx="2">
                  <c:v>74</c:v>
                </c:pt>
                <c:pt idx="3">
                  <c:v>76</c:v>
                </c:pt>
                <c:pt idx="4">
                  <c:v>77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'CIFAR-10WeightSparse'!$T$36</c:f>
              <c:strCache>
                <c:ptCount val="1"/>
                <c:pt idx="0">
                  <c:v>f(ε, w)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'CIFAR-10WeightSparse'!$T$37:$T$46</c:f>
              <c:numCache>
                <c:formatCode>General</c:formatCode>
                <c:ptCount val="10"/>
                <c:pt idx="0">
                  <c:v>83</c:v>
                </c:pt>
                <c:pt idx="1">
                  <c:v>81</c:v>
                </c:pt>
                <c:pt idx="2">
                  <c:v>83</c:v>
                </c:pt>
                <c:pt idx="3">
                  <c:v>86</c:v>
                </c:pt>
                <c:pt idx="4">
                  <c:v>87</c:v>
                </c:pt>
                <c:pt idx="5">
                  <c:v>89</c:v>
                </c:pt>
                <c:pt idx="6">
                  <c:v>90</c:v>
                </c:pt>
                <c:pt idx="7">
                  <c:v>91</c:v>
                </c:pt>
                <c:pt idx="8">
                  <c:v>91</c:v>
                </c:pt>
                <c:pt idx="9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'CIFAR-10WeightSparse'!$U$36</c:f>
              <c:strCache>
                <c:ptCount val="1"/>
                <c:pt idx="0">
                  <c:v>f(w, Δw)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'CIFAR-10WeightSparse'!$Q$37:$Q$46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'CIFAR-10WeightSparse'!$U$37:$U$46</c:f>
              <c:numCache>
                <c:formatCode>General</c:formatCode>
                <c:ptCount val="10"/>
                <c:pt idx="0">
                  <c:v>65</c:v>
                </c:pt>
                <c:pt idx="1">
                  <c:v>60</c:v>
                </c:pt>
                <c:pt idx="2">
                  <c:v>63</c:v>
                </c:pt>
                <c:pt idx="3">
                  <c:v>69</c:v>
                </c:pt>
                <c:pt idx="4">
                  <c:v>73</c:v>
                </c:pt>
                <c:pt idx="5">
                  <c:v>77</c:v>
                </c:pt>
                <c:pt idx="6">
                  <c:v>80</c:v>
                </c:pt>
                <c:pt idx="7">
                  <c:v>82</c:v>
                </c:pt>
                <c:pt idx="8">
                  <c:v>84</c:v>
                </c:pt>
                <c:pt idx="9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8557000"/>
        <c:axId val="288557392"/>
      </c:lineChart>
      <c:catAx>
        <c:axId val="288557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7392"/>
        <c:crosses val="autoZero"/>
        <c:auto val="1"/>
        <c:lblAlgn val="ctr"/>
        <c:lblOffset val="100"/>
        <c:noMultiLvlLbl val="0"/>
      </c:catAx>
      <c:valAx>
        <c:axId val="288557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Percentage </a:t>
                </a:r>
                <a:r>
                  <a:rPr lang="en-US" dirty="0" err="1" smtClean="0"/>
                  <a:t>Sparsity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5570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2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7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CED3-EAB0-48D8-9282-CF1ABCBE8AE5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A1FD-0651-40CF-8205-B794357C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7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6" y="141548"/>
            <a:ext cx="9216181" cy="2416046"/>
            <a:chOff x="750436" y="141548"/>
            <a:chExt cx="9216181" cy="2416046"/>
          </a:xfrm>
        </p:grpSpPr>
        <p:sp>
          <p:nvSpPr>
            <p:cNvPr id="4" name="TextBox 3"/>
            <p:cNvSpPr txBox="1"/>
            <p:nvPr/>
          </p:nvSpPr>
          <p:spPr>
            <a:xfrm>
              <a:off x="750436" y="1415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appropriately 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3754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6150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9773" y="1415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7071" y="3210848"/>
            <a:ext cx="9204276" cy="3493264"/>
            <a:chOff x="507071" y="3210848"/>
            <a:chExt cx="9204276" cy="3493264"/>
          </a:xfrm>
        </p:grpSpPr>
        <p:sp>
          <p:nvSpPr>
            <p:cNvPr id="5" name="TextBox 4"/>
            <p:cNvSpPr txBox="1"/>
            <p:nvPr/>
          </p:nvSpPr>
          <p:spPr>
            <a:xfrm>
              <a:off x="4206239" y="32108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0371" y="3210848"/>
              <a:ext cx="1776844" cy="3493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34503" y="3210848"/>
              <a:ext cx="1776844" cy="2416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1" y="3210848"/>
              <a:ext cx="361188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gradients[] is appropriately initialized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435" y="141548"/>
            <a:ext cx="9490502" cy="2569934"/>
            <a:chOff x="750435" y="141548"/>
            <a:chExt cx="9490502" cy="2569934"/>
          </a:xfrm>
        </p:grpSpPr>
        <p:sp>
          <p:nvSpPr>
            <p:cNvPr id="4" name="TextBox 3"/>
            <p:cNvSpPr txBox="1"/>
            <p:nvPr/>
          </p:nvSpPr>
          <p:spPr>
            <a:xfrm>
              <a:off x="750435" y="141548"/>
              <a:ext cx="3922776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[j]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Weights[k] *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11866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35829" y="141548"/>
              <a:ext cx="1776844" cy="2269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4093" y="1415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50435" y="3073688"/>
            <a:ext cx="9535747" cy="3647152"/>
            <a:chOff x="507070" y="3210848"/>
            <a:chExt cx="9535747" cy="3647152"/>
          </a:xfrm>
        </p:grpSpPr>
        <p:sp>
          <p:nvSpPr>
            <p:cNvPr id="5" name="TextBox 4"/>
            <p:cNvSpPr txBox="1"/>
            <p:nvPr/>
          </p:nvSpPr>
          <p:spPr>
            <a:xfrm>
              <a:off x="4537709" y="321084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1841" y="3210848"/>
              <a:ext cx="1776844" cy="3647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I18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65973" y="3210848"/>
              <a:ext cx="1776844" cy="256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I14  add    R3=R3+4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I15  add    R5=R5+4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I16  sub    R6=R6-1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070" y="3210848"/>
              <a:ext cx="393192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initialized to zeroes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for 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j++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[j] += Weights[k] *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OutputErrors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11906"/>
              </p:ext>
            </p:extLst>
          </p:nvPr>
        </p:nvGraphicFramePr>
        <p:xfrm>
          <a:off x="5486401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9873"/>
              </p:ext>
            </p:extLst>
          </p:nvPr>
        </p:nvGraphicFramePr>
        <p:xfrm>
          <a:off x="5501641" y="2000250"/>
          <a:ext cx="1041400" cy="4914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491490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85808"/>
              </p:ext>
            </p:extLst>
          </p:nvPr>
        </p:nvGraphicFramePr>
        <p:xfrm>
          <a:off x="507873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76040" y="2896998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25460"/>
              </p:ext>
            </p:extLst>
          </p:nvPr>
        </p:nvGraphicFramePr>
        <p:xfrm>
          <a:off x="8031481" y="3455670"/>
          <a:ext cx="20828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60519" y="1638300"/>
            <a:ext cx="136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Cache Tags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0520" y="2158484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Data Bytes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5326380" y="2011680"/>
            <a:ext cx="80010" cy="5161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49141" y="765096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Cache Hierarchy</a:t>
            </a:r>
            <a:endParaRPr lang="en-US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8224360" y="765096"/>
            <a:ext cx="26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Zero Cache Hierarchy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584574" y="1911846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84574" y="3484364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LLC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27520" y="313968"/>
            <a:ext cx="1154430" cy="46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007101" y="787956"/>
            <a:ext cx="1262539" cy="915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24" idx="2"/>
          </p:cNvCxnSpPr>
          <p:nvPr/>
        </p:nvCxnSpPr>
        <p:spPr>
          <a:xfrm flipV="1">
            <a:off x="6543041" y="782598"/>
            <a:ext cx="861694" cy="14633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Up-Down Arrow 33"/>
          <p:cNvSpPr/>
          <p:nvPr/>
        </p:nvSpPr>
        <p:spPr>
          <a:xfrm>
            <a:off x="5811679" y="2541032"/>
            <a:ext cx="377666" cy="53378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519035" y="787956"/>
            <a:ext cx="1579880" cy="9151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27215"/>
              </p:ext>
            </p:extLst>
          </p:nvPr>
        </p:nvGraphicFramePr>
        <p:xfrm>
          <a:off x="8578215" y="1714500"/>
          <a:ext cx="1041400" cy="21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162135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1881"/>
              </p:ext>
            </p:extLst>
          </p:nvPr>
        </p:nvGraphicFramePr>
        <p:xfrm>
          <a:off x="5059681" y="3756422"/>
          <a:ext cx="2082800" cy="50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506968"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5657849" y="5281672"/>
            <a:ext cx="3291842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Up-Down Arrow 48"/>
          <p:cNvSpPr/>
          <p:nvPr/>
        </p:nvSpPr>
        <p:spPr>
          <a:xfrm rot="19025158">
            <a:off x="6344668" y="4163900"/>
            <a:ext cx="535940" cy="122153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14" idx="2"/>
          </p:cNvCxnSpPr>
          <p:nvPr/>
        </p:nvCxnSpPr>
        <p:spPr>
          <a:xfrm flipV="1">
            <a:off x="7600950" y="3669030"/>
            <a:ext cx="1471931" cy="15201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098915" y="1956316"/>
            <a:ext cx="0" cy="9697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4023995" y="1714500"/>
            <a:ext cx="63500" cy="8133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39280" y="2875359"/>
            <a:ext cx="738664" cy="74295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pPr algn="ctr"/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02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74420" y="480060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8700" y="3390423"/>
            <a:ext cx="364617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94525" y="500063"/>
            <a:ext cx="937259" cy="7229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8700" y="1234440"/>
            <a:ext cx="137160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4" idx="0"/>
          </p:cNvCxnSpPr>
          <p:nvPr/>
        </p:nvCxnSpPr>
        <p:spPr>
          <a:xfrm>
            <a:off x="1714500" y="2057400"/>
            <a:ext cx="1117284" cy="5886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6019" y="2646045"/>
            <a:ext cx="811530" cy="354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6100" y="1240156"/>
            <a:ext cx="1371600" cy="222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Zero Cache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>
            <a:off x="2851785" y="500063"/>
            <a:ext cx="920115" cy="7400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89045" y="480060"/>
            <a:ext cx="0" cy="764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4" idx="0"/>
          </p:cNvCxnSpPr>
          <p:nvPr/>
        </p:nvCxnSpPr>
        <p:spPr>
          <a:xfrm flipH="1">
            <a:off x="2831784" y="1463040"/>
            <a:ext cx="940116" cy="11830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 Arrow 38"/>
          <p:cNvSpPr/>
          <p:nvPr/>
        </p:nvSpPr>
        <p:spPr>
          <a:xfrm>
            <a:off x="1425895" y="517208"/>
            <a:ext cx="374335" cy="705802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14" idx="2"/>
          </p:cNvCxnSpPr>
          <p:nvPr/>
        </p:nvCxnSpPr>
        <p:spPr>
          <a:xfrm flipH="1">
            <a:off x="1894526" y="3000375"/>
            <a:ext cx="937258" cy="76295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2831784" y="3000375"/>
            <a:ext cx="940116" cy="780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-2700000">
            <a:off x="2023110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2700000">
            <a:off x="3100548" y="678747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846104" y="1002985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268983" y="981550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504477" y="2077402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7519" y="1505903"/>
            <a:ext cx="217170" cy="217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-2700000">
            <a:off x="2188845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 rot="2700000">
            <a:off x="2964656" y="3077654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6987167" y="2453281"/>
            <a:ext cx="3595397" cy="3442311"/>
            <a:chOff x="6987167" y="2453281"/>
            <a:chExt cx="3595397" cy="3442311"/>
          </a:xfrm>
        </p:grpSpPr>
        <p:cxnSp>
          <p:nvCxnSpPr>
            <p:cNvPr id="56" name="Elbow Connector 55"/>
            <p:cNvCxnSpPr/>
            <p:nvPr/>
          </p:nvCxnSpPr>
          <p:spPr>
            <a:xfrm rot="5400000">
              <a:off x="8142683" y="2606040"/>
              <a:ext cx="822960" cy="6400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Flowchart: Decision 58"/>
            <p:cNvSpPr/>
            <p:nvPr/>
          </p:nvSpPr>
          <p:spPr>
            <a:xfrm>
              <a:off x="7643090" y="334156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8782761" y="2617470"/>
              <a:ext cx="822960" cy="640080"/>
            </a:xfrm>
            <a:prstGeom prst="bentConnector3">
              <a:avLst>
                <a:gd name="adj1" fmla="val 481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cision 73"/>
            <p:cNvSpPr/>
            <p:nvPr/>
          </p:nvSpPr>
          <p:spPr>
            <a:xfrm>
              <a:off x="8942266" y="3336520"/>
              <a:ext cx="1195601" cy="709075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3" name="Elbow Connector 82"/>
            <p:cNvCxnSpPr>
              <a:stCxn id="59" idx="2"/>
            </p:cNvCxnSpPr>
            <p:nvPr/>
          </p:nvCxnSpPr>
          <p:spPr>
            <a:xfrm rot="16200000" flipH="1">
              <a:off x="8252124" y="4039409"/>
              <a:ext cx="575335" cy="5978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8928173" y="4014084"/>
              <a:ext cx="590476" cy="63331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/>
            <p:cNvSpPr/>
            <p:nvPr/>
          </p:nvSpPr>
          <p:spPr>
            <a:xfrm>
              <a:off x="8146188" y="4629793"/>
              <a:ext cx="1453066" cy="77056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Miss Both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endParaRPr lang="en-US" sz="1200" dirty="0"/>
            </a:p>
          </p:txBody>
        </p:sp>
        <p:cxnSp>
          <p:nvCxnSpPr>
            <p:cNvPr id="88" name="Straight Arrow Connector 87"/>
            <p:cNvCxnSpPr>
              <a:stCxn id="86" idx="2"/>
            </p:cNvCxnSpPr>
            <p:nvPr/>
          </p:nvCxnSpPr>
          <p:spPr>
            <a:xfrm rot="5400000" flipV="1">
              <a:off x="8690580" y="5582500"/>
              <a:ext cx="365760" cy="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315199" y="2810396"/>
              <a:ext cx="3200401" cy="138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315196" y="5631878"/>
              <a:ext cx="3200401" cy="4068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7947112" y="40798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482273" y="406069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26158" y="5392981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87167" y="2453281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N-1</a:t>
              </a:r>
              <a:endParaRPr lang="en-US" b="1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987167" y="404562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</a:t>
              </a:r>
              <a:endParaRPr lang="en-US" b="1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87167" y="5526260"/>
              <a:ext cx="556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</a:t>
              </a:r>
              <a:r>
                <a:rPr lang="en-US" b="1" baseline="-25000" dirty="0" smtClean="0"/>
                <a:t>N+1</a:t>
              </a:r>
              <a:endParaRPr lang="en-US" b="1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71591" y="3351130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197339" y="3351129"/>
              <a:ext cx="385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cxnSp>
          <p:nvCxnSpPr>
            <p:cNvPr id="117" name="Elbow Connector 116"/>
            <p:cNvCxnSpPr/>
            <p:nvPr/>
          </p:nvCxnSpPr>
          <p:spPr>
            <a:xfrm flipV="1">
              <a:off x="10137867" y="2514600"/>
              <a:ext cx="91440" cy="118872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59" idx="1"/>
            </p:cNvCxnSpPr>
            <p:nvPr/>
          </p:nvCxnSpPr>
          <p:spPr>
            <a:xfrm rot="10800000">
              <a:off x="7491690" y="2598825"/>
              <a:ext cx="151400" cy="10972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23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580420" y="2067773"/>
            <a:ext cx="6036778" cy="1685689"/>
            <a:chOff x="3580420" y="2067773"/>
            <a:chExt cx="6080862" cy="1685689"/>
          </a:xfrm>
        </p:grpSpPr>
        <p:sp>
          <p:nvSpPr>
            <p:cNvPr id="4" name="Flowchart: Decision 3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Bytes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Zero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4" idx="0"/>
              <a:endCxn id="8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796801" y="3044387"/>
              <a:ext cx="119560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Hit Data Cache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4" idx="3"/>
              <a:endCxn id="18" idx="1"/>
            </p:cNvCxnSpPr>
            <p:nvPr/>
          </p:nvCxnSpPr>
          <p:spPr>
            <a:xfrm>
              <a:off x="5200651" y="3398925"/>
              <a:ext cx="5961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942419" y="2478100"/>
              <a:ext cx="82969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992361" y="3389856"/>
              <a:ext cx="829699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05810" y="339491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92361" y="3170007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42" name="Flowchart: Process 41"/>
            <p:cNvSpPr/>
            <p:nvPr/>
          </p:nvSpPr>
          <p:spPr>
            <a:xfrm>
              <a:off x="7772118" y="2171643"/>
              <a:ext cx="1889164" cy="61291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7829982" y="3094829"/>
              <a:ext cx="1831300" cy="612913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8450" y="4262642"/>
            <a:ext cx="5744832" cy="1685689"/>
            <a:chOff x="3580420" y="2067773"/>
            <a:chExt cx="5803066" cy="1685689"/>
          </a:xfrm>
        </p:grpSpPr>
        <p:sp>
          <p:nvSpPr>
            <p:cNvPr id="50" name="Flowchart: Decision 49"/>
            <p:cNvSpPr/>
            <p:nvPr/>
          </p:nvSpPr>
          <p:spPr>
            <a:xfrm>
              <a:off x="4008351" y="3044387"/>
              <a:ext cx="1192300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Cache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Write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Flowchart: Decision 50"/>
            <p:cNvSpPr/>
            <p:nvPr/>
          </p:nvSpPr>
          <p:spPr>
            <a:xfrm>
              <a:off x="5802719" y="2067773"/>
              <a:ext cx="1139700" cy="83119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Data 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50" idx="0"/>
              <a:endCxn id="51" idx="1"/>
            </p:cNvCxnSpPr>
            <p:nvPr/>
          </p:nvCxnSpPr>
          <p:spPr>
            <a:xfrm rot="5400000" flipH="1" flipV="1">
              <a:off x="4923101" y="2164770"/>
              <a:ext cx="561018" cy="11982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Decision 52"/>
            <p:cNvSpPr/>
            <p:nvPr/>
          </p:nvSpPr>
          <p:spPr>
            <a:xfrm>
              <a:off x="5757048" y="3042092"/>
              <a:ext cx="1185371" cy="70907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Zero Cache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Line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>
              <a:endCxn id="53" idx="1"/>
            </p:cNvCxnSpPr>
            <p:nvPr/>
          </p:nvCxnSpPr>
          <p:spPr>
            <a:xfrm>
              <a:off x="5200334" y="3389855"/>
              <a:ext cx="556714" cy="67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942419" y="2478100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580420" y="3394917"/>
              <a:ext cx="424630" cy="400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297680" y="2680686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16441" y="3170669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92361" y="2258208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No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6222" y="3170670"/>
              <a:ext cx="409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Yes</a:t>
              </a:r>
              <a:endParaRPr lang="en-US" sz="1200" dirty="0"/>
            </a:p>
          </p:txBody>
        </p:sp>
        <p:sp>
          <p:nvSpPr>
            <p:cNvPr id="62" name="Flowchart: Process 61"/>
            <p:cNvSpPr/>
            <p:nvPr/>
          </p:nvSpPr>
          <p:spPr>
            <a:xfrm>
              <a:off x="7587385" y="2217363"/>
              <a:ext cx="179610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Data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Zero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7575973" y="3140549"/>
              <a:ext cx="1805311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Add to Zero Cache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b="1" dirty="0" smtClean="0">
                  <a:solidFill>
                    <a:schemeClr val="tx1"/>
                  </a:solidFill>
                </a:rPr>
                <a:t>Delete in Data Caches 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6916492" y="3396629"/>
              <a:ext cx="646569" cy="53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638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47" y="3908053"/>
            <a:ext cx="2238661" cy="977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3722231" y="3902409"/>
            <a:ext cx="429768" cy="526472"/>
            <a:chOff x="3626426" y="3512127"/>
            <a:chExt cx="415638" cy="526472"/>
          </a:xfrm>
        </p:grpSpPr>
        <p:sp>
          <p:nvSpPr>
            <p:cNvPr id="6" name="Rectangle 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4267754" y="3902409"/>
            <a:ext cx="429768" cy="526472"/>
            <a:chOff x="3626426" y="3512127"/>
            <a:chExt cx="415638" cy="526472"/>
          </a:xfrm>
        </p:grpSpPr>
        <p:sp>
          <p:nvSpPr>
            <p:cNvPr id="29" name="Rectangle 2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5400000">
            <a:off x="4815148" y="3897974"/>
            <a:ext cx="429493" cy="526472"/>
            <a:chOff x="3626426" y="3512127"/>
            <a:chExt cx="415638" cy="526472"/>
          </a:xfrm>
        </p:grpSpPr>
        <p:sp>
          <p:nvSpPr>
            <p:cNvPr id="56" name="Rectangle 5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5400000">
            <a:off x="5368292" y="3897974"/>
            <a:ext cx="429493" cy="526472"/>
            <a:chOff x="3626426" y="3512127"/>
            <a:chExt cx="415638" cy="526472"/>
          </a:xfrm>
        </p:grpSpPr>
        <p:sp>
          <p:nvSpPr>
            <p:cNvPr id="74" name="Rectangle 73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2947723" y="2664843"/>
            <a:ext cx="1168809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5400000">
            <a:off x="3044189" y="2633235"/>
            <a:ext cx="415638" cy="526472"/>
            <a:chOff x="3626426" y="3512127"/>
            <a:chExt cx="415638" cy="526472"/>
          </a:xfrm>
        </p:grpSpPr>
        <p:sp>
          <p:nvSpPr>
            <p:cNvPr id="93" name="Rectangle 92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5400000">
            <a:off x="3587285" y="2632889"/>
            <a:ext cx="429493" cy="526472"/>
            <a:chOff x="3626426" y="3512127"/>
            <a:chExt cx="415638" cy="526472"/>
          </a:xfrm>
        </p:grpSpPr>
        <p:sp>
          <p:nvSpPr>
            <p:cNvPr id="102" name="Rectangle 101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5430986" y="2676274"/>
            <a:ext cx="1118851" cy="471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 rot="5400000">
            <a:off x="5504592" y="2644666"/>
            <a:ext cx="415638" cy="526472"/>
            <a:chOff x="3626426" y="3512127"/>
            <a:chExt cx="415638" cy="526472"/>
          </a:xfrm>
        </p:grpSpPr>
        <p:sp>
          <p:nvSpPr>
            <p:cNvPr id="121" name="Rectangle 120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 rot="5400000">
            <a:off x="6053844" y="2646743"/>
            <a:ext cx="419794" cy="526472"/>
            <a:chOff x="3626426" y="3512127"/>
            <a:chExt cx="415638" cy="526472"/>
          </a:xfrm>
        </p:grpSpPr>
        <p:sp>
          <p:nvSpPr>
            <p:cNvPr id="148" name="Rectangle 147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5703570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4766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37547" y="2206602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9291" y="2198994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-Down Arrow 179"/>
          <p:cNvSpPr/>
          <p:nvPr/>
        </p:nvSpPr>
        <p:spPr>
          <a:xfrm rot="8100000">
            <a:off x="3493827" y="3048884"/>
            <a:ext cx="548407" cy="914400"/>
          </a:xfrm>
          <a:prstGeom prst="upDownArrow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Up-Down Arrow 180"/>
          <p:cNvSpPr/>
          <p:nvPr/>
        </p:nvSpPr>
        <p:spPr>
          <a:xfrm rot="2700000">
            <a:off x="5536683" y="3054301"/>
            <a:ext cx="457200" cy="915647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28649"/>
            <a:ext cx="6754" cy="320040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117729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115426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117126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110761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17126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63" name="Group 262"/>
          <p:cNvGrpSpPr/>
          <p:nvPr/>
        </p:nvGrpSpPr>
        <p:grpSpPr>
          <a:xfrm>
            <a:off x="3653377" y="4414366"/>
            <a:ext cx="2174126" cy="432351"/>
            <a:chOff x="3663421" y="5192429"/>
            <a:chExt cx="2174126" cy="432351"/>
          </a:xfrm>
        </p:grpSpPr>
        <p:grpSp>
          <p:nvGrpSpPr>
            <p:cNvPr id="227" name="Group 226"/>
            <p:cNvGrpSpPr/>
            <p:nvPr/>
          </p:nvGrpSpPr>
          <p:grpSpPr>
            <a:xfrm rot="5400000">
              <a:off x="3711773" y="5144078"/>
              <a:ext cx="429768" cy="526472"/>
              <a:chOff x="3626426" y="3512127"/>
              <a:chExt cx="415638" cy="526472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 rot="5400000">
              <a:off x="4259027" y="5144077"/>
              <a:ext cx="429768" cy="526472"/>
              <a:chOff x="3626426" y="3512127"/>
              <a:chExt cx="415638" cy="526472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4809749" y="5146660"/>
              <a:ext cx="429768" cy="526472"/>
              <a:chOff x="3626426" y="3512127"/>
              <a:chExt cx="415638" cy="526472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5400000">
              <a:off x="5359427" y="5146660"/>
              <a:ext cx="429768" cy="526472"/>
              <a:chOff x="3626426" y="3512127"/>
              <a:chExt cx="415638" cy="526472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4" name="Rectangle 263"/>
          <p:cNvSpPr/>
          <p:nvPr/>
        </p:nvSpPr>
        <p:spPr>
          <a:xfrm>
            <a:off x="3142143" y="1674346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 rot="5400000">
            <a:off x="3222780" y="1641797"/>
            <a:ext cx="415638" cy="526472"/>
            <a:chOff x="3626426" y="3512127"/>
            <a:chExt cx="415638" cy="526472"/>
          </a:xfrm>
        </p:grpSpPr>
        <p:sp>
          <p:nvSpPr>
            <p:cNvPr id="266" name="Rectangle 265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27704" y="2774422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701501" y="1680209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84207" y="1639710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28017" y="2202798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36095" y="2202798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51510" y="1679268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28485" y="2187294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45485" y="2788330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81831" y="3397989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45485" y="4313129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805940" y="788670"/>
            <a:ext cx="275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Memory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4963390" y="787305"/>
            <a:ext cx="24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Memory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75877" y="3908053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209579" y="1674346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0" y="1641797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302681" y="3332385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67799" y="3908053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94603" y="3332385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35782" y="2774422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17313" y="2836764"/>
            <a:ext cx="1118851" cy="471132"/>
            <a:chOff x="5430986" y="2676274"/>
            <a:chExt cx="1118851" cy="471131"/>
          </a:xfrm>
        </p:grpSpPr>
        <p:sp>
          <p:nvSpPr>
            <p:cNvPr id="119" name="Rectangle 118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 rot="5400000">
              <a:off x="5542704" y="2613506"/>
              <a:ext cx="419101" cy="606135"/>
              <a:chOff x="3633354" y="3432464"/>
              <a:chExt cx="419101" cy="606135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36818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636818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63681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63681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636818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63681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63681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63681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633354" y="343246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5400000">
              <a:off x="6086749" y="2679648"/>
              <a:ext cx="419794" cy="460663"/>
              <a:chOff x="3626426" y="3512127"/>
              <a:chExt cx="415638" cy="46066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7" name="Rectangle 156"/>
          <p:cNvSpPr/>
          <p:nvPr/>
        </p:nvSpPr>
        <p:spPr>
          <a:xfrm>
            <a:off x="5691110" y="1836071"/>
            <a:ext cx="5712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 rot="5400000">
            <a:off x="5773816" y="1805963"/>
            <a:ext cx="415638" cy="526472"/>
            <a:chOff x="3626426" y="3512127"/>
            <a:chExt cx="415638" cy="526472"/>
          </a:xfrm>
        </p:grpSpPr>
        <p:sp>
          <p:nvSpPr>
            <p:cNvPr id="159" name="Rectangle 158"/>
            <p:cNvSpPr/>
            <p:nvPr/>
          </p:nvSpPr>
          <p:spPr>
            <a:xfrm>
              <a:off x="3626427" y="3643745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626427" y="35121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26427" y="357793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626427" y="3709554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626427" y="384117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26427" y="3775363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26426" y="390698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626426" y="397279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Up-Down Arrow 176"/>
          <p:cNvSpPr/>
          <p:nvPr/>
        </p:nvSpPr>
        <p:spPr>
          <a:xfrm>
            <a:off x="5817626" y="2348269"/>
            <a:ext cx="318225" cy="440746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Up-Down Arrow 177"/>
          <p:cNvSpPr/>
          <p:nvPr/>
        </p:nvSpPr>
        <p:spPr>
          <a:xfrm>
            <a:off x="3325704" y="2348269"/>
            <a:ext cx="318225" cy="440746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4745874" y="601902"/>
            <a:ext cx="6754" cy="425973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641119" y="1845521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Private Cache</a:t>
            </a:r>
            <a:endParaRPr lang="en-US" sz="1600" dirty="0"/>
          </a:p>
        </p:txBody>
      </p:sp>
      <p:sp>
        <p:nvSpPr>
          <p:cNvPr id="185" name="TextBox 184"/>
          <p:cNvSpPr txBox="1"/>
          <p:nvPr/>
        </p:nvSpPr>
        <p:spPr>
          <a:xfrm>
            <a:off x="618094" y="2332765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35094" y="2850673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Shared Cache</a:t>
            </a:r>
            <a:endParaRPr lang="en-US" sz="1600" dirty="0"/>
          </a:p>
        </p:txBody>
      </p:sp>
      <p:sp>
        <p:nvSpPr>
          <p:cNvPr id="187" name="TextBox 186"/>
          <p:cNvSpPr txBox="1"/>
          <p:nvPr/>
        </p:nvSpPr>
        <p:spPr>
          <a:xfrm>
            <a:off x="571440" y="3387595"/>
            <a:ext cx="188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Memory Bandwidth</a:t>
            </a:r>
            <a:endParaRPr lang="en-US" sz="16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35094" y="4302735"/>
            <a:ext cx="150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Main Memory</a:t>
            </a:r>
            <a:endParaRPr lang="en-US" sz="1600" dirty="0"/>
          </a:p>
        </p:txBody>
      </p:sp>
      <p:sp>
        <p:nvSpPr>
          <p:cNvPr id="189" name="TextBox 188"/>
          <p:cNvSpPr txBox="1"/>
          <p:nvPr/>
        </p:nvSpPr>
        <p:spPr>
          <a:xfrm>
            <a:off x="2493818" y="435376"/>
            <a:ext cx="20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Conventional System</a:t>
            </a:r>
            <a:endParaRPr lang="en-US" sz="1600" b="1" u="sng" dirty="0"/>
          </a:p>
        </p:txBody>
      </p:sp>
      <p:sp>
        <p:nvSpPr>
          <p:cNvPr id="190" name="TextBox 189"/>
          <p:cNvSpPr txBox="1"/>
          <p:nvPr/>
        </p:nvSpPr>
        <p:spPr>
          <a:xfrm>
            <a:off x="5218083" y="434011"/>
            <a:ext cx="189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Proposed System</a:t>
            </a:r>
            <a:endParaRPr lang="en-US" sz="1600" b="1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2365486" y="3897659"/>
            <a:ext cx="2238661" cy="977074"/>
            <a:chOff x="2467317" y="3908053"/>
            <a:chExt cx="2238661" cy="977074"/>
          </a:xfrm>
        </p:grpSpPr>
        <p:sp>
          <p:nvSpPr>
            <p:cNvPr id="4" name="Rectangle 3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227" name="Group 226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46" name="Rectangle 245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55" name="Rectangle 254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199188" y="1840599"/>
            <a:ext cx="571256" cy="457200"/>
            <a:chOff x="3142143" y="1674346"/>
            <a:chExt cx="571256" cy="457200"/>
          </a:xfrm>
        </p:grpSpPr>
        <p:sp>
          <p:nvSpPr>
            <p:cNvPr id="264" name="Rectangle 263"/>
            <p:cNvSpPr/>
            <p:nvPr/>
          </p:nvSpPr>
          <p:spPr>
            <a:xfrm>
              <a:off x="3142143" y="1674346"/>
              <a:ext cx="57125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 rot="5400000">
              <a:off x="3222781" y="1641798"/>
              <a:ext cx="415638" cy="526472"/>
              <a:chOff x="3626426" y="3512127"/>
              <a:chExt cx="415638" cy="526472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9" name="Up-Down Arrow 168"/>
          <p:cNvSpPr/>
          <p:nvPr/>
        </p:nvSpPr>
        <p:spPr>
          <a:xfrm>
            <a:off x="3292290" y="3321991"/>
            <a:ext cx="385053" cy="533303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4857408" y="3897659"/>
            <a:ext cx="2238661" cy="977074"/>
            <a:chOff x="2467317" y="3908053"/>
            <a:chExt cx="2238661" cy="977074"/>
          </a:xfrm>
        </p:grpSpPr>
        <p:sp>
          <p:nvSpPr>
            <p:cNvPr id="171" name="Rectangle 170"/>
            <p:cNvSpPr/>
            <p:nvPr/>
          </p:nvSpPr>
          <p:spPr>
            <a:xfrm>
              <a:off x="2467317" y="3908053"/>
              <a:ext cx="2238661" cy="97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/>
            <p:cNvGrpSpPr/>
            <p:nvPr/>
          </p:nvGrpSpPr>
          <p:grpSpPr>
            <a:xfrm rot="5400000">
              <a:off x="2567801" y="3902409"/>
              <a:ext cx="429768" cy="526472"/>
              <a:chOff x="3626426" y="3512127"/>
              <a:chExt cx="415638" cy="526472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 rot="5400000">
              <a:off x="3113324" y="3902409"/>
              <a:ext cx="429768" cy="526472"/>
              <a:chOff x="3626426" y="3512127"/>
              <a:chExt cx="415638" cy="526472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3660718" y="3897974"/>
              <a:ext cx="429493" cy="526472"/>
              <a:chOff x="3626426" y="3512127"/>
              <a:chExt cx="415638" cy="526472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400000">
              <a:off x="4213862" y="3897974"/>
              <a:ext cx="429493" cy="526472"/>
              <a:chOff x="3626426" y="3512127"/>
              <a:chExt cx="415638" cy="526472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498947" y="4414366"/>
              <a:ext cx="2174126" cy="432351"/>
              <a:chOff x="3663421" y="5192429"/>
              <a:chExt cx="2174126" cy="432351"/>
            </a:xfrm>
          </p:grpSpPr>
          <p:grpSp>
            <p:nvGrpSpPr>
              <p:cNvPr id="179" name="Group 178"/>
              <p:cNvGrpSpPr/>
              <p:nvPr/>
            </p:nvGrpSpPr>
            <p:grpSpPr>
              <a:xfrm rot="5400000">
                <a:off x="3711773" y="5144078"/>
                <a:ext cx="429768" cy="526472"/>
                <a:chOff x="3626426" y="3512127"/>
                <a:chExt cx="415638" cy="526472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 rot="5400000">
                <a:off x="4259027" y="5144077"/>
                <a:ext cx="429768" cy="526472"/>
                <a:chOff x="3626426" y="3512127"/>
                <a:chExt cx="415638" cy="526472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 rot="5400000">
                <a:off x="4809749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5400000">
                <a:off x="5359427" y="5146660"/>
                <a:ext cx="429768" cy="526472"/>
                <a:chOff x="3626426" y="3512127"/>
                <a:chExt cx="415638" cy="52647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626427" y="3643745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626427" y="3512127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626427" y="3577936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626427" y="3709554"/>
                  <a:ext cx="415637" cy="65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3626427" y="3841172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3626427" y="3775363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3626426" y="3906981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3626426" y="3972790"/>
                  <a:ext cx="415637" cy="65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04" name="Up-Down Arrow 303"/>
          <p:cNvSpPr/>
          <p:nvPr/>
        </p:nvSpPr>
        <p:spPr>
          <a:xfrm>
            <a:off x="5784212" y="3321991"/>
            <a:ext cx="385053" cy="53330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2925391" y="2836765"/>
            <a:ext cx="1118851" cy="471132"/>
            <a:chOff x="5430986" y="2676274"/>
            <a:chExt cx="1118851" cy="471131"/>
          </a:xfrm>
        </p:grpSpPr>
        <p:sp>
          <p:nvSpPr>
            <p:cNvPr id="306" name="Rectangle 305"/>
            <p:cNvSpPr/>
            <p:nvPr/>
          </p:nvSpPr>
          <p:spPr>
            <a:xfrm>
              <a:off x="5430986" y="2676274"/>
              <a:ext cx="1118851" cy="4711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 rot="5400000">
              <a:off x="5504592" y="2644666"/>
              <a:ext cx="415638" cy="526472"/>
              <a:chOff x="3626426" y="3512127"/>
              <a:chExt cx="415638" cy="526472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626426" y="397279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 rot="5400000">
              <a:off x="6048129" y="2641028"/>
              <a:ext cx="419794" cy="537902"/>
              <a:chOff x="3626426" y="3512127"/>
              <a:chExt cx="415638" cy="537902"/>
            </a:xfrm>
          </p:grpSpPr>
          <p:sp>
            <p:nvSpPr>
              <p:cNvPr id="309" name="Rectangle 308"/>
              <p:cNvSpPr/>
              <p:nvPr/>
            </p:nvSpPr>
            <p:spPr>
              <a:xfrm>
                <a:off x="3626427" y="3643745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3626427" y="3512127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3626427" y="3577936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3626427" y="3709554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3626427" y="3841172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3626427" y="3775363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3626426" y="3906981"/>
                <a:ext cx="415637" cy="6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3626426" y="3984220"/>
                <a:ext cx="415637" cy="6580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259044" y="897681"/>
            <a:ext cx="423084" cy="457200"/>
            <a:chOff x="3290217" y="1250975"/>
            <a:chExt cx="423084" cy="457200"/>
          </a:xfrm>
        </p:grpSpPr>
        <p:sp>
          <p:nvSpPr>
            <p:cNvPr id="325" name="Rectangle 324"/>
            <p:cNvSpPr/>
            <p:nvPr/>
          </p:nvSpPr>
          <p:spPr>
            <a:xfrm>
              <a:off x="3290217" y="1250975"/>
              <a:ext cx="417607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10800000">
              <a:off x="3292187" y="1634516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 rot="10800000">
              <a:off x="3297664" y="1525927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 rot="10800000">
              <a:off x="3294257" y="141765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/>
            <p:cNvSpPr/>
            <p:nvPr/>
          </p:nvSpPr>
          <p:spPr>
            <a:xfrm rot="10800000">
              <a:off x="3291950" y="131061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73920" y="885430"/>
            <a:ext cx="420872" cy="457200"/>
            <a:chOff x="5773920" y="1238724"/>
            <a:chExt cx="420872" cy="457200"/>
          </a:xfrm>
        </p:grpSpPr>
        <p:sp>
          <p:nvSpPr>
            <p:cNvPr id="326" name="Rectangle 325"/>
            <p:cNvSpPr/>
            <p:nvPr/>
          </p:nvSpPr>
          <p:spPr>
            <a:xfrm>
              <a:off x="5777345" y="1238724"/>
              <a:ext cx="417368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 rot="10800000">
              <a:off x="5773920" y="1598942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 rot="10800000">
              <a:off x="5779076" y="1512231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Rectangle 343"/>
            <p:cNvSpPr/>
            <p:nvPr/>
          </p:nvSpPr>
          <p:spPr>
            <a:xfrm rot="10800000">
              <a:off x="5773920" y="1425520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/>
            <p:cNvSpPr/>
            <p:nvPr/>
          </p:nvSpPr>
          <p:spPr>
            <a:xfrm rot="10800000">
              <a:off x="5779155" y="1338809"/>
              <a:ext cx="415637" cy="658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/>
            <p:cNvSpPr/>
            <p:nvPr/>
          </p:nvSpPr>
          <p:spPr>
            <a:xfrm rot="10800000">
              <a:off x="5773996" y="1256698"/>
              <a:ext cx="415637" cy="612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695467" y="940116"/>
            <a:ext cx="15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CPU</a:t>
            </a:r>
            <a:endParaRPr lang="en-US" sz="1600" dirty="0"/>
          </a:p>
        </p:txBody>
      </p:sp>
      <p:sp>
        <p:nvSpPr>
          <p:cNvPr id="348" name="Up-Down Arrow 347"/>
          <p:cNvSpPr/>
          <p:nvPr/>
        </p:nvSpPr>
        <p:spPr>
          <a:xfrm>
            <a:off x="5830368" y="1373231"/>
            <a:ext cx="301110" cy="425223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Up-Down Arrow 348"/>
          <p:cNvSpPr/>
          <p:nvPr/>
        </p:nvSpPr>
        <p:spPr>
          <a:xfrm>
            <a:off x="3336095" y="1406414"/>
            <a:ext cx="303461" cy="402431"/>
          </a:xfrm>
          <a:prstGeom prst="upDownArrow">
            <a:avLst/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TextBox 349"/>
          <p:cNvSpPr txBox="1"/>
          <p:nvPr/>
        </p:nvSpPr>
        <p:spPr>
          <a:xfrm>
            <a:off x="617979" y="1404759"/>
            <a:ext cx="163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Cache Bandwidth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80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1144" y="1413163"/>
            <a:ext cx="434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 0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(j = 0; j &lt;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InputNeuronCount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 += Error[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 weights[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90672"/>
              </p:ext>
            </p:extLst>
          </p:nvPr>
        </p:nvGraphicFramePr>
        <p:xfrm>
          <a:off x="3269671" y="-1558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4" name="Group 170"/>
          <p:cNvGrpSpPr>
            <a:grpSpLocks noChangeAspect="1"/>
          </p:cNvGrpSpPr>
          <p:nvPr/>
        </p:nvGrpSpPr>
        <p:grpSpPr bwMode="auto">
          <a:xfrm>
            <a:off x="2738438" y="3100388"/>
            <a:ext cx="4344987" cy="2881312"/>
            <a:chOff x="1725" y="1953"/>
            <a:chExt cx="2737" cy="1815"/>
          </a:xfrm>
        </p:grpSpPr>
        <p:sp>
          <p:nvSpPr>
            <p:cNvPr id="175" name="AutoShape 169"/>
            <p:cNvSpPr>
              <a:spLocks noChangeAspect="1" noChangeArrowheads="1" noTextEdit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/>
            <p:cNvSpPr>
              <a:spLocks noChangeArrowheads="1"/>
            </p:cNvSpPr>
            <p:nvPr/>
          </p:nvSpPr>
          <p:spPr bwMode="auto">
            <a:xfrm>
              <a:off x="1725" y="1953"/>
              <a:ext cx="2737" cy="1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72"/>
            <p:cNvSpPr>
              <a:spLocks noChangeShapeType="1"/>
            </p:cNvSpPr>
            <p:nvPr/>
          </p:nvSpPr>
          <p:spPr bwMode="auto">
            <a:xfrm>
              <a:off x="2238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73"/>
            <p:cNvSpPr>
              <a:spLocks noChangeShapeType="1"/>
            </p:cNvSpPr>
            <p:nvPr/>
          </p:nvSpPr>
          <p:spPr bwMode="auto">
            <a:xfrm flipH="1">
              <a:off x="3159" y="3355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4"/>
            <p:cNvSpPr>
              <a:spLocks noChangeArrowheads="1"/>
            </p:cNvSpPr>
            <p:nvPr/>
          </p:nvSpPr>
          <p:spPr bwMode="auto">
            <a:xfrm>
              <a:off x="2041" y="3289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Line 175"/>
            <p:cNvSpPr>
              <a:spLocks noChangeShapeType="1"/>
            </p:cNvSpPr>
            <p:nvPr/>
          </p:nvSpPr>
          <p:spPr bwMode="auto">
            <a:xfrm>
              <a:off x="2238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76"/>
            <p:cNvSpPr>
              <a:spLocks noChangeShapeType="1"/>
            </p:cNvSpPr>
            <p:nvPr/>
          </p:nvSpPr>
          <p:spPr bwMode="auto">
            <a:xfrm flipH="1">
              <a:off x="3159" y="309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177"/>
            <p:cNvSpPr>
              <a:spLocks noChangeArrowheads="1"/>
            </p:cNvSpPr>
            <p:nvPr/>
          </p:nvSpPr>
          <p:spPr bwMode="auto">
            <a:xfrm>
              <a:off x="1979" y="3030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Line 178"/>
            <p:cNvSpPr>
              <a:spLocks noChangeShapeType="1"/>
            </p:cNvSpPr>
            <p:nvPr/>
          </p:nvSpPr>
          <p:spPr bwMode="auto">
            <a:xfrm>
              <a:off x="2238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179"/>
            <p:cNvSpPr>
              <a:spLocks noChangeShapeType="1"/>
            </p:cNvSpPr>
            <p:nvPr/>
          </p:nvSpPr>
          <p:spPr bwMode="auto">
            <a:xfrm flipH="1">
              <a:off x="3159" y="2836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80"/>
            <p:cNvSpPr>
              <a:spLocks noChangeArrowheads="1"/>
            </p:cNvSpPr>
            <p:nvPr/>
          </p:nvSpPr>
          <p:spPr bwMode="auto">
            <a:xfrm>
              <a:off x="1979" y="2771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81"/>
            <p:cNvSpPr>
              <a:spLocks noChangeShapeType="1"/>
            </p:cNvSpPr>
            <p:nvPr/>
          </p:nvSpPr>
          <p:spPr bwMode="auto">
            <a:xfrm>
              <a:off x="2238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82"/>
            <p:cNvSpPr>
              <a:spLocks noChangeShapeType="1"/>
            </p:cNvSpPr>
            <p:nvPr/>
          </p:nvSpPr>
          <p:spPr bwMode="auto">
            <a:xfrm flipH="1">
              <a:off x="3159" y="2577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183"/>
            <p:cNvSpPr>
              <a:spLocks noChangeArrowheads="1"/>
            </p:cNvSpPr>
            <p:nvPr/>
          </p:nvSpPr>
          <p:spPr bwMode="auto">
            <a:xfrm>
              <a:off x="1979" y="2512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Line 184"/>
            <p:cNvSpPr>
              <a:spLocks noChangeShapeType="1"/>
            </p:cNvSpPr>
            <p:nvPr/>
          </p:nvSpPr>
          <p:spPr bwMode="auto">
            <a:xfrm>
              <a:off x="2238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185"/>
            <p:cNvSpPr>
              <a:spLocks noChangeShapeType="1"/>
            </p:cNvSpPr>
            <p:nvPr/>
          </p:nvSpPr>
          <p:spPr bwMode="auto">
            <a:xfrm flipH="1">
              <a:off x="3159" y="2313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86"/>
            <p:cNvSpPr>
              <a:spLocks noChangeArrowheads="1"/>
            </p:cNvSpPr>
            <p:nvPr/>
          </p:nvSpPr>
          <p:spPr bwMode="auto">
            <a:xfrm>
              <a:off x="1979" y="2248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Line 187"/>
            <p:cNvSpPr>
              <a:spLocks noChangeShapeType="1"/>
            </p:cNvSpPr>
            <p:nvPr/>
          </p:nvSpPr>
          <p:spPr bwMode="auto">
            <a:xfrm>
              <a:off x="2238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188"/>
            <p:cNvSpPr>
              <a:spLocks noChangeShapeType="1"/>
            </p:cNvSpPr>
            <p:nvPr/>
          </p:nvSpPr>
          <p:spPr bwMode="auto">
            <a:xfrm flipH="1">
              <a:off x="3159" y="2054"/>
              <a:ext cx="2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89"/>
            <p:cNvSpPr>
              <a:spLocks noChangeArrowheads="1"/>
            </p:cNvSpPr>
            <p:nvPr/>
          </p:nvSpPr>
          <p:spPr bwMode="auto">
            <a:xfrm>
              <a:off x="1918" y="1989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Line 190"/>
            <p:cNvSpPr>
              <a:spLocks noChangeShapeType="1"/>
            </p:cNvSpPr>
            <p:nvPr/>
          </p:nvSpPr>
          <p:spPr bwMode="auto">
            <a:xfrm flipV="1">
              <a:off x="2238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191"/>
            <p:cNvSpPr>
              <a:spLocks noChangeShapeType="1"/>
            </p:cNvSpPr>
            <p:nvPr/>
          </p:nvSpPr>
          <p:spPr bwMode="auto">
            <a:xfrm>
              <a:off x="2238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2"/>
            <p:cNvSpPr>
              <a:spLocks noChangeArrowheads="1"/>
            </p:cNvSpPr>
            <p:nvPr/>
          </p:nvSpPr>
          <p:spPr bwMode="auto">
            <a:xfrm>
              <a:off x="2168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Line 193"/>
            <p:cNvSpPr>
              <a:spLocks noChangeShapeType="1"/>
            </p:cNvSpPr>
            <p:nvPr/>
          </p:nvSpPr>
          <p:spPr bwMode="auto">
            <a:xfrm flipV="1">
              <a:off x="233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94"/>
            <p:cNvSpPr>
              <a:spLocks noChangeShapeType="1"/>
            </p:cNvSpPr>
            <p:nvPr/>
          </p:nvSpPr>
          <p:spPr bwMode="auto">
            <a:xfrm>
              <a:off x="233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95"/>
            <p:cNvSpPr>
              <a:spLocks noChangeArrowheads="1"/>
            </p:cNvSpPr>
            <p:nvPr/>
          </p:nvSpPr>
          <p:spPr bwMode="auto">
            <a:xfrm>
              <a:off x="226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Line 196"/>
            <p:cNvSpPr>
              <a:spLocks noChangeShapeType="1"/>
            </p:cNvSpPr>
            <p:nvPr/>
          </p:nvSpPr>
          <p:spPr bwMode="auto">
            <a:xfrm flipV="1">
              <a:off x="2427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Line 197"/>
            <p:cNvSpPr>
              <a:spLocks noChangeShapeType="1"/>
            </p:cNvSpPr>
            <p:nvPr/>
          </p:nvSpPr>
          <p:spPr bwMode="auto">
            <a:xfrm>
              <a:off x="2427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8"/>
            <p:cNvSpPr>
              <a:spLocks noChangeArrowheads="1"/>
            </p:cNvSpPr>
            <p:nvPr/>
          </p:nvSpPr>
          <p:spPr bwMode="auto">
            <a:xfrm>
              <a:off x="2357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Line 199"/>
            <p:cNvSpPr>
              <a:spLocks noChangeShapeType="1"/>
            </p:cNvSpPr>
            <p:nvPr/>
          </p:nvSpPr>
          <p:spPr bwMode="auto">
            <a:xfrm flipV="1">
              <a:off x="252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200"/>
            <p:cNvSpPr>
              <a:spLocks noChangeShapeType="1"/>
            </p:cNvSpPr>
            <p:nvPr/>
          </p:nvSpPr>
          <p:spPr bwMode="auto">
            <a:xfrm>
              <a:off x="252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201"/>
            <p:cNvSpPr>
              <a:spLocks noChangeArrowheads="1"/>
            </p:cNvSpPr>
            <p:nvPr/>
          </p:nvSpPr>
          <p:spPr bwMode="auto">
            <a:xfrm>
              <a:off x="245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3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202"/>
            <p:cNvSpPr>
              <a:spLocks noChangeShapeType="1"/>
            </p:cNvSpPr>
            <p:nvPr/>
          </p:nvSpPr>
          <p:spPr bwMode="auto">
            <a:xfrm flipV="1">
              <a:off x="2615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203"/>
            <p:cNvSpPr>
              <a:spLocks noChangeShapeType="1"/>
            </p:cNvSpPr>
            <p:nvPr/>
          </p:nvSpPr>
          <p:spPr bwMode="auto">
            <a:xfrm>
              <a:off x="2615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204"/>
            <p:cNvSpPr>
              <a:spLocks noChangeArrowheads="1"/>
            </p:cNvSpPr>
            <p:nvPr/>
          </p:nvSpPr>
          <p:spPr bwMode="auto">
            <a:xfrm>
              <a:off x="2545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4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Line 205"/>
            <p:cNvSpPr>
              <a:spLocks noChangeShapeType="1"/>
            </p:cNvSpPr>
            <p:nvPr/>
          </p:nvSpPr>
          <p:spPr bwMode="auto">
            <a:xfrm flipV="1">
              <a:off x="2712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206"/>
            <p:cNvSpPr>
              <a:spLocks noChangeShapeType="1"/>
            </p:cNvSpPr>
            <p:nvPr/>
          </p:nvSpPr>
          <p:spPr bwMode="auto">
            <a:xfrm>
              <a:off x="2712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07"/>
            <p:cNvSpPr>
              <a:spLocks noChangeArrowheads="1"/>
            </p:cNvSpPr>
            <p:nvPr/>
          </p:nvSpPr>
          <p:spPr bwMode="auto">
            <a:xfrm>
              <a:off x="2642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Line 208"/>
            <p:cNvSpPr>
              <a:spLocks noChangeShapeType="1"/>
            </p:cNvSpPr>
            <p:nvPr/>
          </p:nvSpPr>
          <p:spPr bwMode="auto">
            <a:xfrm flipV="1">
              <a:off x="2804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209"/>
            <p:cNvSpPr>
              <a:spLocks noChangeShapeType="1"/>
            </p:cNvSpPr>
            <p:nvPr/>
          </p:nvSpPr>
          <p:spPr bwMode="auto">
            <a:xfrm>
              <a:off x="2804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210"/>
            <p:cNvSpPr>
              <a:spLocks noChangeArrowheads="1"/>
            </p:cNvSpPr>
            <p:nvPr/>
          </p:nvSpPr>
          <p:spPr bwMode="auto">
            <a:xfrm>
              <a:off x="2734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6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Line 211"/>
            <p:cNvSpPr>
              <a:spLocks noChangeShapeType="1"/>
            </p:cNvSpPr>
            <p:nvPr/>
          </p:nvSpPr>
          <p:spPr bwMode="auto">
            <a:xfrm flipV="1">
              <a:off x="290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212"/>
            <p:cNvSpPr>
              <a:spLocks noChangeShapeType="1"/>
            </p:cNvSpPr>
            <p:nvPr/>
          </p:nvSpPr>
          <p:spPr bwMode="auto">
            <a:xfrm>
              <a:off x="290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3"/>
            <p:cNvSpPr>
              <a:spLocks noChangeArrowheads="1"/>
            </p:cNvSpPr>
            <p:nvPr/>
          </p:nvSpPr>
          <p:spPr bwMode="auto">
            <a:xfrm>
              <a:off x="2831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7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Line 214"/>
            <p:cNvSpPr>
              <a:spLocks noChangeShapeType="1"/>
            </p:cNvSpPr>
            <p:nvPr/>
          </p:nvSpPr>
          <p:spPr bwMode="auto">
            <a:xfrm flipV="1">
              <a:off x="2993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15"/>
            <p:cNvSpPr>
              <a:spLocks noChangeShapeType="1"/>
            </p:cNvSpPr>
            <p:nvPr/>
          </p:nvSpPr>
          <p:spPr bwMode="auto">
            <a:xfrm>
              <a:off x="2993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16"/>
            <p:cNvSpPr>
              <a:spLocks noChangeArrowheads="1"/>
            </p:cNvSpPr>
            <p:nvPr/>
          </p:nvSpPr>
          <p:spPr bwMode="auto">
            <a:xfrm>
              <a:off x="2923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8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Line 217"/>
            <p:cNvSpPr>
              <a:spLocks noChangeShapeType="1"/>
            </p:cNvSpPr>
            <p:nvPr/>
          </p:nvSpPr>
          <p:spPr bwMode="auto">
            <a:xfrm flipV="1">
              <a:off x="3089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18"/>
            <p:cNvSpPr>
              <a:spLocks noChangeShapeType="1"/>
            </p:cNvSpPr>
            <p:nvPr/>
          </p:nvSpPr>
          <p:spPr bwMode="auto">
            <a:xfrm>
              <a:off x="3089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19"/>
            <p:cNvSpPr>
              <a:spLocks noChangeArrowheads="1"/>
            </p:cNvSpPr>
            <p:nvPr/>
          </p:nvSpPr>
          <p:spPr bwMode="auto">
            <a:xfrm>
              <a:off x="3019" y="3417"/>
              <a:ext cx="1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9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Line 220"/>
            <p:cNvSpPr>
              <a:spLocks noChangeShapeType="1"/>
            </p:cNvSpPr>
            <p:nvPr/>
          </p:nvSpPr>
          <p:spPr bwMode="auto">
            <a:xfrm flipV="1">
              <a:off x="3181" y="3333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21"/>
            <p:cNvSpPr>
              <a:spLocks noChangeShapeType="1"/>
            </p:cNvSpPr>
            <p:nvPr/>
          </p:nvSpPr>
          <p:spPr bwMode="auto">
            <a:xfrm>
              <a:off x="3181" y="2054"/>
              <a:ext cx="0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222"/>
            <p:cNvSpPr>
              <a:spLocks noChangeArrowheads="1"/>
            </p:cNvSpPr>
            <p:nvPr/>
          </p:nvSpPr>
          <p:spPr bwMode="auto">
            <a:xfrm>
              <a:off x="3080" y="3417"/>
              <a:ext cx="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 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223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24"/>
            <p:cNvSpPr>
              <a:spLocks noChangeArrowheads="1"/>
            </p:cNvSpPr>
            <p:nvPr/>
          </p:nvSpPr>
          <p:spPr bwMode="auto">
            <a:xfrm rot="16200000">
              <a:off x="1336" y="2627"/>
              <a:ext cx="10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Percentage Sparsity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225"/>
            <p:cNvSpPr>
              <a:spLocks noChangeArrowheads="1"/>
            </p:cNvSpPr>
            <p:nvPr/>
          </p:nvSpPr>
          <p:spPr bwMode="auto">
            <a:xfrm>
              <a:off x="2381" y="3610"/>
              <a:ext cx="6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Epoch Count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1" name="Rectangle 226"/>
            <p:cNvSpPr>
              <a:spLocks noChangeArrowheads="1"/>
            </p:cNvSpPr>
            <p:nvPr/>
          </p:nvSpPr>
          <p:spPr bwMode="auto">
            <a:xfrm>
              <a:off x="3673" y="2072"/>
              <a:ext cx="3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Activations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Line 227"/>
            <p:cNvSpPr>
              <a:spLocks noChangeShapeType="1"/>
            </p:cNvSpPr>
            <p:nvPr/>
          </p:nvSpPr>
          <p:spPr bwMode="auto">
            <a:xfrm>
              <a:off x="4094" y="2116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28"/>
            <p:cNvSpPr>
              <a:spLocks/>
            </p:cNvSpPr>
            <p:nvPr/>
          </p:nvSpPr>
          <p:spPr bwMode="auto">
            <a:xfrm>
              <a:off x="2335" y="2929"/>
              <a:ext cx="846" cy="88"/>
            </a:xfrm>
            <a:custGeom>
              <a:avLst/>
              <a:gdLst>
                <a:gd name="T0" fmla="*/ 0 w 846"/>
                <a:gd name="T1" fmla="*/ 88 h 88"/>
                <a:gd name="T2" fmla="*/ 0 w 846"/>
                <a:gd name="T3" fmla="*/ 88 h 88"/>
                <a:gd name="T4" fmla="*/ 92 w 846"/>
                <a:gd name="T5" fmla="*/ 88 h 88"/>
                <a:gd name="T6" fmla="*/ 188 w 846"/>
                <a:gd name="T7" fmla="*/ 26 h 88"/>
                <a:gd name="T8" fmla="*/ 280 w 846"/>
                <a:gd name="T9" fmla="*/ 13 h 88"/>
                <a:gd name="T10" fmla="*/ 377 w 846"/>
                <a:gd name="T11" fmla="*/ 0 h 88"/>
                <a:gd name="T12" fmla="*/ 469 w 846"/>
                <a:gd name="T13" fmla="*/ 0 h 88"/>
                <a:gd name="T14" fmla="*/ 566 w 846"/>
                <a:gd name="T15" fmla="*/ 0 h 88"/>
                <a:gd name="T16" fmla="*/ 658 w 846"/>
                <a:gd name="T17" fmla="*/ 13 h 88"/>
                <a:gd name="T18" fmla="*/ 754 w 846"/>
                <a:gd name="T19" fmla="*/ 0 h 88"/>
                <a:gd name="T20" fmla="*/ 846 w 846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88">
                  <a:moveTo>
                    <a:pt x="0" y="88"/>
                  </a:moveTo>
                  <a:lnTo>
                    <a:pt x="0" y="88"/>
                  </a:lnTo>
                  <a:lnTo>
                    <a:pt x="92" y="88"/>
                  </a:lnTo>
                  <a:lnTo>
                    <a:pt x="188" y="26"/>
                  </a:lnTo>
                  <a:lnTo>
                    <a:pt x="280" y="13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13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Line 229"/>
            <p:cNvSpPr>
              <a:spLocks noChangeShapeType="1"/>
            </p:cNvSpPr>
            <p:nvPr/>
          </p:nvSpPr>
          <p:spPr bwMode="auto">
            <a:xfrm>
              <a:off x="2308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230"/>
            <p:cNvSpPr>
              <a:spLocks noChangeShapeType="1"/>
            </p:cNvSpPr>
            <p:nvPr/>
          </p:nvSpPr>
          <p:spPr bwMode="auto">
            <a:xfrm>
              <a:off x="2335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231"/>
            <p:cNvSpPr>
              <a:spLocks noChangeShapeType="1"/>
            </p:cNvSpPr>
            <p:nvPr/>
          </p:nvSpPr>
          <p:spPr bwMode="auto">
            <a:xfrm>
              <a:off x="2400" y="3017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232"/>
            <p:cNvSpPr>
              <a:spLocks noChangeShapeType="1"/>
            </p:cNvSpPr>
            <p:nvPr/>
          </p:nvSpPr>
          <p:spPr bwMode="auto">
            <a:xfrm>
              <a:off x="2427" y="2990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233"/>
            <p:cNvSpPr>
              <a:spLocks noChangeShapeType="1"/>
            </p:cNvSpPr>
            <p:nvPr/>
          </p:nvSpPr>
          <p:spPr bwMode="auto">
            <a:xfrm>
              <a:off x="2497" y="2955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234"/>
            <p:cNvSpPr>
              <a:spLocks noChangeShapeType="1"/>
            </p:cNvSpPr>
            <p:nvPr/>
          </p:nvSpPr>
          <p:spPr bwMode="auto">
            <a:xfrm>
              <a:off x="2523" y="292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235"/>
            <p:cNvSpPr>
              <a:spLocks noChangeShapeType="1"/>
            </p:cNvSpPr>
            <p:nvPr/>
          </p:nvSpPr>
          <p:spPr bwMode="auto">
            <a:xfrm>
              <a:off x="2589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236"/>
            <p:cNvSpPr>
              <a:spLocks noChangeShapeType="1"/>
            </p:cNvSpPr>
            <p:nvPr/>
          </p:nvSpPr>
          <p:spPr bwMode="auto">
            <a:xfrm>
              <a:off x="2615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237"/>
            <p:cNvSpPr>
              <a:spLocks noChangeShapeType="1"/>
            </p:cNvSpPr>
            <p:nvPr/>
          </p:nvSpPr>
          <p:spPr bwMode="auto">
            <a:xfrm>
              <a:off x="2686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238"/>
            <p:cNvSpPr>
              <a:spLocks noChangeShapeType="1"/>
            </p:cNvSpPr>
            <p:nvPr/>
          </p:nvSpPr>
          <p:spPr bwMode="auto">
            <a:xfrm>
              <a:off x="2712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239"/>
            <p:cNvSpPr>
              <a:spLocks noChangeShapeType="1"/>
            </p:cNvSpPr>
            <p:nvPr/>
          </p:nvSpPr>
          <p:spPr bwMode="auto">
            <a:xfrm>
              <a:off x="2778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240"/>
            <p:cNvSpPr>
              <a:spLocks noChangeShapeType="1"/>
            </p:cNvSpPr>
            <p:nvPr/>
          </p:nvSpPr>
          <p:spPr bwMode="auto">
            <a:xfrm>
              <a:off x="2804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241"/>
            <p:cNvSpPr>
              <a:spLocks noChangeShapeType="1"/>
            </p:cNvSpPr>
            <p:nvPr/>
          </p:nvSpPr>
          <p:spPr bwMode="auto">
            <a:xfrm>
              <a:off x="2874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290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43"/>
            <p:cNvSpPr>
              <a:spLocks noChangeShapeType="1"/>
            </p:cNvSpPr>
            <p:nvPr/>
          </p:nvSpPr>
          <p:spPr bwMode="auto">
            <a:xfrm>
              <a:off x="2966" y="2942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44"/>
            <p:cNvSpPr>
              <a:spLocks noChangeShapeType="1"/>
            </p:cNvSpPr>
            <p:nvPr/>
          </p:nvSpPr>
          <p:spPr bwMode="auto">
            <a:xfrm>
              <a:off x="2993" y="2915"/>
              <a:ext cx="0" cy="58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45"/>
            <p:cNvSpPr>
              <a:spLocks noChangeShapeType="1"/>
            </p:cNvSpPr>
            <p:nvPr/>
          </p:nvSpPr>
          <p:spPr bwMode="auto">
            <a:xfrm>
              <a:off x="3063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6"/>
            <p:cNvSpPr>
              <a:spLocks noChangeShapeType="1"/>
            </p:cNvSpPr>
            <p:nvPr/>
          </p:nvSpPr>
          <p:spPr bwMode="auto">
            <a:xfrm>
              <a:off x="3089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47"/>
            <p:cNvSpPr>
              <a:spLocks noChangeShapeType="1"/>
            </p:cNvSpPr>
            <p:nvPr/>
          </p:nvSpPr>
          <p:spPr bwMode="auto">
            <a:xfrm>
              <a:off x="3155" y="2929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48"/>
            <p:cNvSpPr>
              <a:spLocks noChangeShapeType="1"/>
            </p:cNvSpPr>
            <p:nvPr/>
          </p:nvSpPr>
          <p:spPr bwMode="auto">
            <a:xfrm>
              <a:off x="3181" y="2902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49"/>
            <p:cNvSpPr>
              <a:spLocks noChangeShapeType="1"/>
            </p:cNvSpPr>
            <p:nvPr/>
          </p:nvSpPr>
          <p:spPr bwMode="auto">
            <a:xfrm>
              <a:off x="4190" y="2116"/>
              <a:ext cx="57" cy="0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50"/>
            <p:cNvSpPr>
              <a:spLocks noChangeShapeType="1"/>
            </p:cNvSpPr>
            <p:nvPr/>
          </p:nvSpPr>
          <p:spPr bwMode="auto">
            <a:xfrm>
              <a:off x="4216" y="2089"/>
              <a:ext cx="0" cy="57"/>
            </a:xfrm>
            <a:prstGeom prst="line">
              <a:avLst/>
            </a:prstGeom>
            <a:noFill/>
            <a:ln w="14288" cap="flat">
              <a:solidFill>
                <a:srgbClr val="FF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Rectangle 251"/>
            <p:cNvSpPr>
              <a:spLocks noChangeArrowheads="1"/>
            </p:cNvSpPr>
            <p:nvPr/>
          </p:nvSpPr>
          <p:spPr bwMode="auto">
            <a:xfrm>
              <a:off x="3822" y="2200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Errors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Line 252"/>
            <p:cNvSpPr>
              <a:spLocks noChangeShapeType="1"/>
            </p:cNvSpPr>
            <p:nvPr/>
          </p:nvSpPr>
          <p:spPr bwMode="auto">
            <a:xfrm>
              <a:off x="4094" y="2243"/>
              <a:ext cx="250" cy="0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2335" y="2212"/>
              <a:ext cx="846" cy="35"/>
            </a:xfrm>
            <a:custGeom>
              <a:avLst/>
              <a:gdLst>
                <a:gd name="T0" fmla="*/ 0 w 846"/>
                <a:gd name="T1" fmla="*/ 35 h 35"/>
                <a:gd name="T2" fmla="*/ 0 w 846"/>
                <a:gd name="T3" fmla="*/ 35 h 35"/>
                <a:gd name="T4" fmla="*/ 92 w 846"/>
                <a:gd name="T5" fmla="*/ 35 h 35"/>
                <a:gd name="T6" fmla="*/ 188 w 846"/>
                <a:gd name="T7" fmla="*/ 22 h 35"/>
                <a:gd name="T8" fmla="*/ 280 w 846"/>
                <a:gd name="T9" fmla="*/ 22 h 35"/>
                <a:gd name="T10" fmla="*/ 377 w 846"/>
                <a:gd name="T11" fmla="*/ 9 h 35"/>
                <a:gd name="T12" fmla="*/ 469 w 846"/>
                <a:gd name="T13" fmla="*/ 9 h 35"/>
                <a:gd name="T14" fmla="*/ 566 w 846"/>
                <a:gd name="T15" fmla="*/ 9 h 35"/>
                <a:gd name="T16" fmla="*/ 658 w 846"/>
                <a:gd name="T17" fmla="*/ 9 h 35"/>
                <a:gd name="T18" fmla="*/ 754 w 846"/>
                <a:gd name="T19" fmla="*/ 0 h 35"/>
                <a:gd name="T20" fmla="*/ 846 w 846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35">
                  <a:moveTo>
                    <a:pt x="0" y="35"/>
                  </a:moveTo>
                  <a:lnTo>
                    <a:pt x="0" y="35"/>
                  </a:lnTo>
                  <a:lnTo>
                    <a:pt x="92" y="35"/>
                  </a:lnTo>
                  <a:lnTo>
                    <a:pt x="188" y="22"/>
                  </a:lnTo>
                  <a:lnTo>
                    <a:pt x="280" y="22"/>
                  </a:lnTo>
                  <a:lnTo>
                    <a:pt x="377" y="9"/>
                  </a:lnTo>
                  <a:lnTo>
                    <a:pt x="469" y="9"/>
                  </a:lnTo>
                  <a:lnTo>
                    <a:pt x="566" y="9"/>
                  </a:lnTo>
                  <a:lnTo>
                    <a:pt x="658" y="9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Line 254"/>
            <p:cNvSpPr>
              <a:spLocks noChangeShapeType="1"/>
            </p:cNvSpPr>
            <p:nvPr/>
          </p:nvSpPr>
          <p:spPr bwMode="auto">
            <a:xfrm>
              <a:off x="2308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Line 255"/>
            <p:cNvSpPr>
              <a:spLocks noChangeShapeType="1"/>
            </p:cNvSpPr>
            <p:nvPr/>
          </p:nvSpPr>
          <p:spPr bwMode="auto">
            <a:xfrm flipV="1">
              <a:off x="2308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Line 256"/>
            <p:cNvSpPr>
              <a:spLocks noChangeShapeType="1"/>
            </p:cNvSpPr>
            <p:nvPr/>
          </p:nvSpPr>
          <p:spPr bwMode="auto">
            <a:xfrm>
              <a:off x="2400" y="222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257"/>
            <p:cNvSpPr>
              <a:spLocks noChangeShapeType="1"/>
            </p:cNvSpPr>
            <p:nvPr/>
          </p:nvSpPr>
          <p:spPr bwMode="auto">
            <a:xfrm flipV="1">
              <a:off x="240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258"/>
            <p:cNvSpPr>
              <a:spLocks noChangeShapeType="1"/>
            </p:cNvSpPr>
            <p:nvPr/>
          </p:nvSpPr>
          <p:spPr bwMode="auto">
            <a:xfrm>
              <a:off x="2497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259"/>
            <p:cNvSpPr>
              <a:spLocks noChangeShapeType="1"/>
            </p:cNvSpPr>
            <p:nvPr/>
          </p:nvSpPr>
          <p:spPr bwMode="auto">
            <a:xfrm flipV="1">
              <a:off x="2497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260"/>
            <p:cNvSpPr>
              <a:spLocks noChangeShapeType="1"/>
            </p:cNvSpPr>
            <p:nvPr/>
          </p:nvSpPr>
          <p:spPr bwMode="auto">
            <a:xfrm>
              <a:off x="2589" y="220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261"/>
            <p:cNvSpPr>
              <a:spLocks noChangeShapeType="1"/>
            </p:cNvSpPr>
            <p:nvPr/>
          </p:nvSpPr>
          <p:spPr bwMode="auto">
            <a:xfrm flipV="1">
              <a:off x="2589" y="220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262"/>
            <p:cNvSpPr>
              <a:spLocks noChangeShapeType="1"/>
            </p:cNvSpPr>
            <p:nvPr/>
          </p:nvSpPr>
          <p:spPr bwMode="auto">
            <a:xfrm>
              <a:off x="268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263"/>
            <p:cNvSpPr>
              <a:spLocks noChangeShapeType="1"/>
            </p:cNvSpPr>
            <p:nvPr/>
          </p:nvSpPr>
          <p:spPr bwMode="auto">
            <a:xfrm flipV="1">
              <a:off x="268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264"/>
            <p:cNvSpPr>
              <a:spLocks noChangeShapeType="1"/>
            </p:cNvSpPr>
            <p:nvPr/>
          </p:nvSpPr>
          <p:spPr bwMode="auto">
            <a:xfrm>
              <a:off x="2778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265"/>
            <p:cNvSpPr>
              <a:spLocks noChangeShapeType="1"/>
            </p:cNvSpPr>
            <p:nvPr/>
          </p:nvSpPr>
          <p:spPr bwMode="auto">
            <a:xfrm flipV="1">
              <a:off x="2778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266"/>
            <p:cNvSpPr>
              <a:spLocks noChangeShapeType="1"/>
            </p:cNvSpPr>
            <p:nvPr/>
          </p:nvSpPr>
          <p:spPr bwMode="auto">
            <a:xfrm>
              <a:off x="2874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267"/>
            <p:cNvSpPr>
              <a:spLocks noChangeShapeType="1"/>
            </p:cNvSpPr>
            <p:nvPr/>
          </p:nvSpPr>
          <p:spPr bwMode="auto">
            <a:xfrm flipV="1">
              <a:off x="2874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268"/>
            <p:cNvSpPr>
              <a:spLocks noChangeShapeType="1"/>
            </p:cNvSpPr>
            <p:nvPr/>
          </p:nvSpPr>
          <p:spPr bwMode="auto">
            <a:xfrm>
              <a:off x="2966" y="219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69"/>
            <p:cNvSpPr>
              <a:spLocks noChangeShapeType="1"/>
            </p:cNvSpPr>
            <p:nvPr/>
          </p:nvSpPr>
          <p:spPr bwMode="auto">
            <a:xfrm flipV="1">
              <a:off x="2966" y="219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70"/>
            <p:cNvSpPr>
              <a:spLocks noChangeShapeType="1"/>
            </p:cNvSpPr>
            <p:nvPr/>
          </p:nvSpPr>
          <p:spPr bwMode="auto">
            <a:xfrm>
              <a:off x="3063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71"/>
            <p:cNvSpPr>
              <a:spLocks noChangeShapeType="1"/>
            </p:cNvSpPr>
            <p:nvPr/>
          </p:nvSpPr>
          <p:spPr bwMode="auto">
            <a:xfrm flipV="1">
              <a:off x="3063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72"/>
            <p:cNvSpPr>
              <a:spLocks noChangeShapeType="1"/>
            </p:cNvSpPr>
            <p:nvPr/>
          </p:nvSpPr>
          <p:spPr bwMode="auto">
            <a:xfrm>
              <a:off x="3155" y="218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73"/>
            <p:cNvSpPr>
              <a:spLocks noChangeShapeType="1"/>
            </p:cNvSpPr>
            <p:nvPr/>
          </p:nvSpPr>
          <p:spPr bwMode="auto">
            <a:xfrm flipV="1">
              <a:off x="3155" y="218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74"/>
            <p:cNvSpPr>
              <a:spLocks noChangeShapeType="1"/>
            </p:cNvSpPr>
            <p:nvPr/>
          </p:nvSpPr>
          <p:spPr bwMode="auto">
            <a:xfrm>
              <a:off x="4190" y="221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75"/>
            <p:cNvSpPr>
              <a:spLocks noChangeShapeType="1"/>
            </p:cNvSpPr>
            <p:nvPr/>
          </p:nvSpPr>
          <p:spPr bwMode="auto">
            <a:xfrm flipV="1">
              <a:off x="4190" y="221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FF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76"/>
            <p:cNvSpPr>
              <a:spLocks noChangeArrowheads="1"/>
            </p:cNvSpPr>
            <p:nvPr/>
          </p:nvSpPr>
          <p:spPr bwMode="auto">
            <a:xfrm>
              <a:off x="3576" y="2327"/>
              <a:ext cx="4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 Deltas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Line 277"/>
            <p:cNvSpPr>
              <a:spLocks noChangeShapeType="1"/>
            </p:cNvSpPr>
            <p:nvPr/>
          </p:nvSpPr>
          <p:spPr bwMode="auto">
            <a:xfrm>
              <a:off x="4094" y="2371"/>
              <a:ext cx="250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78"/>
            <p:cNvSpPr>
              <a:spLocks/>
            </p:cNvSpPr>
            <p:nvPr/>
          </p:nvSpPr>
          <p:spPr bwMode="auto">
            <a:xfrm>
              <a:off x="2335" y="2274"/>
              <a:ext cx="846" cy="290"/>
            </a:xfrm>
            <a:custGeom>
              <a:avLst/>
              <a:gdLst>
                <a:gd name="T0" fmla="*/ 0 w 846"/>
                <a:gd name="T1" fmla="*/ 224 h 290"/>
                <a:gd name="T2" fmla="*/ 0 w 846"/>
                <a:gd name="T3" fmla="*/ 224 h 290"/>
                <a:gd name="T4" fmla="*/ 92 w 846"/>
                <a:gd name="T5" fmla="*/ 290 h 290"/>
                <a:gd name="T6" fmla="*/ 188 w 846"/>
                <a:gd name="T7" fmla="*/ 277 h 290"/>
                <a:gd name="T8" fmla="*/ 280 w 846"/>
                <a:gd name="T9" fmla="*/ 237 h 290"/>
                <a:gd name="T10" fmla="*/ 377 w 846"/>
                <a:gd name="T11" fmla="*/ 171 h 290"/>
                <a:gd name="T12" fmla="*/ 469 w 846"/>
                <a:gd name="T13" fmla="*/ 118 h 290"/>
                <a:gd name="T14" fmla="*/ 566 w 846"/>
                <a:gd name="T15" fmla="*/ 79 h 290"/>
                <a:gd name="T16" fmla="*/ 658 w 846"/>
                <a:gd name="T17" fmla="*/ 39 h 290"/>
                <a:gd name="T18" fmla="*/ 754 w 846"/>
                <a:gd name="T19" fmla="*/ 13 h 290"/>
                <a:gd name="T20" fmla="*/ 846 w 846"/>
                <a:gd name="T2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290">
                  <a:moveTo>
                    <a:pt x="0" y="224"/>
                  </a:moveTo>
                  <a:lnTo>
                    <a:pt x="0" y="224"/>
                  </a:lnTo>
                  <a:lnTo>
                    <a:pt x="92" y="290"/>
                  </a:lnTo>
                  <a:lnTo>
                    <a:pt x="188" y="277"/>
                  </a:lnTo>
                  <a:lnTo>
                    <a:pt x="280" y="237"/>
                  </a:lnTo>
                  <a:lnTo>
                    <a:pt x="377" y="171"/>
                  </a:lnTo>
                  <a:lnTo>
                    <a:pt x="469" y="118"/>
                  </a:lnTo>
                  <a:lnTo>
                    <a:pt x="566" y="79"/>
                  </a:lnTo>
                  <a:lnTo>
                    <a:pt x="658" y="39"/>
                  </a:lnTo>
                  <a:lnTo>
                    <a:pt x="754" y="13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Line 279"/>
            <p:cNvSpPr>
              <a:spLocks noChangeShapeType="1"/>
            </p:cNvSpPr>
            <p:nvPr/>
          </p:nvSpPr>
          <p:spPr bwMode="auto">
            <a:xfrm>
              <a:off x="2308" y="2498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280"/>
            <p:cNvSpPr>
              <a:spLocks noChangeShapeType="1"/>
            </p:cNvSpPr>
            <p:nvPr/>
          </p:nvSpPr>
          <p:spPr bwMode="auto">
            <a:xfrm>
              <a:off x="2335" y="2472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281"/>
            <p:cNvSpPr>
              <a:spLocks noChangeShapeType="1"/>
            </p:cNvSpPr>
            <p:nvPr/>
          </p:nvSpPr>
          <p:spPr bwMode="auto">
            <a:xfrm>
              <a:off x="2308" y="247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282"/>
            <p:cNvSpPr>
              <a:spLocks noChangeShapeType="1"/>
            </p:cNvSpPr>
            <p:nvPr/>
          </p:nvSpPr>
          <p:spPr bwMode="auto">
            <a:xfrm flipV="1">
              <a:off x="2308" y="246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283"/>
            <p:cNvSpPr>
              <a:spLocks noChangeShapeType="1"/>
            </p:cNvSpPr>
            <p:nvPr/>
          </p:nvSpPr>
          <p:spPr bwMode="auto">
            <a:xfrm>
              <a:off x="2400" y="256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284"/>
            <p:cNvSpPr>
              <a:spLocks noChangeShapeType="1"/>
            </p:cNvSpPr>
            <p:nvPr/>
          </p:nvSpPr>
          <p:spPr bwMode="auto">
            <a:xfrm>
              <a:off x="2427" y="2538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Line 285"/>
            <p:cNvSpPr>
              <a:spLocks noChangeShapeType="1"/>
            </p:cNvSpPr>
            <p:nvPr/>
          </p:nvSpPr>
          <p:spPr bwMode="auto">
            <a:xfrm>
              <a:off x="2400" y="2538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Line 286"/>
            <p:cNvSpPr>
              <a:spLocks noChangeShapeType="1"/>
            </p:cNvSpPr>
            <p:nvPr/>
          </p:nvSpPr>
          <p:spPr bwMode="auto">
            <a:xfrm flipV="1">
              <a:off x="2400" y="253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Line 287"/>
            <p:cNvSpPr>
              <a:spLocks noChangeShapeType="1"/>
            </p:cNvSpPr>
            <p:nvPr/>
          </p:nvSpPr>
          <p:spPr bwMode="auto">
            <a:xfrm>
              <a:off x="2497" y="255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Line 288"/>
            <p:cNvSpPr>
              <a:spLocks noChangeShapeType="1"/>
            </p:cNvSpPr>
            <p:nvPr/>
          </p:nvSpPr>
          <p:spPr bwMode="auto">
            <a:xfrm>
              <a:off x="2523" y="252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289"/>
            <p:cNvSpPr>
              <a:spLocks noChangeShapeType="1"/>
            </p:cNvSpPr>
            <p:nvPr/>
          </p:nvSpPr>
          <p:spPr bwMode="auto">
            <a:xfrm>
              <a:off x="2497" y="252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290"/>
            <p:cNvSpPr>
              <a:spLocks noChangeShapeType="1"/>
            </p:cNvSpPr>
            <p:nvPr/>
          </p:nvSpPr>
          <p:spPr bwMode="auto">
            <a:xfrm flipV="1">
              <a:off x="2497" y="252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291"/>
            <p:cNvSpPr>
              <a:spLocks noChangeShapeType="1"/>
            </p:cNvSpPr>
            <p:nvPr/>
          </p:nvSpPr>
          <p:spPr bwMode="auto">
            <a:xfrm>
              <a:off x="2589" y="251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292"/>
            <p:cNvSpPr>
              <a:spLocks noChangeShapeType="1"/>
            </p:cNvSpPr>
            <p:nvPr/>
          </p:nvSpPr>
          <p:spPr bwMode="auto">
            <a:xfrm>
              <a:off x="2615" y="2485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293"/>
            <p:cNvSpPr>
              <a:spLocks noChangeShapeType="1"/>
            </p:cNvSpPr>
            <p:nvPr/>
          </p:nvSpPr>
          <p:spPr bwMode="auto">
            <a:xfrm>
              <a:off x="2589" y="2485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294"/>
            <p:cNvSpPr>
              <a:spLocks noChangeShapeType="1"/>
            </p:cNvSpPr>
            <p:nvPr/>
          </p:nvSpPr>
          <p:spPr bwMode="auto">
            <a:xfrm flipV="1">
              <a:off x="2589" y="2480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295"/>
            <p:cNvSpPr>
              <a:spLocks noChangeShapeType="1"/>
            </p:cNvSpPr>
            <p:nvPr/>
          </p:nvSpPr>
          <p:spPr bwMode="auto">
            <a:xfrm>
              <a:off x="2686" y="2445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296"/>
            <p:cNvSpPr>
              <a:spLocks noChangeShapeType="1"/>
            </p:cNvSpPr>
            <p:nvPr/>
          </p:nvSpPr>
          <p:spPr bwMode="auto">
            <a:xfrm>
              <a:off x="2712" y="2419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297"/>
            <p:cNvSpPr>
              <a:spLocks noChangeShapeType="1"/>
            </p:cNvSpPr>
            <p:nvPr/>
          </p:nvSpPr>
          <p:spPr bwMode="auto">
            <a:xfrm>
              <a:off x="2686" y="2419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298"/>
            <p:cNvSpPr>
              <a:spLocks noChangeShapeType="1"/>
            </p:cNvSpPr>
            <p:nvPr/>
          </p:nvSpPr>
          <p:spPr bwMode="auto">
            <a:xfrm flipV="1">
              <a:off x="2686" y="2414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299"/>
            <p:cNvSpPr>
              <a:spLocks noChangeShapeType="1"/>
            </p:cNvSpPr>
            <p:nvPr/>
          </p:nvSpPr>
          <p:spPr bwMode="auto">
            <a:xfrm>
              <a:off x="2778" y="2392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300"/>
            <p:cNvSpPr>
              <a:spLocks noChangeShapeType="1"/>
            </p:cNvSpPr>
            <p:nvPr/>
          </p:nvSpPr>
          <p:spPr bwMode="auto">
            <a:xfrm>
              <a:off x="2804" y="2366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301"/>
            <p:cNvSpPr>
              <a:spLocks noChangeShapeType="1"/>
            </p:cNvSpPr>
            <p:nvPr/>
          </p:nvSpPr>
          <p:spPr bwMode="auto">
            <a:xfrm>
              <a:off x="2778" y="236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302"/>
            <p:cNvSpPr>
              <a:spLocks noChangeShapeType="1"/>
            </p:cNvSpPr>
            <p:nvPr/>
          </p:nvSpPr>
          <p:spPr bwMode="auto">
            <a:xfrm flipV="1">
              <a:off x="2778" y="236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Line 303"/>
            <p:cNvSpPr>
              <a:spLocks noChangeShapeType="1"/>
            </p:cNvSpPr>
            <p:nvPr/>
          </p:nvSpPr>
          <p:spPr bwMode="auto">
            <a:xfrm>
              <a:off x="2874" y="235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304"/>
            <p:cNvSpPr>
              <a:spLocks noChangeShapeType="1"/>
            </p:cNvSpPr>
            <p:nvPr/>
          </p:nvSpPr>
          <p:spPr bwMode="auto">
            <a:xfrm>
              <a:off x="2901" y="232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305"/>
            <p:cNvSpPr>
              <a:spLocks noChangeShapeType="1"/>
            </p:cNvSpPr>
            <p:nvPr/>
          </p:nvSpPr>
          <p:spPr bwMode="auto">
            <a:xfrm>
              <a:off x="2874" y="232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306"/>
            <p:cNvSpPr>
              <a:spLocks noChangeShapeType="1"/>
            </p:cNvSpPr>
            <p:nvPr/>
          </p:nvSpPr>
          <p:spPr bwMode="auto">
            <a:xfrm flipV="1">
              <a:off x="2874" y="2322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07"/>
            <p:cNvSpPr>
              <a:spLocks noChangeShapeType="1"/>
            </p:cNvSpPr>
            <p:nvPr/>
          </p:nvSpPr>
          <p:spPr bwMode="auto">
            <a:xfrm>
              <a:off x="2966" y="2313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08"/>
            <p:cNvSpPr>
              <a:spLocks noChangeShapeType="1"/>
            </p:cNvSpPr>
            <p:nvPr/>
          </p:nvSpPr>
          <p:spPr bwMode="auto">
            <a:xfrm>
              <a:off x="2993" y="2287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309"/>
            <p:cNvSpPr>
              <a:spLocks noChangeShapeType="1"/>
            </p:cNvSpPr>
            <p:nvPr/>
          </p:nvSpPr>
          <p:spPr bwMode="auto">
            <a:xfrm>
              <a:off x="2966" y="2287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310"/>
            <p:cNvSpPr>
              <a:spLocks noChangeShapeType="1"/>
            </p:cNvSpPr>
            <p:nvPr/>
          </p:nvSpPr>
          <p:spPr bwMode="auto">
            <a:xfrm flipV="1">
              <a:off x="2966" y="228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311"/>
            <p:cNvSpPr>
              <a:spLocks noChangeShapeType="1"/>
            </p:cNvSpPr>
            <p:nvPr/>
          </p:nvSpPr>
          <p:spPr bwMode="auto">
            <a:xfrm>
              <a:off x="3063" y="2287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>
              <a:off x="3089" y="2261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>
              <a:off x="3063" y="2261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flipV="1">
              <a:off x="3063" y="2256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>
              <a:off x="3155" y="2274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>
              <a:off x="3181" y="2247"/>
              <a:ext cx="0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>
              <a:off x="3155" y="2247"/>
              <a:ext cx="57" cy="58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flipV="1">
              <a:off x="3155" y="2243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>
              <a:off x="4190" y="2371"/>
              <a:ext cx="57" cy="0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320"/>
            <p:cNvSpPr>
              <a:spLocks noChangeShapeType="1"/>
            </p:cNvSpPr>
            <p:nvPr/>
          </p:nvSpPr>
          <p:spPr bwMode="auto">
            <a:xfrm>
              <a:off x="4216" y="2344"/>
              <a:ext cx="0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321"/>
            <p:cNvSpPr>
              <a:spLocks noChangeShapeType="1"/>
            </p:cNvSpPr>
            <p:nvPr/>
          </p:nvSpPr>
          <p:spPr bwMode="auto">
            <a:xfrm>
              <a:off x="4190" y="2344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322"/>
            <p:cNvSpPr>
              <a:spLocks noChangeShapeType="1"/>
            </p:cNvSpPr>
            <p:nvPr/>
          </p:nvSpPr>
          <p:spPr bwMode="auto">
            <a:xfrm flipV="1">
              <a:off x="4190" y="2340"/>
              <a:ext cx="57" cy="57"/>
            </a:xfrm>
            <a:prstGeom prst="line">
              <a:avLst/>
            </a:prstGeom>
            <a:noFill/>
            <a:ln w="14288" cap="flat">
              <a:solidFill>
                <a:srgbClr val="00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323"/>
            <p:cNvSpPr>
              <a:spLocks noChangeArrowheads="1"/>
            </p:cNvSpPr>
            <p:nvPr/>
          </p:nvSpPr>
          <p:spPr bwMode="auto">
            <a:xfrm>
              <a:off x="3756" y="2455"/>
              <a:ext cx="28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Weights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Line 324"/>
            <p:cNvSpPr>
              <a:spLocks noChangeShapeType="1"/>
            </p:cNvSpPr>
            <p:nvPr/>
          </p:nvSpPr>
          <p:spPr bwMode="auto">
            <a:xfrm>
              <a:off x="4094" y="2498"/>
              <a:ext cx="250" cy="0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25"/>
            <p:cNvSpPr>
              <a:spLocks/>
            </p:cNvSpPr>
            <p:nvPr/>
          </p:nvSpPr>
          <p:spPr bwMode="auto">
            <a:xfrm>
              <a:off x="2335" y="3355"/>
              <a:ext cx="846" cy="0"/>
            </a:xfrm>
            <a:custGeom>
              <a:avLst/>
              <a:gdLst>
                <a:gd name="T0" fmla="*/ 0 w 846"/>
                <a:gd name="T1" fmla="*/ 0 w 846"/>
                <a:gd name="T2" fmla="*/ 92 w 846"/>
                <a:gd name="T3" fmla="*/ 188 w 846"/>
                <a:gd name="T4" fmla="*/ 280 w 846"/>
                <a:gd name="T5" fmla="*/ 377 w 846"/>
                <a:gd name="T6" fmla="*/ 469 w 846"/>
                <a:gd name="T7" fmla="*/ 566 w 846"/>
                <a:gd name="T8" fmla="*/ 658 w 846"/>
                <a:gd name="T9" fmla="*/ 754 w 846"/>
                <a:gd name="T10" fmla="*/ 846 w 84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846">
                  <a:moveTo>
                    <a:pt x="0" y="0"/>
                  </a:moveTo>
                  <a:lnTo>
                    <a:pt x="0" y="0"/>
                  </a:lnTo>
                  <a:lnTo>
                    <a:pt x="92" y="0"/>
                  </a:lnTo>
                  <a:lnTo>
                    <a:pt x="188" y="0"/>
                  </a:lnTo>
                  <a:lnTo>
                    <a:pt x="280" y="0"/>
                  </a:lnTo>
                  <a:lnTo>
                    <a:pt x="377" y="0"/>
                  </a:lnTo>
                  <a:lnTo>
                    <a:pt x="469" y="0"/>
                  </a:lnTo>
                  <a:lnTo>
                    <a:pt x="566" y="0"/>
                  </a:lnTo>
                  <a:lnTo>
                    <a:pt x="658" y="0"/>
                  </a:lnTo>
                  <a:lnTo>
                    <a:pt x="754" y="0"/>
                  </a:lnTo>
                  <a:lnTo>
                    <a:pt x="846" y="0"/>
                  </a:lnTo>
                </a:path>
              </a:pathLst>
            </a:cu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326"/>
            <p:cNvSpPr>
              <a:spLocks noChangeArrowheads="1"/>
            </p:cNvSpPr>
            <p:nvPr/>
          </p:nvSpPr>
          <p:spPr bwMode="auto">
            <a:xfrm>
              <a:off x="2308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327"/>
            <p:cNvSpPr>
              <a:spLocks noChangeShapeType="1"/>
            </p:cNvSpPr>
            <p:nvPr/>
          </p:nvSpPr>
          <p:spPr bwMode="auto">
            <a:xfrm>
              <a:off x="233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328"/>
            <p:cNvSpPr>
              <a:spLocks noChangeArrowheads="1"/>
            </p:cNvSpPr>
            <p:nvPr/>
          </p:nvSpPr>
          <p:spPr bwMode="auto">
            <a:xfrm>
              <a:off x="2400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329"/>
            <p:cNvSpPr>
              <a:spLocks noChangeShapeType="1"/>
            </p:cNvSpPr>
            <p:nvPr/>
          </p:nvSpPr>
          <p:spPr bwMode="auto">
            <a:xfrm>
              <a:off x="2427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330"/>
            <p:cNvSpPr>
              <a:spLocks noChangeArrowheads="1"/>
            </p:cNvSpPr>
            <p:nvPr/>
          </p:nvSpPr>
          <p:spPr bwMode="auto">
            <a:xfrm>
              <a:off x="2497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331"/>
            <p:cNvSpPr>
              <a:spLocks noChangeShapeType="1"/>
            </p:cNvSpPr>
            <p:nvPr/>
          </p:nvSpPr>
          <p:spPr bwMode="auto">
            <a:xfrm>
              <a:off x="252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332"/>
            <p:cNvSpPr>
              <a:spLocks noChangeArrowheads="1"/>
            </p:cNvSpPr>
            <p:nvPr/>
          </p:nvSpPr>
          <p:spPr bwMode="auto">
            <a:xfrm>
              <a:off x="2589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333"/>
            <p:cNvSpPr>
              <a:spLocks noChangeShapeType="1"/>
            </p:cNvSpPr>
            <p:nvPr/>
          </p:nvSpPr>
          <p:spPr bwMode="auto">
            <a:xfrm>
              <a:off x="2615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334"/>
            <p:cNvSpPr>
              <a:spLocks noChangeArrowheads="1"/>
            </p:cNvSpPr>
            <p:nvPr/>
          </p:nvSpPr>
          <p:spPr bwMode="auto">
            <a:xfrm>
              <a:off x="2686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335"/>
            <p:cNvSpPr>
              <a:spLocks noChangeShapeType="1"/>
            </p:cNvSpPr>
            <p:nvPr/>
          </p:nvSpPr>
          <p:spPr bwMode="auto">
            <a:xfrm>
              <a:off x="2712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36"/>
            <p:cNvSpPr>
              <a:spLocks noChangeArrowheads="1"/>
            </p:cNvSpPr>
            <p:nvPr/>
          </p:nvSpPr>
          <p:spPr bwMode="auto">
            <a:xfrm>
              <a:off x="2778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337"/>
            <p:cNvSpPr>
              <a:spLocks noChangeShapeType="1"/>
            </p:cNvSpPr>
            <p:nvPr/>
          </p:nvSpPr>
          <p:spPr bwMode="auto">
            <a:xfrm>
              <a:off x="2804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338"/>
            <p:cNvSpPr>
              <a:spLocks noChangeArrowheads="1"/>
            </p:cNvSpPr>
            <p:nvPr/>
          </p:nvSpPr>
          <p:spPr bwMode="auto">
            <a:xfrm>
              <a:off x="2874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339"/>
            <p:cNvSpPr>
              <a:spLocks noChangeShapeType="1"/>
            </p:cNvSpPr>
            <p:nvPr/>
          </p:nvSpPr>
          <p:spPr bwMode="auto">
            <a:xfrm>
              <a:off x="290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340"/>
            <p:cNvSpPr>
              <a:spLocks noChangeArrowheads="1"/>
            </p:cNvSpPr>
            <p:nvPr/>
          </p:nvSpPr>
          <p:spPr bwMode="auto">
            <a:xfrm>
              <a:off x="2966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341"/>
            <p:cNvSpPr>
              <a:spLocks noChangeShapeType="1"/>
            </p:cNvSpPr>
            <p:nvPr/>
          </p:nvSpPr>
          <p:spPr bwMode="auto">
            <a:xfrm>
              <a:off x="2993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342"/>
            <p:cNvSpPr>
              <a:spLocks noChangeArrowheads="1"/>
            </p:cNvSpPr>
            <p:nvPr/>
          </p:nvSpPr>
          <p:spPr bwMode="auto">
            <a:xfrm>
              <a:off x="3063" y="3329"/>
              <a:ext cx="52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343"/>
            <p:cNvSpPr>
              <a:spLocks noChangeShapeType="1"/>
            </p:cNvSpPr>
            <p:nvPr/>
          </p:nvSpPr>
          <p:spPr bwMode="auto">
            <a:xfrm>
              <a:off x="3089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344"/>
            <p:cNvSpPr>
              <a:spLocks noChangeArrowheads="1"/>
            </p:cNvSpPr>
            <p:nvPr/>
          </p:nvSpPr>
          <p:spPr bwMode="auto">
            <a:xfrm>
              <a:off x="3155" y="3329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345"/>
            <p:cNvSpPr>
              <a:spLocks noChangeShapeType="1"/>
            </p:cNvSpPr>
            <p:nvPr/>
          </p:nvSpPr>
          <p:spPr bwMode="auto">
            <a:xfrm>
              <a:off x="3181" y="3355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346"/>
            <p:cNvSpPr>
              <a:spLocks noChangeArrowheads="1"/>
            </p:cNvSpPr>
            <p:nvPr/>
          </p:nvSpPr>
          <p:spPr bwMode="auto">
            <a:xfrm>
              <a:off x="4190" y="2472"/>
              <a:ext cx="53" cy="52"/>
            </a:xfrm>
            <a:prstGeom prst="rect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347"/>
            <p:cNvSpPr>
              <a:spLocks noChangeShapeType="1"/>
            </p:cNvSpPr>
            <p:nvPr/>
          </p:nvSpPr>
          <p:spPr bwMode="auto">
            <a:xfrm>
              <a:off x="4216" y="2498"/>
              <a:ext cx="0" cy="4"/>
            </a:xfrm>
            <a:prstGeom prst="line">
              <a:avLst/>
            </a:prstGeom>
            <a:noFill/>
            <a:ln w="14288" cap="flat">
              <a:solidFill>
                <a:srgbClr val="FF00FF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Rectangle 348"/>
            <p:cNvSpPr>
              <a:spLocks noChangeArrowheads="1"/>
            </p:cNvSpPr>
            <p:nvPr/>
          </p:nvSpPr>
          <p:spPr bwMode="auto">
            <a:xfrm>
              <a:off x="2238" y="2054"/>
              <a:ext cx="943" cy="130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3364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6037" y="5985164"/>
            <a:ext cx="18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</a:t>
            </a:r>
            <a:r>
              <a:rPr lang="en-US" dirty="0" err="1" smtClean="0"/>
              <a:t>Sparsity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77982" y="2164484"/>
            <a:ext cx="11191009" cy="3155662"/>
            <a:chOff x="1433946" y="2060575"/>
            <a:chExt cx="8839923" cy="3127769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9112752"/>
                </p:ext>
              </p:extLst>
            </p:nvPr>
          </p:nvGraphicFramePr>
          <p:xfrm>
            <a:off x="1433946" y="2060575"/>
            <a:ext cx="3761510" cy="27559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7444027"/>
                </p:ext>
              </p:extLst>
            </p:nvPr>
          </p:nvGraphicFramePr>
          <p:xfrm>
            <a:off x="6478876" y="2137064"/>
            <a:ext cx="3794993" cy="27605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103419" y="4901046"/>
              <a:ext cx="782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(a)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2464" y="4911345"/>
              <a:ext cx="406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5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81706" y="914371"/>
            <a:ext cx="3869574" cy="3882174"/>
            <a:chOff x="1953492" y="1048414"/>
            <a:chExt cx="3869574" cy="3882174"/>
          </a:xfrm>
        </p:grpSpPr>
        <p:sp>
          <p:nvSpPr>
            <p:cNvPr id="4" name="TextBox 3"/>
            <p:cNvSpPr txBox="1"/>
            <p:nvPr/>
          </p:nvSpPr>
          <p:spPr>
            <a:xfrm>
              <a:off x="1953492" y="1048414"/>
              <a:ext cx="3869574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53492" y="2352959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84121" y="2352959"/>
              <a:ext cx="1938945" cy="25776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[R5-4]=R4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9338571" y="2138112"/>
            <a:ext cx="70658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126208" y="2134371"/>
            <a:ext cx="1017791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I2:load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95259" y="2881450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8406" y="2133304"/>
            <a:ext cx="413039" cy="303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R0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8" idx="4"/>
            <a:endCxn id="9" idx="0"/>
          </p:cNvCxnSpPr>
          <p:nvPr/>
        </p:nvCxnSpPr>
        <p:spPr>
          <a:xfrm flipH="1">
            <a:off x="7972423" y="2461191"/>
            <a:ext cx="662681" cy="42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9" idx="0"/>
          </p:cNvCxnSpPr>
          <p:nvPr/>
        </p:nvCxnSpPr>
        <p:spPr>
          <a:xfrm>
            <a:off x="7194926" y="2436418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03257"/>
              </p:ext>
            </p:extLst>
          </p:nvPr>
        </p:nvGraphicFramePr>
        <p:xfrm>
          <a:off x="5991973" y="3613788"/>
          <a:ext cx="2134235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8570"/>
                <a:gridCol w="738774"/>
                <a:gridCol w="80689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Dep.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I2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&lt;I1,I2&gt;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I5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&lt;I3,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I4&gt;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05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I3&gt;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I6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&lt;I5&gt;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223532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I7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&lt;I7&gt;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I8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&lt;I8&gt;</a:t>
                      </a:r>
                      <a:endParaRPr lang="en-US" sz="105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8572756" y="3653302"/>
            <a:ext cx="354327" cy="326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>
            <a:endCxn id="19" idx="0"/>
          </p:cNvCxnSpPr>
          <p:nvPr/>
        </p:nvCxnSpPr>
        <p:spPr>
          <a:xfrm>
            <a:off x="7972423" y="3208270"/>
            <a:ext cx="777497" cy="4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8575" y="457710"/>
            <a:ext cx="1776844" cy="242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I5   add    R4=R4+R2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I6   store  [R5]=R4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32941" y="1499146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32941" y="1669580"/>
            <a:ext cx="1548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8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08659" y="701618"/>
            <a:ext cx="9521192" cy="4687564"/>
            <a:chOff x="708659" y="701618"/>
            <a:chExt cx="9521192" cy="4687564"/>
          </a:xfrm>
        </p:grpSpPr>
        <p:sp>
          <p:nvSpPr>
            <p:cNvPr id="4" name="TextBox 3"/>
            <p:cNvSpPr txBox="1"/>
            <p:nvPr/>
          </p:nvSpPr>
          <p:spPr>
            <a:xfrm>
              <a:off x="708659" y="4219631"/>
              <a:ext cx="3611880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0;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OUTPUT_COUNT;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++){</a:t>
              </a:r>
              <a:endPara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= 0; j &lt; INPUT_COUNT; </a:t>
              </a:r>
              <a:r>
                <a:rPr lang="en-US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k =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INPUT_COUNT + j;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gradients[k]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activations[j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errors[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}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 algn="ctr"/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32086" y="70161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I5   add    R4=R4+R2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I6   store  [R5]=R4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(b)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11637" y="708631"/>
              <a:ext cx="181821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I11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R7=R6*4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I12  add    R3=R3+R7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I13  add    R5=R5+R7</a:t>
              </a:r>
            </a:p>
            <a:p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I14  load   R2=[R3-4]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I15  load   R4=[R5-4]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I16  move   R2=0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I17  move   R6=0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66146" y="701618"/>
              <a:ext cx="1776844" cy="2423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0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   load   R0=[R1]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Loop: 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I2   load   R2=[R3]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I3   load   R4=[R5]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I4 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mul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R2=R2*R0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I7   add    R3=R3+4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I8   add    R5=R5+4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I9   sub    R6=R6-1</a:t>
              </a:r>
            </a:p>
            <a:p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I10  </a:t>
              </a:r>
              <a:r>
                <a:rPr lang="en-US" sz="1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jne</a:t>
              </a:r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Loop</a:t>
              </a:r>
            </a:p>
            <a:p>
              <a:pPr algn="ctr"/>
              <a:r>
                <a:rPr lang="en-US" sz="105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algn="ctr"/>
              <a:endPara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(c)</a:t>
              </a:r>
              <a:endParaRPr lang="en-US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29976" y="3288608"/>
            <a:ext cx="1776844" cy="3031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  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  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I16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  R6=R6-1</a:t>
            </a: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76886" y="3288608"/>
            <a:ext cx="1776844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  load   R0=[R1]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I7   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I8   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I9   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I10 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I11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R2=[R3]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I12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  R4=[R5]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I13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R2=R2*R0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I14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R3=R3+4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I15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   R5=R5+4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I16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   R6=R6-1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I17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Loop</a:t>
            </a:r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3959" y="1489681"/>
            <a:ext cx="361188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OUTPUT_COUNT;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INPUT_COUNT;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INPUT_COUNT + j;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gradients[k]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activations[j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errors[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16600</TotalTime>
  <Words>1698</Words>
  <Application>Microsoft Office PowerPoint</Application>
  <PresentationFormat>Widescreen</PresentationFormat>
  <Paragraphs>528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Olatunji Ruwase</dc:creator>
  <cp:lastModifiedBy>Olatunji Ruwase</cp:lastModifiedBy>
  <cp:revision>305</cp:revision>
  <dcterms:created xsi:type="dcterms:W3CDTF">2015-04-18T20:48:05Z</dcterms:created>
  <dcterms:modified xsi:type="dcterms:W3CDTF">2015-07-09T15:08:06Z</dcterms:modified>
</cp:coreProperties>
</file>