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  <p:sldId id="263" r:id="rId9"/>
    <p:sldId id="265" r:id="rId10"/>
    <p:sldId id="272" r:id="rId11"/>
    <p:sldId id="267" r:id="rId12"/>
    <p:sldId id="268" r:id="rId13"/>
    <p:sldId id="269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microsoft-my.sharepoint.com/personal/olruwase_microsoft_com/Documents/Shared%20with%20Everyone/MICRO15/AdamSparsity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microsoft-my.sharepoint.com/personal/olruwase_microsoft_com/Documents/Shared%20with%20Everyone/MICRO15/AdamSparsity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microsoft-my.sharepoint.com/personal/olruwase_microsoft_com/Documents/Shared%20with%20Everyone/MICRO15/AdamSparsity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687051618547682"/>
          <c:y val="7.8241105278506862E-2"/>
          <c:w val="0.81257392825896768"/>
          <c:h val="0.60268336249635457"/>
        </c:manualLayout>
      </c:layout>
      <c:lineChart>
        <c:grouping val="standard"/>
        <c:varyColors val="0"/>
        <c:ser>
          <c:idx val="0"/>
          <c:order val="0"/>
          <c:tx>
            <c:strRef>
              <c:f>MNISTWeightSparse!$L$36</c:f>
              <c:strCache>
                <c:ptCount val="1"/>
                <c:pt idx="0">
                  <c:v>Activations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triang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MNISTWeightSparse!$K$37:$K$46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MNISTWeightSparse!$L$37:$L$46</c:f>
              <c:numCache>
                <c:formatCode>General</c:formatCode>
                <c:ptCount val="10"/>
                <c:pt idx="0">
                  <c:v>45</c:v>
                </c:pt>
                <c:pt idx="1">
                  <c:v>42</c:v>
                </c:pt>
                <c:pt idx="2">
                  <c:v>44</c:v>
                </c:pt>
                <c:pt idx="3">
                  <c:v>46</c:v>
                </c:pt>
                <c:pt idx="4">
                  <c:v>46</c:v>
                </c:pt>
                <c:pt idx="5">
                  <c:v>47</c:v>
                </c:pt>
                <c:pt idx="6">
                  <c:v>47</c:v>
                </c:pt>
                <c:pt idx="7">
                  <c:v>47</c:v>
                </c:pt>
                <c:pt idx="8">
                  <c:v>50</c:v>
                </c:pt>
                <c:pt idx="9">
                  <c:v>50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MNISTWeightSparse!$M$36</c:f>
              <c:strCache>
                <c:ptCount val="1"/>
                <c:pt idx="0">
                  <c:v>Error Terms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squar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MNISTWeightSparse!$K$37:$K$46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MNISTWeightSparse!$M$37:$M$46</c:f>
              <c:numCache>
                <c:formatCode>General</c:formatCode>
                <c:ptCount val="10"/>
                <c:pt idx="0">
                  <c:v>81</c:v>
                </c:pt>
                <c:pt idx="1">
                  <c:v>90</c:v>
                </c:pt>
                <c:pt idx="2">
                  <c:v>94</c:v>
                </c:pt>
                <c:pt idx="3">
                  <c:v>95</c:v>
                </c:pt>
                <c:pt idx="4">
                  <c:v>96</c:v>
                </c:pt>
                <c:pt idx="5">
                  <c:v>97</c:v>
                </c:pt>
                <c:pt idx="6">
                  <c:v>98</c:v>
                </c:pt>
                <c:pt idx="7">
                  <c:v>98</c:v>
                </c:pt>
                <c:pt idx="8">
                  <c:v>98</c:v>
                </c:pt>
                <c:pt idx="9">
                  <c:v>99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MNISTWeightSparse!$N$36</c:f>
              <c:strCache>
                <c:ptCount val="1"/>
                <c:pt idx="0">
                  <c:v>Weights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MNISTWeightSparse!$K$37:$K$46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MNISTWeightSparse!$N$37:$N$46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MNISTWeightSparse!$O$36</c:f>
              <c:strCache>
                <c:ptCount val="1"/>
                <c:pt idx="0">
                  <c:v>Weight Deltas</c:v>
                </c:pt>
              </c:strCache>
            </c:strRef>
          </c:tx>
          <c:spPr>
            <a:ln w="28575" cap="rnd">
              <a:solidFill>
                <a:schemeClr val="tx1"/>
              </a:solidFill>
              <a:round/>
            </a:ln>
            <a:effectLst/>
          </c:spPr>
          <c:marker>
            <c:symbol val="star"/>
            <c:size val="5"/>
            <c:spPr>
              <a:noFill/>
              <a:ln w="9525">
                <a:solidFill>
                  <a:schemeClr val="tx1"/>
                </a:solidFill>
              </a:ln>
              <a:effectLst/>
            </c:spPr>
          </c:marker>
          <c:cat>
            <c:numRef>
              <c:f>MNISTWeightSparse!$K$37:$K$46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MNISTWeightSparse!$O$37:$O$46</c:f>
              <c:numCache>
                <c:formatCode>General</c:formatCode>
                <c:ptCount val="10"/>
                <c:pt idx="0">
                  <c:v>18</c:v>
                </c:pt>
                <c:pt idx="1">
                  <c:v>9</c:v>
                </c:pt>
                <c:pt idx="2">
                  <c:v>12</c:v>
                </c:pt>
                <c:pt idx="3">
                  <c:v>12</c:v>
                </c:pt>
                <c:pt idx="4">
                  <c:v>14.000000000000002</c:v>
                </c:pt>
                <c:pt idx="5">
                  <c:v>14.000000000000002</c:v>
                </c:pt>
                <c:pt idx="6">
                  <c:v>15</c:v>
                </c:pt>
                <c:pt idx="7">
                  <c:v>16</c:v>
                </c:pt>
                <c:pt idx="8">
                  <c:v>17</c:v>
                </c:pt>
                <c:pt idx="9">
                  <c:v>18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37282440"/>
        <c:axId val="237281264"/>
      </c:lineChart>
      <c:catAx>
        <c:axId val="23728244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Training Epochs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7281264"/>
        <c:crosses val="autoZero"/>
        <c:auto val="1"/>
        <c:lblAlgn val="ctr"/>
        <c:lblOffset val="100"/>
        <c:noMultiLvlLbl val="0"/>
      </c:catAx>
      <c:valAx>
        <c:axId val="237281264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% Sparsity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72824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chemeClr val="accent1"/>
      </a:solidFill>
    </a:ln>
    <a:effectLst/>
  </c:spPr>
  <c:txPr>
    <a:bodyPr/>
    <a:lstStyle/>
    <a:p>
      <a:pPr>
        <a:defRPr sz="1200"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968111210657423"/>
          <c:y val="4.511520737327189E-2"/>
          <c:w val="0.81976333972261139"/>
          <c:h val="0.65765738960049347"/>
        </c:manualLayout>
      </c:layout>
      <c:lineChart>
        <c:grouping val="standard"/>
        <c:varyColors val="0"/>
        <c:ser>
          <c:idx val="0"/>
          <c:order val="0"/>
          <c:tx>
            <c:strRef>
              <c:f>'CIFAR-10WeightSparse'!$L$36</c:f>
              <c:strCache>
                <c:ptCount val="1"/>
                <c:pt idx="0">
                  <c:v>α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triangle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'CIFAR-10WeightSparse'!$K$37:$K$46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'CIFAR-10WeightSparse'!$L$37:$L$46</c:f>
              <c:numCache>
                <c:formatCode>General</c:formatCode>
                <c:ptCount val="10"/>
                <c:pt idx="0">
                  <c:v>26</c:v>
                </c:pt>
                <c:pt idx="1">
                  <c:v>26</c:v>
                </c:pt>
                <c:pt idx="2">
                  <c:v>31</c:v>
                </c:pt>
                <c:pt idx="3">
                  <c:v>32</c:v>
                </c:pt>
                <c:pt idx="4">
                  <c:v>33</c:v>
                </c:pt>
                <c:pt idx="5">
                  <c:v>33</c:v>
                </c:pt>
                <c:pt idx="6">
                  <c:v>33</c:v>
                </c:pt>
                <c:pt idx="7">
                  <c:v>32</c:v>
                </c:pt>
                <c:pt idx="8">
                  <c:v>33</c:v>
                </c:pt>
                <c:pt idx="9">
                  <c:v>33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'CIFAR-10WeightSparse'!$M$36</c:f>
              <c:strCache>
                <c:ptCount val="1"/>
                <c:pt idx="0">
                  <c:v>ε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'CIFAR-10WeightSparse'!$K$37:$K$46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'CIFAR-10WeightSparse'!$M$37:$M$46</c:f>
              <c:numCache>
                <c:formatCode>General</c:formatCode>
                <c:ptCount val="10"/>
                <c:pt idx="0">
                  <c:v>85</c:v>
                </c:pt>
                <c:pt idx="1">
                  <c:v>85</c:v>
                </c:pt>
                <c:pt idx="2">
                  <c:v>86</c:v>
                </c:pt>
                <c:pt idx="3">
                  <c:v>86</c:v>
                </c:pt>
                <c:pt idx="4">
                  <c:v>87</c:v>
                </c:pt>
                <c:pt idx="5">
                  <c:v>87</c:v>
                </c:pt>
                <c:pt idx="6">
                  <c:v>87</c:v>
                </c:pt>
                <c:pt idx="7">
                  <c:v>87</c:v>
                </c:pt>
                <c:pt idx="8">
                  <c:v>88</c:v>
                </c:pt>
                <c:pt idx="9">
                  <c:v>88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'CIFAR-10WeightSparse'!$O$36</c:f>
              <c:strCache>
                <c:ptCount val="1"/>
                <c:pt idx="0">
                  <c:v>w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'CIFAR-10WeightSparse'!$K$37:$K$46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'CIFAR-10WeightSparse'!$O$37:$O$46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'CIFAR-10WeightSparse'!$N$36</c:f>
              <c:strCache>
                <c:ptCount val="1"/>
                <c:pt idx="0">
                  <c:v>Δw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x"/>
            <c:size val="6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'CIFAR-10WeightSparse'!$K$37:$K$46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'CIFAR-10WeightSparse'!$N$37:$N$46</c:f>
              <c:numCache>
                <c:formatCode>General</c:formatCode>
                <c:ptCount val="10"/>
                <c:pt idx="0">
                  <c:v>66</c:v>
                </c:pt>
                <c:pt idx="1">
                  <c:v>61</c:v>
                </c:pt>
                <c:pt idx="2">
                  <c:v>62</c:v>
                </c:pt>
                <c:pt idx="3">
                  <c:v>65</c:v>
                </c:pt>
                <c:pt idx="4">
                  <c:v>70</c:v>
                </c:pt>
                <c:pt idx="5">
                  <c:v>74</c:v>
                </c:pt>
                <c:pt idx="6">
                  <c:v>77</c:v>
                </c:pt>
                <c:pt idx="7">
                  <c:v>80</c:v>
                </c:pt>
                <c:pt idx="8">
                  <c:v>82</c:v>
                </c:pt>
                <c:pt idx="9">
                  <c:v>83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699344"/>
        <c:axId val="298698168"/>
      </c:lineChart>
      <c:catAx>
        <c:axId val="29869934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Epoch Count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8698168"/>
        <c:crosses val="autoZero"/>
        <c:auto val="1"/>
        <c:lblAlgn val="ctr"/>
        <c:lblOffset val="100"/>
        <c:noMultiLvlLbl val="0"/>
      </c:catAx>
      <c:valAx>
        <c:axId val="2986981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Percentage</a:t>
                </a:r>
                <a:r>
                  <a:rPr lang="en-US" baseline="0" dirty="0" smtClean="0"/>
                  <a:t> </a:t>
                </a:r>
                <a:r>
                  <a:rPr lang="en-US" dirty="0" err="1" smtClean="0"/>
                  <a:t>Sparsity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9.3896802346947559E-3"/>
              <c:y val="0.150045477808304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86993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9.2851706036745391E-2"/>
          <c:y val="0.89409667541557303"/>
          <c:w val="0.78374103237095361"/>
          <c:h val="7.812554680664916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 sz="1200"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363338258810193"/>
          <c:y val="6.1656189510024925E-2"/>
          <c:w val="0.8031906778220671"/>
          <c:h val="0.64095733613808337"/>
        </c:manualLayout>
      </c:layout>
      <c:lineChart>
        <c:grouping val="standard"/>
        <c:varyColors val="0"/>
        <c:ser>
          <c:idx val="0"/>
          <c:order val="0"/>
          <c:tx>
            <c:strRef>
              <c:f>'CIFAR-10WeightSparse'!$R$36</c:f>
              <c:strCache>
                <c:ptCount val="1"/>
                <c:pt idx="0">
                  <c:v>f(α, w)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triangle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'CIFAR-10WeightSparse'!$Q$37:$Q$46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'CIFAR-10WeightSparse'!$R$37:$R$46</c:f>
              <c:numCache>
                <c:formatCode>General</c:formatCode>
                <c:ptCount val="10"/>
                <c:pt idx="0">
                  <c:v>28.999999999999996</c:v>
                </c:pt>
                <c:pt idx="1">
                  <c:v>30</c:v>
                </c:pt>
                <c:pt idx="2">
                  <c:v>33</c:v>
                </c:pt>
                <c:pt idx="3">
                  <c:v>36</c:v>
                </c:pt>
                <c:pt idx="4">
                  <c:v>37</c:v>
                </c:pt>
                <c:pt idx="5">
                  <c:v>39</c:v>
                </c:pt>
                <c:pt idx="6">
                  <c:v>39</c:v>
                </c:pt>
                <c:pt idx="7">
                  <c:v>40</c:v>
                </c:pt>
                <c:pt idx="8">
                  <c:v>41</c:v>
                </c:pt>
                <c:pt idx="9">
                  <c:v>42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'CIFAR-10WeightSparse'!$S$36</c:f>
              <c:strCache>
                <c:ptCount val="1"/>
                <c:pt idx="0">
                  <c:v>f(α, ε)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'CIFAR-10WeightSparse'!$Q$37:$Q$46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'CIFAR-10WeightSparse'!$S$37:$S$46</c:f>
              <c:numCache>
                <c:formatCode>General</c:formatCode>
                <c:ptCount val="10"/>
                <c:pt idx="0">
                  <c:v>73</c:v>
                </c:pt>
                <c:pt idx="1">
                  <c:v>72</c:v>
                </c:pt>
                <c:pt idx="2">
                  <c:v>74</c:v>
                </c:pt>
                <c:pt idx="3">
                  <c:v>76</c:v>
                </c:pt>
                <c:pt idx="4">
                  <c:v>77</c:v>
                </c:pt>
                <c:pt idx="5">
                  <c:v>79</c:v>
                </c:pt>
                <c:pt idx="6">
                  <c:v>80</c:v>
                </c:pt>
                <c:pt idx="7">
                  <c:v>81</c:v>
                </c:pt>
                <c:pt idx="8">
                  <c:v>81</c:v>
                </c:pt>
                <c:pt idx="9">
                  <c:v>82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'CIFAR-10WeightSparse'!$T$36</c:f>
              <c:strCache>
                <c:ptCount val="1"/>
                <c:pt idx="0">
                  <c:v>f(ε, w)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'CIFAR-10WeightSparse'!$Q$37:$Q$46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'CIFAR-10WeightSparse'!$T$37:$T$46</c:f>
              <c:numCache>
                <c:formatCode>General</c:formatCode>
                <c:ptCount val="10"/>
                <c:pt idx="0">
                  <c:v>83</c:v>
                </c:pt>
                <c:pt idx="1">
                  <c:v>81</c:v>
                </c:pt>
                <c:pt idx="2">
                  <c:v>83</c:v>
                </c:pt>
                <c:pt idx="3">
                  <c:v>86</c:v>
                </c:pt>
                <c:pt idx="4">
                  <c:v>87</c:v>
                </c:pt>
                <c:pt idx="5">
                  <c:v>89</c:v>
                </c:pt>
                <c:pt idx="6">
                  <c:v>90</c:v>
                </c:pt>
                <c:pt idx="7">
                  <c:v>91</c:v>
                </c:pt>
                <c:pt idx="8">
                  <c:v>91</c:v>
                </c:pt>
                <c:pt idx="9">
                  <c:v>92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'CIFAR-10WeightSparse'!$U$36</c:f>
              <c:strCache>
                <c:ptCount val="1"/>
                <c:pt idx="0">
                  <c:v>f(w, Δw)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'CIFAR-10WeightSparse'!$Q$37:$Q$46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'CIFAR-10WeightSparse'!$U$37:$U$46</c:f>
              <c:numCache>
                <c:formatCode>General</c:formatCode>
                <c:ptCount val="10"/>
                <c:pt idx="0">
                  <c:v>65</c:v>
                </c:pt>
                <c:pt idx="1">
                  <c:v>60</c:v>
                </c:pt>
                <c:pt idx="2">
                  <c:v>63</c:v>
                </c:pt>
                <c:pt idx="3">
                  <c:v>69</c:v>
                </c:pt>
                <c:pt idx="4">
                  <c:v>73</c:v>
                </c:pt>
                <c:pt idx="5">
                  <c:v>77</c:v>
                </c:pt>
                <c:pt idx="6">
                  <c:v>80</c:v>
                </c:pt>
                <c:pt idx="7">
                  <c:v>82</c:v>
                </c:pt>
                <c:pt idx="8">
                  <c:v>84</c:v>
                </c:pt>
                <c:pt idx="9">
                  <c:v>85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696208"/>
        <c:axId val="298697384"/>
      </c:lineChart>
      <c:catAx>
        <c:axId val="29869620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Epoch Count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8697384"/>
        <c:crosses val="autoZero"/>
        <c:auto val="1"/>
        <c:lblAlgn val="ctr"/>
        <c:lblOffset val="100"/>
        <c:noMultiLvlLbl val="0"/>
      </c:catAx>
      <c:valAx>
        <c:axId val="298697384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Percentage </a:t>
                </a:r>
                <a:r>
                  <a:rPr lang="en-US" dirty="0" err="1" smtClean="0"/>
                  <a:t>Sparsity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8696208"/>
        <c:crosses val="autoZero"/>
        <c:crossBetween val="between"/>
        <c:majorUnit val="20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 sz="1200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3CED3-EAB0-48D8-9282-CF1ABCBE8AE5}" type="datetimeFigureOut">
              <a:rPr lang="en-US" smtClean="0"/>
              <a:t>7/18/2015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BA1FD-0651-40CF-8205-B794357C0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339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3CED3-EAB0-48D8-9282-CF1ABCBE8AE5}" type="datetimeFigureOut">
              <a:rPr lang="en-US" smtClean="0"/>
              <a:t>7/18/2015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BA1FD-0651-40CF-8205-B794357C0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326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3CED3-EAB0-48D8-9282-CF1ABCBE8AE5}" type="datetimeFigureOut">
              <a:rPr lang="en-US" smtClean="0"/>
              <a:t>7/18/2015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BA1FD-0651-40CF-8205-B794357C0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820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3CED3-EAB0-48D8-9282-CF1ABCBE8AE5}" type="datetimeFigureOut">
              <a:rPr lang="en-US" smtClean="0"/>
              <a:t>7/18/2015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BA1FD-0651-40CF-8205-B794357C0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890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3CED3-EAB0-48D8-9282-CF1ABCBE8AE5}" type="datetimeFigureOut">
              <a:rPr lang="en-US" smtClean="0"/>
              <a:t>7/18/2015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BA1FD-0651-40CF-8205-B794357C0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516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3CED3-EAB0-48D8-9282-CF1ABCBE8AE5}" type="datetimeFigureOut">
              <a:rPr lang="en-US" smtClean="0"/>
              <a:t>7/18/2015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BA1FD-0651-40CF-8205-B794357C0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574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3CED3-EAB0-48D8-9282-CF1ABCBE8AE5}" type="datetimeFigureOut">
              <a:rPr lang="en-US" smtClean="0"/>
              <a:t>7/18/2015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BA1FD-0651-40CF-8205-B794357C0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858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3CED3-EAB0-48D8-9282-CF1ABCBE8AE5}" type="datetimeFigureOut">
              <a:rPr lang="en-US" smtClean="0"/>
              <a:t>7/18/2015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BA1FD-0651-40CF-8205-B794357C0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947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3CED3-EAB0-48D8-9282-CF1ABCBE8AE5}" type="datetimeFigureOut">
              <a:rPr lang="en-US" smtClean="0"/>
              <a:t>7/18/2015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BA1FD-0651-40CF-8205-B794357C0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256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3CED3-EAB0-48D8-9282-CF1ABCBE8AE5}" type="datetimeFigureOut">
              <a:rPr lang="en-US" smtClean="0"/>
              <a:t>7/18/2015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BA1FD-0651-40CF-8205-B794357C0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366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3CED3-EAB0-48D8-9282-CF1ABCBE8AE5}" type="datetimeFigureOut">
              <a:rPr lang="en-US" smtClean="0"/>
              <a:t>7/18/2015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BA1FD-0651-40CF-8205-B794357C0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937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F3CED3-EAB0-48D8-9282-CF1ABCBE8AE5}" type="datetimeFigureOut">
              <a:rPr lang="en-US" smtClean="0"/>
              <a:t>7/18/2015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ABA1FD-0651-40CF-8205-B794357C0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22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3748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864735" y="117302"/>
            <a:ext cx="4694401" cy="2708893"/>
            <a:chOff x="864735" y="117302"/>
            <a:chExt cx="4767138" cy="2708893"/>
          </a:xfrm>
        </p:grpSpPr>
        <p:sp>
          <p:nvSpPr>
            <p:cNvPr id="5" name="TextBox 4"/>
            <p:cNvSpPr txBox="1"/>
            <p:nvPr/>
          </p:nvSpPr>
          <p:spPr>
            <a:xfrm>
              <a:off x="864735" y="1502756"/>
              <a:ext cx="4767138" cy="13234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// </a:t>
              </a:r>
              <a:r>
                <a:rPr lang="en-US" sz="1000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gradients[] is 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appropriately </a:t>
              </a:r>
              <a:r>
                <a:rPr lang="en-US" sz="1000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initialized</a:t>
              </a:r>
            </a:p>
            <a:p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 (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j = 0; j &lt; OUTPUT_COUNT; 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j++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){</a:t>
              </a:r>
            </a:p>
            <a:p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for (</a:t>
              </a:r>
              <a:r>
                <a:rPr lang="en-US" sz="1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0; </a:t>
              </a:r>
              <a:r>
                <a:rPr lang="en-US" sz="1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&lt; INPUT_COUNT; </a:t>
              </a:r>
              <a:r>
                <a:rPr lang="en-US" sz="1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++) {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k = j * INPUT_COUNT + </a:t>
              </a:r>
              <a:r>
                <a:rPr lang="en-US" sz="1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gradients[k] +=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inputActivations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[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] * errors[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j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];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  <a:p>
              <a:pPr algn="ctr"/>
              <a:r>
                <a:rPr lang="en-US" sz="1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(b)</a:t>
              </a:r>
              <a:endParaRPr lang="en-US" sz="1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64735" y="117302"/>
              <a:ext cx="4767138" cy="13234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 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000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j 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 0; </a:t>
              </a:r>
              <a:r>
                <a:rPr lang="en-US" sz="1000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j 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 OUTPUT_COUNT; </a:t>
              </a:r>
              <a:r>
                <a:rPr lang="en-US" sz="1000" dirty="0" err="1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j++</a:t>
              </a:r>
              <a:r>
                <a:rPr lang="en-US" sz="1000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){</a:t>
              </a:r>
              <a:endParaRPr lang="en-US" sz="10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 smtClean="0">
                  <a:solidFill>
                    <a:schemeClr val="bg1">
                      <a:lumMod val="6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000" b="1" dirty="0" err="1" smtClean="0">
                  <a:solidFill>
                    <a:schemeClr val="bg1">
                      <a:lumMod val="6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outputActivations</a:t>
              </a:r>
              <a:r>
                <a:rPr lang="en-US" sz="1000" b="1" dirty="0" smtClean="0">
                  <a:solidFill>
                    <a:schemeClr val="bg1">
                      <a:lumMod val="6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[j] = 0.0f;</a:t>
              </a:r>
              <a:endParaRPr lang="en-US" sz="1000" b="1" dirty="0" smtClean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for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= 0;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 INPUT_COUNT;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++) 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{</a:t>
              </a: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k = 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 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* INPUT_COUNT +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endPara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o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utputActivations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[j]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+=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inputActivations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[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]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* 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weights[k];</a:t>
              </a: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}</a:t>
              </a: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  <a:p>
              <a:pPr algn="ctr"/>
              <a:r>
                <a:rPr lang="en-US" sz="1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(a)</a:t>
              </a:r>
              <a:endParaRPr lang="en-US" sz="1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155227" y="106911"/>
            <a:ext cx="3757699" cy="2269852"/>
            <a:chOff x="6155228" y="117302"/>
            <a:chExt cx="3655526" cy="2269852"/>
          </a:xfrm>
        </p:grpSpPr>
        <p:sp>
          <p:nvSpPr>
            <p:cNvPr id="8" name="TextBox 7"/>
            <p:cNvSpPr txBox="1"/>
            <p:nvPr/>
          </p:nvSpPr>
          <p:spPr>
            <a:xfrm>
              <a:off x="6155228" y="117302"/>
              <a:ext cx="1776844" cy="22698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0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Loop: 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   load   R2=[R3]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I2   load   R4=[R5]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I3  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mul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R2=R2*R0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I4   add    R4=R4+R2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I5   store  [R5]=R4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I6   add    R3=R3+4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I7   add    R5=R5+4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I8   sub    R6=R6-1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I9  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jne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Loop</a:t>
              </a:r>
            </a:p>
            <a:p>
              <a:pPr algn="ctr"/>
              <a:r>
                <a:rPr lang="en-US" sz="105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pPr algn="ctr"/>
              <a:endPara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(a)</a:t>
              </a: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033910" y="117302"/>
              <a:ext cx="1776844" cy="18004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0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endPara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  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mul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R7=R6*4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I2   add    R3=R3+R7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I3   add    R5=R5+R7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I4   load   R4=[R5-4]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I5  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mov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R2=0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I6  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mov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R6=0</a:t>
              </a: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105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pPr algn="ctr"/>
              <a:endPara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(b)</a:t>
              </a: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017135" y="4107410"/>
            <a:ext cx="4542001" cy="1169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gradients[] is 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appropriately </a:t>
            </a:r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initialized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0; j &lt; OUTPUT_COUNT;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INPUT_COUNT; 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k = j * INPUT_COUNT + 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gradients[k] += </a:t>
            </a:r>
            <a:r>
              <a:rPr lang="en-US" sz="1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inputActivations</a:t>
            </a:r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* 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lang="en-US" sz="1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utputErrors</a:t>
            </a:r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000" dirty="0" smtClean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78435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6911906"/>
              </p:ext>
            </p:extLst>
          </p:nvPr>
        </p:nvGraphicFramePr>
        <p:xfrm>
          <a:off x="5486401" y="1714500"/>
          <a:ext cx="1041400" cy="2133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</a:tblGrid>
              <a:tr h="162135"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1849873"/>
              </p:ext>
            </p:extLst>
          </p:nvPr>
        </p:nvGraphicFramePr>
        <p:xfrm>
          <a:off x="5501641" y="2000250"/>
          <a:ext cx="1041400" cy="49149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</a:tblGrid>
              <a:tr h="491490"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7785808"/>
              </p:ext>
            </p:extLst>
          </p:nvPr>
        </p:nvGraphicFramePr>
        <p:xfrm>
          <a:off x="5078731" y="3455670"/>
          <a:ext cx="2082800" cy="2133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162135"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776040" y="2896998"/>
            <a:ext cx="738664" cy="742950"/>
          </a:xfrm>
          <a:prstGeom prst="rect">
            <a:avLst/>
          </a:prstGeom>
          <a:noFill/>
        </p:spPr>
        <p:txBody>
          <a:bodyPr vert="vert" wrap="square" rtlCol="0" anchor="ctr">
            <a:spAutoFit/>
          </a:bodyPr>
          <a:lstStyle/>
          <a:p>
            <a:pPr algn="ctr"/>
            <a:r>
              <a:rPr lang="en-US" sz="3600" dirty="0" smtClean="0"/>
              <a:t>…</a:t>
            </a:r>
            <a:endParaRPr lang="en-US" sz="3600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1425460"/>
              </p:ext>
            </p:extLst>
          </p:nvPr>
        </p:nvGraphicFramePr>
        <p:xfrm>
          <a:off x="8031481" y="3455670"/>
          <a:ext cx="2082800" cy="2133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162135"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4160519" y="1638300"/>
            <a:ext cx="1360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cs typeface="Courier New" panose="02070309020205020404" pitchFamily="49" charset="0"/>
              </a:rPr>
              <a:t>Cache Tags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160520" y="2158484"/>
            <a:ext cx="1245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cs typeface="Courier New" panose="02070309020205020404" pitchFamily="49" charset="0"/>
              </a:rPr>
              <a:t>Data Bytes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18" name="Left Brace 17"/>
          <p:cNvSpPr/>
          <p:nvPr/>
        </p:nvSpPr>
        <p:spPr>
          <a:xfrm>
            <a:off x="5326380" y="2011680"/>
            <a:ext cx="80010" cy="51613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4549141" y="765096"/>
            <a:ext cx="2278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Data Cache Hierarchy</a:t>
            </a:r>
            <a:endParaRPr lang="en-US" u="sng" dirty="0"/>
          </a:p>
        </p:txBody>
      </p:sp>
      <p:sp>
        <p:nvSpPr>
          <p:cNvPr id="21" name="TextBox 20"/>
          <p:cNvSpPr txBox="1"/>
          <p:nvPr/>
        </p:nvSpPr>
        <p:spPr>
          <a:xfrm>
            <a:off x="8224360" y="765096"/>
            <a:ext cx="2611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Zero Cache Hierarchy</a:t>
            </a:r>
            <a:endParaRPr lang="en-US" u="sng" dirty="0"/>
          </a:p>
        </p:txBody>
      </p:sp>
      <p:sp>
        <p:nvSpPr>
          <p:cNvPr id="22" name="TextBox 21"/>
          <p:cNvSpPr txBox="1"/>
          <p:nvPr/>
        </p:nvSpPr>
        <p:spPr>
          <a:xfrm>
            <a:off x="3584574" y="1911846"/>
            <a:ext cx="662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L1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584574" y="3484364"/>
            <a:ext cx="828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LLC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6827520" y="313968"/>
            <a:ext cx="1154430" cy="4686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CPU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6007101" y="787956"/>
            <a:ext cx="1262539" cy="9151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9" idx="3"/>
            <a:endCxn id="24" idx="2"/>
          </p:cNvCxnSpPr>
          <p:nvPr/>
        </p:nvCxnSpPr>
        <p:spPr>
          <a:xfrm flipV="1">
            <a:off x="6543041" y="782598"/>
            <a:ext cx="861694" cy="146339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Up-Down Arrow 33"/>
          <p:cNvSpPr/>
          <p:nvPr/>
        </p:nvSpPr>
        <p:spPr>
          <a:xfrm>
            <a:off x="5811679" y="2541032"/>
            <a:ext cx="377666" cy="533787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7519035" y="787956"/>
            <a:ext cx="1579880" cy="91511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7227215"/>
              </p:ext>
            </p:extLst>
          </p:nvPr>
        </p:nvGraphicFramePr>
        <p:xfrm>
          <a:off x="8578215" y="1714500"/>
          <a:ext cx="1041400" cy="2133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</a:tblGrid>
              <a:tr h="162135"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8641881"/>
              </p:ext>
            </p:extLst>
          </p:nvPr>
        </p:nvGraphicFramePr>
        <p:xfrm>
          <a:off x="5059681" y="3756422"/>
          <a:ext cx="2082800" cy="50696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506968"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7" name="Rectangle 46"/>
          <p:cNvSpPr/>
          <p:nvPr/>
        </p:nvSpPr>
        <p:spPr>
          <a:xfrm>
            <a:off x="5657849" y="5281672"/>
            <a:ext cx="3291842" cy="10058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Main Memory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Up-Down Arrow 48"/>
          <p:cNvSpPr/>
          <p:nvPr/>
        </p:nvSpPr>
        <p:spPr>
          <a:xfrm rot="19025158">
            <a:off x="6344668" y="4163900"/>
            <a:ext cx="535940" cy="1221532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50"/>
          <p:cNvCxnSpPr>
            <a:endCxn id="14" idx="2"/>
          </p:cNvCxnSpPr>
          <p:nvPr/>
        </p:nvCxnSpPr>
        <p:spPr>
          <a:xfrm flipV="1">
            <a:off x="7600950" y="3669030"/>
            <a:ext cx="1471931" cy="152019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9098915" y="1956316"/>
            <a:ext cx="0" cy="96976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Left Brace 53"/>
          <p:cNvSpPr/>
          <p:nvPr/>
        </p:nvSpPr>
        <p:spPr>
          <a:xfrm>
            <a:off x="4023995" y="1714500"/>
            <a:ext cx="63500" cy="81331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8839280" y="2875359"/>
            <a:ext cx="738664" cy="742950"/>
          </a:xfrm>
          <a:prstGeom prst="rect">
            <a:avLst/>
          </a:prstGeom>
          <a:noFill/>
        </p:spPr>
        <p:txBody>
          <a:bodyPr vert="vert" wrap="square" rtlCol="0" anchor="ctr">
            <a:spAutoFit/>
          </a:bodyPr>
          <a:lstStyle/>
          <a:p>
            <a:pPr algn="ctr"/>
            <a:r>
              <a:rPr lang="en-US" sz="3600" dirty="0" smtClean="0"/>
              <a:t>…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670225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074420" y="480060"/>
            <a:ext cx="3646170" cy="0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028700" y="3390423"/>
            <a:ext cx="3646170" cy="0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1894525" y="500063"/>
            <a:ext cx="937259" cy="722947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028700" y="1234440"/>
            <a:ext cx="1371600" cy="8229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 Cache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11" idx="2"/>
            <a:endCxn id="14" idx="0"/>
          </p:cNvCxnSpPr>
          <p:nvPr/>
        </p:nvCxnSpPr>
        <p:spPr>
          <a:xfrm>
            <a:off x="1714500" y="2057400"/>
            <a:ext cx="1117284" cy="588645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426019" y="2646045"/>
            <a:ext cx="811530" cy="354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&amp;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086100" y="1240156"/>
            <a:ext cx="1371600" cy="2228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Zero Cache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/>
          <p:cNvCxnSpPr>
            <a:endCxn id="17" idx="0"/>
          </p:cNvCxnSpPr>
          <p:nvPr/>
        </p:nvCxnSpPr>
        <p:spPr>
          <a:xfrm>
            <a:off x="2851785" y="500063"/>
            <a:ext cx="920115" cy="74009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3789045" y="480060"/>
            <a:ext cx="0" cy="76438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7" idx="2"/>
            <a:endCxn id="14" idx="0"/>
          </p:cNvCxnSpPr>
          <p:nvPr/>
        </p:nvCxnSpPr>
        <p:spPr>
          <a:xfrm flipH="1">
            <a:off x="2831784" y="1463040"/>
            <a:ext cx="940116" cy="1183005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Up Arrow 38"/>
          <p:cNvSpPr/>
          <p:nvPr/>
        </p:nvSpPr>
        <p:spPr>
          <a:xfrm>
            <a:off x="1425895" y="517208"/>
            <a:ext cx="374335" cy="705802"/>
          </a:xfrm>
          <a:prstGeom prst="up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/>
          <p:cNvCxnSpPr>
            <a:stCxn id="14" idx="2"/>
          </p:cNvCxnSpPr>
          <p:nvPr/>
        </p:nvCxnSpPr>
        <p:spPr>
          <a:xfrm flipH="1">
            <a:off x="1894526" y="3000375"/>
            <a:ext cx="937258" cy="762951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4" idx="2"/>
          </p:cNvCxnSpPr>
          <p:nvPr/>
        </p:nvCxnSpPr>
        <p:spPr>
          <a:xfrm>
            <a:off x="2831784" y="3000375"/>
            <a:ext cx="940116" cy="7800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 rot="-2700000">
            <a:off x="2023110" y="678747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Read</a:t>
            </a:r>
            <a:endParaRPr lang="en-US" sz="1200" dirty="0"/>
          </a:p>
        </p:txBody>
      </p:sp>
      <p:sp>
        <p:nvSpPr>
          <p:cNvPr id="45" name="TextBox 44"/>
          <p:cNvSpPr txBox="1"/>
          <p:nvPr/>
        </p:nvSpPr>
        <p:spPr>
          <a:xfrm rot="2700000">
            <a:off x="3100548" y="678747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Read</a:t>
            </a:r>
            <a:endParaRPr lang="en-US" sz="1200" dirty="0"/>
          </a:p>
        </p:txBody>
      </p:sp>
      <p:sp>
        <p:nvSpPr>
          <p:cNvPr id="46" name="Oval 45"/>
          <p:cNvSpPr/>
          <p:nvPr/>
        </p:nvSpPr>
        <p:spPr>
          <a:xfrm>
            <a:off x="3846104" y="1002985"/>
            <a:ext cx="217170" cy="21717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1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8" name="Oval 47"/>
          <p:cNvSpPr/>
          <p:nvPr/>
        </p:nvSpPr>
        <p:spPr>
          <a:xfrm>
            <a:off x="1268983" y="981550"/>
            <a:ext cx="217170" cy="21717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1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>
            <a:off x="1504477" y="2077402"/>
            <a:ext cx="217170" cy="21717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2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3737519" y="1505903"/>
            <a:ext cx="217170" cy="21717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2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 rot="-2700000">
            <a:off x="2188845" y="3077654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Read</a:t>
            </a:r>
            <a:endParaRPr lang="en-US" sz="1200" dirty="0"/>
          </a:p>
        </p:txBody>
      </p:sp>
      <p:sp>
        <p:nvSpPr>
          <p:cNvPr id="53" name="TextBox 52"/>
          <p:cNvSpPr txBox="1"/>
          <p:nvPr/>
        </p:nvSpPr>
        <p:spPr>
          <a:xfrm rot="2700000">
            <a:off x="2964656" y="3077654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Read</a:t>
            </a:r>
            <a:endParaRPr lang="en-US" sz="1200" dirty="0"/>
          </a:p>
        </p:txBody>
      </p:sp>
      <p:grpSp>
        <p:nvGrpSpPr>
          <p:cNvPr id="127" name="Group 126"/>
          <p:cNvGrpSpPr/>
          <p:nvPr/>
        </p:nvGrpSpPr>
        <p:grpSpPr>
          <a:xfrm>
            <a:off x="6987167" y="2453281"/>
            <a:ext cx="3595397" cy="3408021"/>
            <a:chOff x="6987167" y="2453281"/>
            <a:chExt cx="3595397" cy="3408021"/>
          </a:xfrm>
        </p:grpSpPr>
        <p:cxnSp>
          <p:nvCxnSpPr>
            <p:cNvPr id="56" name="Elbow Connector 55"/>
            <p:cNvCxnSpPr/>
            <p:nvPr/>
          </p:nvCxnSpPr>
          <p:spPr>
            <a:xfrm rot="5400000">
              <a:off x="8142683" y="2606040"/>
              <a:ext cx="822960" cy="640080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Flowchart: Decision 58"/>
            <p:cNvSpPr/>
            <p:nvPr/>
          </p:nvSpPr>
          <p:spPr>
            <a:xfrm>
              <a:off x="7643090" y="3341567"/>
              <a:ext cx="1195601" cy="709075"/>
            </a:xfrm>
            <a:prstGeom prst="flowChartDecis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Hit Data Cache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71" name="Elbow Connector 70"/>
            <p:cNvCxnSpPr/>
            <p:nvPr/>
          </p:nvCxnSpPr>
          <p:spPr>
            <a:xfrm rot="16200000" flipH="1">
              <a:off x="8782761" y="2617470"/>
              <a:ext cx="822960" cy="640080"/>
            </a:xfrm>
            <a:prstGeom prst="bentConnector3">
              <a:avLst>
                <a:gd name="adj1" fmla="val 48175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Flowchart: Decision 73"/>
            <p:cNvSpPr/>
            <p:nvPr/>
          </p:nvSpPr>
          <p:spPr>
            <a:xfrm>
              <a:off x="8942266" y="3336520"/>
              <a:ext cx="1195601" cy="709075"/>
            </a:xfrm>
            <a:prstGeom prst="flowChartDecision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en-US" sz="12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Hit Zero</a:t>
              </a:r>
            </a:p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Cache</a:t>
              </a:r>
              <a:endParaRPr lang="en-US" sz="1200" dirty="0">
                <a:solidFill>
                  <a:schemeClr val="tx1"/>
                </a:solidFill>
              </a:endParaRPr>
            </a:p>
            <a:p>
              <a:pPr algn="ctr"/>
              <a:endParaRPr lang="en-US" sz="1200" dirty="0"/>
            </a:p>
          </p:txBody>
        </p:sp>
        <p:cxnSp>
          <p:nvCxnSpPr>
            <p:cNvPr id="83" name="Elbow Connector 82"/>
            <p:cNvCxnSpPr/>
            <p:nvPr/>
          </p:nvCxnSpPr>
          <p:spPr>
            <a:xfrm rot="16200000" flipH="1">
              <a:off x="8275320" y="4011930"/>
              <a:ext cx="548640" cy="621792"/>
            </a:xfrm>
            <a:prstGeom prst="bentConnector3">
              <a:avLst>
                <a:gd name="adj1" fmla="val 44643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Elbow Connector 83"/>
            <p:cNvCxnSpPr/>
            <p:nvPr/>
          </p:nvCxnSpPr>
          <p:spPr>
            <a:xfrm rot="5400000">
              <a:off x="8945707" y="3944062"/>
              <a:ext cx="502920" cy="685800"/>
            </a:xfrm>
            <a:prstGeom prst="bentConnector3">
              <a:avLst>
                <a:gd name="adj1" fmla="val 51936"/>
              </a:avLst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Flowchart: Decision 85"/>
            <p:cNvSpPr/>
            <p:nvPr/>
          </p:nvSpPr>
          <p:spPr>
            <a:xfrm>
              <a:off x="8146188" y="4595503"/>
              <a:ext cx="1453066" cy="770566"/>
            </a:xfrm>
            <a:prstGeom prst="flowChartDecis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en-US" sz="12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Miss Both</a:t>
              </a:r>
            </a:p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Caches</a:t>
              </a:r>
              <a:endParaRPr lang="en-US" sz="1200" dirty="0">
                <a:solidFill>
                  <a:schemeClr val="tx1"/>
                </a:solidFill>
              </a:endParaRPr>
            </a:p>
            <a:p>
              <a:pPr algn="ctr"/>
              <a:endParaRPr lang="en-US" sz="1200" dirty="0"/>
            </a:p>
          </p:txBody>
        </p:sp>
        <p:cxnSp>
          <p:nvCxnSpPr>
            <p:cNvPr id="88" name="Straight Arrow Connector 87"/>
            <p:cNvCxnSpPr>
              <a:stCxn id="86" idx="2"/>
            </p:cNvCxnSpPr>
            <p:nvPr/>
          </p:nvCxnSpPr>
          <p:spPr>
            <a:xfrm rot="5400000" flipV="1">
              <a:off x="8690580" y="5548210"/>
              <a:ext cx="365760" cy="148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 flipV="1">
              <a:off x="7315199" y="2810396"/>
              <a:ext cx="3200401" cy="1388"/>
            </a:xfrm>
            <a:prstGeom prst="line">
              <a:avLst/>
            </a:prstGeom>
            <a:ln w="158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 flipV="1">
              <a:off x="7315196" y="5597588"/>
              <a:ext cx="3200401" cy="4068"/>
            </a:xfrm>
            <a:prstGeom prst="line">
              <a:avLst/>
            </a:prstGeom>
            <a:ln w="158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Box 107"/>
            <p:cNvSpPr txBox="1"/>
            <p:nvPr/>
          </p:nvSpPr>
          <p:spPr>
            <a:xfrm>
              <a:off x="7947112" y="4079881"/>
              <a:ext cx="3852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No</a:t>
              </a:r>
              <a:endParaRPr lang="en-US" sz="1200" dirty="0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9482273" y="4060691"/>
              <a:ext cx="3852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No</a:t>
              </a:r>
              <a:endParaRPr lang="en-US" sz="1200" dirty="0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8826158" y="5358691"/>
              <a:ext cx="3852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Yes</a:t>
              </a:r>
              <a:endParaRPr lang="en-US" sz="1200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6987167" y="2453281"/>
              <a:ext cx="5566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L</a:t>
              </a:r>
              <a:r>
                <a:rPr lang="en-US" b="1" baseline="-25000" dirty="0" smtClean="0"/>
                <a:t>N-1</a:t>
              </a:r>
              <a:endParaRPr lang="en-US" b="1" baseline="-25000" dirty="0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6987167" y="4045620"/>
              <a:ext cx="5566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L</a:t>
              </a:r>
              <a:r>
                <a:rPr lang="en-US" b="1" baseline="-25000" dirty="0" smtClean="0"/>
                <a:t>N</a:t>
              </a:r>
              <a:endParaRPr lang="en-US" b="1" baseline="-25000" dirty="0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6987167" y="5491970"/>
              <a:ext cx="5566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L</a:t>
              </a:r>
              <a:r>
                <a:rPr lang="en-US" b="1" baseline="-25000" dirty="0" smtClean="0"/>
                <a:t>N+1</a:t>
              </a:r>
              <a:endParaRPr lang="en-US" b="1" baseline="-25000" dirty="0"/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7171591" y="3351130"/>
              <a:ext cx="3852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Yes</a:t>
              </a:r>
              <a:endParaRPr lang="en-US" sz="1200" dirty="0"/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10197339" y="3351129"/>
              <a:ext cx="3852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Yes</a:t>
              </a:r>
              <a:endParaRPr lang="en-US" sz="1200" dirty="0"/>
            </a:p>
          </p:txBody>
        </p:sp>
        <p:cxnSp>
          <p:nvCxnSpPr>
            <p:cNvPr id="117" name="Elbow Connector 116"/>
            <p:cNvCxnSpPr/>
            <p:nvPr/>
          </p:nvCxnSpPr>
          <p:spPr>
            <a:xfrm flipV="1">
              <a:off x="10137867" y="2514600"/>
              <a:ext cx="91440" cy="1188720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Elbow Connector 119"/>
            <p:cNvCxnSpPr>
              <a:stCxn id="59" idx="1"/>
            </p:cNvCxnSpPr>
            <p:nvPr/>
          </p:nvCxnSpPr>
          <p:spPr>
            <a:xfrm rot="10800000">
              <a:off x="7491690" y="2598825"/>
              <a:ext cx="151400" cy="1097280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982344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3580420" y="2067773"/>
            <a:ext cx="6036778" cy="1685689"/>
            <a:chOff x="3580420" y="2067773"/>
            <a:chExt cx="6080862" cy="1685689"/>
          </a:xfrm>
        </p:grpSpPr>
        <p:sp>
          <p:nvSpPr>
            <p:cNvPr id="4" name="Flowchart: Decision 3"/>
            <p:cNvSpPr/>
            <p:nvPr/>
          </p:nvSpPr>
          <p:spPr>
            <a:xfrm>
              <a:off x="4008351" y="3044387"/>
              <a:ext cx="1192300" cy="709075"/>
            </a:xfrm>
            <a:prstGeom prst="flowChartDecis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Zero Bytes</a:t>
              </a:r>
            </a:p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Write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" name="Flowchart: Decision 7"/>
            <p:cNvSpPr/>
            <p:nvPr/>
          </p:nvSpPr>
          <p:spPr>
            <a:xfrm>
              <a:off x="5802719" y="2067773"/>
              <a:ext cx="1139700" cy="831192"/>
            </a:xfrm>
            <a:prstGeom prst="flowChartDecision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Hit Zero Cache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Elbow Connector 14"/>
            <p:cNvCxnSpPr>
              <a:stCxn id="4" idx="0"/>
              <a:endCxn id="8" idx="1"/>
            </p:cNvCxnSpPr>
            <p:nvPr/>
          </p:nvCxnSpPr>
          <p:spPr>
            <a:xfrm rot="5400000" flipH="1" flipV="1">
              <a:off x="4923101" y="2164770"/>
              <a:ext cx="561018" cy="1198218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Flowchart: Decision 17"/>
            <p:cNvSpPr/>
            <p:nvPr/>
          </p:nvSpPr>
          <p:spPr>
            <a:xfrm>
              <a:off x="5796801" y="3044387"/>
              <a:ext cx="1195601" cy="709075"/>
            </a:xfrm>
            <a:prstGeom prst="flowChartDecis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Hit Data Cache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24" name="Straight Arrow Connector 23"/>
            <p:cNvCxnSpPr>
              <a:stCxn id="4" idx="3"/>
              <a:endCxn id="18" idx="1"/>
            </p:cNvCxnSpPr>
            <p:nvPr/>
          </p:nvCxnSpPr>
          <p:spPr>
            <a:xfrm>
              <a:off x="5200651" y="3398925"/>
              <a:ext cx="59615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>
              <a:off x="6942419" y="2478100"/>
              <a:ext cx="829699" cy="5334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6992361" y="3389856"/>
              <a:ext cx="829699" cy="4007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3580420" y="3394917"/>
              <a:ext cx="424630" cy="4007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4297680" y="2680686"/>
              <a:ext cx="4096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No</a:t>
              </a:r>
              <a:endParaRPr lang="en-US" sz="12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205810" y="3394917"/>
              <a:ext cx="4096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Yes</a:t>
              </a:r>
              <a:endParaRPr lang="en-US" sz="12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992361" y="2258208"/>
              <a:ext cx="4096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Yes</a:t>
              </a:r>
              <a:endParaRPr lang="en-US" sz="12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992361" y="3170007"/>
              <a:ext cx="4096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Yes</a:t>
              </a:r>
              <a:endParaRPr lang="en-US" sz="1200" dirty="0"/>
            </a:p>
          </p:txBody>
        </p:sp>
        <p:sp>
          <p:nvSpPr>
            <p:cNvPr id="42" name="Flowchart: Process 41"/>
            <p:cNvSpPr/>
            <p:nvPr/>
          </p:nvSpPr>
          <p:spPr>
            <a:xfrm>
              <a:off x="7772118" y="2171643"/>
              <a:ext cx="1889164" cy="612913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28600" indent="-228600">
                <a:buFont typeface="+mj-lt"/>
                <a:buAutoNum type="arabicPeriod"/>
              </a:pPr>
              <a:r>
                <a:rPr lang="en-US" sz="1200" b="1" dirty="0" smtClean="0">
                  <a:solidFill>
                    <a:schemeClr val="tx1"/>
                  </a:solidFill>
                </a:rPr>
                <a:t>Add to Data Cache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US" sz="1200" b="1" dirty="0" smtClean="0">
                  <a:solidFill>
                    <a:schemeClr val="tx1"/>
                  </a:solidFill>
                </a:rPr>
                <a:t>Delete in Zero Caches 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43" name="Flowchart: Process 42"/>
            <p:cNvSpPr/>
            <p:nvPr/>
          </p:nvSpPr>
          <p:spPr>
            <a:xfrm>
              <a:off x="7829982" y="3094829"/>
              <a:ext cx="1831300" cy="612913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28600" indent="-228600">
                <a:buFont typeface="+mj-lt"/>
                <a:buAutoNum type="arabicPeriod"/>
              </a:pPr>
              <a:r>
                <a:rPr lang="en-US" sz="1200" b="1" dirty="0" smtClean="0">
                  <a:solidFill>
                    <a:schemeClr val="tx1"/>
                  </a:solidFill>
                </a:rPr>
                <a:t>Add to Zero Cache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US" sz="1200" b="1" dirty="0" smtClean="0">
                  <a:solidFill>
                    <a:schemeClr val="tx1"/>
                  </a:solidFill>
                </a:rPr>
                <a:t>Delete in Data Caches 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3058450" y="4262642"/>
            <a:ext cx="5744832" cy="1685689"/>
            <a:chOff x="3580420" y="2067773"/>
            <a:chExt cx="5803066" cy="1685689"/>
          </a:xfrm>
        </p:grpSpPr>
        <p:sp>
          <p:nvSpPr>
            <p:cNvPr id="50" name="Flowchart: Decision 49"/>
            <p:cNvSpPr/>
            <p:nvPr/>
          </p:nvSpPr>
          <p:spPr>
            <a:xfrm>
              <a:off x="4008351" y="3044387"/>
              <a:ext cx="1192300" cy="709075"/>
            </a:xfrm>
            <a:prstGeom prst="flowChartDecis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Data</a:t>
              </a:r>
            </a:p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Cache</a:t>
              </a:r>
            </a:p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Write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1" name="Flowchart: Decision 50"/>
            <p:cNvSpPr/>
            <p:nvPr/>
          </p:nvSpPr>
          <p:spPr>
            <a:xfrm>
              <a:off x="5802719" y="2067773"/>
              <a:ext cx="1139700" cy="831192"/>
            </a:xfrm>
            <a:prstGeom prst="flowChartDecis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Zero Data 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52" name="Elbow Connector 51"/>
            <p:cNvCxnSpPr>
              <a:stCxn id="50" idx="0"/>
              <a:endCxn id="51" idx="1"/>
            </p:cNvCxnSpPr>
            <p:nvPr/>
          </p:nvCxnSpPr>
          <p:spPr>
            <a:xfrm rot="5400000" flipH="1" flipV="1">
              <a:off x="4923101" y="2164770"/>
              <a:ext cx="561018" cy="1198218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Flowchart: Decision 52"/>
            <p:cNvSpPr/>
            <p:nvPr/>
          </p:nvSpPr>
          <p:spPr>
            <a:xfrm>
              <a:off x="5757048" y="3042092"/>
              <a:ext cx="1185371" cy="709075"/>
            </a:xfrm>
            <a:prstGeom prst="flowChartDecis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Zero Cache </a:t>
              </a:r>
            </a:p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Line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54" name="Straight Arrow Connector 53"/>
            <p:cNvCxnSpPr>
              <a:endCxn id="53" idx="1"/>
            </p:cNvCxnSpPr>
            <p:nvPr/>
          </p:nvCxnSpPr>
          <p:spPr>
            <a:xfrm>
              <a:off x="5200334" y="3389855"/>
              <a:ext cx="556714" cy="6775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>
              <a:off x="6942419" y="2478100"/>
              <a:ext cx="646569" cy="5334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>
              <a:off x="3580420" y="3394917"/>
              <a:ext cx="424630" cy="4007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4297680" y="2680686"/>
              <a:ext cx="4096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No</a:t>
              </a:r>
              <a:endParaRPr lang="en-US" sz="1200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5216441" y="3170669"/>
              <a:ext cx="4096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Yes</a:t>
              </a:r>
              <a:endParaRPr lang="en-US" sz="1200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992361" y="2258208"/>
              <a:ext cx="4096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No</a:t>
              </a:r>
              <a:endParaRPr lang="en-US" sz="120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6976222" y="3170670"/>
              <a:ext cx="4096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Yes</a:t>
              </a:r>
              <a:endParaRPr lang="en-US" sz="1200" dirty="0"/>
            </a:p>
          </p:txBody>
        </p:sp>
        <p:sp>
          <p:nvSpPr>
            <p:cNvPr id="62" name="Flowchart: Process 61"/>
            <p:cNvSpPr/>
            <p:nvPr/>
          </p:nvSpPr>
          <p:spPr>
            <a:xfrm>
              <a:off x="7587385" y="2217363"/>
              <a:ext cx="1796101" cy="457200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28600" indent="-228600">
                <a:buFont typeface="+mj-lt"/>
                <a:buAutoNum type="arabicPeriod"/>
              </a:pPr>
              <a:r>
                <a:rPr lang="en-US" sz="1200" b="1" dirty="0" smtClean="0">
                  <a:solidFill>
                    <a:schemeClr val="tx1"/>
                  </a:solidFill>
                </a:rPr>
                <a:t>Add to Data Cache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US" sz="1200" b="1" dirty="0" smtClean="0">
                  <a:solidFill>
                    <a:schemeClr val="tx1"/>
                  </a:solidFill>
                </a:rPr>
                <a:t>Delete in Zero Caches 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63" name="Flowchart: Process 62"/>
            <p:cNvSpPr/>
            <p:nvPr/>
          </p:nvSpPr>
          <p:spPr>
            <a:xfrm>
              <a:off x="7575973" y="3140549"/>
              <a:ext cx="1805311" cy="457200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28600" indent="-228600">
                <a:buFont typeface="+mj-lt"/>
                <a:buAutoNum type="arabicPeriod"/>
              </a:pPr>
              <a:r>
                <a:rPr lang="en-US" sz="1200" b="1" dirty="0" smtClean="0">
                  <a:solidFill>
                    <a:schemeClr val="tx1"/>
                  </a:solidFill>
                </a:rPr>
                <a:t>Add to Zero Cache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US" sz="1200" b="1" dirty="0" smtClean="0">
                  <a:solidFill>
                    <a:schemeClr val="tx1"/>
                  </a:solidFill>
                </a:rPr>
                <a:t>Delete in Data Caches 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70" name="Straight Arrow Connector 69"/>
            <p:cNvCxnSpPr/>
            <p:nvPr/>
          </p:nvCxnSpPr>
          <p:spPr>
            <a:xfrm>
              <a:off x="6916492" y="3396629"/>
              <a:ext cx="646569" cy="5334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563806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 84"/>
          <p:cNvGrpSpPr/>
          <p:nvPr/>
        </p:nvGrpSpPr>
        <p:grpSpPr>
          <a:xfrm>
            <a:off x="1623059" y="1927514"/>
            <a:ext cx="7802206" cy="2221576"/>
            <a:chOff x="1624642" y="1927514"/>
            <a:chExt cx="7896546" cy="2221576"/>
          </a:xfrm>
        </p:grpSpPr>
        <p:sp>
          <p:nvSpPr>
            <p:cNvPr id="4" name="Rectangle 3"/>
            <p:cNvSpPr/>
            <p:nvPr/>
          </p:nvSpPr>
          <p:spPr>
            <a:xfrm>
              <a:off x="1624642" y="1927514"/>
              <a:ext cx="798559" cy="4026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FETCH</a:t>
              </a:r>
              <a:endPara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2901835" y="1927514"/>
              <a:ext cx="872836" cy="4026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DECODE</a:t>
              </a:r>
              <a:endPara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4300105" y="1927514"/>
              <a:ext cx="872836" cy="4026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RENAME</a:t>
              </a:r>
              <a:endPara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5698375" y="1927514"/>
              <a:ext cx="872836" cy="4026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EXECUTE</a:t>
              </a:r>
              <a:endPara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7096644" y="1927514"/>
              <a:ext cx="1026275" cy="4026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WRITEBACK</a:t>
              </a:r>
              <a:endPara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8648352" y="1927514"/>
              <a:ext cx="872836" cy="4026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COMMIT</a:t>
              </a:r>
              <a:endPara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710642" y="2439604"/>
              <a:ext cx="1119794" cy="52901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DETECT ZERO-OPT.</a:t>
              </a:r>
            </a:p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INST.</a:t>
              </a:r>
              <a:endPara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5" name="Straight Arrow Connector 14"/>
            <p:cNvCxnSpPr>
              <a:stCxn id="4" idx="3"/>
              <a:endCxn id="5" idx="1"/>
            </p:cNvCxnSpPr>
            <p:nvPr/>
          </p:nvCxnSpPr>
          <p:spPr>
            <a:xfrm>
              <a:off x="2423201" y="2128844"/>
              <a:ext cx="47863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Elbow Connector 16"/>
            <p:cNvCxnSpPr>
              <a:stCxn id="4" idx="3"/>
              <a:endCxn id="13" idx="1"/>
            </p:cNvCxnSpPr>
            <p:nvPr/>
          </p:nvCxnSpPr>
          <p:spPr>
            <a:xfrm>
              <a:off x="2423201" y="2128844"/>
              <a:ext cx="287441" cy="575269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5" idx="3"/>
              <a:endCxn id="6" idx="1"/>
            </p:cNvCxnSpPr>
            <p:nvPr/>
          </p:nvCxnSpPr>
          <p:spPr>
            <a:xfrm>
              <a:off x="3774671" y="2128843"/>
              <a:ext cx="52543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6" idx="3"/>
              <a:endCxn id="8" idx="1"/>
            </p:cNvCxnSpPr>
            <p:nvPr/>
          </p:nvCxnSpPr>
          <p:spPr>
            <a:xfrm>
              <a:off x="5172941" y="2128843"/>
              <a:ext cx="52543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Elbow Connector 34"/>
            <p:cNvCxnSpPr>
              <a:stCxn id="6" idx="3"/>
              <a:endCxn id="9" idx="2"/>
            </p:cNvCxnSpPr>
            <p:nvPr/>
          </p:nvCxnSpPr>
          <p:spPr>
            <a:xfrm>
              <a:off x="5172941" y="2128843"/>
              <a:ext cx="2436841" cy="201329"/>
            </a:xfrm>
            <a:prstGeom prst="bentConnector4">
              <a:avLst>
                <a:gd name="adj1" fmla="val 7576"/>
                <a:gd name="adj2" fmla="val 22882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Elbow Connector 36"/>
            <p:cNvCxnSpPr>
              <a:stCxn id="6" idx="3"/>
              <a:endCxn id="10" idx="2"/>
            </p:cNvCxnSpPr>
            <p:nvPr/>
          </p:nvCxnSpPr>
          <p:spPr>
            <a:xfrm>
              <a:off x="5172941" y="2128843"/>
              <a:ext cx="3911829" cy="201329"/>
            </a:xfrm>
            <a:prstGeom prst="bentConnector4">
              <a:avLst>
                <a:gd name="adj1" fmla="val 4684"/>
                <a:gd name="adj2" fmla="val 397298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>
              <a:off x="6571211" y="2100428"/>
              <a:ext cx="52543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>
              <a:off x="8122918" y="2100428"/>
              <a:ext cx="52543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Rectangle 51"/>
            <p:cNvSpPr/>
            <p:nvPr/>
          </p:nvSpPr>
          <p:spPr>
            <a:xfrm>
              <a:off x="6190904" y="2396225"/>
              <a:ext cx="792826" cy="40265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BYPASS EX</a:t>
              </a:r>
              <a:endPara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7151715" y="2784978"/>
              <a:ext cx="872836" cy="40265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BYPASS</a:t>
              </a:r>
            </a:p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EX/WB</a:t>
              </a:r>
              <a:endPara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2890403" y="3746431"/>
              <a:ext cx="884268" cy="40265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LOOP CACHE</a:t>
              </a:r>
              <a:endPara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624642" y="3746431"/>
              <a:ext cx="751758" cy="4026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ICACHE</a:t>
              </a:r>
              <a:endPara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57" name="Straight Arrow Connector 56"/>
            <p:cNvCxnSpPr>
              <a:stCxn id="55" idx="0"/>
              <a:endCxn id="4" idx="2"/>
            </p:cNvCxnSpPr>
            <p:nvPr/>
          </p:nvCxnSpPr>
          <p:spPr>
            <a:xfrm flipV="1">
              <a:off x="2000522" y="2330173"/>
              <a:ext cx="23401" cy="141625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Elbow Connector 58"/>
            <p:cNvCxnSpPr>
              <a:endCxn id="61" idx="3"/>
            </p:cNvCxnSpPr>
            <p:nvPr/>
          </p:nvCxnSpPr>
          <p:spPr>
            <a:xfrm rot="10800000" flipV="1">
              <a:off x="6381058" y="2330171"/>
              <a:ext cx="2968325" cy="1617589"/>
            </a:xfrm>
            <a:prstGeom prst="bentConnector3">
              <a:avLst>
                <a:gd name="adj1" fmla="val 3614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Rectangle 60"/>
            <p:cNvSpPr/>
            <p:nvPr/>
          </p:nvSpPr>
          <p:spPr>
            <a:xfrm>
              <a:off x="5353396" y="3746431"/>
              <a:ext cx="1027661" cy="40265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LOOP OPTIMIZER</a:t>
              </a:r>
              <a:endPara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65" name="Straight Arrow Connector 64"/>
            <p:cNvCxnSpPr>
              <a:stCxn id="61" idx="1"/>
              <a:endCxn id="54" idx="3"/>
            </p:cNvCxnSpPr>
            <p:nvPr/>
          </p:nvCxnSpPr>
          <p:spPr>
            <a:xfrm flipH="1">
              <a:off x="3774671" y="3947761"/>
              <a:ext cx="157872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Elbow Connector 74"/>
            <p:cNvCxnSpPr>
              <a:stCxn id="54" idx="0"/>
            </p:cNvCxnSpPr>
            <p:nvPr/>
          </p:nvCxnSpPr>
          <p:spPr>
            <a:xfrm rot="16200000" flipV="1">
              <a:off x="2445220" y="2859113"/>
              <a:ext cx="466021" cy="1308615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Elbow Connector 80"/>
            <p:cNvCxnSpPr>
              <a:stCxn id="13" idx="3"/>
            </p:cNvCxnSpPr>
            <p:nvPr/>
          </p:nvCxnSpPr>
          <p:spPr>
            <a:xfrm flipV="1">
              <a:off x="3830436" y="2128843"/>
              <a:ext cx="215784" cy="575270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93592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21747" y="3908053"/>
            <a:ext cx="2238661" cy="9770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 rot="5400000">
            <a:off x="3722231" y="3902409"/>
            <a:ext cx="429768" cy="526472"/>
            <a:chOff x="3626426" y="3512127"/>
            <a:chExt cx="415638" cy="526472"/>
          </a:xfrm>
        </p:grpSpPr>
        <p:sp>
          <p:nvSpPr>
            <p:cNvPr id="6" name="Rectangle 5"/>
            <p:cNvSpPr/>
            <p:nvPr/>
          </p:nvSpPr>
          <p:spPr>
            <a:xfrm>
              <a:off x="3626427" y="3643745"/>
              <a:ext cx="415637" cy="65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626427" y="3512127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626427" y="3577936"/>
              <a:ext cx="415637" cy="65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626427" y="3709554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626427" y="3841172"/>
              <a:ext cx="415637" cy="65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626427" y="3775363"/>
              <a:ext cx="415637" cy="65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626426" y="3906981"/>
              <a:ext cx="415637" cy="65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626426" y="3972790"/>
              <a:ext cx="415637" cy="65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 rot="5400000">
            <a:off x="4267754" y="3902409"/>
            <a:ext cx="429768" cy="526472"/>
            <a:chOff x="3626426" y="3512127"/>
            <a:chExt cx="415638" cy="526472"/>
          </a:xfrm>
        </p:grpSpPr>
        <p:sp>
          <p:nvSpPr>
            <p:cNvPr id="29" name="Rectangle 28"/>
            <p:cNvSpPr/>
            <p:nvPr/>
          </p:nvSpPr>
          <p:spPr>
            <a:xfrm>
              <a:off x="3626427" y="3643745"/>
              <a:ext cx="415637" cy="65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626427" y="3512127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626427" y="3577936"/>
              <a:ext cx="415637" cy="65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626427" y="3709554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626427" y="3841172"/>
              <a:ext cx="415637" cy="65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626427" y="3775363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626426" y="3906981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3626426" y="3972790"/>
              <a:ext cx="415637" cy="65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" name="Group 54"/>
          <p:cNvGrpSpPr/>
          <p:nvPr/>
        </p:nvGrpSpPr>
        <p:grpSpPr>
          <a:xfrm rot="5400000">
            <a:off x="4815148" y="3897974"/>
            <a:ext cx="429493" cy="526472"/>
            <a:chOff x="3626426" y="3512127"/>
            <a:chExt cx="415638" cy="526472"/>
          </a:xfrm>
        </p:grpSpPr>
        <p:sp>
          <p:nvSpPr>
            <p:cNvPr id="56" name="Rectangle 55"/>
            <p:cNvSpPr/>
            <p:nvPr/>
          </p:nvSpPr>
          <p:spPr>
            <a:xfrm>
              <a:off x="3626427" y="3643745"/>
              <a:ext cx="415637" cy="65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3626427" y="3512127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3626427" y="3577936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626427" y="3709554"/>
              <a:ext cx="415637" cy="65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3626427" y="3841172"/>
              <a:ext cx="415637" cy="65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3626427" y="3775363"/>
              <a:ext cx="415637" cy="65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3626426" y="3906981"/>
              <a:ext cx="415637" cy="65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3626426" y="3972790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3" name="Group 72"/>
          <p:cNvGrpSpPr/>
          <p:nvPr/>
        </p:nvGrpSpPr>
        <p:grpSpPr>
          <a:xfrm rot="5400000">
            <a:off x="5368292" y="3897974"/>
            <a:ext cx="429493" cy="526472"/>
            <a:chOff x="3626426" y="3512127"/>
            <a:chExt cx="415638" cy="526472"/>
          </a:xfrm>
        </p:grpSpPr>
        <p:sp>
          <p:nvSpPr>
            <p:cNvPr id="74" name="Rectangle 73"/>
            <p:cNvSpPr/>
            <p:nvPr/>
          </p:nvSpPr>
          <p:spPr>
            <a:xfrm>
              <a:off x="3626427" y="3643745"/>
              <a:ext cx="415637" cy="65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3626427" y="3512127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3626427" y="3577936"/>
              <a:ext cx="415637" cy="65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3626427" y="3709554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3626427" y="3841172"/>
              <a:ext cx="415637" cy="65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3626427" y="3775363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3626426" y="3906981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3626426" y="3972790"/>
              <a:ext cx="415637" cy="65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1" name="Rectangle 90"/>
          <p:cNvSpPr/>
          <p:nvPr/>
        </p:nvSpPr>
        <p:spPr>
          <a:xfrm>
            <a:off x="2947723" y="2664843"/>
            <a:ext cx="1168809" cy="4711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2" name="Group 91"/>
          <p:cNvGrpSpPr/>
          <p:nvPr/>
        </p:nvGrpSpPr>
        <p:grpSpPr>
          <a:xfrm rot="5400000">
            <a:off x="3044189" y="2633235"/>
            <a:ext cx="415638" cy="526472"/>
            <a:chOff x="3626426" y="3512127"/>
            <a:chExt cx="415638" cy="526472"/>
          </a:xfrm>
        </p:grpSpPr>
        <p:sp>
          <p:nvSpPr>
            <p:cNvPr id="93" name="Rectangle 92"/>
            <p:cNvSpPr/>
            <p:nvPr/>
          </p:nvSpPr>
          <p:spPr>
            <a:xfrm>
              <a:off x="3626427" y="3643745"/>
              <a:ext cx="415637" cy="65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3626427" y="3512127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3626427" y="3577936"/>
              <a:ext cx="415637" cy="65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3626427" y="3709554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3626427" y="3841172"/>
              <a:ext cx="415637" cy="65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3626427" y="3775363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3626426" y="3906981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3626426" y="3972790"/>
              <a:ext cx="415637" cy="65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1" name="Group 100"/>
          <p:cNvGrpSpPr/>
          <p:nvPr/>
        </p:nvGrpSpPr>
        <p:grpSpPr>
          <a:xfrm rot="5400000">
            <a:off x="3587285" y="2632889"/>
            <a:ext cx="429493" cy="526472"/>
            <a:chOff x="3626426" y="3512127"/>
            <a:chExt cx="415638" cy="526472"/>
          </a:xfrm>
        </p:grpSpPr>
        <p:sp>
          <p:nvSpPr>
            <p:cNvPr id="102" name="Rectangle 101"/>
            <p:cNvSpPr/>
            <p:nvPr/>
          </p:nvSpPr>
          <p:spPr>
            <a:xfrm>
              <a:off x="3626427" y="3643745"/>
              <a:ext cx="415637" cy="65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3626427" y="3512127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3626427" y="3577936"/>
              <a:ext cx="415637" cy="65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3626427" y="3709554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3626427" y="3841172"/>
              <a:ext cx="415637" cy="65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3626427" y="3775363"/>
              <a:ext cx="415637" cy="65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3626426" y="3906981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3626426" y="3972790"/>
              <a:ext cx="415637" cy="65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9" name="Rectangle 118"/>
          <p:cNvSpPr/>
          <p:nvPr/>
        </p:nvSpPr>
        <p:spPr>
          <a:xfrm>
            <a:off x="5430986" y="2676274"/>
            <a:ext cx="1118851" cy="4711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0" name="Group 119"/>
          <p:cNvGrpSpPr/>
          <p:nvPr/>
        </p:nvGrpSpPr>
        <p:grpSpPr>
          <a:xfrm rot="5400000">
            <a:off x="5504592" y="2644666"/>
            <a:ext cx="415638" cy="526472"/>
            <a:chOff x="3626426" y="3512127"/>
            <a:chExt cx="415638" cy="526472"/>
          </a:xfrm>
        </p:grpSpPr>
        <p:sp>
          <p:nvSpPr>
            <p:cNvPr id="121" name="Rectangle 120"/>
            <p:cNvSpPr/>
            <p:nvPr/>
          </p:nvSpPr>
          <p:spPr>
            <a:xfrm>
              <a:off x="3626427" y="3643745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3626427" y="3512127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3626427" y="3577936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3626427" y="3709554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3626427" y="3841172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3626427" y="3775363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3626426" y="3906981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3626426" y="3972790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7" name="Group 146"/>
          <p:cNvGrpSpPr/>
          <p:nvPr/>
        </p:nvGrpSpPr>
        <p:grpSpPr>
          <a:xfrm rot="5400000">
            <a:off x="6053844" y="2646743"/>
            <a:ext cx="419794" cy="526472"/>
            <a:chOff x="3626426" y="3512127"/>
            <a:chExt cx="415638" cy="526472"/>
          </a:xfrm>
        </p:grpSpPr>
        <p:sp>
          <p:nvSpPr>
            <p:cNvPr id="148" name="Rectangle 147"/>
            <p:cNvSpPr/>
            <p:nvPr/>
          </p:nvSpPr>
          <p:spPr>
            <a:xfrm>
              <a:off x="3626427" y="3643745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ectangle 148"/>
            <p:cNvSpPr/>
            <p:nvPr/>
          </p:nvSpPr>
          <p:spPr>
            <a:xfrm>
              <a:off x="3626427" y="3512127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3626427" y="3577936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3626427" y="3709554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tangle 151"/>
            <p:cNvSpPr/>
            <p:nvPr/>
          </p:nvSpPr>
          <p:spPr>
            <a:xfrm>
              <a:off x="3626427" y="3841172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ectangle 152"/>
            <p:cNvSpPr/>
            <p:nvPr/>
          </p:nvSpPr>
          <p:spPr>
            <a:xfrm>
              <a:off x="3626427" y="3775363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tangle 153"/>
            <p:cNvSpPr/>
            <p:nvPr/>
          </p:nvSpPr>
          <p:spPr>
            <a:xfrm>
              <a:off x="3626426" y="3906981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3626426" y="3972790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7" name="Rectangle 156"/>
          <p:cNvSpPr/>
          <p:nvPr/>
        </p:nvSpPr>
        <p:spPr>
          <a:xfrm>
            <a:off x="5703570" y="1680209"/>
            <a:ext cx="571256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8" name="Group 157"/>
          <p:cNvGrpSpPr/>
          <p:nvPr/>
        </p:nvGrpSpPr>
        <p:grpSpPr>
          <a:xfrm rot="5400000">
            <a:off x="5784207" y="1647660"/>
            <a:ext cx="415638" cy="526472"/>
            <a:chOff x="3626426" y="3512127"/>
            <a:chExt cx="415638" cy="526472"/>
          </a:xfrm>
        </p:grpSpPr>
        <p:sp>
          <p:nvSpPr>
            <p:cNvPr id="159" name="Rectangle 158"/>
            <p:cNvSpPr/>
            <p:nvPr/>
          </p:nvSpPr>
          <p:spPr>
            <a:xfrm>
              <a:off x="3626427" y="3643745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3626427" y="3512127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Rectangle 160"/>
            <p:cNvSpPr/>
            <p:nvPr/>
          </p:nvSpPr>
          <p:spPr>
            <a:xfrm>
              <a:off x="3626427" y="3577936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Rectangle 161"/>
            <p:cNvSpPr/>
            <p:nvPr/>
          </p:nvSpPr>
          <p:spPr>
            <a:xfrm>
              <a:off x="3626427" y="3709554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3626427" y="3841172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Rectangle 163"/>
            <p:cNvSpPr/>
            <p:nvPr/>
          </p:nvSpPr>
          <p:spPr>
            <a:xfrm>
              <a:off x="3626427" y="3775363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3626426" y="3906981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65"/>
            <p:cNvSpPr/>
            <p:nvPr/>
          </p:nvSpPr>
          <p:spPr>
            <a:xfrm>
              <a:off x="3626426" y="3972790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7" name="Up-Down Arrow 176"/>
          <p:cNvSpPr/>
          <p:nvPr/>
        </p:nvSpPr>
        <p:spPr>
          <a:xfrm>
            <a:off x="5837547" y="2206602"/>
            <a:ext cx="318225" cy="440746"/>
          </a:xfrm>
          <a:prstGeom prst="upDown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Up-Down Arrow 177"/>
          <p:cNvSpPr/>
          <p:nvPr/>
        </p:nvSpPr>
        <p:spPr>
          <a:xfrm>
            <a:off x="3339291" y="2198994"/>
            <a:ext cx="318225" cy="440746"/>
          </a:xfrm>
          <a:prstGeom prst="upDownArrow">
            <a:avLst/>
          </a:prstGeom>
          <a:pattFill prst="dkVert">
            <a:fgClr>
              <a:schemeClr val="bg1">
                <a:lumMod val="5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Up-Down Arrow 179"/>
          <p:cNvSpPr/>
          <p:nvPr/>
        </p:nvSpPr>
        <p:spPr>
          <a:xfrm rot="8100000">
            <a:off x="3493827" y="3048884"/>
            <a:ext cx="548407" cy="914400"/>
          </a:xfrm>
          <a:prstGeom prst="upDownArrow">
            <a:avLst/>
          </a:prstGeom>
          <a:pattFill prst="wdDnDiag">
            <a:fgClr>
              <a:schemeClr val="bg1">
                <a:lumMod val="5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Up-Down Arrow 180"/>
          <p:cNvSpPr/>
          <p:nvPr/>
        </p:nvSpPr>
        <p:spPr>
          <a:xfrm rot="2700000">
            <a:off x="5536683" y="3054301"/>
            <a:ext cx="457200" cy="915647"/>
          </a:xfrm>
          <a:prstGeom prst="upDown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3" name="Straight Connector 182"/>
          <p:cNvCxnSpPr/>
          <p:nvPr/>
        </p:nvCxnSpPr>
        <p:spPr>
          <a:xfrm>
            <a:off x="4745874" y="628649"/>
            <a:ext cx="6754" cy="3200401"/>
          </a:xfrm>
          <a:prstGeom prst="line">
            <a:avLst/>
          </a:prstGeom>
          <a:ln w="254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/>
          <p:cNvSpPr txBox="1"/>
          <p:nvPr/>
        </p:nvSpPr>
        <p:spPr>
          <a:xfrm>
            <a:off x="1177290" y="1679268"/>
            <a:ext cx="15527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Private Cache</a:t>
            </a:r>
            <a:endParaRPr lang="en-US" sz="1600" dirty="0"/>
          </a:p>
        </p:txBody>
      </p:sp>
      <p:sp>
        <p:nvSpPr>
          <p:cNvPr id="185" name="TextBox 184"/>
          <p:cNvSpPr txBox="1"/>
          <p:nvPr/>
        </p:nvSpPr>
        <p:spPr>
          <a:xfrm>
            <a:off x="1154265" y="2187294"/>
            <a:ext cx="16302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Cache Bandwidth</a:t>
            </a:r>
            <a:endParaRPr lang="en-US" sz="1600" dirty="0"/>
          </a:p>
        </p:txBody>
      </p:sp>
      <p:sp>
        <p:nvSpPr>
          <p:cNvPr id="186" name="TextBox 185"/>
          <p:cNvSpPr txBox="1"/>
          <p:nvPr/>
        </p:nvSpPr>
        <p:spPr>
          <a:xfrm>
            <a:off x="1171265" y="2788330"/>
            <a:ext cx="15527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Shared Cache</a:t>
            </a:r>
            <a:endParaRPr lang="en-US" sz="1600" dirty="0"/>
          </a:p>
        </p:txBody>
      </p:sp>
      <p:sp>
        <p:nvSpPr>
          <p:cNvPr id="187" name="TextBox 186"/>
          <p:cNvSpPr txBox="1"/>
          <p:nvPr/>
        </p:nvSpPr>
        <p:spPr>
          <a:xfrm>
            <a:off x="1107611" y="3397989"/>
            <a:ext cx="18827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Memory Bandwidth</a:t>
            </a:r>
            <a:endParaRPr lang="en-US" sz="1600" dirty="0"/>
          </a:p>
        </p:txBody>
      </p:sp>
      <p:sp>
        <p:nvSpPr>
          <p:cNvPr id="188" name="TextBox 187"/>
          <p:cNvSpPr txBox="1"/>
          <p:nvPr/>
        </p:nvSpPr>
        <p:spPr>
          <a:xfrm>
            <a:off x="1171265" y="4313129"/>
            <a:ext cx="15043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Main Memory</a:t>
            </a:r>
            <a:endParaRPr lang="en-US" sz="1600" dirty="0"/>
          </a:p>
        </p:txBody>
      </p:sp>
      <p:sp>
        <p:nvSpPr>
          <p:cNvPr id="189" name="TextBox 188"/>
          <p:cNvSpPr txBox="1"/>
          <p:nvPr/>
        </p:nvSpPr>
        <p:spPr>
          <a:xfrm>
            <a:off x="1805940" y="788670"/>
            <a:ext cx="27508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 smtClean="0"/>
              <a:t>Conventional Memory System</a:t>
            </a:r>
            <a:endParaRPr lang="en-US" sz="1600" b="1" u="sng" dirty="0"/>
          </a:p>
        </p:txBody>
      </p:sp>
      <p:sp>
        <p:nvSpPr>
          <p:cNvPr id="190" name="TextBox 189"/>
          <p:cNvSpPr txBox="1"/>
          <p:nvPr/>
        </p:nvSpPr>
        <p:spPr>
          <a:xfrm>
            <a:off x="4963390" y="787305"/>
            <a:ext cx="2443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 smtClean="0"/>
              <a:t>Proposed Memory System</a:t>
            </a:r>
            <a:endParaRPr lang="en-US" sz="1600" b="1" u="sng" dirty="0"/>
          </a:p>
        </p:txBody>
      </p:sp>
      <p:grpSp>
        <p:nvGrpSpPr>
          <p:cNvPr id="263" name="Group 262"/>
          <p:cNvGrpSpPr/>
          <p:nvPr/>
        </p:nvGrpSpPr>
        <p:grpSpPr>
          <a:xfrm>
            <a:off x="3653377" y="4414366"/>
            <a:ext cx="2174126" cy="432351"/>
            <a:chOff x="3663421" y="5192429"/>
            <a:chExt cx="2174126" cy="432351"/>
          </a:xfrm>
        </p:grpSpPr>
        <p:grpSp>
          <p:nvGrpSpPr>
            <p:cNvPr id="227" name="Group 226"/>
            <p:cNvGrpSpPr/>
            <p:nvPr/>
          </p:nvGrpSpPr>
          <p:grpSpPr>
            <a:xfrm rot="5400000">
              <a:off x="3711773" y="5144078"/>
              <a:ext cx="429768" cy="526472"/>
              <a:chOff x="3626426" y="3512127"/>
              <a:chExt cx="415638" cy="526472"/>
            </a:xfrm>
          </p:grpSpPr>
          <p:sp>
            <p:nvSpPr>
              <p:cNvPr id="228" name="Rectangle 227"/>
              <p:cNvSpPr/>
              <p:nvPr/>
            </p:nvSpPr>
            <p:spPr>
              <a:xfrm>
                <a:off x="3626427" y="3643745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9" name="Rectangle 228"/>
              <p:cNvSpPr/>
              <p:nvPr/>
            </p:nvSpPr>
            <p:spPr>
              <a:xfrm>
                <a:off x="3626427" y="3512127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0" name="Rectangle 229"/>
              <p:cNvSpPr/>
              <p:nvPr/>
            </p:nvSpPr>
            <p:spPr>
              <a:xfrm>
                <a:off x="3626427" y="3577936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1" name="Rectangle 230"/>
              <p:cNvSpPr/>
              <p:nvPr/>
            </p:nvSpPr>
            <p:spPr>
              <a:xfrm>
                <a:off x="3626427" y="3709554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2" name="Rectangle 231"/>
              <p:cNvSpPr/>
              <p:nvPr/>
            </p:nvSpPr>
            <p:spPr>
              <a:xfrm>
                <a:off x="3626427" y="3841172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3" name="Rectangle 232"/>
              <p:cNvSpPr/>
              <p:nvPr/>
            </p:nvSpPr>
            <p:spPr>
              <a:xfrm>
                <a:off x="3626427" y="3775363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4" name="Rectangle 233"/>
              <p:cNvSpPr/>
              <p:nvPr/>
            </p:nvSpPr>
            <p:spPr>
              <a:xfrm>
                <a:off x="3626426" y="3906981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5" name="Rectangle 234"/>
              <p:cNvSpPr/>
              <p:nvPr/>
            </p:nvSpPr>
            <p:spPr>
              <a:xfrm>
                <a:off x="3626426" y="3972790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6" name="Group 235"/>
            <p:cNvGrpSpPr/>
            <p:nvPr/>
          </p:nvGrpSpPr>
          <p:grpSpPr>
            <a:xfrm rot="5400000">
              <a:off x="4259027" y="5144077"/>
              <a:ext cx="429768" cy="526472"/>
              <a:chOff x="3626426" y="3512127"/>
              <a:chExt cx="415638" cy="526472"/>
            </a:xfrm>
          </p:grpSpPr>
          <p:sp>
            <p:nvSpPr>
              <p:cNvPr id="237" name="Rectangle 236"/>
              <p:cNvSpPr/>
              <p:nvPr/>
            </p:nvSpPr>
            <p:spPr>
              <a:xfrm>
                <a:off x="3626427" y="3643745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8" name="Rectangle 237"/>
              <p:cNvSpPr/>
              <p:nvPr/>
            </p:nvSpPr>
            <p:spPr>
              <a:xfrm>
                <a:off x="3626427" y="3512127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9" name="Rectangle 238"/>
              <p:cNvSpPr/>
              <p:nvPr/>
            </p:nvSpPr>
            <p:spPr>
              <a:xfrm>
                <a:off x="3626427" y="3577936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0" name="Rectangle 239"/>
              <p:cNvSpPr/>
              <p:nvPr/>
            </p:nvSpPr>
            <p:spPr>
              <a:xfrm>
                <a:off x="3626427" y="3709554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1" name="Rectangle 240"/>
              <p:cNvSpPr/>
              <p:nvPr/>
            </p:nvSpPr>
            <p:spPr>
              <a:xfrm>
                <a:off x="3626427" y="3841172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2" name="Rectangle 241"/>
              <p:cNvSpPr/>
              <p:nvPr/>
            </p:nvSpPr>
            <p:spPr>
              <a:xfrm>
                <a:off x="3626427" y="3775363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3" name="Rectangle 242"/>
              <p:cNvSpPr/>
              <p:nvPr/>
            </p:nvSpPr>
            <p:spPr>
              <a:xfrm>
                <a:off x="3626426" y="3906981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4" name="Rectangle 243"/>
              <p:cNvSpPr/>
              <p:nvPr/>
            </p:nvSpPr>
            <p:spPr>
              <a:xfrm>
                <a:off x="3626426" y="3972790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5" name="Group 244"/>
            <p:cNvGrpSpPr/>
            <p:nvPr/>
          </p:nvGrpSpPr>
          <p:grpSpPr>
            <a:xfrm rot="5400000">
              <a:off x="4809749" y="5146660"/>
              <a:ext cx="429768" cy="526472"/>
              <a:chOff x="3626426" y="3512127"/>
              <a:chExt cx="415638" cy="526472"/>
            </a:xfrm>
          </p:grpSpPr>
          <p:sp>
            <p:nvSpPr>
              <p:cNvPr id="246" name="Rectangle 245"/>
              <p:cNvSpPr/>
              <p:nvPr/>
            </p:nvSpPr>
            <p:spPr>
              <a:xfrm>
                <a:off x="3626427" y="3643745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7" name="Rectangle 246"/>
              <p:cNvSpPr/>
              <p:nvPr/>
            </p:nvSpPr>
            <p:spPr>
              <a:xfrm>
                <a:off x="3626427" y="3512127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8" name="Rectangle 247"/>
              <p:cNvSpPr/>
              <p:nvPr/>
            </p:nvSpPr>
            <p:spPr>
              <a:xfrm>
                <a:off x="3626427" y="3577936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9" name="Rectangle 248"/>
              <p:cNvSpPr/>
              <p:nvPr/>
            </p:nvSpPr>
            <p:spPr>
              <a:xfrm>
                <a:off x="3626427" y="3709554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0" name="Rectangle 249"/>
              <p:cNvSpPr/>
              <p:nvPr/>
            </p:nvSpPr>
            <p:spPr>
              <a:xfrm>
                <a:off x="3626427" y="3841172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1" name="Rectangle 250"/>
              <p:cNvSpPr/>
              <p:nvPr/>
            </p:nvSpPr>
            <p:spPr>
              <a:xfrm>
                <a:off x="3626427" y="3775363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2" name="Rectangle 251"/>
              <p:cNvSpPr/>
              <p:nvPr/>
            </p:nvSpPr>
            <p:spPr>
              <a:xfrm>
                <a:off x="3626426" y="3906981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3" name="Rectangle 252"/>
              <p:cNvSpPr/>
              <p:nvPr/>
            </p:nvSpPr>
            <p:spPr>
              <a:xfrm>
                <a:off x="3626426" y="3972790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4" name="Group 253"/>
            <p:cNvGrpSpPr/>
            <p:nvPr/>
          </p:nvGrpSpPr>
          <p:grpSpPr>
            <a:xfrm rot="5400000">
              <a:off x="5359427" y="5146660"/>
              <a:ext cx="429768" cy="526472"/>
              <a:chOff x="3626426" y="3512127"/>
              <a:chExt cx="415638" cy="526472"/>
            </a:xfrm>
          </p:grpSpPr>
          <p:sp>
            <p:nvSpPr>
              <p:cNvPr id="255" name="Rectangle 254"/>
              <p:cNvSpPr/>
              <p:nvPr/>
            </p:nvSpPr>
            <p:spPr>
              <a:xfrm>
                <a:off x="3626427" y="3643745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6" name="Rectangle 255"/>
              <p:cNvSpPr/>
              <p:nvPr/>
            </p:nvSpPr>
            <p:spPr>
              <a:xfrm>
                <a:off x="3626427" y="3512127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7" name="Rectangle 256"/>
              <p:cNvSpPr/>
              <p:nvPr/>
            </p:nvSpPr>
            <p:spPr>
              <a:xfrm>
                <a:off x="3626427" y="3577936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8" name="Rectangle 257"/>
              <p:cNvSpPr/>
              <p:nvPr/>
            </p:nvSpPr>
            <p:spPr>
              <a:xfrm>
                <a:off x="3626427" y="3709554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9" name="Rectangle 258"/>
              <p:cNvSpPr/>
              <p:nvPr/>
            </p:nvSpPr>
            <p:spPr>
              <a:xfrm>
                <a:off x="3626427" y="3841172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0" name="Rectangle 259"/>
              <p:cNvSpPr/>
              <p:nvPr/>
            </p:nvSpPr>
            <p:spPr>
              <a:xfrm>
                <a:off x="3626427" y="3775363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1" name="Rectangle 260"/>
              <p:cNvSpPr/>
              <p:nvPr/>
            </p:nvSpPr>
            <p:spPr>
              <a:xfrm>
                <a:off x="3626426" y="3906981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2" name="Rectangle 261"/>
              <p:cNvSpPr/>
              <p:nvPr/>
            </p:nvSpPr>
            <p:spPr>
              <a:xfrm>
                <a:off x="3626426" y="3972790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64" name="Rectangle 263"/>
          <p:cNvSpPr/>
          <p:nvPr/>
        </p:nvSpPr>
        <p:spPr>
          <a:xfrm>
            <a:off x="3142143" y="1674346"/>
            <a:ext cx="571256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5" name="Group 264"/>
          <p:cNvGrpSpPr/>
          <p:nvPr/>
        </p:nvGrpSpPr>
        <p:grpSpPr>
          <a:xfrm rot="5400000">
            <a:off x="3222780" y="1641797"/>
            <a:ext cx="415638" cy="526472"/>
            <a:chOff x="3626426" y="3512127"/>
            <a:chExt cx="415638" cy="526472"/>
          </a:xfrm>
        </p:grpSpPr>
        <p:sp>
          <p:nvSpPr>
            <p:cNvPr id="266" name="Rectangle 265"/>
            <p:cNvSpPr/>
            <p:nvPr/>
          </p:nvSpPr>
          <p:spPr>
            <a:xfrm>
              <a:off x="3626427" y="3643745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" name="Rectangle 266"/>
            <p:cNvSpPr/>
            <p:nvPr/>
          </p:nvSpPr>
          <p:spPr>
            <a:xfrm>
              <a:off x="3626427" y="3512127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" name="Rectangle 267"/>
            <p:cNvSpPr/>
            <p:nvPr/>
          </p:nvSpPr>
          <p:spPr>
            <a:xfrm>
              <a:off x="3626427" y="3577936"/>
              <a:ext cx="415637" cy="65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" name="Rectangle 268"/>
            <p:cNvSpPr/>
            <p:nvPr/>
          </p:nvSpPr>
          <p:spPr>
            <a:xfrm>
              <a:off x="3626427" y="3709554"/>
              <a:ext cx="415637" cy="65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0" name="Rectangle 269"/>
            <p:cNvSpPr/>
            <p:nvPr/>
          </p:nvSpPr>
          <p:spPr>
            <a:xfrm>
              <a:off x="3626427" y="3841172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1" name="Rectangle 270"/>
            <p:cNvSpPr/>
            <p:nvPr/>
          </p:nvSpPr>
          <p:spPr>
            <a:xfrm>
              <a:off x="3626427" y="3775363"/>
              <a:ext cx="415637" cy="65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Rectangle 271"/>
            <p:cNvSpPr/>
            <p:nvPr/>
          </p:nvSpPr>
          <p:spPr>
            <a:xfrm>
              <a:off x="3626426" y="3906981"/>
              <a:ext cx="415637" cy="65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Rectangle 272"/>
            <p:cNvSpPr/>
            <p:nvPr/>
          </p:nvSpPr>
          <p:spPr>
            <a:xfrm>
              <a:off x="3626426" y="3972790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62615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5427704" y="2774422"/>
            <a:ext cx="1118851" cy="471132"/>
            <a:chOff x="5430986" y="2676274"/>
            <a:chExt cx="1118851" cy="471131"/>
          </a:xfrm>
        </p:grpSpPr>
        <p:sp>
          <p:nvSpPr>
            <p:cNvPr id="119" name="Rectangle 118"/>
            <p:cNvSpPr/>
            <p:nvPr/>
          </p:nvSpPr>
          <p:spPr>
            <a:xfrm>
              <a:off x="5430986" y="2676274"/>
              <a:ext cx="1118851" cy="4711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0" name="Group 119"/>
            <p:cNvGrpSpPr/>
            <p:nvPr/>
          </p:nvGrpSpPr>
          <p:grpSpPr>
            <a:xfrm rot="5400000">
              <a:off x="5504592" y="2644666"/>
              <a:ext cx="415638" cy="526472"/>
              <a:chOff x="3626426" y="3512127"/>
              <a:chExt cx="415638" cy="526472"/>
            </a:xfrm>
          </p:grpSpPr>
          <p:sp>
            <p:nvSpPr>
              <p:cNvPr id="121" name="Rectangle 120"/>
              <p:cNvSpPr/>
              <p:nvPr/>
            </p:nvSpPr>
            <p:spPr>
              <a:xfrm>
                <a:off x="3626427" y="3643745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3626427" y="3512127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3626427" y="3577936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Rectangle 123"/>
              <p:cNvSpPr/>
              <p:nvPr/>
            </p:nvSpPr>
            <p:spPr>
              <a:xfrm>
                <a:off x="3626427" y="3709554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3626427" y="3841172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Rectangle 125"/>
              <p:cNvSpPr/>
              <p:nvPr/>
            </p:nvSpPr>
            <p:spPr>
              <a:xfrm>
                <a:off x="3626427" y="3775363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Rectangle 126"/>
              <p:cNvSpPr/>
              <p:nvPr/>
            </p:nvSpPr>
            <p:spPr>
              <a:xfrm>
                <a:off x="3626426" y="3906981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Rectangle 127"/>
              <p:cNvSpPr/>
              <p:nvPr/>
            </p:nvSpPr>
            <p:spPr>
              <a:xfrm>
                <a:off x="3626426" y="3972790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7" name="Group 146"/>
            <p:cNvGrpSpPr/>
            <p:nvPr/>
          </p:nvGrpSpPr>
          <p:grpSpPr>
            <a:xfrm rot="5400000">
              <a:off x="6048129" y="2641028"/>
              <a:ext cx="419794" cy="537902"/>
              <a:chOff x="3626426" y="3512127"/>
              <a:chExt cx="415638" cy="537902"/>
            </a:xfrm>
          </p:grpSpPr>
          <p:sp>
            <p:nvSpPr>
              <p:cNvPr id="148" name="Rectangle 147"/>
              <p:cNvSpPr/>
              <p:nvPr/>
            </p:nvSpPr>
            <p:spPr>
              <a:xfrm>
                <a:off x="3626427" y="3643745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Rectangle 148"/>
              <p:cNvSpPr/>
              <p:nvPr/>
            </p:nvSpPr>
            <p:spPr>
              <a:xfrm>
                <a:off x="3626427" y="3512127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Rectangle 149"/>
              <p:cNvSpPr/>
              <p:nvPr/>
            </p:nvSpPr>
            <p:spPr>
              <a:xfrm>
                <a:off x="3626427" y="3577936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Rectangle 150"/>
              <p:cNvSpPr/>
              <p:nvPr/>
            </p:nvSpPr>
            <p:spPr>
              <a:xfrm>
                <a:off x="3626427" y="3709554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Rectangle 151"/>
              <p:cNvSpPr/>
              <p:nvPr/>
            </p:nvSpPr>
            <p:spPr>
              <a:xfrm>
                <a:off x="3626427" y="3841172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Rectangle 152"/>
              <p:cNvSpPr/>
              <p:nvPr/>
            </p:nvSpPr>
            <p:spPr>
              <a:xfrm>
                <a:off x="3626427" y="3775363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Rectangle 153"/>
              <p:cNvSpPr/>
              <p:nvPr/>
            </p:nvSpPr>
            <p:spPr>
              <a:xfrm>
                <a:off x="3626426" y="3906981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Rectangle 154"/>
              <p:cNvSpPr/>
              <p:nvPr/>
            </p:nvSpPr>
            <p:spPr>
              <a:xfrm>
                <a:off x="3626426" y="3984220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57" name="Rectangle 156"/>
          <p:cNvSpPr/>
          <p:nvPr/>
        </p:nvSpPr>
        <p:spPr>
          <a:xfrm>
            <a:off x="5701501" y="1680209"/>
            <a:ext cx="571256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8" name="Group 157"/>
          <p:cNvGrpSpPr/>
          <p:nvPr/>
        </p:nvGrpSpPr>
        <p:grpSpPr>
          <a:xfrm rot="5400000">
            <a:off x="5784207" y="1639710"/>
            <a:ext cx="415638" cy="526472"/>
            <a:chOff x="3626426" y="3512127"/>
            <a:chExt cx="415638" cy="526472"/>
          </a:xfrm>
        </p:grpSpPr>
        <p:sp>
          <p:nvSpPr>
            <p:cNvPr id="159" name="Rectangle 158"/>
            <p:cNvSpPr/>
            <p:nvPr/>
          </p:nvSpPr>
          <p:spPr>
            <a:xfrm>
              <a:off x="3626427" y="3643745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3626427" y="3512127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Rectangle 160"/>
            <p:cNvSpPr/>
            <p:nvPr/>
          </p:nvSpPr>
          <p:spPr>
            <a:xfrm>
              <a:off x="3626427" y="3577936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Rectangle 161"/>
            <p:cNvSpPr/>
            <p:nvPr/>
          </p:nvSpPr>
          <p:spPr>
            <a:xfrm>
              <a:off x="3626427" y="3709554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3626427" y="3841172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Rectangle 163"/>
            <p:cNvSpPr/>
            <p:nvPr/>
          </p:nvSpPr>
          <p:spPr>
            <a:xfrm>
              <a:off x="3626427" y="3775363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3626426" y="3906981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65"/>
            <p:cNvSpPr/>
            <p:nvPr/>
          </p:nvSpPr>
          <p:spPr>
            <a:xfrm>
              <a:off x="3626426" y="3972790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7" name="Up-Down Arrow 176"/>
          <p:cNvSpPr/>
          <p:nvPr/>
        </p:nvSpPr>
        <p:spPr>
          <a:xfrm>
            <a:off x="5828017" y="2202798"/>
            <a:ext cx="318225" cy="440746"/>
          </a:xfrm>
          <a:prstGeom prst="upDown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Up-Down Arrow 177"/>
          <p:cNvSpPr/>
          <p:nvPr/>
        </p:nvSpPr>
        <p:spPr>
          <a:xfrm>
            <a:off x="3336095" y="2202798"/>
            <a:ext cx="318225" cy="440746"/>
          </a:xfrm>
          <a:prstGeom prst="upDownArrow">
            <a:avLst/>
          </a:prstGeom>
          <a:pattFill prst="dkVert">
            <a:fgClr>
              <a:schemeClr val="bg1">
                <a:lumMod val="5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3" name="Straight Connector 182"/>
          <p:cNvCxnSpPr/>
          <p:nvPr/>
        </p:nvCxnSpPr>
        <p:spPr>
          <a:xfrm>
            <a:off x="4745874" y="601902"/>
            <a:ext cx="6754" cy="4259734"/>
          </a:xfrm>
          <a:prstGeom prst="line">
            <a:avLst/>
          </a:prstGeom>
          <a:ln w="254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/>
          <p:cNvSpPr txBox="1"/>
          <p:nvPr/>
        </p:nvSpPr>
        <p:spPr>
          <a:xfrm>
            <a:off x="651510" y="1679268"/>
            <a:ext cx="15527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Private Cache</a:t>
            </a:r>
            <a:endParaRPr lang="en-US" sz="1600" dirty="0"/>
          </a:p>
        </p:txBody>
      </p:sp>
      <p:sp>
        <p:nvSpPr>
          <p:cNvPr id="185" name="TextBox 184"/>
          <p:cNvSpPr txBox="1"/>
          <p:nvPr/>
        </p:nvSpPr>
        <p:spPr>
          <a:xfrm>
            <a:off x="628485" y="2187294"/>
            <a:ext cx="16302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Cache Bandwidth</a:t>
            </a:r>
            <a:endParaRPr lang="en-US" sz="1600" dirty="0"/>
          </a:p>
        </p:txBody>
      </p:sp>
      <p:sp>
        <p:nvSpPr>
          <p:cNvPr id="186" name="TextBox 185"/>
          <p:cNvSpPr txBox="1"/>
          <p:nvPr/>
        </p:nvSpPr>
        <p:spPr>
          <a:xfrm>
            <a:off x="645485" y="2788330"/>
            <a:ext cx="15527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Shared Cache</a:t>
            </a:r>
            <a:endParaRPr lang="en-US" sz="1600" dirty="0"/>
          </a:p>
        </p:txBody>
      </p:sp>
      <p:sp>
        <p:nvSpPr>
          <p:cNvPr id="187" name="TextBox 186"/>
          <p:cNvSpPr txBox="1"/>
          <p:nvPr/>
        </p:nvSpPr>
        <p:spPr>
          <a:xfrm>
            <a:off x="581831" y="3397989"/>
            <a:ext cx="18827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Memory Bandwidth</a:t>
            </a:r>
            <a:endParaRPr lang="en-US" sz="1600" dirty="0"/>
          </a:p>
        </p:txBody>
      </p:sp>
      <p:sp>
        <p:nvSpPr>
          <p:cNvPr id="188" name="TextBox 187"/>
          <p:cNvSpPr txBox="1"/>
          <p:nvPr/>
        </p:nvSpPr>
        <p:spPr>
          <a:xfrm>
            <a:off x="645485" y="4313129"/>
            <a:ext cx="15043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Main Memory</a:t>
            </a:r>
            <a:endParaRPr lang="en-US" sz="1600" dirty="0"/>
          </a:p>
        </p:txBody>
      </p:sp>
      <p:sp>
        <p:nvSpPr>
          <p:cNvPr id="189" name="TextBox 188"/>
          <p:cNvSpPr txBox="1"/>
          <p:nvPr/>
        </p:nvSpPr>
        <p:spPr>
          <a:xfrm>
            <a:off x="1805940" y="788670"/>
            <a:ext cx="27508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 smtClean="0"/>
              <a:t>Conventional Memory System</a:t>
            </a:r>
            <a:endParaRPr lang="en-US" sz="1600" b="1" u="sng" dirty="0"/>
          </a:p>
        </p:txBody>
      </p:sp>
      <p:sp>
        <p:nvSpPr>
          <p:cNvPr id="190" name="TextBox 189"/>
          <p:cNvSpPr txBox="1"/>
          <p:nvPr/>
        </p:nvSpPr>
        <p:spPr>
          <a:xfrm>
            <a:off x="4963390" y="787305"/>
            <a:ext cx="2443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 smtClean="0"/>
              <a:t>Proposed Memory System</a:t>
            </a:r>
            <a:endParaRPr lang="en-US" sz="1600" b="1" u="sng" dirty="0"/>
          </a:p>
        </p:txBody>
      </p:sp>
      <p:grpSp>
        <p:nvGrpSpPr>
          <p:cNvPr id="2" name="Group 1"/>
          <p:cNvGrpSpPr/>
          <p:nvPr/>
        </p:nvGrpSpPr>
        <p:grpSpPr>
          <a:xfrm>
            <a:off x="2375877" y="3908053"/>
            <a:ext cx="2238661" cy="977074"/>
            <a:chOff x="2467317" y="3908053"/>
            <a:chExt cx="2238661" cy="977074"/>
          </a:xfrm>
        </p:grpSpPr>
        <p:sp>
          <p:nvSpPr>
            <p:cNvPr id="4" name="Rectangle 3"/>
            <p:cNvSpPr/>
            <p:nvPr/>
          </p:nvSpPr>
          <p:spPr>
            <a:xfrm>
              <a:off x="2467317" y="3908053"/>
              <a:ext cx="2238661" cy="9770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" name="Group 17"/>
            <p:cNvGrpSpPr/>
            <p:nvPr/>
          </p:nvGrpSpPr>
          <p:grpSpPr>
            <a:xfrm rot="5400000">
              <a:off x="2567801" y="3902409"/>
              <a:ext cx="429768" cy="526472"/>
              <a:chOff x="3626426" y="3512127"/>
              <a:chExt cx="415638" cy="526472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3626427" y="3643745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3626427" y="3512127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3626427" y="3577936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3626427" y="3709554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3626427" y="3841172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3626427" y="3775363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3626426" y="3906981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3626426" y="3972790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 rot="5400000">
              <a:off x="3113324" y="3902409"/>
              <a:ext cx="429768" cy="526472"/>
              <a:chOff x="3626426" y="3512127"/>
              <a:chExt cx="415638" cy="526472"/>
            </a:xfrm>
          </p:grpSpPr>
          <p:sp>
            <p:nvSpPr>
              <p:cNvPr id="29" name="Rectangle 28"/>
              <p:cNvSpPr/>
              <p:nvPr/>
            </p:nvSpPr>
            <p:spPr>
              <a:xfrm>
                <a:off x="3626427" y="3643745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3626427" y="3512127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3626427" y="3577936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3626427" y="3709554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3626427" y="3841172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3626427" y="3775363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3626426" y="3906981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3626426" y="3972790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 rot="5400000">
              <a:off x="3660718" y="3897974"/>
              <a:ext cx="429493" cy="526472"/>
              <a:chOff x="3626426" y="3512127"/>
              <a:chExt cx="415638" cy="526472"/>
            </a:xfrm>
          </p:grpSpPr>
          <p:sp>
            <p:nvSpPr>
              <p:cNvPr id="56" name="Rectangle 55"/>
              <p:cNvSpPr/>
              <p:nvPr/>
            </p:nvSpPr>
            <p:spPr>
              <a:xfrm>
                <a:off x="3626427" y="3643745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3626427" y="3512127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3626427" y="3577936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3626427" y="3709554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3626427" y="3841172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3626427" y="3775363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3626426" y="3906981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3626426" y="3972790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3" name="Group 72"/>
            <p:cNvGrpSpPr/>
            <p:nvPr/>
          </p:nvGrpSpPr>
          <p:grpSpPr>
            <a:xfrm rot="5400000">
              <a:off x="4213862" y="3897974"/>
              <a:ext cx="429493" cy="526472"/>
              <a:chOff x="3626426" y="3512127"/>
              <a:chExt cx="415638" cy="526472"/>
            </a:xfrm>
          </p:grpSpPr>
          <p:sp>
            <p:nvSpPr>
              <p:cNvPr id="74" name="Rectangle 73"/>
              <p:cNvSpPr/>
              <p:nvPr/>
            </p:nvSpPr>
            <p:spPr>
              <a:xfrm>
                <a:off x="3626427" y="3643745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3626427" y="3512127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3626427" y="3577936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626427" y="3709554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Rectangle 77"/>
              <p:cNvSpPr/>
              <p:nvPr/>
            </p:nvSpPr>
            <p:spPr>
              <a:xfrm>
                <a:off x="3626427" y="3841172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3626427" y="3775363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626426" y="3906981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3626426" y="3972790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3" name="Group 262"/>
            <p:cNvGrpSpPr/>
            <p:nvPr/>
          </p:nvGrpSpPr>
          <p:grpSpPr>
            <a:xfrm>
              <a:off x="2498947" y="4414366"/>
              <a:ext cx="2174126" cy="432351"/>
              <a:chOff x="3663421" y="5192429"/>
              <a:chExt cx="2174126" cy="432351"/>
            </a:xfrm>
          </p:grpSpPr>
          <p:grpSp>
            <p:nvGrpSpPr>
              <p:cNvPr id="227" name="Group 226"/>
              <p:cNvGrpSpPr/>
              <p:nvPr/>
            </p:nvGrpSpPr>
            <p:grpSpPr>
              <a:xfrm rot="5400000">
                <a:off x="3711773" y="5144078"/>
                <a:ext cx="429768" cy="526472"/>
                <a:chOff x="3626426" y="3512127"/>
                <a:chExt cx="415638" cy="526472"/>
              </a:xfrm>
            </p:grpSpPr>
            <p:sp>
              <p:nvSpPr>
                <p:cNvPr id="228" name="Rectangle 227"/>
                <p:cNvSpPr/>
                <p:nvPr/>
              </p:nvSpPr>
              <p:spPr>
                <a:xfrm>
                  <a:off x="3626427" y="3643745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9" name="Rectangle 228"/>
                <p:cNvSpPr/>
                <p:nvPr/>
              </p:nvSpPr>
              <p:spPr>
                <a:xfrm>
                  <a:off x="3626427" y="3512127"/>
                  <a:ext cx="415637" cy="6580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0" name="Rectangle 229"/>
                <p:cNvSpPr/>
                <p:nvPr/>
              </p:nvSpPr>
              <p:spPr>
                <a:xfrm>
                  <a:off x="3626427" y="3577936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1" name="Rectangle 230"/>
                <p:cNvSpPr/>
                <p:nvPr/>
              </p:nvSpPr>
              <p:spPr>
                <a:xfrm>
                  <a:off x="3626427" y="3709554"/>
                  <a:ext cx="415637" cy="6580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2" name="Rectangle 231"/>
                <p:cNvSpPr/>
                <p:nvPr/>
              </p:nvSpPr>
              <p:spPr>
                <a:xfrm>
                  <a:off x="3626427" y="3841172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3" name="Rectangle 232"/>
                <p:cNvSpPr/>
                <p:nvPr/>
              </p:nvSpPr>
              <p:spPr>
                <a:xfrm>
                  <a:off x="3626427" y="3775363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4" name="Rectangle 233"/>
                <p:cNvSpPr/>
                <p:nvPr/>
              </p:nvSpPr>
              <p:spPr>
                <a:xfrm>
                  <a:off x="3626426" y="3906981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5" name="Rectangle 234"/>
                <p:cNvSpPr/>
                <p:nvPr/>
              </p:nvSpPr>
              <p:spPr>
                <a:xfrm>
                  <a:off x="3626426" y="3972790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36" name="Group 235"/>
              <p:cNvGrpSpPr/>
              <p:nvPr/>
            </p:nvGrpSpPr>
            <p:grpSpPr>
              <a:xfrm rot="5400000">
                <a:off x="4259027" y="5144077"/>
                <a:ext cx="429768" cy="526472"/>
                <a:chOff x="3626426" y="3512127"/>
                <a:chExt cx="415638" cy="526472"/>
              </a:xfrm>
            </p:grpSpPr>
            <p:sp>
              <p:nvSpPr>
                <p:cNvPr id="237" name="Rectangle 236"/>
                <p:cNvSpPr/>
                <p:nvPr/>
              </p:nvSpPr>
              <p:spPr>
                <a:xfrm>
                  <a:off x="3626427" y="3643745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8" name="Rectangle 237"/>
                <p:cNvSpPr/>
                <p:nvPr/>
              </p:nvSpPr>
              <p:spPr>
                <a:xfrm>
                  <a:off x="3626427" y="3512127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9" name="Rectangle 238"/>
                <p:cNvSpPr/>
                <p:nvPr/>
              </p:nvSpPr>
              <p:spPr>
                <a:xfrm>
                  <a:off x="3626427" y="3577936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0" name="Rectangle 239"/>
                <p:cNvSpPr/>
                <p:nvPr/>
              </p:nvSpPr>
              <p:spPr>
                <a:xfrm>
                  <a:off x="3626427" y="3709554"/>
                  <a:ext cx="415637" cy="6580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1" name="Rectangle 240"/>
                <p:cNvSpPr/>
                <p:nvPr/>
              </p:nvSpPr>
              <p:spPr>
                <a:xfrm>
                  <a:off x="3626427" y="3841172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2" name="Rectangle 241"/>
                <p:cNvSpPr/>
                <p:nvPr/>
              </p:nvSpPr>
              <p:spPr>
                <a:xfrm>
                  <a:off x="3626427" y="3775363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3" name="Rectangle 242"/>
                <p:cNvSpPr/>
                <p:nvPr/>
              </p:nvSpPr>
              <p:spPr>
                <a:xfrm>
                  <a:off x="3626426" y="3906981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4" name="Rectangle 243"/>
                <p:cNvSpPr/>
                <p:nvPr/>
              </p:nvSpPr>
              <p:spPr>
                <a:xfrm>
                  <a:off x="3626426" y="3972790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45" name="Group 244"/>
              <p:cNvGrpSpPr/>
              <p:nvPr/>
            </p:nvGrpSpPr>
            <p:grpSpPr>
              <a:xfrm rot="5400000">
                <a:off x="4809749" y="5146660"/>
                <a:ext cx="429768" cy="526472"/>
                <a:chOff x="3626426" y="3512127"/>
                <a:chExt cx="415638" cy="526472"/>
              </a:xfrm>
            </p:grpSpPr>
            <p:sp>
              <p:nvSpPr>
                <p:cNvPr id="246" name="Rectangle 245"/>
                <p:cNvSpPr/>
                <p:nvPr/>
              </p:nvSpPr>
              <p:spPr>
                <a:xfrm>
                  <a:off x="3626427" y="3643745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7" name="Rectangle 246"/>
                <p:cNvSpPr/>
                <p:nvPr/>
              </p:nvSpPr>
              <p:spPr>
                <a:xfrm>
                  <a:off x="3626427" y="3512127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8" name="Rectangle 247"/>
                <p:cNvSpPr/>
                <p:nvPr/>
              </p:nvSpPr>
              <p:spPr>
                <a:xfrm>
                  <a:off x="3626427" y="3577936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9" name="Rectangle 248"/>
                <p:cNvSpPr/>
                <p:nvPr/>
              </p:nvSpPr>
              <p:spPr>
                <a:xfrm>
                  <a:off x="3626427" y="3709554"/>
                  <a:ext cx="415637" cy="6580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0" name="Rectangle 249"/>
                <p:cNvSpPr/>
                <p:nvPr/>
              </p:nvSpPr>
              <p:spPr>
                <a:xfrm>
                  <a:off x="3626427" y="3841172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1" name="Rectangle 250"/>
                <p:cNvSpPr/>
                <p:nvPr/>
              </p:nvSpPr>
              <p:spPr>
                <a:xfrm>
                  <a:off x="3626427" y="3775363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2" name="Rectangle 251"/>
                <p:cNvSpPr/>
                <p:nvPr/>
              </p:nvSpPr>
              <p:spPr>
                <a:xfrm>
                  <a:off x="3626426" y="3906981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3" name="Rectangle 252"/>
                <p:cNvSpPr/>
                <p:nvPr/>
              </p:nvSpPr>
              <p:spPr>
                <a:xfrm>
                  <a:off x="3626426" y="3972790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54" name="Group 253"/>
              <p:cNvGrpSpPr/>
              <p:nvPr/>
            </p:nvGrpSpPr>
            <p:grpSpPr>
              <a:xfrm rot="5400000">
                <a:off x="5359427" y="5146660"/>
                <a:ext cx="429768" cy="526472"/>
                <a:chOff x="3626426" y="3512127"/>
                <a:chExt cx="415638" cy="526472"/>
              </a:xfrm>
            </p:grpSpPr>
            <p:sp>
              <p:nvSpPr>
                <p:cNvPr id="255" name="Rectangle 254"/>
                <p:cNvSpPr/>
                <p:nvPr/>
              </p:nvSpPr>
              <p:spPr>
                <a:xfrm>
                  <a:off x="3626427" y="3643745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6" name="Rectangle 255"/>
                <p:cNvSpPr/>
                <p:nvPr/>
              </p:nvSpPr>
              <p:spPr>
                <a:xfrm>
                  <a:off x="3626427" y="3512127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7" name="Rectangle 256"/>
                <p:cNvSpPr/>
                <p:nvPr/>
              </p:nvSpPr>
              <p:spPr>
                <a:xfrm>
                  <a:off x="3626427" y="3577936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8" name="Rectangle 257"/>
                <p:cNvSpPr/>
                <p:nvPr/>
              </p:nvSpPr>
              <p:spPr>
                <a:xfrm>
                  <a:off x="3626427" y="3709554"/>
                  <a:ext cx="415637" cy="6580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9" name="Rectangle 258"/>
                <p:cNvSpPr/>
                <p:nvPr/>
              </p:nvSpPr>
              <p:spPr>
                <a:xfrm>
                  <a:off x="3626427" y="3841172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0" name="Rectangle 259"/>
                <p:cNvSpPr/>
                <p:nvPr/>
              </p:nvSpPr>
              <p:spPr>
                <a:xfrm>
                  <a:off x="3626427" y="3775363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1" name="Rectangle 260"/>
                <p:cNvSpPr/>
                <p:nvPr/>
              </p:nvSpPr>
              <p:spPr>
                <a:xfrm>
                  <a:off x="3626426" y="3906981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2" name="Rectangle 261"/>
                <p:cNvSpPr/>
                <p:nvPr/>
              </p:nvSpPr>
              <p:spPr>
                <a:xfrm>
                  <a:off x="3626426" y="3972790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8" name="Group 7"/>
          <p:cNvGrpSpPr/>
          <p:nvPr/>
        </p:nvGrpSpPr>
        <p:grpSpPr>
          <a:xfrm>
            <a:off x="3209579" y="1674346"/>
            <a:ext cx="571256" cy="457200"/>
            <a:chOff x="3142143" y="1674346"/>
            <a:chExt cx="571256" cy="457200"/>
          </a:xfrm>
        </p:grpSpPr>
        <p:sp>
          <p:nvSpPr>
            <p:cNvPr id="264" name="Rectangle 263"/>
            <p:cNvSpPr/>
            <p:nvPr/>
          </p:nvSpPr>
          <p:spPr>
            <a:xfrm>
              <a:off x="3142143" y="1674346"/>
              <a:ext cx="571256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65" name="Group 264"/>
            <p:cNvGrpSpPr/>
            <p:nvPr/>
          </p:nvGrpSpPr>
          <p:grpSpPr>
            <a:xfrm rot="5400000">
              <a:off x="3222780" y="1641797"/>
              <a:ext cx="415638" cy="526472"/>
              <a:chOff x="3626426" y="3512127"/>
              <a:chExt cx="415638" cy="526472"/>
            </a:xfrm>
          </p:grpSpPr>
          <p:sp>
            <p:nvSpPr>
              <p:cNvPr id="266" name="Rectangle 265"/>
              <p:cNvSpPr/>
              <p:nvPr/>
            </p:nvSpPr>
            <p:spPr>
              <a:xfrm>
                <a:off x="3626427" y="3643745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7" name="Rectangle 266"/>
              <p:cNvSpPr/>
              <p:nvPr/>
            </p:nvSpPr>
            <p:spPr>
              <a:xfrm>
                <a:off x="3626427" y="3512127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8" name="Rectangle 267"/>
              <p:cNvSpPr/>
              <p:nvPr/>
            </p:nvSpPr>
            <p:spPr>
              <a:xfrm>
                <a:off x="3626427" y="3577936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9" name="Rectangle 268"/>
              <p:cNvSpPr/>
              <p:nvPr/>
            </p:nvSpPr>
            <p:spPr>
              <a:xfrm>
                <a:off x="3626427" y="3709554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0" name="Rectangle 269"/>
              <p:cNvSpPr/>
              <p:nvPr/>
            </p:nvSpPr>
            <p:spPr>
              <a:xfrm>
                <a:off x="3626427" y="3841172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1" name="Rectangle 270"/>
              <p:cNvSpPr/>
              <p:nvPr/>
            </p:nvSpPr>
            <p:spPr>
              <a:xfrm>
                <a:off x="3626427" y="3775363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2" name="Rectangle 271"/>
              <p:cNvSpPr/>
              <p:nvPr/>
            </p:nvSpPr>
            <p:spPr>
              <a:xfrm>
                <a:off x="3626426" y="3906981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3" name="Rectangle 272"/>
              <p:cNvSpPr/>
              <p:nvPr/>
            </p:nvSpPr>
            <p:spPr>
              <a:xfrm>
                <a:off x="3626426" y="3972790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69" name="Up-Down Arrow 168"/>
          <p:cNvSpPr/>
          <p:nvPr/>
        </p:nvSpPr>
        <p:spPr>
          <a:xfrm>
            <a:off x="3302681" y="3332385"/>
            <a:ext cx="385053" cy="533303"/>
          </a:xfrm>
          <a:prstGeom prst="upDownArrow">
            <a:avLst/>
          </a:prstGeom>
          <a:pattFill prst="dkVert">
            <a:fgClr>
              <a:schemeClr val="bg1">
                <a:lumMod val="5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0" name="Group 169"/>
          <p:cNvGrpSpPr/>
          <p:nvPr/>
        </p:nvGrpSpPr>
        <p:grpSpPr>
          <a:xfrm>
            <a:off x="4867799" y="3908053"/>
            <a:ext cx="2238661" cy="977074"/>
            <a:chOff x="2467317" y="3908053"/>
            <a:chExt cx="2238661" cy="977074"/>
          </a:xfrm>
        </p:grpSpPr>
        <p:sp>
          <p:nvSpPr>
            <p:cNvPr id="171" name="Rectangle 170"/>
            <p:cNvSpPr/>
            <p:nvPr/>
          </p:nvSpPr>
          <p:spPr>
            <a:xfrm>
              <a:off x="2467317" y="3908053"/>
              <a:ext cx="2238661" cy="9770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2" name="Group 171"/>
            <p:cNvGrpSpPr/>
            <p:nvPr/>
          </p:nvGrpSpPr>
          <p:grpSpPr>
            <a:xfrm rot="5400000">
              <a:off x="2567801" y="3902409"/>
              <a:ext cx="429768" cy="526472"/>
              <a:chOff x="3626426" y="3512127"/>
              <a:chExt cx="415638" cy="526472"/>
            </a:xfrm>
          </p:grpSpPr>
          <p:sp>
            <p:nvSpPr>
              <p:cNvPr id="296" name="Rectangle 295"/>
              <p:cNvSpPr/>
              <p:nvPr/>
            </p:nvSpPr>
            <p:spPr>
              <a:xfrm>
                <a:off x="3626427" y="3643745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7" name="Rectangle 296"/>
              <p:cNvSpPr/>
              <p:nvPr/>
            </p:nvSpPr>
            <p:spPr>
              <a:xfrm>
                <a:off x="3626427" y="3512127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8" name="Rectangle 297"/>
              <p:cNvSpPr/>
              <p:nvPr/>
            </p:nvSpPr>
            <p:spPr>
              <a:xfrm>
                <a:off x="3626427" y="3577936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9" name="Rectangle 298"/>
              <p:cNvSpPr/>
              <p:nvPr/>
            </p:nvSpPr>
            <p:spPr>
              <a:xfrm>
                <a:off x="3626427" y="3709554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0" name="Rectangle 299"/>
              <p:cNvSpPr/>
              <p:nvPr/>
            </p:nvSpPr>
            <p:spPr>
              <a:xfrm>
                <a:off x="3626427" y="3841172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1" name="Rectangle 300"/>
              <p:cNvSpPr/>
              <p:nvPr/>
            </p:nvSpPr>
            <p:spPr>
              <a:xfrm>
                <a:off x="3626427" y="3775363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2" name="Rectangle 301"/>
              <p:cNvSpPr/>
              <p:nvPr/>
            </p:nvSpPr>
            <p:spPr>
              <a:xfrm>
                <a:off x="3626426" y="3906981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3" name="Rectangle 302"/>
              <p:cNvSpPr/>
              <p:nvPr/>
            </p:nvSpPr>
            <p:spPr>
              <a:xfrm>
                <a:off x="3626426" y="3972790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3" name="Group 172"/>
            <p:cNvGrpSpPr/>
            <p:nvPr/>
          </p:nvGrpSpPr>
          <p:grpSpPr>
            <a:xfrm rot="5400000">
              <a:off x="3113324" y="3902409"/>
              <a:ext cx="429768" cy="526472"/>
              <a:chOff x="3626426" y="3512127"/>
              <a:chExt cx="415638" cy="526472"/>
            </a:xfrm>
          </p:grpSpPr>
          <p:sp>
            <p:nvSpPr>
              <p:cNvPr id="288" name="Rectangle 287"/>
              <p:cNvSpPr/>
              <p:nvPr/>
            </p:nvSpPr>
            <p:spPr>
              <a:xfrm>
                <a:off x="3626427" y="3643745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9" name="Rectangle 288"/>
              <p:cNvSpPr/>
              <p:nvPr/>
            </p:nvSpPr>
            <p:spPr>
              <a:xfrm>
                <a:off x="3626427" y="3512127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0" name="Rectangle 289"/>
              <p:cNvSpPr/>
              <p:nvPr/>
            </p:nvSpPr>
            <p:spPr>
              <a:xfrm>
                <a:off x="3626427" y="3577936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1" name="Rectangle 290"/>
              <p:cNvSpPr/>
              <p:nvPr/>
            </p:nvSpPr>
            <p:spPr>
              <a:xfrm>
                <a:off x="3626427" y="3709554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2" name="Rectangle 291"/>
              <p:cNvSpPr/>
              <p:nvPr/>
            </p:nvSpPr>
            <p:spPr>
              <a:xfrm>
                <a:off x="3626427" y="3841172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3" name="Rectangle 292"/>
              <p:cNvSpPr/>
              <p:nvPr/>
            </p:nvSpPr>
            <p:spPr>
              <a:xfrm>
                <a:off x="3626427" y="3775363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4" name="Rectangle 293"/>
              <p:cNvSpPr/>
              <p:nvPr/>
            </p:nvSpPr>
            <p:spPr>
              <a:xfrm>
                <a:off x="3626426" y="3906981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5" name="Rectangle 294"/>
              <p:cNvSpPr/>
              <p:nvPr/>
            </p:nvSpPr>
            <p:spPr>
              <a:xfrm>
                <a:off x="3626426" y="3972790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4" name="Group 173"/>
            <p:cNvGrpSpPr/>
            <p:nvPr/>
          </p:nvGrpSpPr>
          <p:grpSpPr>
            <a:xfrm rot="5400000">
              <a:off x="3660718" y="3897974"/>
              <a:ext cx="429493" cy="526472"/>
              <a:chOff x="3626426" y="3512127"/>
              <a:chExt cx="415638" cy="526472"/>
            </a:xfrm>
          </p:grpSpPr>
          <p:sp>
            <p:nvSpPr>
              <p:cNvPr id="280" name="Rectangle 279"/>
              <p:cNvSpPr/>
              <p:nvPr/>
            </p:nvSpPr>
            <p:spPr>
              <a:xfrm>
                <a:off x="3626427" y="3643745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1" name="Rectangle 280"/>
              <p:cNvSpPr/>
              <p:nvPr/>
            </p:nvSpPr>
            <p:spPr>
              <a:xfrm>
                <a:off x="3626427" y="3512127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2" name="Rectangle 281"/>
              <p:cNvSpPr/>
              <p:nvPr/>
            </p:nvSpPr>
            <p:spPr>
              <a:xfrm>
                <a:off x="3626427" y="3577936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3" name="Rectangle 282"/>
              <p:cNvSpPr/>
              <p:nvPr/>
            </p:nvSpPr>
            <p:spPr>
              <a:xfrm>
                <a:off x="3626427" y="3709554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4" name="Rectangle 283"/>
              <p:cNvSpPr/>
              <p:nvPr/>
            </p:nvSpPr>
            <p:spPr>
              <a:xfrm>
                <a:off x="3626427" y="3841172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5" name="Rectangle 284"/>
              <p:cNvSpPr/>
              <p:nvPr/>
            </p:nvSpPr>
            <p:spPr>
              <a:xfrm>
                <a:off x="3626427" y="3775363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6" name="Rectangle 285"/>
              <p:cNvSpPr/>
              <p:nvPr/>
            </p:nvSpPr>
            <p:spPr>
              <a:xfrm>
                <a:off x="3626426" y="3906981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7" name="Rectangle 286"/>
              <p:cNvSpPr/>
              <p:nvPr/>
            </p:nvSpPr>
            <p:spPr>
              <a:xfrm>
                <a:off x="3626426" y="3972790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5" name="Group 174"/>
            <p:cNvGrpSpPr/>
            <p:nvPr/>
          </p:nvGrpSpPr>
          <p:grpSpPr>
            <a:xfrm rot="5400000">
              <a:off x="4213862" y="3897974"/>
              <a:ext cx="429493" cy="526472"/>
              <a:chOff x="3626426" y="3512127"/>
              <a:chExt cx="415638" cy="526472"/>
            </a:xfrm>
          </p:grpSpPr>
          <p:sp>
            <p:nvSpPr>
              <p:cNvPr id="225" name="Rectangle 224"/>
              <p:cNvSpPr/>
              <p:nvPr/>
            </p:nvSpPr>
            <p:spPr>
              <a:xfrm>
                <a:off x="3626427" y="3643745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6" name="Rectangle 225"/>
              <p:cNvSpPr/>
              <p:nvPr/>
            </p:nvSpPr>
            <p:spPr>
              <a:xfrm>
                <a:off x="3626427" y="3512127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4" name="Rectangle 273"/>
              <p:cNvSpPr/>
              <p:nvPr/>
            </p:nvSpPr>
            <p:spPr>
              <a:xfrm>
                <a:off x="3626427" y="3577936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5" name="Rectangle 274"/>
              <p:cNvSpPr/>
              <p:nvPr/>
            </p:nvSpPr>
            <p:spPr>
              <a:xfrm>
                <a:off x="3626427" y="3709554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6" name="Rectangle 275"/>
              <p:cNvSpPr/>
              <p:nvPr/>
            </p:nvSpPr>
            <p:spPr>
              <a:xfrm>
                <a:off x="3626427" y="3841172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7" name="Rectangle 276"/>
              <p:cNvSpPr/>
              <p:nvPr/>
            </p:nvSpPr>
            <p:spPr>
              <a:xfrm>
                <a:off x="3626427" y="3775363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8" name="Rectangle 277"/>
              <p:cNvSpPr/>
              <p:nvPr/>
            </p:nvSpPr>
            <p:spPr>
              <a:xfrm>
                <a:off x="3626426" y="3906981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9" name="Rectangle 278"/>
              <p:cNvSpPr/>
              <p:nvPr/>
            </p:nvSpPr>
            <p:spPr>
              <a:xfrm>
                <a:off x="3626426" y="3972790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6" name="Group 175"/>
            <p:cNvGrpSpPr/>
            <p:nvPr/>
          </p:nvGrpSpPr>
          <p:grpSpPr>
            <a:xfrm>
              <a:off x="2498947" y="4414366"/>
              <a:ext cx="2174126" cy="432351"/>
              <a:chOff x="3663421" y="5192429"/>
              <a:chExt cx="2174126" cy="432351"/>
            </a:xfrm>
          </p:grpSpPr>
          <p:grpSp>
            <p:nvGrpSpPr>
              <p:cNvPr id="179" name="Group 178"/>
              <p:cNvGrpSpPr/>
              <p:nvPr/>
            </p:nvGrpSpPr>
            <p:grpSpPr>
              <a:xfrm rot="5400000">
                <a:off x="3711773" y="5144078"/>
                <a:ext cx="429768" cy="526472"/>
                <a:chOff x="3626426" y="3512127"/>
                <a:chExt cx="415638" cy="526472"/>
              </a:xfrm>
            </p:grpSpPr>
            <p:sp>
              <p:nvSpPr>
                <p:cNvPr id="217" name="Rectangle 216"/>
                <p:cNvSpPr/>
                <p:nvPr/>
              </p:nvSpPr>
              <p:spPr>
                <a:xfrm>
                  <a:off x="3626427" y="3643745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8" name="Rectangle 217"/>
                <p:cNvSpPr/>
                <p:nvPr/>
              </p:nvSpPr>
              <p:spPr>
                <a:xfrm>
                  <a:off x="3626427" y="3512127"/>
                  <a:ext cx="415637" cy="6580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9" name="Rectangle 218"/>
                <p:cNvSpPr/>
                <p:nvPr/>
              </p:nvSpPr>
              <p:spPr>
                <a:xfrm>
                  <a:off x="3626427" y="3577936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0" name="Rectangle 219"/>
                <p:cNvSpPr/>
                <p:nvPr/>
              </p:nvSpPr>
              <p:spPr>
                <a:xfrm>
                  <a:off x="3626427" y="3709554"/>
                  <a:ext cx="415637" cy="6580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1" name="Rectangle 220"/>
                <p:cNvSpPr/>
                <p:nvPr/>
              </p:nvSpPr>
              <p:spPr>
                <a:xfrm>
                  <a:off x="3626427" y="3841172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2" name="Rectangle 221"/>
                <p:cNvSpPr/>
                <p:nvPr/>
              </p:nvSpPr>
              <p:spPr>
                <a:xfrm>
                  <a:off x="3626427" y="3775363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3" name="Rectangle 222"/>
                <p:cNvSpPr/>
                <p:nvPr/>
              </p:nvSpPr>
              <p:spPr>
                <a:xfrm>
                  <a:off x="3626426" y="3906981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4" name="Rectangle 223"/>
                <p:cNvSpPr/>
                <p:nvPr/>
              </p:nvSpPr>
              <p:spPr>
                <a:xfrm>
                  <a:off x="3626426" y="3972790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82" name="Group 181"/>
              <p:cNvGrpSpPr/>
              <p:nvPr/>
            </p:nvGrpSpPr>
            <p:grpSpPr>
              <a:xfrm rot="5400000">
                <a:off x="4259027" y="5144077"/>
                <a:ext cx="429768" cy="526472"/>
                <a:chOff x="3626426" y="3512127"/>
                <a:chExt cx="415638" cy="526472"/>
              </a:xfrm>
            </p:grpSpPr>
            <p:sp>
              <p:nvSpPr>
                <p:cNvPr id="209" name="Rectangle 208"/>
                <p:cNvSpPr/>
                <p:nvPr/>
              </p:nvSpPr>
              <p:spPr>
                <a:xfrm>
                  <a:off x="3626427" y="3643745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0" name="Rectangle 209"/>
                <p:cNvSpPr/>
                <p:nvPr/>
              </p:nvSpPr>
              <p:spPr>
                <a:xfrm>
                  <a:off x="3626427" y="3512127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1" name="Rectangle 210"/>
                <p:cNvSpPr/>
                <p:nvPr/>
              </p:nvSpPr>
              <p:spPr>
                <a:xfrm>
                  <a:off x="3626427" y="3577936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2" name="Rectangle 211"/>
                <p:cNvSpPr/>
                <p:nvPr/>
              </p:nvSpPr>
              <p:spPr>
                <a:xfrm>
                  <a:off x="3626427" y="3709554"/>
                  <a:ext cx="415637" cy="6580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3" name="Rectangle 212"/>
                <p:cNvSpPr/>
                <p:nvPr/>
              </p:nvSpPr>
              <p:spPr>
                <a:xfrm>
                  <a:off x="3626427" y="3841172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4" name="Rectangle 213"/>
                <p:cNvSpPr/>
                <p:nvPr/>
              </p:nvSpPr>
              <p:spPr>
                <a:xfrm>
                  <a:off x="3626427" y="3775363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5" name="Rectangle 214"/>
                <p:cNvSpPr/>
                <p:nvPr/>
              </p:nvSpPr>
              <p:spPr>
                <a:xfrm>
                  <a:off x="3626426" y="3906981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6" name="Rectangle 215"/>
                <p:cNvSpPr/>
                <p:nvPr/>
              </p:nvSpPr>
              <p:spPr>
                <a:xfrm>
                  <a:off x="3626426" y="3972790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91" name="Group 190"/>
              <p:cNvGrpSpPr/>
              <p:nvPr/>
            </p:nvGrpSpPr>
            <p:grpSpPr>
              <a:xfrm rot="5400000">
                <a:off x="4809749" y="5146660"/>
                <a:ext cx="429768" cy="526472"/>
                <a:chOff x="3626426" y="3512127"/>
                <a:chExt cx="415638" cy="526472"/>
              </a:xfrm>
            </p:grpSpPr>
            <p:sp>
              <p:nvSpPr>
                <p:cNvPr id="201" name="Rectangle 200"/>
                <p:cNvSpPr/>
                <p:nvPr/>
              </p:nvSpPr>
              <p:spPr>
                <a:xfrm>
                  <a:off x="3626427" y="3643745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2" name="Rectangle 201"/>
                <p:cNvSpPr/>
                <p:nvPr/>
              </p:nvSpPr>
              <p:spPr>
                <a:xfrm>
                  <a:off x="3626427" y="3512127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3" name="Rectangle 202"/>
                <p:cNvSpPr/>
                <p:nvPr/>
              </p:nvSpPr>
              <p:spPr>
                <a:xfrm>
                  <a:off x="3626427" y="3577936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4" name="Rectangle 203"/>
                <p:cNvSpPr/>
                <p:nvPr/>
              </p:nvSpPr>
              <p:spPr>
                <a:xfrm>
                  <a:off x="3626427" y="3709554"/>
                  <a:ext cx="415637" cy="6580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5" name="Rectangle 204"/>
                <p:cNvSpPr/>
                <p:nvPr/>
              </p:nvSpPr>
              <p:spPr>
                <a:xfrm>
                  <a:off x="3626427" y="3841172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6" name="Rectangle 205"/>
                <p:cNvSpPr/>
                <p:nvPr/>
              </p:nvSpPr>
              <p:spPr>
                <a:xfrm>
                  <a:off x="3626427" y="3775363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7" name="Rectangle 206"/>
                <p:cNvSpPr/>
                <p:nvPr/>
              </p:nvSpPr>
              <p:spPr>
                <a:xfrm>
                  <a:off x="3626426" y="3906981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8" name="Rectangle 207"/>
                <p:cNvSpPr/>
                <p:nvPr/>
              </p:nvSpPr>
              <p:spPr>
                <a:xfrm>
                  <a:off x="3626426" y="3972790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92" name="Group 191"/>
              <p:cNvGrpSpPr/>
              <p:nvPr/>
            </p:nvGrpSpPr>
            <p:grpSpPr>
              <a:xfrm rot="5400000">
                <a:off x="5359427" y="5146660"/>
                <a:ext cx="429768" cy="526472"/>
                <a:chOff x="3626426" y="3512127"/>
                <a:chExt cx="415638" cy="526472"/>
              </a:xfrm>
            </p:grpSpPr>
            <p:sp>
              <p:nvSpPr>
                <p:cNvPr id="193" name="Rectangle 192"/>
                <p:cNvSpPr/>
                <p:nvPr/>
              </p:nvSpPr>
              <p:spPr>
                <a:xfrm>
                  <a:off x="3626427" y="3643745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4" name="Rectangle 193"/>
                <p:cNvSpPr/>
                <p:nvPr/>
              </p:nvSpPr>
              <p:spPr>
                <a:xfrm>
                  <a:off x="3626427" y="3512127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5" name="Rectangle 194"/>
                <p:cNvSpPr/>
                <p:nvPr/>
              </p:nvSpPr>
              <p:spPr>
                <a:xfrm>
                  <a:off x="3626427" y="3577936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6" name="Rectangle 195"/>
                <p:cNvSpPr/>
                <p:nvPr/>
              </p:nvSpPr>
              <p:spPr>
                <a:xfrm>
                  <a:off x="3626427" y="3709554"/>
                  <a:ext cx="415637" cy="6580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7" name="Rectangle 196"/>
                <p:cNvSpPr/>
                <p:nvPr/>
              </p:nvSpPr>
              <p:spPr>
                <a:xfrm>
                  <a:off x="3626427" y="3841172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8" name="Rectangle 197"/>
                <p:cNvSpPr/>
                <p:nvPr/>
              </p:nvSpPr>
              <p:spPr>
                <a:xfrm>
                  <a:off x="3626427" y="3775363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9" name="Rectangle 198"/>
                <p:cNvSpPr/>
                <p:nvPr/>
              </p:nvSpPr>
              <p:spPr>
                <a:xfrm>
                  <a:off x="3626426" y="3906981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0" name="Rectangle 199"/>
                <p:cNvSpPr/>
                <p:nvPr/>
              </p:nvSpPr>
              <p:spPr>
                <a:xfrm>
                  <a:off x="3626426" y="3972790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304" name="Up-Down Arrow 303"/>
          <p:cNvSpPr/>
          <p:nvPr/>
        </p:nvSpPr>
        <p:spPr>
          <a:xfrm>
            <a:off x="5794603" y="3332385"/>
            <a:ext cx="385053" cy="533303"/>
          </a:xfrm>
          <a:prstGeom prst="upDown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5" name="Group 304"/>
          <p:cNvGrpSpPr/>
          <p:nvPr/>
        </p:nvGrpSpPr>
        <p:grpSpPr>
          <a:xfrm>
            <a:off x="2935782" y="2774422"/>
            <a:ext cx="1118851" cy="471132"/>
            <a:chOff x="5430986" y="2676274"/>
            <a:chExt cx="1118851" cy="471131"/>
          </a:xfrm>
        </p:grpSpPr>
        <p:sp>
          <p:nvSpPr>
            <p:cNvPr id="306" name="Rectangle 305"/>
            <p:cNvSpPr/>
            <p:nvPr/>
          </p:nvSpPr>
          <p:spPr>
            <a:xfrm>
              <a:off x="5430986" y="2676274"/>
              <a:ext cx="1118851" cy="4711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07" name="Group 306"/>
            <p:cNvGrpSpPr/>
            <p:nvPr/>
          </p:nvGrpSpPr>
          <p:grpSpPr>
            <a:xfrm rot="5400000">
              <a:off x="5504592" y="2644666"/>
              <a:ext cx="415638" cy="526472"/>
              <a:chOff x="3626426" y="3512127"/>
              <a:chExt cx="415638" cy="526472"/>
            </a:xfrm>
          </p:grpSpPr>
          <p:sp>
            <p:nvSpPr>
              <p:cNvPr id="317" name="Rectangle 316"/>
              <p:cNvSpPr/>
              <p:nvPr/>
            </p:nvSpPr>
            <p:spPr>
              <a:xfrm>
                <a:off x="3626427" y="3643745"/>
                <a:ext cx="415637" cy="658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8" name="Rectangle 317"/>
              <p:cNvSpPr/>
              <p:nvPr/>
            </p:nvSpPr>
            <p:spPr>
              <a:xfrm>
                <a:off x="3626427" y="3512127"/>
                <a:ext cx="415637" cy="658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9" name="Rectangle 318"/>
              <p:cNvSpPr/>
              <p:nvPr/>
            </p:nvSpPr>
            <p:spPr>
              <a:xfrm>
                <a:off x="3626427" y="3577936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0" name="Rectangle 319"/>
              <p:cNvSpPr/>
              <p:nvPr/>
            </p:nvSpPr>
            <p:spPr>
              <a:xfrm>
                <a:off x="3626427" y="3709554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1" name="Rectangle 320"/>
              <p:cNvSpPr/>
              <p:nvPr/>
            </p:nvSpPr>
            <p:spPr>
              <a:xfrm>
                <a:off x="3626427" y="3841172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2" name="Rectangle 321"/>
              <p:cNvSpPr/>
              <p:nvPr/>
            </p:nvSpPr>
            <p:spPr>
              <a:xfrm>
                <a:off x="3626427" y="3775363"/>
                <a:ext cx="415637" cy="658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3" name="Rectangle 322"/>
              <p:cNvSpPr/>
              <p:nvPr/>
            </p:nvSpPr>
            <p:spPr>
              <a:xfrm>
                <a:off x="3626426" y="3906981"/>
                <a:ext cx="415637" cy="658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4" name="Rectangle 323"/>
              <p:cNvSpPr/>
              <p:nvPr/>
            </p:nvSpPr>
            <p:spPr>
              <a:xfrm>
                <a:off x="3626426" y="3972790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8" name="Group 307"/>
            <p:cNvGrpSpPr/>
            <p:nvPr/>
          </p:nvGrpSpPr>
          <p:grpSpPr>
            <a:xfrm rot="5400000">
              <a:off x="6048129" y="2641028"/>
              <a:ext cx="419794" cy="537902"/>
              <a:chOff x="3626426" y="3512127"/>
              <a:chExt cx="415638" cy="537902"/>
            </a:xfrm>
          </p:grpSpPr>
          <p:sp>
            <p:nvSpPr>
              <p:cNvPr id="309" name="Rectangle 308"/>
              <p:cNvSpPr/>
              <p:nvPr/>
            </p:nvSpPr>
            <p:spPr>
              <a:xfrm>
                <a:off x="3626427" y="3643745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0" name="Rectangle 309"/>
              <p:cNvSpPr/>
              <p:nvPr/>
            </p:nvSpPr>
            <p:spPr>
              <a:xfrm>
                <a:off x="3626427" y="3512127"/>
                <a:ext cx="415637" cy="658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1" name="Rectangle 310"/>
              <p:cNvSpPr/>
              <p:nvPr/>
            </p:nvSpPr>
            <p:spPr>
              <a:xfrm>
                <a:off x="3626427" y="3577936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2" name="Rectangle 311"/>
              <p:cNvSpPr/>
              <p:nvPr/>
            </p:nvSpPr>
            <p:spPr>
              <a:xfrm>
                <a:off x="3626427" y="3709554"/>
                <a:ext cx="415637" cy="658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3" name="Rectangle 312"/>
              <p:cNvSpPr/>
              <p:nvPr/>
            </p:nvSpPr>
            <p:spPr>
              <a:xfrm>
                <a:off x="3626427" y="3841172"/>
                <a:ext cx="415637" cy="658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4" name="Rectangle 313"/>
              <p:cNvSpPr/>
              <p:nvPr/>
            </p:nvSpPr>
            <p:spPr>
              <a:xfrm>
                <a:off x="3626427" y="3775363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5" name="Rectangle 314"/>
              <p:cNvSpPr/>
              <p:nvPr/>
            </p:nvSpPr>
            <p:spPr>
              <a:xfrm>
                <a:off x="3626426" y="3906981"/>
                <a:ext cx="415637" cy="658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6" name="Rectangle 315"/>
              <p:cNvSpPr/>
              <p:nvPr/>
            </p:nvSpPr>
            <p:spPr>
              <a:xfrm>
                <a:off x="3626426" y="3984220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2743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5417313" y="2836764"/>
            <a:ext cx="1118851" cy="471132"/>
            <a:chOff x="5430986" y="2676274"/>
            <a:chExt cx="1118851" cy="471131"/>
          </a:xfrm>
        </p:grpSpPr>
        <p:sp>
          <p:nvSpPr>
            <p:cNvPr id="119" name="Rectangle 118"/>
            <p:cNvSpPr/>
            <p:nvPr/>
          </p:nvSpPr>
          <p:spPr>
            <a:xfrm>
              <a:off x="5430986" y="2676274"/>
              <a:ext cx="1118851" cy="4711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0" name="Group 119"/>
            <p:cNvGrpSpPr/>
            <p:nvPr/>
          </p:nvGrpSpPr>
          <p:grpSpPr>
            <a:xfrm rot="5400000">
              <a:off x="5542704" y="2613506"/>
              <a:ext cx="419101" cy="606135"/>
              <a:chOff x="3633354" y="3432464"/>
              <a:chExt cx="419101" cy="606135"/>
            </a:xfrm>
          </p:grpSpPr>
          <p:sp>
            <p:nvSpPr>
              <p:cNvPr id="121" name="Rectangle 120"/>
              <p:cNvSpPr/>
              <p:nvPr/>
            </p:nvSpPr>
            <p:spPr>
              <a:xfrm>
                <a:off x="3636818" y="3643745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3636818" y="3512127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3636817" y="3577936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Rectangle 123"/>
              <p:cNvSpPr/>
              <p:nvPr/>
            </p:nvSpPr>
            <p:spPr>
              <a:xfrm>
                <a:off x="3636817" y="3709554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3636818" y="3841172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Rectangle 125"/>
              <p:cNvSpPr/>
              <p:nvPr/>
            </p:nvSpPr>
            <p:spPr>
              <a:xfrm>
                <a:off x="3636817" y="3775363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Rectangle 126"/>
              <p:cNvSpPr/>
              <p:nvPr/>
            </p:nvSpPr>
            <p:spPr>
              <a:xfrm>
                <a:off x="3636816" y="3906981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Rectangle 127"/>
              <p:cNvSpPr/>
              <p:nvPr/>
            </p:nvSpPr>
            <p:spPr>
              <a:xfrm>
                <a:off x="3636816" y="3972790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7" name="Rectangle 326"/>
              <p:cNvSpPr/>
              <p:nvPr/>
            </p:nvSpPr>
            <p:spPr>
              <a:xfrm>
                <a:off x="3633354" y="3432464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7" name="Group 146"/>
            <p:cNvGrpSpPr/>
            <p:nvPr/>
          </p:nvGrpSpPr>
          <p:grpSpPr>
            <a:xfrm rot="5400000">
              <a:off x="6086749" y="2679648"/>
              <a:ext cx="419794" cy="460663"/>
              <a:chOff x="3626426" y="3512127"/>
              <a:chExt cx="415638" cy="460663"/>
            </a:xfrm>
          </p:grpSpPr>
          <p:sp>
            <p:nvSpPr>
              <p:cNvPr id="148" name="Rectangle 147"/>
              <p:cNvSpPr/>
              <p:nvPr/>
            </p:nvSpPr>
            <p:spPr>
              <a:xfrm>
                <a:off x="3626427" y="3643745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Rectangle 148"/>
              <p:cNvSpPr/>
              <p:nvPr/>
            </p:nvSpPr>
            <p:spPr>
              <a:xfrm>
                <a:off x="3626427" y="3512127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Rectangle 149"/>
              <p:cNvSpPr/>
              <p:nvPr/>
            </p:nvSpPr>
            <p:spPr>
              <a:xfrm>
                <a:off x="3626427" y="3577936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Rectangle 150"/>
              <p:cNvSpPr/>
              <p:nvPr/>
            </p:nvSpPr>
            <p:spPr>
              <a:xfrm>
                <a:off x="3626427" y="3709554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Rectangle 151"/>
              <p:cNvSpPr/>
              <p:nvPr/>
            </p:nvSpPr>
            <p:spPr>
              <a:xfrm>
                <a:off x="3626427" y="3841172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Rectangle 152"/>
              <p:cNvSpPr/>
              <p:nvPr/>
            </p:nvSpPr>
            <p:spPr>
              <a:xfrm>
                <a:off x="3626427" y="3775363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Rectangle 153"/>
              <p:cNvSpPr/>
              <p:nvPr/>
            </p:nvSpPr>
            <p:spPr>
              <a:xfrm>
                <a:off x="3626426" y="3906981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57" name="Rectangle 156"/>
          <p:cNvSpPr/>
          <p:nvPr/>
        </p:nvSpPr>
        <p:spPr>
          <a:xfrm>
            <a:off x="5691110" y="1836071"/>
            <a:ext cx="571256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8" name="Group 157"/>
          <p:cNvGrpSpPr/>
          <p:nvPr/>
        </p:nvGrpSpPr>
        <p:grpSpPr>
          <a:xfrm rot="5400000">
            <a:off x="5773816" y="1805963"/>
            <a:ext cx="415638" cy="526472"/>
            <a:chOff x="3626426" y="3512127"/>
            <a:chExt cx="415638" cy="526472"/>
          </a:xfrm>
        </p:grpSpPr>
        <p:sp>
          <p:nvSpPr>
            <p:cNvPr id="159" name="Rectangle 158"/>
            <p:cNvSpPr/>
            <p:nvPr/>
          </p:nvSpPr>
          <p:spPr>
            <a:xfrm>
              <a:off x="3626427" y="3643745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3626427" y="3512127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Rectangle 160"/>
            <p:cNvSpPr/>
            <p:nvPr/>
          </p:nvSpPr>
          <p:spPr>
            <a:xfrm>
              <a:off x="3626427" y="3577936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Rectangle 161"/>
            <p:cNvSpPr/>
            <p:nvPr/>
          </p:nvSpPr>
          <p:spPr>
            <a:xfrm>
              <a:off x="3626427" y="3709554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3626427" y="3841172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Rectangle 163"/>
            <p:cNvSpPr/>
            <p:nvPr/>
          </p:nvSpPr>
          <p:spPr>
            <a:xfrm>
              <a:off x="3626427" y="3775363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3626426" y="3906981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65"/>
            <p:cNvSpPr/>
            <p:nvPr/>
          </p:nvSpPr>
          <p:spPr>
            <a:xfrm>
              <a:off x="3626426" y="3972790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7" name="Up-Down Arrow 176"/>
          <p:cNvSpPr/>
          <p:nvPr/>
        </p:nvSpPr>
        <p:spPr>
          <a:xfrm>
            <a:off x="5817626" y="2348269"/>
            <a:ext cx="318225" cy="440746"/>
          </a:xfrm>
          <a:prstGeom prst="upDown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Up-Down Arrow 177"/>
          <p:cNvSpPr/>
          <p:nvPr/>
        </p:nvSpPr>
        <p:spPr>
          <a:xfrm>
            <a:off x="3325704" y="2348269"/>
            <a:ext cx="318225" cy="440746"/>
          </a:xfrm>
          <a:prstGeom prst="upDownArrow">
            <a:avLst/>
          </a:prstGeom>
          <a:pattFill prst="dkVert">
            <a:fgClr>
              <a:schemeClr val="bg1">
                <a:lumMod val="5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3" name="Straight Connector 182"/>
          <p:cNvCxnSpPr/>
          <p:nvPr/>
        </p:nvCxnSpPr>
        <p:spPr>
          <a:xfrm>
            <a:off x="4745874" y="601902"/>
            <a:ext cx="6754" cy="4259734"/>
          </a:xfrm>
          <a:prstGeom prst="line">
            <a:avLst/>
          </a:prstGeom>
          <a:ln w="254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/>
          <p:cNvSpPr txBox="1"/>
          <p:nvPr/>
        </p:nvSpPr>
        <p:spPr>
          <a:xfrm>
            <a:off x="641119" y="1845521"/>
            <a:ext cx="15527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Private Cache</a:t>
            </a:r>
            <a:endParaRPr lang="en-US" sz="1600" dirty="0"/>
          </a:p>
        </p:txBody>
      </p:sp>
      <p:sp>
        <p:nvSpPr>
          <p:cNvPr id="185" name="TextBox 184"/>
          <p:cNvSpPr txBox="1"/>
          <p:nvPr/>
        </p:nvSpPr>
        <p:spPr>
          <a:xfrm>
            <a:off x="618094" y="2332765"/>
            <a:ext cx="16302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Cache Bandwidth</a:t>
            </a:r>
            <a:endParaRPr lang="en-US" sz="1600" dirty="0"/>
          </a:p>
        </p:txBody>
      </p:sp>
      <p:sp>
        <p:nvSpPr>
          <p:cNvPr id="186" name="TextBox 185"/>
          <p:cNvSpPr txBox="1"/>
          <p:nvPr/>
        </p:nvSpPr>
        <p:spPr>
          <a:xfrm>
            <a:off x="635094" y="2850673"/>
            <a:ext cx="15527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Shared Cache</a:t>
            </a:r>
            <a:endParaRPr lang="en-US" sz="1600" dirty="0"/>
          </a:p>
        </p:txBody>
      </p:sp>
      <p:sp>
        <p:nvSpPr>
          <p:cNvPr id="187" name="TextBox 186"/>
          <p:cNvSpPr txBox="1"/>
          <p:nvPr/>
        </p:nvSpPr>
        <p:spPr>
          <a:xfrm>
            <a:off x="571440" y="3387595"/>
            <a:ext cx="18827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Memory Bandwidth</a:t>
            </a:r>
            <a:endParaRPr lang="en-US" sz="1600" dirty="0"/>
          </a:p>
        </p:txBody>
      </p:sp>
      <p:sp>
        <p:nvSpPr>
          <p:cNvPr id="188" name="TextBox 187"/>
          <p:cNvSpPr txBox="1"/>
          <p:nvPr/>
        </p:nvSpPr>
        <p:spPr>
          <a:xfrm>
            <a:off x="635094" y="4302735"/>
            <a:ext cx="15043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Main Memory</a:t>
            </a:r>
            <a:endParaRPr lang="en-US" sz="1600" dirty="0"/>
          </a:p>
        </p:txBody>
      </p:sp>
      <p:sp>
        <p:nvSpPr>
          <p:cNvPr id="189" name="TextBox 188"/>
          <p:cNvSpPr txBox="1"/>
          <p:nvPr/>
        </p:nvSpPr>
        <p:spPr>
          <a:xfrm>
            <a:off x="2493818" y="435376"/>
            <a:ext cx="20629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 smtClean="0"/>
              <a:t>Conventional System</a:t>
            </a:r>
            <a:endParaRPr lang="en-US" sz="1600" b="1" u="sng" dirty="0"/>
          </a:p>
        </p:txBody>
      </p:sp>
      <p:sp>
        <p:nvSpPr>
          <p:cNvPr id="190" name="TextBox 189"/>
          <p:cNvSpPr txBox="1"/>
          <p:nvPr/>
        </p:nvSpPr>
        <p:spPr>
          <a:xfrm>
            <a:off x="5218083" y="434011"/>
            <a:ext cx="18906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 smtClean="0"/>
              <a:t>Proposed System</a:t>
            </a:r>
            <a:endParaRPr lang="en-US" sz="1600" b="1" u="sng" dirty="0"/>
          </a:p>
        </p:txBody>
      </p:sp>
      <p:grpSp>
        <p:nvGrpSpPr>
          <p:cNvPr id="2" name="Group 1"/>
          <p:cNvGrpSpPr/>
          <p:nvPr/>
        </p:nvGrpSpPr>
        <p:grpSpPr>
          <a:xfrm>
            <a:off x="2365486" y="3897659"/>
            <a:ext cx="2238661" cy="977074"/>
            <a:chOff x="2467317" y="3908053"/>
            <a:chExt cx="2238661" cy="977074"/>
          </a:xfrm>
        </p:grpSpPr>
        <p:sp>
          <p:nvSpPr>
            <p:cNvPr id="4" name="Rectangle 3"/>
            <p:cNvSpPr/>
            <p:nvPr/>
          </p:nvSpPr>
          <p:spPr>
            <a:xfrm>
              <a:off x="2467317" y="3908053"/>
              <a:ext cx="2238661" cy="9770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" name="Group 17"/>
            <p:cNvGrpSpPr/>
            <p:nvPr/>
          </p:nvGrpSpPr>
          <p:grpSpPr>
            <a:xfrm rot="5400000">
              <a:off x="2567801" y="3902409"/>
              <a:ext cx="429768" cy="526472"/>
              <a:chOff x="3626426" y="3512127"/>
              <a:chExt cx="415638" cy="526472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3626427" y="3643745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3626427" y="3512127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3626427" y="3577936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3626427" y="3709554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3626427" y="3841172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3626427" y="3775363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3626426" y="3906981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3626426" y="3972790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 rot="5400000">
              <a:off x="3113324" y="3902409"/>
              <a:ext cx="429768" cy="526472"/>
              <a:chOff x="3626426" y="3512127"/>
              <a:chExt cx="415638" cy="526472"/>
            </a:xfrm>
          </p:grpSpPr>
          <p:sp>
            <p:nvSpPr>
              <p:cNvPr id="29" name="Rectangle 28"/>
              <p:cNvSpPr/>
              <p:nvPr/>
            </p:nvSpPr>
            <p:spPr>
              <a:xfrm>
                <a:off x="3626427" y="3643745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3626427" y="3512127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3626427" y="3577936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3626427" y="3709554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3626427" y="3841172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3626427" y="3775363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3626426" y="3906981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3626426" y="3972790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 rot="5400000">
              <a:off x="3660718" y="3897974"/>
              <a:ext cx="429493" cy="526472"/>
              <a:chOff x="3626426" y="3512127"/>
              <a:chExt cx="415638" cy="526472"/>
            </a:xfrm>
          </p:grpSpPr>
          <p:sp>
            <p:nvSpPr>
              <p:cNvPr id="56" name="Rectangle 55"/>
              <p:cNvSpPr/>
              <p:nvPr/>
            </p:nvSpPr>
            <p:spPr>
              <a:xfrm>
                <a:off x="3626427" y="3643745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3626427" y="3512127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3626427" y="3577936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3626427" y="3709554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3626427" y="3841172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3626427" y="3775363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3626426" y="3906981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3626426" y="3972790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3" name="Group 72"/>
            <p:cNvGrpSpPr/>
            <p:nvPr/>
          </p:nvGrpSpPr>
          <p:grpSpPr>
            <a:xfrm rot="5400000">
              <a:off x="4213862" y="3897974"/>
              <a:ext cx="429493" cy="526472"/>
              <a:chOff x="3626426" y="3512127"/>
              <a:chExt cx="415638" cy="526472"/>
            </a:xfrm>
          </p:grpSpPr>
          <p:sp>
            <p:nvSpPr>
              <p:cNvPr id="74" name="Rectangle 73"/>
              <p:cNvSpPr/>
              <p:nvPr/>
            </p:nvSpPr>
            <p:spPr>
              <a:xfrm>
                <a:off x="3626427" y="3643745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3626427" y="3512127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3626427" y="3577936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626427" y="3709554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Rectangle 77"/>
              <p:cNvSpPr/>
              <p:nvPr/>
            </p:nvSpPr>
            <p:spPr>
              <a:xfrm>
                <a:off x="3626427" y="3841172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3626427" y="3775363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626426" y="3906981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3626426" y="3972790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3" name="Group 262"/>
            <p:cNvGrpSpPr/>
            <p:nvPr/>
          </p:nvGrpSpPr>
          <p:grpSpPr>
            <a:xfrm>
              <a:off x="2498947" y="4414366"/>
              <a:ext cx="2174126" cy="432351"/>
              <a:chOff x="3663421" y="5192429"/>
              <a:chExt cx="2174126" cy="432351"/>
            </a:xfrm>
          </p:grpSpPr>
          <p:grpSp>
            <p:nvGrpSpPr>
              <p:cNvPr id="227" name="Group 226"/>
              <p:cNvGrpSpPr/>
              <p:nvPr/>
            </p:nvGrpSpPr>
            <p:grpSpPr>
              <a:xfrm rot="5400000">
                <a:off x="3711773" y="5144078"/>
                <a:ext cx="429768" cy="526472"/>
                <a:chOff x="3626426" y="3512127"/>
                <a:chExt cx="415638" cy="526472"/>
              </a:xfrm>
            </p:grpSpPr>
            <p:sp>
              <p:nvSpPr>
                <p:cNvPr id="228" name="Rectangle 227"/>
                <p:cNvSpPr/>
                <p:nvPr/>
              </p:nvSpPr>
              <p:spPr>
                <a:xfrm>
                  <a:off x="3626427" y="3643745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9" name="Rectangle 228"/>
                <p:cNvSpPr/>
                <p:nvPr/>
              </p:nvSpPr>
              <p:spPr>
                <a:xfrm>
                  <a:off x="3626427" y="3512127"/>
                  <a:ext cx="415637" cy="6580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0" name="Rectangle 229"/>
                <p:cNvSpPr/>
                <p:nvPr/>
              </p:nvSpPr>
              <p:spPr>
                <a:xfrm>
                  <a:off x="3626427" y="3577936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1" name="Rectangle 230"/>
                <p:cNvSpPr/>
                <p:nvPr/>
              </p:nvSpPr>
              <p:spPr>
                <a:xfrm>
                  <a:off x="3626427" y="3709554"/>
                  <a:ext cx="415637" cy="6580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2" name="Rectangle 231"/>
                <p:cNvSpPr/>
                <p:nvPr/>
              </p:nvSpPr>
              <p:spPr>
                <a:xfrm>
                  <a:off x="3626427" y="3841172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3" name="Rectangle 232"/>
                <p:cNvSpPr/>
                <p:nvPr/>
              </p:nvSpPr>
              <p:spPr>
                <a:xfrm>
                  <a:off x="3626427" y="3775363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4" name="Rectangle 233"/>
                <p:cNvSpPr/>
                <p:nvPr/>
              </p:nvSpPr>
              <p:spPr>
                <a:xfrm>
                  <a:off x="3626426" y="3906981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5" name="Rectangle 234"/>
                <p:cNvSpPr/>
                <p:nvPr/>
              </p:nvSpPr>
              <p:spPr>
                <a:xfrm>
                  <a:off x="3626426" y="3972790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36" name="Group 235"/>
              <p:cNvGrpSpPr/>
              <p:nvPr/>
            </p:nvGrpSpPr>
            <p:grpSpPr>
              <a:xfrm rot="5400000">
                <a:off x="4259027" y="5144077"/>
                <a:ext cx="429768" cy="526472"/>
                <a:chOff x="3626426" y="3512127"/>
                <a:chExt cx="415638" cy="526472"/>
              </a:xfrm>
            </p:grpSpPr>
            <p:sp>
              <p:nvSpPr>
                <p:cNvPr id="237" name="Rectangle 236"/>
                <p:cNvSpPr/>
                <p:nvPr/>
              </p:nvSpPr>
              <p:spPr>
                <a:xfrm>
                  <a:off x="3626427" y="3643745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8" name="Rectangle 237"/>
                <p:cNvSpPr/>
                <p:nvPr/>
              </p:nvSpPr>
              <p:spPr>
                <a:xfrm>
                  <a:off x="3626427" y="3512127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9" name="Rectangle 238"/>
                <p:cNvSpPr/>
                <p:nvPr/>
              </p:nvSpPr>
              <p:spPr>
                <a:xfrm>
                  <a:off x="3626427" y="3577936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0" name="Rectangle 239"/>
                <p:cNvSpPr/>
                <p:nvPr/>
              </p:nvSpPr>
              <p:spPr>
                <a:xfrm>
                  <a:off x="3626427" y="3709554"/>
                  <a:ext cx="415637" cy="6580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1" name="Rectangle 240"/>
                <p:cNvSpPr/>
                <p:nvPr/>
              </p:nvSpPr>
              <p:spPr>
                <a:xfrm>
                  <a:off x="3626427" y="3841172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2" name="Rectangle 241"/>
                <p:cNvSpPr/>
                <p:nvPr/>
              </p:nvSpPr>
              <p:spPr>
                <a:xfrm>
                  <a:off x="3626427" y="3775363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3" name="Rectangle 242"/>
                <p:cNvSpPr/>
                <p:nvPr/>
              </p:nvSpPr>
              <p:spPr>
                <a:xfrm>
                  <a:off x="3626426" y="3906981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4" name="Rectangle 243"/>
                <p:cNvSpPr/>
                <p:nvPr/>
              </p:nvSpPr>
              <p:spPr>
                <a:xfrm>
                  <a:off x="3626426" y="3972790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45" name="Group 244"/>
              <p:cNvGrpSpPr/>
              <p:nvPr/>
            </p:nvGrpSpPr>
            <p:grpSpPr>
              <a:xfrm rot="5400000">
                <a:off x="4809749" y="5146660"/>
                <a:ext cx="429768" cy="526472"/>
                <a:chOff x="3626426" y="3512127"/>
                <a:chExt cx="415638" cy="526472"/>
              </a:xfrm>
            </p:grpSpPr>
            <p:sp>
              <p:nvSpPr>
                <p:cNvPr id="246" name="Rectangle 245"/>
                <p:cNvSpPr/>
                <p:nvPr/>
              </p:nvSpPr>
              <p:spPr>
                <a:xfrm>
                  <a:off x="3626427" y="3643745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7" name="Rectangle 246"/>
                <p:cNvSpPr/>
                <p:nvPr/>
              </p:nvSpPr>
              <p:spPr>
                <a:xfrm>
                  <a:off x="3626427" y="3512127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8" name="Rectangle 247"/>
                <p:cNvSpPr/>
                <p:nvPr/>
              </p:nvSpPr>
              <p:spPr>
                <a:xfrm>
                  <a:off x="3626427" y="3577936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9" name="Rectangle 248"/>
                <p:cNvSpPr/>
                <p:nvPr/>
              </p:nvSpPr>
              <p:spPr>
                <a:xfrm>
                  <a:off x="3626427" y="3709554"/>
                  <a:ext cx="415637" cy="6580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0" name="Rectangle 249"/>
                <p:cNvSpPr/>
                <p:nvPr/>
              </p:nvSpPr>
              <p:spPr>
                <a:xfrm>
                  <a:off x="3626427" y="3841172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1" name="Rectangle 250"/>
                <p:cNvSpPr/>
                <p:nvPr/>
              </p:nvSpPr>
              <p:spPr>
                <a:xfrm>
                  <a:off x="3626427" y="3775363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2" name="Rectangle 251"/>
                <p:cNvSpPr/>
                <p:nvPr/>
              </p:nvSpPr>
              <p:spPr>
                <a:xfrm>
                  <a:off x="3626426" y="3906981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3" name="Rectangle 252"/>
                <p:cNvSpPr/>
                <p:nvPr/>
              </p:nvSpPr>
              <p:spPr>
                <a:xfrm>
                  <a:off x="3626426" y="3972790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54" name="Group 253"/>
              <p:cNvGrpSpPr/>
              <p:nvPr/>
            </p:nvGrpSpPr>
            <p:grpSpPr>
              <a:xfrm rot="5400000">
                <a:off x="5359427" y="5146660"/>
                <a:ext cx="429768" cy="526472"/>
                <a:chOff x="3626426" y="3512127"/>
                <a:chExt cx="415638" cy="526472"/>
              </a:xfrm>
            </p:grpSpPr>
            <p:sp>
              <p:nvSpPr>
                <p:cNvPr id="255" name="Rectangle 254"/>
                <p:cNvSpPr/>
                <p:nvPr/>
              </p:nvSpPr>
              <p:spPr>
                <a:xfrm>
                  <a:off x="3626427" y="3643745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6" name="Rectangle 255"/>
                <p:cNvSpPr/>
                <p:nvPr/>
              </p:nvSpPr>
              <p:spPr>
                <a:xfrm>
                  <a:off x="3626427" y="3512127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7" name="Rectangle 256"/>
                <p:cNvSpPr/>
                <p:nvPr/>
              </p:nvSpPr>
              <p:spPr>
                <a:xfrm>
                  <a:off x="3626427" y="3577936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8" name="Rectangle 257"/>
                <p:cNvSpPr/>
                <p:nvPr/>
              </p:nvSpPr>
              <p:spPr>
                <a:xfrm>
                  <a:off x="3626427" y="3709554"/>
                  <a:ext cx="415637" cy="6580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9" name="Rectangle 258"/>
                <p:cNvSpPr/>
                <p:nvPr/>
              </p:nvSpPr>
              <p:spPr>
                <a:xfrm>
                  <a:off x="3626427" y="3841172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0" name="Rectangle 259"/>
                <p:cNvSpPr/>
                <p:nvPr/>
              </p:nvSpPr>
              <p:spPr>
                <a:xfrm>
                  <a:off x="3626427" y="3775363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1" name="Rectangle 260"/>
                <p:cNvSpPr/>
                <p:nvPr/>
              </p:nvSpPr>
              <p:spPr>
                <a:xfrm>
                  <a:off x="3626426" y="3906981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2" name="Rectangle 261"/>
                <p:cNvSpPr/>
                <p:nvPr/>
              </p:nvSpPr>
              <p:spPr>
                <a:xfrm>
                  <a:off x="3626426" y="3972790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8" name="Group 7"/>
          <p:cNvGrpSpPr/>
          <p:nvPr/>
        </p:nvGrpSpPr>
        <p:grpSpPr>
          <a:xfrm>
            <a:off x="3199188" y="1840599"/>
            <a:ext cx="571256" cy="457200"/>
            <a:chOff x="3142143" y="1674346"/>
            <a:chExt cx="571256" cy="457200"/>
          </a:xfrm>
        </p:grpSpPr>
        <p:sp>
          <p:nvSpPr>
            <p:cNvPr id="264" name="Rectangle 263"/>
            <p:cNvSpPr/>
            <p:nvPr/>
          </p:nvSpPr>
          <p:spPr>
            <a:xfrm>
              <a:off x="3142143" y="1674346"/>
              <a:ext cx="571256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65" name="Group 264"/>
            <p:cNvGrpSpPr/>
            <p:nvPr/>
          </p:nvGrpSpPr>
          <p:grpSpPr>
            <a:xfrm rot="5400000">
              <a:off x="3222781" y="1641798"/>
              <a:ext cx="415638" cy="526472"/>
              <a:chOff x="3626426" y="3512127"/>
              <a:chExt cx="415638" cy="526472"/>
            </a:xfrm>
          </p:grpSpPr>
          <p:sp>
            <p:nvSpPr>
              <p:cNvPr id="266" name="Rectangle 265"/>
              <p:cNvSpPr/>
              <p:nvPr/>
            </p:nvSpPr>
            <p:spPr>
              <a:xfrm>
                <a:off x="3626427" y="3643745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7" name="Rectangle 266"/>
              <p:cNvSpPr/>
              <p:nvPr/>
            </p:nvSpPr>
            <p:spPr>
              <a:xfrm>
                <a:off x="3626427" y="3512127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8" name="Rectangle 267"/>
              <p:cNvSpPr/>
              <p:nvPr/>
            </p:nvSpPr>
            <p:spPr>
              <a:xfrm>
                <a:off x="3626427" y="3577936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9" name="Rectangle 268"/>
              <p:cNvSpPr/>
              <p:nvPr/>
            </p:nvSpPr>
            <p:spPr>
              <a:xfrm>
                <a:off x="3626427" y="3709554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0" name="Rectangle 269"/>
              <p:cNvSpPr/>
              <p:nvPr/>
            </p:nvSpPr>
            <p:spPr>
              <a:xfrm>
                <a:off x="3626427" y="3841172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1" name="Rectangle 270"/>
              <p:cNvSpPr/>
              <p:nvPr/>
            </p:nvSpPr>
            <p:spPr>
              <a:xfrm>
                <a:off x="3626427" y="3775363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2" name="Rectangle 271"/>
              <p:cNvSpPr/>
              <p:nvPr/>
            </p:nvSpPr>
            <p:spPr>
              <a:xfrm>
                <a:off x="3626426" y="3906981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3" name="Rectangle 272"/>
              <p:cNvSpPr/>
              <p:nvPr/>
            </p:nvSpPr>
            <p:spPr>
              <a:xfrm>
                <a:off x="3626426" y="3972790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69" name="Up-Down Arrow 168"/>
          <p:cNvSpPr/>
          <p:nvPr/>
        </p:nvSpPr>
        <p:spPr>
          <a:xfrm>
            <a:off x="3292290" y="3321991"/>
            <a:ext cx="385053" cy="533303"/>
          </a:xfrm>
          <a:prstGeom prst="upDownArrow">
            <a:avLst/>
          </a:prstGeom>
          <a:pattFill prst="dkVert">
            <a:fgClr>
              <a:schemeClr val="bg1">
                <a:lumMod val="5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0" name="Group 169"/>
          <p:cNvGrpSpPr/>
          <p:nvPr/>
        </p:nvGrpSpPr>
        <p:grpSpPr>
          <a:xfrm>
            <a:off x="4857408" y="3897659"/>
            <a:ext cx="2238661" cy="977074"/>
            <a:chOff x="2467317" y="3908053"/>
            <a:chExt cx="2238661" cy="977074"/>
          </a:xfrm>
        </p:grpSpPr>
        <p:sp>
          <p:nvSpPr>
            <p:cNvPr id="171" name="Rectangle 170"/>
            <p:cNvSpPr/>
            <p:nvPr/>
          </p:nvSpPr>
          <p:spPr>
            <a:xfrm>
              <a:off x="2467317" y="3908053"/>
              <a:ext cx="2238661" cy="9770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2" name="Group 171"/>
            <p:cNvGrpSpPr/>
            <p:nvPr/>
          </p:nvGrpSpPr>
          <p:grpSpPr>
            <a:xfrm rot="5400000">
              <a:off x="2567801" y="3902409"/>
              <a:ext cx="429768" cy="526472"/>
              <a:chOff x="3626426" y="3512127"/>
              <a:chExt cx="415638" cy="526472"/>
            </a:xfrm>
          </p:grpSpPr>
          <p:sp>
            <p:nvSpPr>
              <p:cNvPr id="296" name="Rectangle 295"/>
              <p:cNvSpPr/>
              <p:nvPr/>
            </p:nvSpPr>
            <p:spPr>
              <a:xfrm>
                <a:off x="3626427" y="3643745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7" name="Rectangle 296"/>
              <p:cNvSpPr/>
              <p:nvPr/>
            </p:nvSpPr>
            <p:spPr>
              <a:xfrm>
                <a:off x="3626427" y="3512127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8" name="Rectangle 297"/>
              <p:cNvSpPr/>
              <p:nvPr/>
            </p:nvSpPr>
            <p:spPr>
              <a:xfrm>
                <a:off x="3626427" y="3577936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9" name="Rectangle 298"/>
              <p:cNvSpPr/>
              <p:nvPr/>
            </p:nvSpPr>
            <p:spPr>
              <a:xfrm>
                <a:off x="3626427" y="3709554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0" name="Rectangle 299"/>
              <p:cNvSpPr/>
              <p:nvPr/>
            </p:nvSpPr>
            <p:spPr>
              <a:xfrm>
                <a:off x="3626427" y="3841172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1" name="Rectangle 300"/>
              <p:cNvSpPr/>
              <p:nvPr/>
            </p:nvSpPr>
            <p:spPr>
              <a:xfrm>
                <a:off x="3626427" y="3775363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2" name="Rectangle 301"/>
              <p:cNvSpPr/>
              <p:nvPr/>
            </p:nvSpPr>
            <p:spPr>
              <a:xfrm>
                <a:off x="3626426" y="3906981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3" name="Rectangle 302"/>
              <p:cNvSpPr/>
              <p:nvPr/>
            </p:nvSpPr>
            <p:spPr>
              <a:xfrm>
                <a:off x="3626426" y="3972790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3" name="Group 172"/>
            <p:cNvGrpSpPr/>
            <p:nvPr/>
          </p:nvGrpSpPr>
          <p:grpSpPr>
            <a:xfrm rot="5400000">
              <a:off x="3113324" y="3902409"/>
              <a:ext cx="429768" cy="526472"/>
              <a:chOff x="3626426" y="3512127"/>
              <a:chExt cx="415638" cy="526472"/>
            </a:xfrm>
          </p:grpSpPr>
          <p:sp>
            <p:nvSpPr>
              <p:cNvPr id="288" name="Rectangle 287"/>
              <p:cNvSpPr/>
              <p:nvPr/>
            </p:nvSpPr>
            <p:spPr>
              <a:xfrm>
                <a:off x="3626427" y="3643745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9" name="Rectangle 288"/>
              <p:cNvSpPr/>
              <p:nvPr/>
            </p:nvSpPr>
            <p:spPr>
              <a:xfrm>
                <a:off x="3626427" y="3512127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0" name="Rectangle 289"/>
              <p:cNvSpPr/>
              <p:nvPr/>
            </p:nvSpPr>
            <p:spPr>
              <a:xfrm>
                <a:off x="3626427" y="3577936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1" name="Rectangle 290"/>
              <p:cNvSpPr/>
              <p:nvPr/>
            </p:nvSpPr>
            <p:spPr>
              <a:xfrm>
                <a:off x="3626427" y="3709554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2" name="Rectangle 291"/>
              <p:cNvSpPr/>
              <p:nvPr/>
            </p:nvSpPr>
            <p:spPr>
              <a:xfrm>
                <a:off x="3626427" y="3841172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3" name="Rectangle 292"/>
              <p:cNvSpPr/>
              <p:nvPr/>
            </p:nvSpPr>
            <p:spPr>
              <a:xfrm>
                <a:off x="3626427" y="3775363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4" name="Rectangle 293"/>
              <p:cNvSpPr/>
              <p:nvPr/>
            </p:nvSpPr>
            <p:spPr>
              <a:xfrm>
                <a:off x="3626426" y="3906981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5" name="Rectangle 294"/>
              <p:cNvSpPr/>
              <p:nvPr/>
            </p:nvSpPr>
            <p:spPr>
              <a:xfrm>
                <a:off x="3626426" y="3972790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4" name="Group 173"/>
            <p:cNvGrpSpPr/>
            <p:nvPr/>
          </p:nvGrpSpPr>
          <p:grpSpPr>
            <a:xfrm rot="5400000">
              <a:off x="3660718" y="3897974"/>
              <a:ext cx="429493" cy="526472"/>
              <a:chOff x="3626426" y="3512127"/>
              <a:chExt cx="415638" cy="526472"/>
            </a:xfrm>
          </p:grpSpPr>
          <p:sp>
            <p:nvSpPr>
              <p:cNvPr id="280" name="Rectangle 279"/>
              <p:cNvSpPr/>
              <p:nvPr/>
            </p:nvSpPr>
            <p:spPr>
              <a:xfrm>
                <a:off x="3626427" y="3643745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1" name="Rectangle 280"/>
              <p:cNvSpPr/>
              <p:nvPr/>
            </p:nvSpPr>
            <p:spPr>
              <a:xfrm>
                <a:off x="3626427" y="3512127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2" name="Rectangle 281"/>
              <p:cNvSpPr/>
              <p:nvPr/>
            </p:nvSpPr>
            <p:spPr>
              <a:xfrm>
                <a:off x="3626427" y="3577936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3" name="Rectangle 282"/>
              <p:cNvSpPr/>
              <p:nvPr/>
            </p:nvSpPr>
            <p:spPr>
              <a:xfrm>
                <a:off x="3626427" y="3709554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4" name="Rectangle 283"/>
              <p:cNvSpPr/>
              <p:nvPr/>
            </p:nvSpPr>
            <p:spPr>
              <a:xfrm>
                <a:off x="3626427" y="3841172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5" name="Rectangle 284"/>
              <p:cNvSpPr/>
              <p:nvPr/>
            </p:nvSpPr>
            <p:spPr>
              <a:xfrm>
                <a:off x="3626427" y="3775363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6" name="Rectangle 285"/>
              <p:cNvSpPr/>
              <p:nvPr/>
            </p:nvSpPr>
            <p:spPr>
              <a:xfrm>
                <a:off x="3626426" y="3906981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7" name="Rectangle 286"/>
              <p:cNvSpPr/>
              <p:nvPr/>
            </p:nvSpPr>
            <p:spPr>
              <a:xfrm>
                <a:off x="3626426" y="3972790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5" name="Group 174"/>
            <p:cNvGrpSpPr/>
            <p:nvPr/>
          </p:nvGrpSpPr>
          <p:grpSpPr>
            <a:xfrm rot="5400000">
              <a:off x="4213862" y="3897974"/>
              <a:ext cx="429493" cy="526472"/>
              <a:chOff x="3626426" y="3512127"/>
              <a:chExt cx="415638" cy="526472"/>
            </a:xfrm>
          </p:grpSpPr>
          <p:sp>
            <p:nvSpPr>
              <p:cNvPr id="225" name="Rectangle 224"/>
              <p:cNvSpPr/>
              <p:nvPr/>
            </p:nvSpPr>
            <p:spPr>
              <a:xfrm>
                <a:off x="3626427" y="3643745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6" name="Rectangle 225"/>
              <p:cNvSpPr/>
              <p:nvPr/>
            </p:nvSpPr>
            <p:spPr>
              <a:xfrm>
                <a:off x="3626427" y="3512127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4" name="Rectangle 273"/>
              <p:cNvSpPr/>
              <p:nvPr/>
            </p:nvSpPr>
            <p:spPr>
              <a:xfrm>
                <a:off x="3626427" y="3577936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5" name="Rectangle 274"/>
              <p:cNvSpPr/>
              <p:nvPr/>
            </p:nvSpPr>
            <p:spPr>
              <a:xfrm>
                <a:off x="3626427" y="3709554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6" name="Rectangle 275"/>
              <p:cNvSpPr/>
              <p:nvPr/>
            </p:nvSpPr>
            <p:spPr>
              <a:xfrm>
                <a:off x="3626427" y="3841172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7" name="Rectangle 276"/>
              <p:cNvSpPr/>
              <p:nvPr/>
            </p:nvSpPr>
            <p:spPr>
              <a:xfrm>
                <a:off x="3626427" y="3775363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8" name="Rectangle 277"/>
              <p:cNvSpPr/>
              <p:nvPr/>
            </p:nvSpPr>
            <p:spPr>
              <a:xfrm>
                <a:off x="3626426" y="3906981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9" name="Rectangle 278"/>
              <p:cNvSpPr/>
              <p:nvPr/>
            </p:nvSpPr>
            <p:spPr>
              <a:xfrm>
                <a:off x="3626426" y="3972790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6" name="Group 175"/>
            <p:cNvGrpSpPr/>
            <p:nvPr/>
          </p:nvGrpSpPr>
          <p:grpSpPr>
            <a:xfrm>
              <a:off x="2498947" y="4414366"/>
              <a:ext cx="2174126" cy="432351"/>
              <a:chOff x="3663421" y="5192429"/>
              <a:chExt cx="2174126" cy="432351"/>
            </a:xfrm>
          </p:grpSpPr>
          <p:grpSp>
            <p:nvGrpSpPr>
              <p:cNvPr id="179" name="Group 178"/>
              <p:cNvGrpSpPr/>
              <p:nvPr/>
            </p:nvGrpSpPr>
            <p:grpSpPr>
              <a:xfrm rot="5400000">
                <a:off x="3711773" y="5144078"/>
                <a:ext cx="429768" cy="526472"/>
                <a:chOff x="3626426" y="3512127"/>
                <a:chExt cx="415638" cy="526472"/>
              </a:xfrm>
            </p:grpSpPr>
            <p:sp>
              <p:nvSpPr>
                <p:cNvPr id="217" name="Rectangle 216"/>
                <p:cNvSpPr/>
                <p:nvPr/>
              </p:nvSpPr>
              <p:spPr>
                <a:xfrm>
                  <a:off x="3626427" y="3643745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8" name="Rectangle 217"/>
                <p:cNvSpPr/>
                <p:nvPr/>
              </p:nvSpPr>
              <p:spPr>
                <a:xfrm>
                  <a:off x="3626427" y="3512127"/>
                  <a:ext cx="415637" cy="6580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9" name="Rectangle 218"/>
                <p:cNvSpPr/>
                <p:nvPr/>
              </p:nvSpPr>
              <p:spPr>
                <a:xfrm>
                  <a:off x="3626427" y="3577936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0" name="Rectangle 219"/>
                <p:cNvSpPr/>
                <p:nvPr/>
              </p:nvSpPr>
              <p:spPr>
                <a:xfrm>
                  <a:off x="3626427" y="3709554"/>
                  <a:ext cx="415637" cy="6580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1" name="Rectangle 220"/>
                <p:cNvSpPr/>
                <p:nvPr/>
              </p:nvSpPr>
              <p:spPr>
                <a:xfrm>
                  <a:off x="3626427" y="3841172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2" name="Rectangle 221"/>
                <p:cNvSpPr/>
                <p:nvPr/>
              </p:nvSpPr>
              <p:spPr>
                <a:xfrm>
                  <a:off x="3626427" y="3775363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3" name="Rectangle 222"/>
                <p:cNvSpPr/>
                <p:nvPr/>
              </p:nvSpPr>
              <p:spPr>
                <a:xfrm>
                  <a:off x="3626426" y="3906981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4" name="Rectangle 223"/>
                <p:cNvSpPr/>
                <p:nvPr/>
              </p:nvSpPr>
              <p:spPr>
                <a:xfrm>
                  <a:off x="3626426" y="3972790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82" name="Group 181"/>
              <p:cNvGrpSpPr/>
              <p:nvPr/>
            </p:nvGrpSpPr>
            <p:grpSpPr>
              <a:xfrm rot="5400000">
                <a:off x="4259027" y="5144077"/>
                <a:ext cx="429768" cy="526472"/>
                <a:chOff x="3626426" y="3512127"/>
                <a:chExt cx="415638" cy="526472"/>
              </a:xfrm>
            </p:grpSpPr>
            <p:sp>
              <p:nvSpPr>
                <p:cNvPr id="209" name="Rectangle 208"/>
                <p:cNvSpPr/>
                <p:nvPr/>
              </p:nvSpPr>
              <p:spPr>
                <a:xfrm>
                  <a:off x="3626427" y="3643745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0" name="Rectangle 209"/>
                <p:cNvSpPr/>
                <p:nvPr/>
              </p:nvSpPr>
              <p:spPr>
                <a:xfrm>
                  <a:off x="3626427" y="3512127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1" name="Rectangle 210"/>
                <p:cNvSpPr/>
                <p:nvPr/>
              </p:nvSpPr>
              <p:spPr>
                <a:xfrm>
                  <a:off x="3626427" y="3577936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2" name="Rectangle 211"/>
                <p:cNvSpPr/>
                <p:nvPr/>
              </p:nvSpPr>
              <p:spPr>
                <a:xfrm>
                  <a:off x="3626427" y="3709554"/>
                  <a:ext cx="415637" cy="6580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3" name="Rectangle 212"/>
                <p:cNvSpPr/>
                <p:nvPr/>
              </p:nvSpPr>
              <p:spPr>
                <a:xfrm>
                  <a:off x="3626427" y="3841172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4" name="Rectangle 213"/>
                <p:cNvSpPr/>
                <p:nvPr/>
              </p:nvSpPr>
              <p:spPr>
                <a:xfrm>
                  <a:off x="3626427" y="3775363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5" name="Rectangle 214"/>
                <p:cNvSpPr/>
                <p:nvPr/>
              </p:nvSpPr>
              <p:spPr>
                <a:xfrm>
                  <a:off x="3626426" y="3906981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6" name="Rectangle 215"/>
                <p:cNvSpPr/>
                <p:nvPr/>
              </p:nvSpPr>
              <p:spPr>
                <a:xfrm>
                  <a:off x="3626426" y="3972790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91" name="Group 190"/>
              <p:cNvGrpSpPr/>
              <p:nvPr/>
            </p:nvGrpSpPr>
            <p:grpSpPr>
              <a:xfrm rot="5400000">
                <a:off x="4809749" y="5146660"/>
                <a:ext cx="429768" cy="526472"/>
                <a:chOff x="3626426" y="3512127"/>
                <a:chExt cx="415638" cy="526472"/>
              </a:xfrm>
            </p:grpSpPr>
            <p:sp>
              <p:nvSpPr>
                <p:cNvPr id="201" name="Rectangle 200"/>
                <p:cNvSpPr/>
                <p:nvPr/>
              </p:nvSpPr>
              <p:spPr>
                <a:xfrm>
                  <a:off x="3626427" y="3643745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2" name="Rectangle 201"/>
                <p:cNvSpPr/>
                <p:nvPr/>
              </p:nvSpPr>
              <p:spPr>
                <a:xfrm>
                  <a:off x="3626427" y="3512127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3" name="Rectangle 202"/>
                <p:cNvSpPr/>
                <p:nvPr/>
              </p:nvSpPr>
              <p:spPr>
                <a:xfrm>
                  <a:off x="3626427" y="3577936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4" name="Rectangle 203"/>
                <p:cNvSpPr/>
                <p:nvPr/>
              </p:nvSpPr>
              <p:spPr>
                <a:xfrm>
                  <a:off x="3626427" y="3709554"/>
                  <a:ext cx="415637" cy="6580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5" name="Rectangle 204"/>
                <p:cNvSpPr/>
                <p:nvPr/>
              </p:nvSpPr>
              <p:spPr>
                <a:xfrm>
                  <a:off x="3626427" y="3841172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6" name="Rectangle 205"/>
                <p:cNvSpPr/>
                <p:nvPr/>
              </p:nvSpPr>
              <p:spPr>
                <a:xfrm>
                  <a:off x="3626427" y="3775363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7" name="Rectangle 206"/>
                <p:cNvSpPr/>
                <p:nvPr/>
              </p:nvSpPr>
              <p:spPr>
                <a:xfrm>
                  <a:off x="3626426" y="3906981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8" name="Rectangle 207"/>
                <p:cNvSpPr/>
                <p:nvPr/>
              </p:nvSpPr>
              <p:spPr>
                <a:xfrm>
                  <a:off x="3626426" y="3972790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92" name="Group 191"/>
              <p:cNvGrpSpPr/>
              <p:nvPr/>
            </p:nvGrpSpPr>
            <p:grpSpPr>
              <a:xfrm rot="5400000">
                <a:off x="5359427" y="5146660"/>
                <a:ext cx="429768" cy="526472"/>
                <a:chOff x="3626426" y="3512127"/>
                <a:chExt cx="415638" cy="526472"/>
              </a:xfrm>
            </p:grpSpPr>
            <p:sp>
              <p:nvSpPr>
                <p:cNvPr id="193" name="Rectangle 192"/>
                <p:cNvSpPr/>
                <p:nvPr/>
              </p:nvSpPr>
              <p:spPr>
                <a:xfrm>
                  <a:off x="3626427" y="3643745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4" name="Rectangle 193"/>
                <p:cNvSpPr/>
                <p:nvPr/>
              </p:nvSpPr>
              <p:spPr>
                <a:xfrm>
                  <a:off x="3626427" y="3512127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5" name="Rectangle 194"/>
                <p:cNvSpPr/>
                <p:nvPr/>
              </p:nvSpPr>
              <p:spPr>
                <a:xfrm>
                  <a:off x="3626427" y="3577936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6" name="Rectangle 195"/>
                <p:cNvSpPr/>
                <p:nvPr/>
              </p:nvSpPr>
              <p:spPr>
                <a:xfrm>
                  <a:off x="3626427" y="3709554"/>
                  <a:ext cx="415637" cy="6580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7" name="Rectangle 196"/>
                <p:cNvSpPr/>
                <p:nvPr/>
              </p:nvSpPr>
              <p:spPr>
                <a:xfrm>
                  <a:off x="3626427" y="3841172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8" name="Rectangle 197"/>
                <p:cNvSpPr/>
                <p:nvPr/>
              </p:nvSpPr>
              <p:spPr>
                <a:xfrm>
                  <a:off x="3626427" y="3775363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9" name="Rectangle 198"/>
                <p:cNvSpPr/>
                <p:nvPr/>
              </p:nvSpPr>
              <p:spPr>
                <a:xfrm>
                  <a:off x="3626426" y="3906981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0" name="Rectangle 199"/>
                <p:cNvSpPr/>
                <p:nvPr/>
              </p:nvSpPr>
              <p:spPr>
                <a:xfrm>
                  <a:off x="3626426" y="3972790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304" name="Up-Down Arrow 303"/>
          <p:cNvSpPr/>
          <p:nvPr/>
        </p:nvSpPr>
        <p:spPr>
          <a:xfrm>
            <a:off x="5784212" y="3321991"/>
            <a:ext cx="385053" cy="533303"/>
          </a:xfrm>
          <a:prstGeom prst="upDown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5" name="Group 304"/>
          <p:cNvGrpSpPr/>
          <p:nvPr/>
        </p:nvGrpSpPr>
        <p:grpSpPr>
          <a:xfrm>
            <a:off x="2925391" y="2836765"/>
            <a:ext cx="1118851" cy="471132"/>
            <a:chOff x="5430986" y="2676274"/>
            <a:chExt cx="1118851" cy="471131"/>
          </a:xfrm>
        </p:grpSpPr>
        <p:sp>
          <p:nvSpPr>
            <p:cNvPr id="306" name="Rectangle 305"/>
            <p:cNvSpPr/>
            <p:nvPr/>
          </p:nvSpPr>
          <p:spPr>
            <a:xfrm>
              <a:off x="5430986" y="2676274"/>
              <a:ext cx="1118851" cy="4711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07" name="Group 306"/>
            <p:cNvGrpSpPr/>
            <p:nvPr/>
          </p:nvGrpSpPr>
          <p:grpSpPr>
            <a:xfrm rot="5400000">
              <a:off x="5504592" y="2644666"/>
              <a:ext cx="415638" cy="526472"/>
              <a:chOff x="3626426" y="3512127"/>
              <a:chExt cx="415638" cy="526472"/>
            </a:xfrm>
          </p:grpSpPr>
          <p:sp>
            <p:nvSpPr>
              <p:cNvPr id="317" name="Rectangle 316"/>
              <p:cNvSpPr/>
              <p:nvPr/>
            </p:nvSpPr>
            <p:spPr>
              <a:xfrm>
                <a:off x="3626427" y="3643745"/>
                <a:ext cx="415637" cy="658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8" name="Rectangle 317"/>
              <p:cNvSpPr/>
              <p:nvPr/>
            </p:nvSpPr>
            <p:spPr>
              <a:xfrm>
                <a:off x="3626427" y="3512127"/>
                <a:ext cx="415637" cy="658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9" name="Rectangle 318"/>
              <p:cNvSpPr/>
              <p:nvPr/>
            </p:nvSpPr>
            <p:spPr>
              <a:xfrm>
                <a:off x="3626427" y="3577936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0" name="Rectangle 319"/>
              <p:cNvSpPr/>
              <p:nvPr/>
            </p:nvSpPr>
            <p:spPr>
              <a:xfrm>
                <a:off x="3626427" y="3709554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1" name="Rectangle 320"/>
              <p:cNvSpPr/>
              <p:nvPr/>
            </p:nvSpPr>
            <p:spPr>
              <a:xfrm>
                <a:off x="3626427" y="3841172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2" name="Rectangle 321"/>
              <p:cNvSpPr/>
              <p:nvPr/>
            </p:nvSpPr>
            <p:spPr>
              <a:xfrm>
                <a:off x="3626427" y="3775363"/>
                <a:ext cx="415637" cy="658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3" name="Rectangle 322"/>
              <p:cNvSpPr/>
              <p:nvPr/>
            </p:nvSpPr>
            <p:spPr>
              <a:xfrm>
                <a:off x="3626426" y="3906981"/>
                <a:ext cx="415637" cy="658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4" name="Rectangle 323"/>
              <p:cNvSpPr/>
              <p:nvPr/>
            </p:nvSpPr>
            <p:spPr>
              <a:xfrm>
                <a:off x="3626426" y="3972790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8" name="Group 307"/>
            <p:cNvGrpSpPr/>
            <p:nvPr/>
          </p:nvGrpSpPr>
          <p:grpSpPr>
            <a:xfrm rot="5400000">
              <a:off x="6048129" y="2641028"/>
              <a:ext cx="419794" cy="537902"/>
              <a:chOff x="3626426" y="3512127"/>
              <a:chExt cx="415638" cy="537902"/>
            </a:xfrm>
          </p:grpSpPr>
          <p:sp>
            <p:nvSpPr>
              <p:cNvPr id="309" name="Rectangle 308"/>
              <p:cNvSpPr/>
              <p:nvPr/>
            </p:nvSpPr>
            <p:spPr>
              <a:xfrm>
                <a:off x="3626427" y="3643745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0" name="Rectangle 309"/>
              <p:cNvSpPr/>
              <p:nvPr/>
            </p:nvSpPr>
            <p:spPr>
              <a:xfrm>
                <a:off x="3626427" y="3512127"/>
                <a:ext cx="415637" cy="658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1" name="Rectangle 310"/>
              <p:cNvSpPr/>
              <p:nvPr/>
            </p:nvSpPr>
            <p:spPr>
              <a:xfrm>
                <a:off x="3626427" y="3577936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2" name="Rectangle 311"/>
              <p:cNvSpPr/>
              <p:nvPr/>
            </p:nvSpPr>
            <p:spPr>
              <a:xfrm>
                <a:off x="3626427" y="3709554"/>
                <a:ext cx="415637" cy="658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3" name="Rectangle 312"/>
              <p:cNvSpPr/>
              <p:nvPr/>
            </p:nvSpPr>
            <p:spPr>
              <a:xfrm>
                <a:off x="3626427" y="3841172"/>
                <a:ext cx="415637" cy="658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4" name="Rectangle 313"/>
              <p:cNvSpPr/>
              <p:nvPr/>
            </p:nvSpPr>
            <p:spPr>
              <a:xfrm>
                <a:off x="3626427" y="3775363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5" name="Rectangle 314"/>
              <p:cNvSpPr/>
              <p:nvPr/>
            </p:nvSpPr>
            <p:spPr>
              <a:xfrm>
                <a:off x="3626426" y="3906981"/>
                <a:ext cx="415637" cy="658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6" name="Rectangle 315"/>
              <p:cNvSpPr/>
              <p:nvPr/>
            </p:nvSpPr>
            <p:spPr>
              <a:xfrm>
                <a:off x="3626426" y="3984220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" name="Group 4"/>
          <p:cNvGrpSpPr/>
          <p:nvPr/>
        </p:nvGrpSpPr>
        <p:grpSpPr>
          <a:xfrm>
            <a:off x="3259044" y="897681"/>
            <a:ext cx="423084" cy="457200"/>
            <a:chOff x="3290217" y="1250975"/>
            <a:chExt cx="423084" cy="457200"/>
          </a:xfrm>
        </p:grpSpPr>
        <p:sp>
          <p:nvSpPr>
            <p:cNvPr id="325" name="Rectangle 324"/>
            <p:cNvSpPr/>
            <p:nvPr/>
          </p:nvSpPr>
          <p:spPr>
            <a:xfrm>
              <a:off x="3290217" y="1250975"/>
              <a:ext cx="417607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9" name="Rectangle 328"/>
            <p:cNvSpPr/>
            <p:nvPr/>
          </p:nvSpPr>
          <p:spPr>
            <a:xfrm rot="10800000">
              <a:off x="3292187" y="1634516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0" name="Rectangle 329"/>
            <p:cNvSpPr/>
            <p:nvPr/>
          </p:nvSpPr>
          <p:spPr>
            <a:xfrm rot="10800000">
              <a:off x="3297664" y="1525927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0" name="Rectangle 339"/>
            <p:cNvSpPr/>
            <p:nvPr/>
          </p:nvSpPr>
          <p:spPr>
            <a:xfrm rot="10800000">
              <a:off x="3294257" y="1417659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1" name="Rectangle 340"/>
            <p:cNvSpPr/>
            <p:nvPr/>
          </p:nvSpPr>
          <p:spPr>
            <a:xfrm rot="10800000">
              <a:off x="3291950" y="1310611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5773920" y="885430"/>
            <a:ext cx="420872" cy="457200"/>
            <a:chOff x="5773920" y="1238724"/>
            <a:chExt cx="420872" cy="457200"/>
          </a:xfrm>
        </p:grpSpPr>
        <p:sp>
          <p:nvSpPr>
            <p:cNvPr id="326" name="Rectangle 325"/>
            <p:cNvSpPr/>
            <p:nvPr/>
          </p:nvSpPr>
          <p:spPr>
            <a:xfrm>
              <a:off x="5777345" y="1238724"/>
              <a:ext cx="417368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2" name="Rectangle 341"/>
            <p:cNvSpPr/>
            <p:nvPr/>
          </p:nvSpPr>
          <p:spPr>
            <a:xfrm rot="10800000">
              <a:off x="5773920" y="1598942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3" name="Rectangle 342"/>
            <p:cNvSpPr/>
            <p:nvPr/>
          </p:nvSpPr>
          <p:spPr>
            <a:xfrm rot="10800000">
              <a:off x="5779076" y="1512231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4" name="Rectangle 343"/>
            <p:cNvSpPr/>
            <p:nvPr/>
          </p:nvSpPr>
          <p:spPr>
            <a:xfrm rot="10800000">
              <a:off x="5773920" y="1425520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5" name="Rectangle 344"/>
            <p:cNvSpPr/>
            <p:nvPr/>
          </p:nvSpPr>
          <p:spPr>
            <a:xfrm rot="10800000">
              <a:off x="5779155" y="1338809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6" name="Rectangle 345"/>
            <p:cNvSpPr/>
            <p:nvPr/>
          </p:nvSpPr>
          <p:spPr>
            <a:xfrm rot="10800000">
              <a:off x="5773996" y="1256698"/>
              <a:ext cx="415637" cy="6120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7" name="TextBox 346"/>
          <p:cNvSpPr txBox="1"/>
          <p:nvPr/>
        </p:nvSpPr>
        <p:spPr>
          <a:xfrm>
            <a:off x="695467" y="940116"/>
            <a:ext cx="15527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CPU</a:t>
            </a:r>
            <a:endParaRPr lang="en-US" sz="1600" dirty="0"/>
          </a:p>
        </p:txBody>
      </p:sp>
      <p:sp>
        <p:nvSpPr>
          <p:cNvPr id="348" name="Up-Down Arrow 347"/>
          <p:cNvSpPr/>
          <p:nvPr/>
        </p:nvSpPr>
        <p:spPr>
          <a:xfrm>
            <a:off x="5830368" y="1373231"/>
            <a:ext cx="301110" cy="425223"/>
          </a:xfrm>
          <a:prstGeom prst="upDown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9" name="Up-Down Arrow 348"/>
          <p:cNvSpPr/>
          <p:nvPr/>
        </p:nvSpPr>
        <p:spPr>
          <a:xfrm>
            <a:off x="3336095" y="1406414"/>
            <a:ext cx="303461" cy="402431"/>
          </a:xfrm>
          <a:prstGeom prst="upDownArrow">
            <a:avLst/>
          </a:prstGeom>
          <a:pattFill prst="dkVert">
            <a:fgClr>
              <a:schemeClr val="bg1">
                <a:lumMod val="5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0" name="TextBox 349"/>
          <p:cNvSpPr txBox="1"/>
          <p:nvPr/>
        </p:nvSpPr>
        <p:spPr>
          <a:xfrm>
            <a:off x="617979" y="1404759"/>
            <a:ext cx="16302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Cache Bandwidth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048057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91144" y="1413163"/>
            <a:ext cx="434340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OutputNeuronCount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if (Error[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!= 0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for (j = 0; j &lt;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InputNeuronCount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j++)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… += Error[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* weights[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i,j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}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algn="ctr"/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4180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50390672"/>
              </p:ext>
            </p:extLst>
          </p:nvPr>
        </p:nvGraphicFramePr>
        <p:xfrm>
          <a:off x="3269671" y="-155863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174" name="Group 170"/>
          <p:cNvGrpSpPr>
            <a:grpSpLocks noChangeAspect="1"/>
          </p:cNvGrpSpPr>
          <p:nvPr/>
        </p:nvGrpSpPr>
        <p:grpSpPr bwMode="auto">
          <a:xfrm>
            <a:off x="2738438" y="3100388"/>
            <a:ext cx="4344987" cy="2881312"/>
            <a:chOff x="1725" y="1953"/>
            <a:chExt cx="2737" cy="1815"/>
          </a:xfrm>
        </p:grpSpPr>
        <p:sp>
          <p:nvSpPr>
            <p:cNvPr id="175" name="AutoShape 169"/>
            <p:cNvSpPr>
              <a:spLocks noChangeAspect="1" noChangeArrowheads="1" noTextEdit="1"/>
            </p:cNvSpPr>
            <p:nvPr/>
          </p:nvSpPr>
          <p:spPr bwMode="auto">
            <a:xfrm>
              <a:off x="1725" y="1953"/>
              <a:ext cx="2737" cy="18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Rectangle 171"/>
            <p:cNvSpPr>
              <a:spLocks noChangeArrowheads="1"/>
            </p:cNvSpPr>
            <p:nvPr/>
          </p:nvSpPr>
          <p:spPr bwMode="auto">
            <a:xfrm>
              <a:off x="1725" y="1953"/>
              <a:ext cx="2737" cy="181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Line 172"/>
            <p:cNvSpPr>
              <a:spLocks noChangeShapeType="1"/>
            </p:cNvSpPr>
            <p:nvPr/>
          </p:nvSpPr>
          <p:spPr bwMode="auto">
            <a:xfrm>
              <a:off x="2238" y="3355"/>
              <a:ext cx="22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Line 173"/>
            <p:cNvSpPr>
              <a:spLocks noChangeShapeType="1"/>
            </p:cNvSpPr>
            <p:nvPr/>
          </p:nvSpPr>
          <p:spPr bwMode="auto">
            <a:xfrm flipH="1">
              <a:off x="3159" y="3355"/>
              <a:ext cx="22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Rectangle 174"/>
            <p:cNvSpPr>
              <a:spLocks noChangeArrowheads="1"/>
            </p:cNvSpPr>
            <p:nvPr/>
          </p:nvSpPr>
          <p:spPr bwMode="auto">
            <a:xfrm>
              <a:off x="2041" y="3289"/>
              <a:ext cx="14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 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0" name="Line 175"/>
            <p:cNvSpPr>
              <a:spLocks noChangeShapeType="1"/>
            </p:cNvSpPr>
            <p:nvPr/>
          </p:nvSpPr>
          <p:spPr bwMode="auto">
            <a:xfrm>
              <a:off x="2238" y="3096"/>
              <a:ext cx="22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Line 176"/>
            <p:cNvSpPr>
              <a:spLocks noChangeShapeType="1"/>
            </p:cNvSpPr>
            <p:nvPr/>
          </p:nvSpPr>
          <p:spPr bwMode="auto">
            <a:xfrm flipH="1">
              <a:off x="3159" y="3096"/>
              <a:ext cx="22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Rectangle 177"/>
            <p:cNvSpPr>
              <a:spLocks noChangeArrowheads="1"/>
            </p:cNvSpPr>
            <p:nvPr/>
          </p:nvSpPr>
          <p:spPr bwMode="auto">
            <a:xfrm>
              <a:off x="1979" y="3030"/>
              <a:ext cx="20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 20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3" name="Line 178"/>
            <p:cNvSpPr>
              <a:spLocks noChangeShapeType="1"/>
            </p:cNvSpPr>
            <p:nvPr/>
          </p:nvSpPr>
          <p:spPr bwMode="auto">
            <a:xfrm>
              <a:off x="2238" y="2836"/>
              <a:ext cx="22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Line 179"/>
            <p:cNvSpPr>
              <a:spLocks noChangeShapeType="1"/>
            </p:cNvSpPr>
            <p:nvPr/>
          </p:nvSpPr>
          <p:spPr bwMode="auto">
            <a:xfrm flipH="1">
              <a:off x="3159" y="2836"/>
              <a:ext cx="22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Rectangle 180"/>
            <p:cNvSpPr>
              <a:spLocks noChangeArrowheads="1"/>
            </p:cNvSpPr>
            <p:nvPr/>
          </p:nvSpPr>
          <p:spPr bwMode="auto">
            <a:xfrm>
              <a:off x="1979" y="2771"/>
              <a:ext cx="20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 40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6" name="Line 181"/>
            <p:cNvSpPr>
              <a:spLocks noChangeShapeType="1"/>
            </p:cNvSpPr>
            <p:nvPr/>
          </p:nvSpPr>
          <p:spPr bwMode="auto">
            <a:xfrm>
              <a:off x="2238" y="2577"/>
              <a:ext cx="22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Line 182"/>
            <p:cNvSpPr>
              <a:spLocks noChangeShapeType="1"/>
            </p:cNvSpPr>
            <p:nvPr/>
          </p:nvSpPr>
          <p:spPr bwMode="auto">
            <a:xfrm flipH="1">
              <a:off x="3159" y="2577"/>
              <a:ext cx="22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Rectangle 183"/>
            <p:cNvSpPr>
              <a:spLocks noChangeArrowheads="1"/>
            </p:cNvSpPr>
            <p:nvPr/>
          </p:nvSpPr>
          <p:spPr bwMode="auto">
            <a:xfrm>
              <a:off x="1979" y="2512"/>
              <a:ext cx="20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 60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9" name="Line 184"/>
            <p:cNvSpPr>
              <a:spLocks noChangeShapeType="1"/>
            </p:cNvSpPr>
            <p:nvPr/>
          </p:nvSpPr>
          <p:spPr bwMode="auto">
            <a:xfrm>
              <a:off x="2238" y="2313"/>
              <a:ext cx="22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Line 185"/>
            <p:cNvSpPr>
              <a:spLocks noChangeShapeType="1"/>
            </p:cNvSpPr>
            <p:nvPr/>
          </p:nvSpPr>
          <p:spPr bwMode="auto">
            <a:xfrm flipH="1">
              <a:off x="3159" y="2313"/>
              <a:ext cx="22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Rectangle 186"/>
            <p:cNvSpPr>
              <a:spLocks noChangeArrowheads="1"/>
            </p:cNvSpPr>
            <p:nvPr/>
          </p:nvSpPr>
          <p:spPr bwMode="auto">
            <a:xfrm>
              <a:off x="1979" y="2248"/>
              <a:ext cx="20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 80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2" name="Line 187"/>
            <p:cNvSpPr>
              <a:spLocks noChangeShapeType="1"/>
            </p:cNvSpPr>
            <p:nvPr/>
          </p:nvSpPr>
          <p:spPr bwMode="auto">
            <a:xfrm>
              <a:off x="2238" y="2054"/>
              <a:ext cx="22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Line 188"/>
            <p:cNvSpPr>
              <a:spLocks noChangeShapeType="1"/>
            </p:cNvSpPr>
            <p:nvPr/>
          </p:nvSpPr>
          <p:spPr bwMode="auto">
            <a:xfrm flipH="1">
              <a:off x="3159" y="2054"/>
              <a:ext cx="22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Rectangle 189"/>
            <p:cNvSpPr>
              <a:spLocks noChangeArrowheads="1"/>
            </p:cNvSpPr>
            <p:nvPr/>
          </p:nvSpPr>
          <p:spPr bwMode="auto">
            <a:xfrm>
              <a:off x="1918" y="1989"/>
              <a:ext cx="26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 100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5" name="Line 190"/>
            <p:cNvSpPr>
              <a:spLocks noChangeShapeType="1"/>
            </p:cNvSpPr>
            <p:nvPr/>
          </p:nvSpPr>
          <p:spPr bwMode="auto">
            <a:xfrm flipV="1">
              <a:off x="2238" y="3333"/>
              <a:ext cx="0" cy="2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Line 191"/>
            <p:cNvSpPr>
              <a:spLocks noChangeShapeType="1"/>
            </p:cNvSpPr>
            <p:nvPr/>
          </p:nvSpPr>
          <p:spPr bwMode="auto">
            <a:xfrm>
              <a:off x="2238" y="2054"/>
              <a:ext cx="0" cy="2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Rectangle 192"/>
            <p:cNvSpPr>
              <a:spLocks noChangeArrowheads="1"/>
            </p:cNvSpPr>
            <p:nvPr/>
          </p:nvSpPr>
          <p:spPr bwMode="auto">
            <a:xfrm>
              <a:off x="2168" y="3417"/>
              <a:ext cx="14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 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8" name="Line 193"/>
            <p:cNvSpPr>
              <a:spLocks noChangeShapeType="1"/>
            </p:cNvSpPr>
            <p:nvPr/>
          </p:nvSpPr>
          <p:spPr bwMode="auto">
            <a:xfrm flipV="1">
              <a:off x="2335" y="3333"/>
              <a:ext cx="0" cy="2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Line 194"/>
            <p:cNvSpPr>
              <a:spLocks noChangeShapeType="1"/>
            </p:cNvSpPr>
            <p:nvPr/>
          </p:nvSpPr>
          <p:spPr bwMode="auto">
            <a:xfrm>
              <a:off x="2335" y="2054"/>
              <a:ext cx="0" cy="2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Rectangle 195"/>
            <p:cNvSpPr>
              <a:spLocks noChangeArrowheads="1"/>
            </p:cNvSpPr>
            <p:nvPr/>
          </p:nvSpPr>
          <p:spPr bwMode="auto">
            <a:xfrm>
              <a:off x="2265" y="3417"/>
              <a:ext cx="14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 1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1" name="Line 196"/>
            <p:cNvSpPr>
              <a:spLocks noChangeShapeType="1"/>
            </p:cNvSpPr>
            <p:nvPr/>
          </p:nvSpPr>
          <p:spPr bwMode="auto">
            <a:xfrm flipV="1">
              <a:off x="2427" y="3333"/>
              <a:ext cx="0" cy="2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Line 197"/>
            <p:cNvSpPr>
              <a:spLocks noChangeShapeType="1"/>
            </p:cNvSpPr>
            <p:nvPr/>
          </p:nvSpPr>
          <p:spPr bwMode="auto">
            <a:xfrm>
              <a:off x="2427" y="2054"/>
              <a:ext cx="0" cy="2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Rectangle 198"/>
            <p:cNvSpPr>
              <a:spLocks noChangeArrowheads="1"/>
            </p:cNvSpPr>
            <p:nvPr/>
          </p:nvSpPr>
          <p:spPr bwMode="auto">
            <a:xfrm>
              <a:off x="2357" y="3417"/>
              <a:ext cx="14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 2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4" name="Line 199"/>
            <p:cNvSpPr>
              <a:spLocks noChangeShapeType="1"/>
            </p:cNvSpPr>
            <p:nvPr/>
          </p:nvSpPr>
          <p:spPr bwMode="auto">
            <a:xfrm flipV="1">
              <a:off x="2523" y="3333"/>
              <a:ext cx="0" cy="2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Line 200"/>
            <p:cNvSpPr>
              <a:spLocks noChangeShapeType="1"/>
            </p:cNvSpPr>
            <p:nvPr/>
          </p:nvSpPr>
          <p:spPr bwMode="auto">
            <a:xfrm>
              <a:off x="2523" y="2054"/>
              <a:ext cx="0" cy="2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Rectangle 201"/>
            <p:cNvSpPr>
              <a:spLocks noChangeArrowheads="1"/>
            </p:cNvSpPr>
            <p:nvPr/>
          </p:nvSpPr>
          <p:spPr bwMode="auto">
            <a:xfrm>
              <a:off x="2453" y="3417"/>
              <a:ext cx="14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 3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7" name="Line 202"/>
            <p:cNvSpPr>
              <a:spLocks noChangeShapeType="1"/>
            </p:cNvSpPr>
            <p:nvPr/>
          </p:nvSpPr>
          <p:spPr bwMode="auto">
            <a:xfrm flipV="1">
              <a:off x="2615" y="3333"/>
              <a:ext cx="0" cy="2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Line 203"/>
            <p:cNvSpPr>
              <a:spLocks noChangeShapeType="1"/>
            </p:cNvSpPr>
            <p:nvPr/>
          </p:nvSpPr>
          <p:spPr bwMode="auto">
            <a:xfrm>
              <a:off x="2615" y="2054"/>
              <a:ext cx="0" cy="2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Rectangle 204"/>
            <p:cNvSpPr>
              <a:spLocks noChangeArrowheads="1"/>
            </p:cNvSpPr>
            <p:nvPr/>
          </p:nvSpPr>
          <p:spPr bwMode="auto">
            <a:xfrm>
              <a:off x="2545" y="3417"/>
              <a:ext cx="14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 4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0" name="Line 205"/>
            <p:cNvSpPr>
              <a:spLocks noChangeShapeType="1"/>
            </p:cNvSpPr>
            <p:nvPr/>
          </p:nvSpPr>
          <p:spPr bwMode="auto">
            <a:xfrm flipV="1">
              <a:off x="2712" y="3333"/>
              <a:ext cx="0" cy="2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Line 206"/>
            <p:cNvSpPr>
              <a:spLocks noChangeShapeType="1"/>
            </p:cNvSpPr>
            <p:nvPr/>
          </p:nvSpPr>
          <p:spPr bwMode="auto">
            <a:xfrm>
              <a:off x="2712" y="2054"/>
              <a:ext cx="0" cy="2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Rectangle 207"/>
            <p:cNvSpPr>
              <a:spLocks noChangeArrowheads="1"/>
            </p:cNvSpPr>
            <p:nvPr/>
          </p:nvSpPr>
          <p:spPr bwMode="auto">
            <a:xfrm>
              <a:off x="2642" y="3417"/>
              <a:ext cx="14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 5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3" name="Line 208"/>
            <p:cNvSpPr>
              <a:spLocks noChangeShapeType="1"/>
            </p:cNvSpPr>
            <p:nvPr/>
          </p:nvSpPr>
          <p:spPr bwMode="auto">
            <a:xfrm flipV="1">
              <a:off x="2804" y="3333"/>
              <a:ext cx="0" cy="2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Line 209"/>
            <p:cNvSpPr>
              <a:spLocks noChangeShapeType="1"/>
            </p:cNvSpPr>
            <p:nvPr/>
          </p:nvSpPr>
          <p:spPr bwMode="auto">
            <a:xfrm>
              <a:off x="2804" y="2054"/>
              <a:ext cx="0" cy="2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Rectangle 210"/>
            <p:cNvSpPr>
              <a:spLocks noChangeArrowheads="1"/>
            </p:cNvSpPr>
            <p:nvPr/>
          </p:nvSpPr>
          <p:spPr bwMode="auto">
            <a:xfrm>
              <a:off x="2734" y="3417"/>
              <a:ext cx="14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 6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6" name="Line 211"/>
            <p:cNvSpPr>
              <a:spLocks noChangeShapeType="1"/>
            </p:cNvSpPr>
            <p:nvPr/>
          </p:nvSpPr>
          <p:spPr bwMode="auto">
            <a:xfrm flipV="1">
              <a:off x="2901" y="3333"/>
              <a:ext cx="0" cy="2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Line 212"/>
            <p:cNvSpPr>
              <a:spLocks noChangeShapeType="1"/>
            </p:cNvSpPr>
            <p:nvPr/>
          </p:nvSpPr>
          <p:spPr bwMode="auto">
            <a:xfrm>
              <a:off x="2901" y="2054"/>
              <a:ext cx="0" cy="2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Rectangle 213"/>
            <p:cNvSpPr>
              <a:spLocks noChangeArrowheads="1"/>
            </p:cNvSpPr>
            <p:nvPr/>
          </p:nvSpPr>
          <p:spPr bwMode="auto">
            <a:xfrm>
              <a:off x="2831" y="3417"/>
              <a:ext cx="14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 7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9" name="Line 214"/>
            <p:cNvSpPr>
              <a:spLocks noChangeShapeType="1"/>
            </p:cNvSpPr>
            <p:nvPr/>
          </p:nvSpPr>
          <p:spPr bwMode="auto">
            <a:xfrm flipV="1">
              <a:off x="2993" y="3333"/>
              <a:ext cx="0" cy="2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Line 215"/>
            <p:cNvSpPr>
              <a:spLocks noChangeShapeType="1"/>
            </p:cNvSpPr>
            <p:nvPr/>
          </p:nvSpPr>
          <p:spPr bwMode="auto">
            <a:xfrm>
              <a:off x="2993" y="2054"/>
              <a:ext cx="0" cy="2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Rectangle 216"/>
            <p:cNvSpPr>
              <a:spLocks noChangeArrowheads="1"/>
            </p:cNvSpPr>
            <p:nvPr/>
          </p:nvSpPr>
          <p:spPr bwMode="auto">
            <a:xfrm>
              <a:off x="2923" y="3417"/>
              <a:ext cx="14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 8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2" name="Line 217"/>
            <p:cNvSpPr>
              <a:spLocks noChangeShapeType="1"/>
            </p:cNvSpPr>
            <p:nvPr/>
          </p:nvSpPr>
          <p:spPr bwMode="auto">
            <a:xfrm flipV="1">
              <a:off x="3089" y="3333"/>
              <a:ext cx="0" cy="2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Line 218"/>
            <p:cNvSpPr>
              <a:spLocks noChangeShapeType="1"/>
            </p:cNvSpPr>
            <p:nvPr/>
          </p:nvSpPr>
          <p:spPr bwMode="auto">
            <a:xfrm>
              <a:off x="3089" y="2054"/>
              <a:ext cx="0" cy="2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Rectangle 219"/>
            <p:cNvSpPr>
              <a:spLocks noChangeArrowheads="1"/>
            </p:cNvSpPr>
            <p:nvPr/>
          </p:nvSpPr>
          <p:spPr bwMode="auto">
            <a:xfrm>
              <a:off x="3019" y="3417"/>
              <a:ext cx="14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 9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5" name="Line 220"/>
            <p:cNvSpPr>
              <a:spLocks noChangeShapeType="1"/>
            </p:cNvSpPr>
            <p:nvPr/>
          </p:nvSpPr>
          <p:spPr bwMode="auto">
            <a:xfrm flipV="1">
              <a:off x="3181" y="3333"/>
              <a:ext cx="0" cy="2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Line 221"/>
            <p:cNvSpPr>
              <a:spLocks noChangeShapeType="1"/>
            </p:cNvSpPr>
            <p:nvPr/>
          </p:nvSpPr>
          <p:spPr bwMode="auto">
            <a:xfrm>
              <a:off x="3181" y="2054"/>
              <a:ext cx="0" cy="2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Rectangle 222"/>
            <p:cNvSpPr>
              <a:spLocks noChangeArrowheads="1"/>
            </p:cNvSpPr>
            <p:nvPr/>
          </p:nvSpPr>
          <p:spPr bwMode="auto">
            <a:xfrm>
              <a:off x="3080" y="3417"/>
              <a:ext cx="20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 10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8" name="Rectangle 223"/>
            <p:cNvSpPr>
              <a:spLocks noChangeArrowheads="1"/>
            </p:cNvSpPr>
            <p:nvPr/>
          </p:nvSpPr>
          <p:spPr bwMode="auto">
            <a:xfrm>
              <a:off x="2238" y="2054"/>
              <a:ext cx="943" cy="1301"/>
            </a:xfrm>
            <a:prstGeom prst="rect">
              <a:avLst/>
            </a:prstGeom>
            <a:noFill/>
            <a:ln w="6350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" name="Rectangle 224"/>
            <p:cNvSpPr>
              <a:spLocks noChangeArrowheads="1"/>
            </p:cNvSpPr>
            <p:nvPr/>
          </p:nvSpPr>
          <p:spPr bwMode="auto">
            <a:xfrm rot="16200000">
              <a:off x="1336" y="2627"/>
              <a:ext cx="101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Percentage Sparsity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0" name="Rectangle 225"/>
            <p:cNvSpPr>
              <a:spLocks noChangeArrowheads="1"/>
            </p:cNvSpPr>
            <p:nvPr/>
          </p:nvSpPr>
          <p:spPr bwMode="auto">
            <a:xfrm>
              <a:off x="2381" y="3610"/>
              <a:ext cx="66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Epoch Count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1" name="Rectangle 226"/>
            <p:cNvSpPr>
              <a:spLocks noChangeArrowheads="1"/>
            </p:cNvSpPr>
            <p:nvPr/>
          </p:nvSpPr>
          <p:spPr bwMode="auto">
            <a:xfrm>
              <a:off x="3673" y="2072"/>
              <a:ext cx="364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Activations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2" name="Line 227"/>
            <p:cNvSpPr>
              <a:spLocks noChangeShapeType="1"/>
            </p:cNvSpPr>
            <p:nvPr/>
          </p:nvSpPr>
          <p:spPr bwMode="auto">
            <a:xfrm>
              <a:off x="4094" y="2116"/>
              <a:ext cx="250" cy="0"/>
            </a:xfrm>
            <a:prstGeom prst="line">
              <a:avLst/>
            </a:prstGeom>
            <a:noFill/>
            <a:ln w="14288" cap="flat">
              <a:solidFill>
                <a:srgbClr val="FF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Freeform 228"/>
            <p:cNvSpPr>
              <a:spLocks/>
            </p:cNvSpPr>
            <p:nvPr/>
          </p:nvSpPr>
          <p:spPr bwMode="auto">
            <a:xfrm>
              <a:off x="2335" y="2929"/>
              <a:ext cx="846" cy="88"/>
            </a:xfrm>
            <a:custGeom>
              <a:avLst/>
              <a:gdLst>
                <a:gd name="T0" fmla="*/ 0 w 846"/>
                <a:gd name="T1" fmla="*/ 88 h 88"/>
                <a:gd name="T2" fmla="*/ 0 w 846"/>
                <a:gd name="T3" fmla="*/ 88 h 88"/>
                <a:gd name="T4" fmla="*/ 92 w 846"/>
                <a:gd name="T5" fmla="*/ 88 h 88"/>
                <a:gd name="T6" fmla="*/ 188 w 846"/>
                <a:gd name="T7" fmla="*/ 26 h 88"/>
                <a:gd name="T8" fmla="*/ 280 w 846"/>
                <a:gd name="T9" fmla="*/ 13 h 88"/>
                <a:gd name="T10" fmla="*/ 377 w 846"/>
                <a:gd name="T11" fmla="*/ 0 h 88"/>
                <a:gd name="T12" fmla="*/ 469 w 846"/>
                <a:gd name="T13" fmla="*/ 0 h 88"/>
                <a:gd name="T14" fmla="*/ 566 w 846"/>
                <a:gd name="T15" fmla="*/ 0 h 88"/>
                <a:gd name="T16" fmla="*/ 658 w 846"/>
                <a:gd name="T17" fmla="*/ 13 h 88"/>
                <a:gd name="T18" fmla="*/ 754 w 846"/>
                <a:gd name="T19" fmla="*/ 0 h 88"/>
                <a:gd name="T20" fmla="*/ 846 w 846"/>
                <a:gd name="T21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88">
                  <a:moveTo>
                    <a:pt x="0" y="88"/>
                  </a:moveTo>
                  <a:lnTo>
                    <a:pt x="0" y="88"/>
                  </a:lnTo>
                  <a:lnTo>
                    <a:pt x="92" y="88"/>
                  </a:lnTo>
                  <a:lnTo>
                    <a:pt x="188" y="26"/>
                  </a:lnTo>
                  <a:lnTo>
                    <a:pt x="280" y="13"/>
                  </a:lnTo>
                  <a:lnTo>
                    <a:pt x="377" y="0"/>
                  </a:lnTo>
                  <a:lnTo>
                    <a:pt x="469" y="0"/>
                  </a:lnTo>
                  <a:lnTo>
                    <a:pt x="566" y="0"/>
                  </a:lnTo>
                  <a:lnTo>
                    <a:pt x="658" y="13"/>
                  </a:lnTo>
                  <a:lnTo>
                    <a:pt x="754" y="0"/>
                  </a:lnTo>
                  <a:lnTo>
                    <a:pt x="846" y="0"/>
                  </a:lnTo>
                </a:path>
              </a:pathLst>
            </a:custGeom>
            <a:noFill/>
            <a:ln w="14288" cap="flat">
              <a:solidFill>
                <a:srgbClr val="FF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4" name="Line 229"/>
            <p:cNvSpPr>
              <a:spLocks noChangeShapeType="1"/>
            </p:cNvSpPr>
            <p:nvPr/>
          </p:nvSpPr>
          <p:spPr bwMode="auto">
            <a:xfrm>
              <a:off x="2308" y="3017"/>
              <a:ext cx="57" cy="0"/>
            </a:xfrm>
            <a:prstGeom prst="line">
              <a:avLst/>
            </a:prstGeom>
            <a:noFill/>
            <a:ln w="14288" cap="flat">
              <a:solidFill>
                <a:srgbClr val="FF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" name="Line 230"/>
            <p:cNvSpPr>
              <a:spLocks noChangeShapeType="1"/>
            </p:cNvSpPr>
            <p:nvPr/>
          </p:nvSpPr>
          <p:spPr bwMode="auto">
            <a:xfrm>
              <a:off x="2335" y="2990"/>
              <a:ext cx="0" cy="57"/>
            </a:xfrm>
            <a:prstGeom prst="line">
              <a:avLst/>
            </a:prstGeom>
            <a:noFill/>
            <a:ln w="14288" cap="flat">
              <a:solidFill>
                <a:srgbClr val="FF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" name="Line 231"/>
            <p:cNvSpPr>
              <a:spLocks noChangeShapeType="1"/>
            </p:cNvSpPr>
            <p:nvPr/>
          </p:nvSpPr>
          <p:spPr bwMode="auto">
            <a:xfrm>
              <a:off x="2400" y="3017"/>
              <a:ext cx="57" cy="0"/>
            </a:xfrm>
            <a:prstGeom prst="line">
              <a:avLst/>
            </a:prstGeom>
            <a:noFill/>
            <a:ln w="14288" cap="flat">
              <a:solidFill>
                <a:srgbClr val="FF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7" name="Line 232"/>
            <p:cNvSpPr>
              <a:spLocks noChangeShapeType="1"/>
            </p:cNvSpPr>
            <p:nvPr/>
          </p:nvSpPr>
          <p:spPr bwMode="auto">
            <a:xfrm>
              <a:off x="2427" y="2990"/>
              <a:ext cx="0" cy="57"/>
            </a:xfrm>
            <a:prstGeom prst="line">
              <a:avLst/>
            </a:prstGeom>
            <a:noFill/>
            <a:ln w="14288" cap="flat">
              <a:solidFill>
                <a:srgbClr val="FF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8" name="Line 233"/>
            <p:cNvSpPr>
              <a:spLocks noChangeShapeType="1"/>
            </p:cNvSpPr>
            <p:nvPr/>
          </p:nvSpPr>
          <p:spPr bwMode="auto">
            <a:xfrm>
              <a:off x="2497" y="2955"/>
              <a:ext cx="57" cy="0"/>
            </a:xfrm>
            <a:prstGeom prst="line">
              <a:avLst/>
            </a:prstGeom>
            <a:noFill/>
            <a:ln w="14288" cap="flat">
              <a:solidFill>
                <a:srgbClr val="FF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" name="Line 234"/>
            <p:cNvSpPr>
              <a:spLocks noChangeShapeType="1"/>
            </p:cNvSpPr>
            <p:nvPr/>
          </p:nvSpPr>
          <p:spPr bwMode="auto">
            <a:xfrm>
              <a:off x="2523" y="2929"/>
              <a:ext cx="0" cy="57"/>
            </a:xfrm>
            <a:prstGeom prst="line">
              <a:avLst/>
            </a:prstGeom>
            <a:noFill/>
            <a:ln w="14288" cap="flat">
              <a:solidFill>
                <a:srgbClr val="FF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0" name="Line 235"/>
            <p:cNvSpPr>
              <a:spLocks noChangeShapeType="1"/>
            </p:cNvSpPr>
            <p:nvPr/>
          </p:nvSpPr>
          <p:spPr bwMode="auto">
            <a:xfrm>
              <a:off x="2589" y="2942"/>
              <a:ext cx="57" cy="0"/>
            </a:xfrm>
            <a:prstGeom prst="line">
              <a:avLst/>
            </a:prstGeom>
            <a:noFill/>
            <a:ln w="14288" cap="flat">
              <a:solidFill>
                <a:srgbClr val="FF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1" name="Line 236"/>
            <p:cNvSpPr>
              <a:spLocks noChangeShapeType="1"/>
            </p:cNvSpPr>
            <p:nvPr/>
          </p:nvSpPr>
          <p:spPr bwMode="auto">
            <a:xfrm>
              <a:off x="2615" y="2915"/>
              <a:ext cx="0" cy="58"/>
            </a:xfrm>
            <a:prstGeom prst="line">
              <a:avLst/>
            </a:prstGeom>
            <a:noFill/>
            <a:ln w="14288" cap="flat">
              <a:solidFill>
                <a:srgbClr val="FF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2" name="Line 237"/>
            <p:cNvSpPr>
              <a:spLocks noChangeShapeType="1"/>
            </p:cNvSpPr>
            <p:nvPr/>
          </p:nvSpPr>
          <p:spPr bwMode="auto">
            <a:xfrm>
              <a:off x="2686" y="2929"/>
              <a:ext cx="57" cy="0"/>
            </a:xfrm>
            <a:prstGeom prst="line">
              <a:avLst/>
            </a:prstGeom>
            <a:noFill/>
            <a:ln w="14288" cap="flat">
              <a:solidFill>
                <a:srgbClr val="FF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" name="Line 238"/>
            <p:cNvSpPr>
              <a:spLocks noChangeShapeType="1"/>
            </p:cNvSpPr>
            <p:nvPr/>
          </p:nvSpPr>
          <p:spPr bwMode="auto">
            <a:xfrm>
              <a:off x="2712" y="2902"/>
              <a:ext cx="0" cy="57"/>
            </a:xfrm>
            <a:prstGeom prst="line">
              <a:avLst/>
            </a:prstGeom>
            <a:noFill/>
            <a:ln w="14288" cap="flat">
              <a:solidFill>
                <a:srgbClr val="FF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4" name="Line 239"/>
            <p:cNvSpPr>
              <a:spLocks noChangeShapeType="1"/>
            </p:cNvSpPr>
            <p:nvPr/>
          </p:nvSpPr>
          <p:spPr bwMode="auto">
            <a:xfrm>
              <a:off x="2778" y="2929"/>
              <a:ext cx="57" cy="0"/>
            </a:xfrm>
            <a:prstGeom prst="line">
              <a:avLst/>
            </a:prstGeom>
            <a:noFill/>
            <a:ln w="14288" cap="flat">
              <a:solidFill>
                <a:srgbClr val="FF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" name="Line 240"/>
            <p:cNvSpPr>
              <a:spLocks noChangeShapeType="1"/>
            </p:cNvSpPr>
            <p:nvPr/>
          </p:nvSpPr>
          <p:spPr bwMode="auto">
            <a:xfrm>
              <a:off x="2804" y="2902"/>
              <a:ext cx="0" cy="57"/>
            </a:xfrm>
            <a:prstGeom prst="line">
              <a:avLst/>
            </a:prstGeom>
            <a:noFill/>
            <a:ln w="14288" cap="flat">
              <a:solidFill>
                <a:srgbClr val="FF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" name="Line 241"/>
            <p:cNvSpPr>
              <a:spLocks noChangeShapeType="1"/>
            </p:cNvSpPr>
            <p:nvPr/>
          </p:nvSpPr>
          <p:spPr bwMode="auto">
            <a:xfrm>
              <a:off x="2874" y="2929"/>
              <a:ext cx="57" cy="0"/>
            </a:xfrm>
            <a:prstGeom prst="line">
              <a:avLst/>
            </a:prstGeom>
            <a:noFill/>
            <a:ln w="14288" cap="flat">
              <a:solidFill>
                <a:srgbClr val="FF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7" name="Line 242"/>
            <p:cNvSpPr>
              <a:spLocks noChangeShapeType="1"/>
            </p:cNvSpPr>
            <p:nvPr/>
          </p:nvSpPr>
          <p:spPr bwMode="auto">
            <a:xfrm>
              <a:off x="2901" y="2902"/>
              <a:ext cx="0" cy="57"/>
            </a:xfrm>
            <a:prstGeom prst="line">
              <a:avLst/>
            </a:prstGeom>
            <a:noFill/>
            <a:ln w="14288" cap="flat">
              <a:solidFill>
                <a:srgbClr val="FF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8" name="Line 243"/>
            <p:cNvSpPr>
              <a:spLocks noChangeShapeType="1"/>
            </p:cNvSpPr>
            <p:nvPr/>
          </p:nvSpPr>
          <p:spPr bwMode="auto">
            <a:xfrm>
              <a:off x="2966" y="2942"/>
              <a:ext cx="57" cy="0"/>
            </a:xfrm>
            <a:prstGeom prst="line">
              <a:avLst/>
            </a:prstGeom>
            <a:noFill/>
            <a:ln w="14288" cap="flat">
              <a:solidFill>
                <a:srgbClr val="FF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9" name="Line 244"/>
            <p:cNvSpPr>
              <a:spLocks noChangeShapeType="1"/>
            </p:cNvSpPr>
            <p:nvPr/>
          </p:nvSpPr>
          <p:spPr bwMode="auto">
            <a:xfrm>
              <a:off x="2993" y="2915"/>
              <a:ext cx="0" cy="58"/>
            </a:xfrm>
            <a:prstGeom prst="line">
              <a:avLst/>
            </a:prstGeom>
            <a:noFill/>
            <a:ln w="14288" cap="flat">
              <a:solidFill>
                <a:srgbClr val="FF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0" name="Line 245"/>
            <p:cNvSpPr>
              <a:spLocks noChangeShapeType="1"/>
            </p:cNvSpPr>
            <p:nvPr/>
          </p:nvSpPr>
          <p:spPr bwMode="auto">
            <a:xfrm>
              <a:off x="3063" y="2929"/>
              <a:ext cx="57" cy="0"/>
            </a:xfrm>
            <a:prstGeom prst="line">
              <a:avLst/>
            </a:prstGeom>
            <a:noFill/>
            <a:ln w="14288" cap="flat">
              <a:solidFill>
                <a:srgbClr val="FF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1" name="Line 246"/>
            <p:cNvSpPr>
              <a:spLocks noChangeShapeType="1"/>
            </p:cNvSpPr>
            <p:nvPr/>
          </p:nvSpPr>
          <p:spPr bwMode="auto">
            <a:xfrm>
              <a:off x="3089" y="2902"/>
              <a:ext cx="0" cy="57"/>
            </a:xfrm>
            <a:prstGeom prst="line">
              <a:avLst/>
            </a:prstGeom>
            <a:noFill/>
            <a:ln w="14288" cap="flat">
              <a:solidFill>
                <a:srgbClr val="FF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2" name="Line 247"/>
            <p:cNvSpPr>
              <a:spLocks noChangeShapeType="1"/>
            </p:cNvSpPr>
            <p:nvPr/>
          </p:nvSpPr>
          <p:spPr bwMode="auto">
            <a:xfrm>
              <a:off x="3155" y="2929"/>
              <a:ext cx="57" cy="0"/>
            </a:xfrm>
            <a:prstGeom prst="line">
              <a:avLst/>
            </a:prstGeom>
            <a:noFill/>
            <a:ln w="14288" cap="flat">
              <a:solidFill>
                <a:srgbClr val="FF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3" name="Line 248"/>
            <p:cNvSpPr>
              <a:spLocks noChangeShapeType="1"/>
            </p:cNvSpPr>
            <p:nvPr/>
          </p:nvSpPr>
          <p:spPr bwMode="auto">
            <a:xfrm>
              <a:off x="3181" y="2902"/>
              <a:ext cx="0" cy="57"/>
            </a:xfrm>
            <a:prstGeom prst="line">
              <a:avLst/>
            </a:prstGeom>
            <a:noFill/>
            <a:ln w="14288" cap="flat">
              <a:solidFill>
                <a:srgbClr val="FF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4" name="Line 249"/>
            <p:cNvSpPr>
              <a:spLocks noChangeShapeType="1"/>
            </p:cNvSpPr>
            <p:nvPr/>
          </p:nvSpPr>
          <p:spPr bwMode="auto">
            <a:xfrm>
              <a:off x="4190" y="2116"/>
              <a:ext cx="57" cy="0"/>
            </a:xfrm>
            <a:prstGeom prst="line">
              <a:avLst/>
            </a:prstGeom>
            <a:noFill/>
            <a:ln w="14288" cap="flat">
              <a:solidFill>
                <a:srgbClr val="FF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5" name="Line 250"/>
            <p:cNvSpPr>
              <a:spLocks noChangeShapeType="1"/>
            </p:cNvSpPr>
            <p:nvPr/>
          </p:nvSpPr>
          <p:spPr bwMode="auto">
            <a:xfrm>
              <a:off x="4216" y="2089"/>
              <a:ext cx="0" cy="57"/>
            </a:xfrm>
            <a:prstGeom prst="line">
              <a:avLst/>
            </a:prstGeom>
            <a:noFill/>
            <a:ln w="14288" cap="flat">
              <a:solidFill>
                <a:srgbClr val="FF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6" name="Rectangle 251"/>
            <p:cNvSpPr>
              <a:spLocks noChangeArrowheads="1"/>
            </p:cNvSpPr>
            <p:nvPr/>
          </p:nvSpPr>
          <p:spPr bwMode="auto">
            <a:xfrm>
              <a:off x="3822" y="2200"/>
              <a:ext cx="215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Errors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57" name="Line 252"/>
            <p:cNvSpPr>
              <a:spLocks noChangeShapeType="1"/>
            </p:cNvSpPr>
            <p:nvPr/>
          </p:nvSpPr>
          <p:spPr bwMode="auto">
            <a:xfrm>
              <a:off x="4094" y="2243"/>
              <a:ext cx="250" cy="0"/>
            </a:xfrm>
            <a:prstGeom prst="line">
              <a:avLst/>
            </a:prstGeom>
            <a:noFill/>
            <a:ln w="14288" cap="flat">
              <a:solidFill>
                <a:srgbClr val="00FF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8" name="Freeform 253"/>
            <p:cNvSpPr>
              <a:spLocks/>
            </p:cNvSpPr>
            <p:nvPr/>
          </p:nvSpPr>
          <p:spPr bwMode="auto">
            <a:xfrm>
              <a:off x="2335" y="2212"/>
              <a:ext cx="846" cy="35"/>
            </a:xfrm>
            <a:custGeom>
              <a:avLst/>
              <a:gdLst>
                <a:gd name="T0" fmla="*/ 0 w 846"/>
                <a:gd name="T1" fmla="*/ 35 h 35"/>
                <a:gd name="T2" fmla="*/ 0 w 846"/>
                <a:gd name="T3" fmla="*/ 35 h 35"/>
                <a:gd name="T4" fmla="*/ 92 w 846"/>
                <a:gd name="T5" fmla="*/ 35 h 35"/>
                <a:gd name="T6" fmla="*/ 188 w 846"/>
                <a:gd name="T7" fmla="*/ 22 h 35"/>
                <a:gd name="T8" fmla="*/ 280 w 846"/>
                <a:gd name="T9" fmla="*/ 22 h 35"/>
                <a:gd name="T10" fmla="*/ 377 w 846"/>
                <a:gd name="T11" fmla="*/ 9 h 35"/>
                <a:gd name="T12" fmla="*/ 469 w 846"/>
                <a:gd name="T13" fmla="*/ 9 h 35"/>
                <a:gd name="T14" fmla="*/ 566 w 846"/>
                <a:gd name="T15" fmla="*/ 9 h 35"/>
                <a:gd name="T16" fmla="*/ 658 w 846"/>
                <a:gd name="T17" fmla="*/ 9 h 35"/>
                <a:gd name="T18" fmla="*/ 754 w 846"/>
                <a:gd name="T19" fmla="*/ 0 h 35"/>
                <a:gd name="T20" fmla="*/ 846 w 846"/>
                <a:gd name="T21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35">
                  <a:moveTo>
                    <a:pt x="0" y="35"/>
                  </a:moveTo>
                  <a:lnTo>
                    <a:pt x="0" y="35"/>
                  </a:lnTo>
                  <a:lnTo>
                    <a:pt x="92" y="35"/>
                  </a:lnTo>
                  <a:lnTo>
                    <a:pt x="188" y="22"/>
                  </a:lnTo>
                  <a:lnTo>
                    <a:pt x="280" y="22"/>
                  </a:lnTo>
                  <a:lnTo>
                    <a:pt x="377" y="9"/>
                  </a:lnTo>
                  <a:lnTo>
                    <a:pt x="469" y="9"/>
                  </a:lnTo>
                  <a:lnTo>
                    <a:pt x="566" y="9"/>
                  </a:lnTo>
                  <a:lnTo>
                    <a:pt x="658" y="9"/>
                  </a:lnTo>
                  <a:lnTo>
                    <a:pt x="754" y="0"/>
                  </a:lnTo>
                  <a:lnTo>
                    <a:pt x="846" y="0"/>
                  </a:lnTo>
                </a:path>
              </a:pathLst>
            </a:custGeom>
            <a:noFill/>
            <a:ln w="14288" cap="flat">
              <a:solidFill>
                <a:srgbClr val="00FF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9" name="Line 254"/>
            <p:cNvSpPr>
              <a:spLocks noChangeShapeType="1"/>
            </p:cNvSpPr>
            <p:nvPr/>
          </p:nvSpPr>
          <p:spPr bwMode="auto">
            <a:xfrm>
              <a:off x="2308" y="2221"/>
              <a:ext cx="57" cy="57"/>
            </a:xfrm>
            <a:prstGeom prst="line">
              <a:avLst/>
            </a:prstGeom>
            <a:noFill/>
            <a:ln w="14288" cap="flat">
              <a:solidFill>
                <a:srgbClr val="00FF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0" name="Line 255"/>
            <p:cNvSpPr>
              <a:spLocks noChangeShapeType="1"/>
            </p:cNvSpPr>
            <p:nvPr/>
          </p:nvSpPr>
          <p:spPr bwMode="auto">
            <a:xfrm flipV="1">
              <a:off x="2308" y="2217"/>
              <a:ext cx="57" cy="57"/>
            </a:xfrm>
            <a:prstGeom prst="line">
              <a:avLst/>
            </a:prstGeom>
            <a:noFill/>
            <a:ln w="14288" cap="flat">
              <a:solidFill>
                <a:srgbClr val="00FF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1" name="Line 256"/>
            <p:cNvSpPr>
              <a:spLocks noChangeShapeType="1"/>
            </p:cNvSpPr>
            <p:nvPr/>
          </p:nvSpPr>
          <p:spPr bwMode="auto">
            <a:xfrm>
              <a:off x="2400" y="2221"/>
              <a:ext cx="57" cy="57"/>
            </a:xfrm>
            <a:prstGeom prst="line">
              <a:avLst/>
            </a:prstGeom>
            <a:noFill/>
            <a:ln w="14288" cap="flat">
              <a:solidFill>
                <a:srgbClr val="00FF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2" name="Line 257"/>
            <p:cNvSpPr>
              <a:spLocks noChangeShapeType="1"/>
            </p:cNvSpPr>
            <p:nvPr/>
          </p:nvSpPr>
          <p:spPr bwMode="auto">
            <a:xfrm flipV="1">
              <a:off x="2400" y="2217"/>
              <a:ext cx="57" cy="57"/>
            </a:xfrm>
            <a:prstGeom prst="line">
              <a:avLst/>
            </a:prstGeom>
            <a:noFill/>
            <a:ln w="14288" cap="flat">
              <a:solidFill>
                <a:srgbClr val="00FF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3" name="Line 258"/>
            <p:cNvSpPr>
              <a:spLocks noChangeShapeType="1"/>
            </p:cNvSpPr>
            <p:nvPr/>
          </p:nvSpPr>
          <p:spPr bwMode="auto">
            <a:xfrm>
              <a:off x="2497" y="2208"/>
              <a:ext cx="57" cy="57"/>
            </a:xfrm>
            <a:prstGeom prst="line">
              <a:avLst/>
            </a:prstGeom>
            <a:noFill/>
            <a:ln w="14288" cap="flat">
              <a:solidFill>
                <a:srgbClr val="00FF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4" name="Line 259"/>
            <p:cNvSpPr>
              <a:spLocks noChangeShapeType="1"/>
            </p:cNvSpPr>
            <p:nvPr/>
          </p:nvSpPr>
          <p:spPr bwMode="auto">
            <a:xfrm flipV="1">
              <a:off x="2497" y="2204"/>
              <a:ext cx="57" cy="57"/>
            </a:xfrm>
            <a:prstGeom prst="line">
              <a:avLst/>
            </a:prstGeom>
            <a:noFill/>
            <a:ln w="14288" cap="flat">
              <a:solidFill>
                <a:srgbClr val="00FF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5" name="Line 260"/>
            <p:cNvSpPr>
              <a:spLocks noChangeShapeType="1"/>
            </p:cNvSpPr>
            <p:nvPr/>
          </p:nvSpPr>
          <p:spPr bwMode="auto">
            <a:xfrm>
              <a:off x="2589" y="2208"/>
              <a:ext cx="57" cy="57"/>
            </a:xfrm>
            <a:prstGeom prst="line">
              <a:avLst/>
            </a:prstGeom>
            <a:noFill/>
            <a:ln w="14288" cap="flat">
              <a:solidFill>
                <a:srgbClr val="00FF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" name="Line 261"/>
            <p:cNvSpPr>
              <a:spLocks noChangeShapeType="1"/>
            </p:cNvSpPr>
            <p:nvPr/>
          </p:nvSpPr>
          <p:spPr bwMode="auto">
            <a:xfrm flipV="1">
              <a:off x="2589" y="2204"/>
              <a:ext cx="57" cy="57"/>
            </a:xfrm>
            <a:prstGeom prst="line">
              <a:avLst/>
            </a:prstGeom>
            <a:noFill/>
            <a:ln w="14288" cap="flat">
              <a:solidFill>
                <a:srgbClr val="00FF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7" name="Line 262"/>
            <p:cNvSpPr>
              <a:spLocks noChangeShapeType="1"/>
            </p:cNvSpPr>
            <p:nvPr/>
          </p:nvSpPr>
          <p:spPr bwMode="auto">
            <a:xfrm>
              <a:off x="2686" y="2195"/>
              <a:ext cx="57" cy="57"/>
            </a:xfrm>
            <a:prstGeom prst="line">
              <a:avLst/>
            </a:prstGeom>
            <a:noFill/>
            <a:ln w="14288" cap="flat">
              <a:solidFill>
                <a:srgbClr val="00FF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8" name="Line 263"/>
            <p:cNvSpPr>
              <a:spLocks noChangeShapeType="1"/>
            </p:cNvSpPr>
            <p:nvPr/>
          </p:nvSpPr>
          <p:spPr bwMode="auto">
            <a:xfrm flipV="1">
              <a:off x="2686" y="2190"/>
              <a:ext cx="57" cy="57"/>
            </a:xfrm>
            <a:prstGeom prst="line">
              <a:avLst/>
            </a:prstGeom>
            <a:noFill/>
            <a:ln w="14288" cap="flat">
              <a:solidFill>
                <a:srgbClr val="00FF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9" name="Line 264"/>
            <p:cNvSpPr>
              <a:spLocks noChangeShapeType="1"/>
            </p:cNvSpPr>
            <p:nvPr/>
          </p:nvSpPr>
          <p:spPr bwMode="auto">
            <a:xfrm>
              <a:off x="2778" y="2195"/>
              <a:ext cx="57" cy="57"/>
            </a:xfrm>
            <a:prstGeom prst="line">
              <a:avLst/>
            </a:prstGeom>
            <a:noFill/>
            <a:ln w="14288" cap="flat">
              <a:solidFill>
                <a:srgbClr val="00FF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0" name="Line 265"/>
            <p:cNvSpPr>
              <a:spLocks noChangeShapeType="1"/>
            </p:cNvSpPr>
            <p:nvPr/>
          </p:nvSpPr>
          <p:spPr bwMode="auto">
            <a:xfrm flipV="1">
              <a:off x="2778" y="2190"/>
              <a:ext cx="57" cy="57"/>
            </a:xfrm>
            <a:prstGeom prst="line">
              <a:avLst/>
            </a:prstGeom>
            <a:noFill/>
            <a:ln w="14288" cap="flat">
              <a:solidFill>
                <a:srgbClr val="00FF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" name="Line 266"/>
            <p:cNvSpPr>
              <a:spLocks noChangeShapeType="1"/>
            </p:cNvSpPr>
            <p:nvPr/>
          </p:nvSpPr>
          <p:spPr bwMode="auto">
            <a:xfrm>
              <a:off x="2874" y="2195"/>
              <a:ext cx="57" cy="57"/>
            </a:xfrm>
            <a:prstGeom prst="line">
              <a:avLst/>
            </a:prstGeom>
            <a:noFill/>
            <a:ln w="14288" cap="flat">
              <a:solidFill>
                <a:srgbClr val="00FF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2" name="Line 267"/>
            <p:cNvSpPr>
              <a:spLocks noChangeShapeType="1"/>
            </p:cNvSpPr>
            <p:nvPr/>
          </p:nvSpPr>
          <p:spPr bwMode="auto">
            <a:xfrm flipV="1">
              <a:off x="2874" y="2190"/>
              <a:ext cx="57" cy="57"/>
            </a:xfrm>
            <a:prstGeom prst="line">
              <a:avLst/>
            </a:prstGeom>
            <a:noFill/>
            <a:ln w="14288" cap="flat">
              <a:solidFill>
                <a:srgbClr val="00FF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" name="Line 268"/>
            <p:cNvSpPr>
              <a:spLocks noChangeShapeType="1"/>
            </p:cNvSpPr>
            <p:nvPr/>
          </p:nvSpPr>
          <p:spPr bwMode="auto">
            <a:xfrm>
              <a:off x="2966" y="2195"/>
              <a:ext cx="57" cy="57"/>
            </a:xfrm>
            <a:prstGeom prst="line">
              <a:avLst/>
            </a:prstGeom>
            <a:noFill/>
            <a:ln w="14288" cap="flat">
              <a:solidFill>
                <a:srgbClr val="00FF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4" name="Line 269"/>
            <p:cNvSpPr>
              <a:spLocks noChangeShapeType="1"/>
            </p:cNvSpPr>
            <p:nvPr/>
          </p:nvSpPr>
          <p:spPr bwMode="auto">
            <a:xfrm flipV="1">
              <a:off x="2966" y="2190"/>
              <a:ext cx="57" cy="57"/>
            </a:xfrm>
            <a:prstGeom prst="line">
              <a:avLst/>
            </a:prstGeom>
            <a:noFill/>
            <a:ln w="14288" cap="flat">
              <a:solidFill>
                <a:srgbClr val="00FF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5" name="Line 270"/>
            <p:cNvSpPr>
              <a:spLocks noChangeShapeType="1"/>
            </p:cNvSpPr>
            <p:nvPr/>
          </p:nvSpPr>
          <p:spPr bwMode="auto">
            <a:xfrm>
              <a:off x="3063" y="2186"/>
              <a:ext cx="57" cy="57"/>
            </a:xfrm>
            <a:prstGeom prst="line">
              <a:avLst/>
            </a:prstGeom>
            <a:noFill/>
            <a:ln w="14288" cap="flat">
              <a:solidFill>
                <a:srgbClr val="00FF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" name="Line 271"/>
            <p:cNvSpPr>
              <a:spLocks noChangeShapeType="1"/>
            </p:cNvSpPr>
            <p:nvPr/>
          </p:nvSpPr>
          <p:spPr bwMode="auto">
            <a:xfrm flipV="1">
              <a:off x="3063" y="2182"/>
              <a:ext cx="57" cy="57"/>
            </a:xfrm>
            <a:prstGeom prst="line">
              <a:avLst/>
            </a:prstGeom>
            <a:noFill/>
            <a:ln w="14288" cap="flat">
              <a:solidFill>
                <a:srgbClr val="00FF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" name="Line 272"/>
            <p:cNvSpPr>
              <a:spLocks noChangeShapeType="1"/>
            </p:cNvSpPr>
            <p:nvPr/>
          </p:nvSpPr>
          <p:spPr bwMode="auto">
            <a:xfrm>
              <a:off x="3155" y="2186"/>
              <a:ext cx="57" cy="57"/>
            </a:xfrm>
            <a:prstGeom prst="line">
              <a:avLst/>
            </a:prstGeom>
            <a:noFill/>
            <a:ln w="14288" cap="flat">
              <a:solidFill>
                <a:srgbClr val="00FF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8" name="Line 273"/>
            <p:cNvSpPr>
              <a:spLocks noChangeShapeType="1"/>
            </p:cNvSpPr>
            <p:nvPr/>
          </p:nvSpPr>
          <p:spPr bwMode="auto">
            <a:xfrm flipV="1">
              <a:off x="3155" y="2182"/>
              <a:ext cx="57" cy="57"/>
            </a:xfrm>
            <a:prstGeom prst="line">
              <a:avLst/>
            </a:prstGeom>
            <a:noFill/>
            <a:ln w="14288" cap="flat">
              <a:solidFill>
                <a:srgbClr val="00FF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9" name="Line 274"/>
            <p:cNvSpPr>
              <a:spLocks noChangeShapeType="1"/>
            </p:cNvSpPr>
            <p:nvPr/>
          </p:nvSpPr>
          <p:spPr bwMode="auto">
            <a:xfrm>
              <a:off x="4190" y="2217"/>
              <a:ext cx="57" cy="57"/>
            </a:xfrm>
            <a:prstGeom prst="line">
              <a:avLst/>
            </a:prstGeom>
            <a:noFill/>
            <a:ln w="14288" cap="flat">
              <a:solidFill>
                <a:srgbClr val="00FF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0" name="Line 275"/>
            <p:cNvSpPr>
              <a:spLocks noChangeShapeType="1"/>
            </p:cNvSpPr>
            <p:nvPr/>
          </p:nvSpPr>
          <p:spPr bwMode="auto">
            <a:xfrm flipV="1">
              <a:off x="4190" y="2212"/>
              <a:ext cx="57" cy="57"/>
            </a:xfrm>
            <a:prstGeom prst="line">
              <a:avLst/>
            </a:prstGeom>
            <a:noFill/>
            <a:ln w="14288" cap="flat">
              <a:solidFill>
                <a:srgbClr val="00FF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1" name="Rectangle 276"/>
            <p:cNvSpPr>
              <a:spLocks noChangeArrowheads="1"/>
            </p:cNvSpPr>
            <p:nvPr/>
          </p:nvSpPr>
          <p:spPr bwMode="auto">
            <a:xfrm>
              <a:off x="3576" y="2327"/>
              <a:ext cx="461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Weight Deltas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82" name="Line 277"/>
            <p:cNvSpPr>
              <a:spLocks noChangeShapeType="1"/>
            </p:cNvSpPr>
            <p:nvPr/>
          </p:nvSpPr>
          <p:spPr bwMode="auto">
            <a:xfrm>
              <a:off x="4094" y="2371"/>
              <a:ext cx="250" cy="0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3" name="Freeform 278"/>
            <p:cNvSpPr>
              <a:spLocks/>
            </p:cNvSpPr>
            <p:nvPr/>
          </p:nvSpPr>
          <p:spPr bwMode="auto">
            <a:xfrm>
              <a:off x="2335" y="2274"/>
              <a:ext cx="846" cy="290"/>
            </a:xfrm>
            <a:custGeom>
              <a:avLst/>
              <a:gdLst>
                <a:gd name="T0" fmla="*/ 0 w 846"/>
                <a:gd name="T1" fmla="*/ 224 h 290"/>
                <a:gd name="T2" fmla="*/ 0 w 846"/>
                <a:gd name="T3" fmla="*/ 224 h 290"/>
                <a:gd name="T4" fmla="*/ 92 w 846"/>
                <a:gd name="T5" fmla="*/ 290 h 290"/>
                <a:gd name="T6" fmla="*/ 188 w 846"/>
                <a:gd name="T7" fmla="*/ 277 h 290"/>
                <a:gd name="T8" fmla="*/ 280 w 846"/>
                <a:gd name="T9" fmla="*/ 237 h 290"/>
                <a:gd name="T10" fmla="*/ 377 w 846"/>
                <a:gd name="T11" fmla="*/ 171 h 290"/>
                <a:gd name="T12" fmla="*/ 469 w 846"/>
                <a:gd name="T13" fmla="*/ 118 h 290"/>
                <a:gd name="T14" fmla="*/ 566 w 846"/>
                <a:gd name="T15" fmla="*/ 79 h 290"/>
                <a:gd name="T16" fmla="*/ 658 w 846"/>
                <a:gd name="T17" fmla="*/ 39 h 290"/>
                <a:gd name="T18" fmla="*/ 754 w 846"/>
                <a:gd name="T19" fmla="*/ 13 h 290"/>
                <a:gd name="T20" fmla="*/ 846 w 846"/>
                <a:gd name="T21" fmla="*/ 0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290">
                  <a:moveTo>
                    <a:pt x="0" y="224"/>
                  </a:moveTo>
                  <a:lnTo>
                    <a:pt x="0" y="224"/>
                  </a:lnTo>
                  <a:lnTo>
                    <a:pt x="92" y="290"/>
                  </a:lnTo>
                  <a:lnTo>
                    <a:pt x="188" y="277"/>
                  </a:lnTo>
                  <a:lnTo>
                    <a:pt x="280" y="237"/>
                  </a:lnTo>
                  <a:lnTo>
                    <a:pt x="377" y="171"/>
                  </a:lnTo>
                  <a:lnTo>
                    <a:pt x="469" y="118"/>
                  </a:lnTo>
                  <a:lnTo>
                    <a:pt x="566" y="79"/>
                  </a:lnTo>
                  <a:lnTo>
                    <a:pt x="658" y="39"/>
                  </a:lnTo>
                  <a:lnTo>
                    <a:pt x="754" y="13"/>
                  </a:lnTo>
                  <a:lnTo>
                    <a:pt x="846" y="0"/>
                  </a:lnTo>
                </a:path>
              </a:pathLst>
            </a:cu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4" name="Line 279"/>
            <p:cNvSpPr>
              <a:spLocks noChangeShapeType="1"/>
            </p:cNvSpPr>
            <p:nvPr/>
          </p:nvSpPr>
          <p:spPr bwMode="auto">
            <a:xfrm>
              <a:off x="2308" y="2498"/>
              <a:ext cx="57" cy="0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5" name="Line 280"/>
            <p:cNvSpPr>
              <a:spLocks noChangeShapeType="1"/>
            </p:cNvSpPr>
            <p:nvPr/>
          </p:nvSpPr>
          <p:spPr bwMode="auto">
            <a:xfrm>
              <a:off x="2335" y="2472"/>
              <a:ext cx="0" cy="57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6" name="Line 281"/>
            <p:cNvSpPr>
              <a:spLocks noChangeShapeType="1"/>
            </p:cNvSpPr>
            <p:nvPr/>
          </p:nvSpPr>
          <p:spPr bwMode="auto">
            <a:xfrm>
              <a:off x="2308" y="2472"/>
              <a:ext cx="57" cy="57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7" name="Line 282"/>
            <p:cNvSpPr>
              <a:spLocks noChangeShapeType="1"/>
            </p:cNvSpPr>
            <p:nvPr/>
          </p:nvSpPr>
          <p:spPr bwMode="auto">
            <a:xfrm flipV="1">
              <a:off x="2308" y="2467"/>
              <a:ext cx="57" cy="57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8" name="Line 283"/>
            <p:cNvSpPr>
              <a:spLocks noChangeShapeType="1"/>
            </p:cNvSpPr>
            <p:nvPr/>
          </p:nvSpPr>
          <p:spPr bwMode="auto">
            <a:xfrm>
              <a:off x="2400" y="2564"/>
              <a:ext cx="57" cy="0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9" name="Line 284"/>
            <p:cNvSpPr>
              <a:spLocks noChangeShapeType="1"/>
            </p:cNvSpPr>
            <p:nvPr/>
          </p:nvSpPr>
          <p:spPr bwMode="auto">
            <a:xfrm>
              <a:off x="2427" y="2538"/>
              <a:ext cx="0" cy="57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0" name="Line 285"/>
            <p:cNvSpPr>
              <a:spLocks noChangeShapeType="1"/>
            </p:cNvSpPr>
            <p:nvPr/>
          </p:nvSpPr>
          <p:spPr bwMode="auto">
            <a:xfrm>
              <a:off x="2400" y="2538"/>
              <a:ext cx="57" cy="57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1" name="Line 286"/>
            <p:cNvSpPr>
              <a:spLocks noChangeShapeType="1"/>
            </p:cNvSpPr>
            <p:nvPr/>
          </p:nvSpPr>
          <p:spPr bwMode="auto">
            <a:xfrm flipV="1">
              <a:off x="2400" y="2533"/>
              <a:ext cx="57" cy="57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2" name="Line 287"/>
            <p:cNvSpPr>
              <a:spLocks noChangeShapeType="1"/>
            </p:cNvSpPr>
            <p:nvPr/>
          </p:nvSpPr>
          <p:spPr bwMode="auto">
            <a:xfrm>
              <a:off x="2497" y="2551"/>
              <a:ext cx="57" cy="0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3" name="Line 288"/>
            <p:cNvSpPr>
              <a:spLocks noChangeShapeType="1"/>
            </p:cNvSpPr>
            <p:nvPr/>
          </p:nvSpPr>
          <p:spPr bwMode="auto">
            <a:xfrm>
              <a:off x="2523" y="2524"/>
              <a:ext cx="0" cy="57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4" name="Line 289"/>
            <p:cNvSpPr>
              <a:spLocks noChangeShapeType="1"/>
            </p:cNvSpPr>
            <p:nvPr/>
          </p:nvSpPr>
          <p:spPr bwMode="auto">
            <a:xfrm>
              <a:off x="2497" y="2524"/>
              <a:ext cx="57" cy="57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5" name="Line 290"/>
            <p:cNvSpPr>
              <a:spLocks noChangeShapeType="1"/>
            </p:cNvSpPr>
            <p:nvPr/>
          </p:nvSpPr>
          <p:spPr bwMode="auto">
            <a:xfrm flipV="1">
              <a:off x="2497" y="2520"/>
              <a:ext cx="57" cy="57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6" name="Line 291"/>
            <p:cNvSpPr>
              <a:spLocks noChangeShapeType="1"/>
            </p:cNvSpPr>
            <p:nvPr/>
          </p:nvSpPr>
          <p:spPr bwMode="auto">
            <a:xfrm>
              <a:off x="2589" y="2511"/>
              <a:ext cx="57" cy="0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" name="Line 292"/>
            <p:cNvSpPr>
              <a:spLocks noChangeShapeType="1"/>
            </p:cNvSpPr>
            <p:nvPr/>
          </p:nvSpPr>
          <p:spPr bwMode="auto">
            <a:xfrm>
              <a:off x="2615" y="2485"/>
              <a:ext cx="0" cy="57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8" name="Line 293"/>
            <p:cNvSpPr>
              <a:spLocks noChangeShapeType="1"/>
            </p:cNvSpPr>
            <p:nvPr/>
          </p:nvSpPr>
          <p:spPr bwMode="auto">
            <a:xfrm>
              <a:off x="2589" y="2485"/>
              <a:ext cx="57" cy="57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9" name="Line 294"/>
            <p:cNvSpPr>
              <a:spLocks noChangeShapeType="1"/>
            </p:cNvSpPr>
            <p:nvPr/>
          </p:nvSpPr>
          <p:spPr bwMode="auto">
            <a:xfrm flipV="1">
              <a:off x="2589" y="2480"/>
              <a:ext cx="57" cy="58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0" name="Line 295"/>
            <p:cNvSpPr>
              <a:spLocks noChangeShapeType="1"/>
            </p:cNvSpPr>
            <p:nvPr/>
          </p:nvSpPr>
          <p:spPr bwMode="auto">
            <a:xfrm>
              <a:off x="2686" y="2445"/>
              <a:ext cx="57" cy="0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1" name="Line 296"/>
            <p:cNvSpPr>
              <a:spLocks noChangeShapeType="1"/>
            </p:cNvSpPr>
            <p:nvPr/>
          </p:nvSpPr>
          <p:spPr bwMode="auto">
            <a:xfrm>
              <a:off x="2712" y="2419"/>
              <a:ext cx="0" cy="57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2" name="Line 297"/>
            <p:cNvSpPr>
              <a:spLocks noChangeShapeType="1"/>
            </p:cNvSpPr>
            <p:nvPr/>
          </p:nvSpPr>
          <p:spPr bwMode="auto">
            <a:xfrm>
              <a:off x="2686" y="2419"/>
              <a:ext cx="57" cy="57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3" name="Line 298"/>
            <p:cNvSpPr>
              <a:spLocks noChangeShapeType="1"/>
            </p:cNvSpPr>
            <p:nvPr/>
          </p:nvSpPr>
          <p:spPr bwMode="auto">
            <a:xfrm flipV="1">
              <a:off x="2686" y="2414"/>
              <a:ext cx="57" cy="58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4" name="Line 299"/>
            <p:cNvSpPr>
              <a:spLocks noChangeShapeType="1"/>
            </p:cNvSpPr>
            <p:nvPr/>
          </p:nvSpPr>
          <p:spPr bwMode="auto">
            <a:xfrm>
              <a:off x="2778" y="2392"/>
              <a:ext cx="57" cy="0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5" name="Line 300"/>
            <p:cNvSpPr>
              <a:spLocks noChangeShapeType="1"/>
            </p:cNvSpPr>
            <p:nvPr/>
          </p:nvSpPr>
          <p:spPr bwMode="auto">
            <a:xfrm>
              <a:off x="2804" y="2366"/>
              <a:ext cx="0" cy="57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6" name="Line 301"/>
            <p:cNvSpPr>
              <a:spLocks noChangeShapeType="1"/>
            </p:cNvSpPr>
            <p:nvPr/>
          </p:nvSpPr>
          <p:spPr bwMode="auto">
            <a:xfrm>
              <a:off x="2778" y="2366"/>
              <a:ext cx="57" cy="57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" name="Line 302"/>
            <p:cNvSpPr>
              <a:spLocks noChangeShapeType="1"/>
            </p:cNvSpPr>
            <p:nvPr/>
          </p:nvSpPr>
          <p:spPr bwMode="auto">
            <a:xfrm flipV="1">
              <a:off x="2778" y="2362"/>
              <a:ext cx="57" cy="57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8" name="Line 303"/>
            <p:cNvSpPr>
              <a:spLocks noChangeShapeType="1"/>
            </p:cNvSpPr>
            <p:nvPr/>
          </p:nvSpPr>
          <p:spPr bwMode="auto">
            <a:xfrm>
              <a:off x="2874" y="2353"/>
              <a:ext cx="57" cy="0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9" name="Line 304"/>
            <p:cNvSpPr>
              <a:spLocks noChangeShapeType="1"/>
            </p:cNvSpPr>
            <p:nvPr/>
          </p:nvSpPr>
          <p:spPr bwMode="auto">
            <a:xfrm>
              <a:off x="2901" y="2327"/>
              <a:ext cx="0" cy="57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0" name="Line 305"/>
            <p:cNvSpPr>
              <a:spLocks noChangeShapeType="1"/>
            </p:cNvSpPr>
            <p:nvPr/>
          </p:nvSpPr>
          <p:spPr bwMode="auto">
            <a:xfrm>
              <a:off x="2874" y="2327"/>
              <a:ext cx="57" cy="57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1" name="Line 306"/>
            <p:cNvSpPr>
              <a:spLocks noChangeShapeType="1"/>
            </p:cNvSpPr>
            <p:nvPr/>
          </p:nvSpPr>
          <p:spPr bwMode="auto">
            <a:xfrm flipV="1">
              <a:off x="2874" y="2322"/>
              <a:ext cx="57" cy="57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2" name="Line 307"/>
            <p:cNvSpPr>
              <a:spLocks noChangeShapeType="1"/>
            </p:cNvSpPr>
            <p:nvPr/>
          </p:nvSpPr>
          <p:spPr bwMode="auto">
            <a:xfrm>
              <a:off x="2966" y="2313"/>
              <a:ext cx="57" cy="0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3" name="Line 308"/>
            <p:cNvSpPr>
              <a:spLocks noChangeShapeType="1"/>
            </p:cNvSpPr>
            <p:nvPr/>
          </p:nvSpPr>
          <p:spPr bwMode="auto">
            <a:xfrm>
              <a:off x="2993" y="2287"/>
              <a:ext cx="0" cy="57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4" name="Line 309"/>
            <p:cNvSpPr>
              <a:spLocks noChangeShapeType="1"/>
            </p:cNvSpPr>
            <p:nvPr/>
          </p:nvSpPr>
          <p:spPr bwMode="auto">
            <a:xfrm>
              <a:off x="2966" y="2287"/>
              <a:ext cx="57" cy="57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5" name="Line 310"/>
            <p:cNvSpPr>
              <a:spLocks noChangeShapeType="1"/>
            </p:cNvSpPr>
            <p:nvPr/>
          </p:nvSpPr>
          <p:spPr bwMode="auto">
            <a:xfrm flipV="1">
              <a:off x="2966" y="2283"/>
              <a:ext cx="57" cy="57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6" name="Line 311"/>
            <p:cNvSpPr>
              <a:spLocks noChangeShapeType="1"/>
            </p:cNvSpPr>
            <p:nvPr/>
          </p:nvSpPr>
          <p:spPr bwMode="auto">
            <a:xfrm>
              <a:off x="3063" y="2287"/>
              <a:ext cx="57" cy="0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7" name="Line 312"/>
            <p:cNvSpPr>
              <a:spLocks noChangeShapeType="1"/>
            </p:cNvSpPr>
            <p:nvPr/>
          </p:nvSpPr>
          <p:spPr bwMode="auto">
            <a:xfrm>
              <a:off x="3089" y="2261"/>
              <a:ext cx="0" cy="57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8" name="Line 313"/>
            <p:cNvSpPr>
              <a:spLocks noChangeShapeType="1"/>
            </p:cNvSpPr>
            <p:nvPr/>
          </p:nvSpPr>
          <p:spPr bwMode="auto">
            <a:xfrm>
              <a:off x="3063" y="2261"/>
              <a:ext cx="57" cy="57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9" name="Line 314"/>
            <p:cNvSpPr>
              <a:spLocks noChangeShapeType="1"/>
            </p:cNvSpPr>
            <p:nvPr/>
          </p:nvSpPr>
          <p:spPr bwMode="auto">
            <a:xfrm flipV="1">
              <a:off x="3063" y="2256"/>
              <a:ext cx="57" cy="57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0" name="Line 315"/>
            <p:cNvSpPr>
              <a:spLocks noChangeShapeType="1"/>
            </p:cNvSpPr>
            <p:nvPr/>
          </p:nvSpPr>
          <p:spPr bwMode="auto">
            <a:xfrm>
              <a:off x="3155" y="2274"/>
              <a:ext cx="57" cy="0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1" name="Line 316"/>
            <p:cNvSpPr>
              <a:spLocks noChangeShapeType="1"/>
            </p:cNvSpPr>
            <p:nvPr/>
          </p:nvSpPr>
          <p:spPr bwMode="auto">
            <a:xfrm>
              <a:off x="3181" y="2247"/>
              <a:ext cx="0" cy="58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2" name="Line 317"/>
            <p:cNvSpPr>
              <a:spLocks noChangeShapeType="1"/>
            </p:cNvSpPr>
            <p:nvPr/>
          </p:nvSpPr>
          <p:spPr bwMode="auto">
            <a:xfrm>
              <a:off x="3155" y="2247"/>
              <a:ext cx="57" cy="58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3" name="Line 318"/>
            <p:cNvSpPr>
              <a:spLocks noChangeShapeType="1"/>
            </p:cNvSpPr>
            <p:nvPr/>
          </p:nvSpPr>
          <p:spPr bwMode="auto">
            <a:xfrm flipV="1">
              <a:off x="3155" y="2243"/>
              <a:ext cx="57" cy="57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4" name="Line 319"/>
            <p:cNvSpPr>
              <a:spLocks noChangeShapeType="1"/>
            </p:cNvSpPr>
            <p:nvPr/>
          </p:nvSpPr>
          <p:spPr bwMode="auto">
            <a:xfrm>
              <a:off x="4190" y="2371"/>
              <a:ext cx="57" cy="0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5" name="Line 320"/>
            <p:cNvSpPr>
              <a:spLocks noChangeShapeType="1"/>
            </p:cNvSpPr>
            <p:nvPr/>
          </p:nvSpPr>
          <p:spPr bwMode="auto">
            <a:xfrm>
              <a:off x="4216" y="2344"/>
              <a:ext cx="0" cy="57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6" name="Line 321"/>
            <p:cNvSpPr>
              <a:spLocks noChangeShapeType="1"/>
            </p:cNvSpPr>
            <p:nvPr/>
          </p:nvSpPr>
          <p:spPr bwMode="auto">
            <a:xfrm>
              <a:off x="4190" y="2344"/>
              <a:ext cx="57" cy="57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7" name="Line 322"/>
            <p:cNvSpPr>
              <a:spLocks noChangeShapeType="1"/>
            </p:cNvSpPr>
            <p:nvPr/>
          </p:nvSpPr>
          <p:spPr bwMode="auto">
            <a:xfrm flipV="1">
              <a:off x="4190" y="2340"/>
              <a:ext cx="57" cy="57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8" name="Rectangle 323"/>
            <p:cNvSpPr>
              <a:spLocks noChangeArrowheads="1"/>
            </p:cNvSpPr>
            <p:nvPr/>
          </p:nvSpPr>
          <p:spPr bwMode="auto">
            <a:xfrm>
              <a:off x="3756" y="2455"/>
              <a:ext cx="281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Weights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29" name="Line 324"/>
            <p:cNvSpPr>
              <a:spLocks noChangeShapeType="1"/>
            </p:cNvSpPr>
            <p:nvPr/>
          </p:nvSpPr>
          <p:spPr bwMode="auto">
            <a:xfrm>
              <a:off x="4094" y="2498"/>
              <a:ext cx="250" cy="0"/>
            </a:xfrm>
            <a:prstGeom prst="line">
              <a:avLst/>
            </a:prstGeom>
            <a:noFill/>
            <a:ln w="14288" cap="flat">
              <a:solidFill>
                <a:srgbClr val="FF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0" name="Freeform 325"/>
            <p:cNvSpPr>
              <a:spLocks/>
            </p:cNvSpPr>
            <p:nvPr/>
          </p:nvSpPr>
          <p:spPr bwMode="auto">
            <a:xfrm>
              <a:off x="2335" y="3355"/>
              <a:ext cx="846" cy="0"/>
            </a:xfrm>
            <a:custGeom>
              <a:avLst/>
              <a:gdLst>
                <a:gd name="T0" fmla="*/ 0 w 846"/>
                <a:gd name="T1" fmla="*/ 0 w 846"/>
                <a:gd name="T2" fmla="*/ 92 w 846"/>
                <a:gd name="T3" fmla="*/ 188 w 846"/>
                <a:gd name="T4" fmla="*/ 280 w 846"/>
                <a:gd name="T5" fmla="*/ 377 w 846"/>
                <a:gd name="T6" fmla="*/ 469 w 846"/>
                <a:gd name="T7" fmla="*/ 566 w 846"/>
                <a:gd name="T8" fmla="*/ 658 w 846"/>
                <a:gd name="T9" fmla="*/ 754 w 846"/>
                <a:gd name="T10" fmla="*/ 846 w 84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</a:cxnLst>
              <a:rect l="0" t="0" r="r" b="b"/>
              <a:pathLst>
                <a:path w="846">
                  <a:moveTo>
                    <a:pt x="0" y="0"/>
                  </a:moveTo>
                  <a:lnTo>
                    <a:pt x="0" y="0"/>
                  </a:lnTo>
                  <a:lnTo>
                    <a:pt x="92" y="0"/>
                  </a:lnTo>
                  <a:lnTo>
                    <a:pt x="188" y="0"/>
                  </a:lnTo>
                  <a:lnTo>
                    <a:pt x="280" y="0"/>
                  </a:lnTo>
                  <a:lnTo>
                    <a:pt x="377" y="0"/>
                  </a:lnTo>
                  <a:lnTo>
                    <a:pt x="469" y="0"/>
                  </a:lnTo>
                  <a:lnTo>
                    <a:pt x="566" y="0"/>
                  </a:lnTo>
                  <a:lnTo>
                    <a:pt x="658" y="0"/>
                  </a:lnTo>
                  <a:lnTo>
                    <a:pt x="754" y="0"/>
                  </a:lnTo>
                  <a:lnTo>
                    <a:pt x="846" y="0"/>
                  </a:lnTo>
                </a:path>
              </a:pathLst>
            </a:custGeom>
            <a:noFill/>
            <a:ln w="14288" cap="flat">
              <a:solidFill>
                <a:srgbClr val="FF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1" name="Rectangle 326"/>
            <p:cNvSpPr>
              <a:spLocks noChangeArrowheads="1"/>
            </p:cNvSpPr>
            <p:nvPr/>
          </p:nvSpPr>
          <p:spPr bwMode="auto">
            <a:xfrm>
              <a:off x="2308" y="3329"/>
              <a:ext cx="53" cy="52"/>
            </a:xfrm>
            <a:prstGeom prst="rect">
              <a:avLst/>
            </a:prstGeom>
            <a:noFill/>
            <a:ln w="14288" cap="flat">
              <a:solidFill>
                <a:srgbClr val="FF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2" name="Line 327"/>
            <p:cNvSpPr>
              <a:spLocks noChangeShapeType="1"/>
            </p:cNvSpPr>
            <p:nvPr/>
          </p:nvSpPr>
          <p:spPr bwMode="auto">
            <a:xfrm>
              <a:off x="2335" y="3355"/>
              <a:ext cx="0" cy="4"/>
            </a:xfrm>
            <a:prstGeom prst="line">
              <a:avLst/>
            </a:prstGeom>
            <a:noFill/>
            <a:ln w="14288" cap="flat">
              <a:solidFill>
                <a:srgbClr val="FF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3" name="Rectangle 328"/>
            <p:cNvSpPr>
              <a:spLocks noChangeArrowheads="1"/>
            </p:cNvSpPr>
            <p:nvPr/>
          </p:nvSpPr>
          <p:spPr bwMode="auto">
            <a:xfrm>
              <a:off x="2400" y="3329"/>
              <a:ext cx="53" cy="52"/>
            </a:xfrm>
            <a:prstGeom prst="rect">
              <a:avLst/>
            </a:prstGeom>
            <a:noFill/>
            <a:ln w="14288" cap="flat">
              <a:solidFill>
                <a:srgbClr val="FF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4" name="Line 329"/>
            <p:cNvSpPr>
              <a:spLocks noChangeShapeType="1"/>
            </p:cNvSpPr>
            <p:nvPr/>
          </p:nvSpPr>
          <p:spPr bwMode="auto">
            <a:xfrm>
              <a:off x="2427" y="3355"/>
              <a:ext cx="0" cy="4"/>
            </a:xfrm>
            <a:prstGeom prst="line">
              <a:avLst/>
            </a:prstGeom>
            <a:noFill/>
            <a:ln w="14288" cap="flat">
              <a:solidFill>
                <a:srgbClr val="FF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5" name="Rectangle 330"/>
            <p:cNvSpPr>
              <a:spLocks noChangeArrowheads="1"/>
            </p:cNvSpPr>
            <p:nvPr/>
          </p:nvSpPr>
          <p:spPr bwMode="auto">
            <a:xfrm>
              <a:off x="2497" y="3329"/>
              <a:ext cx="53" cy="52"/>
            </a:xfrm>
            <a:prstGeom prst="rect">
              <a:avLst/>
            </a:prstGeom>
            <a:noFill/>
            <a:ln w="14288" cap="flat">
              <a:solidFill>
                <a:srgbClr val="FF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6" name="Line 331"/>
            <p:cNvSpPr>
              <a:spLocks noChangeShapeType="1"/>
            </p:cNvSpPr>
            <p:nvPr/>
          </p:nvSpPr>
          <p:spPr bwMode="auto">
            <a:xfrm>
              <a:off x="2523" y="3355"/>
              <a:ext cx="0" cy="4"/>
            </a:xfrm>
            <a:prstGeom prst="line">
              <a:avLst/>
            </a:prstGeom>
            <a:noFill/>
            <a:ln w="14288" cap="flat">
              <a:solidFill>
                <a:srgbClr val="FF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7" name="Rectangle 332"/>
            <p:cNvSpPr>
              <a:spLocks noChangeArrowheads="1"/>
            </p:cNvSpPr>
            <p:nvPr/>
          </p:nvSpPr>
          <p:spPr bwMode="auto">
            <a:xfrm>
              <a:off x="2589" y="3329"/>
              <a:ext cx="53" cy="52"/>
            </a:xfrm>
            <a:prstGeom prst="rect">
              <a:avLst/>
            </a:prstGeom>
            <a:noFill/>
            <a:ln w="14288" cap="flat">
              <a:solidFill>
                <a:srgbClr val="FF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8" name="Line 333"/>
            <p:cNvSpPr>
              <a:spLocks noChangeShapeType="1"/>
            </p:cNvSpPr>
            <p:nvPr/>
          </p:nvSpPr>
          <p:spPr bwMode="auto">
            <a:xfrm>
              <a:off x="2615" y="3355"/>
              <a:ext cx="0" cy="4"/>
            </a:xfrm>
            <a:prstGeom prst="line">
              <a:avLst/>
            </a:prstGeom>
            <a:noFill/>
            <a:ln w="14288" cap="flat">
              <a:solidFill>
                <a:srgbClr val="FF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9" name="Rectangle 334"/>
            <p:cNvSpPr>
              <a:spLocks noChangeArrowheads="1"/>
            </p:cNvSpPr>
            <p:nvPr/>
          </p:nvSpPr>
          <p:spPr bwMode="auto">
            <a:xfrm>
              <a:off x="2686" y="3329"/>
              <a:ext cx="52" cy="52"/>
            </a:xfrm>
            <a:prstGeom prst="rect">
              <a:avLst/>
            </a:prstGeom>
            <a:noFill/>
            <a:ln w="14288" cap="flat">
              <a:solidFill>
                <a:srgbClr val="FF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0" name="Line 335"/>
            <p:cNvSpPr>
              <a:spLocks noChangeShapeType="1"/>
            </p:cNvSpPr>
            <p:nvPr/>
          </p:nvSpPr>
          <p:spPr bwMode="auto">
            <a:xfrm>
              <a:off x="2712" y="3355"/>
              <a:ext cx="0" cy="4"/>
            </a:xfrm>
            <a:prstGeom prst="line">
              <a:avLst/>
            </a:prstGeom>
            <a:noFill/>
            <a:ln w="14288" cap="flat">
              <a:solidFill>
                <a:srgbClr val="FF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1" name="Rectangle 336"/>
            <p:cNvSpPr>
              <a:spLocks noChangeArrowheads="1"/>
            </p:cNvSpPr>
            <p:nvPr/>
          </p:nvSpPr>
          <p:spPr bwMode="auto">
            <a:xfrm>
              <a:off x="2778" y="3329"/>
              <a:ext cx="52" cy="52"/>
            </a:xfrm>
            <a:prstGeom prst="rect">
              <a:avLst/>
            </a:prstGeom>
            <a:noFill/>
            <a:ln w="14288" cap="flat">
              <a:solidFill>
                <a:srgbClr val="FF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2" name="Line 337"/>
            <p:cNvSpPr>
              <a:spLocks noChangeShapeType="1"/>
            </p:cNvSpPr>
            <p:nvPr/>
          </p:nvSpPr>
          <p:spPr bwMode="auto">
            <a:xfrm>
              <a:off x="2804" y="3355"/>
              <a:ext cx="0" cy="4"/>
            </a:xfrm>
            <a:prstGeom prst="line">
              <a:avLst/>
            </a:prstGeom>
            <a:noFill/>
            <a:ln w="14288" cap="flat">
              <a:solidFill>
                <a:srgbClr val="FF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3" name="Rectangle 338"/>
            <p:cNvSpPr>
              <a:spLocks noChangeArrowheads="1"/>
            </p:cNvSpPr>
            <p:nvPr/>
          </p:nvSpPr>
          <p:spPr bwMode="auto">
            <a:xfrm>
              <a:off x="2874" y="3329"/>
              <a:ext cx="53" cy="52"/>
            </a:xfrm>
            <a:prstGeom prst="rect">
              <a:avLst/>
            </a:prstGeom>
            <a:noFill/>
            <a:ln w="14288" cap="flat">
              <a:solidFill>
                <a:srgbClr val="FF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4" name="Line 339"/>
            <p:cNvSpPr>
              <a:spLocks noChangeShapeType="1"/>
            </p:cNvSpPr>
            <p:nvPr/>
          </p:nvSpPr>
          <p:spPr bwMode="auto">
            <a:xfrm>
              <a:off x="2901" y="3355"/>
              <a:ext cx="0" cy="4"/>
            </a:xfrm>
            <a:prstGeom prst="line">
              <a:avLst/>
            </a:prstGeom>
            <a:noFill/>
            <a:ln w="14288" cap="flat">
              <a:solidFill>
                <a:srgbClr val="FF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5" name="Rectangle 340"/>
            <p:cNvSpPr>
              <a:spLocks noChangeArrowheads="1"/>
            </p:cNvSpPr>
            <p:nvPr/>
          </p:nvSpPr>
          <p:spPr bwMode="auto">
            <a:xfrm>
              <a:off x="2966" y="3329"/>
              <a:ext cx="53" cy="52"/>
            </a:xfrm>
            <a:prstGeom prst="rect">
              <a:avLst/>
            </a:prstGeom>
            <a:noFill/>
            <a:ln w="14288" cap="flat">
              <a:solidFill>
                <a:srgbClr val="FF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6" name="Line 341"/>
            <p:cNvSpPr>
              <a:spLocks noChangeShapeType="1"/>
            </p:cNvSpPr>
            <p:nvPr/>
          </p:nvSpPr>
          <p:spPr bwMode="auto">
            <a:xfrm>
              <a:off x="2993" y="3355"/>
              <a:ext cx="0" cy="4"/>
            </a:xfrm>
            <a:prstGeom prst="line">
              <a:avLst/>
            </a:prstGeom>
            <a:noFill/>
            <a:ln w="14288" cap="flat">
              <a:solidFill>
                <a:srgbClr val="FF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7" name="Rectangle 342"/>
            <p:cNvSpPr>
              <a:spLocks noChangeArrowheads="1"/>
            </p:cNvSpPr>
            <p:nvPr/>
          </p:nvSpPr>
          <p:spPr bwMode="auto">
            <a:xfrm>
              <a:off x="3063" y="3329"/>
              <a:ext cx="52" cy="52"/>
            </a:xfrm>
            <a:prstGeom prst="rect">
              <a:avLst/>
            </a:prstGeom>
            <a:noFill/>
            <a:ln w="14288" cap="flat">
              <a:solidFill>
                <a:srgbClr val="FF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8" name="Line 343"/>
            <p:cNvSpPr>
              <a:spLocks noChangeShapeType="1"/>
            </p:cNvSpPr>
            <p:nvPr/>
          </p:nvSpPr>
          <p:spPr bwMode="auto">
            <a:xfrm>
              <a:off x="3089" y="3355"/>
              <a:ext cx="0" cy="4"/>
            </a:xfrm>
            <a:prstGeom prst="line">
              <a:avLst/>
            </a:prstGeom>
            <a:noFill/>
            <a:ln w="14288" cap="flat">
              <a:solidFill>
                <a:srgbClr val="FF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9" name="Rectangle 344"/>
            <p:cNvSpPr>
              <a:spLocks noChangeArrowheads="1"/>
            </p:cNvSpPr>
            <p:nvPr/>
          </p:nvSpPr>
          <p:spPr bwMode="auto">
            <a:xfrm>
              <a:off x="3155" y="3329"/>
              <a:ext cx="53" cy="52"/>
            </a:xfrm>
            <a:prstGeom prst="rect">
              <a:avLst/>
            </a:prstGeom>
            <a:noFill/>
            <a:ln w="14288" cap="flat">
              <a:solidFill>
                <a:srgbClr val="FF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0" name="Line 345"/>
            <p:cNvSpPr>
              <a:spLocks noChangeShapeType="1"/>
            </p:cNvSpPr>
            <p:nvPr/>
          </p:nvSpPr>
          <p:spPr bwMode="auto">
            <a:xfrm>
              <a:off x="3181" y="3355"/>
              <a:ext cx="0" cy="4"/>
            </a:xfrm>
            <a:prstGeom prst="line">
              <a:avLst/>
            </a:prstGeom>
            <a:noFill/>
            <a:ln w="14288" cap="flat">
              <a:solidFill>
                <a:srgbClr val="FF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1" name="Rectangle 346"/>
            <p:cNvSpPr>
              <a:spLocks noChangeArrowheads="1"/>
            </p:cNvSpPr>
            <p:nvPr/>
          </p:nvSpPr>
          <p:spPr bwMode="auto">
            <a:xfrm>
              <a:off x="4190" y="2472"/>
              <a:ext cx="53" cy="52"/>
            </a:xfrm>
            <a:prstGeom prst="rect">
              <a:avLst/>
            </a:prstGeom>
            <a:noFill/>
            <a:ln w="14288" cap="flat">
              <a:solidFill>
                <a:srgbClr val="FF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2" name="Line 347"/>
            <p:cNvSpPr>
              <a:spLocks noChangeShapeType="1"/>
            </p:cNvSpPr>
            <p:nvPr/>
          </p:nvSpPr>
          <p:spPr bwMode="auto">
            <a:xfrm>
              <a:off x="4216" y="2498"/>
              <a:ext cx="0" cy="4"/>
            </a:xfrm>
            <a:prstGeom prst="line">
              <a:avLst/>
            </a:prstGeom>
            <a:noFill/>
            <a:ln w="14288" cap="flat">
              <a:solidFill>
                <a:srgbClr val="FF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3" name="Rectangle 348"/>
            <p:cNvSpPr>
              <a:spLocks noChangeArrowheads="1"/>
            </p:cNvSpPr>
            <p:nvPr/>
          </p:nvSpPr>
          <p:spPr bwMode="auto">
            <a:xfrm>
              <a:off x="2238" y="2054"/>
              <a:ext cx="943" cy="1301"/>
            </a:xfrm>
            <a:prstGeom prst="rect">
              <a:avLst/>
            </a:prstGeom>
            <a:noFill/>
            <a:ln w="6350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6856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013364" y="5985164"/>
            <a:ext cx="1859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 </a:t>
            </a:r>
            <a:r>
              <a:rPr lang="en-US" dirty="0" err="1" smtClean="0"/>
              <a:t>Sparsity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426037" y="5985164"/>
            <a:ext cx="1859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Compute </a:t>
            </a:r>
            <a:r>
              <a:rPr lang="en-US" dirty="0" err="1" smtClean="0"/>
              <a:t>Sparsity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477982" y="2164484"/>
            <a:ext cx="11191009" cy="3155662"/>
            <a:chOff x="1433946" y="2060575"/>
            <a:chExt cx="8839923" cy="3127769"/>
          </a:xfrm>
        </p:grpSpPr>
        <p:graphicFrame>
          <p:nvGraphicFramePr>
            <p:cNvPr id="4" name="Chart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949112752"/>
                </p:ext>
              </p:extLst>
            </p:nvPr>
          </p:nvGraphicFramePr>
          <p:xfrm>
            <a:off x="1433946" y="2060575"/>
            <a:ext cx="3761510" cy="27559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aphicFrame>
          <p:nvGraphicFramePr>
            <p:cNvPr id="5" name="Chart 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507444027"/>
                </p:ext>
              </p:extLst>
            </p:nvPr>
          </p:nvGraphicFramePr>
          <p:xfrm>
            <a:off x="6478876" y="2137064"/>
            <a:ext cx="3794993" cy="276051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8" name="TextBox 7"/>
            <p:cNvSpPr txBox="1"/>
            <p:nvPr/>
          </p:nvSpPr>
          <p:spPr>
            <a:xfrm>
              <a:off x="3103419" y="4901046"/>
              <a:ext cx="7827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(a)</a:t>
              </a:r>
              <a:endParaRPr lang="en-US" sz="12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272464" y="4911345"/>
              <a:ext cx="4061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(b)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4625778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181706" y="914371"/>
            <a:ext cx="3869574" cy="3882174"/>
            <a:chOff x="1953492" y="1048414"/>
            <a:chExt cx="3869574" cy="3882174"/>
          </a:xfrm>
        </p:grpSpPr>
        <p:sp>
          <p:nvSpPr>
            <p:cNvPr id="4" name="TextBox 3"/>
            <p:cNvSpPr txBox="1"/>
            <p:nvPr/>
          </p:nvSpPr>
          <p:spPr>
            <a:xfrm>
              <a:off x="1953492" y="1048414"/>
              <a:ext cx="3869574" cy="11695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 (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= 0; 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&lt; OUTPUT_COUNT; 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++){</a:t>
              </a:r>
              <a:endParaRPr lang="en-US" sz="10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for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j = 0; j &lt; INPUT_COUNT; </a:t>
              </a:r>
              <a:r>
                <a:rPr lang="en-US" sz="1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j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++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 {</a:t>
              </a: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k =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* INPUT_COUNT + j;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gradients[k]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+= 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activations[j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] * 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errors[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];</a:t>
              </a: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}</a:t>
              </a: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  <a:p>
              <a:pPr algn="ctr"/>
              <a:r>
                <a:rPr lang="en-US" sz="1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(a)</a:t>
              </a:r>
              <a:endParaRPr lang="en-US" sz="1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953492" y="2352959"/>
              <a:ext cx="1776844" cy="24237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0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   load   R0=[R1]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Loop: 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I2   load   R2=[R3]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I3   load   R4=[R5]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I4  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mul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R2=R2*R0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I5   add    R4=R4+R2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I6   store  [R5]=R4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I7   add    R3=R3+4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I8   add    R5=R5+4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I9   sub    R6=R6-1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I10 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jne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Loop</a:t>
              </a:r>
            </a:p>
            <a:p>
              <a:pPr algn="ctr"/>
              <a:r>
                <a:rPr lang="en-US" sz="105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pPr algn="ctr"/>
              <a:endPara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(b)</a:t>
              </a: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884121" y="2352959"/>
              <a:ext cx="1938945" cy="25776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0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   load   R0=[R1]</a:t>
              </a:r>
            </a:p>
            <a:p>
              <a:endPara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I11 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mul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R7=R6*4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I12  add    R3=R3+R7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I13  add    R5=R5+R7</a:t>
              </a:r>
            </a:p>
            <a:p>
              <a:endPara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I2   load   R2=[R3-4]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I3   load   R4=[R5-4]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I4  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mul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R2=R2*R0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I5   add    R4=R4+R2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I6   store  [R5-4]=R4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I9   move   R6=0</a:t>
              </a:r>
            </a:p>
            <a:p>
              <a:pPr algn="ctr"/>
              <a:r>
                <a:rPr lang="en-US" sz="105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pPr algn="ctr"/>
              <a:endPara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(c)</a:t>
              </a: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7" name="Oval 6"/>
          <p:cNvSpPr/>
          <p:nvPr/>
        </p:nvSpPr>
        <p:spPr>
          <a:xfrm>
            <a:off x="9338571" y="2138112"/>
            <a:ext cx="706581" cy="3268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load</a:t>
            </a:r>
            <a:endParaRPr lang="en-US" sz="1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8126208" y="2134371"/>
            <a:ext cx="1017791" cy="3268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I2:load</a:t>
            </a:r>
            <a:endParaRPr lang="en-US" sz="1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7795259" y="2881450"/>
            <a:ext cx="354327" cy="3268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sz="1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988406" y="2133304"/>
            <a:ext cx="413039" cy="3031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R0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8" idx="4"/>
            <a:endCxn id="9" idx="0"/>
          </p:cNvCxnSpPr>
          <p:nvPr/>
        </p:nvCxnSpPr>
        <p:spPr>
          <a:xfrm flipH="1">
            <a:off x="7972423" y="2461191"/>
            <a:ext cx="662681" cy="420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0" idx="2"/>
            <a:endCxn id="9" idx="0"/>
          </p:cNvCxnSpPr>
          <p:nvPr/>
        </p:nvCxnSpPr>
        <p:spPr>
          <a:xfrm>
            <a:off x="7194926" y="2436418"/>
            <a:ext cx="777497" cy="445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8203257"/>
              </p:ext>
            </p:extLst>
          </p:nvPr>
        </p:nvGraphicFramePr>
        <p:xfrm>
          <a:off x="5991973" y="3613788"/>
          <a:ext cx="2134235" cy="201168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88570"/>
                <a:gridCol w="738774"/>
                <a:gridCol w="806891"/>
              </a:tblGrid>
              <a:tr h="0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Inst.</a:t>
                      </a:r>
                      <a:endParaRPr lang="en-US" sz="105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Dep.</a:t>
                      </a:r>
                      <a:endParaRPr lang="en-US" sz="105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Dep2</a:t>
                      </a:r>
                      <a:endParaRPr lang="en-US" sz="105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223532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I2</a:t>
                      </a:r>
                      <a:endParaRPr lang="en-US" sz="105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&lt;I7&gt;</a:t>
                      </a:r>
                      <a:endParaRPr lang="en-US" sz="105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&lt;I7&gt;</a:t>
                      </a:r>
                      <a:endParaRPr lang="en-US" sz="105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223532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I3</a:t>
                      </a:r>
                      <a:endParaRPr lang="en-US" sz="105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&lt;I8&gt;</a:t>
                      </a:r>
                      <a:endParaRPr lang="en-US" sz="105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&lt;I8&gt;</a:t>
                      </a:r>
                      <a:endParaRPr lang="en-US" sz="105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223532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I4</a:t>
                      </a:r>
                      <a:endParaRPr lang="en-US" sz="105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&lt;I1,I2&gt;</a:t>
                      </a:r>
                      <a:endParaRPr lang="en-US" sz="105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-</a:t>
                      </a:r>
                      <a:endParaRPr lang="en-US" sz="105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223532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I5</a:t>
                      </a:r>
                      <a:endParaRPr lang="en-US" sz="105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&lt;I3,</a:t>
                      </a:r>
                      <a:r>
                        <a:rPr lang="en-US" sz="105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I4&gt;</a:t>
                      </a:r>
                      <a:endParaRPr lang="en-US" sz="105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</a:t>
                      </a:r>
                      <a:r>
                        <a:rPr lang="en-US" sz="105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I3&gt;</a:t>
                      </a:r>
                      <a:endParaRPr lang="en-US" sz="105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223532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I6</a:t>
                      </a:r>
                      <a:endParaRPr lang="en-US" sz="105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&lt;I5&gt;</a:t>
                      </a:r>
                      <a:endParaRPr lang="en-US" sz="105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&lt;I5&gt;</a:t>
                      </a:r>
                      <a:endParaRPr lang="en-US" sz="105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223532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I7</a:t>
                      </a:r>
                      <a:endParaRPr lang="en-US" sz="105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&lt;I7&gt;</a:t>
                      </a:r>
                      <a:endParaRPr lang="en-US" sz="105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&lt;I7&gt;</a:t>
                      </a:r>
                      <a:endParaRPr lang="en-US" sz="105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I8</a:t>
                      </a:r>
                      <a:endParaRPr lang="en-US" sz="105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&lt;I8&gt;</a:t>
                      </a:r>
                      <a:endParaRPr lang="en-US" sz="105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&lt;I8&gt;</a:t>
                      </a:r>
                      <a:endParaRPr lang="en-US" sz="105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Oval 18"/>
          <p:cNvSpPr/>
          <p:nvPr/>
        </p:nvSpPr>
        <p:spPr>
          <a:xfrm>
            <a:off x="8572756" y="3653302"/>
            <a:ext cx="354327" cy="3268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endParaRPr lang="en-US" sz="1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0" name="Straight Arrow Connector 19"/>
          <p:cNvCxnSpPr>
            <a:endCxn id="19" idx="0"/>
          </p:cNvCxnSpPr>
          <p:nvPr/>
        </p:nvCxnSpPr>
        <p:spPr>
          <a:xfrm>
            <a:off x="7972423" y="3208270"/>
            <a:ext cx="777497" cy="445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218575" y="457710"/>
            <a:ext cx="1776844" cy="24237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000" b="1" dirty="0" smtClean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I1   load   R0=[R1]</a:t>
            </a: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Loop: </a:t>
            </a: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I2   load   R2=[R3]</a:t>
            </a: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I3   load   R4=[R5]</a:t>
            </a: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I4   </a:t>
            </a:r>
            <a:r>
              <a:rPr lang="en-US" sz="1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R2=R2*R0</a:t>
            </a: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I5   add    R4=R4+R2</a:t>
            </a: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I6   store  [R5]=R4</a:t>
            </a: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I7   add    R3=R3+4</a:t>
            </a: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I8   add    R5=R5+4</a:t>
            </a: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I9   sub    R6=R6-1</a:t>
            </a: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I10  </a:t>
            </a:r>
            <a:r>
              <a:rPr lang="en-US" sz="1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jne</a:t>
            </a:r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Loop</a:t>
            </a:r>
          </a:p>
          <a:p>
            <a:pPr algn="ctr"/>
            <a:r>
              <a: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algn="ctr"/>
            <a:endParaRPr lang="en-US" sz="105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(b)</a:t>
            </a:r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5332941" y="1499146"/>
            <a:ext cx="15481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332941" y="1669580"/>
            <a:ext cx="15481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1789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750436" y="141548"/>
            <a:ext cx="9216181" cy="2416046"/>
            <a:chOff x="750436" y="141548"/>
            <a:chExt cx="9216181" cy="2416046"/>
          </a:xfrm>
        </p:grpSpPr>
        <p:sp>
          <p:nvSpPr>
            <p:cNvPr id="4" name="TextBox 3"/>
            <p:cNvSpPr txBox="1"/>
            <p:nvPr/>
          </p:nvSpPr>
          <p:spPr>
            <a:xfrm>
              <a:off x="750436" y="141548"/>
              <a:ext cx="3611880" cy="13234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// gradients[] is 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appropriately </a:t>
              </a:r>
              <a:r>
                <a:rPr lang="en-US" sz="1000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initialized</a:t>
              </a:r>
            </a:p>
            <a:p>
              <a:r>
                <a:rPr lang="en-US" sz="1000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 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= 0; 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&lt; OUTPUT_COUNT; 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++){</a:t>
              </a:r>
              <a:endParaRPr lang="en-US" sz="10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for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j = 0; j &lt; INPUT_COUNT; </a:t>
              </a:r>
              <a:r>
                <a:rPr lang="en-US" sz="1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j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++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 {</a:t>
              </a: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k =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* INPUT_COUNT + j;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gradients[k]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+= 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activations[j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] * 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errors[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];</a:t>
              </a: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}</a:t>
              </a: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  <a:p>
              <a:pPr algn="ctr"/>
              <a:r>
                <a:rPr lang="en-US" sz="1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(a)</a:t>
              </a:r>
              <a:endParaRPr lang="en-US" sz="1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337546" y="141548"/>
              <a:ext cx="1776844" cy="22698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0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Loop: 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   load   R2=[R3]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I2   load   R4=[R5]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I3  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mul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R2=R2*R0</a:t>
              </a: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I6   add    R3=R3+4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I7   add    R5=R5+4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I8   sub    R6=R6-1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I9  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jne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Loop</a:t>
              </a:r>
            </a:p>
            <a:p>
              <a:pPr algn="ctr"/>
              <a:r>
                <a:rPr lang="en-US" sz="105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pPr algn="ctr"/>
              <a:endPara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endPara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(c)</a:t>
              </a: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461509" y="141548"/>
              <a:ext cx="1776844" cy="22698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0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Loop: 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   load   R2=[R3]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I2   load   R4=[R5]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I3  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mul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R2=R2*R0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I4   add    R4=R4+R2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I5   store  [R5]=R4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I6   add    R3=R3+4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I7   add    R5=R5+4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I8   sub    R6=R6-1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I9  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jne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Loop</a:t>
              </a:r>
            </a:p>
            <a:p>
              <a:pPr algn="ctr"/>
              <a:r>
                <a:rPr lang="en-US" sz="105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pPr algn="ctr"/>
              <a:endPara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(b)</a:t>
              </a: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189773" y="141548"/>
              <a:ext cx="1776844" cy="241604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0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Loop: 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I6   add    R3=R3+4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I7   add    R5=R5+4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I8   sub    R6=R6-1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I9  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jne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Loop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I10 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load   R2=[R3]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I11 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load   R4=[R5]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I12  </a:t>
              </a:r>
              <a:r>
                <a:rPr lang="en-US" sz="1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mul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R2=R2*R0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I13 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add    R3=R3+4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I14 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add    R5=R5+4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I15 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sub    R6=R6-1</a:t>
              </a:r>
            </a:p>
            <a:p>
              <a:pPr algn="ctr"/>
              <a:r>
                <a:rPr lang="en-US" sz="105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pPr algn="ctr"/>
              <a:endPara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(d)</a:t>
              </a: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507071" y="3210848"/>
            <a:ext cx="9204276" cy="3493264"/>
            <a:chOff x="507071" y="3210848"/>
            <a:chExt cx="9204276" cy="3493264"/>
          </a:xfrm>
        </p:grpSpPr>
        <p:sp>
          <p:nvSpPr>
            <p:cNvPr id="5" name="TextBox 4"/>
            <p:cNvSpPr txBox="1"/>
            <p:nvPr/>
          </p:nvSpPr>
          <p:spPr>
            <a:xfrm>
              <a:off x="4206239" y="3210848"/>
              <a:ext cx="1776844" cy="22698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0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Loop: 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I2   load   R2=[R3]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I3   load   R4=[R5]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I4  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mul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R2=R2*R0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I5   add    R4=R4+R2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I6   store  [R5]=R4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I7   add    R3=R3+4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I8   add    R5=R5+4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I9   sub    R6=R6-1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I10 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jne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Loop</a:t>
              </a:r>
            </a:p>
            <a:p>
              <a:pPr algn="ctr"/>
              <a:r>
                <a:rPr lang="en-US" sz="105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pPr algn="ctr"/>
              <a:endPara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(b)</a:t>
              </a: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070371" y="3210848"/>
              <a:ext cx="1776844" cy="34932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0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Loop: 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I2   load   R2=[R3]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I3   load   R4=[R5]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I4  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mul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R2=R2*R0</a:t>
              </a: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I5   add    R4=R4+R2</a:t>
              </a:r>
            </a:p>
            <a:p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I6   store  [R5]=R4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I7   add    R3=R3+4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I8   add    R5=R5+4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I9   sub    R6=R6-1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I10 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jne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Loop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I11 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load   R2=[R3]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I12 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load   R4=[R5]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I13  </a:t>
              </a:r>
              <a:r>
                <a:rPr lang="en-US" sz="1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mul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R2=R2*R0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I14 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add    R4=R4+R2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I15 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store  [R5]=R4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I16  add    R3=R3+4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I17 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add    R5=R5+4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I18 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sub    R6=R6-1</a:t>
              </a:r>
            </a:p>
            <a:p>
              <a:pPr algn="ctr"/>
              <a:r>
                <a:rPr lang="en-US" sz="105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pPr algn="ctr"/>
              <a:endPara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(c)</a:t>
              </a: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934503" y="3210848"/>
              <a:ext cx="1776844" cy="241604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0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Loop: 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I7   add    R3=R3+4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I8   add    R5=R5+4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I9   sub    R6=R6-1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I10 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jne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Loop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I11 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load   R2=[R3]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I12 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load   R4=[R5]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I13  </a:t>
              </a:r>
              <a:r>
                <a:rPr lang="en-US" sz="1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mul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R2=R2*R0</a:t>
              </a:r>
            </a:p>
            <a:p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I14  add    R3=R3+4</a:t>
              </a:r>
            </a:p>
            <a:p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I15  add    R5=R5+4</a:t>
              </a:r>
            </a:p>
            <a:p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I16  sub    R6=R6-1</a:t>
              </a:r>
            </a:p>
            <a:p>
              <a:pPr algn="ctr"/>
              <a:r>
                <a:rPr lang="en-US" sz="105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pPr algn="ctr"/>
              <a:endPara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(d)</a:t>
              </a: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07071" y="3210848"/>
              <a:ext cx="3611880" cy="13234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// gradients[] is appropriately initialized</a:t>
              </a:r>
            </a:p>
            <a:p>
              <a:r>
                <a:rPr lang="en-US" sz="1000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 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= 0; 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&lt; OUTPUT_COUNT; 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++){</a:t>
              </a:r>
              <a:endParaRPr lang="en-US" sz="10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for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j = 0; j &lt; INPUT_COUNT; </a:t>
              </a:r>
              <a:r>
                <a:rPr lang="en-US" sz="1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j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++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 {</a:t>
              </a: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k =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* INPUT_COUNT + j;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gradients[k]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+= 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activations[j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] * 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errors[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];</a:t>
              </a: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}</a:t>
              </a: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  <a:p>
              <a:pPr algn="ctr"/>
              <a:r>
                <a:rPr lang="en-US" sz="1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(a)</a:t>
              </a:r>
              <a:endParaRPr lang="en-US" sz="1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50937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23623</TotalTime>
  <Words>1188</Words>
  <Application>Microsoft Office PowerPoint</Application>
  <PresentationFormat>Widescreen</PresentationFormat>
  <Paragraphs>381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Courier New</vt:lpstr>
      <vt:lpstr>Tahoma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Olatunji Ruwase</dc:creator>
  <cp:lastModifiedBy>Olatunji Ruwase</cp:lastModifiedBy>
  <cp:revision>359</cp:revision>
  <dcterms:created xsi:type="dcterms:W3CDTF">2015-04-18T20:48:05Z</dcterms:created>
  <dcterms:modified xsi:type="dcterms:W3CDTF">2015-07-19T22:43:00Z</dcterms:modified>
</cp:coreProperties>
</file>