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MICRO15/AdamSpars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MICRO15/AdamSparsit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MICRO15/AdamSparsit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87051618547682"/>
          <c:y val="7.8241105278506862E-2"/>
          <c:w val="0.81257392825896768"/>
          <c:h val="0.60268336249635457"/>
        </c:manualLayout>
      </c:layout>
      <c:lineChart>
        <c:grouping val="standard"/>
        <c:varyColors val="0"/>
        <c:ser>
          <c:idx val="0"/>
          <c:order val="0"/>
          <c:tx>
            <c:strRef>
              <c:f>MNISTWeightSparse!$L$36</c:f>
              <c:strCache>
                <c:ptCount val="1"/>
                <c:pt idx="0">
                  <c:v>Activations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MNISTWeightSparse!$L$37:$L$46</c:f>
              <c:numCache>
                <c:formatCode>General</c:formatCode>
                <c:ptCount val="10"/>
                <c:pt idx="0">
                  <c:v>45</c:v>
                </c:pt>
                <c:pt idx="1">
                  <c:v>42</c:v>
                </c:pt>
                <c:pt idx="2">
                  <c:v>44</c:v>
                </c:pt>
                <c:pt idx="3">
                  <c:v>46</c:v>
                </c:pt>
                <c:pt idx="4">
                  <c:v>46</c:v>
                </c:pt>
                <c:pt idx="5">
                  <c:v>47</c:v>
                </c:pt>
                <c:pt idx="6">
                  <c:v>47</c:v>
                </c:pt>
                <c:pt idx="7">
                  <c:v>47</c:v>
                </c:pt>
                <c:pt idx="8">
                  <c:v>50</c:v>
                </c:pt>
                <c:pt idx="9">
                  <c:v>50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MNISTWeightSparse!$M$36</c:f>
              <c:strCache>
                <c:ptCount val="1"/>
                <c:pt idx="0">
                  <c:v>Error Terms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MNISTWeightSparse!$M$37:$M$46</c:f>
              <c:numCache>
                <c:formatCode>General</c:formatCode>
                <c:ptCount val="10"/>
                <c:pt idx="0">
                  <c:v>81</c:v>
                </c:pt>
                <c:pt idx="1">
                  <c:v>90</c:v>
                </c:pt>
                <c:pt idx="2">
                  <c:v>94</c:v>
                </c:pt>
                <c:pt idx="3">
                  <c:v>95</c:v>
                </c:pt>
                <c:pt idx="4">
                  <c:v>96</c:v>
                </c:pt>
                <c:pt idx="5">
                  <c:v>97</c:v>
                </c:pt>
                <c:pt idx="6">
                  <c:v>98</c:v>
                </c:pt>
                <c:pt idx="7">
                  <c:v>98</c:v>
                </c:pt>
                <c:pt idx="8">
                  <c:v>98</c:v>
                </c:pt>
                <c:pt idx="9">
                  <c:v>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MNISTWeightSparse!$N$36</c:f>
              <c:strCache>
                <c:ptCount val="1"/>
                <c:pt idx="0">
                  <c:v>Weights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MNISTWeightSparse!$N$37:$N$46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MNISTWeightSparse!$O$36</c:f>
              <c:strCache>
                <c:ptCount val="1"/>
                <c:pt idx="0">
                  <c:v>Weight Deltas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star"/>
            <c:size val="5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MNISTWeightSparse!$O$37:$O$46</c:f>
              <c:numCache>
                <c:formatCode>General</c:formatCode>
                <c:ptCount val="10"/>
                <c:pt idx="0">
                  <c:v>18</c:v>
                </c:pt>
                <c:pt idx="1">
                  <c:v>9</c:v>
                </c:pt>
                <c:pt idx="2">
                  <c:v>12</c:v>
                </c:pt>
                <c:pt idx="3">
                  <c:v>12</c:v>
                </c:pt>
                <c:pt idx="4">
                  <c:v>14.000000000000002</c:v>
                </c:pt>
                <c:pt idx="5">
                  <c:v>14.000000000000002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7577248"/>
        <c:axId val="307577640"/>
      </c:lineChart>
      <c:catAx>
        <c:axId val="3075772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Training Epochs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577640"/>
        <c:crosses val="autoZero"/>
        <c:auto val="1"/>
        <c:lblAlgn val="ctr"/>
        <c:lblOffset val="100"/>
        <c:noMultiLvlLbl val="0"/>
      </c:catAx>
      <c:valAx>
        <c:axId val="3075776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Sparsity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577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68111210657423"/>
          <c:y val="4.511520737327189E-2"/>
          <c:w val="0.81976333972261139"/>
          <c:h val="0.65765738960049347"/>
        </c:manualLayout>
      </c:layout>
      <c:lineChart>
        <c:grouping val="standard"/>
        <c:varyColors val="0"/>
        <c:ser>
          <c:idx val="0"/>
          <c:order val="0"/>
          <c:tx>
            <c:strRef>
              <c:f>'CIFAR-10WeightSparse'!$L$36</c:f>
              <c:strCache>
                <c:ptCount val="1"/>
                <c:pt idx="0">
                  <c:v>α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'CIFAR-10WeightSparse'!$L$37:$L$46</c:f>
              <c:numCache>
                <c:formatCode>General</c:formatCode>
                <c:ptCount val="10"/>
                <c:pt idx="0">
                  <c:v>26</c:v>
                </c:pt>
                <c:pt idx="1">
                  <c:v>26</c:v>
                </c:pt>
                <c:pt idx="2">
                  <c:v>31</c:v>
                </c:pt>
                <c:pt idx="3">
                  <c:v>32</c:v>
                </c:pt>
                <c:pt idx="4">
                  <c:v>33</c:v>
                </c:pt>
                <c:pt idx="5">
                  <c:v>33</c:v>
                </c:pt>
                <c:pt idx="6">
                  <c:v>33</c:v>
                </c:pt>
                <c:pt idx="7">
                  <c:v>32</c:v>
                </c:pt>
                <c:pt idx="8">
                  <c:v>33</c:v>
                </c:pt>
                <c:pt idx="9">
                  <c:v>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'CIFAR-10WeightSparse'!$M$36</c:f>
              <c:strCache>
                <c:ptCount val="1"/>
                <c:pt idx="0">
                  <c:v>ε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'CIFAR-10WeightSparse'!$M$37:$M$46</c:f>
              <c:numCache>
                <c:formatCode>General</c:formatCode>
                <c:ptCount val="10"/>
                <c:pt idx="0">
                  <c:v>85</c:v>
                </c:pt>
                <c:pt idx="1">
                  <c:v>85</c:v>
                </c:pt>
                <c:pt idx="2">
                  <c:v>86</c:v>
                </c:pt>
                <c:pt idx="3">
                  <c:v>86</c:v>
                </c:pt>
                <c:pt idx="4">
                  <c:v>87</c:v>
                </c:pt>
                <c:pt idx="5">
                  <c:v>87</c:v>
                </c:pt>
                <c:pt idx="6">
                  <c:v>87</c:v>
                </c:pt>
                <c:pt idx="7">
                  <c:v>87</c:v>
                </c:pt>
                <c:pt idx="8">
                  <c:v>88</c:v>
                </c:pt>
                <c:pt idx="9">
                  <c:v>88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'CIFAR-10WeightSparse'!$O$36</c:f>
              <c:strCache>
                <c:ptCount val="1"/>
                <c:pt idx="0">
                  <c:v>w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'CIFAR-10WeightSparse'!$O$37:$O$46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'CIFAR-10WeightSparse'!$N$36</c:f>
              <c:strCache>
                <c:ptCount val="1"/>
                <c:pt idx="0">
                  <c:v>Δw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'CIFAR-10WeightSparse'!$N$37:$N$46</c:f>
              <c:numCache>
                <c:formatCode>General</c:formatCode>
                <c:ptCount val="10"/>
                <c:pt idx="0">
                  <c:v>66</c:v>
                </c:pt>
                <c:pt idx="1">
                  <c:v>61</c:v>
                </c:pt>
                <c:pt idx="2">
                  <c:v>62</c:v>
                </c:pt>
                <c:pt idx="3">
                  <c:v>65</c:v>
                </c:pt>
                <c:pt idx="4">
                  <c:v>70</c:v>
                </c:pt>
                <c:pt idx="5">
                  <c:v>74</c:v>
                </c:pt>
                <c:pt idx="6">
                  <c:v>77</c:v>
                </c:pt>
                <c:pt idx="7">
                  <c:v>80</c:v>
                </c:pt>
                <c:pt idx="8">
                  <c:v>82</c:v>
                </c:pt>
                <c:pt idx="9">
                  <c:v>83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7573720"/>
        <c:axId val="307575288"/>
      </c:lineChart>
      <c:catAx>
        <c:axId val="307573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 Count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575288"/>
        <c:crosses val="autoZero"/>
        <c:auto val="1"/>
        <c:lblAlgn val="ctr"/>
        <c:lblOffset val="100"/>
        <c:noMultiLvlLbl val="0"/>
      </c:catAx>
      <c:valAx>
        <c:axId val="307575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Percentage</a:t>
                </a:r>
                <a:r>
                  <a:rPr lang="en-US" baseline="0" dirty="0" smtClean="0"/>
                  <a:t> </a:t>
                </a:r>
                <a:r>
                  <a:rPr lang="en-US" dirty="0" err="1" smtClean="0"/>
                  <a:t>Sparsity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3896802346947559E-3"/>
              <c:y val="0.15004547780830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573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851706036745391E-2"/>
          <c:y val="0.89409667541557303"/>
          <c:w val="0.78374103237095361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63338258810193"/>
          <c:y val="6.1656189510024925E-2"/>
          <c:w val="0.8031906778220671"/>
          <c:h val="0.64095733613808337"/>
        </c:manualLayout>
      </c:layout>
      <c:lineChart>
        <c:grouping val="standard"/>
        <c:varyColors val="0"/>
        <c:ser>
          <c:idx val="0"/>
          <c:order val="0"/>
          <c:tx>
            <c:strRef>
              <c:f>'CIFAR-10WeightSparse'!$R$36</c:f>
              <c:strCache>
                <c:ptCount val="1"/>
                <c:pt idx="0">
                  <c:v>f(α, w)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'CIFAR-10WeightSparse'!$R$37:$R$46</c:f>
              <c:numCache>
                <c:formatCode>General</c:formatCode>
                <c:ptCount val="10"/>
                <c:pt idx="0">
                  <c:v>28.999999999999996</c:v>
                </c:pt>
                <c:pt idx="1">
                  <c:v>30</c:v>
                </c:pt>
                <c:pt idx="2">
                  <c:v>33</c:v>
                </c:pt>
                <c:pt idx="3">
                  <c:v>36</c:v>
                </c:pt>
                <c:pt idx="4">
                  <c:v>37</c:v>
                </c:pt>
                <c:pt idx="5">
                  <c:v>39</c:v>
                </c:pt>
                <c:pt idx="6">
                  <c:v>39</c:v>
                </c:pt>
                <c:pt idx="7">
                  <c:v>40</c:v>
                </c:pt>
                <c:pt idx="8">
                  <c:v>41</c:v>
                </c:pt>
                <c:pt idx="9">
                  <c:v>42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'CIFAR-10WeightSparse'!$S$36</c:f>
              <c:strCache>
                <c:ptCount val="1"/>
                <c:pt idx="0">
                  <c:v>f(α, ε)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'CIFAR-10WeightSparse'!$S$37:$S$46</c:f>
              <c:numCache>
                <c:formatCode>General</c:formatCode>
                <c:ptCount val="10"/>
                <c:pt idx="0">
                  <c:v>73</c:v>
                </c:pt>
                <c:pt idx="1">
                  <c:v>72</c:v>
                </c:pt>
                <c:pt idx="2">
                  <c:v>74</c:v>
                </c:pt>
                <c:pt idx="3">
                  <c:v>76</c:v>
                </c:pt>
                <c:pt idx="4">
                  <c:v>77</c:v>
                </c:pt>
                <c:pt idx="5">
                  <c:v>79</c:v>
                </c:pt>
                <c:pt idx="6">
                  <c:v>80</c:v>
                </c:pt>
                <c:pt idx="7">
                  <c:v>81</c:v>
                </c:pt>
                <c:pt idx="8">
                  <c:v>81</c:v>
                </c:pt>
                <c:pt idx="9">
                  <c:v>82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'CIFAR-10WeightSparse'!$T$36</c:f>
              <c:strCache>
                <c:ptCount val="1"/>
                <c:pt idx="0">
                  <c:v>f(ε, w)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'CIFAR-10WeightSparse'!$T$37:$T$46</c:f>
              <c:numCache>
                <c:formatCode>General</c:formatCode>
                <c:ptCount val="10"/>
                <c:pt idx="0">
                  <c:v>83</c:v>
                </c:pt>
                <c:pt idx="1">
                  <c:v>81</c:v>
                </c:pt>
                <c:pt idx="2">
                  <c:v>83</c:v>
                </c:pt>
                <c:pt idx="3">
                  <c:v>86</c:v>
                </c:pt>
                <c:pt idx="4">
                  <c:v>87</c:v>
                </c:pt>
                <c:pt idx="5">
                  <c:v>89</c:v>
                </c:pt>
                <c:pt idx="6">
                  <c:v>90</c:v>
                </c:pt>
                <c:pt idx="7">
                  <c:v>91</c:v>
                </c:pt>
                <c:pt idx="8">
                  <c:v>91</c:v>
                </c:pt>
                <c:pt idx="9">
                  <c:v>92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'CIFAR-10WeightSparse'!$U$36</c:f>
              <c:strCache>
                <c:ptCount val="1"/>
                <c:pt idx="0">
                  <c:v>f(w, Δw)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'CIFAR-10WeightSparse'!$U$37:$U$46</c:f>
              <c:numCache>
                <c:formatCode>General</c:formatCode>
                <c:ptCount val="10"/>
                <c:pt idx="0">
                  <c:v>65</c:v>
                </c:pt>
                <c:pt idx="1">
                  <c:v>60</c:v>
                </c:pt>
                <c:pt idx="2">
                  <c:v>63</c:v>
                </c:pt>
                <c:pt idx="3">
                  <c:v>69</c:v>
                </c:pt>
                <c:pt idx="4">
                  <c:v>73</c:v>
                </c:pt>
                <c:pt idx="5">
                  <c:v>77</c:v>
                </c:pt>
                <c:pt idx="6">
                  <c:v>80</c:v>
                </c:pt>
                <c:pt idx="7">
                  <c:v>82</c:v>
                </c:pt>
                <c:pt idx="8">
                  <c:v>84</c:v>
                </c:pt>
                <c:pt idx="9">
                  <c:v>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7578032"/>
        <c:axId val="308795256"/>
      </c:lineChart>
      <c:catAx>
        <c:axId val="307578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 Count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795256"/>
        <c:crosses val="autoZero"/>
        <c:auto val="1"/>
        <c:lblAlgn val="ctr"/>
        <c:lblOffset val="100"/>
        <c:noMultiLvlLbl val="0"/>
      </c:catAx>
      <c:valAx>
        <c:axId val="30879525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Percentage </a:t>
                </a:r>
                <a:r>
                  <a:rPr lang="en-US" dirty="0" err="1" smtClean="0"/>
                  <a:t>Sparsity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578032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3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2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2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1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7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5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4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5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6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3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3CED3-EAB0-48D8-9282-CF1ABCBE8AE5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74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0436" y="141548"/>
            <a:ext cx="9216181" cy="2416046"/>
            <a:chOff x="750436" y="141548"/>
            <a:chExt cx="9216181" cy="2416046"/>
          </a:xfrm>
        </p:grpSpPr>
        <p:sp>
          <p:nvSpPr>
            <p:cNvPr id="4" name="TextBox 3"/>
            <p:cNvSpPr txBox="1"/>
            <p:nvPr/>
          </p:nvSpPr>
          <p:spPr>
            <a:xfrm>
              <a:off x="750436" y="141548"/>
              <a:ext cx="361188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gradients[] is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appropriately 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initialized</a:t>
              </a: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37546" y="1415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61509" y="1415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89773" y="141548"/>
              <a:ext cx="1776844" cy="2416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7071" y="3210848"/>
            <a:ext cx="9204276" cy="3493264"/>
            <a:chOff x="507071" y="3210848"/>
            <a:chExt cx="9204276" cy="3493264"/>
          </a:xfrm>
        </p:grpSpPr>
        <p:sp>
          <p:nvSpPr>
            <p:cNvPr id="5" name="TextBox 4"/>
            <p:cNvSpPr txBox="1"/>
            <p:nvPr/>
          </p:nvSpPr>
          <p:spPr>
            <a:xfrm>
              <a:off x="4206239" y="32108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70371" y="3210848"/>
              <a:ext cx="1776844" cy="3493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I16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I17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I18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34503" y="3210848"/>
              <a:ext cx="1776844" cy="2416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I14  add    R3=R3+4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I15  add    R5=R5+4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I16  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7071" y="3210848"/>
              <a:ext cx="361188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gradients[] is appropriately initialized</a:t>
              </a: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93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0435" y="141548"/>
            <a:ext cx="9490502" cy="2569934"/>
            <a:chOff x="750435" y="141548"/>
            <a:chExt cx="9490502" cy="2569934"/>
          </a:xfrm>
        </p:grpSpPr>
        <p:sp>
          <p:nvSpPr>
            <p:cNvPr id="4" name="TextBox 3"/>
            <p:cNvSpPr txBox="1"/>
            <p:nvPr/>
          </p:nvSpPr>
          <p:spPr>
            <a:xfrm>
              <a:off x="750435" y="141548"/>
              <a:ext cx="3922776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000" dirty="0" err="1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InputErrors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[] initialized to zeroes</a:t>
              </a: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InputErrors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[j]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Weights[k] *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OutputErrors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11866" y="1415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35829" y="1415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64093" y="141548"/>
              <a:ext cx="1776844" cy="256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I16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50435" y="3073688"/>
            <a:ext cx="9535747" cy="3647152"/>
            <a:chOff x="507070" y="3210848"/>
            <a:chExt cx="9535747" cy="3647152"/>
          </a:xfrm>
        </p:grpSpPr>
        <p:sp>
          <p:nvSpPr>
            <p:cNvPr id="5" name="TextBox 4"/>
            <p:cNvSpPr txBox="1"/>
            <p:nvPr/>
          </p:nvSpPr>
          <p:spPr>
            <a:xfrm>
              <a:off x="4537709" y="3210848"/>
              <a:ext cx="1776844" cy="2423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01841" y="3210848"/>
              <a:ext cx="1776844" cy="3647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I16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I17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I18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265973" y="3210848"/>
              <a:ext cx="1776844" cy="256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I14  add    R3=R3+4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I15  add    R5=R5+4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I16  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7070" y="3210848"/>
              <a:ext cx="393192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InputErrors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[] initialized to zeroes</a:t>
              </a:r>
            </a:p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for 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j++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InputErrors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[j] += Weights[k] *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OutputErrors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</a:p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50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7220" y="1337310"/>
            <a:ext cx="697230" cy="80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7220" y="1512570"/>
            <a:ext cx="697230" cy="259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911906"/>
              </p:ext>
            </p:extLst>
          </p:nvPr>
        </p:nvGraphicFramePr>
        <p:xfrm>
          <a:off x="5486401" y="1714500"/>
          <a:ext cx="10414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742950" y="1337310"/>
            <a:ext cx="0" cy="80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49873"/>
              </p:ext>
            </p:extLst>
          </p:nvPr>
        </p:nvGraphicFramePr>
        <p:xfrm>
          <a:off x="5501641" y="2000250"/>
          <a:ext cx="1041400" cy="49149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491490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785808"/>
              </p:ext>
            </p:extLst>
          </p:nvPr>
        </p:nvGraphicFramePr>
        <p:xfrm>
          <a:off x="5078731" y="3455670"/>
          <a:ext cx="20828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76040" y="2896998"/>
            <a:ext cx="738664" cy="74295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pPr algn="ctr"/>
            <a:r>
              <a:rPr lang="en-US" sz="3600" dirty="0" smtClean="0"/>
              <a:t>…</a:t>
            </a:r>
            <a:endParaRPr lang="en-US" sz="3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25460"/>
              </p:ext>
            </p:extLst>
          </p:nvPr>
        </p:nvGraphicFramePr>
        <p:xfrm>
          <a:off x="8031481" y="3455670"/>
          <a:ext cx="20828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046855" y="1638300"/>
            <a:ext cx="147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Cache Tags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60520" y="2158484"/>
            <a:ext cx="12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Data Bytes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18" name="Left Brace 17"/>
          <p:cNvSpPr/>
          <p:nvPr/>
        </p:nvSpPr>
        <p:spPr>
          <a:xfrm>
            <a:off x="5326380" y="2011680"/>
            <a:ext cx="80010" cy="5161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49141" y="765096"/>
            <a:ext cx="22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Data Cache Hierarchy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8224360" y="765096"/>
            <a:ext cx="261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Zero Cache Hierarchy</a:t>
            </a:r>
            <a:endParaRPr lang="en-US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584574" y="1911846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84574" y="3484364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LLC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27520" y="313968"/>
            <a:ext cx="1154430" cy="468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6" idx="0"/>
          </p:cNvCxnSpPr>
          <p:nvPr/>
        </p:nvCxnSpPr>
        <p:spPr>
          <a:xfrm flipH="1">
            <a:off x="6007101" y="799386"/>
            <a:ext cx="1262539" cy="915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3"/>
            <a:endCxn id="24" idx="2"/>
          </p:cNvCxnSpPr>
          <p:nvPr/>
        </p:nvCxnSpPr>
        <p:spPr>
          <a:xfrm flipV="1">
            <a:off x="6543041" y="782598"/>
            <a:ext cx="861694" cy="14633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Up-Down Arrow 33"/>
          <p:cNvSpPr/>
          <p:nvPr/>
        </p:nvSpPr>
        <p:spPr>
          <a:xfrm>
            <a:off x="5811679" y="2541032"/>
            <a:ext cx="377666" cy="533787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endCxn id="41" idx="0"/>
          </p:cNvCxnSpPr>
          <p:nvPr/>
        </p:nvCxnSpPr>
        <p:spPr>
          <a:xfrm>
            <a:off x="7519035" y="799386"/>
            <a:ext cx="1579880" cy="9151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227215"/>
              </p:ext>
            </p:extLst>
          </p:nvPr>
        </p:nvGraphicFramePr>
        <p:xfrm>
          <a:off x="8578215" y="1714500"/>
          <a:ext cx="10414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41881"/>
              </p:ext>
            </p:extLst>
          </p:nvPr>
        </p:nvGraphicFramePr>
        <p:xfrm>
          <a:off x="5059681" y="3756422"/>
          <a:ext cx="2082800" cy="5069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506968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5657849" y="5281672"/>
            <a:ext cx="3291842" cy="1005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Up-Down Arrow 48"/>
          <p:cNvSpPr/>
          <p:nvPr/>
        </p:nvSpPr>
        <p:spPr>
          <a:xfrm rot="19025158">
            <a:off x="6344668" y="4163900"/>
            <a:ext cx="535940" cy="12215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14" idx="2"/>
          </p:cNvCxnSpPr>
          <p:nvPr/>
        </p:nvCxnSpPr>
        <p:spPr>
          <a:xfrm flipV="1">
            <a:off x="7600950" y="3669030"/>
            <a:ext cx="1471931" cy="15201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9098915" y="1956316"/>
            <a:ext cx="0" cy="9697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eft Brace 53"/>
          <p:cNvSpPr/>
          <p:nvPr/>
        </p:nvSpPr>
        <p:spPr>
          <a:xfrm>
            <a:off x="4023995" y="1714500"/>
            <a:ext cx="63500" cy="8133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839280" y="2875359"/>
            <a:ext cx="738664" cy="74295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pPr algn="ctr"/>
            <a:r>
              <a:rPr lang="en-US" sz="3600" dirty="0" smtClean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022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21747" y="3908053"/>
            <a:ext cx="2238661" cy="977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5400000">
            <a:off x="3722231" y="3902409"/>
            <a:ext cx="429768" cy="526472"/>
            <a:chOff x="3626426" y="3512127"/>
            <a:chExt cx="415638" cy="526472"/>
          </a:xfrm>
        </p:grpSpPr>
        <p:sp>
          <p:nvSpPr>
            <p:cNvPr id="6" name="Rectangle 5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 rot="5400000">
            <a:off x="4267754" y="3902409"/>
            <a:ext cx="429768" cy="526472"/>
            <a:chOff x="3626426" y="3512127"/>
            <a:chExt cx="415638" cy="526472"/>
          </a:xfrm>
        </p:grpSpPr>
        <p:sp>
          <p:nvSpPr>
            <p:cNvPr id="29" name="Rectangle 2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 rot="5400000">
            <a:off x="4815148" y="3897974"/>
            <a:ext cx="429493" cy="526472"/>
            <a:chOff x="3626426" y="3512127"/>
            <a:chExt cx="415638" cy="526472"/>
          </a:xfrm>
        </p:grpSpPr>
        <p:sp>
          <p:nvSpPr>
            <p:cNvPr id="56" name="Rectangle 55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 rot="5400000">
            <a:off x="5368292" y="3897974"/>
            <a:ext cx="429493" cy="526472"/>
            <a:chOff x="3626426" y="3512127"/>
            <a:chExt cx="415638" cy="526472"/>
          </a:xfrm>
        </p:grpSpPr>
        <p:sp>
          <p:nvSpPr>
            <p:cNvPr id="74" name="Rectangle 73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2947723" y="2664843"/>
            <a:ext cx="1168809" cy="471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 rot="5400000">
            <a:off x="3044189" y="2633235"/>
            <a:ext cx="415638" cy="526472"/>
            <a:chOff x="3626426" y="3512127"/>
            <a:chExt cx="415638" cy="526472"/>
          </a:xfrm>
        </p:grpSpPr>
        <p:sp>
          <p:nvSpPr>
            <p:cNvPr id="93" name="Rectangle 92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 rot="5400000">
            <a:off x="3587285" y="2632889"/>
            <a:ext cx="429493" cy="526472"/>
            <a:chOff x="3626426" y="3512127"/>
            <a:chExt cx="415638" cy="526472"/>
          </a:xfrm>
        </p:grpSpPr>
        <p:sp>
          <p:nvSpPr>
            <p:cNvPr id="102" name="Rectangle 101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5430986" y="2676274"/>
            <a:ext cx="1118851" cy="471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 rot="5400000">
            <a:off x="5504592" y="2644666"/>
            <a:ext cx="415638" cy="526472"/>
            <a:chOff x="3626426" y="3512127"/>
            <a:chExt cx="415638" cy="526472"/>
          </a:xfrm>
        </p:grpSpPr>
        <p:sp>
          <p:nvSpPr>
            <p:cNvPr id="121" name="Rectangle 120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 rot="5400000">
            <a:off x="6053844" y="2646743"/>
            <a:ext cx="419794" cy="526472"/>
            <a:chOff x="3626426" y="3512127"/>
            <a:chExt cx="415638" cy="526472"/>
          </a:xfrm>
        </p:grpSpPr>
        <p:sp>
          <p:nvSpPr>
            <p:cNvPr id="148" name="Rectangle 147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Rectangle 156"/>
          <p:cNvSpPr/>
          <p:nvPr/>
        </p:nvSpPr>
        <p:spPr>
          <a:xfrm>
            <a:off x="5703570" y="1680209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 rot="5400000">
            <a:off x="5784207" y="1647660"/>
            <a:ext cx="415638" cy="526472"/>
            <a:chOff x="3626426" y="3512127"/>
            <a:chExt cx="415638" cy="526472"/>
          </a:xfrm>
        </p:grpSpPr>
        <p:sp>
          <p:nvSpPr>
            <p:cNvPr id="159" name="Rectangle 15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Up-Down Arrow 176"/>
          <p:cNvSpPr/>
          <p:nvPr/>
        </p:nvSpPr>
        <p:spPr>
          <a:xfrm>
            <a:off x="5837547" y="2206602"/>
            <a:ext cx="318225" cy="44074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Up-Down Arrow 177"/>
          <p:cNvSpPr/>
          <p:nvPr/>
        </p:nvSpPr>
        <p:spPr>
          <a:xfrm>
            <a:off x="3339291" y="2198994"/>
            <a:ext cx="318225" cy="440746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Up-Down Arrow 179"/>
          <p:cNvSpPr/>
          <p:nvPr/>
        </p:nvSpPr>
        <p:spPr>
          <a:xfrm rot="8100000">
            <a:off x="3493827" y="3048884"/>
            <a:ext cx="548407" cy="914400"/>
          </a:xfrm>
          <a:prstGeom prst="upDownArrow">
            <a:avLst/>
          </a:prstGeom>
          <a:pattFill prst="wdDn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Up-Down Arrow 180"/>
          <p:cNvSpPr/>
          <p:nvPr/>
        </p:nvSpPr>
        <p:spPr>
          <a:xfrm rot="2700000">
            <a:off x="5536683" y="3054301"/>
            <a:ext cx="457200" cy="915647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4745874" y="628649"/>
            <a:ext cx="6754" cy="3200401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177290" y="1679268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Cache</a:t>
            </a:r>
            <a:endParaRPr lang="en-US" sz="1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1154265" y="2187294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1171265" y="2788330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Shared Cache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1107611" y="3397989"/>
            <a:ext cx="188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Memory Bandwidth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1171265" y="4313129"/>
            <a:ext cx="150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 Memory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1805940" y="788670"/>
            <a:ext cx="275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Conventional Memory System</a:t>
            </a:r>
            <a:endParaRPr lang="en-US" sz="1600" b="1" u="sng" dirty="0"/>
          </a:p>
        </p:txBody>
      </p:sp>
      <p:sp>
        <p:nvSpPr>
          <p:cNvPr id="190" name="TextBox 189"/>
          <p:cNvSpPr txBox="1"/>
          <p:nvPr/>
        </p:nvSpPr>
        <p:spPr>
          <a:xfrm>
            <a:off x="4963390" y="787305"/>
            <a:ext cx="2443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Proposed Memory System</a:t>
            </a:r>
            <a:endParaRPr lang="en-US" sz="1600" b="1" u="sng" dirty="0"/>
          </a:p>
        </p:txBody>
      </p:sp>
      <p:grpSp>
        <p:nvGrpSpPr>
          <p:cNvPr id="263" name="Group 262"/>
          <p:cNvGrpSpPr/>
          <p:nvPr/>
        </p:nvGrpSpPr>
        <p:grpSpPr>
          <a:xfrm>
            <a:off x="3653377" y="4414366"/>
            <a:ext cx="2174126" cy="432351"/>
            <a:chOff x="3663421" y="5192429"/>
            <a:chExt cx="2174126" cy="432351"/>
          </a:xfrm>
        </p:grpSpPr>
        <p:grpSp>
          <p:nvGrpSpPr>
            <p:cNvPr id="227" name="Group 226"/>
            <p:cNvGrpSpPr/>
            <p:nvPr/>
          </p:nvGrpSpPr>
          <p:grpSpPr>
            <a:xfrm rot="5400000">
              <a:off x="3711773" y="5144078"/>
              <a:ext cx="429768" cy="526472"/>
              <a:chOff x="3626426" y="3512127"/>
              <a:chExt cx="415638" cy="526472"/>
            </a:xfrm>
          </p:grpSpPr>
          <p:sp>
            <p:nvSpPr>
              <p:cNvPr id="228" name="Rectangle 22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 rot="5400000">
              <a:off x="4259027" y="5144077"/>
              <a:ext cx="429768" cy="526472"/>
              <a:chOff x="3626426" y="3512127"/>
              <a:chExt cx="415638" cy="526472"/>
            </a:xfrm>
          </p:grpSpPr>
          <p:sp>
            <p:nvSpPr>
              <p:cNvPr id="237" name="Rectangle 236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/>
            <p:cNvGrpSpPr/>
            <p:nvPr/>
          </p:nvGrpSpPr>
          <p:grpSpPr>
            <a:xfrm rot="5400000">
              <a:off x="4809749" y="5146660"/>
              <a:ext cx="429768" cy="526472"/>
              <a:chOff x="3626426" y="3512127"/>
              <a:chExt cx="415638" cy="526472"/>
            </a:xfrm>
          </p:grpSpPr>
          <p:sp>
            <p:nvSpPr>
              <p:cNvPr id="246" name="Rectangle 24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4" name="Group 253"/>
            <p:cNvGrpSpPr/>
            <p:nvPr/>
          </p:nvGrpSpPr>
          <p:grpSpPr>
            <a:xfrm rot="5400000">
              <a:off x="5359427" y="5146660"/>
              <a:ext cx="429768" cy="526472"/>
              <a:chOff x="3626426" y="3512127"/>
              <a:chExt cx="415638" cy="52647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4" name="Rectangle 263"/>
          <p:cNvSpPr/>
          <p:nvPr/>
        </p:nvSpPr>
        <p:spPr>
          <a:xfrm>
            <a:off x="3142143" y="1674346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 rot="5400000">
            <a:off x="3222780" y="1641797"/>
            <a:ext cx="415638" cy="526472"/>
            <a:chOff x="3626426" y="3512127"/>
            <a:chExt cx="415638" cy="526472"/>
          </a:xfrm>
        </p:grpSpPr>
        <p:sp>
          <p:nvSpPr>
            <p:cNvPr id="266" name="Rectangle 265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26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427704" y="2774422"/>
            <a:ext cx="1118851" cy="471132"/>
            <a:chOff x="5430986" y="2676274"/>
            <a:chExt cx="1118851" cy="471131"/>
          </a:xfrm>
        </p:grpSpPr>
        <p:sp>
          <p:nvSpPr>
            <p:cNvPr id="119" name="Rectangle 118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 rot="5400000">
              <a:off x="5504592" y="2644666"/>
              <a:ext cx="415638" cy="526472"/>
              <a:chOff x="3626426" y="3512127"/>
              <a:chExt cx="415638" cy="526472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 rot="5400000">
              <a:off x="6048129" y="2641028"/>
              <a:ext cx="419794" cy="537902"/>
              <a:chOff x="3626426" y="3512127"/>
              <a:chExt cx="415638" cy="53790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3626426" y="398422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7" name="Rectangle 156"/>
          <p:cNvSpPr/>
          <p:nvPr/>
        </p:nvSpPr>
        <p:spPr>
          <a:xfrm>
            <a:off x="5701501" y="1680209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 rot="5400000">
            <a:off x="5784207" y="1639710"/>
            <a:ext cx="415638" cy="526472"/>
            <a:chOff x="3626426" y="3512127"/>
            <a:chExt cx="415638" cy="526472"/>
          </a:xfrm>
        </p:grpSpPr>
        <p:sp>
          <p:nvSpPr>
            <p:cNvPr id="159" name="Rectangle 15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Up-Down Arrow 176"/>
          <p:cNvSpPr/>
          <p:nvPr/>
        </p:nvSpPr>
        <p:spPr>
          <a:xfrm>
            <a:off x="5828017" y="2202798"/>
            <a:ext cx="318225" cy="44074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Up-Down Arrow 177"/>
          <p:cNvSpPr/>
          <p:nvPr/>
        </p:nvSpPr>
        <p:spPr>
          <a:xfrm>
            <a:off x="3336095" y="2202798"/>
            <a:ext cx="318225" cy="440746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4745874" y="601902"/>
            <a:ext cx="6754" cy="4259734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51510" y="1679268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Cache</a:t>
            </a:r>
            <a:endParaRPr lang="en-US" sz="1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28485" y="2187294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645485" y="2788330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Shared Cache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581831" y="3397989"/>
            <a:ext cx="188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Memory Bandwidth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645485" y="4313129"/>
            <a:ext cx="150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 Memory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1805940" y="788670"/>
            <a:ext cx="275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Conventional Memory System</a:t>
            </a:r>
            <a:endParaRPr lang="en-US" sz="1600" b="1" u="sng" dirty="0"/>
          </a:p>
        </p:txBody>
      </p:sp>
      <p:sp>
        <p:nvSpPr>
          <p:cNvPr id="190" name="TextBox 189"/>
          <p:cNvSpPr txBox="1"/>
          <p:nvPr/>
        </p:nvSpPr>
        <p:spPr>
          <a:xfrm>
            <a:off x="4963390" y="787305"/>
            <a:ext cx="2443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Proposed Memory System</a:t>
            </a:r>
            <a:endParaRPr lang="en-US" sz="1600" b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2375877" y="3908053"/>
            <a:ext cx="2238661" cy="977074"/>
            <a:chOff x="2467317" y="3908053"/>
            <a:chExt cx="2238661" cy="977074"/>
          </a:xfrm>
        </p:grpSpPr>
        <p:sp>
          <p:nvSpPr>
            <p:cNvPr id="4" name="Rectangle 3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227" name="Group 226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28" name="Rectangle 227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37" name="Rectangle 23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256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3209579" y="1674346"/>
            <a:ext cx="571256" cy="457200"/>
            <a:chOff x="3142143" y="1674346"/>
            <a:chExt cx="571256" cy="457200"/>
          </a:xfrm>
        </p:grpSpPr>
        <p:sp>
          <p:nvSpPr>
            <p:cNvPr id="264" name="Rectangle 263"/>
            <p:cNvSpPr/>
            <p:nvPr/>
          </p:nvSpPr>
          <p:spPr>
            <a:xfrm>
              <a:off x="3142143" y="1674346"/>
              <a:ext cx="571256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 rot="5400000">
              <a:off x="3222780" y="1641797"/>
              <a:ext cx="415638" cy="526472"/>
              <a:chOff x="3626426" y="3512127"/>
              <a:chExt cx="415638" cy="526472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9" name="Up-Down Arrow 168"/>
          <p:cNvSpPr/>
          <p:nvPr/>
        </p:nvSpPr>
        <p:spPr>
          <a:xfrm>
            <a:off x="3302681" y="3332385"/>
            <a:ext cx="385053" cy="533303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/>
          <p:cNvGrpSpPr/>
          <p:nvPr/>
        </p:nvGrpSpPr>
        <p:grpSpPr>
          <a:xfrm>
            <a:off x="4867799" y="3908053"/>
            <a:ext cx="2238661" cy="977074"/>
            <a:chOff x="2467317" y="3908053"/>
            <a:chExt cx="2238661" cy="977074"/>
          </a:xfrm>
        </p:grpSpPr>
        <p:sp>
          <p:nvSpPr>
            <p:cNvPr id="171" name="Rectangle 170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296" name="Rectangle 29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280" name="Rectangle 279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179" name="Group 178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17" name="Rectangle 21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04" name="Up-Down Arrow 303"/>
          <p:cNvSpPr/>
          <p:nvPr/>
        </p:nvSpPr>
        <p:spPr>
          <a:xfrm>
            <a:off x="5794603" y="3332385"/>
            <a:ext cx="385053" cy="533303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5" name="Group 304"/>
          <p:cNvGrpSpPr/>
          <p:nvPr/>
        </p:nvGrpSpPr>
        <p:grpSpPr>
          <a:xfrm>
            <a:off x="2935782" y="2774422"/>
            <a:ext cx="1118851" cy="471132"/>
            <a:chOff x="5430986" y="2676274"/>
            <a:chExt cx="1118851" cy="471131"/>
          </a:xfrm>
        </p:grpSpPr>
        <p:sp>
          <p:nvSpPr>
            <p:cNvPr id="306" name="Rectangle 305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 rot="5400000">
              <a:off x="5504592" y="2644666"/>
              <a:ext cx="415638" cy="526472"/>
              <a:chOff x="3626426" y="3512127"/>
              <a:chExt cx="415638" cy="526472"/>
            </a:xfrm>
          </p:grpSpPr>
          <p:sp>
            <p:nvSpPr>
              <p:cNvPr id="317" name="Rectangle 316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 rot="5400000">
              <a:off x="6048129" y="2641028"/>
              <a:ext cx="419794" cy="537902"/>
              <a:chOff x="3626426" y="3512127"/>
              <a:chExt cx="415638" cy="537902"/>
            </a:xfrm>
          </p:grpSpPr>
          <p:sp>
            <p:nvSpPr>
              <p:cNvPr id="309" name="Rectangle 30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3626426" y="398422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74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417313" y="2836764"/>
            <a:ext cx="1118851" cy="471132"/>
            <a:chOff x="5430986" y="2676274"/>
            <a:chExt cx="1118851" cy="471131"/>
          </a:xfrm>
        </p:grpSpPr>
        <p:sp>
          <p:nvSpPr>
            <p:cNvPr id="119" name="Rectangle 118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 rot="5400000">
              <a:off x="5542704" y="2613506"/>
              <a:ext cx="419101" cy="606135"/>
              <a:chOff x="3633354" y="3432464"/>
              <a:chExt cx="419101" cy="606135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3636818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636818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63681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63681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636818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63681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63681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63681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3633354" y="343246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 rot="5400000">
              <a:off x="6086749" y="2679648"/>
              <a:ext cx="419794" cy="460663"/>
              <a:chOff x="3626426" y="3512127"/>
              <a:chExt cx="415638" cy="460663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7" name="Rectangle 156"/>
          <p:cNvSpPr/>
          <p:nvPr/>
        </p:nvSpPr>
        <p:spPr>
          <a:xfrm>
            <a:off x="5691110" y="1836071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 rot="5400000">
            <a:off x="5773816" y="1805963"/>
            <a:ext cx="415638" cy="526472"/>
            <a:chOff x="3626426" y="3512127"/>
            <a:chExt cx="415638" cy="526472"/>
          </a:xfrm>
        </p:grpSpPr>
        <p:sp>
          <p:nvSpPr>
            <p:cNvPr id="159" name="Rectangle 15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Up-Down Arrow 176"/>
          <p:cNvSpPr/>
          <p:nvPr/>
        </p:nvSpPr>
        <p:spPr>
          <a:xfrm>
            <a:off x="5817626" y="2348269"/>
            <a:ext cx="318225" cy="44074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Up-Down Arrow 177"/>
          <p:cNvSpPr/>
          <p:nvPr/>
        </p:nvSpPr>
        <p:spPr>
          <a:xfrm>
            <a:off x="3325704" y="2348269"/>
            <a:ext cx="318225" cy="440746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4745874" y="601902"/>
            <a:ext cx="6754" cy="4259734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41119" y="1845521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Cache</a:t>
            </a:r>
            <a:endParaRPr lang="en-US" sz="1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18094" y="2332765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635094" y="2850673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Shared Cache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571440" y="3387595"/>
            <a:ext cx="188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Memory Bandwidth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635094" y="4302735"/>
            <a:ext cx="150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 Memory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2493818" y="435376"/>
            <a:ext cx="206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Conventional System</a:t>
            </a:r>
            <a:endParaRPr lang="en-US" sz="1600" b="1" u="sng" dirty="0"/>
          </a:p>
        </p:txBody>
      </p:sp>
      <p:sp>
        <p:nvSpPr>
          <p:cNvPr id="190" name="TextBox 189"/>
          <p:cNvSpPr txBox="1"/>
          <p:nvPr/>
        </p:nvSpPr>
        <p:spPr>
          <a:xfrm>
            <a:off x="5218083" y="434011"/>
            <a:ext cx="1890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Proposed System</a:t>
            </a:r>
            <a:endParaRPr lang="en-US" sz="1600" b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2365486" y="3897659"/>
            <a:ext cx="2238661" cy="977074"/>
            <a:chOff x="2467317" y="3908053"/>
            <a:chExt cx="2238661" cy="977074"/>
          </a:xfrm>
        </p:grpSpPr>
        <p:sp>
          <p:nvSpPr>
            <p:cNvPr id="4" name="Rectangle 3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227" name="Group 226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28" name="Rectangle 227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37" name="Rectangle 23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256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3199188" y="1840599"/>
            <a:ext cx="571256" cy="457200"/>
            <a:chOff x="3142143" y="1674346"/>
            <a:chExt cx="571256" cy="457200"/>
          </a:xfrm>
        </p:grpSpPr>
        <p:sp>
          <p:nvSpPr>
            <p:cNvPr id="264" name="Rectangle 263"/>
            <p:cNvSpPr/>
            <p:nvPr/>
          </p:nvSpPr>
          <p:spPr>
            <a:xfrm>
              <a:off x="3142143" y="1674346"/>
              <a:ext cx="571256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 rot="5400000">
              <a:off x="3222781" y="1641798"/>
              <a:ext cx="415638" cy="526472"/>
              <a:chOff x="3626426" y="3512127"/>
              <a:chExt cx="415638" cy="526472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9" name="Up-Down Arrow 168"/>
          <p:cNvSpPr/>
          <p:nvPr/>
        </p:nvSpPr>
        <p:spPr>
          <a:xfrm>
            <a:off x="3292290" y="3321991"/>
            <a:ext cx="385053" cy="533303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/>
          <p:cNvGrpSpPr/>
          <p:nvPr/>
        </p:nvGrpSpPr>
        <p:grpSpPr>
          <a:xfrm>
            <a:off x="4857408" y="3897659"/>
            <a:ext cx="2238661" cy="977074"/>
            <a:chOff x="2467317" y="3908053"/>
            <a:chExt cx="2238661" cy="977074"/>
          </a:xfrm>
        </p:grpSpPr>
        <p:sp>
          <p:nvSpPr>
            <p:cNvPr id="171" name="Rectangle 170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296" name="Rectangle 29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280" name="Rectangle 279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179" name="Group 178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17" name="Rectangle 21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04" name="Up-Down Arrow 303"/>
          <p:cNvSpPr/>
          <p:nvPr/>
        </p:nvSpPr>
        <p:spPr>
          <a:xfrm>
            <a:off x="5784212" y="3321991"/>
            <a:ext cx="385053" cy="533303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5" name="Group 304"/>
          <p:cNvGrpSpPr/>
          <p:nvPr/>
        </p:nvGrpSpPr>
        <p:grpSpPr>
          <a:xfrm>
            <a:off x="2925391" y="2836765"/>
            <a:ext cx="1118851" cy="471132"/>
            <a:chOff x="5430986" y="2676274"/>
            <a:chExt cx="1118851" cy="471131"/>
          </a:xfrm>
        </p:grpSpPr>
        <p:sp>
          <p:nvSpPr>
            <p:cNvPr id="306" name="Rectangle 305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 rot="5400000">
              <a:off x="5504592" y="2644666"/>
              <a:ext cx="415638" cy="526472"/>
              <a:chOff x="3626426" y="3512127"/>
              <a:chExt cx="415638" cy="526472"/>
            </a:xfrm>
          </p:grpSpPr>
          <p:sp>
            <p:nvSpPr>
              <p:cNvPr id="317" name="Rectangle 316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 rot="5400000">
              <a:off x="6048129" y="2641028"/>
              <a:ext cx="419794" cy="537902"/>
              <a:chOff x="3626426" y="3512127"/>
              <a:chExt cx="415638" cy="537902"/>
            </a:xfrm>
          </p:grpSpPr>
          <p:sp>
            <p:nvSpPr>
              <p:cNvPr id="309" name="Rectangle 30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3626426" y="398422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259044" y="897681"/>
            <a:ext cx="423084" cy="457200"/>
            <a:chOff x="3290217" y="1250975"/>
            <a:chExt cx="423084" cy="457200"/>
          </a:xfrm>
        </p:grpSpPr>
        <p:sp>
          <p:nvSpPr>
            <p:cNvPr id="325" name="Rectangle 324"/>
            <p:cNvSpPr/>
            <p:nvPr/>
          </p:nvSpPr>
          <p:spPr>
            <a:xfrm>
              <a:off x="3290217" y="1250975"/>
              <a:ext cx="417607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 rot="10800000">
              <a:off x="3292187" y="163451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 rot="10800000">
              <a:off x="3297664" y="15259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 rot="10800000">
              <a:off x="3294257" y="1417659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 rot="10800000">
              <a:off x="3291950" y="131061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73920" y="885430"/>
            <a:ext cx="420872" cy="457200"/>
            <a:chOff x="5773920" y="1238724"/>
            <a:chExt cx="420872" cy="457200"/>
          </a:xfrm>
        </p:grpSpPr>
        <p:sp>
          <p:nvSpPr>
            <p:cNvPr id="326" name="Rectangle 325"/>
            <p:cNvSpPr/>
            <p:nvPr/>
          </p:nvSpPr>
          <p:spPr>
            <a:xfrm>
              <a:off x="5777345" y="1238724"/>
              <a:ext cx="41736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 rot="10800000">
              <a:off x="5773920" y="159894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 rot="10800000">
              <a:off x="5779076" y="151223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 rot="10800000">
              <a:off x="5773920" y="142552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 rot="10800000">
              <a:off x="5779155" y="1338809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 rot="10800000">
              <a:off x="5773996" y="1256698"/>
              <a:ext cx="415637" cy="612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7" name="TextBox 346"/>
          <p:cNvSpPr txBox="1"/>
          <p:nvPr/>
        </p:nvSpPr>
        <p:spPr>
          <a:xfrm>
            <a:off x="695467" y="940116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CPU</a:t>
            </a:r>
            <a:endParaRPr lang="en-US" sz="1600" dirty="0"/>
          </a:p>
        </p:txBody>
      </p:sp>
      <p:sp>
        <p:nvSpPr>
          <p:cNvPr id="348" name="Up-Down Arrow 347"/>
          <p:cNvSpPr/>
          <p:nvPr/>
        </p:nvSpPr>
        <p:spPr>
          <a:xfrm>
            <a:off x="5830368" y="1373231"/>
            <a:ext cx="301110" cy="425223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Up-Down Arrow 348"/>
          <p:cNvSpPr/>
          <p:nvPr/>
        </p:nvSpPr>
        <p:spPr>
          <a:xfrm>
            <a:off x="3336095" y="1406414"/>
            <a:ext cx="303461" cy="402431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TextBox 349"/>
          <p:cNvSpPr txBox="1"/>
          <p:nvPr/>
        </p:nvSpPr>
        <p:spPr>
          <a:xfrm>
            <a:off x="617979" y="1404759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805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1144" y="1413163"/>
            <a:ext cx="4343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OutputNeuronCount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(Error[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 0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 (j = 0; j 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InputNeuronCount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j++)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 += Error[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 weights[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1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390672"/>
              </p:ext>
            </p:extLst>
          </p:nvPr>
        </p:nvGraphicFramePr>
        <p:xfrm>
          <a:off x="3269671" y="-1558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74" name="Group 170"/>
          <p:cNvGrpSpPr>
            <a:grpSpLocks noChangeAspect="1"/>
          </p:cNvGrpSpPr>
          <p:nvPr/>
        </p:nvGrpSpPr>
        <p:grpSpPr bwMode="auto">
          <a:xfrm>
            <a:off x="2738438" y="3100388"/>
            <a:ext cx="4344987" cy="2881312"/>
            <a:chOff x="1725" y="1953"/>
            <a:chExt cx="2737" cy="1815"/>
          </a:xfrm>
        </p:grpSpPr>
        <p:sp>
          <p:nvSpPr>
            <p:cNvPr id="175" name="AutoShape 169"/>
            <p:cNvSpPr>
              <a:spLocks noChangeAspect="1" noChangeArrowheads="1" noTextEdit="1"/>
            </p:cNvSpPr>
            <p:nvPr/>
          </p:nvSpPr>
          <p:spPr bwMode="auto">
            <a:xfrm>
              <a:off x="1725" y="1953"/>
              <a:ext cx="2737" cy="1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171"/>
            <p:cNvSpPr>
              <a:spLocks noChangeArrowheads="1"/>
            </p:cNvSpPr>
            <p:nvPr/>
          </p:nvSpPr>
          <p:spPr bwMode="auto">
            <a:xfrm>
              <a:off x="1725" y="1953"/>
              <a:ext cx="2737" cy="18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Line 172"/>
            <p:cNvSpPr>
              <a:spLocks noChangeShapeType="1"/>
            </p:cNvSpPr>
            <p:nvPr/>
          </p:nvSpPr>
          <p:spPr bwMode="auto">
            <a:xfrm>
              <a:off x="2238" y="3355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173"/>
            <p:cNvSpPr>
              <a:spLocks noChangeShapeType="1"/>
            </p:cNvSpPr>
            <p:nvPr/>
          </p:nvSpPr>
          <p:spPr bwMode="auto">
            <a:xfrm flipH="1">
              <a:off x="3159" y="3355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174"/>
            <p:cNvSpPr>
              <a:spLocks noChangeArrowheads="1"/>
            </p:cNvSpPr>
            <p:nvPr/>
          </p:nvSpPr>
          <p:spPr bwMode="auto">
            <a:xfrm>
              <a:off x="2041" y="3289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0" name="Line 175"/>
            <p:cNvSpPr>
              <a:spLocks noChangeShapeType="1"/>
            </p:cNvSpPr>
            <p:nvPr/>
          </p:nvSpPr>
          <p:spPr bwMode="auto">
            <a:xfrm>
              <a:off x="2238" y="309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176"/>
            <p:cNvSpPr>
              <a:spLocks noChangeShapeType="1"/>
            </p:cNvSpPr>
            <p:nvPr/>
          </p:nvSpPr>
          <p:spPr bwMode="auto">
            <a:xfrm flipH="1">
              <a:off x="3159" y="309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Rectangle 177"/>
            <p:cNvSpPr>
              <a:spLocks noChangeArrowheads="1"/>
            </p:cNvSpPr>
            <p:nvPr/>
          </p:nvSpPr>
          <p:spPr bwMode="auto">
            <a:xfrm>
              <a:off x="1979" y="3030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3" name="Line 178"/>
            <p:cNvSpPr>
              <a:spLocks noChangeShapeType="1"/>
            </p:cNvSpPr>
            <p:nvPr/>
          </p:nvSpPr>
          <p:spPr bwMode="auto">
            <a:xfrm>
              <a:off x="2238" y="283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179"/>
            <p:cNvSpPr>
              <a:spLocks noChangeShapeType="1"/>
            </p:cNvSpPr>
            <p:nvPr/>
          </p:nvSpPr>
          <p:spPr bwMode="auto">
            <a:xfrm flipH="1">
              <a:off x="3159" y="283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180"/>
            <p:cNvSpPr>
              <a:spLocks noChangeArrowheads="1"/>
            </p:cNvSpPr>
            <p:nvPr/>
          </p:nvSpPr>
          <p:spPr bwMode="auto">
            <a:xfrm>
              <a:off x="1979" y="2771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Line 181"/>
            <p:cNvSpPr>
              <a:spLocks noChangeShapeType="1"/>
            </p:cNvSpPr>
            <p:nvPr/>
          </p:nvSpPr>
          <p:spPr bwMode="auto">
            <a:xfrm>
              <a:off x="2238" y="2577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182"/>
            <p:cNvSpPr>
              <a:spLocks noChangeShapeType="1"/>
            </p:cNvSpPr>
            <p:nvPr/>
          </p:nvSpPr>
          <p:spPr bwMode="auto">
            <a:xfrm flipH="1">
              <a:off x="3159" y="2577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183"/>
            <p:cNvSpPr>
              <a:spLocks noChangeArrowheads="1"/>
            </p:cNvSpPr>
            <p:nvPr/>
          </p:nvSpPr>
          <p:spPr bwMode="auto">
            <a:xfrm>
              <a:off x="1979" y="2512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60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9" name="Line 184"/>
            <p:cNvSpPr>
              <a:spLocks noChangeShapeType="1"/>
            </p:cNvSpPr>
            <p:nvPr/>
          </p:nvSpPr>
          <p:spPr bwMode="auto">
            <a:xfrm>
              <a:off x="2238" y="2313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Line 185"/>
            <p:cNvSpPr>
              <a:spLocks noChangeShapeType="1"/>
            </p:cNvSpPr>
            <p:nvPr/>
          </p:nvSpPr>
          <p:spPr bwMode="auto">
            <a:xfrm flipH="1">
              <a:off x="3159" y="2313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Rectangle 186"/>
            <p:cNvSpPr>
              <a:spLocks noChangeArrowheads="1"/>
            </p:cNvSpPr>
            <p:nvPr/>
          </p:nvSpPr>
          <p:spPr bwMode="auto">
            <a:xfrm>
              <a:off x="1979" y="2248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80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2" name="Line 187"/>
            <p:cNvSpPr>
              <a:spLocks noChangeShapeType="1"/>
            </p:cNvSpPr>
            <p:nvPr/>
          </p:nvSpPr>
          <p:spPr bwMode="auto">
            <a:xfrm>
              <a:off x="2238" y="2054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Line 188"/>
            <p:cNvSpPr>
              <a:spLocks noChangeShapeType="1"/>
            </p:cNvSpPr>
            <p:nvPr/>
          </p:nvSpPr>
          <p:spPr bwMode="auto">
            <a:xfrm flipH="1">
              <a:off x="3159" y="2054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189"/>
            <p:cNvSpPr>
              <a:spLocks noChangeArrowheads="1"/>
            </p:cNvSpPr>
            <p:nvPr/>
          </p:nvSpPr>
          <p:spPr bwMode="auto">
            <a:xfrm>
              <a:off x="1918" y="1989"/>
              <a:ext cx="2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" name="Line 190"/>
            <p:cNvSpPr>
              <a:spLocks noChangeShapeType="1"/>
            </p:cNvSpPr>
            <p:nvPr/>
          </p:nvSpPr>
          <p:spPr bwMode="auto">
            <a:xfrm flipV="1">
              <a:off x="2238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Line 191"/>
            <p:cNvSpPr>
              <a:spLocks noChangeShapeType="1"/>
            </p:cNvSpPr>
            <p:nvPr/>
          </p:nvSpPr>
          <p:spPr bwMode="auto">
            <a:xfrm>
              <a:off x="2238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192"/>
            <p:cNvSpPr>
              <a:spLocks noChangeArrowheads="1"/>
            </p:cNvSpPr>
            <p:nvPr/>
          </p:nvSpPr>
          <p:spPr bwMode="auto">
            <a:xfrm>
              <a:off x="2168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8" name="Line 193"/>
            <p:cNvSpPr>
              <a:spLocks noChangeShapeType="1"/>
            </p:cNvSpPr>
            <p:nvPr/>
          </p:nvSpPr>
          <p:spPr bwMode="auto">
            <a:xfrm flipV="1">
              <a:off x="2335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Line 194"/>
            <p:cNvSpPr>
              <a:spLocks noChangeShapeType="1"/>
            </p:cNvSpPr>
            <p:nvPr/>
          </p:nvSpPr>
          <p:spPr bwMode="auto">
            <a:xfrm>
              <a:off x="2335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Rectangle 195"/>
            <p:cNvSpPr>
              <a:spLocks noChangeArrowheads="1"/>
            </p:cNvSpPr>
            <p:nvPr/>
          </p:nvSpPr>
          <p:spPr bwMode="auto">
            <a:xfrm>
              <a:off x="2265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1" name="Line 196"/>
            <p:cNvSpPr>
              <a:spLocks noChangeShapeType="1"/>
            </p:cNvSpPr>
            <p:nvPr/>
          </p:nvSpPr>
          <p:spPr bwMode="auto">
            <a:xfrm flipV="1">
              <a:off x="2427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Line 197"/>
            <p:cNvSpPr>
              <a:spLocks noChangeShapeType="1"/>
            </p:cNvSpPr>
            <p:nvPr/>
          </p:nvSpPr>
          <p:spPr bwMode="auto">
            <a:xfrm>
              <a:off x="2427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Rectangle 198"/>
            <p:cNvSpPr>
              <a:spLocks noChangeArrowheads="1"/>
            </p:cNvSpPr>
            <p:nvPr/>
          </p:nvSpPr>
          <p:spPr bwMode="auto">
            <a:xfrm>
              <a:off x="2357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4" name="Line 199"/>
            <p:cNvSpPr>
              <a:spLocks noChangeShapeType="1"/>
            </p:cNvSpPr>
            <p:nvPr/>
          </p:nvSpPr>
          <p:spPr bwMode="auto">
            <a:xfrm flipV="1">
              <a:off x="2523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Line 200"/>
            <p:cNvSpPr>
              <a:spLocks noChangeShapeType="1"/>
            </p:cNvSpPr>
            <p:nvPr/>
          </p:nvSpPr>
          <p:spPr bwMode="auto">
            <a:xfrm>
              <a:off x="2523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201"/>
            <p:cNvSpPr>
              <a:spLocks noChangeArrowheads="1"/>
            </p:cNvSpPr>
            <p:nvPr/>
          </p:nvSpPr>
          <p:spPr bwMode="auto">
            <a:xfrm>
              <a:off x="2453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" name="Line 202"/>
            <p:cNvSpPr>
              <a:spLocks noChangeShapeType="1"/>
            </p:cNvSpPr>
            <p:nvPr/>
          </p:nvSpPr>
          <p:spPr bwMode="auto">
            <a:xfrm flipV="1">
              <a:off x="2615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Line 203"/>
            <p:cNvSpPr>
              <a:spLocks noChangeShapeType="1"/>
            </p:cNvSpPr>
            <p:nvPr/>
          </p:nvSpPr>
          <p:spPr bwMode="auto">
            <a:xfrm>
              <a:off x="2615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204"/>
            <p:cNvSpPr>
              <a:spLocks noChangeArrowheads="1"/>
            </p:cNvSpPr>
            <p:nvPr/>
          </p:nvSpPr>
          <p:spPr bwMode="auto">
            <a:xfrm>
              <a:off x="2545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" name="Line 205"/>
            <p:cNvSpPr>
              <a:spLocks noChangeShapeType="1"/>
            </p:cNvSpPr>
            <p:nvPr/>
          </p:nvSpPr>
          <p:spPr bwMode="auto">
            <a:xfrm flipV="1">
              <a:off x="2712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Line 206"/>
            <p:cNvSpPr>
              <a:spLocks noChangeShapeType="1"/>
            </p:cNvSpPr>
            <p:nvPr/>
          </p:nvSpPr>
          <p:spPr bwMode="auto">
            <a:xfrm>
              <a:off x="2712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207"/>
            <p:cNvSpPr>
              <a:spLocks noChangeArrowheads="1"/>
            </p:cNvSpPr>
            <p:nvPr/>
          </p:nvSpPr>
          <p:spPr bwMode="auto">
            <a:xfrm>
              <a:off x="2642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Line 208"/>
            <p:cNvSpPr>
              <a:spLocks noChangeShapeType="1"/>
            </p:cNvSpPr>
            <p:nvPr/>
          </p:nvSpPr>
          <p:spPr bwMode="auto">
            <a:xfrm flipV="1">
              <a:off x="2804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Line 209"/>
            <p:cNvSpPr>
              <a:spLocks noChangeShapeType="1"/>
            </p:cNvSpPr>
            <p:nvPr/>
          </p:nvSpPr>
          <p:spPr bwMode="auto">
            <a:xfrm>
              <a:off x="2804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210"/>
            <p:cNvSpPr>
              <a:spLocks noChangeArrowheads="1"/>
            </p:cNvSpPr>
            <p:nvPr/>
          </p:nvSpPr>
          <p:spPr bwMode="auto">
            <a:xfrm>
              <a:off x="2734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Line 211"/>
            <p:cNvSpPr>
              <a:spLocks noChangeShapeType="1"/>
            </p:cNvSpPr>
            <p:nvPr/>
          </p:nvSpPr>
          <p:spPr bwMode="auto">
            <a:xfrm flipV="1">
              <a:off x="2901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Line 212"/>
            <p:cNvSpPr>
              <a:spLocks noChangeShapeType="1"/>
            </p:cNvSpPr>
            <p:nvPr/>
          </p:nvSpPr>
          <p:spPr bwMode="auto">
            <a:xfrm>
              <a:off x="2901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Rectangle 213"/>
            <p:cNvSpPr>
              <a:spLocks noChangeArrowheads="1"/>
            </p:cNvSpPr>
            <p:nvPr/>
          </p:nvSpPr>
          <p:spPr bwMode="auto">
            <a:xfrm>
              <a:off x="2831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" name="Line 214"/>
            <p:cNvSpPr>
              <a:spLocks noChangeShapeType="1"/>
            </p:cNvSpPr>
            <p:nvPr/>
          </p:nvSpPr>
          <p:spPr bwMode="auto">
            <a:xfrm flipV="1">
              <a:off x="2993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Line 215"/>
            <p:cNvSpPr>
              <a:spLocks noChangeShapeType="1"/>
            </p:cNvSpPr>
            <p:nvPr/>
          </p:nvSpPr>
          <p:spPr bwMode="auto">
            <a:xfrm>
              <a:off x="2993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16"/>
            <p:cNvSpPr>
              <a:spLocks noChangeArrowheads="1"/>
            </p:cNvSpPr>
            <p:nvPr/>
          </p:nvSpPr>
          <p:spPr bwMode="auto">
            <a:xfrm>
              <a:off x="2923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2" name="Line 217"/>
            <p:cNvSpPr>
              <a:spLocks noChangeShapeType="1"/>
            </p:cNvSpPr>
            <p:nvPr/>
          </p:nvSpPr>
          <p:spPr bwMode="auto">
            <a:xfrm flipV="1">
              <a:off x="3089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Line 218"/>
            <p:cNvSpPr>
              <a:spLocks noChangeShapeType="1"/>
            </p:cNvSpPr>
            <p:nvPr/>
          </p:nvSpPr>
          <p:spPr bwMode="auto">
            <a:xfrm>
              <a:off x="3089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Rectangle 219"/>
            <p:cNvSpPr>
              <a:spLocks noChangeArrowheads="1"/>
            </p:cNvSpPr>
            <p:nvPr/>
          </p:nvSpPr>
          <p:spPr bwMode="auto">
            <a:xfrm>
              <a:off x="3019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5" name="Line 220"/>
            <p:cNvSpPr>
              <a:spLocks noChangeShapeType="1"/>
            </p:cNvSpPr>
            <p:nvPr/>
          </p:nvSpPr>
          <p:spPr bwMode="auto">
            <a:xfrm flipV="1">
              <a:off x="3181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Line 221"/>
            <p:cNvSpPr>
              <a:spLocks noChangeShapeType="1"/>
            </p:cNvSpPr>
            <p:nvPr/>
          </p:nvSpPr>
          <p:spPr bwMode="auto">
            <a:xfrm>
              <a:off x="3181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Rectangle 222"/>
            <p:cNvSpPr>
              <a:spLocks noChangeArrowheads="1"/>
            </p:cNvSpPr>
            <p:nvPr/>
          </p:nvSpPr>
          <p:spPr bwMode="auto">
            <a:xfrm>
              <a:off x="3080" y="3417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8" name="Rectangle 223"/>
            <p:cNvSpPr>
              <a:spLocks noChangeArrowheads="1"/>
            </p:cNvSpPr>
            <p:nvPr/>
          </p:nvSpPr>
          <p:spPr bwMode="auto">
            <a:xfrm>
              <a:off x="2238" y="2054"/>
              <a:ext cx="943" cy="1301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Rectangle 224"/>
            <p:cNvSpPr>
              <a:spLocks noChangeArrowheads="1"/>
            </p:cNvSpPr>
            <p:nvPr/>
          </p:nvSpPr>
          <p:spPr bwMode="auto">
            <a:xfrm rot="16200000">
              <a:off x="1336" y="2627"/>
              <a:ext cx="10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Percentage Sparsity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25"/>
            <p:cNvSpPr>
              <a:spLocks noChangeArrowheads="1"/>
            </p:cNvSpPr>
            <p:nvPr/>
          </p:nvSpPr>
          <p:spPr bwMode="auto">
            <a:xfrm>
              <a:off x="2381" y="3610"/>
              <a:ext cx="6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Epoch Count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1" name="Rectangle 226"/>
            <p:cNvSpPr>
              <a:spLocks noChangeArrowheads="1"/>
            </p:cNvSpPr>
            <p:nvPr/>
          </p:nvSpPr>
          <p:spPr bwMode="auto">
            <a:xfrm>
              <a:off x="3673" y="2072"/>
              <a:ext cx="36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Activations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2" name="Line 227"/>
            <p:cNvSpPr>
              <a:spLocks noChangeShapeType="1"/>
            </p:cNvSpPr>
            <p:nvPr/>
          </p:nvSpPr>
          <p:spPr bwMode="auto">
            <a:xfrm>
              <a:off x="4094" y="2116"/>
              <a:ext cx="250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28"/>
            <p:cNvSpPr>
              <a:spLocks/>
            </p:cNvSpPr>
            <p:nvPr/>
          </p:nvSpPr>
          <p:spPr bwMode="auto">
            <a:xfrm>
              <a:off x="2335" y="2929"/>
              <a:ext cx="846" cy="88"/>
            </a:xfrm>
            <a:custGeom>
              <a:avLst/>
              <a:gdLst>
                <a:gd name="T0" fmla="*/ 0 w 846"/>
                <a:gd name="T1" fmla="*/ 88 h 88"/>
                <a:gd name="T2" fmla="*/ 0 w 846"/>
                <a:gd name="T3" fmla="*/ 88 h 88"/>
                <a:gd name="T4" fmla="*/ 92 w 846"/>
                <a:gd name="T5" fmla="*/ 88 h 88"/>
                <a:gd name="T6" fmla="*/ 188 w 846"/>
                <a:gd name="T7" fmla="*/ 26 h 88"/>
                <a:gd name="T8" fmla="*/ 280 w 846"/>
                <a:gd name="T9" fmla="*/ 13 h 88"/>
                <a:gd name="T10" fmla="*/ 377 w 846"/>
                <a:gd name="T11" fmla="*/ 0 h 88"/>
                <a:gd name="T12" fmla="*/ 469 w 846"/>
                <a:gd name="T13" fmla="*/ 0 h 88"/>
                <a:gd name="T14" fmla="*/ 566 w 846"/>
                <a:gd name="T15" fmla="*/ 0 h 88"/>
                <a:gd name="T16" fmla="*/ 658 w 846"/>
                <a:gd name="T17" fmla="*/ 13 h 88"/>
                <a:gd name="T18" fmla="*/ 754 w 846"/>
                <a:gd name="T19" fmla="*/ 0 h 88"/>
                <a:gd name="T20" fmla="*/ 846 w 846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88">
                  <a:moveTo>
                    <a:pt x="0" y="88"/>
                  </a:moveTo>
                  <a:lnTo>
                    <a:pt x="0" y="88"/>
                  </a:lnTo>
                  <a:lnTo>
                    <a:pt x="92" y="88"/>
                  </a:lnTo>
                  <a:lnTo>
                    <a:pt x="188" y="26"/>
                  </a:lnTo>
                  <a:lnTo>
                    <a:pt x="280" y="13"/>
                  </a:lnTo>
                  <a:lnTo>
                    <a:pt x="377" y="0"/>
                  </a:lnTo>
                  <a:lnTo>
                    <a:pt x="469" y="0"/>
                  </a:lnTo>
                  <a:lnTo>
                    <a:pt x="566" y="0"/>
                  </a:lnTo>
                  <a:lnTo>
                    <a:pt x="658" y="13"/>
                  </a:lnTo>
                  <a:lnTo>
                    <a:pt x="754" y="0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Line 229"/>
            <p:cNvSpPr>
              <a:spLocks noChangeShapeType="1"/>
            </p:cNvSpPr>
            <p:nvPr/>
          </p:nvSpPr>
          <p:spPr bwMode="auto">
            <a:xfrm>
              <a:off x="2308" y="3017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Line 230"/>
            <p:cNvSpPr>
              <a:spLocks noChangeShapeType="1"/>
            </p:cNvSpPr>
            <p:nvPr/>
          </p:nvSpPr>
          <p:spPr bwMode="auto">
            <a:xfrm>
              <a:off x="2335" y="2990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Line 231"/>
            <p:cNvSpPr>
              <a:spLocks noChangeShapeType="1"/>
            </p:cNvSpPr>
            <p:nvPr/>
          </p:nvSpPr>
          <p:spPr bwMode="auto">
            <a:xfrm>
              <a:off x="2400" y="3017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Line 232"/>
            <p:cNvSpPr>
              <a:spLocks noChangeShapeType="1"/>
            </p:cNvSpPr>
            <p:nvPr/>
          </p:nvSpPr>
          <p:spPr bwMode="auto">
            <a:xfrm>
              <a:off x="2427" y="2990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Line 233"/>
            <p:cNvSpPr>
              <a:spLocks noChangeShapeType="1"/>
            </p:cNvSpPr>
            <p:nvPr/>
          </p:nvSpPr>
          <p:spPr bwMode="auto">
            <a:xfrm>
              <a:off x="2497" y="2955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Line 234"/>
            <p:cNvSpPr>
              <a:spLocks noChangeShapeType="1"/>
            </p:cNvSpPr>
            <p:nvPr/>
          </p:nvSpPr>
          <p:spPr bwMode="auto">
            <a:xfrm>
              <a:off x="2523" y="2929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Line 235"/>
            <p:cNvSpPr>
              <a:spLocks noChangeShapeType="1"/>
            </p:cNvSpPr>
            <p:nvPr/>
          </p:nvSpPr>
          <p:spPr bwMode="auto">
            <a:xfrm>
              <a:off x="2589" y="2942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Line 236"/>
            <p:cNvSpPr>
              <a:spLocks noChangeShapeType="1"/>
            </p:cNvSpPr>
            <p:nvPr/>
          </p:nvSpPr>
          <p:spPr bwMode="auto">
            <a:xfrm>
              <a:off x="2615" y="2915"/>
              <a:ext cx="0" cy="58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Line 237"/>
            <p:cNvSpPr>
              <a:spLocks noChangeShapeType="1"/>
            </p:cNvSpPr>
            <p:nvPr/>
          </p:nvSpPr>
          <p:spPr bwMode="auto">
            <a:xfrm>
              <a:off x="2686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Line 238"/>
            <p:cNvSpPr>
              <a:spLocks noChangeShapeType="1"/>
            </p:cNvSpPr>
            <p:nvPr/>
          </p:nvSpPr>
          <p:spPr bwMode="auto">
            <a:xfrm>
              <a:off x="2712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Line 239"/>
            <p:cNvSpPr>
              <a:spLocks noChangeShapeType="1"/>
            </p:cNvSpPr>
            <p:nvPr/>
          </p:nvSpPr>
          <p:spPr bwMode="auto">
            <a:xfrm>
              <a:off x="2778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Line 240"/>
            <p:cNvSpPr>
              <a:spLocks noChangeShapeType="1"/>
            </p:cNvSpPr>
            <p:nvPr/>
          </p:nvSpPr>
          <p:spPr bwMode="auto">
            <a:xfrm>
              <a:off x="2804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Line 241"/>
            <p:cNvSpPr>
              <a:spLocks noChangeShapeType="1"/>
            </p:cNvSpPr>
            <p:nvPr/>
          </p:nvSpPr>
          <p:spPr bwMode="auto">
            <a:xfrm>
              <a:off x="2874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Line 242"/>
            <p:cNvSpPr>
              <a:spLocks noChangeShapeType="1"/>
            </p:cNvSpPr>
            <p:nvPr/>
          </p:nvSpPr>
          <p:spPr bwMode="auto">
            <a:xfrm>
              <a:off x="2901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Line 243"/>
            <p:cNvSpPr>
              <a:spLocks noChangeShapeType="1"/>
            </p:cNvSpPr>
            <p:nvPr/>
          </p:nvSpPr>
          <p:spPr bwMode="auto">
            <a:xfrm>
              <a:off x="2966" y="2942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Line 244"/>
            <p:cNvSpPr>
              <a:spLocks noChangeShapeType="1"/>
            </p:cNvSpPr>
            <p:nvPr/>
          </p:nvSpPr>
          <p:spPr bwMode="auto">
            <a:xfrm>
              <a:off x="2993" y="2915"/>
              <a:ext cx="0" cy="58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Line 245"/>
            <p:cNvSpPr>
              <a:spLocks noChangeShapeType="1"/>
            </p:cNvSpPr>
            <p:nvPr/>
          </p:nvSpPr>
          <p:spPr bwMode="auto">
            <a:xfrm>
              <a:off x="3063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Line 246"/>
            <p:cNvSpPr>
              <a:spLocks noChangeShapeType="1"/>
            </p:cNvSpPr>
            <p:nvPr/>
          </p:nvSpPr>
          <p:spPr bwMode="auto">
            <a:xfrm>
              <a:off x="3089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Line 247"/>
            <p:cNvSpPr>
              <a:spLocks noChangeShapeType="1"/>
            </p:cNvSpPr>
            <p:nvPr/>
          </p:nvSpPr>
          <p:spPr bwMode="auto">
            <a:xfrm>
              <a:off x="3155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Line 248"/>
            <p:cNvSpPr>
              <a:spLocks noChangeShapeType="1"/>
            </p:cNvSpPr>
            <p:nvPr/>
          </p:nvSpPr>
          <p:spPr bwMode="auto">
            <a:xfrm>
              <a:off x="3181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Line 249"/>
            <p:cNvSpPr>
              <a:spLocks noChangeShapeType="1"/>
            </p:cNvSpPr>
            <p:nvPr/>
          </p:nvSpPr>
          <p:spPr bwMode="auto">
            <a:xfrm>
              <a:off x="4190" y="2116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Line 250"/>
            <p:cNvSpPr>
              <a:spLocks noChangeShapeType="1"/>
            </p:cNvSpPr>
            <p:nvPr/>
          </p:nvSpPr>
          <p:spPr bwMode="auto">
            <a:xfrm>
              <a:off x="4216" y="2089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Rectangle 251"/>
            <p:cNvSpPr>
              <a:spLocks noChangeArrowheads="1"/>
            </p:cNvSpPr>
            <p:nvPr/>
          </p:nvSpPr>
          <p:spPr bwMode="auto">
            <a:xfrm>
              <a:off x="3822" y="2200"/>
              <a:ext cx="2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Errors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7" name="Line 252"/>
            <p:cNvSpPr>
              <a:spLocks noChangeShapeType="1"/>
            </p:cNvSpPr>
            <p:nvPr/>
          </p:nvSpPr>
          <p:spPr bwMode="auto">
            <a:xfrm>
              <a:off x="4094" y="2243"/>
              <a:ext cx="250" cy="0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53"/>
            <p:cNvSpPr>
              <a:spLocks/>
            </p:cNvSpPr>
            <p:nvPr/>
          </p:nvSpPr>
          <p:spPr bwMode="auto">
            <a:xfrm>
              <a:off x="2335" y="2212"/>
              <a:ext cx="846" cy="35"/>
            </a:xfrm>
            <a:custGeom>
              <a:avLst/>
              <a:gdLst>
                <a:gd name="T0" fmla="*/ 0 w 846"/>
                <a:gd name="T1" fmla="*/ 35 h 35"/>
                <a:gd name="T2" fmla="*/ 0 w 846"/>
                <a:gd name="T3" fmla="*/ 35 h 35"/>
                <a:gd name="T4" fmla="*/ 92 w 846"/>
                <a:gd name="T5" fmla="*/ 35 h 35"/>
                <a:gd name="T6" fmla="*/ 188 w 846"/>
                <a:gd name="T7" fmla="*/ 22 h 35"/>
                <a:gd name="T8" fmla="*/ 280 w 846"/>
                <a:gd name="T9" fmla="*/ 22 h 35"/>
                <a:gd name="T10" fmla="*/ 377 w 846"/>
                <a:gd name="T11" fmla="*/ 9 h 35"/>
                <a:gd name="T12" fmla="*/ 469 w 846"/>
                <a:gd name="T13" fmla="*/ 9 h 35"/>
                <a:gd name="T14" fmla="*/ 566 w 846"/>
                <a:gd name="T15" fmla="*/ 9 h 35"/>
                <a:gd name="T16" fmla="*/ 658 w 846"/>
                <a:gd name="T17" fmla="*/ 9 h 35"/>
                <a:gd name="T18" fmla="*/ 754 w 846"/>
                <a:gd name="T19" fmla="*/ 0 h 35"/>
                <a:gd name="T20" fmla="*/ 846 w 846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35">
                  <a:moveTo>
                    <a:pt x="0" y="35"/>
                  </a:moveTo>
                  <a:lnTo>
                    <a:pt x="0" y="35"/>
                  </a:lnTo>
                  <a:lnTo>
                    <a:pt x="92" y="35"/>
                  </a:lnTo>
                  <a:lnTo>
                    <a:pt x="188" y="22"/>
                  </a:lnTo>
                  <a:lnTo>
                    <a:pt x="280" y="22"/>
                  </a:lnTo>
                  <a:lnTo>
                    <a:pt x="377" y="9"/>
                  </a:lnTo>
                  <a:lnTo>
                    <a:pt x="469" y="9"/>
                  </a:lnTo>
                  <a:lnTo>
                    <a:pt x="566" y="9"/>
                  </a:lnTo>
                  <a:lnTo>
                    <a:pt x="658" y="9"/>
                  </a:lnTo>
                  <a:lnTo>
                    <a:pt x="754" y="0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Line 254"/>
            <p:cNvSpPr>
              <a:spLocks noChangeShapeType="1"/>
            </p:cNvSpPr>
            <p:nvPr/>
          </p:nvSpPr>
          <p:spPr bwMode="auto">
            <a:xfrm>
              <a:off x="2308" y="2221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Line 255"/>
            <p:cNvSpPr>
              <a:spLocks noChangeShapeType="1"/>
            </p:cNvSpPr>
            <p:nvPr/>
          </p:nvSpPr>
          <p:spPr bwMode="auto">
            <a:xfrm flipV="1">
              <a:off x="2308" y="221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Line 256"/>
            <p:cNvSpPr>
              <a:spLocks noChangeShapeType="1"/>
            </p:cNvSpPr>
            <p:nvPr/>
          </p:nvSpPr>
          <p:spPr bwMode="auto">
            <a:xfrm>
              <a:off x="2400" y="2221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Line 257"/>
            <p:cNvSpPr>
              <a:spLocks noChangeShapeType="1"/>
            </p:cNvSpPr>
            <p:nvPr/>
          </p:nvSpPr>
          <p:spPr bwMode="auto">
            <a:xfrm flipV="1">
              <a:off x="2400" y="221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Line 258"/>
            <p:cNvSpPr>
              <a:spLocks noChangeShapeType="1"/>
            </p:cNvSpPr>
            <p:nvPr/>
          </p:nvSpPr>
          <p:spPr bwMode="auto">
            <a:xfrm>
              <a:off x="2497" y="2208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Line 259"/>
            <p:cNvSpPr>
              <a:spLocks noChangeShapeType="1"/>
            </p:cNvSpPr>
            <p:nvPr/>
          </p:nvSpPr>
          <p:spPr bwMode="auto">
            <a:xfrm flipV="1">
              <a:off x="2497" y="220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Line 260"/>
            <p:cNvSpPr>
              <a:spLocks noChangeShapeType="1"/>
            </p:cNvSpPr>
            <p:nvPr/>
          </p:nvSpPr>
          <p:spPr bwMode="auto">
            <a:xfrm>
              <a:off x="2589" y="2208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Line 261"/>
            <p:cNvSpPr>
              <a:spLocks noChangeShapeType="1"/>
            </p:cNvSpPr>
            <p:nvPr/>
          </p:nvSpPr>
          <p:spPr bwMode="auto">
            <a:xfrm flipV="1">
              <a:off x="2589" y="220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Line 262"/>
            <p:cNvSpPr>
              <a:spLocks noChangeShapeType="1"/>
            </p:cNvSpPr>
            <p:nvPr/>
          </p:nvSpPr>
          <p:spPr bwMode="auto">
            <a:xfrm>
              <a:off x="2686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Line 263"/>
            <p:cNvSpPr>
              <a:spLocks noChangeShapeType="1"/>
            </p:cNvSpPr>
            <p:nvPr/>
          </p:nvSpPr>
          <p:spPr bwMode="auto">
            <a:xfrm flipV="1">
              <a:off x="2686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Line 264"/>
            <p:cNvSpPr>
              <a:spLocks noChangeShapeType="1"/>
            </p:cNvSpPr>
            <p:nvPr/>
          </p:nvSpPr>
          <p:spPr bwMode="auto">
            <a:xfrm>
              <a:off x="2778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Line 265"/>
            <p:cNvSpPr>
              <a:spLocks noChangeShapeType="1"/>
            </p:cNvSpPr>
            <p:nvPr/>
          </p:nvSpPr>
          <p:spPr bwMode="auto">
            <a:xfrm flipV="1">
              <a:off x="2778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Line 266"/>
            <p:cNvSpPr>
              <a:spLocks noChangeShapeType="1"/>
            </p:cNvSpPr>
            <p:nvPr/>
          </p:nvSpPr>
          <p:spPr bwMode="auto">
            <a:xfrm>
              <a:off x="2874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Line 267"/>
            <p:cNvSpPr>
              <a:spLocks noChangeShapeType="1"/>
            </p:cNvSpPr>
            <p:nvPr/>
          </p:nvSpPr>
          <p:spPr bwMode="auto">
            <a:xfrm flipV="1">
              <a:off x="2874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Line 268"/>
            <p:cNvSpPr>
              <a:spLocks noChangeShapeType="1"/>
            </p:cNvSpPr>
            <p:nvPr/>
          </p:nvSpPr>
          <p:spPr bwMode="auto">
            <a:xfrm>
              <a:off x="2966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Line 269"/>
            <p:cNvSpPr>
              <a:spLocks noChangeShapeType="1"/>
            </p:cNvSpPr>
            <p:nvPr/>
          </p:nvSpPr>
          <p:spPr bwMode="auto">
            <a:xfrm flipV="1">
              <a:off x="2966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Line 270"/>
            <p:cNvSpPr>
              <a:spLocks noChangeShapeType="1"/>
            </p:cNvSpPr>
            <p:nvPr/>
          </p:nvSpPr>
          <p:spPr bwMode="auto">
            <a:xfrm>
              <a:off x="3063" y="218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Line 271"/>
            <p:cNvSpPr>
              <a:spLocks noChangeShapeType="1"/>
            </p:cNvSpPr>
            <p:nvPr/>
          </p:nvSpPr>
          <p:spPr bwMode="auto">
            <a:xfrm flipV="1">
              <a:off x="3063" y="218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Line 272"/>
            <p:cNvSpPr>
              <a:spLocks noChangeShapeType="1"/>
            </p:cNvSpPr>
            <p:nvPr/>
          </p:nvSpPr>
          <p:spPr bwMode="auto">
            <a:xfrm>
              <a:off x="3155" y="218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Line 273"/>
            <p:cNvSpPr>
              <a:spLocks noChangeShapeType="1"/>
            </p:cNvSpPr>
            <p:nvPr/>
          </p:nvSpPr>
          <p:spPr bwMode="auto">
            <a:xfrm flipV="1">
              <a:off x="3155" y="218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Line 274"/>
            <p:cNvSpPr>
              <a:spLocks noChangeShapeType="1"/>
            </p:cNvSpPr>
            <p:nvPr/>
          </p:nvSpPr>
          <p:spPr bwMode="auto">
            <a:xfrm>
              <a:off x="4190" y="221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Line 275"/>
            <p:cNvSpPr>
              <a:spLocks noChangeShapeType="1"/>
            </p:cNvSpPr>
            <p:nvPr/>
          </p:nvSpPr>
          <p:spPr bwMode="auto">
            <a:xfrm flipV="1">
              <a:off x="4190" y="221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Rectangle 276"/>
            <p:cNvSpPr>
              <a:spLocks noChangeArrowheads="1"/>
            </p:cNvSpPr>
            <p:nvPr/>
          </p:nvSpPr>
          <p:spPr bwMode="auto">
            <a:xfrm>
              <a:off x="3576" y="2327"/>
              <a:ext cx="46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Weight Deltas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2" name="Line 277"/>
            <p:cNvSpPr>
              <a:spLocks noChangeShapeType="1"/>
            </p:cNvSpPr>
            <p:nvPr/>
          </p:nvSpPr>
          <p:spPr bwMode="auto">
            <a:xfrm>
              <a:off x="4094" y="2371"/>
              <a:ext cx="250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278"/>
            <p:cNvSpPr>
              <a:spLocks/>
            </p:cNvSpPr>
            <p:nvPr/>
          </p:nvSpPr>
          <p:spPr bwMode="auto">
            <a:xfrm>
              <a:off x="2335" y="2274"/>
              <a:ext cx="846" cy="290"/>
            </a:xfrm>
            <a:custGeom>
              <a:avLst/>
              <a:gdLst>
                <a:gd name="T0" fmla="*/ 0 w 846"/>
                <a:gd name="T1" fmla="*/ 224 h 290"/>
                <a:gd name="T2" fmla="*/ 0 w 846"/>
                <a:gd name="T3" fmla="*/ 224 h 290"/>
                <a:gd name="T4" fmla="*/ 92 w 846"/>
                <a:gd name="T5" fmla="*/ 290 h 290"/>
                <a:gd name="T6" fmla="*/ 188 w 846"/>
                <a:gd name="T7" fmla="*/ 277 h 290"/>
                <a:gd name="T8" fmla="*/ 280 w 846"/>
                <a:gd name="T9" fmla="*/ 237 h 290"/>
                <a:gd name="T10" fmla="*/ 377 w 846"/>
                <a:gd name="T11" fmla="*/ 171 h 290"/>
                <a:gd name="T12" fmla="*/ 469 w 846"/>
                <a:gd name="T13" fmla="*/ 118 h 290"/>
                <a:gd name="T14" fmla="*/ 566 w 846"/>
                <a:gd name="T15" fmla="*/ 79 h 290"/>
                <a:gd name="T16" fmla="*/ 658 w 846"/>
                <a:gd name="T17" fmla="*/ 39 h 290"/>
                <a:gd name="T18" fmla="*/ 754 w 846"/>
                <a:gd name="T19" fmla="*/ 13 h 290"/>
                <a:gd name="T20" fmla="*/ 846 w 846"/>
                <a:gd name="T2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290">
                  <a:moveTo>
                    <a:pt x="0" y="224"/>
                  </a:moveTo>
                  <a:lnTo>
                    <a:pt x="0" y="224"/>
                  </a:lnTo>
                  <a:lnTo>
                    <a:pt x="92" y="290"/>
                  </a:lnTo>
                  <a:lnTo>
                    <a:pt x="188" y="277"/>
                  </a:lnTo>
                  <a:lnTo>
                    <a:pt x="280" y="237"/>
                  </a:lnTo>
                  <a:lnTo>
                    <a:pt x="377" y="171"/>
                  </a:lnTo>
                  <a:lnTo>
                    <a:pt x="469" y="118"/>
                  </a:lnTo>
                  <a:lnTo>
                    <a:pt x="566" y="79"/>
                  </a:lnTo>
                  <a:lnTo>
                    <a:pt x="658" y="39"/>
                  </a:lnTo>
                  <a:lnTo>
                    <a:pt x="754" y="13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Line 279"/>
            <p:cNvSpPr>
              <a:spLocks noChangeShapeType="1"/>
            </p:cNvSpPr>
            <p:nvPr/>
          </p:nvSpPr>
          <p:spPr bwMode="auto">
            <a:xfrm>
              <a:off x="2308" y="2498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Line 280"/>
            <p:cNvSpPr>
              <a:spLocks noChangeShapeType="1"/>
            </p:cNvSpPr>
            <p:nvPr/>
          </p:nvSpPr>
          <p:spPr bwMode="auto">
            <a:xfrm>
              <a:off x="2335" y="2472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Line 281"/>
            <p:cNvSpPr>
              <a:spLocks noChangeShapeType="1"/>
            </p:cNvSpPr>
            <p:nvPr/>
          </p:nvSpPr>
          <p:spPr bwMode="auto">
            <a:xfrm>
              <a:off x="2308" y="247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Line 282"/>
            <p:cNvSpPr>
              <a:spLocks noChangeShapeType="1"/>
            </p:cNvSpPr>
            <p:nvPr/>
          </p:nvSpPr>
          <p:spPr bwMode="auto">
            <a:xfrm flipV="1">
              <a:off x="2308" y="246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Line 283"/>
            <p:cNvSpPr>
              <a:spLocks noChangeShapeType="1"/>
            </p:cNvSpPr>
            <p:nvPr/>
          </p:nvSpPr>
          <p:spPr bwMode="auto">
            <a:xfrm>
              <a:off x="2400" y="2564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Line 284"/>
            <p:cNvSpPr>
              <a:spLocks noChangeShapeType="1"/>
            </p:cNvSpPr>
            <p:nvPr/>
          </p:nvSpPr>
          <p:spPr bwMode="auto">
            <a:xfrm>
              <a:off x="2427" y="2538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Line 285"/>
            <p:cNvSpPr>
              <a:spLocks noChangeShapeType="1"/>
            </p:cNvSpPr>
            <p:nvPr/>
          </p:nvSpPr>
          <p:spPr bwMode="auto">
            <a:xfrm>
              <a:off x="2400" y="2538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Line 286"/>
            <p:cNvSpPr>
              <a:spLocks noChangeShapeType="1"/>
            </p:cNvSpPr>
            <p:nvPr/>
          </p:nvSpPr>
          <p:spPr bwMode="auto">
            <a:xfrm flipV="1">
              <a:off x="2400" y="2533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Line 287"/>
            <p:cNvSpPr>
              <a:spLocks noChangeShapeType="1"/>
            </p:cNvSpPr>
            <p:nvPr/>
          </p:nvSpPr>
          <p:spPr bwMode="auto">
            <a:xfrm>
              <a:off x="2497" y="2551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Line 288"/>
            <p:cNvSpPr>
              <a:spLocks noChangeShapeType="1"/>
            </p:cNvSpPr>
            <p:nvPr/>
          </p:nvSpPr>
          <p:spPr bwMode="auto">
            <a:xfrm>
              <a:off x="2523" y="2524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Line 289"/>
            <p:cNvSpPr>
              <a:spLocks noChangeShapeType="1"/>
            </p:cNvSpPr>
            <p:nvPr/>
          </p:nvSpPr>
          <p:spPr bwMode="auto">
            <a:xfrm>
              <a:off x="2497" y="252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Line 290"/>
            <p:cNvSpPr>
              <a:spLocks noChangeShapeType="1"/>
            </p:cNvSpPr>
            <p:nvPr/>
          </p:nvSpPr>
          <p:spPr bwMode="auto">
            <a:xfrm flipV="1">
              <a:off x="2497" y="252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Line 291"/>
            <p:cNvSpPr>
              <a:spLocks noChangeShapeType="1"/>
            </p:cNvSpPr>
            <p:nvPr/>
          </p:nvSpPr>
          <p:spPr bwMode="auto">
            <a:xfrm>
              <a:off x="2589" y="2511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Line 292"/>
            <p:cNvSpPr>
              <a:spLocks noChangeShapeType="1"/>
            </p:cNvSpPr>
            <p:nvPr/>
          </p:nvSpPr>
          <p:spPr bwMode="auto">
            <a:xfrm>
              <a:off x="2615" y="2485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Line 293"/>
            <p:cNvSpPr>
              <a:spLocks noChangeShapeType="1"/>
            </p:cNvSpPr>
            <p:nvPr/>
          </p:nvSpPr>
          <p:spPr bwMode="auto">
            <a:xfrm>
              <a:off x="2589" y="248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Line 294"/>
            <p:cNvSpPr>
              <a:spLocks noChangeShapeType="1"/>
            </p:cNvSpPr>
            <p:nvPr/>
          </p:nvSpPr>
          <p:spPr bwMode="auto">
            <a:xfrm flipV="1">
              <a:off x="2589" y="2480"/>
              <a:ext cx="57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Line 295"/>
            <p:cNvSpPr>
              <a:spLocks noChangeShapeType="1"/>
            </p:cNvSpPr>
            <p:nvPr/>
          </p:nvSpPr>
          <p:spPr bwMode="auto">
            <a:xfrm>
              <a:off x="2686" y="2445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Line 296"/>
            <p:cNvSpPr>
              <a:spLocks noChangeShapeType="1"/>
            </p:cNvSpPr>
            <p:nvPr/>
          </p:nvSpPr>
          <p:spPr bwMode="auto">
            <a:xfrm>
              <a:off x="2712" y="2419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Line 297"/>
            <p:cNvSpPr>
              <a:spLocks noChangeShapeType="1"/>
            </p:cNvSpPr>
            <p:nvPr/>
          </p:nvSpPr>
          <p:spPr bwMode="auto">
            <a:xfrm>
              <a:off x="2686" y="2419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Line 298"/>
            <p:cNvSpPr>
              <a:spLocks noChangeShapeType="1"/>
            </p:cNvSpPr>
            <p:nvPr/>
          </p:nvSpPr>
          <p:spPr bwMode="auto">
            <a:xfrm flipV="1">
              <a:off x="2686" y="2414"/>
              <a:ext cx="57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Line 299"/>
            <p:cNvSpPr>
              <a:spLocks noChangeShapeType="1"/>
            </p:cNvSpPr>
            <p:nvPr/>
          </p:nvSpPr>
          <p:spPr bwMode="auto">
            <a:xfrm>
              <a:off x="2778" y="2392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Line 300"/>
            <p:cNvSpPr>
              <a:spLocks noChangeShapeType="1"/>
            </p:cNvSpPr>
            <p:nvPr/>
          </p:nvSpPr>
          <p:spPr bwMode="auto">
            <a:xfrm>
              <a:off x="2804" y="2366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Line 301"/>
            <p:cNvSpPr>
              <a:spLocks noChangeShapeType="1"/>
            </p:cNvSpPr>
            <p:nvPr/>
          </p:nvSpPr>
          <p:spPr bwMode="auto">
            <a:xfrm>
              <a:off x="2778" y="236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Line 302"/>
            <p:cNvSpPr>
              <a:spLocks noChangeShapeType="1"/>
            </p:cNvSpPr>
            <p:nvPr/>
          </p:nvSpPr>
          <p:spPr bwMode="auto">
            <a:xfrm flipV="1">
              <a:off x="2778" y="236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Line 303"/>
            <p:cNvSpPr>
              <a:spLocks noChangeShapeType="1"/>
            </p:cNvSpPr>
            <p:nvPr/>
          </p:nvSpPr>
          <p:spPr bwMode="auto">
            <a:xfrm>
              <a:off x="2874" y="2353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Line 304"/>
            <p:cNvSpPr>
              <a:spLocks noChangeShapeType="1"/>
            </p:cNvSpPr>
            <p:nvPr/>
          </p:nvSpPr>
          <p:spPr bwMode="auto">
            <a:xfrm>
              <a:off x="2901" y="2327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Line 305"/>
            <p:cNvSpPr>
              <a:spLocks noChangeShapeType="1"/>
            </p:cNvSpPr>
            <p:nvPr/>
          </p:nvSpPr>
          <p:spPr bwMode="auto">
            <a:xfrm>
              <a:off x="2874" y="232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Line 306"/>
            <p:cNvSpPr>
              <a:spLocks noChangeShapeType="1"/>
            </p:cNvSpPr>
            <p:nvPr/>
          </p:nvSpPr>
          <p:spPr bwMode="auto">
            <a:xfrm flipV="1">
              <a:off x="2874" y="232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Line 307"/>
            <p:cNvSpPr>
              <a:spLocks noChangeShapeType="1"/>
            </p:cNvSpPr>
            <p:nvPr/>
          </p:nvSpPr>
          <p:spPr bwMode="auto">
            <a:xfrm>
              <a:off x="2966" y="2313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Line 308"/>
            <p:cNvSpPr>
              <a:spLocks noChangeShapeType="1"/>
            </p:cNvSpPr>
            <p:nvPr/>
          </p:nvSpPr>
          <p:spPr bwMode="auto">
            <a:xfrm>
              <a:off x="2993" y="2287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Line 309"/>
            <p:cNvSpPr>
              <a:spLocks noChangeShapeType="1"/>
            </p:cNvSpPr>
            <p:nvPr/>
          </p:nvSpPr>
          <p:spPr bwMode="auto">
            <a:xfrm>
              <a:off x="2966" y="228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Line 310"/>
            <p:cNvSpPr>
              <a:spLocks noChangeShapeType="1"/>
            </p:cNvSpPr>
            <p:nvPr/>
          </p:nvSpPr>
          <p:spPr bwMode="auto">
            <a:xfrm flipV="1">
              <a:off x="2966" y="2283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Line 311"/>
            <p:cNvSpPr>
              <a:spLocks noChangeShapeType="1"/>
            </p:cNvSpPr>
            <p:nvPr/>
          </p:nvSpPr>
          <p:spPr bwMode="auto">
            <a:xfrm>
              <a:off x="3063" y="2287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Line 312"/>
            <p:cNvSpPr>
              <a:spLocks noChangeShapeType="1"/>
            </p:cNvSpPr>
            <p:nvPr/>
          </p:nvSpPr>
          <p:spPr bwMode="auto">
            <a:xfrm>
              <a:off x="3089" y="2261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Line 313"/>
            <p:cNvSpPr>
              <a:spLocks noChangeShapeType="1"/>
            </p:cNvSpPr>
            <p:nvPr/>
          </p:nvSpPr>
          <p:spPr bwMode="auto">
            <a:xfrm>
              <a:off x="3063" y="2261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Line 314"/>
            <p:cNvSpPr>
              <a:spLocks noChangeShapeType="1"/>
            </p:cNvSpPr>
            <p:nvPr/>
          </p:nvSpPr>
          <p:spPr bwMode="auto">
            <a:xfrm flipV="1">
              <a:off x="3063" y="225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Line 315"/>
            <p:cNvSpPr>
              <a:spLocks noChangeShapeType="1"/>
            </p:cNvSpPr>
            <p:nvPr/>
          </p:nvSpPr>
          <p:spPr bwMode="auto">
            <a:xfrm>
              <a:off x="3155" y="2274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Line 316"/>
            <p:cNvSpPr>
              <a:spLocks noChangeShapeType="1"/>
            </p:cNvSpPr>
            <p:nvPr/>
          </p:nvSpPr>
          <p:spPr bwMode="auto">
            <a:xfrm>
              <a:off x="3181" y="2247"/>
              <a:ext cx="0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Line 317"/>
            <p:cNvSpPr>
              <a:spLocks noChangeShapeType="1"/>
            </p:cNvSpPr>
            <p:nvPr/>
          </p:nvSpPr>
          <p:spPr bwMode="auto">
            <a:xfrm>
              <a:off x="3155" y="2247"/>
              <a:ext cx="57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Line 318"/>
            <p:cNvSpPr>
              <a:spLocks noChangeShapeType="1"/>
            </p:cNvSpPr>
            <p:nvPr/>
          </p:nvSpPr>
          <p:spPr bwMode="auto">
            <a:xfrm flipV="1">
              <a:off x="3155" y="2243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Line 319"/>
            <p:cNvSpPr>
              <a:spLocks noChangeShapeType="1"/>
            </p:cNvSpPr>
            <p:nvPr/>
          </p:nvSpPr>
          <p:spPr bwMode="auto">
            <a:xfrm>
              <a:off x="4190" y="2371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Line 320"/>
            <p:cNvSpPr>
              <a:spLocks noChangeShapeType="1"/>
            </p:cNvSpPr>
            <p:nvPr/>
          </p:nvSpPr>
          <p:spPr bwMode="auto">
            <a:xfrm>
              <a:off x="4216" y="2344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Line 321"/>
            <p:cNvSpPr>
              <a:spLocks noChangeShapeType="1"/>
            </p:cNvSpPr>
            <p:nvPr/>
          </p:nvSpPr>
          <p:spPr bwMode="auto">
            <a:xfrm>
              <a:off x="4190" y="234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Line 322"/>
            <p:cNvSpPr>
              <a:spLocks noChangeShapeType="1"/>
            </p:cNvSpPr>
            <p:nvPr/>
          </p:nvSpPr>
          <p:spPr bwMode="auto">
            <a:xfrm flipV="1">
              <a:off x="4190" y="234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Rectangle 323"/>
            <p:cNvSpPr>
              <a:spLocks noChangeArrowheads="1"/>
            </p:cNvSpPr>
            <p:nvPr/>
          </p:nvSpPr>
          <p:spPr bwMode="auto">
            <a:xfrm>
              <a:off x="3756" y="2455"/>
              <a:ext cx="28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Weights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9" name="Line 324"/>
            <p:cNvSpPr>
              <a:spLocks noChangeShapeType="1"/>
            </p:cNvSpPr>
            <p:nvPr/>
          </p:nvSpPr>
          <p:spPr bwMode="auto">
            <a:xfrm>
              <a:off x="4094" y="2498"/>
              <a:ext cx="250" cy="0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325"/>
            <p:cNvSpPr>
              <a:spLocks/>
            </p:cNvSpPr>
            <p:nvPr/>
          </p:nvSpPr>
          <p:spPr bwMode="auto">
            <a:xfrm>
              <a:off x="2335" y="3355"/>
              <a:ext cx="846" cy="0"/>
            </a:xfrm>
            <a:custGeom>
              <a:avLst/>
              <a:gdLst>
                <a:gd name="T0" fmla="*/ 0 w 846"/>
                <a:gd name="T1" fmla="*/ 0 w 846"/>
                <a:gd name="T2" fmla="*/ 92 w 846"/>
                <a:gd name="T3" fmla="*/ 188 w 846"/>
                <a:gd name="T4" fmla="*/ 280 w 846"/>
                <a:gd name="T5" fmla="*/ 377 w 846"/>
                <a:gd name="T6" fmla="*/ 469 w 846"/>
                <a:gd name="T7" fmla="*/ 566 w 846"/>
                <a:gd name="T8" fmla="*/ 658 w 846"/>
                <a:gd name="T9" fmla="*/ 754 w 846"/>
                <a:gd name="T10" fmla="*/ 846 w 84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846">
                  <a:moveTo>
                    <a:pt x="0" y="0"/>
                  </a:moveTo>
                  <a:lnTo>
                    <a:pt x="0" y="0"/>
                  </a:lnTo>
                  <a:lnTo>
                    <a:pt x="92" y="0"/>
                  </a:lnTo>
                  <a:lnTo>
                    <a:pt x="188" y="0"/>
                  </a:lnTo>
                  <a:lnTo>
                    <a:pt x="280" y="0"/>
                  </a:lnTo>
                  <a:lnTo>
                    <a:pt x="377" y="0"/>
                  </a:lnTo>
                  <a:lnTo>
                    <a:pt x="469" y="0"/>
                  </a:lnTo>
                  <a:lnTo>
                    <a:pt x="566" y="0"/>
                  </a:lnTo>
                  <a:lnTo>
                    <a:pt x="658" y="0"/>
                  </a:lnTo>
                  <a:lnTo>
                    <a:pt x="754" y="0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Rectangle 326"/>
            <p:cNvSpPr>
              <a:spLocks noChangeArrowheads="1"/>
            </p:cNvSpPr>
            <p:nvPr/>
          </p:nvSpPr>
          <p:spPr bwMode="auto">
            <a:xfrm>
              <a:off x="2308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Line 327"/>
            <p:cNvSpPr>
              <a:spLocks noChangeShapeType="1"/>
            </p:cNvSpPr>
            <p:nvPr/>
          </p:nvSpPr>
          <p:spPr bwMode="auto">
            <a:xfrm>
              <a:off x="2335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328"/>
            <p:cNvSpPr>
              <a:spLocks noChangeArrowheads="1"/>
            </p:cNvSpPr>
            <p:nvPr/>
          </p:nvSpPr>
          <p:spPr bwMode="auto">
            <a:xfrm>
              <a:off x="2400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Line 329"/>
            <p:cNvSpPr>
              <a:spLocks noChangeShapeType="1"/>
            </p:cNvSpPr>
            <p:nvPr/>
          </p:nvSpPr>
          <p:spPr bwMode="auto">
            <a:xfrm>
              <a:off x="2427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330"/>
            <p:cNvSpPr>
              <a:spLocks noChangeArrowheads="1"/>
            </p:cNvSpPr>
            <p:nvPr/>
          </p:nvSpPr>
          <p:spPr bwMode="auto">
            <a:xfrm>
              <a:off x="2497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Line 331"/>
            <p:cNvSpPr>
              <a:spLocks noChangeShapeType="1"/>
            </p:cNvSpPr>
            <p:nvPr/>
          </p:nvSpPr>
          <p:spPr bwMode="auto">
            <a:xfrm>
              <a:off x="2523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Rectangle 332"/>
            <p:cNvSpPr>
              <a:spLocks noChangeArrowheads="1"/>
            </p:cNvSpPr>
            <p:nvPr/>
          </p:nvSpPr>
          <p:spPr bwMode="auto">
            <a:xfrm>
              <a:off x="2589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Line 333"/>
            <p:cNvSpPr>
              <a:spLocks noChangeShapeType="1"/>
            </p:cNvSpPr>
            <p:nvPr/>
          </p:nvSpPr>
          <p:spPr bwMode="auto">
            <a:xfrm>
              <a:off x="2615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Rectangle 334"/>
            <p:cNvSpPr>
              <a:spLocks noChangeArrowheads="1"/>
            </p:cNvSpPr>
            <p:nvPr/>
          </p:nvSpPr>
          <p:spPr bwMode="auto">
            <a:xfrm>
              <a:off x="2686" y="3329"/>
              <a:ext cx="52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Line 335"/>
            <p:cNvSpPr>
              <a:spLocks noChangeShapeType="1"/>
            </p:cNvSpPr>
            <p:nvPr/>
          </p:nvSpPr>
          <p:spPr bwMode="auto">
            <a:xfrm>
              <a:off x="2712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Rectangle 336"/>
            <p:cNvSpPr>
              <a:spLocks noChangeArrowheads="1"/>
            </p:cNvSpPr>
            <p:nvPr/>
          </p:nvSpPr>
          <p:spPr bwMode="auto">
            <a:xfrm>
              <a:off x="2778" y="3329"/>
              <a:ext cx="52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Line 337"/>
            <p:cNvSpPr>
              <a:spLocks noChangeShapeType="1"/>
            </p:cNvSpPr>
            <p:nvPr/>
          </p:nvSpPr>
          <p:spPr bwMode="auto">
            <a:xfrm>
              <a:off x="2804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Rectangle 338"/>
            <p:cNvSpPr>
              <a:spLocks noChangeArrowheads="1"/>
            </p:cNvSpPr>
            <p:nvPr/>
          </p:nvSpPr>
          <p:spPr bwMode="auto">
            <a:xfrm>
              <a:off x="2874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Line 339"/>
            <p:cNvSpPr>
              <a:spLocks noChangeShapeType="1"/>
            </p:cNvSpPr>
            <p:nvPr/>
          </p:nvSpPr>
          <p:spPr bwMode="auto">
            <a:xfrm>
              <a:off x="2901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Rectangle 340"/>
            <p:cNvSpPr>
              <a:spLocks noChangeArrowheads="1"/>
            </p:cNvSpPr>
            <p:nvPr/>
          </p:nvSpPr>
          <p:spPr bwMode="auto">
            <a:xfrm>
              <a:off x="2966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Line 341"/>
            <p:cNvSpPr>
              <a:spLocks noChangeShapeType="1"/>
            </p:cNvSpPr>
            <p:nvPr/>
          </p:nvSpPr>
          <p:spPr bwMode="auto">
            <a:xfrm>
              <a:off x="2993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Rectangle 342"/>
            <p:cNvSpPr>
              <a:spLocks noChangeArrowheads="1"/>
            </p:cNvSpPr>
            <p:nvPr/>
          </p:nvSpPr>
          <p:spPr bwMode="auto">
            <a:xfrm>
              <a:off x="3063" y="3329"/>
              <a:ext cx="52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Line 343"/>
            <p:cNvSpPr>
              <a:spLocks noChangeShapeType="1"/>
            </p:cNvSpPr>
            <p:nvPr/>
          </p:nvSpPr>
          <p:spPr bwMode="auto">
            <a:xfrm>
              <a:off x="3089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Rectangle 344"/>
            <p:cNvSpPr>
              <a:spLocks noChangeArrowheads="1"/>
            </p:cNvSpPr>
            <p:nvPr/>
          </p:nvSpPr>
          <p:spPr bwMode="auto">
            <a:xfrm>
              <a:off x="3155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Line 345"/>
            <p:cNvSpPr>
              <a:spLocks noChangeShapeType="1"/>
            </p:cNvSpPr>
            <p:nvPr/>
          </p:nvSpPr>
          <p:spPr bwMode="auto">
            <a:xfrm>
              <a:off x="3181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Rectangle 346"/>
            <p:cNvSpPr>
              <a:spLocks noChangeArrowheads="1"/>
            </p:cNvSpPr>
            <p:nvPr/>
          </p:nvSpPr>
          <p:spPr bwMode="auto">
            <a:xfrm>
              <a:off x="4190" y="2472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Line 347"/>
            <p:cNvSpPr>
              <a:spLocks noChangeShapeType="1"/>
            </p:cNvSpPr>
            <p:nvPr/>
          </p:nvSpPr>
          <p:spPr bwMode="auto">
            <a:xfrm>
              <a:off x="4216" y="2498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Rectangle 348"/>
            <p:cNvSpPr>
              <a:spLocks noChangeArrowheads="1"/>
            </p:cNvSpPr>
            <p:nvPr/>
          </p:nvSpPr>
          <p:spPr bwMode="auto">
            <a:xfrm>
              <a:off x="2238" y="2054"/>
              <a:ext cx="943" cy="1301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85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13364" y="5985164"/>
            <a:ext cx="185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Sparsity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26037" y="5985164"/>
            <a:ext cx="185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 </a:t>
            </a:r>
            <a:r>
              <a:rPr lang="en-US" dirty="0" err="1" smtClean="0"/>
              <a:t>Sparsity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77982" y="2164484"/>
            <a:ext cx="11191009" cy="3155662"/>
            <a:chOff x="1433946" y="2060575"/>
            <a:chExt cx="8839923" cy="3127769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49112752"/>
                </p:ext>
              </p:extLst>
            </p:nvPr>
          </p:nvGraphicFramePr>
          <p:xfrm>
            <a:off x="1433946" y="2060575"/>
            <a:ext cx="3761510" cy="27559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07444027"/>
                </p:ext>
              </p:extLst>
            </p:nvPr>
          </p:nvGraphicFramePr>
          <p:xfrm>
            <a:off x="6478876" y="2137064"/>
            <a:ext cx="3794993" cy="27605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3103419" y="4901046"/>
              <a:ext cx="782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(a)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72464" y="4911345"/>
              <a:ext cx="406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(b)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257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81706" y="914371"/>
            <a:ext cx="3869574" cy="3882174"/>
            <a:chOff x="1953492" y="1048414"/>
            <a:chExt cx="3869574" cy="3882174"/>
          </a:xfrm>
        </p:grpSpPr>
        <p:sp>
          <p:nvSpPr>
            <p:cNvPr id="4" name="TextBox 3"/>
            <p:cNvSpPr txBox="1"/>
            <p:nvPr/>
          </p:nvSpPr>
          <p:spPr>
            <a:xfrm>
              <a:off x="1953492" y="1048414"/>
              <a:ext cx="3869574" cy="1169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53492" y="2352959"/>
              <a:ext cx="1776844" cy="2423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84121" y="2352959"/>
              <a:ext cx="1938945" cy="25776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R7=R6*4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add    R3=R3+R7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add    R5=R5+R7</a:t>
              </a:r>
            </a:p>
            <a:p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R2=[R3-4]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R4=[R5-4]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[R5-4]=R4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move   R6=0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9338571" y="2138112"/>
            <a:ext cx="706581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8126208" y="2134371"/>
            <a:ext cx="1017791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I2:load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795259" y="2881450"/>
            <a:ext cx="354327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8406" y="2133304"/>
            <a:ext cx="413039" cy="303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R0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8" idx="4"/>
            <a:endCxn id="9" idx="0"/>
          </p:cNvCxnSpPr>
          <p:nvPr/>
        </p:nvCxnSpPr>
        <p:spPr>
          <a:xfrm flipH="1">
            <a:off x="7972423" y="2461191"/>
            <a:ext cx="662681" cy="42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9" idx="0"/>
          </p:cNvCxnSpPr>
          <p:nvPr/>
        </p:nvCxnSpPr>
        <p:spPr>
          <a:xfrm>
            <a:off x="7194926" y="2436418"/>
            <a:ext cx="777497" cy="44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203257"/>
              </p:ext>
            </p:extLst>
          </p:nvPr>
        </p:nvGraphicFramePr>
        <p:xfrm>
          <a:off x="5991973" y="3613788"/>
          <a:ext cx="2134235" cy="2011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8570"/>
                <a:gridCol w="738774"/>
                <a:gridCol w="80689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Inst.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Dep.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Dep2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I2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I3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I4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&lt;I1,I2&gt;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I5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&lt;I3,</a:t>
                      </a:r>
                      <a:r>
                        <a:rPr lang="en-US" sz="105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I4&gt;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05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I3</a:t>
                      </a:r>
                      <a:r>
                        <a:rPr lang="en-US" sz="105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I6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&lt;I5&gt;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&lt;I5&gt;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I7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I8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8572756" y="3653302"/>
            <a:ext cx="354327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>
          <a:xfrm>
            <a:off x="7972423" y="3208270"/>
            <a:ext cx="777497" cy="44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18575" y="457710"/>
            <a:ext cx="1776844" cy="2423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   load   R0=[R1]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   load   R2=[R3]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I3   load   R4=[R5]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I4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R2=R2*R0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I5   add    R4=R4+R2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store  [R5]=R4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I10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332941" y="1499146"/>
            <a:ext cx="154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32941" y="1669580"/>
            <a:ext cx="154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08659" y="701618"/>
            <a:ext cx="9521192" cy="4687564"/>
            <a:chOff x="708659" y="701618"/>
            <a:chExt cx="9521192" cy="4687564"/>
          </a:xfrm>
        </p:grpSpPr>
        <p:sp>
          <p:nvSpPr>
            <p:cNvPr id="4" name="TextBox 3"/>
            <p:cNvSpPr txBox="1"/>
            <p:nvPr/>
          </p:nvSpPr>
          <p:spPr>
            <a:xfrm>
              <a:off x="708659" y="4219631"/>
              <a:ext cx="3611880" cy="1169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32086" y="701618"/>
              <a:ext cx="1776844" cy="2423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11637" y="708631"/>
              <a:ext cx="1818214" cy="2423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R7=R6*4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add    R3=R3+R7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add    R5=R5+R7</a:t>
              </a:r>
            </a:p>
            <a:p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load   R2=[R3-4]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load   R4=[R5-4]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I16  move   R2=0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I17  move   R6=0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66146" y="701618"/>
              <a:ext cx="1776844" cy="2423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729976" y="3288608"/>
            <a:ext cx="1776844" cy="3031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   load   R0=[R1]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   load   R2=[R3]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I3   load   R4=[R5]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I4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R2=R2*R0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I10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I11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   R2=[R3]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I12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   R4=[R5]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I13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R2=R2*R0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I14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I15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I16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    R6=R6-1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76886" y="3288608"/>
            <a:ext cx="1776844" cy="2723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   load   R0=[R1]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I10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I11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   R2=[R3]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I12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   R4=[R5]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I13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R2=R2*R0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I14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I15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I16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I17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03959" y="1489681"/>
            <a:ext cx="361188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OUTPUT_COUNT;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INPUT_COUNT;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 =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INPUT_COUNT + j;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gradients[k]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activations[j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*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errors[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2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14581</TotalTime>
  <Words>1611</Words>
  <Application>Microsoft Office PowerPoint</Application>
  <PresentationFormat>Widescreen</PresentationFormat>
  <Paragraphs>476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Olatunji Ruwase</dc:creator>
  <cp:lastModifiedBy>Olatunji Ruwase</cp:lastModifiedBy>
  <cp:revision>221</cp:revision>
  <dcterms:created xsi:type="dcterms:W3CDTF">2015-04-18T20:48:05Z</dcterms:created>
  <dcterms:modified xsi:type="dcterms:W3CDTF">2015-07-06T07:42:26Z</dcterms:modified>
</cp:coreProperties>
</file>