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72" r:id="rId11"/>
    <p:sldId id="267" r:id="rId12"/>
    <p:sldId id="268" r:id="rId13"/>
    <p:sldId id="269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87051618547682"/>
          <c:y val="7.8241105278506862E-2"/>
          <c:w val="0.81257392825896768"/>
          <c:h val="0.60268336249635457"/>
        </c:manualLayout>
      </c:layout>
      <c:lineChart>
        <c:grouping val="standard"/>
        <c:varyColors val="0"/>
        <c:ser>
          <c:idx val="0"/>
          <c:order val="0"/>
          <c:tx>
            <c:strRef>
              <c:f>MNISTWeightSparse!$L$36</c:f>
              <c:strCache>
                <c:ptCount val="1"/>
                <c:pt idx="0">
                  <c:v>Activations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MNISTWeightSparse!$L$37:$L$46</c:f>
              <c:numCache>
                <c:formatCode>General</c:formatCode>
                <c:ptCount val="10"/>
                <c:pt idx="0">
                  <c:v>45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46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MNISTWeightSparse!$M$36</c:f>
              <c:strCache>
                <c:ptCount val="1"/>
                <c:pt idx="0">
                  <c:v>Error Terms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MNISTWeightSparse!$M$37:$M$46</c:f>
              <c:numCache>
                <c:formatCode>General</c:formatCode>
                <c:ptCount val="10"/>
                <c:pt idx="0">
                  <c:v>81</c:v>
                </c:pt>
                <c:pt idx="1">
                  <c:v>90</c:v>
                </c:pt>
                <c:pt idx="2">
                  <c:v>94</c:v>
                </c:pt>
                <c:pt idx="3">
                  <c:v>95</c:v>
                </c:pt>
                <c:pt idx="4">
                  <c:v>96</c:v>
                </c:pt>
                <c:pt idx="5">
                  <c:v>97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MNISTWeightSparse!$N$36</c:f>
              <c:strCache>
                <c:ptCount val="1"/>
                <c:pt idx="0">
                  <c:v>Weights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MNISTWeightSparse!$N$37:$N$46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MNISTWeightSparse!$O$36</c:f>
              <c:strCache>
                <c:ptCount val="1"/>
                <c:pt idx="0">
                  <c:v>Weight Deltas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MNISTWeightSparse!$O$37:$O$46</c:f>
              <c:numCache>
                <c:formatCode>General</c:formatCode>
                <c:ptCount val="10"/>
                <c:pt idx="0">
                  <c:v>18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14.000000000000002</c:v>
                </c:pt>
                <c:pt idx="5">
                  <c:v>14.000000000000002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156728"/>
        <c:axId val="233160256"/>
      </c:lineChart>
      <c:catAx>
        <c:axId val="233156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60256"/>
        <c:crosses val="autoZero"/>
        <c:auto val="1"/>
        <c:lblAlgn val="ctr"/>
        <c:lblOffset val="100"/>
        <c:noMultiLvlLbl val="0"/>
      </c:catAx>
      <c:valAx>
        <c:axId val="2331602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56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8111210657423"/>
          <c:y val="4.511520737327189E-2"/>
          <c:w val="0.81976333972261139"/>
          <c:h val="0.6576573896004934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'CIFAR-10WeightSparse'!$L$36</c:f>
              <c:strCache>
                <c:ptCount val="1"/>
                <c:pt idx="0">
                  <c:v>α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'CIFAR-10WeightSparse'!$L$37:$L$46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32</c:v>
                </c:pt>
                <c:pt idx="8">
                  <c:v>33</c:v>
                </c:pt>
                <c:pt idx="9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'CIFAR-10WeightSparse'!$M$36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'CIFAR-10WeightSparse'!$M$37:$M$46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86</c:v>
                </c:pt>
                <c:pt idx="3">
                  <c:v>86</c:v>
                </c:pt>
                <c:pt idx="4">
                  <c:v>87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88</c:v>
                </c:pt>
                <c:pt idx="9">
                  <c:v>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'CIFAR-10WeightSparse'!$O$36</c:f>
              <c:strCache>
                <c:ptCount val="1"/>
                <c:pt idx="0">
                  <c:v>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'CIFAR-10WeightSparse'!$O$37:$O$46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'CIFAR-10WeightSparse'!$N$36</c:f>
              <c:strCache>
                <c:ptCount val="1"/>
                <c:pt idx="0">
                  <c:v>Δw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'CIFAR-10WeightSparse'!$N$37:$N$46</c:f>
              <c:numCache>
                <c:formatCode>General</c:formatCode>
                <c:ptCount val="10"/>
                <c:pt idx="0">
                  <c:v>66</c:v>
                </c:pt>
                <c:pt idx="1">
                  <c:v>61</c:v>
                </c:pt>
                <c:pt idx="2">
                  <c:v>62</c:v>
                </c:pt>
                <c:pt idx="3">
                  <c:v>65</c:v>
                </c:pt>
                <c:pt idx="4">
                  <c:v>70</c:v>
                </c:pt>
                <c:pt idx="5">
                  <c:v>74</c:v>
                </c:pt>
                <c:pt idx="6">
                  <c:v>77</c:v>
                </c:pt>
                <c:pt idx="7">
                  <c:v>80</c:v>
                </c:pt>
                <c:pt idx="8">
                  <c:v>82</c:v>
                </c:pt>
                <c:pt idx="9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161040"/>
        <c:axId val="233159864"/>
      </c:lineChart>
      <c:catAx>
        <c:axId val="233161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59864"/>
        <c:crosses val="autoZero"/>
        <c:auto val="1"/>
        <c:lblAlgn val="ctr"/>
        <c:lblOffset val="100"/>
        <c:noMultiLvlLbl val="0"/>
      </c:catAx>
      <c:valAx>
        <c:axId val="233159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3896802346947559E-3"/>
              <c:y val="0.15004547780830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6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851706036745391E-2"/>
          <c:y val="0.89409667541557303"/>
          <c:w val="0.7837410323709536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3338258810193"/>
          <c:y val="6.1656189510024925E-2"/>
          <c:w val="0.8031906778220671"/>
          <c:h val="0.6409573361380833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'CIFAR-10WeightSparse'!$R$36</c:f>
              <c:strCache>
                <c:ptCount val="1"/>
                <c:pt idx="0">
                  <c:v>f(α, 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'CIFAR-10WeightSparse'!$R$37:$R$46</c:f>
              <c:numCache>
                <c:formatCode>General</c:formatCode>
                <c:ptCount val="10"/>
                <c:pt idx="0">
                  <c:v>28.999999999999996</c:v>
                </c:pt>
                <c:pt idx="1">
                  <c:v>30</c:v>
                </c:pt>
                <c:pt idx="2">
                  <c:v>33</c:v>
                </c:pt>
                <c:pt idx="3">
                  <c:v>36</c:v>
                </c:pt>
                <c:pt idx="4">
                  <c:v>37</c:v>
                </c:pt>
                <c:pt idx="5">
                  <c:v>39</c:v>
                </c:pt>
                <c:pt idx="6">
                  <c:v>39</c:v>
                </c:pt>
                <c:pt idx="7">
                  <c:v>40</c:v>
                </c:pt>
                <c:pt idx="8">
                  <c:v>41</c:v>
                </c:pt>
                <c:pt idx="9">
                  <c:v>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'CIFAR-10WeightSparse'!$S$36</c:f>
              <c:strCache>
                <c:ptCount val="1"/>
                <c:pt idx="0">
                  <c:v>f(α, 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'CIFAR-10WeightSparse'!$S$37:$S$46</c:f>
              <c:numCache>
                <c:formatCode>General</c:formatCode>
                <c:ptCount val="10"/>
                <c:pt idx="0">
                  <c:v>73</c:v>
                </c:pt>
                <c:pt idx="1">
                  <c:v>72</c:v>
                </c:pt>
                <c:pt idx="2">
                  <c:v>74</c:v>
                </c:pt>
                <c:pt idx="3">
                  <c:v>76</c:v>
                </c:pt>
                <c:pt idx="4">
                  <c:v>77</c:v>
                </c:pt>
                <c:pt idx="5">
                  <c:v>79</c:v>
                </c:pt>
                <c:pt idx="6">
                  <c:v>80</c:v>
                </c:pt>
                <c:pt idx="7">
                  <c:v>81</c:v>
                </c:pt>
                <c:pt idx="8">
                  <c:v>81</c:v>
                </c:pt>
                <c:pt idx="9">
                  <c:v>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'CIFAR-10WeightSparse'!$T$36</c:f>
              <c:strCache>
                <c:ptCount val="1"/>
                <c:pt idx="0">
                  <c:v>f(ε, w)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'CIFAR-10WeightSparse'!$T$37:$T$46</c:f>
              <c:numCache>
                <c:formatCode>General</c:formatCode>
                <c:ptCount val="10"/>
                <c:pt idx="0">
                  <c:v>83</c:v>
                </c:pt>
                <c:pt idx="1">
                  <c:v>81</c:v>
                </c:pt>
                <c:pt idx="2">
                  <c:v>83</c:v>
                </c:pt>
                <c:pt idx="3">
                  <c:v>86</c:v>
                </c:pt>
                <c:pt idx="4">
                  <c:v>87</c:v>
                </c:pt>
                <c:pt idx="5">
                  <c:v>89</c:v>
                </c:pt>
                <c:pt idx="6">
                  <c:v>90</c:v>
                </c:pt>
                <c:pt idx="7">
                  <c:v>91</c:v>
                </c:pt>
                <c:pt idx="8">
                  <c:v>91</c:v>
                </c:pt>
                <c:pt idx="9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'CIFAR-10WeightSparse'!$U$36</c:f>
              <c:strCache>
                <c:ptCount val="1"/>
                <c:pt idx="0">
                  <c:v>f(w, Δw)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'CIFAR-10WeightSparse'!$U$37:$U$46</c:f>
              <c:numCache>
                <c:formatCode>General</c:formatCode>
                <c:ptCount val="10"/>
                <c:pt idx="0">
                  <c:v>65</c:v>
                </c:pt>
                <c:pt idx="1">
                  <c:v>60</c:v>
                </c:pt>
                <c:pt idx="2">
                  <c:v>63</c:v>
                </c:pt>
                <c:pt idx="3">
                  <c:v>69</c:v>
                </c:pt>
                <c:pt idx="4">
                  <c:v>73</c:v>
                </c:pt>
                <c:pt idx="5">
                  <c:v>77</c:v>
                </c:pt>
                <c:pt idx="6">
                  <c:v>80</c:v>
                </c:pt>
                <c:pt idx="7">
                  <c:v>82</c:v>
                </c:pt>
                <c:pt idx="8">
                  <c:v>84</c:v>
                </c:pt>
                <c:pt idx="9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157120"/>
        <c:axId val="233153984"/>
      </c:lineChart>
      <c:catAx>
        <c:axId val="233157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53984"/>
        <c:crosses val="autoZero"/>
        <c:auto val="1"/>
        <c:lblAlgn val="ctr"/>
        <c:lblOffset val="100"/>
        <c:noMultiLvlLbl val="0"/>
      </c:catAx>
      <c:valAx>
        <c:axId val="23315398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5712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MNIST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309058114311054"/>
          <c:y val="0.16878504672897196"/>
          <c:w val="0.75694579273481222"/>
          <c:h val="0.54415335933475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XCGCorePerf!$C$6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XCGCorePerf!$D$5:$F$5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XCGCorePerf!$D$6:$F$6</c:f>
              <c:numCache>
                <c:formatCode>General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0.87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2A9-496C-A15D-38D4D1DE9C65}"/>
            </c:ext>
          </c:extLst>
        </c:ser>
        <c:ser>
          <c:idx val="2"/>
          <c:order val="2"/>
          <c:tx>
            <c:strRef>
              <c:f>XCGCorePerf!$C$8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XCGCorePerf!$D$5:$F$5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XCGCorePerf!$D$8:$F$8</c:f>
              <c:numCache>
                <c:formatCode>General</c:formatCode>
                <c:ptCount val="3"/>
                <c:pt idx="0">
                  <c:v>0.63</c:v>
                </c:pt>
                <c:pt idx="1">
                  <c:v>0.17</c:v>
                </c:pt>
                <c:pt idx="2">
                  <c:v>0.42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2A9-496C-A15D-38D4D1DE9C65}"/>
            </c:ext>
          </c:extLst>
        </c:ser>
        <c:ser>
          <c:idx val="3"/>
          <c:order val="3"/>
          <c:tx>
            <c:strRef>
              <c:f>XCGCorePerf!$C$9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XCGCorePerf!$D$5:$F$5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XCGCorePerf!$D$9:$F$9</c:f>
              <c:numCache>
                <c:formatCode>General</c:formatCode>
                <c:ptCount val="3"/>
                <c:pt idx="0">
                  <c:v>0.5</c:v>
                </c:pt>
                <c:pt idx="1">
                  <c:v>0.16</c:v>
                </c:pt>
                <c:pt idx="2">
                  <c:v>0.36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2A9-496C-A15D-38D4D1DE9C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933896"/>
        <c:axId val="34794173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XCGCorePerf!$C$7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XCGCorePerf!$D$5:$F$5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XCGCorePerf!$D$7:$F$7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0.72</c:v>
                      </c:pt>
                      <c:pt idx="1">
                        <c:v>0.17</c:v>
                      </c:pt>
                      <c:pt idx="2">
                        <c:v>0.47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2A9-496C-A15D-38D4D1DE9C65}"/>
                  </c:ext>
                </c:extLst>
              </c15:ser>
            </c15:filteredBarSeries>
          </c:ext>
        </c:extLst>
      </c:barChart>
      <c:catAx>
        <c:axId val="347933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41736"/>
        <c:crosses val="autoZero"/>
        <c:auto val="1"/>
        <c:lblAlgn val="ctr"/>
        <c:lblOffset val="100"/>
        <c:noMultiLvlLbl val="0"/>
      </c:catAx>
      <c:valAx>
        <c:axId val="347941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Per-input processing time (msecs)</a:t>
                </a:r>
              </a:p>
            </c:rich>
          </c:tx>
          <c:layout>
            <c:manualLayout>
              <c:xMode val="edge"/>
              <c:yMode val="edge"/>
              <c:x val="1.7648821294598448E-2"/>
              <c:y val="0.106479983749257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33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CIFAR-10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852166482440547"/>
          <c:y val="0.18124620131026919"/>
          <c:w val="0.84247111607583314"/>
          <c:h val="0.531692424761089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XCGCorePerf!$C$12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XCGCorePerf!$D$11:$F$11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XCGCorePerf!$D$12:$F$12</c:f>
              <c:numCache>
                <c:formatCode>General</c:formatCode>
                <c:ptCount val="3"/>
                <c:pt idx="0">
                  <c:v>12.89</c:v>
                </c:pt>
                <c:pt idx="1">
                  <c:v>13.78</c:v>
                </c:pt>
                <c:pt idx="2">
                  <c:v>20.76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006-4117-95E9-0798847890F8}"/>
            </c:ext>
          </c:extLst>
        </c:ser>
        <c:ser>
          <c:idx val="2"/>
          <c:order val="2"/>
          <c:tx>
            <c:strRef>
              <c:f>XCGCorePerf!$C$14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XCGCorePerf!$D$11:$F$11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XCGCorePerf!$D$14:$F$14</c:f>
              <c:numCache>
                <c:formatCode>General</c:formatCode>
                <c:ptCount val="3"/>
                <c:pt idx="0">
                  <c:v>12.93</c:v>
                </c:pt>
                <c:pt idx="1">
                  <c:v>2.4700000000000002</c:v>
                </c:pt>
                <c:pt idx="2">
                  <c:v>10.39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006-4117-95E9-0798847890F8}"/>
            </c:ext>
          </c:extLst>
        </c:ser>
        <c:ser>
          <c:idx val="3"/>
          <c:order val="3"/>
          <c:tx>
            <c:strRef>
              <c:f>XCGCorePerf!$C$15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XCGCorePerf!$D$11:$F$11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XCGCorePerf!$D$15:$F$15</c:f>
              <c:numCache>
                <c:formatCode>General</c:formatCode>
                <c:ptCount val="3"/>
                <c:pt idx="0">
                  <c:v>10.31</c:v>
                </c:pt>
                <c:pt idx="1">
                  <c:v>2.2400000000000002</c:v>
                </c:pt>
                <c:pt idx="2">
                  <c:v>2.69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06-4117-95E9-079884789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940168"/>
        <c:axId val="34793115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XCGCorePerf!$C$13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XCGCorePerf!$D$11:$F$11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XCGCorePerf!$D$13:$F$13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14.86</c:v>
                      </c:pt>
                      <c:pt idx="1">
                        <c:v>2.44</c:v>
                      </c:pt>
                      <c:pt idx="2">
                        <c:v>10.74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B006-4117-95E9-0798847890F8}"/>
                  </c:ext>
                </c:extLst>
              </c15:ser>
            </c15:filteredBarSeries>
          </c:ext>
        </c:extLst>
      </c:barChart>
      <c:catAx>
        <c:axId val="347940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31152"/>
        <c:crosses val="autoZero"/>
        <c:auto val="1"/>
        <c:lblAlgn val="ctr"/>
        <c:lblOffset val="100"/>
        <c:noMultiLvlLbl val="0"/>
      </c:catAx>
      <c:valAx>
        <c:axId val="34793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40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ImageNet-1K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66404199475065"/>
          <c:y val="0.16645918158801679"/>
          <c:w val="0.84322498149269798"/>
          <c:h val="0.560513474242764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XCGCorePerf!$C$18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XCGCorePerf!$D$17:$F$17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XCGCorePerf!$D$18:$F$18</c:f>
              <c:numCache>
                <c:formatCode>General</c:formatCode>
                <c:ptCount val="3"/>
                <c:pt idx="0">
                  <c:v>271.02999999999997</c:v>
                </c:pt>
                <c:pt idx="1">
                  <c:v>299.63</c:v>
                </c:pt>
                <c:pt idx="2">
                  <c:v>284.54000000000002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EC-4D3B-B091-5AFC1868FCAA}"/>
            </c:ext>
          </c:extLst>
        </c:ser>
        <c:ser>
          <c:idx val="2"/>
          <c:order val="2"/>
          <c:tx>
            <c:strRef>
              <c:f>XCGCorePerf!$C$20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XCGCorePerf!$D$17:$F$17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XCGCorePerf!$D$20:$F$20</c:f>
              <c:numCache>
                <c:formatCode>General</c:formatCode>
                <c:ptCount val="3"/>
                <c:pt idx="0">
                  <c:v>271.02999999999997</c:v>
                </c:pt>
                <c:pt idx="1">
                  <c:v>25.95</c:v>
                </c:pt>
                <c:pt idx="2">
                  <c:v>37.83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FEC-4D3B-B091-5AFC1868FCAA}"/>
            </c:ext>
          </c:extLst>
        </c:ser>
        <c:ser>
          <c:idx val="3"/>
          <c:order val="3"/>
          <c:tx>
            <c:strRef>
              <c:f>XCGCorePerf!$C$21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XCGCorePerf!$D$17:$F$17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XCGCorePerf!$D$21:$F$21</c:f>
              <c:numCache>
                <c:formatCode>General</c:formatCode>
                <c:ptCount val="3"/>
                <c:pt idx="0">
                  <c:v>179.81</c:v>
                </c:pt>
                <c:pt idx="1">
                  <c:v>26.67</c:v>
                </c:pt>
                <c:pt idx="2">
                  <c:v>23.17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FEC-4D3B-B091-5AFC1868F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938992"/>
        <c:axId val="34793546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XCGCorePerf!$C$19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XCGCorePerf!$D$17:$F$17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XCGCorePerf!$D$19:$F$19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317.95</c:v>
                      </c:pt>
                      <c:pt idx="1">
                        <c:v>25.99</c:v>
                      </c:pt>
                      <c:pt idx="2">
                        <c:v>38.65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5FEC-4D3B-B091-5AFC1868FCAA}"/>
                  </c:ext>
                </c:extLst>
              </c15:ser>
            </c15:filteredBarSeries>
          </c:ext>
        </c:extLst>
      </c:barChart>
      <c:catAx>
        <c:axId val="34793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35464"/>
        <c:crosses val="autoZero"/>
        <c:auto val="1"/>
        <c:lblAlgn val="ctr"/>
        <c:lblOffset val="100"/>
        <c:noMultiLvlLbl val="0"/>
      </c:catAx>
      <c:valAx>
        <c:axId val="347935464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3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ImageNet-22K</a:t>
            </a:r>
            <a:endParaRPr lang="en-US" sz="1200" dirty="0"/>
          </a:p>
        </c:rich>
      </c:tx>
      <c:layout>
        <c:manualLayout>
          <c:xMode val="edge"/>
          <c:yMode val="edge"/>
          <c:x val="0.4254223114575112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56218095771637"/>
          <c:y val="0.14127583746564482"/>
          <c:w val="0.84861056020587722"/>
          <c:h val="0.54307166532280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XCGCorePerf!$C$24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XCGCorePerf!$D$23:$F$23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XCGCorePerf!$D$24:$F$24</c:f>
              <c:numCache>
                <c:formatCode>General</c:formatCode>
                <c:ptCount val="3"/>
                <c:pt idx="0">
                  <c:v>661.03</c:v>
                </c:pt>
                <c:pt idx="1">
                  <c:v>728.23</c:v>
                </c:pt>
                <c:pt idx="2">
                  <c:v>800.93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B8-4BD3-B883-082BA707A951}"/>
            </c:ext>
          </c:extLst>
        </c:ser>
        <c:ser>
          <c:idx val="2"/>
          <c:order val="2"/>
          <c:tx>
            <c:strRef>
              <c:f>XCGCorePerf!$C$26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XCGCorePerf!$D$23:$F$23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XCGCorePerf!$D$26:$F$26</c:f>
              <c:numCache>
                <c:formatCode>General</c:formatCode>
                <c:ptCount val="3"/>
                <c:pt idx="0">
                  <c:v>659.18</c:v>
                </c:pt>
                <c:pt idx="1">
                  <c:v>70.11</c:v>
                </c:pt>
                <c:pt idx="2">
                  <c:v>189.8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1B8-4BD3-B883-082BA707A951}"/>
            </c:ext>
          </c:extLst>
        </c:ser>
        <c:ser>
          <c:idx val="3"/>
          <c:order val="3"/>
          <c:tx>
            <c:strRef>
              <c:f>XCGCorePerf!$C$27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XCGCorePerf!$D$23:$F$23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XCGCorePerf!$D$27:$F$27</c:f>
              <c:numCache>
                <c:formatCode>General</c:formatCode>
                <c:ptCount val="3"/>
                <c:pt idx="0">
                  <c:v>478.04</c:v>
                </c:pt>
                <c:pt idx="1">
                  <c:v>71.760000000000005</c:v>
                </c:pt>
                <c:pt idx="2">
                  <c:v>151.43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1B8-4BD3-B883-082BA707A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939776"/>
        <c:axId val="34794291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XCGCorePerf!$C$25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XCGCorePerf!$D$23:$F$23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XCGCorePerf!$D$25:$F$25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780.19</c:v>
                      </c:pt>
                      <c:pt idx="1">
                        <c:v>71.48</c:v>
                      </c:pt>
                      <c:pt idx="2">
                        <c:v>196.47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1B8-4BD3-B883-082BA707A951}"/>
                  </c:ext>
                </c:extLst>
              </c15:ser>
            </c15:filteredBarSeries>
          </c:ext>
        </c:extLst>
      </c:barChart>
      <c:catAx>
        <c:axId val="34793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42912"/>
        <c:crosses val="autoZero"/>
        <c:auto val="1"/>
        <c:lblAlgn val="ctr"/>
        <c:lblOffset val="100"/>
        <c:noMultiLvlLbl val="0"/>
      </c:catAx>
      <c:valAx>
        <c:axId val="347942912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397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5704234087244305E-2"/>
          <c:y val="0.83930166103366677"/>
          <c:w val="0.95186882957740915"/>
          <c:h val="0.160698338966333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30539721075988"/>
          <c:y val="0.12564840109272055"/>
          <c:w val="0.86220448676966654"/>
          <c:h val="0.54383072379543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XCGCorePerf!$P$26</c:f>
              <c:strCache>
                <c:ptCount val="1"/>
                <c:pt idx="0">
                  <c:v>LoopUnrolling</c:v>
                </c:pt>
              </c:strCache>
            </c:strRef>
          </c:tx>
          <c:spPr>
            <a:noFill/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XCGCorePerf!$Q$25:$U$25</c:f>
              <c:strCache>
                <c:ptCount val="5"/>
                <c:pt idx="0">
                  <c:v>MNIST</c:v>
                </c:pt>
                <c:pt idx="1">
                  <c:v>CIFAR10</c:v>
                </c:pt>
                <c:pt idx="2">
                  <c:v>ImageNet-1K</c:v>
                </c:pt>
                <c:pt idx="3">
                  <c:v>ImageNet-22K</c:v>
                </c:pt>
                <c:pt idx="4">
                  <c:v>Average</c:v>
                </c:pt>
              </c:strCache>
            </c:strRef>
          </c:cat>
          <c:val>
            <c:numRef>
              <c:f>XCGCorePerf!$Q$26:$U$26</c:f>
              <c:numCache>
                <c:formatCode>0.00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01-4E02-82FE-E0626921762C}"/>
            </c:ext>
          </c:extLst>
        </c:ser>
        <c:ser>
          <c:idx val="2"/>
          <c:order val="2"/>
          <c:tx>
            <c:strRef>
              <c:f>XCGCorePerf!$P$28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XCGCorePerf!$Q$25:$U$25</c:f>
              <c:strCache>
                <c:ptCount val="5"/>
                <c:pt idx="0">
                  <c:v>MNIST</c:v>
                </c:pt>
                <c:pt idx="1">
                  <c:v>CIFAR10</c:v>
                </c:pt>
                <c:pt idx="2">
                  <c:v>ImageNet-1K</c:v>
                </c:pt>
                <c:pt idx="3">
                  <c:v>ImageNet-22K</c:v>
                </c:pt>
                <c:pt idx="4">
                  <c:v>Average</c:v>
                </c:pt>
              </c:strCache>
            </c:strRef>
          </c:cat>
          <c:val>
            <c:numRef>
              <c:f>XCGCorePerf!$Q$28:$U$28</c:f>
              <c:numCache>
                <c:formatCode>0.00</c:formatCode>
                <c:ptCount val="5"/>
                <c:pt idx="0">
                  <c:v>1.7459016393442623</c:v>
                </c:pt>
                <c:pt idx="1">
                  <c:v>1.8390849166343544</c:v>
                </c:pt>
                <c:pt idx="2">
                  <c:v>2.5542845195782684</c:v>
                </c:pt>
                <c:pt idx="3">
                  <c:v>2.3829984005918896</c:v>
                </c:pt>
                <c:pt idx="4">
                  <c:v>2.1305673690371938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D01-4E02-82FE-E0626921762C}"/>
            </c:ext>
          </c:extLst>
        </c:ser>
        <c:ser>
          <c:idx val="3"/>
          <c:order val="3"/>
          <c:tx>
            <c:strRef>
              <c:f>XCGCorePerf!$P$29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XCGCorePerf!$Q$25:$U$25</c:f>
              <c:strCache>
                <c:ptCount val="5"/>
                <c:pt idx="0">
                  <c:v>MNIST</c:v>
                </c:pt>
                <c:pt idx="1">
                  <c:v>CIFAR10</c:v>
                </c:pt>
                <c:pt idx="2">
                  <c:v>ImageNet-1K</c:v>
                </c:pt>
                <c:pt idx="3">
                  <c:v>ImageNet-22K</c:v>
                </c:pt>
                <c:pt idx="4">
                  <c:v>Average</c:v>
                </c:pt>
              </c:strCache>
            </c:strRef>
          </c:cat>
          <c:val>
            <c:numRef>
              <c:f>XCGCorePerf!$Q$29:$U$29</c:f>
              <c:numCache>
                <c:formatCode>0.00</c:formatCode>
                <c:ptCount val="5"/>
                <c:pt idx="0">
                  <c:v>2.0882352941176467</c:v>
                </c:pt>
                <c:pt idx="1">
                  <c:v>3.1122047244094486</c:v>
                </c:pt>
                <c:pt idx="2">
                  <c:v>3.723927716089702</c:v>
                </c:pt>
                <c:pt idx="3">
                  <c:v>3.1233546767822253</c:v>
                </c:pt>
                <c:pt idx="4">
                  <c:v>3.0119306028497559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D01-4E02-82FE-E06269217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5894656"/>
        <c:axId val="35589936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XCGCorePerf!$P$27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bg1">
                      <a:lumMod val="85000"/>
                    </a:schemeClr>
                  </a:solidFill>
                  <a:ln>
                    <a:solidFill>
                      <a:sysClr val="windowText" lastClr="000000"/>
                    </a:solidFill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XCGCorePerf!$Q$25:$U$25</c15:sqref>
                        </c15:formulaRef>
                      </c:ext>
                    </c:extLst>
                    <c:strCache>
                      <c:ptCount val="5"/>
                      <c:pt idx="0">
                        <c:v>MNIST</c:v>
                      </c:pt>
                      <c:pt idx="1">
                        <c:v>CIFAR10</c:v>
                      </c:pt>
                      <c:pt idx="2">
                        <c:v>ImageNet-1K</c:v>
                      </c:pt>
                      <c:pt idx="3">
                        <c:v>ImageNet-22K</c:v>
                      </c:pt>
                      <c:pt idx="4">
                        <c:v>Average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XCGCorePerf!$Q$27:$U$27</c15:sqref>
                        </c15:formulaRef>
                      </c:ext>
                    </c:extLst>
                    <c:numCache>
                      <c:formatCode>0.00</c:formatCode>
                      <c:ptCount val="5"/>
                      <c:pt idx="0">
                        <c:v>1.5661764705882351</c:v>
                      </c:pt>
                      <c:pt idx="1">
                        <c:v>1.6915121255349501</c:v>
                      </c:pt>
                      <c:pt idx="2">
                        <c:v>2.2352910426304926</c:v>
                      </c:pt>
                      <c:pt idx="3">
                        <c:v>2.0895968095865056</c:v>
                      </c:pt>
                      <c:pt idx="4">
                        <c:v>1.8956441120850458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5D01-4E02-82FE-E0626921762C}"/>
                  </c:ext>
                </c:extLst>
              </c15:ser>
            </c15:filteredBarSeries>
          </c:ext>
        </c:extLst>
      </c:barChart>
      <c:catAx>
        <c:axId val="35589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899360"/>
        <c:crosses val="autoZero"/>
        <c:auto val="1"/>
        <c:lblAlgn val="ctr"/>
        <c:lblOffset val="100"/>
        <c:noMultiLvlLbl val="0"/>
      </c:catAx>
      <c:valAx>
        <c:axId val="35589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Normalized Performance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89465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940724039663309"/>
          <c:y val="0.82210581362339197"/>
          <c:w val="0.79421730141798552"/>
          <c:h val="0.15512378789463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6978" y="117302"/>
            <a:ext cx="4694401" cy="2708893"/>
            <a:chOff x="864735" y="117302"/>
            <a:chExt cx="4767138" cy="2708893"/>
          </a:xfrm>
        </p:grpSpPr>
        <p:sp>
          <p:nvSpPr>
            <p:cNvPr id="5" name="TextBox 4"/>
            <p:cNvSpPr txBox="1"/>
            <p:nvPr/>
          </p:nvSpPr>
          <p:spPr>
            <a:xfrm>
              <a:off x="864735" y="1502756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for 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+= activations[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* errors[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735" y="117302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OUTPUT_COUNT;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= 0.0f;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INPUT_COUNT;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[j]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weights[k];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6978" y="3252412"/>
            <a:ext cx="355486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deltas[] is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appropriately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OUTPUT_COUNT;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INPUT_COUNT;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j * INPUT_COUNT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deltas[k] += activations[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errors[j];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226" y="127561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24598" y="4093081"/>
            <a:ext cx="7832579" cy="2284181"/>
            <a:chOff x="4024598" y="4093081"/>
            <a:chExt cx="7832579" cy="2284181"/>
          </a:xfrm>
        </p:grpSpPr>
        <p:sp>
          <p:nvSpPr>
            <p:cNvPr id="8" name="TextBox 7"/>
            <p:cNvSpPr txBox="1"/>
            <p:nvPr/>
          </p:nvSpPr>
          <p:spPr>
            <a:xfrm>
              <a:off x="4024598" y="4093081"/>
              <a:ext cx="1826507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R2=R2*R1</a:t>
              </a:r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30670" y="4110411"/>
              <a:ext cx="1826507" cy="1800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add    R5=R5+R7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R6=0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0066" y="4107410"/>
              <a:ext cx="1826507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R2=R2*R1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0368" y="4107410"/>
              <a:ext cx="1826507" cy="1346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R3=R3+N*4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R5=R5+N*4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R6=R6-N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020368" y="982560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4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1906"/>
              </p:ext>
            </p:extLst>
          </p:nvPr>
        </p:nvGraphicFramePr>
        <p:xfrm>
          <a:off x="5486401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9873"/>
              </p:ext>
            </p:extLst>
          </p:nvPr>
        </p:nvGraphicFramePr>
        <p:xfrm>
          <a:off x="5501641" y="2000250"/>
          <a:ext cx="1041400" cy="4914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491490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5808"/>
              </p:ext>
            </p:extLst>
          </p:nvPr>
        </p:nvGraphicFramePr>
        <p:xfrm>
          <a:off x="507873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76040" y="2896998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25460"/>
              </p:ext>
            </p:extLst>
          </p:nvPr>
        </p:nvGraphicFramePr>
        <p:xfrm>
          <a:off x="803148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60519" y="1638300"/>
            <a:ext cx="136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Cache Tags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0520" y="2158484"/>
            <a:ext cx="12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Data Bytes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5326380" y="2011680"/>
            <a:ext cx="80010" cy="516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9141" y="765096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Cache Hierarchy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224360" y="765096"/>
            <a:ext cx="26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Zero Cache Hierarchy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584574" y="19118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4574" y="348436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27520" y="313968"/>
            <a:ext cx="1154430" cy="46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007101" y="787956"/>
            <a:ext cx="1262539" cy="91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24" idx="2"/>
          </p:cNvCxnSpPr>
          <p:nvPr/>
        </p:nvCxnSpPr>
        <p:spPr>
          <a:xfrm flipV="1">
            <a:off x="6543041" y="782598"/>
            <a:ext cx="861694" cy="14633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5811679" y="2541032"/>
            <a:ext cx="377666" cy="53378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19035" y="787956"/>
            <a:ext cx="1579880" cy="9151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7215"/>
              </p:ext>
            </p:extLst>
          </p:nvPr>
        </p:nvGraphicFramePr>
        <p:xfrm>
          <a:off x="8578215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1881"/>
              </p:ext>
            </p:extLst>
          </p:nvPr>
        </p:nvGraphicFramePr>
        <p:xfrm>
          <a:off x="5059681" y="3756422"/>
          <a:ext cx="2082800" cy="50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6968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657849" y="5281672"/>
            <a:ext cx="3291842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 rot="19025158">
            <a:off x="6344668" y="4163900"/>
            <a:ext cx="535940" cy="12215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14" idx="2"/>
          </p:cNvCxnSpPr>
          <p:nvPr/>
        </p:nvCxnSpPr>
        <p:spPr>
          <a:xfrm flipV="1">
            <a:off x="7600950" y="3669030"/>
            <a:ext cx="1471931" cy="1520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098915" y="1956316"/>
            <a:ext cx="0" cy="969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4023995" y="1714500"/>
            <a:ext cx="63500" cy="813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839280" y="2875359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0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74420" y="480060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8700" y="3390423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94525" y="500063"/>
            <a:ext cx="937259" cy="7229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8700" y="1234440"/>
            <a:ext cx="1371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4" idx="0"/>
          </p:cNvCxnSpPr>
          <p:nvPr/>
        </p:nvCxnSpPr>
        <p:spPr>
          <a:xfrm>
            <a:off x="1714500" y="2057400"/>
            <a:ext cx="1117284" cy="5886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6019" y="2646045"/>
            <a:ext cx="811530" cy="354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6100" y="1240156"/>
            <a:ext cx="1371600" cy="222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Zero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>
            <a:off x="2851785" y="500063"/>
            <a:ext cx="920115" cy="7400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89045" y="480060"/>
            <a:ext cx="0" cy="764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4" idx="0"/>
          </p:cNvCxnSpPr>
          <p:nvPr/>
        </p:nvCxnSpPr>
        <p:spPr>
          <a:xfrm flipH="1">
            <a:off x="2831784" y="1463040"/>
            <a:ext cx="940116" cy="11830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 Arrow 38"/>
          <p:cNvSpPr/>
          <p:nvPr/>
        </p:nvSpPr>
        <p:spPr>
          <a:xfrm>
            <a:off x="1425895" y="517208"/>
            <a:ext cx="374335" cy="705802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1894526" y="3000375"/>
            <a:ext cx="937258" cy="762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2831784" y="3000375"/>
            <a:ext cx="940116" cy="780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-2700000">
            <a:off x="2023110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2700000">
            <a:off x="3100548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846104" y="1002985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68983" y="981550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4477" y="2077402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737519" y="1505903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-2700000">
            <a:off x="2188845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2700000">
            <a:off x="2964656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6987167" y="2453281"/>
            <a:ext cx="3595397" cy="3408021"/>
            <a:chOff x="6987167" y="2453281"/>
            <a:chExt cx="3595397" cy="3408021"/>
          </a:xfrm>
        </p:grpSpPr>
        <p:cxnSp>
          <p:nvCxnSpPr>
            <p:cNvPr id="56" name="Elbow Connector 55"/>
            <p:cNvCxnSpPr/>
            <p:nvPr/>
          </p:nvCxnSpPr>
          <p:spPr>
            <a:xfrm rot="5400000">
              <a:off x="8142683" y="2606040"/>
              <a:ext cx="822960" cy="6400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/>
            <p:cNvSpPr/>
            <p:nvPr/>
          </p:nvSpPr>
          <p:spPr>
            <a:xfrm>
              <a:off x="7643090" y="334156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8782761" y="2617470"/>
              <a:ext cx="822960" cy="640080"/>
            </a:xfrm>
            <a:prstGeom prst="bentConnector3">
              <a:avLst>
                <a:gd name="adj1" fmla="val 481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cision 73"/>
            <p:cNvSpPr/>
            <p:nvPr/>
          </p:nvSpPr>
          <p:spPr>
            <a:xfrm>
              <a:off x="8942266" y="3336520"/>
              <a:ext cx="1195601" cy="709075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3" name="Elbow Connector 82"/>
            <p:cNvCxnSpPr/>
            <p:nvPr/>
          </p:nvCxnSpPr>
          <p:spPr>
            <a:xfrm rot="16200000" flipH="1">
              <a:off x="8275320" y="4011930"/>
              <a:ext cx="548640" cy="621792"/>
            </a:xfrm>
            <a:prstGeom prst="bentConnector3">
              <a:avLst>
                <a:gd name="adj1" fmla="val 446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8945707" y="3944062"/>
              <a:ext cx="502920" cy="685800"/>
            </a:xfrm>
            <a:prstGeom prst="bentConnector3">
              <a:avLst>
                <a:gd name="adj1" fmla="val 51936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/>
            <p:cNvSpPr/>
            <p:nvPr/>
          </p:nvSpPr>
          <p:spPr>
            <a:xfrm>
              <a:off x="8146188" y="4595503"/>
              <a:ext cx="1453066" cy="77056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Miss Both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8" name="Straight Arrow Connector 87"/>
            <p:cNvCxnSpPr>
              <a:stCxn id="86" idx="2"/>
            </p:cNvCxnSpPr>
            <p:nvPr/>
          </p:nvCxnSpPr>
          <p:spPr>
            <a:xfrm rot="5400000" flipV="1">
              <a:off x="8690580" y="5548210"/>
              <a:ext cx="365760" cy="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15199" y="2810396"/>
              <a:ext cx="3200401" cy="138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196" y="5597588"/>
              <a:ext cx="3200401" cy="406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947112" y="407988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482273" y="4060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26158" y="5358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87167" y="2453281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N-1</a:t>
              </a:r>
              <a:endParaRPr lang="en-US" b="1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87167" y="404562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</a:t>
              </a:r>
              <a:endParaRPr lang="en-US" b="1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87167" y="549197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N+1</a:t>
              </a:r>
              <a:endParaRPr lang="en-US" b="1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71591" y="3351130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197339" y="3351129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cxnSp>
          <p:nvCxnSpPr>
            <p:cNvPr id="117" name="Elbow Connector 116"/>
            <p:cNvCxnSpPr/>
            <p:nvPr/>
          </p:nvCxnSpPr>
          <p:spPr>
            <a:xfrm flipV="1">
              <a:off x="10137867" y="2514600"/>
              <a:ext cx="91440" cy="11887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9" idx="1"/>
            </p:cNvCxnSpPr>
            <p:nvPr/>
          </p:nvCxnSpPr>
          <p:spPr>
            <a:xfrm rot="10800000">
              <a:off x="7491690" y="2598825"/>
              <a:ext cx="151400" cy="10972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23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580420" y="2067773"/>
            <a:ext cx="6036778" cy="1685689"/>
            <a:chOff x="3580420" y="2067773"/>
            <a:chExt cx="6080862" cy="1685689"/>
          </a:xfrm>
        </p:grpSpPr>
        <p:sp>
          <p:nvSpPr>
            <p:cNvPr id="4" name="Flowchart: Decision 3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Bytes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Elbow Connector 14"/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5796801" y="304438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4" idx="3"/>
              <a:endCxn id="18" idx="1"/>
            </p:cNvCxnSpPr>
            <p:nvPr/>
          </p:nvCxnSpPr>
          <p:spPr>
            <a:xfrm>
              <a:off x="5200651" y="3398925"/>
              <a:ext cx="5961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42419" y="2478100"/>
              <a:ext cx="82969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992361" y="3389856"/>
              <a:ext cx="829699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05810" y="339491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92361" y="317000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7772118" y="2171643"/>
              <a:ext cx="1889164" cy="61291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7829982" y="3094829"/>
              <a:ext cx="1831300" cy="61291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8450" y="4262642"/>
            <a:ext cx="5744832" cy="1685689"/>
            <a:chOff x="3580420" y="2067773"/>
            <a:chExt cx="5803066" cy="1685689"/>
          </a:xfrm>
        </p:grpSpPr>
        <p:sp>
          <p:nvSpPr>
            <p:cNvPr id="50" name="Flowchart: Decision 49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Decision 50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Data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50" idx="0"/>
              <a:endCxn id="51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5757048" y="3042092"/>
              <a:ext cx="118537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Cache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endCxn id="53" idx="1"/>
            </p:cNvCxnSpPr>
            <p:nvPr/>
          </p:nvCxnSpPr>
          <p:spPr>
            <a:xfrm>
              <a:off x="5200334" y="3389855"/>
              <a:ext cx="556714" cy="67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42419" y="2478100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16441" y="3170669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6222" y="3170670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7587385" y="2217363"/>
              <a:ext cx="179610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7575973" y="3140549"/>
              <a:ext cx="180531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916492" y="3396629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38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623059" y="1927514"/>
            <a:ext cx="7802206" cy="2221576"/>
            <a:chOff x="1624642" y="1927514"/>
            <a:chExt cx="7896546" cy="2221576"/>
          </a:xfrm>
        </p:grpSpPr>
        <p:sp>
          <p:nvSpPr>
            <p:cNvPr id="4" name="Rectangle 3"/>
            <p:cNvSpPr/>
            <p:nvPr/>
          </p:nvSpPr>
          <p:spPr>
            <a:xfrm>
              <a:off x="1624642" y="1927514"/>
              <a:ext cx="798559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FETCH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0183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DECODE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0010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RENAME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837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EXECUTE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6644" y="1927514"/>
              <a:ext cx="1026275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WRITEBACK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48352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COMMIT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10642" y="2439604"/>
              <a:ext cx="1119794" cy="5290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DETECT ZERO-OPT.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INST.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>
              <a:off x="2423201" y="2128844"/>
              <a:ext cx="4786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3"/>
              <a:endCxn id="13" idx="1"/>
            </p:cNvCxnSpPr>
            <p:nvPr/>
          </p:nvCxnSpPr>
          <p:spPr>
            <a:xfrm>
              <a:off x="2423201" y="2128844"/>
              <a:ext cx="287441" cy="57526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3"/>
              <a:endCxn id="6" idx="1"/>
            </p:cNvCxnSpPr>
            <p:nvPr/>
          </p:nvCxnSpPr>
          <p:spPr>
            <a:xfrm>
              <a:off x="377467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3"/>
              <a:endCxn id="8" idx="1"/>
            </p:cNvCxnSpPr>
            <p:nvPr/>
          </p:nvCxnSpPr>
          <p:spPr>
            <a:xfrm>
              <a:off x="517294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6" idx="3"/>
              <a:endCxn id="9" idx="2"/>
            </p:cNvCxnSpPr>
            <p:nvPr/>
          </p:nvCxnSpPr>
          <p:spPr>
            <a:xfrm>
              <a:off x="5172941" y="2128843"/>
              <a:ext cx="2436841" cy="201329"/>
            </a:xfrm>
            <a:prstGeom prst="bentConnector4">
              <a:avLst>
                <a:gd name="adj1" fmla="val 7576"/>
                <a:gd name="adj2" fmla="val 22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6" idx="3"/>
              <a:endCxn id="10" idx="2"/>
            </p:cNvCxnSpPr>
            <p:nvPr/>
          </p:nvCxnSpPr>
          <p:spPr>
            <a:xfrm>
              <a:off x="5172941" y="2128843"/>
              <a:ext cx="3911829" cy="201329"/>
            </a:xfrm>
            <a:prstGeom prst="bentConnector4">
              <a:avLst>
                <a:gd name="adj1" fmla="val 4684"/>
                <a:gd name="adj2" fmla="val 3972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571211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122918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6190904" y="2396225"/>
              <a:ext cx="79282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 EX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51715" y="2784978"/>
              <a:ext cx="87283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EX/WB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90403" y="3746431"/>
              <a:ext cx="884268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24642" y="3746431"/>
              <a:ext cx="751758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5" idx="0"/>
              <a:endCxn id="4" idx="2"/>
            </p:cNvCxnSpPr>
            <p:nvPr/>
          </p:nvCxnSpPr>
          <p:spPr>
            <a:xfrm flipV="1">
              <a:off x="2000522" y="2330173"/>
              <a:ext cx="23401" cy="1416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61" idx="3"/>
            </p:cNvCxnSpPr>
            <p:nvPr/>
          </p:nvCxnSpPr>
          <p:spPr>
            <a:xfrm rot="10800000" flipV="1">
              <a:off x="6381058" y="2330171"/>
              <a:ext cx="2968325" cy="1617589"/>
            </a:xfrm>
            <a:prstGeom prst="bentConnector3">
              <a:avLst>
                <a:gd name="adj1" fmla="val 36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353396" y="3746431"/>
              <a:ext cx="1027661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OPTIMIZER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61" idx="1"/>
              <a:endCxn id="54" idx="3"/>
            </p:cNvCxnSpPr>
            <p:nvPr/>
          </p:nvCxnSpPr>
          <p:spPr>
            <a:xfrm flipH="1">
              <a:off x="3774671" y="3947761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54" idx="0"/>
            </p:cNvCxnSpPr>
            <p:nvPr/>
          </p:nvCxnSpPr>
          <p:spPr>
            <a:xfrm rot="16200000" flipV="1">
              <a:off x="2445220" y="2859113"/>
              <a:ext cx="466021" cy="130861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13" idx="3"/>
            </p:cNvCxnSpPr>
            <p:nvPr/>
          </p:nvCxnSpPr>
          <p:spPr>
            <a:xfrm flipV="1">
              <a:off x="3830436" y="2128843"/>
              <a:ext cx="215784" cy="57527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59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410412"/>
              </p:ext>
            </p:extLst>
          </p:nvPr>
        </p:nvGraphicFramePr>
        <p:xfrm>
          <a:off x="57150" y="2919844"/>
          <a:ext cx="3326130" cy="186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292567"/>
              </p:ext>
            </p:extLst>
          </p:nvPr>
        </p:nvGraphicFramePr>
        <p:xfrm>
          <a:off x="3227415" y="2919843"/>
          <a:ext cx="2989985" cy="1860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238177"/>
              </p:ext>
            </p:extLst>
          </p:nvPr>
        </p:nvGraphicFramePr>
        <p:xfrm>
          <a:off x="6148561" y="2919843"/>
          <a:ext cx="2971800" cy="1860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295558"/>
              </p:ext>
            </p:extLst>
          </p:nvPr>
        </p:nvGraphicFramePr>
        <p:xfrm>
          <a:off x="9051521" y="2919843"/>
          <a:ext cx="2934564" cy="1960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643373"/>
              </p:ext>
            </p:extLst>
          </p:nvPr>
        </p:nvGraphicFramePr>
        <p:xfrm>
          <a:off x="1565910" y="800100"/>
          <a:ext cx="4343399" cy="1912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26080" y="782679"/>
            <a:ext cx="212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Single-Thread Training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63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747" y="3908053"/>
            <a:ext cx="2238661" cy="97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3722231" y="3902409"/>
            <a:ext cx="429768" cy="526472"/>
            <a:chOff x="3626426" y="3512127"/>
            <a:chExt cx="415638" cy="526472"/>
          </a:xfrm>
        </p:grpSpPr>
        <p:sp>
          <p:nvSpPr>
            <p:cNvPr id="6" name="Rectangle 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4267754" y="3902409"/>
            <a:ext cx="429768" cy="526472"/>
            <a:chOff x="3626426" y="3512127"/>
            <a:chExt cx="415638" cy="526472"/>
          </a:xfrm>
        </p:grpSpPr>
        <p:sp>
          <p:nvSpPr>
            <p:cNvPr id="29" name="Rectangle 2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5400000">
            <a:off x="4815148" y="3897974"/>
            <a:ext cx="429493" cy="526472"/>
            <a:chOff x="3626426" y="3512127"/>
            <a:chExt cx="415638" cy="526472"/>
          </a:xfrm>
        </p:grpSpPr>
        <p:sp>
          <p:nvSpPr>
            <p:cNvPr id="56" name="Rectangle 5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5368292" y="3897974"/>
            <a:ext cx="429493" cy="526472"/>
            <a:chOff x="3626426" y="3512127"/>
            <a:chExt cx="415638" cy="526472"/>
          </a:xfrm>
        </p:grpSpPr>
        <p:sp>
          <p:nvSpPr>
            <p:cNvPr id="74" name="Rectangle 73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2947723" y="2664843"/>
            <a:ext cx="1168809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3044189" y="2633235"/>
            <a:ext cx="415638" cy="526472"/>
            <a:chOff x="3626426" y="3512127"/>
            <a:chExt cx="415638" cy="526472"/>
          </a:xfrm>
        </p:grpSpPr>
        <p:sp>
          <p:nvSpPr>
            <p:cNvPr id="93" name="Rectangle 92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5400000">
            <a:off x="3587285" y="2632889"/>
            <a:ext cx="429493" cy="526472"/>
            <a:chOff x="3626426" y="3512127"/>
            <a:chExt cx="415638" cy="526472"/>
          </a:xfrm>
        </p:grpSpPr>
        <p:sp>
          <p:nvSpPr>
            <p:cNvPr id="102" name="Rectangle 101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5430986" y="2676274"/>
            <a:ext cx="1118851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5504592" y="2644666"/>
            <a:ext cx="415638" cy="526472"/>
            <a:chOff x="3626426" y="3512127"/>
            <a:chExt cx="415638" cy="526472"/>
          </a:xfrm>
        </p:grpSpPr>
        <p:sp>
          <p:nvSpPr>
            <p:cNvPr id="121" name="Rectangle 120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 rot="5400000">
            <a:off x="6053844" y="2646743"/>
            <a:ext cx="419794" cy="526472"/>
            <a:chOff x="3626426" y="3512127"/>
            <a:chExt cx="415638" cy="526472"/>
          </a:xfrm>
        </p:grpSpPr>
        <p:sp>
          <p:nvSpPr>
            <p:cNvPr id="148" name="Rectangle 147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5703570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4766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37547" y="2206602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9291" y="2198994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-Down Arrow 179"/>
          <p:cNvSpPr/>
          <p:nvPr/>
        </p:nvSpPr>
        <p:spPr>
          <a:xfrm rot="8100000">
            <a:off x="3493827" y="3048884"/>
            <a:ext cx="548407" cy="914400"/>
          </a:xfrm>
          <a:prstGeom prst="upDownArrow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Up-Down Arrow 180"/>
          <p:cNvSpPr/>
          <p:nvPr/>
        </p:nvSpPr>
        <p:spPr>
          <a:xfrm rot="2700000">
            <a:off x="5536683" y="3054301"/>
            <a:ext cx="457200" cy="915647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28649"/>
            <a:ext cx="6754" cy="320040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17729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5426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17126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10761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17126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3653377" y="4414366"/>
            <a:ext cx="2174126" cy="432351"/>
            <a:chOff x="3663421" y="5192429"/>
            <a:chExt cx="2174126" cy="432351"/>
          </a:xfrm>
        </p:grpSpPr>
        <p:grpSp>
          <p:nvGrpSpPr>
            <p:cNvPr id="227" name="Group 226"/>
            <p:cNvGrpSpPr/>
            <p:nvPr/>
          </p:nvGrpSpPr>
          <p:grpSpPr>
            <a:xfrm rot="5400000">
              <a:off x="3711773" y="5144078"/>
              <a:ext cx="429768" cy="526472"/>
              <a:chOff x="3626426" y="3512127"/>
              <a:chExt cx="415638" cy="526472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5400000">
              <a:off x="4259027" y="5144077"/>
              <a:ext cx="429768" cy="526472"/>
              <a:chOff x="3626426" y="3512127"/>
              <a:chExt cx="415638" cy="52647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4809749" y="5146660"/>
              <a:ext cx="429768" cy="526472"/>
              <a:chOff x="3626426" y="3512127"/>
              <a:chExt cx="415638" cy="526472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5400000">
              <a:off x="5359427" y="5146660"/>
              <a:ext cx="429768" cy="526472"/>
              <a:chOff x="3626426" y="3512127"/>
              <a:chExt cx="415638" cy="52647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4" name="Rectangle 263"/>
          <p:cNvSpPr/>
          <p:nvPr/>
        </p:nvSpPr>
        <p:spPr>
          <a:xfrm>
            <a:off x="3142143" y="1674346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 rot="5400000">
            <a:off x="3222780" y="1641797"/>
            <a:ext cx="415638" cy="526472"/>
            <a:chOff x="3626426" y="3512127"/>
            <a:chExt cx="415638" cy="526472"/>
          </a:xfrm>
        </p:grpSpPr>
        <p:sp>
          <p:nvSpPr>
            <p:cNvPr id="266" name="Rectangle 26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27704" y="2774422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701501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3971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28017" y="2202798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6095" y="2202798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5151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848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4548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8183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4548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75877" y="3908053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209579" y="1674346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0" y="1641797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302681" y="3332385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67799" y="3908053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94603" y="3332385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35782" y="2774422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17313" y="2836764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42704" y="2613506"/>
              <a:ext cx="419101" cy="606135"/>
              <a:chOff x="3633354" y="3432464"/>
              <a:chExt cx="419101" cy="606135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36818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36818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3681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3681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36818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3681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3681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3681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633354" y="343246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86749" y="2679648"/>
              <a:ext cx="419794" cy="460663"/>
              <a:chOff x="3626426" y="3512127"/>
              <a:chExt cx="415638" cy="46066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691110" y="1836071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73816" y="1805963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17626" y="2348269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25704" y="2348269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1119" y="1845521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18094" y="2332765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5094" y="2850673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1440" y="3387595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35094" y="4302735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93818" y="435376"/>
            <a:ext cx="20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5218083" y="434011"/>
            <a:ext cx="18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65486" y="3897659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199188" y="1840599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1" y="1641798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292290" y="3321991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57408" y="3897659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84212" y="3321991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25391" y="2836765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259044" y="897681"/>
            <a:ext cx="423084" cy="457200"/>
            <a:chOff x="3290217" y="1250975"/>
            <a:chExt cx="423084" cy="457200"/>
          </a:xfrm>
        </p:grpSpPr>
        <p:sp>
          <p:nvSpPr>
            <p:cNvPr id="325" name="Rectangle 324"/>
            <p:cNvSpPr/>
            <p:nvPr/>
          </p:nvSpPr>
          <p:spPr>
            <a:xfrm>
              <a:off x="3290217" y="1250975"/>
              <a:ext cx="41760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3292187" y="163451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297664" y="15259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 rot="10800000">
              <a:off x="3294257" y="141765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0800000">
              <a:off x="3291950" y="131061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3920" y="885430"/>
            <a:ext cx="420872" cy="457200"/>
            <a:chOff x="5773920" y="1238724"/>
            <a:chExt cx="420872" cy="457200"/>
          </a:xfrm>
        </p:grpSpPr>
        <p:sp>
          <p:nvSpPr>
            <p:cNvPr id="326" name="Rectangle 325"/>
            <p:cNvSpPr/>
            <p:nvPr/>
          </p:nvSpPr>
          <p:spPr>
            <a:xfrm>
              <a:off x="5777345" y="1238724"/>
              <a:ext cx="41736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 rot="10800000">
              <a:off x="5773920" y="159894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 rot="10800000">
              <a:off x="5779076" y="151223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 rot="10800000">
              <a:off x="5773920" y="142552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 rot="10800000">
              <a:off x="5779155" y="133880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 rot="10800000">
              <a:off x="5773996" y="1256698"/>
              <a:ext cx="415637" cy="612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695467" y="940116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48" name="Up-Down Arrow 347"/>
          <p:cNvSpPr/>
          <p:nvPr/>
        </p:nvSpPr>
        <p:spPr>
          <a:xfrm>
            <a:off x="5830368" y="1373231"/>
            <a:ext cx="301110" cy="42522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Up-Down Arrow 348"/>
          <p:cNvSpPr/>
          <p:nvPr/>
        </p:nvSpPr>
        <p:spPr>
          <a:xfrm>
            <a:off x="3336095" y="1406414"/>
            <a:ext cx="303461" cy="402431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617979" y="1404759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80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144" y="1413163"/>
            <a:ext cx="434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(j = 0; j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 += 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weights[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90672"/>
              </p:ext>
            </p:extLst>
          </p:nvPr>
        </p:nvGraphicFramePr>
        <p:xfrm>
          <a:off x="3269671" y="-1558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4" name="Group 170"/>
          <p:cNvGrpSpPr>
            <a:grpSpLocks noChangeAspect="1"/>
          </p:cNvGrpSpPr>
          <p:nvPr/>
        </p:nvGrpSpPr>
        <p:grpSpPr bwMode="auto">
          <a:xfrm>
            <a:off x="2738438" y="3100388"/>
            <a:ext cx="4344987" cy="2881312"/>
            <a:chOff x="1725" y="1953"/>
            <a:chExt cx="2737" cy="1815"/>
          </a:xfrm>
        </p:grpSpPr>
        <p:sp>
          <p:nvSpPr>
            <p:cNvPr id="175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1"/>
            <p:cNvSpPr>
              <a:spLocks noChangeArrowheads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2238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H="1">
              <a:off x="3159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4"/>
            <p:cNvSpPr>
              <a:spLocks noChangeArrowheads="1"/>
            </p:cNvSpPr>
            <p:nvPr/>
          </p:nvSpPr>
          <p:spPr bwMode="auto">
            <a:xfrm>
              <a:off x="2041" y="3289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>
              <a:off x="2238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76"/>
            <p:cNvSpPr>
              <a:spLocks noChangeShapeType="1"/>
            </p:cNvSpPr>
            <p:nvPr/>
          </p:nvSpPr>
          <p:spPr bwMode="auto">
            <a:xfrm flipH="1">
              <a:off x="3159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77"/>
            <p:cNvSpPr>
              <a:spLocks noChangeArrowheads="1"/>
            </p:cNvSpPr>
            <p:nvPr/>
          </p:nvSpPr>
          <p:spPr bwMode="auto">
            <a:xfrm>
              <a:off x="1979" y="3030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>
              <a:off x="2238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9"/>
            <p:cNvSpPr>
              <a:spLocks noChangeShapeType="1"/>
            </p:cNvSpPr>
            <p:nvPr/>
          </p:nvSpPr>
          <p:spPr bwMode="auto">
            <a:xfrm flipH="1">
              <a:off x="3159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0"/>
            <p:cNvSpPr>
              <a:spLocks noChangeArrowheads="1"/>
            </p:cNvSpPr>
            <p:nvPr/>
          </p:nvSpPr>
          <p:spPr bwMode="auto">
            <a:xfrm>
              <a:off x="1979" y="2771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238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H="1">
              <a:off x="3159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3"/>
            <p:cNvSpPr>
              <a:spLocks noChangeArrowheads="1"/>
            </p:cNvSpPr>
            <p:nvPr/>
          </p:nvSpPr>
          <p:spPr bwMode="auto">
            <a:xfrm>
              <a:off x="1979" y="2512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2238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3159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6"/>
            <p:cNvSpPr>
              <a:spLocks noChangeArrowheads="1"/>
            </p:cNvSpPr>
            <p:nvPr/>
          </p:nvSpPr>
          <p:spPr bwMode="auto">
            <a:xfrm>
              <a:off x="1979" y="2248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>
              <a:off x="2238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8"/>
            <p:cNvSpPr>
              <a:spLocks noChangeShapeType="1"/>
            </p:cNvSpPr>
            <p:nvPr/>
          </p:nvSpPr>
          <p:spPr bwMode="auto">
            <a:xfrm flipH="1">
              <a:off x="3159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89"/>
            <p:cNvSpPr>
              <a:spLocks noChangeArrowheads="1"/>
            </p:cNvSpPr>
            <p:nvPr/>
          </p:nvSpPr>
          <p:spPr bwMode="auto">
            <a:xfrm>
              <a:off x="1918" y="1989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Line 190"/>
            <p:cNvSpPr>
              <a:spLocks noChangeShapeType="1"/>
            </p:cNvSpPr>
            <p:nvPr/>
          </p:nvSpPr>
          <p:spPr bwMode="auto">
            <a:xfrm flipV="1">
              <a:off x="2238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91"/>
            <p:cNvSpPr>
              <a:spLocks noChangeShapeType="1"/>
            </p:cNvSpPr>
            <p:nvPr/>
          </p:nvSpPr>
          <p:spPr bwMode="auto">
            <a:xfrm>
              <a:off x="2238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2168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Line 193"/>
            <p:cNvSpPr>
              <a:spLocks noChangeShapeType="1"/>
            </p:cNvSpPr>
            <p:nvPr/>
          </p:nvSpPr>
          <p:spPr bwMode="auto">
            <a:xfrm flipV="1">
              <a:off x="233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233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5"/>
            <p:cNvSpPr>
              <a:spLocks noChangeArrowheads="1"/>
            </p:cNvSpPr>
            <p:nvPr/>
          </p:nvSpPr>
          <p:spPr bwMode="auto">
            <a:xfrm>
              <a:off x="226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Line 196"/>
            <p:cNvSpPr>
              <a:spLocks noChangeShapeType="1"/>
            </p:cNvSpPr>
            <p:nvPr/>
          </p:nvSpPr>
          <p:spPr bwMode="auto">
            <a:xfrm flipV="1">
              <a:off x="2427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427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357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52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52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01"/>
            <p:cNvSpPr>
              <a:spLocks noChangeArrowheads="1"/>
            </p:cNvSpPr>
            <p:nvPr/>
          </p:nvSpPr>
          <p:spPr bwMode="auto">
            <a:xfrm>
              <a:off x="245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 flipV="1">
              <a:off x="261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261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4"/>
            <p:cNvSpPr>
              <a:spLocks noChangeArrowheads="1"/>
            </p:cNvSpPr>
            <p:nvPr/>
          </p:nvSpPr>
          <p:spPr bwMode="auto">
            <a:xfrm>
              <a:off x="254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V="1">
              <a:off x="2712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>
              <a:off x="2712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2642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V="1">
              <a:off x="2804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>
              <a:off x="2804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2734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290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>
              <a:off x="290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2831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 flipV="1">
              <a:off x="299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>
              <a:off x="299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292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Line 217"/>
            <p:cNvSpPr>
              <a:spLocks noChangeShapeType="1"/>
            </p:cNvSpPr>
            <p:nvPr/>
          </p:nvSpPr>
          <p:spPr bwMode="auto">
            <a:xfrm flipV="1">
              <a:off x="3089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18"/>
            <p:cNvSpPr>
              <a:spLocks noChangeShapeType="1"/>
            </p:cNvSpPr>
            <p:nvPr/>
          </p:nvSpPr>
          <p:spPr bwMode="auto">
            <a:xfrm>
              <a:off x="3089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19"/>
            <p:cNvSpPr>
              <a:spLocks noChangeArrowheads="1"/>
            </p:cNvSpPr>
            <p:nvPr/>
          </p:nvSpPr>
          <p:spPr bwMode="auto">
            <a:xfrm>
              <a:off x="3019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 flipV="1">
              <a:off x="318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>
              <a:off x="318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22"/>
            <p:cNvSpPr>
              <a:spLocks noChangeArrowheads="1"/>
            </p:cNvSpPr>
            <p:nvPr/>
          </p:nvSpPr>
          <p:spPr bwMode="auto">
            <a:xfrm>
              <a:off x="3080" y="3417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223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 rot="16200000">
              <a:off x="1336" y="2627"/>
              <a:ext cx="10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Percentage Sparsity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2381" y="361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Epoch Count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3673" y="2072"/>
              <a:ext cx="3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Activations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Line 227"/>
            <p:cNvSpPr>
              <a:spLocks noChangeShapeType="1"/>
            </p:cNvSpPr>
            <p:nvPr/>
          </p:nvSpPr>
          <p:spPr bwMode="auto">
            <a:xfrm>
              <a:off x="4094" y="2116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28"/>
            <p:cNvSpPr>
              <a:spLocks/>
            </p:cNvSpPr>
            <p:nvPr/>
          </p:nvSpPr>
          <p:spPr bwMode="auto">
            <a:xfrm>
              <a:off x="2335" y="2929"/>
              <a:ext cx="846" cy="88"/>
            </a:xfrm>
            <a:custGeom>
              <a:avLst/>
              <a:gdLst>
                <a:gd name="T0" fmla="*/ 0 w 846"/>
                <a:gd name="T1" fmla="*/ 88 h 88"/>
                <a:gd name="T2" fmla="*/ 0 w 846"/>
                <a:gd name="T3" fmla="*/ 88 h 88"/>
                <a:gd name="T4" fmla="*/ 92 w 846"/>
                <a:gd name="T5" fmla="*/ 88 h 88"/>
                <a:gd name="T6" fmla="*/ 188 w 846"/>
                <a:gd name="T7" fmla="*/ 26 h 88"/>
                <a:gd name="T8" fmla="*/ 280 w 846"/>
                <a:gd name="T9" fmla="*/ 13 h 88"/>
                <a:gd name="T10" fmla="*/ 377 w 846"/>
                <a:gd name="T11" fmla="*/ 0 h 88"/>
                <a:gd name="T12" fmla="*/ 469 w 846"/>
                <a:gd name="T13" fmla="*/ 0 h 88"/>
                <a:gd name="T14" fmla="*/ 566 w 846"/>
                <a:gd name="T15" fmla="*/ 0 h 88"/>
                <a:gd name="T16" fmla="*/ 658 w 846"/>
                <a:gd name="T17" fmla="*/ 13 h 88"/>
                <a:gd name="T18" fmla="*/ 754 w 846"/>
                <a:gd name="T19" fmla="*/ 0 h 88"/>
                <a:gd name="T20" fmla="*/ 846 w 846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88">
                  <a:moveTo>
                    <a:pt x="0" y="88"/>
                  </a:moveTo>
                  <a:lnTo>
                    <a:pt x="0" y="88"/>
                  </a:lnTo>
                  <a:lnTo>
                    <a:pt x="92" y="88"/>
                  </a:lnTo>
                  <a:lnTo>
                    <a:pt x="188" y="26"/>
                  </a:lnTo>
                  <a:lnTo>
                    <a:pt x="280" y="13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13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9"/>
            <p:cNvSpPr>
              <a:spLocks noChangeShapeType="1"/>
            </p:cNvSpPr>
            <p:nvPr/>
          </p:nvSpPr>
          <p:spPr bwMode="auto">
            <a:xfrm>
              <a:off x="2308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0"/>
            <p:cNvSpPr>
              <a:spLocks noChangeShapeType="1"/>
            </p:cNvSpPr>
            <p:nvPr/>
          </p:nvSpPr>
          <p:spPr bwMode="auto">
            <a:xfrm>
              <a:off x="2335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31"/>
            <p:cNvSpPr>
              <a:spLocks noChangeShapeType="1"/>
            </p:cNvSpPr>
            <p:nvPr/>
          </p:nvSpPr>
          <p:spPr bwMode="auto">
            <a:xfrm>
              <a:off x="2400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32"/>
            <p:cNvSpPr>
              <a:spLocks noChangeShapeType="1"/>
            </p:cNvSpPr>
            <p:nvPr/>
          </p:nvSpPr>
          <p:spPr bwMode="auto">
            <a:xfrm>
              <a:off x="2427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233"/>
            <p:cNvSpPr>
              <a:spLocks noChangeShapeType="1"/>
            </p:cNvSpPr>
            <p:nvPr/>
          </p:nvSpPr>
          <p:spPr bwMode="auto">
            <a:xfrm>
              <a:off x="2497" y="2955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234"/>
            <p:cNvSpPr>
              <a:spLocks noChangeShapeType="1"/>
            </p:cNvSpPr>
            <p:nvPr/>
          </p:nvSpPr>
          <p:spPr bwMode="auto">
            <a:xfrm>
              <a:off x="2523" y="292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235"/>
            <p:cNvSpPr>
              <a:spLocks noChangeShapeType="1"/>
            </p:cNvSpPr>
            <p:nvPr/>
          </p:nvSpPr>
          <p:spPr bwMode="auto">
            <a:xfrm>
              <a:off x="2589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236"/>
            <p:cNvSpPr>
              <a:spLocks noChangeShapeType="1"/>
            </p:cNvSpPr>
            <p:nvPr/>
          </p:nvSpPr>
          <p:spPr bwMode="auto">
            <a:xfrm>
              <a:off x="2615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237"/>
            <p:cNvSpPr>
              <a:spLocks noChangeShapeType="1"/>
            </p:cNvSpPr>
            <p:nvPr/>
          </p:nvSpPr>
          <p:spPr bwMode="auto">
            <a:xfrm>
              <a:off x="2686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238"/>
            <p:cNvSpPr>
              <a:spLocks noChangeShapeType="1"/>
            </p:cNvSpPr>
            <p:nvPr/>
          </p:nvSpPr>
          <p:spPr bwMode="auto">
            <a:xfrm>
              <a:off x="2712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239"/>
            <p:cNvSpPr>
              <a:spLocks noChangeShapeType="1"/>
            </p:cNvSpPr>
            <p:nvPr/>
          </p:nvSpPr>
          <p:spPr bwMode="auto">
            <a:xfrm>
              <a:off x="2778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240"/>
            <p:cNvSpPr>
              <a:spLocks noChangeShapeType="1"/>
            </p:cNvSpPr>
            <p:nvPr/>
          </p:nvSpPr>
          <p:spPr bwMode="auto">
            <a:xfrm>
              <a:off x="2804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41"/>
            <p:cNvSpPr>
              <a:spLocks noChangeShapeType="1"/>
            </p:cNvSpPr>
            <p:nvPr/>
          </p:nvSpPr>
          <p:spPr bwMode="auto">
            <a:xfrm>
              <a:off x="2874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290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43"/>
            <p:cNvSpPr>
              <a:spLocks noChangeShapeType="1"/>
            </p:cNvSpPr>
            <p:nvPr/>
          </p:nvSpPr>
          <p:spPr bwMode="auto">
            <a:xfrm>
              <a:off x="2966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44"/>
            <p:cNvSpPr>
              <a:spLocks noChangeShapeType="1"/>
            </p:cNvSpPr>
            <p:nvPr/>
          </p:nvSpPr>
          <p:spPr bwMode="auto">
            <a:xfrm>
              <a:off x="2993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45"/>
            <p:cNvSpPr>
              <a:spLocks noChangeShapeType="1"/>
            </p:cNvSpPr>
            <p:nvPr/>
          </p:nvSpPr>
          <p:spPr bwMode="auto">
            <a:xfrm>
              <a:off x="3063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6"/>
            <p:cNvSpPr>
              <a:spLocks noChangeShapeType="1"/>
            </p:cNvSpPr>
            <p:nvPr/>
          </p:nvSpPr>
          <p:spPr bwMode="auto">
            <a:xfrm>
              <a:off x="3089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47"/>
            <p:cNvSpPr>
              <a:spLocks noChangeShapeType="1"/>
            </p:cNvSpPr>
            <p:nvPr/>
          </p:nvSpPr>
          <p:spPr bwMode="auto">
            <a:xfrm>
              <a:off x="3155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48"/>
            <p:cNvSpPr>
              <a:spLocks noChangeShapeType="1"/>
            </p:cNvSpPr>
            <p:nvPr/>
          </p:nvSpPr>
          <p:spPr bwMode="auto">
            <a:xfrm>
              <a:off x="318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49"/>
            <p:cNvSpPr>
              <a:spLocks noChangeShapeType="1"/>
            </p:cNvSpPr>
            <p:nvPr/>
          </p:nvSpPr>
          <p:spPr bwMode="auto">
            <a:xfrm>
              <a:off x="4190" y="2116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50"/>
            <p:cNvSpPr>
              <a:spLocks noChangeShapeType="1"/>
            </p:cNvSpPr>
            <p:nvPr/>
          </p:nvSpPr>
          <p:spPr bwMode="auto">
            <a:xfrm>
              <a:off x="4216" y="208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51"/>
            <p:cNvSpPr>
              <a:spLocks noChangeArrowheads="1"/>
            </p:cNvSpPr>
            <p:nvPr/>
          </p:nvSpPr>
          <p:spPr bwMode="auto">
            <a:xfrm>
              <a:off x="3822" y="2200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Errors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Line 252"/>
            <p:cNvSpPr>
              <a:spLocks noChangeShapeType="1"/>
            </p:cNvSpPr>
            <p:nvPr/>
          </p:nvSpPr>
          <p:spPr bwMode="auto">
            <a:xfrm>
              <a:off x="4094" y="2243"/>
              <a:ext cx="250" cy="0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3"/>
            <p:cNvSpPr>
              <a:spLocks/>
            </p:cNvSpPr>
            <p:nvPr/>
          </p:nvSpPr>
          <p:spPr bwMode="auto">
            <a:xfrm>
              <a:off x="2335" y="2212"/>
              <a:ext cx="846" cy="35"/>
            </a:xfrm>
            <a:custGeom>
              <a:avLst/>
              <a:gdLst>
                <a:gd name="T0" fmla="*/ 0 w 846"/>
                <a:gd name="T1" fmla="*/ 35 h 35"/>
                <a:gd name="T2" fmla="*/ 0 w 846"/>
                <a:gd name="T3" fmla="*/ 35 h 35"/>
                <a:gd name="T4" fmla="*/ 92 w 846"/>
                <a:gd name="T5" fmla="*/ 35 h 35"/>
                <a:gd name="T6" fmla="*/ 188 w 846"/>
                <a:gd name="T7" fmla="*/ 22 h 35"/>
                <a:gd name="T8" fmla="*/ 280 w 846"/>
                <a:gd name="T9" fmla="*/ 22 h 35"/>
                <a:gd name="T10" fmla="*/ 377 w 846"/>
                <a:gd name="T11" fmla="*/ 9 h 35"/>
                <a:gd name="T12" fmla="*/ 469 w 846"/>
                <a:gd name="T13" fmla="*/ 9 h 35"/>
                <a:gd name="T14" fmla="*/ 566 w 846"/>
                <a:gd name="T15" fmla="*/ 9 h 35"/>
                <a:gd name="T16" fmla="*/ 658 w 846"/>
                <a:gd name="T17" fmla="*/ 9 h 35"/>
                <a:gd name="T18" fmla="*/ 754 w 846"/>
                <a:gd name="T19" fmla="*/ 0 h 35"/>
                <a:gd name="T20" fmla="*/ 846 w 84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35">
                  <a:moveTo>
                    <a:pt x="0" y="35"/>
                  </a:moveTo>
                  <a:lnTo>
                    <a:pt x="0" y="35"/>
                  </a:lnTo>
                  <a:lnTo>
                    <a:pt x="92" y="35"/>
                  </a:lnTo>
                  <a:lnTo>
                    <a:pt x="188" y="22"/>
                  </a:lnTo>
                  <a:lnTo>
                    <a:pt x="280" y="22"/>
                  </a:lnTo>
                  <a:lnTo>
                    <a:pt x="377" y="9"/>
                  </a:lnTo>
                  <a:lnTo>
                    <a:pt x="469" y="9"/>
                  </a:lnTo>
                  <a:lnTo>
                    <a:pt x="566" y="9"/>
                  </a:lnTo>
                  <a:lnTo>
                    <a:pt x="658" y="9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254"/>
            <p:cNvSpPr>
              <a:spLocks noChangeShapeType="1"/>
            </p:cNvSpPr>
            <p:nvPr/>
          </p:nvSpPr>
          <p:spPr bwMode="auto">
            <a:xfrm>
              <a:off x="2308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255"/>
            <p:cNvSpPr>
              <a:spLocks noChangeShapeType="1"/>
            </p:cNvSpPr>
            <p:nvPr/>
          </p:nvSpPr>
          <p:spPr bwMode="auto">
            <a:xfrm flipV="1">
              <a:off x="2308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256"/>
            <p:cNvSpPr>
              <a:spLocks noChangeShapeType="1"/>
            </p:cNvSpPr>
            <p:nvPr/>
          </p:nvSpPr>
          <p:spPr bwMode="auto">
            <a:xfrm>
              <a:off x="2400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7"/>
            <p:cNvSpPr>
              <a:spLocks noChangeShapeType="1"/>
            </p:cNvSpPr>
            <p:nvPr/>
          </p:nvSpPr>
          <p:spPr bwMode="auto">
            <a:xfrm flipV="1">
              <a:off x="240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58"/>
            <p:cNvSpPr>
              <a:spLocks noChangeShapeType="1"/>
            </p:cNvSpPr>
            <p:nvPr/>
          </p:nvSpPr>
          <p:spPr bwMode="auto">
            <a:xfrm>
              <a:off x="2497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59"/>
            <p:cNvSpPr>
              <a:spLocks noChangeShapeType="1"/>
            </p:cNvSpPr>
            <p:nvPr/>
          </p:nvSpPr>
          <p:spPr bwMode="auto">
            <a:xfrm flipV="1">
              <a:off x="2497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260"/>
            <p:cNvSpPr>
              <a:spLocks noChangeShapeType="1"/>
            </p:cNvSpPr>
            <p:nvPr/>
          </p:nvSpPr>
          <p:spPr bwMode="auto">
            <a:xfrm>
              <a:off x="2589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261"/>
            <p:cNvSpPr>
              <a:spLocks noChangeShapeType="1"/>
            </p:cNvSpPr>
            <p:nvPr/>
          </p:nvSpPr>
          <p:spPr bwMode="auto">
            <a:xfrm flipV="1">
              <a:off x="2589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262"/>
            <p:cNvSpPr>
              <a:spLocks noChangeShapeType="1"/>
            </p:cNvSpPr>
            <p:nvPr/>
          </p:nvSpPr>
          <p:spPr bwMode="auto">
            <a:xfrm>
              <a:off x="268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63"/>
            <p:cNvSpPr>
              <a:spLocks noChangeShapeType="1"/>
            </p:cNvSpPr>
            <p:nvPr/>
          </p:nvSpPr>
          <p:spPr bwMode="auto">
            <a:xfrm flipV="1">
              <a:off x="268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64"/>
            <p:cNvSpPr>
              <a:spLocks noChangeShapeType="1"/>
            </p:cNvSpPr>
            <p:nvPr/>
          </p:nvSpPr>
          <p:spPr bwMode="auto">
            <a:xfrm>
              <a:off x="2778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65"/>
            <p:cNvSpPr>
              <a:spLocks noChangeShapeType="1"/>
            </p:cNvSpPr>
            <p:nvPr/>
          </p:nvSpPr>
          <p:spPr bwMode="auto">
            <a:xfrm flipV="1">
              <a:off x="2778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66"/>
            <p:cNvSpPr>
              <a:spLocks noChangeShapeType="1"/>
            </p:cNvSpPr>
            <p:nvPr/>
          </p:nvSpPr>
          <p:spPr bwMode="auto">
            <a:xfrm>
              <a:off x="2874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267"/>
            <p:cNvSpPr>
              <a:spLocks noChangeShapeType="1"/>
            </p:cNvSpPr>
            <p:nvPr/>
          </p:nvSpPr>
          <p:spPr bwMode="auto">
            <a:xfrm flipV="1">
              <a:off x="2874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268"/>
            <p:cNvSpPr>
              <a:spLocks noChangeShapeType="1"/>
            </p:cNvSpPr>
            <p:nvPr/>
          </p:nvSpPr>
          <p:spPr bwMode="auto">
            <a:xfrm>
              <a:off x="296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69"/>
            <p:cNvSpPr>
              <a:spLocks noChangeShapeType="1"/>
            </p:cNvSpPr>
            <p:nvPr/>
          </p:nvSpPr>
          <p:spPr bwMode="auto">
            <a:xfrm flipV="1">
              <a:off x="296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70"/>
            <p:cNvSpPr>
              <a:spLocks noChangeShapeType="1"/>
            </p:cNvSpPr>
            <p:nvPr/>
          </p:nvSpPr>
          <p:spPr bwMode="auto">
            <a:xfrm>
              <a:off x="3063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71"/>
            <p:cNvSpPr>
              <a:spLocks noChangeShapeType="1"/>
            </p:cNvSpPr>
            <p:nvPr/>
          </p:nvSpPr>
          <p:spPr bwMode="auto">
            <a:xfrm flipV="1">
              <a:off x="3063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72"/>
            <p:cNvSpPr>
              <a:spLocks noChangeShapeType="1"/>
            </p:cNvSpPr>
            <p:nvPr/>
          </p:nvSpPr>
          <p:spPr bwMode="auto">
            <a:xfrm>
              <a:off x="3155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73"/>
            <p:cNvSpPr>
              <a:spLocks noChangeShapeType="1"/>
            </p:cNvSpPr>
            <p:nvPr/>
          </p:nvSpPr>
          <p:spPr bwMode="auto">
            <a:xfrm flipV="1">
              <a:off x="3155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74"/>
            <p:cNvSpPr>
              <a:spLocks noChangeShapeType="1"/>
            </p:cNvSpPr>
            <p:nvPr/>
          </p:nvSpPr>
          <p:spPr bwMode="auto">
            <a:xfrm>
              <a:off x="419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75"/>
            <p:cNvSpPr>
              <a:spLocks noChangeShapeType="1"/>
            </p:cNvSpPr>
            <p:nvPr/>
          </p:nvSpPr>
          <p:spPr bwMode="auto">
            <a:xfrm flipV="1">
              <a:off x="4190" y="221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76"/>
            <p:cNvSpPr>
              <a:spLocks noChangeArrowheads="1"/>
            </p:cNvSpPr>
            <p:nvPr/>
          </p:nvSpPr>
          <p:spPr bwMode="auto">
            <a:xfrm>
              <a:off x="3576" y="2327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 Deltas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Line 277"/>
            <p:cNvSpPr>
              <a:spLocks noChangeShapeType="1"/>
            </p:cNvSpPr>
            <p:nvPr/>
          </p:nvSpPr>
          <p:spPr bwMode="auto">
            <a:xfrm>
              <a:off x="4094" y="2371"/>
              <a:ext cx="250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8"/>
            <p:cNvSpPr>
              <a:spLocks/>
            </p:cNvSpPr>
            <p:nvPr/>
          </p:nvSpPr>
          <p:spPr bwMode="auto">
            <a:xfrm>
              <a:off x="2335" y="2274"/>
              <a:ext cx="846" cy="290"/>
            </a:xfrm>
            <a:custGeom>
              <a:avLst/>
              <a:gdLst>
                <a:gd name="T0" fmla="*/ 0 w 846"/>
                <a:gd name="T1" fmla="*/ 224 h 290"/>
                <a:gd name="T2" fmla="*/ 0 w 846"/>
                <a:gd name="T3" fmla="*/ 224 h 290"/>
                <a:gd name="T4" fmla="*/ 92 w 846"/>
                <a:gd name="T5" fmla="*/ 290 h 290"/>
                <a:gd name="T6" fmla="*/ 188 w 846"/>
                <a:gd name="T7" fmla="*/ 277 h 290"/>
                <a:gd name="T8" fmla="*/ 280 w 846"/>
                <a:gd name="T9" fmla="*/ 237 h 290"/>
                <a:gd name="T10" fmla="*/ 377 w 846"/>
                <a:gd name="T11" fmla="*/ 171 h 290"/>
                <a:gd name="T12" fmla="*/ 469 w 846"/>
                <a:gd name="T13" fmla="*/ 118 h 290"/>
                <a:gd name="T14" fmla="*/ 566 w 846"/>
                <a:gd name="T15" fmla="*/ 79 h 290"/>
                <a:gd name="T16" fmla="*/ 658 w 846"/>
                <a:gd name="T17" fmla="*/ 39 h 290"/>
                <a:gd name="T18" fmla="*/ 754 w 846"/>
                <a:gd name="T19" fmla="*/ 13 h 290"/>
                <a:gd name="T20" fmla="*/ 846 w 846"/>
                <a:gd name="T2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290">
                  <a:moveTo>
                    <a:pt x="0" y="224"/>
                  </a:moveTo>
                  <a:lnTo>
                    <a:pt x="0" y="224"/>
                  </a:lnTo>
                  <a:lnTo>
                    <a:pt x="92" y="290"/>
                  </a:lnTo>
                  <a:lnTo>
                    <a:pt x="188" y="277"/>
                  </a:lnTo>
                  <a:lnTo>
                    <a:pt x="280" y="237"/>
                  </a:lnTo>
                  <a:lnTo>
                    <a:pt x="377" y="171"/>
                  </a:lnTo>
                  <a:lnTo>
                    <a:pt x="469" y="118"/>
                  </a:lnTo>
                  <a:lnTo>
                    <a:pt x="566" y="79"/>
                  </a:lnTo>
                  <a:lnTo>
                    <a:pt x="658" y="39"/>
                  </a:lnTo>
                  <a:lnTo>
                    <a:pt x="754" y="13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279"/>
            <p:cNvSpPr>
              <a:spLocks noChangeShapeType="1"/>
            </p:cNvSpPr>
            <p:nvPr/>
          </p:nvSpPr>
          <p:spPr bwMode="auto">
            <a:xfrm>
              <a:off x="2308" y="2498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280"/>
            <p:cNvSpPr>
              <a:spLocks noChangeShapeType="1"/>
            </p:cNvSpPr>
            <p:nvPr/>
          </p:nvSpPr>
          <p:spPr bwMode="auto">
            <a:xfrm>
              <a:off x="2335" y="2472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281"/>
            <p:cNvSpPr>
              <a:spLocks noChangeShapeType="1"/>
            </p:cNvSpPr>
            <p:nvPr/>
          </p:nvSpPr>
          <p:spPr bwMode="auto">
            <a:xfrm>
              <a:off x="2308" y="247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282"/>
            <p:cNvSpPr>
              <a:spLocks noChangeShapeType="1"/>
            </p:cNvSpPr>
            <p:nvPr/>
          </p:nvSpPr>
          <p:spPr bwMode="auto">
            <a:xfrm flipV="1">
              <a:off x="2308" y="246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283"/>
            <p:cNvSpPr>
              <a:spLocks noChangeShapeType="1"/>
            </p:cNvSpPr>
            <p:nvPr/>
          </p:nvSpPr>
          <p:spPr bwMode="auto">
            <a:xfrm>
              <a:off x="2400" y="256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284"/>
            <p:cNvSpPr>
              <a:spLocks noChangeShapeType="1"/>
            </p:cNvSpPr>
            <p:nvPr/>
          </p:nvSpPr>
          <p:spPr bwMode="auto">
            <a:xfrm>
              <a:off x="2427" y="2538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285"/>
            <p:cNvSpPr>
              <a:spLocks noChangeShapeType="1"/>
            </p:cNvSpPr>
            <p:nvPr/>
          </p:nvSpPr>
          <p:spPr bwMode="auto">
            <a:xfrm>
              <a:off x="2400" y="253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286"/>
            <p:cNvSpPr>
              <a:spLocks noChangeShapeType="1"/>
            </p:cNvSpPr>
            <p:nvPr/>
          </p:nvSpPr>
          <p:spPr bwMode="auto">
            <a:xfrm flipV="1">
              <a:off x="2400" y="253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287"/>
            <p:cNvSpPr>
              <a:spLocks noChangeShapeType="1"/>
            </p:cNvSpPr>
            <p:nvPr/>
          </p:nvSpPr>
          <p:spPr bwMode="auto">
            <a:xfrm>
              <a:off x="2497" y="255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288"/>
            <p:cNvSpPr>
              <a:spLocks noChangeShapeType="1"/>
            </p:cNvSpPr>
            <p:nvPr/>
          </p:nvSpPr>
          <p:spPr bwMode="auto">
            <a:xfrm>
              <a:off x="2523" y="252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289"/>
            <p:cNvSpPr>
              <a:spLocks noChangeShapeType="1"/>
            </p:cNvSpPr>
            <p:nvPr/>
          </p:nvSpPr>
          <p:spPr bwMode="auto">
            <a:xfrm>
              <a:off x="2497" y="252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90"/>
            <p:cNvSpPr>
              <a:spLocks noChangeShapeType="1"/>
            </p:cNvSpPr>
            <p:nvPr/>
          </p:nvSpPr>
          <p:spPr bwMode="auto">
            <a:xfrm flipV="1">
              <a:off x="2497" y="252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91"/>
            <p:cNvSpPr>
              <a:spLocks noChangeShapeType="1"/>
            </p:cNvSpPr>
            <p:nvPr/>
          </p:nvSpPr>
          <p:spPr bwMode="auto">
            <a:xfrm>
              <a:off x="2589" y="251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92"/>
            <p:cNvSpPr>
              <a:spLocks noChangeShapeType="1"/>
            </p:cNvSpPr>
            <p:nvPr/>
          </p:nvSpPr>
          <p:spPr bwMode="auto">
            <a:xfrm>
              <a:off x="2615" y="2485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293"/>
            <p:cNvSpPr>
              <a:spLocks noChangeShapeType="1"/>
            </p:cNvSpPr>
            <p:nvPr/>
          </p:nvSpPr>
          <p:spPr bwMode="auto">
            <a:xfrm>
              <a:off x="2589" y="248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294"/>
            <p:cNvSpPr>
              <a:spLocks noChangeShapeType="1"/>
            </p:cNvSpPr>
            <p:nvPr/>
          </p:nvSpPr>
          <p:spPr bwMode="auto">
            <a:xfrm flipV="1">
              <a:off x="2589" y="2480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295"/>
            <p:cNvSpPr>
              <a:spLocks noChangeShapeType="1"/>
            </p:cNvSpPr>
            <p:nvPr/>
          </p:nvSpPr>
          <p:spPr bwMode="auto">
            <a:xfrm>
              <a:off x="2686" y="2445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296"/>
            <p:cNvSpPr>
              <a:spLocks noChangeShapeType="1"/>
            </p:cNvSpPr>
            <p:nvPr/>
          </p:nvSpPr>
          <p:spPr bwMode="auto">
            <a:xfrm>
              <a:off x="2712" y="2419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297"/>
            <p:cNvSpPr>
              <a:spLocks noChangeShapeType="1"/>
            </p:cNvSpPr>
            <p:nvPr/>
          </p:nvSpPr>
          <p:spPr bwMode="auto">
            <a:xfrm>
              <a:off x="2686" y="2419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298"/>
            <p:cNvSpPr>
              <a:spLocks noChangeShapeType="1"/>
            </p:cNvSpPr>
            <p:nvPr/>
          </p:nvSpPr>
          <p:spPr bwMode="auto">
            <a:xfrm flipV="1">
              <a:off x="2686" y="2414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299"/>
            <p:cNvSpPr>
              <a:spLocks noChangeShapeType="1"/>
            </p:cNvSpPr>
            <p:nvPr/>
          </p:nvSpPr>
          <p:spPr bwMode="auto">
            <a:xfrm>
              <a:off x="2778" y="2392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300"/>
            <p:cNvSpPr>
              <a:spLocks noChangeShapeType="1"/>
            </p:cNvSpPr>
            <p:nvPr/>
          </p:nvSpPr>
          <p:spPr bwMode="auto">
            <a:xfrm>
              <a:off x="2804" y="2366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301"/>
            <p:cNvSpPr>
              <a:spLocks noChangeShapeType="1"/>
            </p:cNvSpPr>
            <p:nvPr/>
          </p:nvSpPr>
          <p:spPr bwMode="auto">
            <a:xfrm>
              <a:off x="2778" y="236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02"/>
            <p:cNvSpPr>
              <a:spLocks noChangeShapeType="1"/>
            </p:cNvSpPr>
            <p:nvPr/>
          </p:nvSpPr>
          <p:spPr bwMode="auto">
            <a:xfrm flipV="1">
              <a:off x="2778" y="236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03"/>
            <p:cNvSpPr>
              <a:spLocks noChangeShapeType="1"/>
            </p:cNvSpPr>
            <p:nvPr/>
          </p:nvSpPr>
          <p:spPr bwMode="auto">
            <a:xfrm>
              <a:off x="2874" y="235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04"/>
            <p:cNvSpPr>
              <a:spLocks noChangeShapeType="1"/>
            </p:cNvSpPr>
            <p:nvPr/>
          </p:nvSpPr>
          <p:spPr bwMode="auto">
            <a:xfrm>
              <a:off x="2901" y="232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05"/>
            <p:cNvSpPr>
              <a:spLocks noChangeShapeType="1"/>
            </p:cNvSpPr>
            <p:nvPr/>
          </p:nvSpPr>
          <p:spPr bwMode="auto">
            <a:xfrm>
              <a:off x="2874" y="232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06"/>
            <p:cNvSpPr>
              <a:spLocks noChangeShapeType="1"/>
            </p:cNvSpPr>
            <p:nvPr/>
          </p:nvSpPr>
          <p:spPr bwMode="auto">
            <a:xfrm flipV="1">
              <a:off x="2874" y="232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07"/>
            <p:cNvSpPr>
              <a:spLocks noChangeShapeType="1"/>
            </p:cNvSpPr>
            <p:nvPr/>
          </p:nvSpPr>
          <p:spPr bwMode="auto">
            <a:xfrm>
              <a:off x="2966" y="231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08"/>
            <p:cNvSpPr>
              <a:spLocks noChangeShapeType="1"/>
            </p:cNvSpPr>
            <p:nvPr/>
          </p:nvSpPr>
          <p:spPr bwMode="auto">
            <a:xfrm>
              <a:off x="2993" y="228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09"/>
            <p:cNvSpPr>
              <a:spLocks noChangeShapeType="1"/>
            </p:cNvSpPr>
            <p:nvPr/>
          </p:nvSpPr>
          <p:spPr bwMode="auto">
            <a:xfrm>
              <a:off x="2966" y="228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10"/>
            <p:cNvSpPr>
              <a:spLocks noChangeShapeType="1"/>
            </p:cNvSpPr>
            <p:nvPr/>
          </p:nvSpPr>
          <p:spPr bwMode="auto">
            <a:xfrm flipV="1">
              <a:off x="2966" y="228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311"/>
            <p:cNvSpPr>
              <a:spLocks noChangeShapeType="1"/>
            </p:cNvSpPr>
            <p:nvPr/>
          </p:nvSpPr>
          <p:spPr bwMode="auto">
            <a:xfrm>
              <a:off x="3063" y="2287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312"/>
            <p:cNvSpPr>
              <a:spLocks noChangeShapeType="1"/>
            </p:cNvSpPr>
            <p:nvPr/>
          </p:nvSpPr>
          <p:spPr bwMode="auto">
            <a:xfrm>
              <a:off x="3089" y="2261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313"/>
            <p:cNvSpPr>
              <a:spLocks noChangeShapeType="1"/>
            </p:cNvSpPr>
            <p:nvPr/>
          </p:nvSpPr>
          <p:spPr bwMode="auto">
            <a:xfrm>
              <a:off x="3063" y="226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314"/>
            <p:cNvSpPr>
              <a:spLocks noChangeShapeType="1"/>
            </p:cNvSpPr>
            <p:nvPr/>
          </p:nvSpPr>
          <p:spPr bwMode="auto">
            <a:xfrm flipV="1">
              <a:off x="3063" y="225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315"/>
            <p:cNvSpPr>
              <a:spLocks noChangeShapeType="1"/>
            </p:cNvSpPr>
            <p:nvPr/>
          </p:nvSpPr>
          <p:spPr bwMode="auto">
            <a:xfrm>
              <a:off x="3155" y="227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316"/>
            <p:cNvSpPr>
              <a:spLocks noChangeShapeType="1"/>
            </p:cNvSpPr>
            <p:nvPr/>
          </p:nvSpPr>
          <p:spPr bwMode="auto">
            <a:xfrm>
              <a:off x="3181" y="2247"/>
              <a:ext cx="0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317"/>
            <p:cNvSpPr>
              <a:spLocks noChangeShapeType="1"/>
            </p:cNvSpPr>
            <p:nvPr/>
          </p:nvSpPr>
          <p:spPr bwMode="auto">
            <a:xfrm>
              <a:off x="3155" y="2247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318"/>
            <p:cNvSpPr>
              <a:spLocks noChangeShapeType="1"/>
            </p:cNvSpPr>
            <p:nvPr/>
          </p:nvSpPr>
          <p:spPr bwMode="auto">
            <a:xfrm flipV="1">
              <a:off x="3155" y="224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319"/>
            <p:cNvSpPr>
              <a:spLocks noChangeShapeType="1"/>
            </p:cNvSpPr>
            <p:nvPr/>
          </p:nvSpPr>
          <p:spPr bwMode="auto">
            <a:xfrm>
              <a:off x="4190" y="237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320"/>
            <p:cNvSpPr>
              <a:spLocks noChangeShapeType="1"/>
            </p:cNvSpPr>
            <p:nvPr/>
          </p:nvSpPr>
          <p:spPr bwMode="auto">
            <a:xfrm>
              <a:off x="4216" y="234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321"/>
            <p:cNvSpPr>
              <a:spLocks noChangeShapeType="1"/>
            </p:cNvSpPr>
            <p:nvPr/>
          </p:nvSpPr>
          <p:spPr bwMode="auto">
            <a:xfrm>
              <a:off x="4190" y="234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322"/>
            <p:cNvSpPr>
              <a:spLocks noChangeShapeType="1"/>
            </p:cNvSpPr>
            <p:nvPr/>
          </p:nvSpPr>
          <p:spPr bwMode="auto">
            <a:xfrm flipV="1">
              <a:off x="4190" y="234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323"/>
            <p:cNvSpPr>
              <a:spLocks noChangeArrowheads="1"/>
            </p:cNvSpPr>
            <p:nvPr/>
          </p:nvSpPr>
          <p:spPr bwMode="auto">
            <a:xfrm>
              <a:off x="3756" y="2455"/>
              <a:ext cx="2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Line 324"/>
            <p:cNvSpPr>
              <a:spLocks noChangeShapeType="1"/>
            </p:cNvSpPr>
            <p:nvPr/>
          </p:nvSpPr>
          <p:spPr bwMode="auto">
            <a:xfrm>
              <a:off x="4094" y="2498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2335" y="3355"/>
              <a:ext cx="846" cy="0"/>
            </a:xfrm>
            <a:custGeom>
              <a:avLst/>
              <a:gdLst>
                <a:gd name="T0" fmla="*/ 0 w 846"/>
                <a:gd name="T1" fmla="*/ 0 w 846"/>
                <a:gd name="T2" fmla="*/ 92 w 846"/>
                <a:gd name="T3" fmla="*/ 188 w 846"/>
                <a:gd name="T4" fmla="*/ 280 w 846"/>
                <a:gd name="T5" fmla="*/ 377 w 846"/>
                <a:gd name="T6" fmla="*/ 469 w 846"/>
                <a:gd name="T7" fmla="*/ 566 w 846"/>
                <a:gd name="T8" fmla="*/ 658 w 846"/>
                <a:gd name="T9" fmla="*/ 754 w 846"/>
                <a:gd name="T10" fmla="*/ 846 w 8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46">
                  <a:moveTo>
                    <a:pt x="0" y="0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188" y="0"/>
                  </a:lnTo>
                  <a:lnTo>
                    <a:pt x="280" y="0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0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326"/>
            <p:cNvSpPr>
              <a:spLocks noChangeArrowheads="1"/>
            </p:cNvSpPr>
            <p:nvPr/>
          </p:nvSpPr>
          <p:spPr bwMode="auto">
            <a:xfrm>
              <a:off x="2308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327"/>
            <p:cNvSpPr>
              <a:spLocks noChangeShapeType="1"/>
            </p:cNvSpPr>
            <p:nvPr/>
          </p:nvSpPr>
          <p:spPr bwMode="auto">
            <a:xfrm>
              <a:off x="233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328"/>
            <p:cNvSpPr>
              <a:spLocks noChangeArrowheads="1"/>
            </p:cNvSpPr>
            <p:nvPr/>
          </p:nvSpPr>
          <p:spPr bwMode="auto">
            <a:xfrm>
              <a:off x="2400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2427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330"/>
            <p:cNvSpPr>
              <a:spLocks noChangeArrowheads="1"/>
            </p:cNvSpPr>
            <p:nvPr/>
          </p:nvSpPr>
          <p:spPr bwMode="auto">
            <a:xfrm>
              <a:off x="2497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252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332"/>
            <p:cNvSpPr>
              <a:spLocks noChangeArrowheads="1"/>
            </p:cNvSpPr>
            <p:nvPr/>
          </p:nvSpPr>
          <p:spPr bwMode="auto">
            <a:xfrm>
              <a:off x="2589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261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334"/>
            <p:cNvSpPr>
              <a:spLocks noChangeArrowheads="1"/>
            </p:cNvSpPr>
            <p:nvPr/>
          </p:nvSpPr>
          <p:spPr bwMode="auto">
            <a:xfrm>
              <a:off x="2686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712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36"/>
            <p:cNvSpPr>
              <a:spLocks noChangeArrowheads="1"/>
            </p:cNvSpPr>
            <p:nvPr/>
          </p:nvSpPr>
          <p:spPr bwMode="auto">
            <a:xfrm>
              <a:off x="2778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>
              <a:off x="2804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338"/>
            <p:cNvSpPr>
              <a:spLocks noChangeArrowheads="1"/>
            </p:cNvSpPr>
            <p:nvPr/>
          </p:nvSpPr>
          <p:spPr bwMode="auto">
            <a:xfrm>
              <a:off x="2874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>
              <a:off x="290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340"/>
            <p:cNvSpPr>
              <a:spLocks noChangeArrowheads="1"/>
            </p:cNvSpPr>
            <p:nvPr/>
          </p:nvSpPr>
          <p:spPr bwMode="auto">
            <a:xfrm>
              <a:off x="2966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>
              <a:off x="299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342"/>
            <p:cNvSpPr>
              <a:spLocks noChangeArrowheads="1"/>
            </p:cNvSpPr>
            <p:nvPr/>
          </p:nvSpPr>
          <p:spPr bwMode="auto">
            <a:xfrm>
              <a:off x="3063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3089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344"/>
            <p:cNvSpPr>
              <a:spLocks noChangeArrowheads="1"/>
            </p:cNvSpPr>
            <p:nvPr/>
          </p:nvSpPr>
          <p:spPr bwMode="auto">
            <a:xfrm>
              <a:off x="3155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>
              <a:off x="318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346"/>
            <p:cNvSpPr>
              <a:spLocks noChangeArrowheads="1"/>
            </p:cNvSpPr>
            <p:nvPr/>
          </p:nvSpPr>
          <p:spPr bwMode="auto">
            <a:xfrm>
              <a:off x="4190" y="2472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347"/>
            <p:cNvSpPr>
              <a:spLocks noChangeShapeType="1"/>
            </p:cNvSpPr>
            <p:nvPr/>
          </p:nvSpPr>
          <p:spPr bwMode="auto">
            <a:xfrm>
              <a:off x="4216" y="2498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348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3364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6037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Sparsity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7982" y="2164484"/>
            <a:ext cx="11191009" cy="3155662"/>
            <a:chOff x="1433946" y="2060575"/>
            <a:chExt cx="8839923" cy="312776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9112752"/>
                </p:ext>
              </p:extLst>
            </p:nvPr>
          </p:nvGraphicFramePr>
          <p:xfrm>
            <a:off x="1433946" y="2060575"/>
            <a:ext cx="3761510" cy="2755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7444027"/>
                </p:ext>
              </p:extLst>
            </p:nvPr>
          </p:nvGraphicFramePr>
          <p:xfrm>
            <a:off x="6478876" y="2137064"/>
            <a:ext cx="3794993" cy="2760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103419" y="4901046"/>
              <a:ext cx="782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2464" y="4911345"/>
              <a:ext cx="40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5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1706" y="914371"/>
            <a:ext cx="3869574" cy="3882174"/>
            <a:chOff x="1953492" y="1048414"/>
            <a:chExt cx="3869574" cy="3882174"/>
          </a:xfrm>
        </p:grpSpPr>
        <p:sp>
          <p:nvSpPr>
            <p:cNvPr id="4" name="TextBox 3"/>
            <p:cNvSpPr txBox="1"/>
            <p:nvPr/>
          </p:nvSpPr>
          <p:spPr>
            <a:xfrm>
              <a:off x="1953492" y="1048414"/>
              <a:ext cx="386957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3492" y="2352959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4121" y="2352959"/>
              <a:ext cx="1938945" cy="2577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[R5-4]=R4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338571" y="2138112"/>
            <a:ext cx="70658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26208" y="2134371"/>
            <a:ext cx="101779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95259" y="2881450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8406" y="2133304"/>
            <a:ext cx="413039" cy="30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flipH="1">
            <a:off x="7972423" y="2461191"/>
            <a:ext cx="662681" cy="4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9" idx="0"/>
          </p:cNvCxnSpPr>
          <p:nvPr/>
        </p:nvCxnSpPr>
        <p:spPr>
          <a:xfrm>
            <a:off x="7194926" y="2436418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3257"/>
              </p:ext>
            </p:extLst>
          </p:nvPr>
        </p:nvGraphicFramePr>
        <p:xfrm>
          <a:off x="5991973" y="3613788"/>
          <a:ext cx="2134235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570"/>
                <a:gridCol w="738774"/>
                <a:gridCol w="8068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&lt;I1,I2&gt;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I5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&lt;I3,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I6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I7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I8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8572756" y="3653302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7972423" y="3208270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8575" y="457710"/>
            <a:ext cx="1776844" cy="242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2941" y="1499146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2941" y="1669580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6" y="141548"/>
            <a:ext cx="9216181" cy="2416046"/>
            <a:chOff x="750436" y="141548"/>
            <a:chExt cx="9216181" cy="2416046"/>
          </a:xfrm>
        </p:grpSpPr>
        <p:sp>
          <p:nvSpPr>
            <p:cNvPr id="4" name="TextBox 3"/>
            <p:cNvSpPr txBox="1"/>
            <p:nvPr/>
          </p:nvSpPr>
          <p:spPr>
            <a:xfrm>
              <a:off x="750436" y="1415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754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150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9773" y="1415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27042</TotalTime>
  <Words>1348</Words>
  <Application>Microsoft Office PowerPoint</Application>
  <PresentationFormat>Widescreen</PresentationFormat>
  <Paragraphs>438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Olatunji Ruwase</dc:creator>
  <cp:lastModifiedBy>Olatunji Ruwase</cp:lastModifiedBy>
  <cp:revision>394</cp:revision>
  <dcterms:created xsi:type="dcterms:W3CDTF">2015-04-18T20:48:05Z</dcterms:created>
  <dcterms:modified xsi:type="dcterms:W3CDTF">2015-11-23T02:56:42Z</dcterms:modified>
</cp:coreProperties>
</file>