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72" r:id="rId11"/>
    <p:sldId id="274" r:id="rId12"/>
    <p:sldId id="275" r:id="rId13"/>
    <p:sldId id="276" r:id="rId14"/>
    <p:sldId id="267" r:id="rId15"/>
    <p:sldId id="268" r:id="rId16"/>
    <p:sldId id="269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726616"/>
        <c:axId val="321723480"/>
      </c:lineChart>
      <c:catAx>
        <c:axId val="321726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3480"/>
        <c:crosses val="autoZero"/>
        <c:auto val="1"/>
        <c:lblAlgn val="ctr"/>
        <c:lblOffset val="100"/>
        <c:noMultiLvlLbl val="0"/>
      </c:catAx>
      <c:valAx>
        <c:axId val="321723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6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722304"/>
        <c:axId val="321723088"/>
      </c:lineChart>
      <c:catAx>
        <c:axId val="321722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3088"/>
        <c:crosses val="autoZero"/>
        <c:auto val="1"/>
        <c:lblAlgn val="ctr"/>
        <c:lblOffset val="100"/>
        <c:noMultiLvlLbl val="0"/>
      </c:catAx>
      <c:valAx>
        <c:axId val="32172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724264"/>
        <c:axId val="321722696"/>
      </c:lineChart>
      <c:catAx>
        <c:axId val="321724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2696"/>
        <c:crosses val="autoZero"/>
        <c:auto val="1"/>
        <c:lblAlgn val="ctr"/>
        <c:lblOffset val="100"/>
        <c:noMultiLvlLbl val="0"/>
      </c:catAx>
      <c:valAx>
        <c:axId val="3217226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426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MNIST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309058114311054"/>
          <c:y val="0.16878504672897196"/>
          <c:w val="0.75694579273481222"/>
          <c:h val="0.5441533593347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XCGCorePerf!$C$6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XCGCorePerf!$D$6:$F$6</c:f>
              <c:numCache>
                <c:formatCode>General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2A9-496C-A15D-38D4D1DE9C65}"/>
            </c:ext>
          </c:extLst>
        </c:ser>
        <c:ser>
          <c:idx val="2"/>
          <c:order val="2"/>
          <c:tx>
            <c:strRef>
              <c:f>XCGCorePerf!$C$8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XCGCorePerf!$D$8:$F$8</c:f>
              <c:numCache>
                <c:formatCode>General</c:formatCode>
                <c:ptCount val="3"/>
                <c:pt idx="0">
                  <c:v>0.63</c:v>
                </c:pt>
                <c:pt idx="1">
                  <c:v>0.17</c:v>
                </c:pt>
                <c:pt idx="2">
                  <c:v>0.42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2A9-496C-A15D-38D4D1DE9C65}"/>
            </c:ext>
          </c:extLst>
        </c:ser>
        <c:ser>
          <c:idx val="3"/>
          <c:order val="3"/>
          <c:tx>
            <c:strRef>
              <c:f>XCGCorePerf!$C$9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XCGCorePerf!$D$9:$F$9</c:f>
              <c:numCache>
                <c:formatCode>General</c:formatCode>
                <c:ptCount val="3"/>
                <c:pt idx="0">
                  <c:v>0.5</c:v>
                </c:pt>
                <c:pt idx="1">
                  <c:v>0.16</c:v>
                </c:pt>
                <c:pt idx="2">
                  <c:v>0.36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2A9-496C-A15D-38D4D1DE9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1726224"/>
        <c:axId val="32172779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XCGCorePerf!$C$7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XCGCorePerf!$D$5:$F$5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XCGCorePerf!$D$7:$F$7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0.72</c:v>
                      </c:pt>
                      <c:pt idx="1">
                        <c:v>0.17</c:v>
                      </c:pt>
                      <c:pt idx="2">
                        <c:v>0.47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2A9-496C-A15D-38D4D1DE9C65}"/>
                  </c:ext>
                </c:extLst>
              </c15:ser>
            </c15:filteredBarSeries>
          </c:ext>
        </c:extLst>
      </c:barChart>
      <c:catAx>
        <c:axId val="32172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7792"/>
        <c:crosses val="autoZero"/>
        <c:auto val="1"/>
        <c:lblAlgn val="ctr"/>
        <c:lblOffset val="100"/>
        <c:noMultiLvlLbl val="0"/>
      </c:catAx>
      <c:valAx>
        <c:axId val="32172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Per-input processing time (msecs)</a:t>
                </a:r>
              </a:p>
            </c:rich>
          </c:tx>
          <c:layout>
            <c:manualLayout>
              <c:xMode val="edge"/>
              <c:yMode val="edge"/>
              <c:x val="1.7648821294598448E-2"/>
              <c:y val="0.106479983749257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CIFAR-10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52166482440547"/>
          <c:y val="0.18124620131026919"/>
          <c:w val="0.84247111607583314"/>
          <c:h val="0.531692424761089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XCGCorePerf!$C$12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XCGCorePerf!$D$12:$F$12</c:f>
              <c:numCache>
                <c:formatCode>General</c:formatCode>
                <c:ptCount val="3"/>
                <c:pt idx="0">
                  <c:v>12.89</c:v>
                </c:pt>
                <c:pt idx="1">
                  <c:v>13.78</c:v>
                </c:pt>
                <c:pt idx="2">
                  <c:v>20.76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006-4117-95E9-0798847890F8}"/>
            </c:ext>
          </c:extLst>
        </c:ser>
        <c:ser>
          <c:idx val="2"/>
          <c:order val="2"/>
          <c:tx>
            <c:strRef>
              <c:f>XCGCorePerf!$C$14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XCGCorePerf!$D$14:$F$14</c:f>
              <c:numCache>
                <c:formatCode>General</c:formatCode>
                <c:ptCount val="3"/>
                <c:pt idx="0">
                  <c:v>12.93</c:v>
                </c:pt>
                <c:pt idx="1">
                  <c:v>2.4700000000000002</c:v>
                </c:pt>
                <c:pt idx="2">
                  <c:v>10.39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006-4117-95E9-0798847890F8}"/>
            </c:ext>
          </c:extLst>
        </c:ser>
        <c:ser>
          <c:idx val="3"/>
          <c:order val="3"/>
          <c:tx>
            <c:strRef>
              <c:f>XCGCorePerf!$C$15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XCGCorePerf!$D$15:$F$15</c:f>
              <c:numCache>
                <c:formatCode>General</c:formatCode>
                <c:ptCount val="3"/>
                <c:pt idx="0">
                  <c:v>10.31</c:v>
                </c:pt>
                <c:pt idx="1">
                  <c:v>2.2400000000000002</c:v>
                </c:pt>
                <c:pt idx="2">
                  <c:v>2.69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06-4117-95E9-079884789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869880"/>
        <c:axId val="3208679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XCGCorePerf!$C$13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XCGCorePerf!$D$11:$F$11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XCGCorePerf!$D$13:$F$13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14.86</c:v>
                      </c:pt>
                      <c:pt idx="1">
                        <c:v>2.44</c:v>
                      </c:pt>
                      <c:pt idx="2">
                        <c:v>10.74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B006-4117-95E9-0798847890F8}"/>
                  </c:ext>
                </c:extLst>
              </c15:ser>
            </c15:filteredBarSeries>
          </c:ext>
        </c:extLst>
      </c:barChart>
      <c:catAx>
        <c:axId val="32086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67920"/>
        <c:crosses val="autoZero"/>
        <c:auto val="1"/>
        <c:lblAlgn val="ctr"/>
        <c:lblOffset val="100"/>
        <c:noMultiLvlLbl val="0"/>
      </c:catAx>
      <c:valAx>
        <c:axId val="32086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69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ImageNet-1K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66404199475065"/>
          <c:y val="0.16645918158801679"/>
          <c:w val="0.84322498149269798"/>
          <c:h val="0.56051347424276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XCGCorePerf!$C$18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XCGCorePerf!$D$18:$F$18</c:f>
              <c:numCache>
                <c:formatCode>General</c:formatCode>
                <c:ptCount val="3"/>
                <c:pt idx="0">
                  <c:v>271.02999999999997</c:v>
                </c:pt>
                <c:pt idx="1">
                  <c:v>299.63</c:v>
                </c:pt>
                <c:pt idx="2">
                  <c:v>284.54000000000002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EC-4D3B-B091-5AFC1868FCAA}"/>
            </c:ext>
          </c:extLst>
        </c:ser>
        <c:ser>
          <c:idx val="2"/>
          <c:order val="2"/>
          <c:tx>
            <c:strRef>
              <c:f>XCGCorePerf!$C$20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XCGCorePerf!$D$20:$F$20</c:f>
              <c:numCache>
                <c:formatCode>General</c:formatCode>
                <c:ptCount val="3"/>
                <c:pt idx="0">
                  <c:v>271.02999999999997</c:v>
                </c:pt>
                <c:pt idx="1">
                  <c:v>25.95</c:v>
                </c:pt>
                <c:pt idx="2">
                  <c:v>37.83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FEC-4D3B-B091-5AFC1868FCAA}"/>
            </c:ext>
          </c:extLst>
        </c:ser>
        <c:ser>
          <c:idx val="3"/>
          <c:order val="3"/>
          <c:tx>
            <c:strRef>
              <c:f>XCGCorePerf!$C$21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XCGCorePerf!$D$21:$F$21</c:f>
              <c:numCache>
                <c:formatCode>General</c:formatCode>
                <c:ptCount val="3"/>
                <c:pt idx="0">
                  <c:v>179.81</c:v>
                </c:pt>
                <c:pt idx="1">
                  <c:v>26.67</c:v>
                </c:pt>
                <c:pt idx="2">
                  <c:v>23.17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FEC-4D3B-B091-5AFC1868F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92576"/>
        <c:axId val="32758904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XCGCorePerf!$C$19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XCGCorePerf!$D$17:$F$17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XCGCorePerf!$D$19:$F$19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317.95</c:v>
                      </c:pt>
                      <c:pt idx="1">
                        <c:v>25.99</c:v>
                      </c:pt>
                      <c:pt idx="2">
                        <c:v>38.65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5FEC-4D3B-B091-5AFC1868FCAA}"/>
                  </c:ext>
                </c:extLst>
              </c15:ser>
            </c15:filteredBarSeries>
          </c:ext>
        </c:extLst>
      </c:barChart>
      <c:catAx>
        <c:axId val="32759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89048"/>
        <c:crosses val="autoZero"/>
        <c:auto val="1"/>
        <c:lblAlgn val="ctr"/>
        <c:lblOffset val="100"/>
        <c:noMultiLvlLbl val="0"/>
      </c:catAx>
      <c:valAx>
        <c:axId val="327589048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9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ImageNet-22K</a:t>
            </a:r>
            <a:endParaRPr lang="en-US" sz="1200" dirty="0"/>
          </a:p>
        </c:rich>
      </c:tx>
      <c:layout>
        <c:manualLayout>
          <c:xMode val="edge"/>
          <c:yMode val="edge"/>
          <c:x val="0.425422311457511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56218095771637"/>
          <c:y val="0.14127583746564482"/>
          <c:w val="0.84861056020587722"/>
          <c:h val="0.54307166532280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XCGCorePerf!$C$24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XCGCorePerf!$D$24:$F$24</c:f>
              <c:numCache>
                <c:formatCode>General</c:formatCode>
                <c:ptCount val="3"/>
                <c:pt idx="0">
                  <c:v>661.03</c:v>
                </c:pt>
                <c:pt idx="1">
                  <c:v>728.23</c:v>
                </c:pt>
                <c:pt idx="2">
                  <c:v>800.93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B8-4BD3-B883-082BA707A951}"/>
            </c:ext>
          </c:extLst>
        </c:ser>
        <c:ser>
          <c:idx val="2"/>
          <c:order val="2"/>
          <c:tx>
            <c:strRef>
              <c:f>XCGCorePerf!$C$26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XCGCorePerf!$D$26:$F$26</c:f>
              <c:numCache>
                <c:formatCode>General</c:formatCode>
                <c:ptCount val="3"/>
                <c:pt idx="0">
                  <c:v>659.18</c:v>
                </c:pt>
                <c:pt idx="1">
                  <c:v>70.11</c:v>
                </c:pt>
                <c:pt idx="2">
                  <c:v>189.8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1B8-4BD3-B883-082BA707A951}"/>
            </c:ext>
          </c:extLst>
        </c:ser>
        <c:ser>
          <c:idx val="3"/>
          <c:order val="3"/>
          <c:tx>
            <c:strRef>
              <c:f>XCGCorePerf!$C$27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XCGCorePerf!$D$27:$F$27</c:f>
              <c:numCache>
                <c:formatCode>General</c:formatCode>
                <c:ptCount val="3"/>
                <c:pt idx="0">
                  <c:v>478.04</c:v>
                </c:pt>
                <c:pt idx="1">
                  <c:v>71.760000000000005</c:v>
                </c:pt>
                <c:pt idx="2">
                  <c:v>151.43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1B8-4BD3-B883-082BA707A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95320"/>
        <c:axId val="3275929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XCGCorePerf!$C$25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XCGCorePerf!$D$23:$F$23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XCGCorePerf!$D$25:$F$25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780.19</c:v>
                      </c:pt>
                      <c:pt idx="1">
                        <c:v>71.48</c:v>
                      </c:pt>
                      <c:pt idx="2">
                        <c:v>196.47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1B8-4BD3-B883-082BA707A951}"/>
                  </c:ext>
                </c:extLst>
              </c15:ser>
            </c15:filteredBarSeries>
          </c:ext>
        </c:extLst>
      </c:barChart>
      <c:catAx>
        <c:axId val="32759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92968"/>
        <c:crosses val="autoZero"/>
        <c:auto val="1"/>
        <c:lblAlgn val="ctr"/>
        <c:lblOffset val="100"/>
        <c:noMultiLvlLbl val="0"/>
      </c:catAx>
      <c:valAx>
        <c:axId val="327592968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9532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5704234087244305E-2"/>
          <c:y val="0.83930166103366677"/>
          <c:w val="0.95186882957740915"/>
          <c:h val="0.160698338966333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30539721075988"/>
          <c:y val="0.12564840109272055"/>
          <c:w val="0.86220448676966654"/>
          <c:h val="0.54383072379543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XCGCorePerf!$P$26</c:f>
              <c:strCache>
                <c:ptCount val="1"/>
                <c:pt idx="0">
                  <c:v>LoopUnrolling</c:v>
                </c:pt>
              </c:strCache>
            </c:strRef>
          </c:tx>
          <c:spPr>
            <a:noFill/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XCGCorePerf!$Q$26:$U$26</c:f>
              <c:numCache>
                <c:formatCode>0.00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01-4E02-82FE-E0626921762C}"/>
            </c:ext>
          </c:extLst>
        </c:ser>
        <c:ser>
          <c:idx val="2"/>
          <c:order val="2"/>
          <c:tx>
            <c:strRef>
              <c:f>XCGCorePerf!$P$28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XCGCorePerf!$Q$28:$U$28</c:f>
              <c:numCache>
                <c:formatCode>0.00</c:formatCode>
                <c:ptCount val="5"/>
                <c:pt idx="0">
                  <c:v>1.7459016393442623</c:v>
                </c:pt>
                <c:pt idx="1">
                  <c:v>1.8390849166343544</c:v>
                </c:pt>
                <c:pt idx="2">
                  <c:v>2.5542845195782684</c:v>
                </c:pt>
                <c:pt idx="3">
                  <c:v>2.3829984005918896</c:v>
                </c:pt>
                <c:pt idx="4">
                  <c:v>2.1305673690371938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D01-4E02-82FE-E0626921762C}"/>
            </c:ext>
          </c:extLst>
        </c:ser>
        <c:ser>
          <c:idx val="3"/>
          <c:order val="3"/>
          <c:tx>
            <c:strRef>
              <c:f>XCGCorePerf!$P$29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XCGCorePerf!$Q$29:$U$29</c:f>
              <c:numCache>
                <c:formatCode>0.00</c:formatCode>
                <c:ptCount val="5"/>
                <c:pt idx="0">
                  <c:v>2.0882352941176467</c:v>
                </c:pt>
                <c:pt idx="1">
                  <c:v>3.1122047244094486</c:v>
                </c:pt>
                <c:pt idx="2">
                  <c:v>3.723927716089702</c:v>
                </c:pt>
                <c:pt idx="3">
                  <c:v>3.1233546767822253</c:v>
                </c:pt>
                <c:pt idx="4">
                  <c:v>3.0119306028497559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D01-4E02-82FE-E06269217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92184"/>
        <c:axId val="32759336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XCGCorePerf!$P$27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bg1">
                      <a:lumMod val="85000"/>
                    </a:schemeClr>
                  </a:solidFill>
                  <a:ln>
                    <a:solidFill>
                      <a:sysClr val="windowText" lastClr="000000"/>
                    </a:solidFill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XCGCorePerf!$Q$25:$U$25</c15:sqref>
                        </c15:formulaRef>
                      </c:ext>
                    </c:extLst>
                    <c:strCache>
                      <c:ptCount val="5"/>
                      <c:pt idx="0">
                        <c:v>MNIST</c:v>
                      </c:pt>
                      <c:pt idx="1">
                        <c:v>CIFAR10</c:v>
                      </c:pt>
                      <c:pt idx="2">
                        <c:v>ImageNet-1K</c:v>
                      </c:pt>
                      <c:pt idx="3">
                        <c:v>ImageNet-22K</c:v>
                      </c:pt>
                      <c:pt idx="4">
                        <c:v>Average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XCGCorePerf!$Q$27:$U$27</c15:sqref>
                        </c15:formulaRef>
                      </c:ext>
                    </c:extLst>
                    <c:numCache>
                      <c:formatCode>0.00</c:formatCode>
                      <c:ptCount val="5"/>
                      <c:pt idx="0">
                        <c:v>1.5661764705882351</c:v>
                      </c:pt>
                      <c:pt idx="1">
                        <c:v>1.6915121255349501</c:v>
                      </c:pt>
                      <c:pt idx="2">
                        <c:v>2.2352910426304926</c:v>
                      </c:pt>
                      <c:pt idx="3">
                        <c:v>2.0895968095865056</c:v>
                      </c:pt>
                      <c:pt idx="4">
                        <c:v>1.8956441120850458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5D01-4E02-82FE-E0626921762C}"/>
                  </c:ext>
                </c:extLst>
              </c15:ser>
            </c15:filteredBarSeries>
          </c:ext>
        </c:extLst>
      </c:barChart>
      <c:catAx>
        <c:axId val="327592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93360"/>
        <c:crosses val="autoZero"/>
        <c:auto val="1"/>
        <c:lblAlgn val="ctr"/>
        <c:lblOffset val="100"/>
        <c:noMultiLvlLbl val="0"/>
      </c:catAx>
      <c:valAx>
        <c:axId val="32759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Normalized 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92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940724039663309"/>
          <c:y val="0.82210581362339197"/>
          <c:w val="0.79421730141798552"/>
          <c:h val="0.1551237878946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6978" y="117302"/>
            <a:ext cx="4694401" cy="2708893"/>
            <a:chOff x="864735" y="117302"/>
            <a:chExt cx="4767138" cy="2708893"/>
          </a:xfrm>
        </p:grpSpPr>
        <p:sp>
          <p:nvSpPr>
            <p:cNvPr id="5" name="TextBox 4"/>
            <p:cNvSpPr txBox="1"/>
            <p:nvPr/>
          </p:nvSpPr>
          <p:spPr>
            <a:xfrm>
              <a:off x="864735" y="1502756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+= 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* errors[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735" y="117302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OUTPUT_COUNT;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= 0.0f;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INPUT_COUNT;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6978" y="3252412"/>
            <a:ext cx="355486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deltas[] is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appropriately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OUTPUT_COUNT;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j * INPUT_COUNT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deltas[k] += activations[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errors[j];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226" y="127561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24598" y="4093081"/>
            <a:ext cx="7832579" cy="2284181"/>
            <a:chOff x="4024598" y="4093081"/>
            <a:chExt cx="7832579" cy="2284181"/>
          </a:xfrm>
        </p:grpSpPr>
        <p:sp>
          <p:nvSpPr>
            <p:cNvPr id="8" name="TextBox 7"/>
            <p:cNvSpPr txBox="1"/>
            <p:nvPr/>
          </p:nvSpPr>
          <p:spPr>
            <a:xfrm>
              <a:off x="4024598" y="4093081"/>
              <a:ext cx="1826507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30670" y="4110411"/>
              <a:ext cx="1826507" cy="1800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add    R5=R5+R7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R6=0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0066" y="4107410"/>
              <a:ext cx="1826507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R2=R2*R1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0368" y="4107410"/>
              <a:ext cx="1826507" cy="1346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R3=R3+N*4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R5=R5+N*4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R6=R6-N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20368" y="982560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043" y="483395"/>
            <a:ext cx="1826507" cy="3347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Loop1: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R1=[R2]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R4= …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R6= …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Loop2: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R3=[R4]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R5=[R6]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R3=R3*R1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R5=R5+R3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  [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R6]=R5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R4=R4+4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R6=R6+4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R7=R7-1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I12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Loop2</a:t>
            </a:r>
          </a:p>
          <a:p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I13  add	R2=R2+4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I14  sub	R8=R8-1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I15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Loop1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065318" y="52771"/>
            <a:ext cx="2056657" cy="4208318"/>
            <a:chOff x="3065318" y="52771"/>
            <a:chExt cx="2056657" cy="4208318"/>
          </a:xfrm>
        </p:grpSpPr>
        <p:cxnSp>
          <p:nvCxnSpPr>
            <p:cNvPr id="57" name="Curved Connector 56"/>
            <p:cNvCxnSpPr>
              <a:stCxn id="68" idx="2"/>
              <a:endCxn id="68" idx="0"/>
            </p:cNvCxnSpPr>
            <p:nvPr/>
          </p:nvCxnSpPr>
          <p:spPr>
            <a:xfrm rot="5400000" flipH="1">
              <a:off x="3248424" y="2049092"/>
              <a:ext cx="1556105" cy="12700"/>
            </a:xfrm>
            <a:prstGeom prst="curvedConnector5">
              <a:avLst>
                <a:gd name="adj1" fmla="val -14691"/>
                <a:gd name="adj2" fmla="val 9368181"/>
                <a:gd name="adj3" fmla="val 1146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8" idx="2"/>
              <a:endCxn id="66" idx="0"/>
            </p:cNvCxnSpPr>
            <p:nvPr/>
          </p:nvCxnSpPr>
          <p:spPr>
            <a:xfrm>
              <a:off x="4026477" y="2827144"/>
              <a:ext cx="0" cy="3837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084782" y="987954"/>
              <a:ext cx="0" cy="317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66" idx="2"/>
              <a:endCxn id="70" idx="0"/>
            </p:cNvCxnSpPr>
            <p:nvPr/>
          </p:nvCxnSpPr>
          <p:spPr>
            <a:xfrm rot="5400000" flipH="1">
              <a:off x="2352942" y="2099442"/>
              <a:ext cx="3347070" cy="12700"/>
            </a:xfrm>
            <a:prstGeom prst="curvedConnector5">
              <a:avLst>
                <a:gd name="adj1" fmla="val -6830"/>
                <a:gd name="adj2" fmla="val 12068181"/>
                <a:gd name="adj3" fmla="val 1068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6" idx="2"/>
            </p:cNvCxnSpPr>
            <p:nvPr/>
          </p:nvCxnSpPr>
          <p:spPr>
            <a:xfrm flipH="1">
              <a:off x="4020126" y="3772977"/>
              <a:ext cx="6351" cy="48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084782" y="52771"/>
              <a:ext cx="1" cy="373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3065318" y="375049"/>
              <a:ext cx="2038929" cy="612905"/>
              <a:chOff x="3065318" y="375049"/>
              <a:chExt cx="2038929" cy="612905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065318" y="425907"/>
                <a:ext cx="1922318" cy="56204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   load  R1=[R2]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I2   load  R4= …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   load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R7=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581777" y="375049"/>
                <a:ext cx="522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BB1</a:t>
                </a:r>
                <a:endParaRPr lang="en-US" sz="1200" b="1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065318" y="1233331"/>
              <a:ext cx="2009314" cy="1593813"/>
              <a:chOff x="3065318" y="1233331"/>
              <a:chExt cx="2009314" cy="1593813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3065318" y="1271039"/>
                <a:ext cx="1922318" cy="15561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I4  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  R3=[R4]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I5   load   R5=[R6]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I6 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R3=R3*R1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I7   add    R5=R5+R3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I8   store  [R6]=R5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I9   add    R4=R4+4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I10  add    R6=R6+4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I11  sub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R7=R7-1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I12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jne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BB2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552162" y="1233331"/>
                <a:ext cx="522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BB2</a:t>
                </a:r>
                <a:endParaRPr lang="en-US" sz="1200" b="1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065318" y="3144861"/>
              <a:ext cx="2056657" cy="628116"/>
              <a:chOff x="3065318" y="3144861"/>
              <a:chExt cx="2056657" cy="628116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3065318" y="3210930"/>
                <a:ext cx="1922318" cy="56204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I13 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	R2=R2+4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I13 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	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R8=R8-1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I15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jne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BB1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99505" y="3144861"/>
                <a:ext cx="522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BB3</a:t>
                </a:r>
                <a:endParaRPr 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54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6270567" y="57156"/>
            <a:ext cx="3642427" cy="4280122"/>
            <a:chOff x="7207827" y="64988"/>
            <a:chExt cx="3642427" cy="4280122"/>
          </a:xfrm>
        </p:grpSpPr>
        <p:grpSp>
          <p:nvGrpSpPr>
            <p:cNvPr id="53" name="Group 52"/>
            <p:cNvGrpSpPr/>
            <p:nvPr/>
          </p:nvGrpSpPr>
          <p:grpSpPr>
            <a:xfrm>
              <a:off x="7207827" y="64988"/>
              <a:ext cx="3642427" cy="4280122"/>
              <a:chOff x="7207827" y="64988"/>
              <a:chExt cx="3642427" cy="428012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7207827" y="382705"/>
                <a:ext cx="1922318" cy="15214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I4   load   R3=[R4]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I5   load   R5=[R6]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I6 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R3=R3*R1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I7   add    R5=R5+R3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I8   store  [R6]=R5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I9   add    R4=R4+4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I10  add    R6=R6+4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I11  sub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R7=R7-1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I12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jne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BB2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Curved Connector 28"/>
              <p:cNvCxnSpPr>
                <a:stCxn id="27" idx="2"/>
                <a:endCxn id="27" idx="0"/>
              </p:cNvCxnSpPr>
              <p:nvPr/>
            </p:nvCxnSpPr>
            <p:spPr>
              <a:xfrm rot="5400000" flipH="1">
                <a:off x="7408249" y="1143442"/>
                <a:ext cx="1521473" cy="12700"/>
              </a:xfrm>
              <a:prstGeom prst="curvedConnector5">
                <a:avLst>
                  <a:gd name="adj1" fmla="val -15025"/>
                  <a:gd name="adj2" fmla="val 9368181"/>
                  <a:gd name="adj3" fmla="val 11502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7" idx="2"/>
              </p:cNvCxnSpPr>
              <p:nvPr/>
            </p:nvCxnSpPr>
            <p:spPr>
              <a:xfrm flipH="1">
                <a:off x="8162635" y="1904178"/>
                <a:ext cx="6351" cy="19262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8183418" y="64988"/>
                <a:ext cx="0" cy="3177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2"/>
                <a:endCxn id="38" idx="0"/>
              </p:cNvCxnSpPr>
              <p:nvPr/>
            </p:nvCxnSpPr>
            <p:spPr>
              <a:xfrm>
                <a:off x="8168986" y="1904178"/>
                <a:ext cx="1290148" cy="34353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8497975" y="2247710"/>
                <a:ext cx="1922318" cy="1531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I30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R9=R7*4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I31  add   R4=R4+R9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I32 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R6=R6+R9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I33  load  R5=[R6-4]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I34  </a:t>
                </a:r>
                <a:r>
                  <a:rPr lang="en-US" sz="10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mov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R3=0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I35  </a:t>
                </a:r>
                <a:r>
                  <a:rPr lang="en-US" sz="10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mov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R7=0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I36  add   R2=R2+64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I37  sub   R8=R8-16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I38  </a:t>
                </a:r>
                <a:r>
                  <a:rPr lang="en-US" sz="10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jne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BB1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38" idx="2"/>
              </p:cNvCxnSpPr>
              <p:nvPr/>
            </p:nvCxnSpPr>
            <p:spPr>
              <a:xfrm>
                <a:off x="9459134" y="3779327"/>
                <a:ext cx="0" cy="56578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>
                <a:stCxn id="38" idx="2"/>
              </p:cNvCxnSpPr>
              <p:nvPr/>
            </p:nvCxnSpPr>
            <p:spPr>
              <a:xfrm rot="5400000" flipH="1" flipV="1">
                <a:off x="9146026" y="2075099"/>
                <a:ext cx="2017335" cy="1391121"/>
              </a:xfrm>
              <a:prstGeom prst="curvedConnector3">
                <a:avLst>
                  <a:gd name="adj1" fmla="val -11332"/>
                </a:avLst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8640886" y="321423"/>
                <a:ext cx="522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BB2</a:t>
                </a:r>
                <a:endParaRPr lang="en-US" sz="1200" b="1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983572" y="2228856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OB2</a:t>
              </a:r>
              <a:endParaRPr lang="en-US" sz="12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66514" y="56000"/>
            <a:ext cx="3479838" cy="3765477"/>
            <a:chOff x="7207827" y="52771"/>
            <a:chExt cx="3479838" cy="3765477"/>
          </a:xfrm>
        </p:grpSpPr>
        <p:sp>
          <p:nvSpPr>
            <p:cNvPr id="57" name="Rounded Rectangle 56"/>
            <p:cNvSpPr/>
            <p:nvPr/>
          </p:nvSpPr>
          <p:spPr>
            <a:xfrm>
              <a:off x="7207827" y="370488"/>
              <a:ext cx="1922318" cy="1521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R3=[R4]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I5   load   R5=[R6]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R3=R3*R1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R5=R5+R3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I8   store  [R6]=R5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I9   add    R4=R4+4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I10  add    R6=R6+4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I11  sub 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R7=R7-1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BB2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Curved Connector 57"/>
            <p:cNvCxnSpPr>
              <a:stCxn id="57" idx="2"/>
              <a:endCxn id="57" idx="0"/>
            </p:cNvCxnSpPr>
            <p:nvPr/>
          </p:nvCxnSpPr>
          <p:spPr>
            <a:xfrm rot="5400000" flipH="1">
              <a:off x="7408249" y="1131225"/>
              <a:ext cx="1521473" cy="12700"/>
            </a:xfrm>
            <a:prstGeom prst="curvedConnector5">
              <a:avLst>
                <a:gd name="adj1" fmla="val -15025"/>
                <a:gd name="adj2" fmla="val 9368181"/>
                <a:gd name="adj3" fmla="val 1150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7" idx="2"/>
            </p:cNvCxnSpPr>
            <p:nvPr/>
          </p:nvCxnSpPr>
          <p:spPr>
            <a:xfrm flipH="1">
              <a:off x="8162635" y="1891961"/>
              <a:ext cx="6351" cy="19262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8183418" y="52771"/>
              <a:ext cx="0" cy="317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2"/>
              <a:endCxn id="62" idx="0"/>
            </p:cNvCxnSpPr>
            <p:nvPr/>
          </p:nvCxnSpPr>
          <p:spPr>
            <a:xfrm>
              <a:off x="8168986" y="1891961"/>
              <a:ext cx="1478684" cy="2595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8686511" y="2151473"/>
              <a:ext cx="1922318" cy="12372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I20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R9=R7*4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I21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R4=R4+R9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I22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R6=R6+R9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I23  load  R5=[R6-4]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I24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R3=0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I25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R7=0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I26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jmp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BB3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2"/>
            </p:cNvCxnSpPr>
            <p:nvPr/>
          </p:nvCxnSpPr>
          <p:spPr>
            <a:xfrm flipH="1">
              <a:off x="8189769" y="3388757"/>
              <a:ext cx="1457901" cy="42949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681560" y="325049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BB2</a:t>
              </a:r>
              <a:endParaRPr 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165195" y="2105792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OB1</a:t>
              </a:r>
              <a:endParaRPr lang="en-US" sz="1200" b="1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151879" y="4262751"/>
            <a:ext cx="5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(a)</a:t>
            </a:r>
            <a:endParaRPr 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64741" y="4262752"/>
            <a:ext cx="5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(b)</a:t>
            </a:r>
            <a:endParaRPr 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652127" y="3669825"/>
            <a:ext cx="2512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bg1">
                    <a:lumMod val="50000"/>
                  </a:schemeClr>
                </a:solidFill>
              </a:rPr>
              <a:t>Branch conditions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R1 == 0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R1 == 0 &amp;&amp; from zero cache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474966" y="2038234"/>
            <a:ext cx="242455" cy="2074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765552" y="1988495"/>
            <a:ext cx="242455" cy="2074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503476" y="880096"/>
            <a:ext cx="3552581" cy="3765477"/>
            <a:chOff x="2941071" y="1437473"/>
            <a:chExt cx="3552581" cy="3765477"/>
          </a:xfrm>
        </p:grpSpPr>
        <p:sp>
          <p:nvSpPr>
            <p:cNvPr id="32" name="Rounded Rectangle 31"/>
            <p:cNvSpPr/>
            <p:nvPr/>
          </p:nvSpPr>
          <p:spPr>
            <a:xfrm>
              <a:off x="2941071" y="1755190"/>
              <a:ext cx="1922318" cy="1521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R3=[R4]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I5   load   R5=[R6]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R3=R3*R1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R5=R5+R3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I8   store  [R6]=R5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I9   add    R4=R4+4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I10  add    R6=R6+4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I11  sub 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R7=R7-1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BB2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Curved Connector 32"/>
            <p:cNvCxnSpPr>
              <a:stCxn id="32" idx="2"/>
              <a:endCxn id="32" idx="0"/>
            </p:cNvCxnSpPr>
            <p:nvPr/>
          </p:nvCxnSpPr>
          <p:spPr>
            <a:xfrm rot="5400000" flipH="1">
              <a:off x="3141493" y="2515927"/>
              <a:ext cx="1521473" cy="12700"/>
            </a:xfrm>
            <a:prstGeom prst="curvedConnector5">
              <a:avLst>
                <a:gd name="adj1" fmla="val -15025"/>
                <a:gd name="adj2" fmla="val 9368181"/>
                <a:gd name="adj3" fmla="val 1150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2"/>
            </p:cNvCxnSpPr>
            <p:nvPr/>
          </p:nvCxnSpPr>
          <p:spPr>
            <a:xfrm flipH="1">
              <a:off x="3895879" y="3276663"/>
              <a:ext cx="6351" cy="19262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916662" y="1437473"/>
              <a:ext cx="0" cy="317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2"/>
              <a:endCxn id="37" idx="0"/>
            </p:cNvCxnSpPr>
            <p:nvPr/>
          </p:nvCxnSpPr>
          <p:spPr>
            <a:xfrm>
              <a:off x="3902230" y="3276663"/>
              <a:ext cx="1478684" cy="2595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4419755" y="3536175"/>
              <a:ext cx="1922318" cy="9777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I40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R9=N*4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I41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R4=R4+R9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I42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R6=R6+R9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I43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R7=R7-N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I44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BB2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 flipH="1">
              <a:off x="3923014" y="4513947"/>
              <a:ext cx="1457900" cy="6890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419755" y="1729985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BB2</a:t>
              </a:r>
              <a:endParaRPr lang="en-US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71182" y="3514936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OB3</a:t>
              </a:r>
              <a:endParaRPr lang="en-US" sz="1200" b="1" dirty="0"/>
            </a:p>
          </p:txBody>
        </p:sp>
        <p:cxnSp>
          <p:nvCxnSpPr>
            <p:cNvPr id="41" name="Curved Connector 40"/>
            <p:cNvCxnSpPr/>
            <p:nvPr/>
          </p:nvCxnSpPr>
          <p:spPr>
            <a:xfrm rot="16200000" flipH="1">
              <a:off x="3319343" y="2395226"/>
              <a:ext cx="2758757" cy="1478684"/>
            </a:xfrm>
            <a:prstGeom prst="curvedConnector5">
              <a:avLst>
                <a:gd name="adj1" fmla="val -8286"/>
                <a:gd name="adj2" fmla="val 180461"/>
                <a:gd name="adj3" fmla="val 108286"/>
              </a:avLst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668124" y="3839406"/>
            <a:ext cx="258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bg1">
                    <a:lumMod val="50000"/>
                  </a:schemeClr>
                </a:solidFill>
              </a:rPr>
              <a:t>Branch conditions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 R3 == 0 &amp;&amp; from zero cache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314959" y="2667579"/>
            <a:ext cx="242455" cy="2074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6259" y="4874186"/>
            <a:ext cx="5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(a)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43275" y="4874186"/>
            <a:ext cx="5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(b)</a:t>
            </a:r>
            <a:endParaRPr lang="en-US" sz="12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3393532" y="1241362"/>
            <a:ext cx="1781697" cy="1521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Skip]</a:t>
            </a:r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  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R3 = 0]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I7  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[Skip]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  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[Skip]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68123" y="1241949"/>
            <a:ext cx="594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BB2A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938260" y="2044529"/>
            <a:ext cx="81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723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08021"/>
            <a:chOff x="6987167" y="2453281"/>
            <a:chExt cx="3595397" cy="340802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/>
            <p:nvPr/>
          </p:nvCxnSpPr>
          <p:spPr>
            <a:xfrm rot="16200000" flipH="1">
              <a:off x="8275320" y="4011930"/>
              <a:ext cx="548640" cy="621792"/>
            </a:xfrm>
            <a:prstGeom prst="bentConnector3">
              <a:avLst>
                <a:gd name="adj1" fmla="val 446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45707" y="3944062"/>
              <a:ext cx="502920" cy="685800"/>
            </a:xfrm>
            <a:prstGeom prst="bentConnector3">
              <a:avLst>
                <a:gd name="adj1" fmla="val 51936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59550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4821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59758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58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49197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80420" y="2067773"/>
            <a:ext cx="6036778" cy="1685689"/>
            <a:chOff x="3580420" y="2067773"/>
            <a:chExt cx="6080862" cy="1685689"/>
          </a:xfrm>
        </p:grpSpPr>
        <p:sp>
          <p:nvSpPr>
            <p:cNvPr id="4" name="Flowchart: Decision 3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Bytes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796801" y="304438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8" idx="1"/>
            </p:cNvCxnSpPr>
            <p:nvPr/>
          </p:nvCxnSpPr>
          <p:spPr>
            <a:xfrm>
              <a:off x="5200651" y="3398925"/>
              <a:ext cx="5961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42419" y="2478100"/>
              <a:ext cx="82969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992361" y="3389856"/>
              <a:ext cx="829699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5810" y="339491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2361" y="317000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7772118" y="2171643"/>
              <a:ext cx="1889164" cy="61291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7829982" y="3094829"/>
              <a:ext cx="1831300" cy="61291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8450" y="4262642"/>
            <a:ext cx="5744832" cy="1685689"/>
            <a:chOff x="3580420" y="2067773"/>
            <a:chExt cx="5803066" cy="1685689"/>
          </a:xfrm>
        </p:grpSpPr>
        <p:sp>
          <p:nvSpPr>
            <p:cNvPr id="50" name="Flowchart: Decision 49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Data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5757048" y="3042092"/>
              <a:ext cx="118537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Cache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53" idx="1"/>
            </p:cNvCxnSpPr>
            <p:nvPr/>
          </p:nvCxnSpPr>
          <p:spPr>
            <a:xfrm>
              <a:off x="5200334" y="3389855"/>
              <a:ext cx="556714" cy="67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42419" y="2478100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6441" y="3170669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6222" y="3170670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587385" y="2217363"/>
              <a:ext cx="179610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7575973" y="3140549"/>
              <a:ext cx="180531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916492" y="3396629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38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623059" y="1927514"/>
            <a:ext cx="7802206" cy="2221576"/>
            <a:chOff x="1624642" y="1927514"/>
            <a:chExt cx="7896546" cy="2221576"/>
          </a:xfrm>
        </p:grpSpPr>
        <p:sp>
          <p:nvSpPr>
            <p:cNvPr id="4" name="Rectangle 3"/>
            <p:cNvSpPr/>
            <p:nvPr/>
          </p:nvSpPr>
          <p:spPr>
            <a:xfrm>
              <a:off x="1624642" y="1927514"/>
              <a:ext cx="798559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FETCH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0183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DECODE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010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RENAME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837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EXECUTE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6644" y="1927514"/>
              <a:ext cx="1026275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WRITEBACK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48352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COMMIT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10642" y="2439604"/>
              <a:ext cx="1119794" cy="5290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DETECT ZERO-OPT.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INST.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2423201" y="2128844"/>
              <a:ext cx="4786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3"/>
              <a:endCxn id="13" idx="1"/>
            </p:cNvCxnSpPr>
            <p:nvPr/>
          </p:nvCxnSpPr>
          <p:spPr>
            <a:xfrm>
              <a:off x="2423201" y="2128844"/>
              <a:ext cx="287441" cy="57526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6" idx="1"/>
            </p:cNvCxnSpPr>
            <p:nvPr/>
          </p:nvCxnSpPr>
          <p:spPr>
            <a:xfrm>
              <a:off x="377467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3"/>
              <a:endCxn id="8" idx="1"/>
            </p:cNvCxnSpPr>
            <p:nvPr/>
          </p:nvCxnSpPr>
          <p:spPr>
            <a:xfrm>
              <a:off x="517294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3"/>
              <a:endCxn id="9" idx="2"/>
            </p:cNvCxnSpPr>
            <p:nvPr/>
          </p:nvCxnSpPr>
          <p:spPr>
            <a:xfrm>
              <a:off x="5172941" y="2128843"/>
              <a:ext cx="2436841" cy="201329"/>
            </a:xfrm>
            <a:prstGeom prst="bentConnector4">
              <a:avLst>
                <a:gd name="adj1" fmla="val 7576"/>
                <a:gd name="adj2" fmla="val 22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6" idx="3"/>
              <a:endCxn id="10" idx="2"/>
            </p:cNvCxnSpPr>
            <p:nvPr/>
          </p:nvCxnSpPr>
          <p:spPr>
            <a:xfrm>
              <a:off x="5172941" y="2128843"/>
              <a:ext cx="3911829" cy="201329"/>
            </a:xfrm>
            <a:prstGeom prst="bentConnector4">
              <a:avLst>
                <a:gd name="adj1" fmla="val 4684"/>
                <a:gd name="adj2" fmla="val 3972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571211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122918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190904" y="2396225"/>
              <a:ext cx="79282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 EX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51715" y="2784978"/>
              <a:ext cx="87283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EX/WB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90403" y="3746431"/>
              <a:ext cx="884268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24642" y="3746431"/>
              <a:ext cx="751758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0"/>
              <a:endCxn id="4" idx="2"/>
            </p:cNvCxnSpPr>
            <p:nvPr/>
          </p:nvCxnSpPr>
          <p:spPr>
            <a:xfrm flipV="1">
              <a:off x="2000522" y="2330173"/>
              <a:ext cx="23401" cy="1416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61" idx="3"/>
            </p:cNvCxnSpPr>
            <p:nvPr/>
          </p:nvCxnSpPr>
          <p:spPr>
            <a:xfrm rot="10800000" flipV="1">
              <a:off x="6381058" y="2330171"/>
              <a:ext cx="2968325" cy="1617589"/>
            </a:xfrm>
            <a:prstGeom prst="bentConnector3">
              <a:avLst>
                <a:gd name="adj1" fmla="val 36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353396" y="3746431"/>
              <a:ext cx="1027661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OPTIMIZER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61" idx="1"/>
              <a:endCxn id="54" idx="3"/>
            </p:cNvCxnSpPr>
            <p:nvPr/>
          </p:nvCxnSpPr>
          <p:spPr>
            <a:xfrm flipH="1">
              <a:off x="3774671" y="3947761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54" idx="0"/>
            </p:cNvCxnSpPr>
            <p:nvPr/>
          </p:nvCxnSpPr>
          <p:spPr>
            <a:xfrm rot="16200000" flipV="1">
              <a:off x="2445220" y="2859113"/>
              <a:ext cx="466021" cy="130861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3" idx="3"/>
            </p:cNvCxnSpPr>
            <p:nvPr/>
          </p:nvCxnSpPr>
          <p:spPr>
            <a:xfrm flipV="1">
              <a:off x="3830436" y="2128843"/>
              <a:ext cx="215784" cy="57527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59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410412"/>
              </p:ext>
            </p:extLst>
          </p:nvPr>
        </p:nvGraphicFramePr>
        <p:xfrm>
          <a:off x="57150" y="2919844"/>
          <a:ext cx="3326130" cy="186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292567"/>
              </p:ext>
            </p:extLst>
          </p:nvPr>
        </p:nvGraphicFramePr>
        <p:xfrm>
          <a:off x="3227415" y="2919843"/>
          <a:ext cx="2989985" cy="1860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238177"/>
              </p:ext>
            </p:extLst>
          </p:nvPr>
        </p:nvGraphicFramePr>
        <p:xfrm>
          <a:off x="6148561" y="2919843"/>
          <a:ext cx="2971800" cy="1860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295558"/>
              </p:ext>
            </p:extLst>
          </p:nvPr>
        </p:nvGraphicFramePr>
        <p:xfrm>
          <a:off x="9051521" y="2919843"/>
          <a:ext cx="2934564" cy="1960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643373"/>
              </p:ext>
            </p:extLst>
          </p:nvPr>
        </p:nvGraphicFramePr>
        <p:xfrm>
          <a:off x="1565910" y="800100"/>
          <a:ext cx="4343399" cy="191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26080" y="782679"/>
            <a:ext cx="2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Single-Thread DNN Training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63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28080</TotalTime>
  <Words>1673</Words>
  <Application>Microsoft Office PowerPoint</Application>
  <PresentationFormat>Widescreen</PresentationFormat>
  <Paragraphs>551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467</cp:revision>
  <dcterms:created xsi:type="dcterms:W3CDTF">2015-04-18T20:48:05Z</dcterms:created>
  <dcterms:modified xsi:type="dcterms:W3CDTF">2015-11-24T00:55:04Z</dcterms:modified>
</cp:coreProperties>
</file>