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56728"/>
        <c:axId val="233160256"/>
      </c:lineChart>
      <c:catAx>
        <c:axId val="233156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60256"/>
        <c:crosses val="autoZero"/>
        <c:auto val="1"/>
        <c:lblAlgn val="ctr"/>
        <c:lblOffset val="100"/>
        <c:noMultiLvlLbl val="0"/>
      </c:catAx>
      <c:valAx>
        <c:axId val="233160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61040"/>
        <c:axId val="233159864"/>
      </c:lineChart>
      <c:catAx>
        <c:axId val="233161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9864"/>
        <c:crosses val="autoZero"/>
        <c:auto val="1"/>
        <c:lblAlgn val="ctr"/>
        <c:lblOffset val="100"/>
        <c:noMultiLvlLbl val="0"/>
      </c:catAx>
      <c:valAx>
        <c:axId val="23315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157120"/>
        <c:axId val="233153984"/>
      </c:lineChart>
      <c:catAx>
        <c:axId val="23315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3984"/>
        <c:crosses val="autoZero"/>
        <c:auto val="1"/>
        <c:lblAlgn val="ctr"/>
        <c:lblOffset val="100"/>
        <c:noMultiLvlLbl val="0"/>
      </c:catAx>
      <c:valAx>
        <c:axId val="2331539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571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MNIST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09058114311054"/>
          <c:y val="0.16878504672897196"/>
          <c:w val="0.75694579273481222"/>
          <c:h val="0.5441533593347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XCGCorePerf!$C$6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XCGCorePerf!$D$6:$F$6</c:f>
              <c:numCache>
                <c:formatCode>General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A9-496C-A15D-38D4D1DE9C65}"/>
            </c:ext>
          </c:extLst>
        </c:ser>
        <c:ser>
          <c:idx val="2"/>
          <c:order val="2"/>
          <c:tx>
            <c:strRef>
              <c:f>XCGCorePerf!$C$8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XCGCorePerf!$D$8:$F$8</c:f>
              <c:numCache>
                <c:formatCode>General</c:formatCode>
                <c:ptCount val="3"/>
                <c:pt idx="0">
                  <c:v>0.63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A9-496C-A15D-38D4D1DE9C65}"/>
            </c:ext>
          </c:extLst>
        </c:ser>
        <c:ser>
          <c:idx val="3"/>
          <c:order val="3"/>
          <c:tx>
            <c:strRef>
              <c:f>XCGCorePerf!$C$9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XCGCorePerf!$D$9:$F$9</c:f>
              <c:numCache>
                <c:formatCode>General</c:formatCode>
                <c:ptCount val="3"/>
                <c:pt idx="0">
                  <c:v>0.5</c:v>
                </c:pt>
                <c:pt idx="1">
                  <c:v>0.16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A9-496C-A15D-38D4D1DE9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3896"/>
        <c:axId val="3479417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XCGCorePerf!$D$5:$F$5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XCGCorePerf!$D$7:$F$7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0.72</c:v>
                      </c:pt>
                      <c:pt idx="1">
                        <c:v>0.17</c:v>
                      </c:pt>
                      <c:pt idx="2">
                        <c:v>0.47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2A9-496C-A15D-38D4D1DE9C65}"/>
                  </c:ext>
                </c:extLst>
              </c15:ser>
            </c15:filteredBarSeries>
          </c:ext>
        </c:extLst>
      </c:barChart>
      <c:catAx>
        <c:axId val="34793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1736"/>
        <c:crosses val="autoZero"/>
        <c:auto val="1"/>
        <c:lblAlgn val="ctr"/>
        <c:lblOffset val="100"/>
        <c:noMultiLvlLbl val="0"/>
      </c:catAx>
      <c:valAx>
        <c:axId val="34794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Per-input processing time (msecs)</a:t>
                </a:r>
              </a:p>
            </c:rich>
          </c:tx>
          <c:layout>
            <c:manualLayout>
              <c:xMode val="edge"/>
              <c:yMode val="edge"/>
              <c:x val="1.7648821294598448E-2"/>
              <c:y val="0.10647998374925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CIFAR-10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2166482440547"/>
          <c:y val="0.18124620131026919"/>
          <c:w val="0.84247111607583314"/>
          <c:h val="0.5316924247610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XCGCorePerf!$C$12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XCGCorePerf!$D$12:$F$12</c:f>
              <c:numCache>
                <c:formatCode>General</c:formatCode>
                <c:ptCount val="3"/>
                <c:pt idx="0">
                  <c:v>12.89</c:v>
                </c:pt>
                <c:pt idx="1">
                  <c:v>13.78</c:v>
                </c:pt>
                <c:pt idx="2">
                  <c:v>20.76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06-4117-95E9-0798847890F8}"/>
            </c:ext>
          </c:extLst>
        </c:ser>
        <c:ser>
          <c:idx val="2"/>
          <c:order val="2"/>
          <c:tx>
            <c:strRef>
              <c:f>XCGCorePerf!$C$14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XCGCorePerf!$D$14:$F$14</c:f>
              <c:numCache>
                <c:formatCode>General</c:formatCode>
                <c:ptCount val="3"/>
                <c:pt idx="0">
                  <c:v>12.93</c:v>
                </c:pt>
                <c:pt idx="1">
                  <c:v>2.4700000000000002</c:v>
                </c:pt>
                <c:pt idx="2">
                  <c:v>10.39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006-4117-95E9-0798847890F8}"/>
            </c:ext>
          </c:extLst>
        </c:ser>
        <c:ser>
          <c:idx val="3"/>
          <c:order val="3"/>
          <c:tx>
            <c:strRef>
              <c:f>XCGCorePerf!$C$15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XCGCorePerf!$D$15:$F$15</c:f>
              <c:numCache>
                <c:formatCode>General</c:formatCode>
                <c:ptCount val="3"/>
                <c:pt idx="0">
                  <c:v>10.31</c:v>
                </c:pt>
                <c:pt idx="1">
                  <c:v>2.2400000000000002</c:v>
                </c:pt>
                <c:pt idx="2">
                  <c:v>2.69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06-4117-95E9-0798847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40168"/>
        <c:axId val="34793115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XCGCorePerf!$C$13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XCGCorePerf!$D$11:$F$11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XCGCorePerf!$D$13:$F$13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14.86</c:v>
                      </c:pt>
                      <c:pt idx="1">
                        <c:v>2.44</c:v>
                      </c:pt>
                      <c:pt idx="2">
                        <c:v>10.74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006-4117-95E9-0798847890F8}"/>
                  </c:ext>
                </c:extLst>
              </c15:ser>
            </c15:filteredBarSeries>
          </c:ext>
        </c:extLst>
      </c:barChart>
      <c:catAx>
        <c:axId val="34794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1152"/>
        <c:crosses val="autoZero"/>
        <c:auto val="1"/>
        <c:lblAlgn val="ctr"/>
        <c:lblOffset val="100"/>
        <c:noMultiLvlLbl val="0"/>
      </c:catAx>
      <c:valAx>
        <c:axId val="34793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ImageNet-1K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6404199475065"/>
          <c:y val="0.16645918158801679"/>
          <c:w val="0.84322498149269798"/>
          <c:h val="0.56051347424276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XCGCorePerf!$C$18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XCGCorePerf!$D$18:$F$18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299.63</c:v>
                </c:pt>
                <c:pt idx="2">
                  <c:v>284.54000000000002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EC-4D3B-B091-5AFC1868FCAA}"/>
            </c:ext>
          </c:extLst>
        </c:ser>
        <c:ser>
          <c:idx val="2"/>
          <c:order val="2"/>
          <c:tx>
            <c:strRef>
              <c:f>XCGCorePerf!$C$20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XCGCorePerf!$D$20:$F$20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25.95</c:v>
                </c:pt>
                <c:pt idx="2">
                  <c:v>37.83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EC-4D3B-B091-5AFC1868FCAA}"/>
            </c:ext>
          </c:extLst>
        </c:ser>
        <c:ser>
          <c:idx val="3"/>
          <c:order val="3"/>
          <c:tx>
            <c:strRef>
              <c:f>XCGCorePerf!$C$21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XCGCorePerf!$D$21:$F$21</c:f>
              <c:numCache>
                <c:formatCode>General</c:formatCode>
                <c:ptCount val="3"/>
                <c:pt idx="0">
                  <c:v>179.81</c:v>
                </c:pt>
                <c:pt idx="1">
                  <c:v>26.67</c:v>
                </c:pt>
                <c:pt idx="2">
                  <c:v>23.17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EC-4D3B-B091-5AFC1868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8992"/>
        <c:axId val="3479354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XCGCorePerf!$C$19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XCGCorePerf!$D$17:$F$17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XCGCorePerf!$D$19:$F$19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317.95</c:v>
                      </c:pt>
                      <c:pt idx="1">
                        <c:v>25.99</c:v>
                      </c:pt>
                      <c:pt idx="2">
                        <c:v>38.65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FEC-4D3B-B091-5AFC1868FCAA}"/>
                  </c:ext>
                </c:extLst>
              </c15:ser>
            </c15:filteredBarSeries>
          </c:ext>
        </c:extLst>
      </c:barChart>
      <c:catAx>
        <c:axId val="34793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5464"/>
        <c:crosses val="autoZero"/>
        <c:auto val="1"/>
        <c:lblAlgn val="ctr"/>
        <c:lblOffset val="100"/>
        <c:noMultiLvlLbl val="0"/>
      </c:catAx>
      <c:valAx>
        <c:axId val="347935464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ImageNet-22K</a:t>
            </a:r>
            <a:endParaRPr lang="en-US" sz="1200" dirty="0"/>
          </a:p>
        </c:rich>
      </c:tx>
      <c:layout>
        <c:manualLayout>
          <c:xMode val="edge"/>
          <c:yMode val="edge"/>
          <c:x val="0.42542231145751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6218095771637"/>
          <c:y val="0.14127583746564482"/>
          <c:w val="0.84861056020587722"/>
          <c:h val="0.54307166532280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XCGCorePerf!$C$24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XCGCorePerf!$D$24:$F$24</c:f>
              <c:numCache>
                <c:formatCode>General</c:formatCode>
                <c:ptCount val="3"/>
                <c:pt idx="0">
                  <c:v>661.03</c:v>
                </c:pt>
                <c:pt idx="1">
                  <c:v>728.23</c:v>
                </c:pt>
                <c:pt idx="2">
                  <c:v>800.93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B8-4BD3-B883-082BA707A951}"/>
            </c:ext>
          </c:extLst>
        </c:ser>
        <c:ser>
          <c:idx val="2"/>
          <c:order val="2"/>
          <c:tx>
            <c:strRef>
              <c:f>XCGCorePerf!$C$26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XCGCorePerf!$D$26:$F$26</c:f>
              <c:numCache>
                <c:formatCode>General</c:formatCode>
                <c:ptCount val="3"/>
                <c:pt idx="0">
                  <c:v>659.18</c:v>
                </c:pt>
                <c:pt idx="1">
                  <c:v>70.11</c:v>
                </c:pt>
                <c:pt idx="2">
                  <c:v>189.8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B8-4BD3-B883-082BA707A951}"/>
            </c:ext>
          </c:extLst>
        </c:ser>
        <c:ser>
          <c:idx val="3"/>
          <c:order val="3"/>
          <c:tx>
            <c:strRef>
              <c:f>XCGCorePerf!$C$27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XCGCorePerf!$D$27:$F$27</c:f>
              <c:numCache>
                <c:formatCode>General</c:formatCode>
                <c:ptCount val="3"/>
                <c:pt idx="0">
                  <c:v>478.04</c:v>
                </c:pt>
                <c:pt idx="1">
                  <c:v>71.760000000000005</c:v>
                </c:pt>
                <c:pt idx="2">
                  <c:v>151.43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B8-4BD3-B883-082BA707A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939776"/>
        <c:axId val="3479429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XCGCorePerf!$C$25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XCGCorePerf!$D$23:$F$23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XCGCorePerf!$D$25:$F$25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780.19</c:v>
                      </c:pt>
                      <c:pt idx="1">
                        <c:v>71.48</c:v>
                      </c:pt>
                      <c:pt idx="2">
                        <c:v>196.47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1B8-4BD3-B883-082BA707A951}"/>
                  </c:ext>
                </c:extLst>
              </c15:ser>
            </c15:filteredBarSeries>
          </c:ext>
        </c:extLst>
      </c:barChart>
      <c:catAx>
        <c:axId val="34793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42912"/>
        <c:crosses val="autoZero"/>
        <c:auto val="1"/>
        <c:lblAlgn val="ctr"/>
        <c:lblOffset val="100"/>
        <c:noMultiLvlLbl val="0"/>
      </c:catAx>
      <c:valAx>
        <c:axId val="347942912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9397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704234087244305E-2"/>
          <c:y val="0.83930166103366677"/>
          <c:w val="0.95186882957740915"/>
          <c:h val="0.16069833896633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0539721075988"/>
          <c:y val="0.12564840109272055"/>
          <c:w val="0.86220448676966654"/>
          <c:h val="0.5438307237954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XCGCorePerf!$P$26</c:f>
              <c:strCache>
                <c:ptCount val="1"/>
                <c:pt idx="0">
                  <c:v>LoopUnrolling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XCGCorePerf!$Q$26:$U$26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01-4E02-82FE-E0626921762C}"/>
            </c:ext>
          </c:extLst>
        </c:ser>
        <c:ser>
          <c:idx val="2"/>
          <c:order val="2"/>
          <c:tx>
            <c:strRef>
              <c:f>XCGCorePerf!$P$28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XCGCorePerf!$Q$28:$U$28</c:f>
              <c:numCache>
                <c:formatCode>0.00</c:formatCode>
                <c:ptCount val="5"/>
                <c:pt idx="0">
                  <c:v>1.7459016393442623</c:v>
                </c:pt>
                <c:pt idx="1">
                  <c:v>1.8390849166343544</c:v>
                </c:pt>
                <c:pt idx="2">
                  <c:v>2.5542845195782684</c:v>
                </c:pt>
                <c:pt idx="3">
                  <c:v>2.3829984005918896</c:v>
                </c:pt>
                <c:pt idx="4">
                  <c:v>2.1305673690371938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1-4E02-82FE-E0626921762C}"/>
            </c:ext>
          </c:extLst>
        </c:ser>
        <c:ser>
          <c:idx val="3"/>
          <c:order val="3"/>
          <c:tx>
            <c:strRef>
              <c:f>XCGCorePerf!$P$29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XCGCorePerf!$Q$29:$U$29</c:f>
              <c:numCache>
                <c:formatCode>0.00</c:formatCode>
                <c:ptCount val="5"/>
                <c:pt idx="0">
                  <c:v>2.0882352941176467</c:v>
                </c:pt>
                <c:pt idx="1">
                  <c:v>3.1122047244094486</c:v>
                </c:pt>
                <c:pt idx="2">
                  <c:v>3.723927716089702</c:v>
                </c:pt>
                <c:pt idx="3">
                  <c:v>3.1233546767822253</c:v>
                </c:pt>
                <c:pt idx="4">
                  <c:v>3.0119306028497559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01-4E02-82FE-E06269217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894656"/>
        <c:axId val="3558993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XCGCorePerf!$P$27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XCGCorePerf!$Q$25:$U$25</c15:sqref>
                        </c15:formulaRef>
                      </c:ext>
                    </c:extLst>
                    <c:strCache>
                      <c:ptCount val="5"/>
                      <c:pt idx="0">
                        <c:v>MNIST</c:v>
                      </c:pt>
                      <c:pt idx="1">
                        <c:v>CIFAR10</c:v>
                      </c:pt>
                      <c:pt idx="2">
                        <c:v>ImageNet-1K</c:v>
                      </c:pt>
                      <c:pt idx="3">
                        <c:v>ImageNet-22K</c:v>
                      </c:pt>
                      <c:pt idx="4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XCGCorePerf!$Q$27:$U$27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1.5661764705882351</c:v>
                      </c:pt>
                      <c:pt idx="1">
                        <c:v>1.6915121255349501</c:v>
                      </c:pt>
                      <c:pt idx="2">
                        <c:v>2.2352910426304926</c:v>
                      </c:pt>
                      <c:pt idx="3">
                        <c:v>2.0895968095865056</c:v>
                      </c:pt>
                      <c:pt idx="4">
                        <c:v>1.8956441120850458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D01-4E02-82FE-E0626921762C}"/>
                  </c:ext>
                </c:extLst>
              </c15:ser>
            </c15:filteredBarSeries>
          </c:ext>
        </c:extLst>
      </c:barChart>
      <c:catAx>
        <c:axId val="35589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99360"/>
        <c:crosses val="autoZero"/>
        <c:auto val="1"/>
        <c:lblAlgn val="ctr"/>
        <c:lblOffset val="100"/>
        <c:noMultiLvlLbl val="0"/>
      </c:catAx>
      <c:valAx>
        <c:axId val="3558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Normalized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946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40724039663309"/>
          <c:y val="0.82210581362339197"/>
          <c:w val="0.79421730141798552"/>
          <c:h val="0.1551237878946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0412"/>
              </p:ext>
            </p:extLst>
          </p:nvPr>
        </p:nvGraphicFramePr>
        <p:xfrm>
          <a:off x="57150" y="2919844"/>
          <a:ext cx="3326130" cy="18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2567"/>
              </p:ext>
            </p:extLst>
          </p:nvPr>
        </p:nvGraphicFramePr>
        <p:xfrm>
          <a:off x="3227415" y="2919843"/>
          <a:ext cx="2989985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177"/>
              </p:ext>
            </p:extLst>
          </p:nvPr>
        </p:nvGraphicFramePr>
        <p:xfrm>
          <a:off x="6148561" y="2919843"/>
          <a:ext cx="2971800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295558"/>
              </p:ext>
            </p:extLst>
          </p:nvPr>
        </p:nvGraphicFramePr>
        <p:xfrm>
          <a:off x="9051521" y="2919843"/>
          <a:ext cx="2934564" cy="196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19725"/>
              </p:ext>
            </p:extLst>
          </p:nvPr>
        </p:nvGraphicFramePr>
        <p:xfrm>
          <a:off x="1565910" y="800100"/>
          <a:ext cx="4343399" cy="191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066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26315</TotalTime>
  <Words>1346</Words>
  <Application>Microsoft Office PowerPoint</Application>
  <PresentationFormat>Widescreen</PresentationFormat>
  <Paragraphs>437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392</cp:revision>
  <dcterms:created xsi:type="dcterms:W3CDTF">2015-04-18T20:48:05Z</dcterms:created>
  <dcterms:modified xsi:type="dcterms:W3CDTF">2015-11-22T14:49:01Z</dcterms:modified>
</cp:coreProperties>
</file>