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72" r:id="rId11"/>
    <p:sldId id="274" r:id="rId12"/>
    <p:sldId id="275" r:id="rId13"/>
    <p:sldId id="276" r:id="rId14"/>
    <p:sldId id="267" r:id="rId15"/>
    <p:sldId id="268" r:id="rId16"/>
    <p:sldId id="269" r:id="rId17"/>
    <p:sldId id="271" r:id="rId18"/>
    <p:sldId id="273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ISCA2016/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ISCA2016/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ISCA2016/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ISCA2016/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ISCA2016/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ISCA2016/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87051618547682"/>
          <c:y val="7.8241105278506862E-2"/>
          <c:w val="0.81257392825896768"/>
          <c:h val="0.60268336249635457"/>
        </c:manualLayout>
      </c:layout>
      <c:lineChart>
        <c:grouping val="standard"/>
        <c:varyColors val="0"/>
        <c:ser>
          <c:idx val="0"/>
          <c:order val="0"/>
          <c:tx>
            <c:strRef>
              <c:f>MNISTWeightSparse!$L$36</c:f>
              <c:strCache>
                <c:ptCount val="1"/>
                <c:pt idx="0">
                  <c:v>Activations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MNISTWeightSparse!$L$37:$L$46</c:f>
              <c:numCache>
                <c:formatCode>General</c:formatCode>
                <c:ptCount val="10"/>
                <c:pt idx="0">
                  <c:v>45</c:v>
                </c:pt>
                <c:pt idx="1">
                  <c:v>42</c:v>
                </c:pt>
                <c:pt idx="2">
                  <c:v>44</c:v>
                </c:pt>
                <c:pt idx="3">
                  <c:v>46</c:v>
                </c:pt>
                <c:pt idx="4">
                  <c:v>46</c:v>
                </c:pt>
                <c:pt idx="5">
                  <c:v>47</c:v>
                </c:pt>
                <c:pt idx="6">
                  <c:v>47</c:v>
                </c:pt>
                <c:pt idx="7">
                  <c:v>47</c:v>
                </c:pt>
                <c:pt idx="8">
                  <c:v>50</c:v>
                </c:pt>
                <c:pt idx="9">
                  <c:v>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MNISTWeightSparse!$M$36</c:f>
              <c:strCache>
                <c:ptCount val="1"/>
                <c:pt idx="0">
                  <c:v>Error Terms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MNISTWeightSparse!$M$37:$M$46</c:f>
              <c:numCache>
                <c:formatCode>General</c:formatCode>
                <c:ptCount val="10"/>
                <c:pt idx="0">
                  <c:v>81</c:v>
                </c:pt>
                <c:pt idx="1">
                  <c:v>90</c:v>
                </c:pt>
                <c:pt idx="2">
                  <c:v>94</c:v>
                </c:pt>
                <c:pt idx="3">
                  <c:v>95</c:v>
                </c:pt>
                <c:pt idx="4">
                  <c:v>96</c:v>
                </c:pt>
                <c:pt idx="5">
                  <c:v>97</c:v>
                </c:pt>
                <c:pt idx="6">
                  <c:v>98</c:v>
                </c:pt>
                <c:pt idx="7">
                  <c:v>98</c:v>
                </c:pt>
                <c:pt idx="8">
                  <c:v>98</c:v>
                </c:pt>
                <c:pt idx="9">
                  <c:v>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MNISTWeightSparse!$N$36</c:f>
              <c:strCache>
                <c:ptCount val="1"/>
                <c:pt idx="0">
                  <c:v>Weights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MNISTWeightSparse!$N$37:$N$46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MNISTWeightSparse!$O$36</c:f>
              <c:strCache>
                <c:ptCount val="1"/>
                <c:pt idx="0">
                  <c:v>Weight Deltas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MNISTWeightSparse!$O$37:$O$46</c:f>
              <c:numCache>
                <c:formatCode>General</c:formatCode>
                <c:ptCount val="10"/>
                <c:pt idx="0">
                  <c:v>18</c:v>
                </c:pt>
                <c:pt idx="1">
                  <c:v>9</c:v>
                </c:pt>
                <c:pt idx="2">
                  <c:v>12</c:v>
                </c:pt>
                <c:pt idx="3">
                  <c:v>12</c:v>
                </c:pt>
                <c:pt idx="4">
                  <c:v>14.000000000000002</c:v>
                </c:pt>
                <c:pt idx="5">
                  <c:v>14.000000000000002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726616"/>
        <c:axId val="321723480"/>
      </c:lineChart>
      <c:catAx>
        <c:axId val="321726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 Epochs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723480"/>
        <c:crosses val="autoZero"/>
        <c:auto val="1"/>
        <c:lblAlgn val="ctr"/>
        <c:lblOffset val="100"/>
        <c:noMultiLvlLbl val="0"/>
      </c:catAx>
      <c:valAx>
        <c:axId val="3217234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Sparsity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726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68111210657423"/>
          <c:y val="4.511520737327189E-2"/>
          <c:w val="0.81976333972261139"/>
          <c:h val="0.6576573896004934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'CIFAR-10WeightSparse'!$L$36</c:f>
              <c:strCache>
                <c:ptCount val="1"/>
                <c:pt idx="0">
                  <c:v>α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'CIFAR-10WeightSparse'!$L$37:$L$46</c:f>
              <c:numCache>
                <c:formatCode>General</c:formatCode>
                <c:ptCount val="10"/>
                <c:pt idx="0">
                  <c:v>26</c:v>
                </c:pt>
                <c:pt idx="1">
                  <c:v>26</c:v>
                </c:pt>
                <c:pt idx="2">
                  <c:v>31</c:v>
                </c:pt>
                <c:pt idx="3">
                  <c:v>32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32</c:v>
                </c:pt>
                <c:pt idx="8">
                  <c:v>33</c:v>
                </c:pt>
                <c:pt idx="9">
                  <c:v>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'CIFAR-10WeightSparse'!$M$36</c:f>
              <c:strCache>
                <c:ptCount val="1"/>
                <c:pt idx="0">
                  <c:v>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'CIFAR-10WeightSparse'!$M$37:$M$46</c:f>
              <c:numCache>
                <c:formatCode>General</c:formatCode>
                <c:ptCount val="10"/>
                <c:pt idx="0">
                  <c:v>85</c:v>
                </c:pt>
                <c:pt idx="1">
                  <c:v>85</c:v>
                </c:pt>
                <c:pt idx="2">
                  <c:v>86</c:v>
                </c:pt>
                <c:pt idx="3">
                  <c:v>86</c:v>
                </c:pt>
                <c:pt idx="4">
                  <c:v>87</c:v>
                </c:pt>
                <c:pt idx="5">
                  <c:v>87</c:v>
                </c:pt>
                <c:pt idx="6">
                  <c:v>87</c:v>
                </c:pt>
                <c:pt idx="7">
                  <c:v>87</c:v>
                </c:pt>
                <c:pt idx="8">
                  <c:v>88</c:v>
                </c:pt>
                <c:pt idx="9">
                  <c:v>88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'CIFAR-10WeightSparse'!$O$36</c:f>
              <c:strCache>
                <c:ptCount val="1"/>
                <c:pt idx="0">
                  <c:v>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'CIFAR-10WeightSparse'!$O$37:$O$46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'CIFAR-10WeightSparse'!$N$36</c:f>
              <c:strCache>
                <c:ptCount val="1"/>
                <c:pt idx="0">
                  <c:v>Δw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'CIFAR-10WeightSparse'!$N$37:$N$46</c:f>
              <c:numCache>
                <c:formatCode>General</c:formatCode>
                <c:ptCount val="10"/>
                <c:pt idx="0">
                  <c:v>66</c:v>
                </c:pt>
                <c:pt idx="1">
                  <c:v>61</c:v>
                </c:pt>
                <c:pt idx="2">
                  <c:v>62</c:v>
                </c:pt>
                <c:pt idx="3">
                  <c:v>65</c:v>
                </c:pt>
                <c:pt idx="4">
                  <c:v>70</c:v>
                </c:pt>
                <c:pt idx="5">
                  <c:v>74</c:v>
                </c:pt>
                <c:pt idx="6">
                  <c:v>77</c:v>
                </c:pt>
                <c:pt idx="7">
                  <c:v>80</c:v>
                </c:pt>
                <c:pt idx="8">
                  <c:v>82</c:v>
                </c:pt>
                <c:pt idx="9">
                  <c:v>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722304"/>
        <c:axId val="321723088"/>
      </c:lineChart>
      <c:catAx>
        <c:axId val="321722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723088"/>
        <c:crosses val="autoZero"/>
        <c:auto val="1"/>
        <c:lblAlgn val="ctr"/>
        <c:lblOffset val="100"/>
        <c:noMultiLvlLbl val="0"/>
      </c:catAx>
      <c:valAx>
        <c:axId val="32172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</a:t>
                </a:r>
                <a:r>
                  <a:rPr lang="en-US" baseline="0" dirty="0" smtClean="0"/>
                  <a:t>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3896802346947559E-3"/>
              <c:y val="0.15004547780830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722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851706036745391E-2"/>
          <c:y val="0.89409667541557303"/>
          <c:w val="0.78374103237095361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3338258810193"/>
          <c:y val="6.1656189510024925E-2"/>
          <c:w val="0.8031906778220671"/>
          <c:h val="0.6409573361380833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'CIFAR-10WeightSparse'!$R$36</c:f>
              <c:strCache>
                <c:ptCount val="1"/>
                <c:pt idx="0">
                  <c:v>f(α, w)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'CIFAR-10WeightSparse'!$R$37:$R$46</c:f>
              <c:numCache>
                <c:formatCode>General</c:formatCode>
                <c:ptCount val="10"/>
                <c:pt idx="0">
                  <c:v>28.999999999999996</c:v>
                </c:pt>
                <c:pt idx="1">
                  <c:v>30</c:v>
                </c:pt>
                <c:pt idx="2">
                  <c:v>33</c:v>
                </c:pt>
                <c:pt idx="3">
                  <c:v>36</c:v>
                </c:pt>
                <c:pt idx="4">
                  <c:v>37</c:v>
                </c:pt>
                <c:pt idx="5">
                  <c:v>39</c:v>
                </c:pt>
                <c:pt idx="6">
                  <c:v>39</c:v>
                </c:pt>
                <c:pt idx="7">
                  <c:v>40</c:v>
                </c:pt>
                <c:pt idx="8">
                  <c:v>41</c:v>
                </c:pt>
                <c:pt idx="9">
                  <c:v>42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'CIFAR-10WeightSparse'!$S$36</c:f>
              <c:strCache>
                <c:ptCount val="1"/>
                <c:pt idx="0">
                  <c:v>f(α, ε)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'CIFAR-10WeightSparse'!$S$37:$S$46</c:f>
              <c:numCache>
                <c:formatCode>General</c:formatCode>
                <c:ptCount val="10"/>
                <c:pt idx="0">
                  <c:v>73</c:v>
                </c:pt>
                <c:pt idx="1">
                  <c:v>72</c:v>
                </c:pt>
                <c:pt idx="2">
                  <c:v>74</c:v>
                </c:pt>
                <c:pt idx="3">
                  <c:v>76</c:v>
                </c:pt>
                <c:pt idx="4">
                  <c:v>77</c:v>
                </c:pt>
                <c:pt idx="5">
                  <c:v>79</c:v>
                </c:pt>
                <c:pt idx="6">
                  <c:v>80</c:v>
                </c:pt>
                <c:pt idx="7">
                  <c:v>81</c:v>
                </c:pt>
                <c:pt idx="8">
                  <c:v>81</c:v>
                </c:pt>
                <c:pt idx="9">
                  <c:v>82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'CIFAR-10WeightSparse'!$T$36</c:f>
              <c:strCache>
                <c:ptCount val="1"/>
                <c:pt idx="0">
                  <c:v>f(ε, w)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'CIFAR-10WeightSparse'!$T$37:$T$46</c:f>
              <c:numCache>
                <c:formatCode>General</c:formatCode>
                <c:ptCount val="10"/>
                <c:pt idx="0">
                  <c:v>83</c:v>
                </c:pt>
                <c:pt idx="1">
                  <c:v>81</c:v>
                </c:pt>
                <c:pt idx="2">
                  <c:v>83</c:v>
                </c:pt>
                <c:pt idx="3">
                  <c:v>86</c:v>
                </c:pt>
                <c:pt idx="4">
                  <c:v>87</c:v>
                </c:pt>
                <c:pt idx="5">
                  <c:v>89</c:v>
                </c:pt>
                <c:pt idx="6">
                  <c:v>90</c:v>
                </c:pt>
                <c:pt idx="7">
                  <c:v>91</c:v>
                </c:pt>
                <c:pt idx="8">
                  <c:v>91</c:v>
                </c:pt>
                <c:pt idx="9">
                  <c:v>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'CIFAR-10WeightSparse'!$U$36</c:f>
              <c:strCache>
                <c:ptCount val="1"/>
                <c:pt idx="0">
                  <c:v>f(w, Δw)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'CIFAR-10WeightSparse'!$U$37:$U$46</c:f>
              <c:numCache>
                <c:formatCode>General</c:formatCode>
                <c:ptCount val="10"/>
                <c:pt idx="0">
                  <c:v>65</c:v>
                </c:pt>
                <c:pt idx="1">
                  <c:v>60</c:v>
                </c:pt>
                <c:pt idx="2">
                  <c:v>63</c:v>
                </c:pt>
                <c:pt idx="3">
                  <c:v>69</c:v>
                </c:pt>
                <c:pt idx="4">
                  <c:v>73</c:v>
                </c:pt>
                <c:pt idx="5">
                  <c:v>77</c:v>
                </c:pt>
                <c:pt idx="6">
                  <c:v>80</c:v>
                </c:pt>
                <c:pt idx="7">
                  <c:v>82</c:v>
                </c:pt>
                <c:pt idx="8">
                  <c:v>84</c:v>
                </c:pt>
                <c:pt idx="9">
                  <c:v>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724264"/>
        <c:axId val="321722696"/>
      </c:lineChart>
      <c:catAx>
        <c:axId val="321724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722696"/>
        <c:crosses val="autoZero"/>
        <c:auto val="1"/>
        <c:lblAlgn val="ctr"/>
        <c:lblOffset val="100"/>
        <c:noMultiLvlLbl val="0"/>
      </c:catAx>
      <c:valAx>
        <c:axId val="3217226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72426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MNIST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309058114311054"/>
          <c:y val="0.16878504672897196"/>
          <c:w val="0.75694579273481222"/>
          <c:h val="0.54415335933475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XCGCorePerf!$C$6</c:f>
              <c:strCache>
                <c:ptCount val="1"/>
                <c:pt idx="0">
                  <c:v>LoopUnrolling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XCGCorePerf!$D$5:$F$5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XCGCorePerf!$D$6:$F$6</c:f>
              <c:numCache>
                <c:formatCode>General</c:formatCode>
                <c:ptCount val="3"/>
                <c:pt idx="0">
                  <c:v>0.63</c:v>
                </c:pt>
                <c:pt idx="1">
                  <c:v>0.63</c:v>
                </c:pt>
                <c:pt idx="2">
                  <c:v>0.87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2A9-496C-A15D-38D4D1DE9C65}"/>
            </c:ext>
          </c:extLst>
        </c:ser>
        <c:ser>
          <c:idx val="2"/>
          <c:order val="2"/>
          <c:tx>
            <c:strRef>
              <c:f>XCGCorePerf!$C$8</c:f>
              <c:strCache>
                <c:ptCount val="1"/>
                <c:pt idx="0">
                  <c:v>SW-SparseOpt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XCGCorePerf!$D$5:$F$5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XCGCorePerf!$D$8:$F$8</c:f>
              <c:numCache>
                <c:formatCode>General</c:formatCode>
                <c:ptCount val="3"/>
                <c:pt idx="0">
                  <c:v>0.63</c:v>
                </c:pt>
                <c:pt idx="1">
                  <c:v>0.17</c:v>
                </c:pt>
                <c:pt idx="2">
                  <c:v>0.42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2A9-496C-A15D-38D4D1DE9C65}"/>
            </c:ext>
          </c:extLst>
        </c:ser>
        <c:ser>
          <c:idx val="3"/>
          <c:order val="3"/>
          <c:tx>
            <c:strRef>
              <c:f>XCGCorePerf!$C$9</c:f>
              <c:strCache>
                <c:ptCount val="1"/>
                <c:pt idx="0">
                  <c:v>HW-SparseOpt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XCGCorePerf!$D$5:$F$5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XCGCorePerf!$D$9:$F$9</c:f>
              <c:numCache>
                <c:formatCode>General</c:formatCode>
                <c:ptCount val="3"/>
                <c:pt idx="0">
                  <c:v>0.5</c:v>
                </c:pt>
                <c:pt idx="1">
                  <c:v>0.16</c:v>
                </c:pt>
                <c:pt idx="2">
                  <c:v>0.36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2A9-496C-A15D-38D4D1DE9C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1726224"/>
        <c:axId val="32172779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XCGCorePerf!$C$7</c15:sqref>
                        </c15:formulaRef>
                      </c:ext>
                    </c:extLst>
                    <c:strCache>
                      <c:ptCount val="1"/>
                      <c:pt idx="0">
                        <c:v>SW_SPARSE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XCGCorePerf!$D$5:$F$5</c15:sqref>
                        </c15:formulaRef>
                      </c:ext>
                    </c:extLst>
                    <c:strCache>
                      <c:ptCount val="3"/>
                      <c:pt idx="0">
                        <c:v>Feed-forward</c:v>
                      </c:pt>
                      <c:pt idx="1">
                        <c:v>BackPropagation</c:v>
                      </c:pt>
                      <c:pt idx="2">
                        <c:v>Weight Updates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XCGCorePerf!$D$7:$F$7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0.72</c:v>
                      </c:pt>
                      <c:pt idx="1">
                        <c:v>0.17</c:v>
                      </c:pt>
                      <c:pt idx="2">
                        <c:v>0.47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72A9-496C-A15D-38D4D1DE9C65}"/>
                  </c:ext>
                </c:extLst>
              </c15:ser>
            </c15:filteredBarSeries>
          </c:ext>
        </c:extLst>
      </c:barChart>
      <c:catAx>
        <c:axId val="32172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727792"/>
        <c:crosses val="autoZero"/>
        <c:auto val="1"/>
        <c:lblAlgn val="ctr"/>
        <c:lblOffset val="100"/>
        <c:noMultiLvlLbl val="0"/>
      </c:catAx>
      <c:valAx>
        <c:axId val="32172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Per-input processing time (msecs)</a:t>
                </a:r>
              </a:p>
            </c:rich>
          </c:tx>
          <c:layout>
            <c:manualLayout>
              <c:xMode val="edge"/>
              <c:yMode val="edge"/>
              <c:x val="1.7648821294598448E-2"/>
              <c:y val="0.106479983749257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72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CIFAR-10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852166482440547"/>
          <c:y val="0.18124620131026919"/>
          <c:w val="0.84247111607583314"/>
          <c:h val="0.531692424761089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XCGCorePerf!$C$12</c:f>
              <c:strCache>
                <c:ptCount val="1"/>
                <c:pt idx="0">
                  <c:v>LoopUnrolling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XCGCorePerf!$D$11:$F$11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XCGCorePerf!$D$12:$F$12</c:f>
              <c:numCache>
                <c:formatCode>General</c:formatCode>
                <c:ptCount val="3"/>
                <c:pt idx="0">
                  <c:v>12.89</c:v>
                </c:pt>
                <c:pt idx="1">
                  <c:v>13.78</c:v>
                </c:pt>
                <c:pt idx="2">
                  <c:v>20.76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006-4117-95E9-0798847890F8}"/>
            </c:ext>
          </c:extLst>
        </c:ser>
        <c:ser>
          <c:idx val="2"/>
          <c:order val="2"/>
          <c:tx>
            <c:strRef>
              <c:f>XCGCorePerf!$C$14</c:f>
              <c:strCache>
                <c:ptCount val="1"/>
                <c:pt idx="0">
                  <c:v>SW-SparseOpt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XCGCorePerf!$D$11:$F$11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XCGCorePerf!$D$14:$F$14</c:f>
              <c:numCache>
                <c:formatCode>General</c:formatCode>
                <c:ptCount val="3"/>
                <c:pt idx="0">
                  <c:v>12.93</c:v>
                </c:pt>
                <c:pt idx="1">
                  <c:v>2.4700000000000002</c:v>
                </c:pt>
                <c:pt idx="2">
                  <c:v>10.39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006-4117-95E9-0798847890F8}"/>
            </c:ext>
          </c:extLst>
        </c:ser>
        <c:ser>
          <c:idx val="3"/>
          <c:order val="3"/>
          <c:tx>
            <c:strRef>
              <c:f>XCGCorePerf!$C$15</c:f>
              <c:strCache>
                <c:ptCount val="1"/>
                <c:pt idx="0">
                  <c:v>HW-SparseOpt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XCGCorePerf!$D$11:$F$11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XCGCorePerf!$D$15:$F$15</c:f>
              <c:numCache>
                <c:formatCode>General</c:formatCode>
                <c:ptCount val="3"/>
                <c:pt idx="0">
                  <c:v>10.31</c:v>
                </c:pt>
                <c:pt idx="1">
                  <c:v>2.2400000000000002</c:v>
                </c:pt>
                <c:pt idx="2">
                  <c:v>2.69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06-4117-95E9-079884789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0869880"/>
        <c:axId val="32086792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XCGCorePerf!$C$13</c15:sqref>
                        </c15:formulaRef>
                      </c:ext>
                    </c:extLst>
                    <c:strCache>
                      <c:ptCount val="1"/>
                      <c:pt idx="0">
                        <c:v>SW_SPARSE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XCGCorePerf!$D$11:$F$11</c15:sqref>
                        </c15:formulaRef>
                      </c:ext>
                    </c:extLst>
                    <c:strCache>
                      <c:ptCount val="3"/>
                      <c:pt idx="0">
                        <c:v>Feed-forward</c:v>
                      </c:pt>
                      <c:pt idx="1">
                        <c:v>BackPropagation</c:v>
                      </c:pt>
                      <c:pt idx="2">
                        <c:v>Weight Updates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XCGCorePerf!$D$13:$F$13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14.86</c:v>
                      </c:pt>
                      <c:pt idx="1">
                        <c:v>2.44</c:v>
                      </c:pt>
                      <c:pt idx="2">
                        <c:v>10.74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B006-4117-95E9-0798847890F8}"/>
                  </c:ext>
                </c:extLst>
              </c15:ser>
            </c15:filteredBarSeries>
          </c:ext>
        </c:extLst>
      </c:barChart>
      <c:catAx>
        <c:axId val="320869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867920"/>
        <c:crosses val="autoZero"/>
        <c:auto val="1"/>
        <c:lblAlgn val="ctr"/>
        <c:lblOffset val="100"/>
        <c:noMultiLvlLbl val="0"/>
      </c:catAx>
      <c:valAx>
        <c:axId val="32086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869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ImageNet-1K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66404199475065"/>
          <c:y val="0.16645918158801679"/>
          <c:w val="0.84322498149269798"/>
          <c:h val="0.560513474242764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XCGCorePerf!$C$18</c:f>
              <c:strCache>
                <c:ptCount val="1"/>
                <c:pt idx="0">
                  <c:v>LoopUnrolling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XCGCorePerf!$D$17:$F$17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XCGCorePerf!$D$18:$F$18</c:f>
              <c:numCache>
                <c:formatCode>General</c:formatCode>
                <c:ptCount val="3"/>
                <c:pt idx="0">
                  <c:v>271.02999999999997</c:v>
                </c:pt>
                <c:pt idx="1">
                  <c:v>299.63</c:v>
                </c:pt>
                <c:pt idx="2">
                  <c:v>284.54000000000002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FEC-4D3B-B091-5AFC1868FCAA}"/>
            </c:ext>
          </c:extLst>
        </c:ser>
        <c:ser>
          <c:idx val="2"/>
          <c:order val="2"/>
          <c:tx>
            <c:strRef>
              <c:f>XCGCorePerf!$C$20</c:f>
              <c:strCache>
                <c:ptCount val="1"/>
                <c:pt idx="0">
                  <c:v>SW-SparseOpt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XCGCorePerf!$D$17:$F$17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XCGCorePerf!$D$20:$F$20</c:f>
              <c:numCache>
                <c:formatCode>General</c:formatCode>
                <c:ptCount val="3"/>
                <c:pt idx="0">
                  <c:v>271.02999999999997</c:v>
                </c:pt>
                <c:pt idx="1">
                  <c:v>25.95</c:v>
                </c:pt>
                <c:pt idx="2">
                  <c:v>37.83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FEC-4D3B-B091-5AFC1868FCAA}"/>
            </c:ext>
          </c:extLst>
        </c:ser>
        <c:ser>
          <c:idx val="3"/>
          <c:order val="3"/>
          <c:tx>
            <c:strRef>
              <c:f>XCGCorePerf!$C$21</c:f>
              <c:strCache>
                <c:ptCount val="1"/>
                <c:pt idx="0">
                  <c:v>HW-SparseOpt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XCGCorePerf!$D$17:$F$17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XCGCorePerf!$D$21:$F$21</c:f>
              <c:numCache>
                <c:formatCode>General</c:formatCode>
                <c:ptCount val="3"/>
                <c:pt idx="0">
                  <c:v>179.81</c:v>
                </c:pt>
                <c:pt idx="1">
                  <c:v>26.67</c:v>
                </c:pt>
                <c:pt idx="2">
                  <c:v>23.17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FEC-4D3B-B091-5AFC1868FC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7592576"/>
        <c:axId val="32758904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XCGCorePerf!$C$19</c15:sqref>
                        </c15:formulaRef>
                      </c:ext>
                    </c:extLst>
                    <c:strCache>
                      <c:ptCount val="1"/>
                      <c:pt idx="0">
                        <c:v>SW_SPARSE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XCGCorePerf!$D$17:$F$17</c15:sqref>
                        </c15:formulaRef>
                      </c:ext>
                    </c:extLst>
                    <c:strCache>
                      <c:ptCount val="3"/>
                      <c:pt idx="0">
                        <c:v>Feed-forward</c:v>
                      </c:pt>
                      <c:pt idx="1">
                        <c:v>BackPropagation</c:v>
                      </c:pt>
                      <c:pt idx="2">
                        <c:v>Weight Updates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XCGCorePerf!$D$19:$F$19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317.95</c:v>
                      </c:pt>
                      <c:pt idx="1">
                        <c:v>25.99</c:v>
                      </c:pt>
                      <c:pt idx="2">
                        <c:v>38.65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5FEC-4D3B-B091-5AFC1868FCAA}"/>
                  </c:ext>
                </c:extLst>
              </c15:ser>
            </c15:filteredBarSeries>
          </c:ext>
        </c:extLst>
      </c:barChart>
      <c:catAx>
        <c:axId val="32759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89048"/>
        <c:crosses val="autoZero"/>
        <c:auto val="1"/>
        <c:lblAlgn val="ctr"/>
        <c:lblOffset val="100"/>
        <c:noMultiLvlLbl val="0"/>
      </c:catAx>
      <c:valAx>
        <c:axId val="327589048"/>
        <c:scaling>
          <c:orientation val="minMax"/>
          <c:max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92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smtClean="0"/>
              <a:t>ImageNet-22K</a:t>
            </a:r>
            <a:endParaRPr lang="en-US" sz="1200" dirty="0"/>
          </a:p>
        </c:rich>
      </c:tx>
      <c:layout>
        <c:manualLayout>
          <c:xMode val="edge"/>
          <c:yMode val="edge"/>
          <c:x val="0.4254223114575112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156218095771637"/>
          <c:y val="0.14127583746564482"/>
          <c:w val="0.84861056020587722"/>
          <c:h val="0.543071665322804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XCGCorePerf!$C$24</c:f>
              <c:strCache>
                <c:ptCount val="1"/>
                <c:pt idx="0">
                  <c:v>LoopUnrolling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XCGCorePerf!$D$23:$F$23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XCGCorePerf!$D$24:$F$24</c:f>
              <c:numCache>
                <c:formatCode>General</c:formatCode>
                <c:ptCount val="3"/>
                <c:pt idx="0">
                  <c:v>661.03</c:v>
                </c:pt>
                <c:pt idx="1">
                  <c:v>728.23</c:v>
                </c:pt>
                <c:pt idx="2">
                  <c:v>800.93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1B8-4BD3-B883-082BA707A951}"/>
            </c:ext>
          </c:extLst>
        </c:ser>
        <c:ser>
          <c:idx val="2"/>
          <c:order val="2"/>
          <c:tx>
            <c:strRef>
              <c:f>XCGCorePerf!$C$26</c:f>
              <c:strCache>
                <c:ptCount val="1"/>
                <c:pt idx="0">
                  <c:v>SW-SparseOpt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XCGCorePerf!$D$23:$F$23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XCGCorePerf!$D$26:$F$26</c:f>
              <c:numCache>
                <c:formatCode>General</c:formatCode>
                <c:ptCount val="3"/>
                <c:pt idx="0">
                  <c:v>659.18</c:v>
                </c:pt>
                <c:pt idx="1">
                  <c:v>70.11</c:v>
                </c:pt>
                <c:pt idx="2">
                  <c:v>189.8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1B8-4BD3-B883-082BA707A951}"/>
            </c:ext>
          </c:extLst>
        </c:ser>
        <c:ser>
          <c:idx val="3"/>
          <c:order val="3"/>
          <c:tx>
            <c:strRef>
              <c:f>XCGCorePerf!$C$27</c:f>
              <c:strCache>
                <c:ptCount val="1"/>
                <c:pt idx="0">
                  <c:v>HW-SparseOpt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XCGCorePerf!$D$23:$F$23</c:f>
              <c:strCache>
                <c:ptCount val="3"/>
                <c:pt idx="0">
                  <c:v>Feed-forward</c:v>
                </c:pt>
                <c:pt idx="1">
                  <c:v>BackPropagation</c:v>
                </c:pt>
                <c:pt idx="2">
                  <c:v>Weight Updates</c:v>
                </c:pt>
              </c:strCache>
            </c:strRef>
          </c:cat>
          <c:val>
            <c:numRef>
              <c:f>XCGCorePerf!$D$27:$F$27</c:f>
              <c:numCache>
                <c:formatCode>General</c:formatCode>
                <c:ptCount val="3"/>
                <c:pt idx="0">
                  <c:v>478.04</c:v>
                </c:pt>
                <c:pt idx="1">
                  <c:v>71.760000000000005</c:v>
                </c:pt>
                <c:pt idx="2">
                  <c:v>151.43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1B8-4BD3-B883-082BA707A9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7595320"/>
        <c:axId val="32759296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XCGCorePerf!$C$25</c15:sqref>
                        </c15:formulaRef>
                      </c:ext>
                    </c:extLst>
                    <c:strCache>
                      <c:ptCount val="1"/>
                      <c:pt idx="0">
                        <c:v>SW_SPARSE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XCGCorePerf!$D$23:$F$23</c15:sqref>
                        </c15:formulaRef>
                      </c:ext>
                    </c:extLst>
                    <c:strCache>
                      <c:ptCount val="3"/>
                      <c:pt idx="0">
                        <c:v>Feed-forward</c:v>
                      </c:pt>
                      <c:pt idx="1">
                        <c:v>BackPropagation</c:v>
                      </c:pt>
                      <c:pt idx="2">
                        <c:v>Weight Updates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XCGCorePerf!$D$25:$F$25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780.19</c:v>
                      </c:pt>
                      <c:pt idx="1">
                        <c:v>71.48</c:v>
                      </c:pt>
                      <c:pt idx="2">
                        <c:v>196.47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71B8-4BD3-B883-082BA707A951}"/>
                  </c:ext>
                </c:extLst>
              </c15:ser>
            </c15:filteredBarSeries>
          </c:ext>
        </c:extLst>
      </c:barChart>
      <c:catAx>
        <c:axId val="327595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92968"/>
        <c:crosses val="autoZero"/>
        <c:auto val="1"/>
        <c:lblAlgn val="ctr"/>
        <c:lblOffset val="100"/>
        <c:noMultiLvlLbl val="0"/>
      </c:catAx>
      <c:valAx>
        <c:axId val="327592968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9532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5704234087244305E-2"/>
          <c:y val="0.83930166103366677"/>
          <c:w val="0.95186882957740915"/>
          <c:h val="0.160698338966333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30539721075988"/>
          <c:y val="0.12564840109272055"/>
          <c:w val="0.86220448676966654"/>
          <c:h val="0.54383072379543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XCGCorePerf!$P$26</c:f>
              <c:strCache>
                <c:ptCount val="1"/>
                <c:pt idx="0">
                  <c:v>LoopUnrolling</c:v>
                </c:pt>
              </c:strCache>
            </c:strRef>
          </c:tx>
          <c:spPr>
            <a:noFill/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XCGCorePerf!$Q$25:$U$25</c:f>
              <c:strCache>
                <c:ptCount val="5"/>
                <c:pt idx="0">
                  <c:v>MNIST</c:v>
                </c:pt>
                <c:pt idx="1">
                  <c:v>CIFAR10</c:v>
                </c:pt>
                <c:pt idx="2">
                  <c:v>ImageNet-1K</c:v>
                </c:pt>
                <c:pt idx="3">
                  <c:v>ImageNet-22K</c:v>
                </c:pt>
                <c:pt idx="4">
                  <c:v>Average</c:v>
                </c:pt>
              </c:strCache>
            </c:strRef>
          </c:cat>
          <c:val>
            <c:numRef>
              <c:f>XCGCorePerf!$Q$26:$U$26</c:f>
              <c:numCache>
                <c:formatCode>0.00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D01-4E02-82FE-E0626921762C}"/>
            </c:ext>
          </c:extLst>
        </c:ser>
        <c:ser>
          <c:idx val="2"/>
          <c:order val="2"/>
          <c:tx>
            <c:strRef>
              <c:f>XCGCorePerf!$P$28</c:f>
              <c:strCache>
                <c:ptCount val="1"/>
                <c:pt idx="0">
                  <c:v>SW-SparseOpt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XCGCorePerf!$Q$25:$U$25</c:f>
              <c:strCache>
                <c:ptCount val="5"/>
                <c:pt idx="0">
                  <c:v>MNIST</c:v>
                </c:pt>
                <c:pt idx="1">
                  <c:v>CIFAR10</c:v>
                </c:pt>
                <c:pt idx="2">
                  <c:v>ImageNet-1K</c:v>
                </c:pt>
                <c:pt idx="3">
                  <c:v>ImageNet-22K</c:v>
                </c:pt>
                <c:pt idx="4">
                  <c:v>Average</c:v>
                </c:pt>
              </c:strCache>
            </c:strRef>
          </c:cat>
          <c:val>
            <c:numRef>
              <c:f>XCGCorePerf!$Q$28:$U$28</c:f>
              <c:numCache>
                <c:formatCode>0.00</c:formatCode>
                <c:ptCount val="5"/>
                <c:pt idx="0">
                  <c:v>1.7459016393442623</c:v>
                </c:pt>
                <c:pt idx="1">
                  <c:v>1.8390849166343544</c:v>
                </c:pt>
                <c:pt idx="2">
                  <c:v>2.5542845195782684</c:v>
                </c:pt>
                <c:pt idx="3">
                  <c:v>2.3829984005918896</c:v>
                </c:pt>
                <c:pt idx="4">
                  <c:v>2.1305673690371938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D01-4E02-82FE-E0626921762C}"/>
            </c:ext>
          </c:extLst>
        </c:ser>
        <c:ser>
          <c:idx val="3"/>
          <c:order val="3"/>
          <c:tx>
            <c:strRef>
              <c:f>XCGCorePerf!$P$29</c:f>
              <c:strCache>
                <c:ptCount val="1"/>
                <c:pt idx="0">
                  <c:v>HW-SparseOpt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XCGCorePerf!$Q$25:$U$25</c:f>
              <c:strCache>
                <c:ptCount val="5"/>
                <c:pt idx="0">
                  <c:v>MNIST</c:v>
                </c:pt>
                <c:pt idx="1">
                  <c:v>CIFAR10</c:v>
                </c:pt>
                <c:pt idx="2">
                  <c:v>ImageNet-1K</c:v>
                </c:pt>
                <c:pt idx="3">
                  <c:v>ImageNet-22K</c:v>
                </c:pt>
                <c:pt idx="4">
                  <c:v>Average</c:v>
                </c:pt>
              </c:strCache>
            </c:strRef>
          </c:cat>
          <c:val>
            <c:numRef>
              <c:f>XCGCorePerf!$Q$29:$U$29</c:f>
              <c:numCache>
                <c:formatCode>0.00</c:formatCode>
                <c:ptCount val="5"/>
                <c:pt idx="0">
                  <c:v>2.0882352941176467</c:v>
                </c:pt>
                <c:pt idx="1">
                  <c:v>3.1122047244094486</c:v>
                </c:pt>
                <c:pt idx="2">
                  <c:v>3.723927716089702</c:v>
                </c:pt>
                <c:pt idx="3">
                  <c:v>3.1233546767822253</c:v>
                </c:pt>
                <c:pt idx="4">
                  <c:v>3.0119306028497559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D01-4E02-82FE-E062692176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7592184"/>
        <c:axId val="32759336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XCGCorePerf!$P$27</c15:sqref>
                        </c15:formulaRef>
                      </c:ext>
                    </c:extLst>
                    <c:strCache>
                      <c:ptCount val="1"/>
                      <c:pt idx="0">
                        <c:v>SW_SPARSE</c:v>
                      </c:pt>
                    </c:strCache>
                  </c:strRef>
                </c:tx>
                <c:spPr>
                  <a:solidFill>
                    <a:schemeClr val="bg1">
                      <a:lumMod val="85000"/>
                    </a:schemeClr>
                  </a:solidFill>
                  <a:ln>
                    <a:solidFill>
                      <a:sysClr val="windowText" lastClr="000000"/>
                    </a:solidFill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XCGCorePerf!$Q$25:$U$25</c15:sqref>
                        </c15:formulaRef>
                      </c:ext>
                    </c:extLst>
                    <c:strCache>
                      <c:ptCount val="5"/>
                      <c:pt idx="0">
                        <c:v>MNIST</c:v>
                      </c:pt>
                      <c:pt idx="1">
                        <c:v>CIFAR10</c:v>
                      </c:pt>
                      <c:pt idx="2">
                        <c:v>ImageNet-1K</c:v>
                      </c:pt>
                      <c:pt idx="3">
                        <c:v>ImageNet-22K</c:v>
                      </c:pt>
                      <c:pt idx="4">
                        <c:v>Average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XCGCorePerf!$Q$27:$U$27</c15:sqref>
                        </c15:formulaRef>
                      </c:ext>
                    </c:extLst>
                    <c:numCache>
                      <c:formatCode>0.00</c:formatCode>
                      <c:ptCount val="5"/>
                      <c:pt idx="0">
                        <c:v>1.5661764705882351</c:v>
                      </c:pt>
                      <c:pt idx="1">
                        <c:v>1.6915121255349501</c:v>
                      </c:pt>
                      <c:pt idx="2">
                        <c:v>2.2352910426304926</c:v>
                      </c:pt>
                      <c:pt idx="3">
                        <c:v>2.0895968095865056</c:v>
                      </c:pt>
                      <c:pt idx="4">
                        <c:v>1.8956441120850458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5D01-4E02-82FE-E0626921762C}"/>
                  </c:ext>
                </c:extLst>
              </c15:ser>
            </c15:filteredBarSeries>
          </c:ext>
        </c:extLst>
      </c:barChart>
      <c:catAx>
        <c:axId val="327592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93360"/>
        <c:crosses val="autoZero"/>
        <c:auto val="1"/>
        <c:lblAlgn val="ctr"/>
        <c:lblOffset val="100"/>
        <c:noMultiLvlLbl val="0"/>
      </c:catAx>
      <c:valAx>
        <c:axId val="32759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Normalized Performance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9218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940724039663309"/>
          <c:y val="0.82210581362339197"/>
          <c:w val="0.79421730141798552"/>
          <c:h val="0.15512378789463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CIFAR-10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536715952899902"/>
          <c:y val="0.14803689064558631"/>
          <c:w val="0.79805761187582225"/>
          <c:h val="0.555370618198416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[2]Sheet1!$Q$4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[2]Sheet1!$P$5:$P$8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[2]Sheet1!$Q$5:$Q$8</c:f>
              <c:numCache>
                <c:formatCode>General</c:formatCode>
                <c:ptCount val="4"/>
                <c:pt idx="0">
                  <c:v>115.64</c:v>
                </c:pt>
                <c:pt idx="1">
                  <c:v>64.09</c:v>
                </c:pt>
                <c:pt idx="2">
                  <c:v>35.79</c:v>
                </c:pt>
                <c:pt idx="3">
                  <c:v>20.240000000000002</c:v>
                </c:pt>
              </c:numCache>
            </c:numRef>
          </c:val>
        </c:ser>
        <c:ser>
          <c:idx val="1"/>
          <c:order val="1"/>
          <c:tx>
            <c:strRef>
              <c:f>[2]Sheet1!$R$4</c:f>
              <c:strCache>
                <c:ptCount val="1"/>
                <c:pt idx="0">
                  <c:v>ZeroCache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[2]Sheet1!$P$5:$P$8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[2]Sheet1!$R$5:$R$8</c:f>
              <c:numCache>
                <c:formatCode>General</c:formatCode>
                <c:ptCount val="4"/>
                <c:pt idx="0">
                  <c:v>115.34</c:v>
                </c:pt>
                <c:pt idx="1">
                  <c:v>57.88</c:v>
                </c:pt>
                <c:pt idx="2">
                  <c:v>31.66</c:v>
                </c:pt>
                <c:pt idx="3">
                  <c:v>17.45</c:v>
                </c:pt>
              </c:numCache>
            </c:numRef>
          </c:val>
        </c:ser>
        <c:ser>
          <c:idx val="2"/>
          <c:order val="2"/>
          <c:tx>
            <c:strRef>
              <c:f>[2]Sheet1!$S$4</c:f>
              <c:strCache>
                <c:ptCount val="1"/>
                <c:pt idx="0">
                  <c:v>2XCache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[2]Sheet1!$P$5:$P$8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[2]Sheet1!$S$5:$S$8</c:f>
              <c:numCache>
                <c:formatCode>General</c:formatCode>
                <c:ptCount val="4"/>
                <c:pt idx="0">
                  <c:v>114.63</c:v>
                </c:pt>
                <c:pt idx="1">
                  <c:v>57.7</c:v>
                </c:pt>
                <c:pt idx="2">
                  <c:v>30.22</c:v>
                </c:pt>
                <c:pt idx="3">
                  <c:v>17.829999999999998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0431944"/>
        <c:axId val="450432336"/>
      </c:barChart>
      <c:catAx>
        <c:axId val="450431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Thread 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432336"/>
        <c:crosses val="autoZero"/>
        <c:auto val="1"/>
        <c:lblAlgn val="ctr"/>
        <c:lblOffset val="100"/>
        <c:noMultiLvlLbl val="0"/>
      </c:catAx>
      <c:valAx>
        <c:axId val="45043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 Input Processing Time (msecs)</a:t>
                </a:r>
              </a:p>
            </c:rich>
          </c:tx>
          <c:layout>
            <c:manualLayout>
              <c:xMode val="edge"/>
              <c:yMode val="edge"/>
              <c:x val="3.657522859517872E-2"/>
              <c:y val="0.100606060606060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431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2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7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5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6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CED3-EAB0-48D8-9282-CF1ABCBE8AE5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7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6978" y="117302"/>
            <a:ext cx="4694401" cy="2708893"/>
            <a:chOff x="864735" y="117302"/>
            <a:chExt cx="4767138" cy="2708893"/>
          </a:xfrm>
        </p:grpSpPr>
        <p:sp>
          <p:nvSpPr>
            <p:cNvPr id="5" name="TextBox 4"/>
            <p:cNvSpPr txBox="1"/>
            <p:nvPr/>
          </p:nvSpPr>
          <p:spPr>
            <a:xfrm>
              <a:off x="864735" y="1502756"/>
              <a:ext cx="4767138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appropriately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initialized</a:t>
              </a:r>
            </a:p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){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for 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 {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= j * INPUT_COUNT +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+= activations[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* errors[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735" y="117302"/>
              <a:ext cx="4767138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0;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OUTPUT_COUNT;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outputActivations</a:t>
              </a:r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[j] = 0.0f;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0;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INPUT_COUNT;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j * INPUT_COUNT +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outputActivations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[j]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weights[k];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6978" y="3252412"/>
            <a:ext cx="355486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deltas[] is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appropriately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initialized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OUTPUT_COUNT;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INPUT_COUNT;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= j * INPUT_COUNT +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deltas[k] += activations[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errors[j];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2226" y="127561"/>
            <a:ext cx="1826507" cy="22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R2=[R3]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  load   R4=[R5]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  </a:t>
            </a:r>
            <a:r>
              <a:rPr lang="en-US" sz="1000" b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R2=R2*R1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   add    R4=R4+R2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I5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24598" y="4093081"/>
            <a:ext cx="7832579" cy="2284181"/>
            <a:chOff x="4024598" y="4093081"/>
            <a:chExt cx="7832579" cy="2284181"/>
          </a:xfrm>
        </p:grpSpPr>
        <p:sp>
          <p:nvSpPr>
            <p:cNvPr id="8" name="TextBox 7"/>
            <p:cNvSpPr txBox="1"/>
            <p:nvPr/>
          </p:nvSpPr>
          <p:spPr>
            <a:xfrm>
              <a:off x="4024598" y="4093081"/>
              <a:ext cx="1826507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30670" y="4110411"/>
              <a:ext cx="1826507" cy="1800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R7=R6*4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add    R3=R3+R7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add    R5=R5+R7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load   R4=[R5-4]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R6=0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10066" y="4107410"/>
              <a:ext cx="1826507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R2=R2*R1</a:t>
              </a:r>
            </a:p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0368" y="4107410"/>
              <a:ext cx="1826507" cy="13465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R3=R3+N*4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R5=R5+N*4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R6=R6-N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020368" y="982560"/>
            <a:ext cx="1826507" cy="22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  R2=[R3]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  load   R4=[R5]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  </a:t>
            </a:r>
            <a:r>
              <a:rPr lang="en-US" sz="1000" b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R2=R2*R1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   add    R4=R4+R2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I5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4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043" y="483395"/>
            <a:ext cx="1826507" cy="3347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Loop1: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R1=[R2]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R4= …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load  R6= …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Loop2: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R3=[R4]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R5=[R6]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R3=R3*R1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R5=R5+R3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  [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R6]=R5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R4=R4+4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R6=R6+4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I11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R7=R7-1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I12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Loop2</a:t>
            </a:r>
          </a:p>
          <a:p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I13  add	R2=R2+4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I14  sub	R8=R8-1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I15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Loop1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065318" y="52771"/>
            <a:ext cx="2056657" cy="4208318"/>
            <a:chOff x="3065318" y="52771"/>
            <a:chExt cx="2056657" cy="4208318"/>
          </a:xfrm>
        </p:grpSpPr>
        <p:cxnSp>
          <p:nvCxnSpPr>
            <p:cNvPr id="57" name="Curved Connector 56"/>
            <p:cNvCxnSpPr>
              <a:stCxn id="68" idx="2"/>
              <a:endCxn id="68" idx="0"/>
            </p:cNvCxnSpPr>
            <p:nvPr/>
          </p:nvCxnSpPr>
          <p:spPr>
            <a:xfrm rot="5400000" flipH="1">
              <a:off x="3248424" y="2049092"/>
              <a:ext cx="1556105" cy="12700"/>
            </a:xfrm>
            <a:prstGeom prst="curvedConnector5">
              <a:avLst>
                <a:gd name="adj1" fmla="val -14691"/>
                <a:gd name="adj2" fmla="val 9368181"/>
                <a:gd name="adj3" fmla="val 11469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8" idx="2"/>
              <a:endCxn id="66" idx="0"/>
            </p:cNvCxnSpPr>
            <p:nvPr/>
          </p:nvCxnSpPr>
          <p:spPr>
            <a:xfrm>
              <a:off x="4026477" y="2827144"/>
              <a:ext cx="0" cy="3837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084782" y="987954"/>
              <a:ext cx="0" cy="3177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66" idx="2"/>
              <a:endCxn id="70" idx="0"/>
            </p:cNvCxnSpPr>
            <p:nvPr/>
          </p:nvCxnSpPr>
          <p:spPr>
            <a:xfrm rot="5400000" flipH="1">
              <a:off x="2352942" y="2099442"/>
              <a:ext cx="3347070" cy="12700"/>
            </a:xfrm>
            <a:prstGeom prst="curvedConnector5">
              <a:avLst>
                <a:gd name="adj1" fmla="val -6830"/>
                <a:gd name="adj2" fmla="val 12068181"/>
                <a:gd name="adj3" fmla="val 10683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6" idx="2"/>
            </p:cNvCxnSpPr>
            <p:nvPr/>
          </p:nvCxnSpPr>
          <p:spPr>
            <a:xfrm flipH="1">
              <a:off x="4020126" y="3772977"/>
              <a:ext cx="6351" cy="488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084782" y="52771"/>
              <a:ext cx="1" cy="3731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3065318" y="375049"/>
              <a:ext cx="2038929" cy="612905"/>
              <a:chOff x="3065318" y="375049"/>
              <a:chExt cx="2038929" cy="612905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3065318" y="425907"/>
                <a:ext cx="1922318" cy="56204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   load  R1=[R2]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I2   load  R4= …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   load 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R7= 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581777" y="375049"/>
                <a:ext cx="522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BB1</a:t>
                </a:r>
                <a:endParaRPr lang="en-US" sz="1200" b="1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065318" y="1233331"/>
              <a:ext cx="2009314" cy="1593813"/>
              <a:chOff x="3065318" y="1233331"/>
              <a:chExt cx="2009314" cy="1593813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3065318" y="1271039"/>
                <a:ext cx="1922318" cy="15561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I4   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  R3=[R4]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I5   load   R5=[R6]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I6   </a:t>
                </a:r>
                <a:r>
                  <a:rPr lang="en-US" sz="10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mul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R3=R3*R1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I7   add    R5=R5+R3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I8   store  [R6]=R5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I9   add    R4=R4+4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I10  add    R6=R6+4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I11  sub   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R7=R7-1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I12  </a:t>
                </a:r>
                <a:r>
                  <a:rPr lang="en-US" sz="10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jne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BB2</a:t>
                </a:r>
                <a:endPara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552162" y="1233331"/>
                <a:ext cx="522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BB2</a:t>
                </a:r>
                <a:endParaRPr lang="en-US" sz="1200" b="1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065318" y="3144861"/>
              <a:ext cx="2056657" cy="628116"/>
              <a:chOff x="3065318" y="3144861"/>
              <a:chExt cx="2056657" cy="628116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3065318" y="3210930"/>
                <a:ext cx="1922318" cy="56204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I13  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	R2=R2+4</a:t>
                </a: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I13  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	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R8=R8-1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I15  </a:t>
                </a:r>
                <a:r>
                  <a:rPr lang="en-US" sz="10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jne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BB1</a:t>
                </a:r>
                <a:endPara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599505" y="3144861"/>
                <a:ext cx="522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BB3</a:t>
                </a:r>
                <a:endParaRPr 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854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6270567" y="57156"/>
            <a:ext cx="3642427" cy="4280122"/>
            <a:chOff x="7207827" y="64988"/>
            <a:chExt cx="3642427" cy="4280122"/>
          </a:xfrm>
        </p:grpSpPr>
        <p:grpSp>
          <p:nvGrpSpPr>
            <p:cNvPr id="53" name="Group 52"/>
            <p:cNvGrpSpPr/>
            <p:nvPr/>
          </p:nvGrpSpPr>
          <p:grpSpPr>
            <a:xfrm>
              <a:off x="7207827" y="64988"/>
              <a:ext cx="3642427" cy="4280122"/>
              <a:chOff x="7207827" y="64988"/>
              <a:chExt cx="3642427" cy="4280122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7207827" y="382705"/>
                <a:ext cx="1922318" cy="15214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I4   load   R3=[R4]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I5   load   R5=[R6]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I6   </a:t>
                </a:r>
                <a:r>
                  <a:rPr lang="en-US" sz="10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mul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R3=R3*R1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I7   add    R5=R5+R3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I8   store  [R6]=R5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I9   add    R4=R4+4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I10  add    R6=R6+4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I11  sub   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R7=R7-1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I12  </a:t>
                </a:r>
                <a:r>
                  <a:rPr lang="en-US" sz="10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jne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BB2</a:t>
                </a:r>
                <a:endPara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Curved Connector 28"/>
              <p:cNvCxnSpPr>
                <a:stCxn id="27" idx="2"/>
                <a:endCxn id="27" idx="0"/>
              </p:cNvCxnSpPr>
              <p:nvPr/>
            </p:nvCxnSpPr>
            <p:spPr>
              <a:xfrm rot="5400000" flipH="1">
                <a:off x="7408249" y="1143442"/>
                <a:ext cx="1521473" cy="12700"/>
              </a:xfrm>
              <a:prstGeom prst="curvedConnector5">
                <a:avLst>
                  <a:gd name="adj1" fmla="val -15025"/>
                  <a:gd name="adj2" fmla="val 9368181"/>
                  <a:gd name="adj3" fmla="val 11502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7" idx="2"/>
              </p:cNvCxnSpPr>
              <p:nvPr/>
            </p:nvCxnSpPr>
            <p:spPr>
              <a:xfrm flipH="1">
                <a:off x="8162635" y="1904178"/>
                <a:ext cx="6351" cy="19262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8183418" y="64988"/>
                <a:ext cx="0" cy="3177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2"/>
                <a:endCxn id="38" idx="0"/>
              </p:cNvCxnSpPr>
              <p:nvPr/>
            </p:nvCxnSpPr>
            <p:spPr>
              <a:xfrm>
                <a:off x="8168986" y="1904178"/>
                <a:ext cx="1290148" cy="34353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ounded Rectangle 37"/>
              <p:cNvSpPr/>
              <p:nvPr/>
            </p:nvSpPr>
            <p:spPr>
              <a:xfrm>
                <a:off x="8497975" y="2247710"/>
                <a:ext cx="1922318" cy="1531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I30  </a:t>
                </a:r>
                <a:r>
                  <a:rPr lang="en-US" sz="10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mul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R9=R7*4</a:t>
                </a: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I31  add   R4=R4+R9</a:t>
                </a:r>
                <a:endPara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I32  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 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R6=R6+R9</a:t>
                </a:r>
                <a:endPara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I33  load  R5=[R6-4]</a:t>
                </a: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I34  </a:t>
                </a:r>
                <a:r>
                  <a:rPr lang="en-US" sz="1000" b="1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mov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R3=0</a:t>
                </a: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I35  </a:t>
                </a:r>
                <a:r>
                  <a:rPr lang="en-US" sz="1000" b="1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mov</a:t>
                </a:r>
                <a:r>
                  <a:rPr lang="en-US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R7=0</a:t>
                </a: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I36  add   R2=R2+64</a:t>
                </a: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I37  sub   R8=R8-16</a:t>
                </a:r>
              </a:p>
              <a:p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I38  </a:t>
                </a:r>
                <a:r>
                  <a:rPr lang="en-US" sz="1000" b="1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jne</a:t>
                </a:r>
                <a:r>
                  <a:rPr lang="en-US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BB1</a:t>
                </a:r>
                <a:endPara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Straight Arrow Connector 45"/>
              <p:cNvCxnSpPr>
                <a:stCxn id="38" idx="2"/>
              </p:cNvCxnSpPr>
              <p:nvPr/>
            </p:nvCxnSpPr>
            <p:spPr>
              <a:xfrm>
                <a:off x="9459134" y="3779327"/>
                <a:ext cx="0" cy="56578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urved Connector 34"/>
              <p:cNvCxnSpPr>
                <a:stCxn id="38" idx="2"/>
              </p:cNvCxnSpPr>
              <p:nvPr/>
            </p:nvCxnSpPr>
            <p:spPr>
              <a:xfrm rot="5400000" flipH="1" flipV="1">
                <a:off x="9146026" y="2075099"/>
                <a:ext cx="2017335" cy="1391121"/>
              </a:xfrm>
              <a:prstGeom prst="curvedConnector3">
                <a:avLst>
                  <a:gd name="adj1" fmla="val -11332"/>
                </a:avLst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8640886" y="321423"/>
                <a:ext cx="522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BB2</a:t>
                </a:r>
                <a:endParaRPr lang="en-US" sz="1200" b="1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9983572" y="2228856"/>
              <a:ext cx="522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OB2</a:t>
              </a:r>
              <a:endParaRPr lang="en-US" sz="1200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466514" y="56000"/>
            <a:ext cx="3479838" cy="3765477"/>
            <a:chOff x="7207827" y="52771"/>
            <a:chExt cx="3479838" cy="3765477"/>
          </a:xfrm>
        </p:grpSpPr>
        <p:sp>
          <p:nvSpPr>
            <p:cNvPr id="57" name="Rounded Rectangle 56"/>
            <p:cNvSpPr/>
            <p:nvPr/>
          </p:nvSpPr>
          <p:spPr>
            <a:xfrm>
              <a:off x="7207827" y="370488"/>
              <a:ext cx="1922318" cy="15214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   load   R3=[R4]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I5   load   R5=[R6]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I6   </a:t>
              </a:r>
              <a:r>
                <a:rPr lang="en-US" sz="1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R3=R3*R1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R5=R5+R3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I8   store  [R6]=R5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I9   add    R4=R4+4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I10  add    R6=R6+4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I11  sub  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R7=R7-1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BB2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Curved Connector 57"/>
            <p:cNvCxnSpPr>
              <a:stCxn id="57" idx="2"/>
              <a:endCxn id="57" idx="0"/>
            </p:cNvCxnSpPr>
            <p:nvPr/>
          </p:nvCxnSpPr>
          <p:spPr>
            <a:xfrm rot="5400000" flipH="1">
              <a:off x="7408249" y="1131225"/>
              <a:ext cx="1521473" cy="12700"/>
            </a:xfrm>
            <a:prstGeom prst="curvedConnector5">
              <a:avLst>
                <a:gd name="adj1" fmla="val -15025"/>
                <a:gd name="adj2" fmla="val 9368181"/>
                <a:gd name="adj3" fmla="val 11502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7" idx="2"/>
            </p:cNvCxnSpPr>
            <p:nvPr/>
          </p:nvCxnSpPr>
          <p:spPr>
            <a:xfrm flipH="1">
              <a:off x="8162635" y="1891961"/>
              <a:ext cx="6351" cy="19262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8183418" y="52771"/>
              <a:ext cx="0" cy="3177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7" idx="2"/>
              <a:endCxn id="62" idx="0"/>
            </p:cNvCxnSpPr>
            <p:nvPr/>
          </p:nvCxnSpPr>
          <p:spPr>
            <a:xfrm>
              <a:off x="8168986" y="1891961"/>
              <a:ext cx="1478684" cy="2595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8686511" y="2151473"/>
              <a:ext cx="1922318" cy="12372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I20  </a:t>
              </a:r>
              <a:r>
                <a:rPr lang="en-US" sz="10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R9=R7*4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I21  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R4=R4+R9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I22  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R6=R6+R9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I23  load  R5=[R6-4]</a:t>
              </a: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I24  </a:t>
              </a:r>
              <a:r>
                <a:rPr lang="en-US" sz="10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R3=0</a:t>
              </a: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I25  </a:t>
              </a:r>
              <a:r>
                <a:rPr lang="en-US" sz="10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R7=0</a:t>
              </a: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I26  </a:t>
              </a:r>
              <a:r>
                <a:rPr lang="en-US" sz="10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jmp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BB3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62" idx="2"/>
            </p:cNvCxnSpPr>
            <p:nvPr/>
          </p:nvCxnSpPr>
          <p:spPr>
            <a:xfrm flipH="1">
              <a:off x="8189769" y="3388757"/>
              <a:ext cx="1457901" cy="42949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681560" y="325049"/>
              <a:ext cx="522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BB2</a:t>
              </a:r>
              <a:endParaRPr lang="en-US" sz="12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165195" y="2105792"/>
              <a:ext cx="522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OB1</a:t>
              </a:r>
              <a:endParaRPr lang="en-US" sz="1200" b="1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151879" y="4262751"/>
            <a:ext cx="5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(a)</a:t>
            </a:r>
            <a:endParaRPr 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64741" y="4262752"/>
            <a:ext cx="5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(b)</a:t>
            </a:r>
            <a:endParaRPr 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652127" y="3669825"/>
            <a:ext cx="2512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bg1">
                    <a:lumMod val="50000"/>
                  </a:schemeClr>
                </a:solidFill>
              </a:rPr>
              <a:t>Branch conditions</a:t>
            </a:r>
          </a:p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R1 == 0</a:t>
            </a:r>
          </a:p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R1 == 0 &amp;&amp; from zero cache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7474966" y="2038234"/>
            <a:ext cx="242455" cy="20748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3765552" y="1988495"/>
            <a:ext cx="242455" cy="20748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4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503476" y="880096"/>
            <a:ext cx="3552581" cy="3765477"/>
            <a:chOff x="2941071" y="1437473"/>
            <a:chExt cx="3552581" cy="3765477"/>
          </a:xfrm>
        </p:grpSpPr>
        <p:sp>
          <p:nvSpPr>
            <p:cNvPr id="32" name="Rounded Rectangle 31"/>
            <p:cNvSpPr/>
            <p:nvPr/>
          </p:nvSpPr>
          <p:spPr>
            <a:xfrm>
              <a:off x="2941071" y="1755190"/>
              <a:ext cx="1922318" cy="15214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   load   R3=[R4]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I5   load   R5=[R6]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I6   </a:t>
              </a:r>
              <a:r>
                <a:rPr lang="en-US" sz="1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R3=R3*R1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R5=R5+R3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I8   store  [R6]=R5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I9   add    R4=R4+4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I10  add    R6=R6+4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I11  sub  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R7=R7-1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BB2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Curved Connector 32"/>
            <p:cNvCxnSpPr>
              <a:stCxn id="32" idx="2"/>
              <a:endCxn id="32" idx="0"/>
            </p:cNvCxnSpPr>
            <p:nvPr/>
          </p:nvCxnSpPr>
          <p:spPr>
            <a:xfrm rot="5400000" flipH="1">
              <a:off x="3141493" y="2515927"/>
              <a:ext cx="1521473" cy="12700"/>
            </a:xfrm>
            <a:prstGeom prst="curvedConnector5">
              <a:avLst>
                <a:gd name="adj1" fmla="val -15025"/>
                <a:gd name="adj2" fmla="val 9368181"/>
                <a:gd name="adj3" fmla="val 11502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2" idx="2"/>
            </p:cNvCxnSpPr>
            <p:nvPr/>
          </p:nvCxnSpPr>
          <p:spPr>
            <a:xfrm flipH="1">
              <a:off x="3895879" y="3276663"/>
              <a:ext cx="6351" cy="19262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916662" y="1437473"/>
              <a:ext cx="0" cy="3177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2" idx="2"/>
              <a:endCxn id="37" idx="0"/>
            </p:cNvCxnSpPr>
            <p:nvPr/>
          </p:nvCxnSpPr>
          <p:spPr>
            <a:xfrm>
              <a:off x="3902230" y="3276663"/>
              <a:ext cx="1478684" cy="2595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4419755" y="3536175"/>
              <a:ext cx="1922318" cy="9777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I40  </a:t>
              </a:r>
              <a:r>
                <a:rPr lang="en-US" sz="10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R9=N*4</a:t>
              </a: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I41  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R4=R4+R9</a:t>
              </a: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I42  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R6=R6+R9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I43  </a:t>
              </a:r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sub   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R7=R7-N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I44  </a:t>
              </a:r>
              <a:r>
                <a:rPr lang="en-US" sz="10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BB2</a:t>
              </a:r>
              <a:endPara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2"/>
            </p:cNvCxnSpPr>
            <p:nvPr/>
          </p:nvCxnSpPr>
          <p:spPr>
            <a:xfrm flipH="1">
              <a:off x="3923014" y="4513947"/>
              <a:ext cx="1457900" cy="6890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419755" y="1729985"/>
              <a:ext cx="522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BB2</a:t>
              </a:r>
              <a:endParaRPr lang="en-US" sz="12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71182" y="3514936"/>
              <a:ext cx="522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OB3</a:t>
              </a:r>
              <a:endParaRPr lang="en-US" sz="1200" b="1" dirty="0"/>
            </a:p>
          </p:txBody>
        </p:sp>
        <p:cxnSp>
          <p:nvCxnSpPr>
            <p:cNvPr id="41" name="Curved Connector 40"/>
            <p:cNvCxnSpPr/>
            <p:nvPr/>
          </p:nvCxnSpPr>
          <p:spPr>
            <a:xfrm rot="16200000" flipH="1">
              <a:off x="3319343" y="2395226"/>
              <a:ext cx="2758757" cy="1478684"/>
            </a:xfrm>
            <a:prstGeom prst="curvedConnector5">
              <a:avLst>
                <a:gd name="adj1" fmla="val -8286"/>
                <a:gd name="adj2" fmla="val 180461"/>
                <a:gd name="adj3" fmla="val 108286"/>
              </a:avLst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668124" y="3839406"/>
            <a:ext cx="258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bg1">
                    <a:lumMod val="50000"/>
                  </a:schemeClr>
                </a:solidFill>
              </a:rPr>
              <a:t>Branch conditions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. R3 == 0 &amp;&amp; from zero cache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314959" y="2667579"/>
            <a:ext cx="242455" cy="20748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06259" y="4874186"/>
            <a:ext cx="5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(a)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443275" y="4874186"/>
            <a:ext cx="5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(b)</a:t>
            </a:r>
            <a:endParaRPr lang="en-US" sz="1200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3393532" y="1241362"/>
            <a:ext cx="1781697" cy="1521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I5  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Skip]</a:t>
            </a:r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I6  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R3 = 0]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I7  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[Skip]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  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[Skip]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I11  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68123" y="1241949"/>
            <a:ext cx="594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BB2A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938260" y="2044529"/>
            <a:ext cx="814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7232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11906"/>
              </p:ext>
            </p:extLst>
          </p:nvPr>
        </p:nvGraphicFramePr>
        <p:xfrm>
          <a:off x="5486401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49873"/>
              </p:ext>
            </p:extLst>
          </p:nvPr>
        </p:nvGraphicFramePr>
        <p:xfrm>
          <a:off x="5501641" y="2000250"/>
          <a:ext cx="1041400" cy="4914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491490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85808"/>
              </p:ext>
            </p:extLst>
          </p:nvPr>
        </p:nvGraphicFramePr>
        <p:xfrm>
          <a:off x="507873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76040" y="2896998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25460"/>
              </p:ext>
            </p:extLst>
          </p:nvPr>
        </p:nvGraphicFramePr>
        <p:xfrm>
          <a:off x="803148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160519" y="1638300"/>
            <a:ext cx="136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Cache Tags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0520" y="2158484"/>
            <a:ext cx="12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Data Bytes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5326380" y="2011680"/>
            <a:ext cx="80010" cy="516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49141" y="765096"/>
            <a:ext cx="22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 Cache Hierarchy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8224360" y="765096"/>
            <a:ext cx="261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Zero Cache Hierarchy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584574" y="19118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84574" y="3484364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LLC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27520" y="313968"/>
            <a:ext cx="1154430" cy="46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007101" y="787956"/>
            <a:ext cx="1262539" cy="915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24" idx="2"/>
          </p:cNvCxnSpPr>
          <p:nvPr/>
        </p:nvCxnSpPr>
        <p:spPr>
          <a:xfrm flipV="1">
            <a:off x="6543041" y="782598"/>
            <a:ext cx="861694" cy="14633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Up-Down Arrow 33"/>
          <p:cNvSpPr/>
          <p:nvPr/>
        </p:nvSpPr>
        <p:spPr>
          <a:xfrm>
            <a:off x="5811679" y="2541032"/>
            <a:ext cx="377666" cy="53378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519035" y="787956"/>
            <a:ext cx="1579880" cy="9151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27215"/>
              </p:ext>
            </p:extLst>
          </p:nvPr>
        </p:nvGraphicFramePr>
        <p:xfrm>
          <a:off x="8578215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1881"/>
              </p:ext>
            </p:extLst>
          </p:nvPr>
        </p:nvGraphicFramePr>
        <p:xfrm>
          <a:off x="5059681" y="3756422"/>
          <a:ext cx="2082800" cy="5069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506968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5657849" y="5281672"/>
            <a:ext cx="3291842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Up-Down Arrow 48"/>
          <p:cNvSpPr/>
          <p:nvPr/>
        </p:nvSpPr>
        <p:spPr>
          <a:xfrm rot="19025158">
            <a:off x="6344668" y="4163900"/>
            <a:ext cx="535940" cy="12215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14" idx="2"/>
          </p:cNvCxnSpPr>
          <p:nvPr/>
        </p:nvCxnSpPr>
        <p:spPr>
          <a:xfrm flipV="1">
            <a:off x="7600950" y="3669030"/>
            <a:ext cx="1471931" cy="15201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098915" y="1956316"/>
            <a:ext cx="0" cy="9697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>
            <a:off x="4023995" y="1714500"/>
            <a:ext cx="63500" cy="8133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839280" y="2875359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02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74420" y="480060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8700" y="3390423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94525" y="500063"/>
            <a:ext cx="937259" cy="7229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28700" y="1234440"/>
            <a:ext cx="1371600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14" idx="0"/>
          </p:cNvCxnSpPr>
          <p:nvPr/>
        </p:nvCxnSpPr>
        <p:spPr>
          <a:xfrm>
            <a:off x="1714500" y="2057400"/>
            <a:ext cx="1117284" cy="5886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26019" y="2646045"/>
            <a:ext cx="811530" cy="354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&amp;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86100" y="1240156"/>
            <a:ext cx="1371600" cy="222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Zero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17" idx="0"/>
          </p:cNvCxnSpPr>
          <p:nvPr/>
        </p:nvCxnSpPr>
        <p:spPr>
          <a:xfrm>
            <a:off x="2851785" y="500063"/>
            <a:ext cx="920115" cy="7400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789045" y="480060"/>
            <a:ext cx="0" cy="764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2"/>
            <a:endCxn id="14" idx="0"/>
          </p:cNvCxnSpPr>
          <p:nvPr/>
        </p:nvCxnSpPr>
        <p:spPr>
          <a:xfrm flipH="1">
            <a:off x="2831784" y="1463040"/>
            <a:ext cx="940116" cy="11830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p Arrow 38"/>
          <p:cNvSpPr/>
          <p:nvPr/>
        </p:nvSpPr>
        <p:spPr>
          <a:xfrm>
            <a:off x="1425895" y="517208"/>
            <a:ext cx="374335" cy="705802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14" idx="2"/>
          </p:cNvCxnSpPr>
          <p:nvPr/>
        </p:nvCxnSpPr>
        <p:spPr>
          <a:xfrm flipH="1">
            <a:off x="1894526" y="3000375"/>
            <a:ext cx="937258" cy="7629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2"/>
          </p:cNvCxnSpPr>
          <p:nvPr/>
        </p:nvCxnSpPr>
        <p:spPr>
          <a:xfrm>
            <a:off x="2831784" y="3000375"/>
            <a:ext cx="940116" cy="780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-2700000">
            <a:off x="2023110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 rot="2700000">
            <a:off x="3100548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3846104" y="1002985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268983" y="981550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04477" y="2077402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737519" y="1505903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-2700000">
            <a:off x="2188845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 rot="2700000">
            <a:off x="2964656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6987167" y="2453281"/>
            <a:ext cx="3595397" cy="3408021"/>
            <a:chOff x="6987167" y="2453281"/>
            <a:chExt cx="3595397" cy="3408021"/>
          </a:xfrm>
        </p:grpSpPr>
        <p:cxnSp>
          <p:nvCxnSpPr>
            <p:cNvPr id="56" name="Elbow Connector 55"/>
            <p:cNvCxnSpPr/>
            <p:nvPr/>
          </p:nvCxnSpPr>
          <p:spPr>
            <a:xfrm rot="5400000">
              <a:off x="8142683" y="2606040"/>
              <a:ext cx="822960" cy="6400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Decision 58"/>
            <p:cNvSpPr/>
            <p:nvPr/>
          </p:nvSpPr>
          <p:spPr>
            <a:xfrm>
              <a:off x="7643090" y="334156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8782761" y="2617470"/>
              <a:ext cx="822960" cy="640080"/>
            </a:xfrm>
            <a:prstGeom prst="bentConnector3">
              <a:avLst>
                <a:gd name="adj1" fmla="val 481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lowchart: Decision 73"/>
            <p:cNvSpPr/>
            <p:nvPr/>
          </p:nvSpPr>
          <p:spPr>
            <a:xfrm>
              <a:off x="8942266" y="3336520"/>
              <a:ext cx="1195601" cy="709075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3" name="Elbow Connector 82"/>
            <p:cNvCxnSpPr/>
            <p:nvPr/>
          </p:nvCxnSpPr>
          <p:spPr>
            <a:xfrm rot="16200000" flipH="1">
              <a:off x="8275320" y="4011930"/>
              <a:ext cx="548640" cy="621792"/>
            </a:xfrm>
            <a:prstGeom prst="bentConnector3">
              <a:avLst>
                <a:gd name="adj1" fmla="val 4464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/>
            <p:nvPr/>
          </p:nvCxnSpPr>
          <p:spPr>
            <a:xfrm rot="5400000">
              <a:off x="8945707" y="3944062"/>
              <a:ext cx="502920" cy="685800"/>
            </a:xfrm>
            <a:prstGeom prst="bentConnector3">
              <a:avLst>
                <a:gd name="adj1" fmla="val 51936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Decision 85"/>
            <p:cNvSpPr/>
            <p:nvPr/>
          </p:nvSpPr>
          <p:spPr>
            <a:xfrm>
              <a:off x="8146188" y="4595503"/>
              <a:ext cx="1453066" cy="77056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Miss Both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8" name="Straight Arrow Connector 87"/>
            <p:cNvCxnSpPr>
              <a:stCxn id="86" idx="2"/>
            </p:cNvCxnSpPr>
            <p:nvPr/>
          </p:nvCxnSpPr>
          <p:spPr>
            <a:xfrm rot="5400000" flipV="1">
              <a:off x="8690580" y="5548210"/>
              <a:ext cx="365760" cy="1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315199" y="2810396"/>
              <a:ext cx="3200401" cy="138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315196" y="5597588"/>
              <a:ext cx="3200401" cy="406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947112" y="407988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482273" y="406069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826158" y="535869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87167" y="2453281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N-1</a:t>
              </a:r>
              <a:endParaRPr lang="en-US" b="1" baseline="-25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87167" y="404562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</a:t>
              </a:r>
              <a:endParaRPr lang="en-US" b="1" baseline="-25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87167" y="549197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N+1</a:t>
              </a:r>
              <a:endParaRPr lang="en-US" b="1" baseline="-25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171591" y="3351130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0197339" y="3351129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cxnSp>
          <p:nvCxnSpPr>
            <p:cNvPr id="117" name="Elbow Connector 116"/>
            <p:cNvCxnSpPr/>
            <p:nvPr/>
          </p:nvCxnSpPr>
          <p:spPr>
            <a:xfrm flipV="1">
              <a:off x="10137867" y="2514600"/>
              <a:ext cx="91440" cy="118872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59" idx="1"/>
            </p:cNvCxnSpPr>
            <p:nvPr/>
          </p:nvCxnSpPr>
          <p:spPr>
            <a:xfrm rot="10800000">
              <a:off x="7491690" y="2598825"/>
              <a:ext cx="151400" cy="10972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8234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580420" y="2067773"/>
            <a:ext cx="6036778" cy="1685689"/>
            <a:chOff x="3580420" y="2067773"/>
            <a:chExt cx="6080862" cy="1685689"/>
          </a:xfrm>
        </p:grpSpPr>
        <p:sp>
          <p:nvSpPr>
            <p:cNvPr id="4" name="Flowchart: Decision 3"/>
            <p:cNvSpPr/>
            <p:nvPr/>
          </p:nvSpPr>
          <p:spPr>
            <a:xfrm>
              <a:off x="4008351" y="3044387"/>
              <a:ext cx="1192300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Bytes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Write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5802719" y="2067773"/>
              <a:ext cx="1139700" cy="831192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Elbow Connector 14"/>
            <p:cNvCxnSpPr>
              <a:stCxn id="4" idx="0"/>
              <a:endCxn id="8" idx="1"/>
            </p:cNvCxnSpPr>
            <p:nvPr/>
          </p:nvCxnSpPr>
          <p:spPr>
            <a:xfrm rot="5400000" flipH="1" flipV="1">
              <a:off x="4923101" y="2164770"/>
              <a:ext cx="561018" cy="11982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Decision 17"/>
            <p:cNvSpPr/>
            <p:nvPr/>
          </p:nvSpPr>
          <p:spPr>
            <a:xfrm>
              <a:off x="5796801" y="304438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4" idx="3"/>
              <a:endCxn id="18" idx="1"/>
            </p:cNvCxnSpPr>
            <p:nvPr/>
          </p:nvCxnSpPr>
          <p:spPr>
            <a:xfrm>
              <a:off x="5200651" y="3398925"/>
              <a:ext cx="5961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942419" y="2478100"/>
              <a:ext cx="82969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992361" y="3389856"/>
              <a:ext cx="829699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580420" y="3394917"/>
              <a:ext cx="424630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297680" y="2680686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05810" y="3394917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92361" y="2258208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92361" y="3170007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7772118" y="2171643"/>
              <a:ext cx="1889164" cy="61291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Data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Zero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7829982" y="3094829"/>
              <a:ext cx="1831300" cy="61291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Zero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Data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058450" y="4262642"/>
            <a:ext cx="5744832" cy="1685689"/>
            <a:chOff x="3580420" y="2067773"/>
            <a:chExt cx="5803066" cy="1685689"/>
          </a:xfrm>
        </p:grpSpPr>
        <p:sp>
          <p:nvSpPr>
            <p:cNvPr id="50" name="Flowchart: Decision 49"/>
            <p:cNvSpPr/>
            <p:nvPr/>
          </p:nvSpPr>
          <p:spPr>
            <a:xfrm>
              <a:off x="4008351" y="3044387"/>
              <a:ext cx="1192300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Write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Flowchart: Decision 50"/>
            <p:cNvSpPr/>
            <p:nvPr/>
          </p:nvSpPr>
          <p:spPr>
            <a:xfrm>
              <a:off x="5802719" y="2067773"/>
              <a:ext cx="1139700" cy="83119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Data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Elbow Connector 51"/>
            <p:cNvCxnSpPr>
              <a:stCxn id="50" idx="0"/>
              <a:endCxn id="51" idx="1"/>
            </p:cNvCxnSpPr>
            <p:nvPr/>
          </p:nvCxnSpPr>
          <p:spPr>
            <a:xfrm rot="5400000" flipH="1" flipV="1">
              <a:off x="4923101" y="2164770"/>
              <a:ext cx="561018" cy="11982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owchart: Decision 52"/>
            <p:cNvSpPr/>
            <p:nvPr/>
          </p:nvSpPr>
          <p:spPr>
            <a:xfrm>
              <a:off x="5757048" y="3042092"/>
              <a:ext cx="118537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Cache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Line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endCxn id="53" idx="1"/>
            </p:cNvCxnSpPr>
            <p:nvPr/>
          </p:nvCxnSpPr>
          <p:spPr>
            <a:xfrm>
              <a:off x="5200334" y="3389855"/>
              <a:ext cx="556714" cy="67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942419" y="2478100"/>
              <a:ext cx="64656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580420" y="3394917"/>
              <a:ext cx="424630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297680" y="2680686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16441" y="3170669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92361" y="2258208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6222" y="3170670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62" name="Flowchart: Process 61"/>
            <p:cNvSpPr/>
            <p:nvPr/>
          </p:nvSpPr>
          <p:spPr>
            <a:xfrm>
              <a:off x="7587385" y="2217363"/>
              <a:ext cx="1796101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Data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Zero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7575973" y="3140549"/>
              <a:ext cx="1805311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Zero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Data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6916492" y="3396629"/>
              <a:ext cx="64656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380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623059" y="1927514"/>
            <a:ext cx="7802206" cy="2221576"/>
            <a:chOff x="1624642" y="1927514"/>
            <a:chExt cx="7896546" cy="2221576"/>
          </a:xfrm>
        </p:grpSpPr>
        <p:sp>
          <p:nvSpPr>
            <p:cNvPr id="4" name="Rectangle 3"/>
            <p:cNvSpPr/>
            <p:nvPr/>
          </p:nvSpPr>
          <p:spPr>
            <a:xfrm>
              <a:off x="1624642" y="1927514"/>
              <a:ext cx="798559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FETCH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90183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DECODE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0010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RENAME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837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EXECUTE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96644" y="1927514"/>
              <a:ext cx="1026275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WRITEBACK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48352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COMMIT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10642" y="2439604"/>
              <a:ext cx="1119794" cy="5290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DETECT ZERO-OPT.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INST.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4" idx="3"/>
              <a:endCxn id="5" idx="1"/>
            </p:cNvCxnSpPr>
            <p:nvPr/>
          </p:nvCxnSpPr>
          <p:spPr>
            <a:xfrm>
              <a:off x="2423201" y="2128844"/>
              <a:ext cx="4786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4" idx="3"/>
              <a:endCxn id="13" idx="1"/>
            </p:cNvCxnSpPr>
            <p:nvPr/>
          </p:nvCxnSpPr>
          <p:spPr>
            <a:xfrm>
              <a:off x="2423201" y="2128844"/>
              <a:ext cx="287441" cy="57526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3"/>
              <a:endCxn id="6" idx="1"/>
            </p:cNvCxnSpPr>
            <p:nvPr/>
          </p:nvCxnSpPr>
          <p:spPr>
            <a:xfrm>
              <a:off x="3774671" y="2128843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6" idx="3"/>
              <a:endCxn id="8" idx="1"/>
            </p:cNvCxnSpPr>
            <p:nvPr/>
          </p:nvCxnSpPr>
          <p:spPr>
            <a:xfrm>
              <a:off x="5172941" y="2128843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6" idx="3"/>
              <a:endCxn id="9" idx="2"/>
            </p:cNvCxnSpPr>
            <p:nvPr/>
          </p:nvCxnSpPr>
          <p:spPr>
            <a:xfrm>
              <a:off x="5172941" y="2128843"/>
              <a:ext cx="2436841" cy="201329"/>
            </a:xfrm>
            <a:prstGeom prst="bentConnector4">
              <a:avLst>
                <a:gd name="adj1" fmla="val 7576"/>
                <a:gd name="adj2" fmla="val 22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6" idx="3"/>
              <a:endCxn id="10" idx="2"/>
            </p:cNvCxnSpPr>
            <p:nvPr/>
          </p:nvCxnSpPr>
          <p:spPr>
            <a:xfrm>
              <a:off x="5172941" y="2128843"/>
              <a:ext cx="3911829" cy="201329"/>
            </a:xfrm>
            <a:prstGeom prst="bentConnector4">
              <a:avLst>
                <a:gd name="adj1" fmla="val 4684"/>
                <a:gd name="adj2" fmla="val 39729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571211" y="2100428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8122918" y="2100428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6190904" y="2396225"/>
              <a:ext cx="792826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BYPASS EX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151715" y="2784978"/>
              <a:ext cx="872836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BYPASS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EX/WB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90403" y="3746431"/>
              <a:ext cx="884268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LOOP CACHE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624642" y="3746431"/>
              <a:ext cx="751758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ICACHE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>
              <a:stCxn id="55" idx="0"/>
              <a:endCxn id="4" idx="2"/>
            </p:cNvCxnSpPr>
            <p:nvPr/>
          </p:nvCxnSpPr>
          <p:spPr>
            <a:xfrm flipV="1">
              <a:off x="2000522" y="2330173"/>
              <a:ext cx="23401" cy="1416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endCxn id="61" idx="3"/>
            </p:cNvCxnSpPr>
            <p:nvPr/>
          </p:nvCxnSpPr>
          <p:spPr>
            <a:xfrm rot="10800000" flipV="1">
              <a:off x="6381058" y="2330171"/>
              <a:ext cx="2968325" cy="1617589"/>
            </a:xfrm>
            <a:prstGeom prst="bentConnector3">
              <a:avLst>
                <a:gd name="adj1" fmla="val 36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353396" y="3746431"/>
              <a:ext cx="1027661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LOOP OPTIMIZER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5" name="Straight Arrow Connector 64"/>
            <p:cNvCxnSpPr>
              <a:stCxn id="61" idx="1"/>
              <a:endCxn id="54" idx="3"/>
            </p:cNvCxnSpPr>
            <p:nvPr/>
          </p:nvCxnSpPr>
          <p:spPr>
            <a:xfrm flipH="1">
              <a:off x="3774671" y="3947761"/>
              <a:ext cx="1578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54" idx="0"/>
            </p:cNvCxnSpPr>
            <p:nvPr/>
          </p:nvCxnSpPr>
          <p:spPr>
            <a:xfrm rot="16200000" flipV="1">
              <a:off x="2445220" y="2859113"/>
              <a:ext cx="466021" cy="130861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13" idx="3"/>
            </p:cNvCxnSpPr>
            <p:nvPr/>
          </p:nvCxnSpPr>
          <p:spPr>
            <a:xfrm flipV="1">
              <a:off x="3830436" y="2128843"/>
              <a:ext cx="215784" cy="57527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592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410412"/>
              </p:ext>
            </p:extLst>
          </p:nvPr>
        </p:nvGraphicFramePr>
        <p:xfrm>
          <a:off x="57150" y="2919844"/>
          <a:ext cx="3326130" cy="186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292567"/>
              </p:ext>
            </p:extLst>
          </p:nvPr>
        </p:nvGraphicFramePr>
        <p:xfrm>
          <a:off x="3227415" y="2919843"/>
          <a:ext cx="2989985" cy="1860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238177"/>
              </p:ext>
            </p:extLst>
          </p:nvPr>
        </p:nvGraphicFramePr>
        <p:xfrm>
          <a:off x="6148561" y="2919843"/>
          <a:ext cx="2971800" cy="1860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295558"/>
              </p:ext>
            </p:extLst>
          </p:nvPr>
        </p:nvGraphicFramePr>
        <p:xfrm>
          <a:off x="9051521" y="2919843"/>
          <a:ext cx="2934564" cy="1960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6643373"/>
              </p:ext>
            </p:extLst>
          </p:nvPr>
        </p:nvGraphicFramePr>
        <p:xfrm>
          <a:off x="1565910" y="800100"/>
          <a:ext cx="4343399" cy="1912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26080" y="782679"/>
            <a:ext cx="245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Single-Thread DNN Training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6630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025725"/>
              </p:ext>
            </p:extLst>
          </p:nvPr>
        </p:nvGraphicFramePr>
        <p:xfrm>
          <a:off x="4186237" y="2224087"/>
          <a:ext cx="3819525" cy="2409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429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1747" y="3908053"/>
            <a:ext cx="2238661" cy="97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5400000">
            <a:off x="3722231" y="3902409"/>
            <a:ext cx="429768" cy="526472"/>
            <a:chOff x="3626426" y="3512127"/>
            <a:chExt cx="415638" cy="526472"/>
          </a:xfrm>
        </p:grpSpPr>
        <p:sp>
          <p:nvSpPr>
            <p:cNvPr id="6" name="Rectangle 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4267754" y="3902409"/>
            <a:ext cx="429768" cy="526472"/>
            <a:chOff x="3626426" y="3512127"/>
            <a:chExt cx="415638" cy="526472"/>
          </a:xfrm>
        </p:grpSpPr>
        <p:sp>
          <p:nvSpPr>
            <p:cNvPr id="29" name="Rectangle 2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 rot="5400000">
            <a:off x="4815148" y="3897974"/>
            <a:ext cx="429493" cy="526472"/>
            <a:chOff x="3626426" y="3512127"/>
            <a:chExt cx="415638" cy="526472"/>
          </a:xfrm>
        </p:grpSpPr>
        <p:sp>
          <p:nvSpPr>
            <p:cNvPr id="56" name="Rectangle 5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 rot="5400000">
            <a:off x="5368292" y="3897974"/>
            <a:ext cx="429493" cy="526472"/>
            <a:chOff x="3626426" y="3512127"/>
            <a:chExt cx="415638" cy="526472"/>
          </a:xfrm>
        </p:grpSpPr>
        <p:sp>
          <p:nvSpPr>
            <p:cNvPr id="74" name="Rectangle 73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2947723" y="2664843"/>
            <a:ext cx="1168809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 rot="5400000">
            <a:off x="3044189" y="2633235"/>
            <a:ext cx="415638" cy="526472"/>
            <a:chOff x="3626426" y="3512127"/>
            <a:chExt cx="415638" cy="526472"/>
          </a:xfrm>
        </p:grpSpPr>
        <p:sp>
          <p:nvSpPr>
            <p:cNvPr id="93" name="Rectangle 92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 rot="5400000">
            <a:off x="3587285" y="2632889"/>
            <a:ext cx="429493" cy="526472"/>
            <a:chOff x="3626426" y="3512127"/>
            <a:chExt cx="415638" cy="526472"/>
          </a:xfrm>
        </p:grpSpPr>
        <p:sp>
          <p:nvSpPr>
            <p:cNvPr id="102" name="Rectangle 101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5430986" y="2676274"/>
            <a:ext cx="1118851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 rot="5400000">
            <a:off x="5504592" y="2644666"/>
            <a:ext cx="415638" cy="526472"/>
            <a:chOff x="3626426" y="3512127"/>
            <a:chExt cx="415638" cy="526472"/>
          </a:xfrm>
        </p:grpSpPr>
        <p:sp>
          <p:nvSpPr>
            <p:cNvPr id="121" name="Rectangle 120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 rot="5400000">
            <a:off x="6053844" y="2646743"/>
            <a:ext cx="419794" cy="526472"/>
            <a:chOff x="3626426" y="3512127"/>
            <a:chExt cx="415638" cy="526472"/>
          </a:xfrm>
        </p:grpSpPr>
        <p:sp>
          <p:nvSpPr>
            <p:cNvPr id="148" name="Rectangle 147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5703570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4766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37547" y="2206602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9291" y="2198994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Up-Down Arrow 179"/>
          <p:cNvSpPr/>
          <p:nvPr/>
        </p:nvSpPr>
        <p:spPr>
          <a:xfrm rot="8100000">
            <a:off x="3493827" y="3048884"/>
            <a:ext cx="548407" cy="914400"/>
          </a:xfrm>
          <a:prstGeom prst="upDownArrow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Up-Down Arrow 180"/>
          <p:cNvSpPr/>
          <p:nvPr/>
        </p:nvSpPr>
        <p:spPr>
          <a:xfrm rot="2700000">
            <a:off x="5536683" y="3054301"/>
            <a:ext cx="457200" cy="915647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28649"/>
            <a:ext cx="6754" cy="3200401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17729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15426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17126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110761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117126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63" name="Group 262"/>
          <p:cNvGrpSpPr/>
          <p:nvPr/>
        </p:nvGrpSpPr>
        <p:grpSpPr>
          <a:xfrm>
            <a:off x="3653377" y="4414366"/>
            <a:ext cx="2174126" cy="432351"/>
            <a:chOff x="3663421" y="5192429"/>
            <a:chExt cx="2174126" cy="432351"/>
          </a:xfrm>
        </p:grpSpPr>
        <p:grpSp>
          <p:nvGrpSpPr>
            <p:cNvPr id="227" name="Group 226"/>
            <p:cNvGrpSpPr/>
            <p:nvPr/>
          </p:nvGrpSpPr>
          <p:grpSpPr>
            <a:xfrm rot="5400000">
              <a:off x="3711773" y="5144078"/>
              <a:ext cx="429768" cy="526472"/>
              <a:chOff x="3626426" y="3512127"/>
              <a:chExt cx="415638" cy="526472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 rot="5400000">
              <a:off x="4259027" y="5144077"/>
              <a:ext cx="429768" cy="526472"/>
              <a:chOff x="3626426" y="3512127"/>
              <a:chExt cx="415638" cy="526472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5400000">
              <a:off x="4809749" y="5146660"/>
              <a:ext cx="429768" cy="526472"/>
              <a:chOff x="3626426" y="3512127"/>
              <a:chExt cx="415638" cy="526472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5400000">
              <a:off x="5359427" y="5146660"/>
              <a:ext cx="429768" cy="526472"/>
              <a:chOff x="3626426" y="3512127"/>
              <a:chExt cx="415638" cy="52647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4" name="Rectangle 263"/>
          <p:cNvSpPr/>
          <p:nvPr/>
        </p:nvSpPr>
        <p:spPr>
          <a:xfrm>
            <a:off x="3142143" y="1674346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 rot="5400000">
            <a:off x="3222780" y="1641797"/>
            <a:ext cx="415638" cy="526472"/>
            <a:chOff x="3626426" y="3512127"/>
            <a:chExt cx="415638" cy="526472"/>
          </a:xfrm>
        </p:grpSpPr>
        <p:sp>
          <p:nvSpPr>
            <p:cNvPr id="266" name="Rectangle 26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6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27704" y="2774422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701501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3971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28017" y="2202798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6095" y="2202798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5151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2848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4548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8183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4548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75877" y="3908053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209579" y="1674346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0" y="1641797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302681" y="3332385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67799" y="3908053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94603" y="3332385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35782" y="2774422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74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17313" y="2836764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42704" y="2613506"/>
              <a:ext cx="419101" cy="606135"/>
              <a:chOff x="3633354" y="3432464"/>
              <a:chExt cx="419101" cy="606135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36818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36818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3681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3681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36818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3681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3681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3681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3633354" y="343246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86749" y="2679648"/>
              <a:ext cx="419794" cy="460663"/>
              <a:chOff x="3626426" y="3512127"/>
              <a:chExt cx="415638" cy="460663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691110" y="1836071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73816" y="1805963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17626" y="2348269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25704" y="2348269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1119" y="1845521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18094" y="2332765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35094" y="2850673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71440" y="3387595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35094" y="4302735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493818" y="435376"/>
            <a:ext cx="206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5218083" y="434011"/>
            <a:ext cx="189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65486" y="3897659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199188" y="1840599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1" y="1641798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292290" y="3321991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57408" y="3897659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84212" y="3321991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25391" y="2836765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259044" y="897681"/>
            <a:ext cx="423084" cy="457200"/>
            <a:chOff x="3290217" y="1250975"/>
            <a:chExt cx="423084" cy="457200"/>
          </a:xfrm>
        </p:grpSpPr>
        <p:sp>
          <p:nvSpPr>
            <p:cNvPr id="325" name="Rectangle 324"/>
            <p:cNvSpPr/>
            <p:nvPr/>
          </p:nvSpPr>
          <p:spPr>
            <a:xfrm>
              <a:off x="3290217" y="1250975"/>
              <a:ext cx="417607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 rot="10800000">
              <a:off x="3292187" y="163451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 rot="10800000">
              <a:off x="3297664" y="15259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 rot="10800000">
              <a:off x="3294257" y="141765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 rot="10800000">
              <a:off x="3291950" y="131061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3920" y="885430"/>
            <a:ext cx="420872" cy="457200"/>
            <a:chOff x="5773920" y="1238724"/>
            <a:chExt cx="420872" cy="457200"/>
          </a:xfrm>
        </p:grpSpPr>
        <p:sp>
          <p:nvSpPr>
            <p:cNvPr id="326" name="Rectangle 325"/>
            <p:cNvSpPr/>
            <p:nvPr/>
          </p:nvSpPr>
          <p:spPr>
            <a:xfrm>
              <a:off x="5777345" y="1238724"/>
              <a:ext cx="41736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 rot="10800000">
              <a:off x="5773920" y="159894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 rot="10800000">
              <a:off x="5779076" y="151223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 rot="10800000">
              <a:off x="5773920" y="142552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 rot="10800000">
              <a:off x="5779155" y="133880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 rot="10800000">
              <a:off x="5773996" y="1256698"/>
              <a:ext cx="415637" cy="612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TextBox 346"/>
          <p:cNvSpPr txBox="1"/>
          <p:nvPr/>
        </p:nvSpPr>
        <p:spPr>
          <a:xfrm>
            <a:off x="695467" y="940116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348" name="Up-Down Arrow 347"/>
          <p:cNvSpPr/>
          <p:nvPr/>
        </p:nvSpPr>
        <p:spPr>
          <a:xfrm>
            <a:off x="5830368" y="1373231"/>
            <a:ext cx="301110" cy="42522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Up-Down Arrow 348"/>
          <p:cNvSpPr/>
          <p:nvPr/>
        </p:nvSpPr>
        <p:spPr>
          <a:xfrm>
            <a:off x="3336095" y="1406414"/>
            <a:ext cx="303461" cy="402431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TextBox 349"/>
          <p:cNvSpPr txBox="1"/>
          <p:nvPr/>
        </p:nvSpPr>
        <p:spPr>
          <a:xfrm>
            <a:off x="617979" y="1404759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80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1144" y="1413163"/>
            <a:ext cx="434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 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(j = 0; j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 += 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weights[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390672"/>
              </p:ext>
            </p:extLst>
          </p:nvPr>
        </p:nvGraphicFramePr>
        <p:xfrm>
          <a:off x="3269671" y="-1558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4" name="Group 170"/>
          <p:cNvGrpSpPr>
            <a:grpSpLocks noChangeAspect="1"/>
          </p:cNvGrpSpPr>
          <p:nvPr/>
        </p:nvGrpSpPr>
        <p:grpSpPr bwMode="auto">
          <a:xfrm>
            <a:off x="2738438" y="3100388"/>
            <a:ext cx="4344987" cy="2881312"/>
            <a:chOff x="1725" y="1953"/>
            <a:chExt cx="2737" cy="1815"/>
          </a:xfrm>
        </p:grpSpPr>
        <p:sp>
          <p:nvSpPr>
            <p:cNvPr id="175" name="AutoShape 169"/>
            <p:cNvSpPr>
              <a:spLocks noChangeAspect="1" noChangeArrowheads="1" noTextEdit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171"/>
            <p:cNvSpPr>
              <a:spLocks noChangeArrowheads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72"/>
            <p:cNvSpPr>
              <a:spLocks noChangeShapeType="1"/>
            </p:cNvSpPr>
            <p:nvPr/>
          </p:nvSpPr>
          <p:spPr bwMode="auto">
            <a:xfrm>
              <a:off x="2238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73"/>
            <p:cNvSpPr>
              <a:spLocks noChangeShapeType="1"/>
            </p:cNvSpPr>
            <p:nvPr/>
          </p:nvSpPr>
          <p:spPr bwMode="auto">
            <a:xfrm flipH="1">
              <a:off x="3159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174"/>
            <p:cNvSpPr>
              <a:spLocks noChangeArrowheads="1"/>
            </p:cNvSpPr>
            <p:nvPr/>
          </p:nvSpPr>
          <p:spPr bwMode="auto">
            <a:xfrm>
              <a:off x="2041" y="3289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Line 175"/>
            <p:cNvSpPr>
              <a:spLocks noChangeShapeType="1"/>
            </p:cNvSpPr>
            <p:nvPr/>
          </p:nvSpPr>
          <p:spPr bwMode="auto">
            <a:xfrm>
              <a:off x="2238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176"/>
            <p:cNvSpPr>
              <a:spLocks noChangeShapeType="1"/>
            </p:cNvSpPr>
            <p:nvPr/>
          </p:nvSpPr>
          <p:spPr bwMode="auto">
            <a:xfrm flipH="1">
              <a:off x="3159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177"/>
            <p:cNvSpPr>
              <a:spLocks noChangeArrowheads="1"/>
            </p:cNvSpPr>
            <p:nvPr/>
          </p:nvSpPr>
          <p:spPr bwMode="auto">
            <a:xfrm>
              <a:off x="1979" y="3030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Line 178"/>
            <p:cNvSpPr>
              <a:spLocks noChangeShapeType="1"/>
            </p:cNvSpPr>
            <p:nvPr/>
          </p:nvSpPr>
          <p:spPr bwMode="auto">
            <a:xfrm>
              <a:off x="2238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79"/>
            <p:cNvSpPr>
              <a:spLocks noChangeShapeType="1"/>
            </p:cNvSpPr>
            <p:nvPr/>
          </p:nvSpPr>
          <p:spPr bwMode="auto">
            <a:xfrm flipH="1">
              <a:off x="3159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180"/>
            <p:cNvSpPr>
              <a:spLocks noChangeArrowheads="1"/>
            </p:cNvSpPr>
            <p:nvPr/>
          </p:nvSpPr>
          <p:spPr bwMode="auto">
            <a:xfrm>
              <a:off x="1979" y="2771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Line 181"/>
            <p:cNvSpPr>
              <a:spLocks noChangeShapeType="1"/>
            </p:cNvSpPr>
            <p:nvPr/>
          </p:nvSpPr>
          <p:spPr bwMode="auto">
            <a:xfrm>
              <a:off x="2238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182"/>
            <p:cNvSpPr>
              <a:spLocks noChangeShapeType="1"/>
            </p:cNvSpPr>
            <p:nvPr/>
          </p:nvSpPr>
          <p:spPr bwMode="auto">
            <a:xfrm flipH="1">
              <a:off x="3159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183"/>
            <p:cNvSpPr>
              <a:spLocks noChangeArrowheads="1"/>
            </p:cNvSpPr>
            <p:nvPr/>
          </p:nvSpPr>
          <p:spPr bwMode="auto">
            <a:xfrm>
              <a:off x="1979" y="2512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Line 184"/>
            <p:cNvSpPr>
              <a:spLocks noChangeShapeType="1"/>
            </p:cNvSpPr>
            <p:nvPr/>
          </p:nvSpPr>
          <p:spPr bwMode="auto">
            <a:xfrm>
              <a:off x="2238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185"/>
            <p:cNvSpPr>
              <a:spLocks noChangeShapeType="1"/>
            </p:cNvSpPr>
            <p:nvPr/>
          </p:nvSpPr>
          <p:spPr bwMode="auto">
            <a:xfrm flipH="1">
              <a:off x="3159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186"/>
            <p:cNvSpPr>
              <a:spLocks noChangeArrowheads="1"/>
            </p:cNvSpPr>
            <p:nvPr/>
          </p:nvSpPr>
          <p:spPr bwMode="auto">
            <a:xfrm>
              <a:off x="1979" y="2248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Line 187"/>
            <p:cNvSpPr>
              <a:spLocks noChangeShapeType="1"/>
            </p:cNvSpPr>
            <p:nvPr/>
          </p:nvSpPr>
          <p:spPr bwMode="auto">
            <a:xfrm>
              <a:off x="2238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188"/>
            <p:cNvSpPr>
              <a:spLocks noChangeShapeType="1"/>
            </p:cNvSpPr>
            <p:nvPr/>
          </p:nvSpPr>
          <p:spPr bwMode="auto">
            <a:xfrm flipH="1">
              <a:off x="3159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89"/>
            <p:cNvSpPr>
              <a:spLocks noChangeArrowheads="1"/>
            </p:cNvSpPr>
            <p:nvPr/>
          </p:nvSpPr>
          <p:spPr bwMode="auto">
            <a:xfrm>
              <a:off x="1918" y="1989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Line 190"/>
            <p:cNvSpPr>
              <a:spLocks noChangeShapeType="1"/>
            </p:cNvSpPr>
            <p:nvPr/>
          </p:nvSpPr>
          <p:spPr bwMode="auto">
            <a:xfrm flipV="1">
              <a:off x="2238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191"/>
            <p:cNvSpPr>
              <a:spLocks noChangeShapeType="1"/>
            </p:cNvSpPr>
            <p:nvPr/>
          </p:nvSpPr>
          <p:spPr bwMode="auto">
            <a:xfrm>
              <a:off x="2238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192"/>
            <p:cNvSpPr>
              <a:spLocks noChangeArrowheads="1"/>
            </p:cNvSpPr>
            <p:nvPr/>
          </p:nvSpPr>
          <p:spPr bwMode="auto">
            <a:xfrm>
              <a:off x="2168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Line 193"/>
            <p:cNvSpPr>
              <a:spLocks noChangeShapeType="1"/>
            </p:cNvSpPr>
            <p:nvPr/>
          </p:nvSpPr>
          <p:spPr bwMode="auto">
            <a:xfrm flipV="1">
              <a:off x="233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194"/>
            <p:cNvSpPr>
              <a:spLocks noChangeShapeType="1"/>
            </p:cNvSpPr>
            <p:nvPr/>
          </p:nvSpPr>
          <p:spPr bwMode="auto">
            <a:xfrm>
              <a:off x="233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195"/>
            <p:cNvSpPr>
              <a:spLocks noChangeArrowheads="1"/>
            </p:cNvSpPr>
            <p:nvPr/>
          </p:nvSpPr>
          <p:spPr bwMode="auto">
            <a:xfrm>
              <a:off x="226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Line 196"/>
            <p:cNvSpPr>
              <a:spLocks noChangeShapeType="1"/>
            </p:cNvSpPr>
            <p:nvPr/>
          </p:nvSpPr>
          <p:spPr bwMode="auto">
            <a:xfrm flipV="1">
              <a:off x="2427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197"/>
            <p:cNvSpPr>
              <a:spLocks noChangeShapeType="1"/>
            </p:cNvSpPr>
            <p:nvPr/>
          </p:nvSpPr>
          <p:spPr bwMode="auto">
            <a:xfrm>
              <a:off x="2427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198"/>
            <p:cNvSpPr>
              <a:spLocks noChangeArrowheads="1"/>
            </p:cNvSpPr>
            <p:nvPr/>
          </p:nvSpPr>
          <p:spPr bwMode="auto">
            <a:xfrm>
              <a:off x="2357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Line 199"/>
            <p:cNvSpPr>
              <a:spLocks noChangeShapeType="1"/>
            </p:cNvSpPr>
            <p:nvPr/>
          </p:nvSpPr>
          <p:spPr bwMode="auto">
            <a:xfrm flipV="1">
              <a:off x="252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200"/>
            <p:cNvSpPr>
              <a:spLocks noChangeShapeType="1"/>
            </p:cNvSpPr>
            <p:nvPr/>
          </p:nvSpPr>
          <p:spPr bwMode="auto">
            <a:xfrm>
              <a:off x="252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201"/>
            <p:cNvSpPr>
              <a:spLocks noChangeArrowheads="1"/>
            </p:cNvSpPr>
            <p:nvPr/>
          </p:nvSpPr>
          <p:spPr bwMode="auto">
            <a:xfrm>
              <a:off x="245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Line 202"/>
            <p:cNvSpPr>
              <a:spLocks noChangeShapeType="1"/>
            </p:cNvSpPr>
            <p:nvPr/>
          </p:nvSpPr>
          <p:spPr bwMode="auto">
            <a:xfrm flipV="1">
              <a:off x="261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203"/>
            <p:cNvSpPr>
              <a:spLocks noChangeShapeType="1"/>
            </p:cNvSpPr>
            <p:nvPr/>
          </p:nvSpPr>
          <p:spPr bwMode="auto">
            <a:xfrm>
              <a:off x="261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204"/>
            <p:cNvSpPr>
              <a:spLocks noChangeArrowheads="1"/>
            </p:cNvSpPr>
            <p:nvPr/>
          </p:nvSpPr>
          <p:spPr bwMode="auto">
            <a:xfrm>
              <a:off x="254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Line 205"/>
            <p:cNvSpPr>
              <a:spLocks noChangeShapeType="1"/>
            </p:cNvSpPr>
            <p:nvPr/>
          </p:nvSpPr>
          <p:spPr bwMode="auto">
            <a:xfrm flipV="1">
              <a:off x="2712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206"/>
            <p:cNvSpPr>
              <a:spLocks noChangeShapeType="1"/>
            </p:cNvSpPr>
            <p:nvPr/>
          </p:nvSpPr>
          <p:spPr bwMode="auto">
            <a:xfrm>
              <a:off x="2712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207"/>
            <p:cNvSpPr>
              <a:spLocks noChangeArrowheads="1"/>
            </p:cNvSpPr>
            <p:nvPr/>
          </p:nvSpPr>
          <p:spPr bwMode="auto">
            <a:xfrm>
              <a:off x="2642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Line 208"/>
            <p:cNvSpPr>
              <a:spLocks noChangeShapeType="1"/>
            </p:cNvSpPr>
            <p:nvPr/>
          </p:nvSpPr>
          <p:spPr bwMode="auto">
            <a:xfrm flipV="1">
              <a:off x="2804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209"/>
            <p:cNvSpPr>
              <a:spLocks noChangeShapeType="1"/>
            </p:cNvSpPr>
            <p:nvPr/>
          </p:nvSpPr>
          <p:spPr bwMode="auto">
            <a:xfrm>
              <a:off x="2804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210"/>
            <p:cNvSpPr>
              <a:spLocks noChangeArrowheads="1"/>
            </p:cNvSpPr>
            <p:nvPr/>
          </p:nvSpPr>
          <p:spPr bwMode="auto">
            <a:xfrm>
              <a:off x="2734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Line 211"/>
            <p:cNvSpPr>
              <a:spLocks noChangeShapeType="1"/>
            </p:cNvSpPr>
            <p:nvPr/>
          </p:nvSpPr>
          <p:spPr bwMode="auto">
            <a:xfrm flipV="1">
              <a:off x="290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212"/>
            <p:cNvSpPr>
              <a:spLocks noChangeShapeType="1"/>
            </p:cNvSpPr>
            <p:nvPr/>
          </p:nvSpPr>
          <p:spPr bwMode="auto">
            <a:xfrm>
              <a:off x="290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213"/>
            <p:cNvSpPr>
              <a:spLocks noChangeArrowheads="1"/>
            </p:cNvSpPr>
            <p:nvPr/>
          </p:nvSpPr>
          <p:spPr bwMode="auto">
            <a:xfrm>
              <a:off x="2831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Line 214"/>
            <p:cNvSpPr>
              <a:spLocks noChangeShapeType="1"/>
            </p:cNvSpPr>
            <p:nvPr/>
          </p:nvSpPr>
          <p:spPr bwMode="auto">
            <a:xfrm flipV="1">
              <a:off x="299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215"/>
            <p:cNvSpPr>
              <a:spLocks noChangeShapeType="1"/>
            </p:cNvSpPr>
            <p:nvPr/>
          </p:nvSpPr>
          <p:spPr bwMode="auto">
            <a:xfrm>
              <a:off x="299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16"/>
            <p:cNvSpPr>
              <a:spLocks noChangeArrowheads="1"/>
            </p:cNvSpPr>
            <p:nvPr/>
          </p:nvSpPr>
          <p:spPr bwMode="auto">
            <a:xfrm>
              <a:off x="292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" name="Line 217"/>
            <p:cNvSpPr>
              <a:spLocks noChangeShapeType="1"/>
            </p:cNvSpPr>
            <p:nvPr/>
          </p:nvSpPr>
          <p:spPr bwMode="auto">
            <a:xfrm flipV="1">
              <a:off x="3089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218"/>
            <p:cNvSpPr>
              <a:spLocks noChangeShapeType="1"/>
            </p:cNvSpPr>
            <p:nvPr/>
          </p:nvSpPr>
          <p:spPr bwMode="auto">
            <a:xfrm>
              <a:off x="3089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219"/>
            <p:cNvSpPr>
              <a:spLocks noChangeArrowheads="1"/>
            </p:cNvSpPr>
            <p:nvPr/>
          </p:nvSpPr>
          <p:spPr bwMode="auto">
            <a:xfrm>
              <a:off x="3019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Line 220"/>
            <p:cNvSpPr>
              <a:spLocks noChangeShapeType="1"/>
            </p:cNvSpPr>
            <p:nvPr/>
          </p:nvSpPr>
          <p:spPr bwMode="auto">
            <a:xfrm flipV="1">
              <a:off x="318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221"/>
            <p:cNvSpPr>
              <a:spLocks noChangeShapeType="1"/>
            </p:cNvSpPr>
            <p:nvPr/>
          </p:nvSpPr>
          <p:spPr bwMode="auto">
            <a:xfrm>
              <a:off x="318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222"/>
            <p:cNvSpPr>
              <a:spLocks noChangeArrowheads="1"/>
            </p:cNvSpPr>
            <p:nvPr/>
          </p:nvSpPr>
          <p:spPr bwMode="auto">
            <a:xfrm>
              <a:off x="3080" y="3417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8" name="Rectangle 223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224"/>
            <p:cNvSpPr>
              <a:spLocks noChangeArrowheads="1"/>
            </p:cNvSpPr>
            <p:nvPr/>
          </p:nvSpPr>
          <p:spPr bwMode="auto">
            <a:xfrm rot="16200000">
              <a:off x="1336" y="2627"/>
              <a:ext cx="10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Percentage Sparsity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25"/>
            <p:cNvSpPr>
              <a:spLocks noChangeArrowheads="1"/>
            </p:cNvSpPr>
            <p:nvPr/>
          </p:nvSpPr>
          <p:spPr bwMode="auto">
            <a:xfrm>
              <a:off x="2381" y="3610"/>
              <a:ext cx="6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Epoch Count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226"/>
            <p:cNvSpPr>
              <a:spLocks noChangeArrowheads="1"/>
            </p:cNvSpPr>
            <p:nvPr/>
          </p:nvSpPr>
          <p:spPr bwMode="auto">
            <a:xfrm>
              <a:off x="3673" y="2072"/>
              <a:ext cx="36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Activations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Line 227"/>
            <p:cNvSpPr>
              <a:spLocks noChangeShapeType="1"/>
            </p:cNvSpPr>
            <p:nvPr/>
          </p:nvSpPr>
          <p:spPr bwMode="auto">
            <a:xfrm>
              <a:off x="4094" y="2116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28"/>
            <p:cNvSpPr>
              <a:spLocks/>
            </p:cNvSpPr>
            <p:nvPr/>
          </p:nvSpPr>
          <p:spPr bwMode="auto">
            <a:xfrm>
              <a:off x="2335" y="2929"/>
              <a:ext cx="846" cy="88"/>
            </a:xfrm>
            <a:custGeom>
              <a:avLst/>
              <a:gdLst>
                <a:gd name="T0" fmla="*/ 0 w 846"/>
                <a:gd name="T1" fmla="*/ 88 h 88"/>
                <a:gd name="T2" fmla="*/ 0 w 846"/>
                <a:gd name="T3" fmla="*/ 88 h 88"/>
                <a:gd name="T4" fmla="*/ 92 w 846"/>
                <a:gd name="T5" fmla="*/ 88 h 88"/>
                <a:gd name="T6" fmla="*/ 188 w 846"/>
                <a:gd name="T7" fmla="*/ 26 h 88"/>
                <a:gd name="T8" fmla="*/ 280 w 846"/>
                <a:gd name="T9" fmla="*/ 13 h 88"/>
                <a:gd name="T10" fmla="*/ 377 w 846"/>
                <a:gd name="T11" fmla="*/ 0 h 88"/>
                <a:gd name="T12" fmla="*/ 469 w 846"/>
                <a:gd name="T13" fmla="*/ 0 h 88"/>
                <a:gd name="T14" fmla="*/ 566 w 846"/>
                <a:gd name="T15" fmla="*/ 0 h 88"/>
                <a:gd name="T16" fmla="*/ 658 w 846"/>
                <a:gd name="T17" fmla="*/ 13 h 88"/>
                <a:gd name="T18" fmla="*/ 754 w 846"/>
                <a:gd name="T19" fmla="*/ 0 h 88"/>
                <a:gd name="T20" fmla="*/ 846 w 846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88">
                  <a:moveTo>
                    <a:pt x="0" y="88"/>
                  </a:moveTo>
                  <a:lnTo>
                    <a:pt x="0" y="88"/>
                  </a:lnTo>
                  <a:lnTo>
                    <a:pt x="92" y="88"/>
                  </a:lnTo>
                  <a:lnTo>
                    <a:pt x="188" y="26"/>
                  </a:lnTo>
                  <a:lnTo>
                    <a:pt x="280" y="13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13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29"/>
            <p:cNvSpPr>
              <a:spLocks noChangeShapeType="1"/>
            </p:cNvSpPr>
            <p:nvPr/>
          </p:nvSpPr>
          <p:spPr bwMode="auto">
            <a:xfrm>
              <a:off x="2308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30"/>
            <p:cNvSpPr>
              <a:spLocks noChangeShapeType="1"/>
            </p:cNvSpPr>
            <p:nvPr/>
          </p:nvSpPr>
          <p:spPr bwMode="auto">
            <a:xfrm>
              <a:off x="2335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231"/>
            <p:cNvSpPr>
              <a:spLocks noChangeShapeType="1"/>
            </p:cNvSpPr>
            <p:nvPr/>
          </p:nvSpPr>
          <p:spPr bwMode="auto">
            <a:xfrm>
              <a:off x="2400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232"/>
            <p:cNvSpPr>
              <a:spLocks noChangeShapeType="1"/>
            </p:cNvSpPr>
            <p:nvPr/>
          </p:nvSpPr>
          <p:spPr bwMode="auto">
            <a:xfrm>
              <a:off x="2427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233"/>
            <p:cNvSpPr>
              <a:spLocks noChangeShapeType="1"/>
            </p:cNvSpPr>
            <p:nvPr/>
          </p:nvSpPr>
          <p:spPr bwMode="auto">
            <a:xfrm>
              <a:off x="2497" y="2955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Line 234"/>
            <p:cNvSpPr>
              <a:spLocks noChangeShapeType="1"/>
            </p:cNvSpPr>
            <p:nvPr/>
          </p:nvSpPr>
          <p:spPr bwMode="auto">
            <a:xfrm>
              <a:off x="2523" y="292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Line 235"/>
            <p:cNvSpPr>
              <a:spLocks noChangeShapeType="1"/>
            </p:cNvSpPr>
            <p:nvPr/>
          </p:nvSpPr>
          <p:spPr bwMode="auto">
            <a:xfrm>
              <a:off x="2589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Line 236"/>
            <p:cNvSpPr>
              <a:spLocks noChangeShapeType="1"/>
            </p:cNvSpPr>
            <p:nvPr/>
          </p:nvSpPr>
          <p:spPr bwMode="auto">
            <a:xfrm>
              <a:off x="2615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Line 237"/>
            <p:cNvSpPr>
              <a:spLocks noChangeShapeType="1"/>
            </p:cNvSpPr>
            <p:nvPr/>
          </p:nvSpPr>
          <p:spPr bwMode="auto">
            <a:xfrm>
              <a:off x="2686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Line 238"/>
            <p:cNvSpPr>
              <a:spLocks noChangeShapeType="1"/>
            </p:cNvSpPr>
            <p:nvPr/>
          </p:nvSpPr>
          <p:spPr bwMode="auto">
            <a:xfrm>
              <a:off x="2712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Line 239"/>
            <p:cNvSpPr>
              <a:spLocks noChangeShapeType="1"/>
            </p:cNvSpPr>
            <p:nvPr/>
          </p:nvSpPr>
          <p:spPr bwMode="auto">
            <a:xfrm>
              <a:off x="2778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Line 240"/>
            <p:cNvSpPr>
              <a:spLocks noChangeShapeType="1"/>
            </p:cNvSpPr>
            <p:nvPr/>
          </p:nvSpPr>
          <p:spPr bwMode="auto">
            <a:xfrm>
              <a:off x="2804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241"/>
            <p:cNvSpPr>
              <a:spLocks noChangeShapeType="1"/>
            </p:cNvSpPr>
            <p:nvPr/>
          </p:nvSpPr>
          <p:spPr bwMode="auto">
            <a:xfrm>
              <a:off x="2874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Line 242"/>
            <p:cNvSpPr>
              <a:spLocks noChangeShapeType="1"/>
            </p:cNvSpPr>
            <p:nvPr/>
          </p:nvSpPr>
          <p:spPr bwMode="auto">
            <a:xfrm>
              <a:off x="290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Line 243"/>
            <p:cNvSpPr>
              <a:spLocks noChangeShapeType="1"/>
            </p:cNvSpPr>
            <p:nvPr/>
          </p:nvSpPr>
          <p:spPr bwMode="auto">
            <a:xfrm>
              <a:off x="2966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Line 244"/>
            <p:cNvSpPr>
              <a:spLocks noChangeShapeType="1"/>
            </p:cNvSpPr>
            <p:nvPr/>
          </p:nvSpPr>
          <p:spPr bwMode="auto">
            <a:xfrm>
              <a:off x="2993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Line 245"/>
            <p:cNvSpPr>
              <a:spLocks noChangeShapeType="1"/>
            </p:cNvSpPr>
            <p:nvPr/>
          </p:nvSpPr>
          <p:spPr bwMode="auto">
            <a:xfrm>
              <a:off x="3063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246"/>
            <p:cNvSpPr>
              <a:spLocks noChangeShapeType="1"/>
            </p:cNvSpPr>
            <p:nvPr/>
          </p:nvSpPr>
          <p:spPr bwMode="auto">
            <a:xfrm>
              <a:off x="3089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247"/>
            <p:cNvSpPr>
              <a:spLocks noChangeShapeType="1"/>
            </p:cNvSpPr>
            <p:nvPr/>
          </p:nvSpPr>
          <p:spPr bwMode="auto">
            <a:xfrm>
              <a:off x="3155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Line 248"/>
            <p:cNvSpPr>
              <a:spLocks noChangeShapeType="1"/>
            </p:cNvSpPr>
            <p:nvPr/>
          </p:nvSpPr>
          <p:spPr bwMode="auto">
            <a:xfrm>
              <a:off x="318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249"/>
            <p:cNvSpPr>
              <a:spLocks noChangeShapeType="1"/>
            </p:cNvSpPr>
            <p:nvPr/>
          </p:nvSpPr>
          <p:spPr bwMode="auto">
            <a:xfrm>
              <a:off x="4190" y="2116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250"/>
            <p:cNvSpPr>
              <a:spLocks noChangeShapeType="1"/>
            </p:cNvSpPr>
            <p:nvPr/>
          </p:nvSpPr>
          <p:spPr bwMode="auto">
            <a:xfrm>
              <a:off x="4216" y="208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251"/>
            <p:cNvSpPr>
              <a:spLocks noChangeArrowheads="1"/>
            </p:cNvSpPr>
            <p:nvPr/>
          </p:nvSpPr>
          <p:spPr bwMode="auto">
            <a:xfrm>
              <a:off x="3822" y="2200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Errors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7" name="Line 252"/>
            <p:cNvSpPr>
              <a:spLocks noChangeShapeType="1"/>
            </p:cNvSpPr>
            <p:nvPr/>
          </p:nvSpPr>
          <p:spPr bwMode="auto">
            <a:xfrm>
              <a:off x="4094" y="2243"/>
              <a:ext cx="250" cy="0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53"/>
            <p:cNvSpPr>
              <a:spLocks/>
            </p:cNvSpPr>
            <p:nvPr/>
          </p:nvSpPr>
          <p:spPr bwMode="auto">
            <a:xfrm>
              <a:off x="2335" y="2212"/>
              <a:ext cx="846" cy="35"/>
            </a:xfrm>
            <a:custGeom>
              <a:avLst/>
              <a:gdLst>
                <a:gd name="T0" fmla="*/ 0 w 846"/>
                <a:gd name="T1" fmla="*/ 35 h 35"/>
                <a:gd name="T2" fmla="*/ 0 w 846"/>
                <a:gd name="T3" fmla="*/ 35 h 35"/>
                <a:gd name="T4" fmla="*/ 92 w 846"/>
                <a:gd name="T5" fmla="*/ 35 h 35"/>
                <a:gd name="T6" fmla="*/ 188 w 846"/>
                <a:gd name="T7" fmla="*/ 22 h 35"/>
                <a:gd name="T8" fmla="*/ 280 w 846"/>
                <a:gd name="T9" fmla="*/ 22 h 35"/>
                <a:gd name="T10" fmla="*/ 377 w 846"/>
                <a:gd name="T11" fmla="*/ 9 h 35"/>
                <a:gd name="T12" fmla="*/ 469 w 846"/>
                <a:gd name="T13" fmla="*/ 9 h 35"/>
                <a:gd name="T14" fmla="*/ 566 w 846"/>
                <a:gd name="T15" fmla="*/ 9 h 35"/>
                <a:gd name="T16" fmla="*/ 658 w 846"/>
                <a:gd name="T17" fmla="*/ 9 h 35"/>
                <a:gd name="T18" fmla="*/ 754 w 846"/>
                <a:gd name="T19" fmla="*/ 0 h 35"/>
                <a:gd name="T20" fmla="*/ 846 w 846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35">
                  <a:moveTo>
                    <a:pt x="0" y="35"/>
                  </a:moveTo>
                  <a:lnTo>
                    <a:pt x="0" y="35"/>
                  </a:lnTo>
                  <a:lnTo>
                    <a:pt x="92" y="35"/>
                  </a:lnTo>
                  <a:lnTo>
                    <a:pt x="188" y="22"/>
                  </a:lnTo>
                  <a:lnTo>
                    <a:pt x="280" y="22"/>
                  </a:lnTo>
                  <a:lnTo>
                    <a:pt x="377" y="9"/>
                  </a:lnTo>
                  <a:lnTo>
                    <a:pt x="469" y="9"/>
                  </a:lnTo>
                  <a:lnTo>
                    <a:pt x="566" y="9"/>
                  </a:lnTo>
                  <a:lnTo>
                    <a:pt x="658" y="9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Line 254"/>
            <p:cNvSpPr>
              <a:spLocks noChangeShapeType="1"/>
            </p:cNvSpPr>
            <p:nvPr/>
          </p:nvSpPr>
          <p:spPr bwMode="auto">
            <a:xfrm>
              <a:off x="2308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Line 255"/>
            <p:cNvSpPr>
              <a:spLocks noChangeShapeType="1"/>
            </p:cNvSpPr>
            <p:nvPr/>
          </p:nvSpPr>
          <p:spPr bwMode="auto">
            <a:xfrm flipV="1">
              <a:off x="2308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Line 256"/>
            <p:cNvSpPr>
              <a:spLocks noChangeShapeType="1"/>
            </p:cNvSpPr>
            <p:nvPr/>
          </p:nvSpPr>
          <p:spPr bwMode="auto">
            <a:xfrm>
              <a:off x="2400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Line 257"/>
            <p:cNvSpPr>
              <a:spLocks noChangeShapeType="1"/>
            </p:cNvSpPr>
            <p:nvPr/>
          </p:nvSpPr>
          <p:spPr bwMode="auto">
            <a:xfrm flipV="1">
              <a:off x="240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Line 258"/>
            <p:cNvSpPr>
              <a:spLocks noChangeShapeType="1"/>
            </p:cNvSpPr>
            <p:nvPr/>
          </p:nvSpPr>
          <p:spPr bwMode="auto">
            <a:xfrm>
              <a:off x="2497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Line 259"/>
            <p:cNvSpPr>
              <a:spLocks noChangeShapeType="1"/>
            </p:cNvSpPr>
            <p:nvPr/>
          </p:nvSpPr>
          <p:spPr bwMode="auto">
            <a:xfrm flipV="1">
              <a:off x="2497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Line 260"/>
            <p:cNvSpPr>
              <a:spLocks noChangeShapeType="1"/>
            </p:cNvSpPr>
            <p:nvPr/>
          </p:nvSpPr>
          <p:spPr bwMode="auto">
            <a:xfrm>
              <a:off x="2589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Line 261"/>
            <p:cNvSpPr>
              <a:spLocks noChangeShapeType="1"/>
            </p:cNvSpPr>
            <p:nvPr/>
          </p:nvSpPr>
          <p:spPr bwMode="auto">
            <a:xfrm flipV="1">
              <a:off x="2589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Line 262"/>
            <p:cNvSpPr>
              <a:spLocks noChangeShapeType="1"/>
            </p:cNvSpPr>
            <p:nvPr/>
          </p:nvSpPr>
          <p:spPr bwMode="auto">
            <a:xfrm>
              <a:off x="268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Line 263"/>
            <p:cNvSpPr>
              <a:spLocks noChangeShapeType="1"/>
            </p:cNvSpPr>
            <p:nvPr/>
          </p:nvSpPr>
          <p:spPr bwMode="auto">
            <a:xfrm flipV="1">
              <a:off x="268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264"/>
            <p:cNvSpPr>
              <a:spLocks noChangeShapeType="1"/>
            </p:cNvSpPr>
            <p:nvPr/>
          </p:nvSpPr>
          <p:spPr bwMode="auto">
            <a:xfrm>
              <a:off x="2778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Line 265"/>
            <p:cNvSpPr>
              <a:spLocks noChangeShapeType="1"/>
            </p:cNvSpPr>
            <p:nvPr/>
          </p:nvSpPr>
          <p:spPr bwMode="auto">
            <a:xfrm flipV="1">
              <a:off x="2778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Line 266"/>
            <p:cNvSpPr>
              <a:spLocks noChangeShapeType="1"/>
            </p:cNvSpPr>
            <p:nvPr/>
          </p:nvSpPr>
          <p:spPr bwMode="auto">
            <a:xfrm>
              <a:off x="2874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Line 267"/>
            <p:cNvSpPr>
              <a:spLocks noChangeShapeType="1"/>
            </p:cNvSpPr>
            <p:nvPr/>
          </p:nvSpPr>
          <p:spPr bwMode="auto">
            <a:xfrm flipV="1">
              <a:off x="2874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Line 268"/>
            <p:cNvSpPr>
              <a:spLocks noChangeShapeType="1"/>
            </p:cNvSpPr>
            <p:nvPr/>
          </p:nvSpPr>
          <p:spPr bwMode="auto">
            <a:xfrm>
              <a:off x="296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Line 269"/>
            <p:cNvSpPr>
              <a:spLocks noChangeShapeType="1"/>
            </p:cNvSpPr>
            <p:nvPr/>
          </p:nvSpPr>
          <p:spPr bwMode="auto">
            <a:xfrm flipV="1">
              <a:off x="296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Line 270"/>
            <p:cNvSpPr>
              <a:spLocks noChangeShapeType="1"/>
            </p:cNvSpPr>
            <p:nvPr/>
          </p:nvSpPr>
          <p:spPr bwMode="auto">
            <a:xfrm>
              <a:off x="3063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Line 271"/>
            <p:cNvSpPr>
              <a:spLocks noChangeShapeType="1"/>
            </p:cNvSpPr>
            <p:nvPr/>
          </p:nvSpPr>
          <p:spPr bwMode="auto">
            <a:xfrm flipV="1">
              <a:off x="3063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Line 272"/>
            <p:cNvSpPr>
              <a:spLocks noChangeShapeType="1"/>
            </p:cNvSpPr>
            <p:nvPr/>
          </p:nvSpPr>
          <p:spPr bwMode="auto">
            <a:xfrm>
              <a:off x="3155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273"/>
            <p:cNvSpPr>
              <a:spLocks noChangeShapeType="1"/>
            </p:cNvSpPr>
            <p:nvPr/>
          </p:nvSpPr>
          <p:spPr bwMode="auto">
            <a:xfrm flipV="1">
              <a:off x="3155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274"/>
            <p:cNvSpPr>
              <a:spLocks noChangeShapeType="1"/>
            </p:cNvSpPr>
            <p:nvPr/>
          </p:nvSpPr>
          <p:spPr bwMode="auto">
            <a:xfrm>
              <a:off x="419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275"/>
            <p:cNvSpPr>
              <a:spLocks noChangeShapeType="1"/>
            </p:cNvSpPr>
            <p:nvPr/>
          </p:nvSpPr>
          <p:spPr bwMode="auto">
            <a:xfrm flipV="1">
              <a:off x="4190" y="221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Rectangle 276"/>
            <p:cNvSpPr>
              <a:spLocks noChangeArrowheads="1"/>
            </p:cNvSpPr>
            <p:nvPr/>
          </p:nvSpPr>
          <p:spPr bwMode="auto">
            <a:xfrm>
              <a:off x="3576" y="2327"/>
              <a:ext cx="4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 Deltas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" name="Line 277"/>
            <p:cNvSpPr>
              <a:spLocks noChangeShapeType="1"/>
            </p:cNvSpPr>
            <p:nvPr/>
          </p:nvSpPr>
          <p:spPr bwMode="auto">
            <a:xfrm>
              <a:off x="4094" y="2371"/>
              <a:ext cx="250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78"/>
            <p:cNvSpPr>
              <a:spLocks/>
            </p:cNvSpPr>
            <p:nvPr/>
          </p:nvSpPr>
          <p:spPr bwMode="auto">
            <a:xfrm>
              <a:off x="2335" y="2274"/>
              <a:ext cx="846" cy="290"/>
            </a:xfrm>
            <a:custGeom>
              <a:avLst/>
              <a:gdLst>
                <a:gd name="T0" fmla="*/ 0 w 846"/>
                <a:gd name="T1" fmla="*/ 224 h 290"/>
                <a:gd name="T2" fmla="*/ 0 w 846"/>
                <a:gd name="T3" fmla="*/ 224 h 290"/>
                <a:gd name="T4" fmla="*/ 92 w 846"/>
                <a:gd name="T5" fmla="*/ 290 h 290"/>
                <a:gd name="T6" fmla="*/ 188 w 846"/>
                <a:gd name="T7" fmla="*/ 277 h 290"/>
                <a:gd name="T8" fmla="*/ 280 w 846"/>
                <a:gd name="T9" fmla="*/ 237 h 290"/>
                <a:gd name="T10" fmla="*/ 377 w 846"/>
                <a:gd name="T11" fmla="*/ 171 h 290"/>
                <a:gd name="T12" fmla="*/ 469 w 846"/>
                <a:gd name="T13" fmla="*/ 118 h 290"/>
                <a:gd name="T14" fmla="*/ 566 w 846"/>
                <a:gd name="T15" fmla="*/ 79 h 290"/>
                <a:gd name="T16" fmla="*/ 658 w 846"/>
                <a:gd name="T17" fmla="*/ 39 h 290"/>
                <a:gd name="T18" fmla="*/ 754 w 846"/>
                <a:gd name="T19" fmla="*/ 13 h 290"/>
                <a:gd name="T20" fmla="*/ 846 w 846"/>
                <a:gd name="T2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290">
                  <a:moveTo>
                    <a:pt x="0" y="224"/>
                  </a:moveTo>
                  <a:lnTo>
                    <a:pt x="0" y="224"/>
                  </a:lnTo>
                  <a:lnTo>
                    <a:pt x="92" y="290"/>
                  </a:lnTo>
                  <a:lnTo>
                    <a:pt x="188" y="277"/>
                  </a:lnTo>
                  <a:lnTo>
                    <a:pt x="280" y="237"/>
                  </a:lnTo>
                  <a:lnTo>
                    <a:pt x="377" y="171"/>
                  </a:lnTo>
                  <a:lnTo>
                    <a:pt x="469" y="118"/>
                  </a:lnTo>
                  <a:lnTo>
                    <a:pt x="566" y="79"/>
                  </a:lnTo>
                  <a:lnTo>
                    <a:pt x="658" y="39"/>
                  </a:lnTo>
                  <a:lnTo>
                    <a:pt x="754" y="13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279"/>
            <p:cNvSpPr>
              <a:spLocks noChangeShapeType="1"/>
            </p:cNvSpPr>
            <p:nvPr/>
          </p:nvSpPr>
          <p:spPr bwMode="auto">
            <a:xfrm>
              <a:off x="2308" y="2498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280"/>
            <p:cNvSpPr>
              <a:spLocks noChangeShapeType="1"/>
            </p:cNvSpPr>
            <p:nvPr/>
          </p:nvSpPr>
          <p:spPr bwMode="auto">
            <a:xfrm>
              <a:off x="2335" y="2472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281"/>
            <p:cNvSpPr>
              <a:spLocks noChangeShapeType="1"/>
            </p:cNvSpPr>
            <p:nvPr/>
          </p:nvSpPr>
          <p:spPr bwMode="auto">
            <a:xfrm>
              <a:off x="2308" y="247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282"/>
            <p:cNvSpPr>
              <a:spLocks noChangeShapeType="1"/>
            </p:cNvSpPr>
            <p:nvPr/>
          </p:nvSpPr>
          <p:spPr bwMode="auto">
            <a:xfrm flipV="1">
              <a:off x="2308" y="246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283"/>
            <p:cNvSpPr>
              <a:spLocks noChangeShapeType="1"/>
            </p:cNvSpPr>
            <p:nvPr/>
          </p:nvSpPr>
          <p:spPr bwMode="auto">
            <a:xfrm>
              <a:off x="2400" y="256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284"/>
            <p:cNvSpPr>
              <a:spLocks noChangeShapeType="1"/>
            </p:cNvSpPr>
            <p:nvPr/>
          </p:nvSpPr>
          <p:spPr bwMode="auto">
            <a:xfrm>
              <a:off x="2427" y="2538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285"/>
            <p:cNvSpPr>
              <a:spLocks noChangeShapeType="1"/>
            </p:cNvSpPr>
            <p:nvPr/>
          </p:nvSpPr>
          <p:spPr bwMode="auto">
            <a:xfrm>
              <a:off x="2400" y="253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Line 286"/>
            <p:cNvSpPr>
              <a:spLocks noChangeShapeType="1"/>
            </p:cNvSpPr>
            <p:nvPr/>
          </p:nvSpPr>
          <p:spPr bwMode="auto">
            <a:xfrm flipV="1">
              <a:off x="2400" y="253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Line 287"/>
            <p:cNvSpPr>
              <a:spLocks noChangeShapeType="1"/>
            </p:cNvSpPr>
            <p:nvPr/>
          </p:nvSpPr>
          <p:spPr bwMode="auto">
            <a:xfrm>
              <a:off x="2497" y="255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288"/>
            <p:cNvSpPr>
              <a:spLocks noChangeShapeType="1"/>
            </p:cNvSpPr>
            <p:nvPr/>
          </p:nvSpPr>
          <p:spPr bwMode="auto">
            <a:xfrm>
              <a:off x="2523" y="252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289"/>
            <p:cNvSpPr>
              <a:spLocks noChangeShapeType="1"/>
            </p:cNvSpPr>
            <p:nvPr/>
          </p:nvSpPr>
          <p:spPr bwMode="auto">
            <a:xfrm>
              <a:off x="2497" y="252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290"/>
            <p:cNvSpPr>
              <a:spLocks noChangeShapeType="1"/>
            </p:cNvSpPr>
            <p:nvPr/>
          </p:nvSpPr>
          <p:spPr bwMode="auto">
            <a:xfrm flipV="1">
              <a:off x="2497" y="252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291"/>
            <p:cNvSpPr>
              <a:spLocks noChangeShapeType="1"/>
            </p:cNvSpPr>
            <p:nvPr/>
          </p:nvSpPr>
          <p:spPr bwMode="auto">
            <a:xfrm>
              <a:off x="2589" y="251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292"/>
            <p:cNvSpPr>
              <a:spLocks noChangeShapeType="1"/>
            </p:cNvSpPr>
            <p:nvPr/>
          </p:nvSpPr>
          <p:spPr bwMode="auto">
            <a:xfrm>
              <a:off x="2615" y="2485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293"/>
            <p:cNvSpPr>
              <a:spLocks noChangeShapeType="1"/>
            </p:cNvSpPr>
            <p:nvPr/>
          </p:nvSpPr>
          <p:spPr bwMode="auto">
            <a:xfrm>
              <a:off x="2589" y="248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294"/>
            <p:cNvSpPr>
              <a:spLocks noChangeShapeType="1"/>
            </p:cNvSpPr>
            <p:nvPr/>
          </p:nvSpPr>
          <p:spPr bwMode="auto">
            <a:xfrm flipV="1">
              <a:off x="2589" y="2480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Line 295"/>
            <p:cNvSpPr>
              <a:spLocks noChangeShapeType="1"/>
            </p:cNvSpPr>
            <p:nvPr/>
          </p:nvSpPr>
          <p:spPr bwMode="auto">
            <a:xfrm>
              <a:off x="2686" y="2445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296"/>
            <p:cNvSpPr>
              <a:spLocks noChangeShapeType="1"/>
            </p:cNvSpPr>
            <p:nvPr/>
          </p:nvSpPr>
          <p:spPr bwMode="auto">
            <a:xfrm>
              <a:off x="2712" y="2419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Line 297"/>
            <p:cNvSpPr>
              <a:spLocks noChangeShapeType="1"/>
            </p:cNvSpPr>
            <p:nvPr/>
          </p:nvSpPr>
          <p:spPr bwMode="auto">
            <a:xfrm>
              <a:off x="2686" y="2419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Line 298"/>
            <p:cNvSpPr>
              <a:spLocks noChangeShapeType="1"/>
            </p:cNvSpPr>
            <p:nvPr/>
          </p:nvSpPr>
          <p:spPr bwMode="auto">
            <a:xfrm flipV="1">
              <a:off x="2686" y="2414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Line 299"/>
            <p:cNvSpPr>
              <a:spLocks noChangeShapeType="1"/>
            </p:cNvSpPr>
            <p:nvPr/>
          </p:nvSpPr>
          <p:spPr bwMode="auto">
            <a:xfrm>
              <a:off x="2778" y="2392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Line 300"/>
            <p:cNvSpPr>
              <a:spLocks noChangeShapeType="1"/>
            </p:cNvSpPr>
            <p:nvPr/>
          </p:nvSpPr>
          <p:spPr bwMode="auto">
            <a:xfrm>
              <a:off x="2804" y="2366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Line 301"/>
            <p:cNvSpPr>
              <a:spLocks noChangeShapeType="1"/>
            </p:cNvSpPr>
            <p:nvPr/>
          </p:nvSpPr>
          <p:spPr bwMode="auto">
            <a:xfrm>
              <a:off x="2778" y="236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Line 302"/>
            <p:cNvSpPr>
              <a:spLocks noChangeShapeType="1"/>
            </p:cNvSpPr>
            <p:nvPr/>
          </p:nvSpPr>
          <p:spPr bwMode="auto">
            <a:xfrm flipV="1">
              <a:off x="2778" y="236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303"/>
            <p:cNvSpPr>
              <a:spLocks noChangeShapeType="1"/>
            </p:cNvSpPr>
            <p:nvPr/>
          </p:nvSpPr>
          <p:spPr bwMode="auto">
            <a:xfrm>
              <a:off x="2874" y="235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Line 304"/>
            <p:cNvSpPr>
              <a:spLocks noChangeShapeType="1"/>
            </p:cNvSpPr>
            <p:nvPr/>
          </p:nvSpPr>
          <p:spPr bwMode="auto">
            <a:xfrm>
              <a:off x="2901" y="232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305"/>
            <p:cNvSpPr>
              <a:spLocks noChangeShapeType="1"/>
            </p:cNvSpPr>
            <p:nvPr/>
          </p:nvSpPr>
          <p:spPr bwMode="auto">
            <a:xfrm>
              <a:off x="2874" y="232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306"/>
            <p:cNvSpPr>
              <a:spLocks noChangeShapeType="1"/>
            </p:cNvSpPr>
            <p:nvPr/>
          </p:nvSpPr>
          <p:spPr bwMode="auto">
            <a:xfrm flipV="1">
              <a:off x="2874" y="232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307"/>
            <p:cNvSpPr>
              <a:spLocks noChangeShapeType="1"/>
            </p:cNvSpPr>
            <p:nvPr/>
          </p:nvSpPr>
          <p:spPr bwMode="auto">
            <a:xfrm>
              <a:off x="2966" y="231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308"/>
            <p:cNvSpPr>
              <a:spLocks noChangeShapeType="1"/>
            </p:cNvSpPr>
            <p:nvPr/>
          </p:nvSpPr>
          <p:spPr bwMode="auto">
            <a:xfrm>
              <a:off x="2993" y="228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309"/>
            <p:cNvSpPr>
              <a:spLocks noChangeShapeType="1"/>
            </p:cNvSpPr>
            <p:nvPr/>
          </p:nvSpPr>
          <p:spPr bwMode="auto">
            <a:xfrm>
              <a:off x="2966" y="228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310"/>
            <p:cNvSpPr>
              <a:spLocks noChangeShapeType="1"/>
            </p:cNvSpPr>
            <p:nvPr/>
          </p:nvSpPr>
          <p:spPr bwMode="auto">
            <a:xfrm flipV="1">
              <a:off x="2966" y="228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311"/>
            <p:cNvSpPr>
              <a:spLocks noChangeShapeType="1"/>
            </p:cNvSpPr>
            <p:nvPr/>
          </p:nvSpPr>
          <p:spPr bwMode="auto">
            <a:xfrm>
              <a:off x="3063" y="2287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Line 312"/>
            <p:cNvSpPr>
              <a:spLocks noChangeShapeType="1"/>
            </p:cNvSpPr>
            <p:nvPr/>
          </p:nvSpPr>
          <p:spPr bwMode="auto">
            <a:xfrm>
              <a:off x="3089" y="2261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313"/>
            <p:cNvSpPr>
              <a:spLocks noChangeShapeType="1"/>
            </p:cNvSpPr>
            <p:nvPr/>
          </p:nvSpPr>
          <p:spPr bwMode="auto">
            <a:xfrm>
              <a:off x="3063" y="226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314"/>
            <p:cNvSpPr>
              <a:spLocks noChangeShapeType="1"/>
            </p:cNvSpPr>
            <p:nvPr/>
          </p:nvSpPr>
          <p:spPr bwMode="auto">
            <a:xfrm flipV="1">
              <a:off x="3063" y="225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315"/>
            <p:cNvSpPr>
              <a:spLocks noChangeShapeType="1"/>
            </p:cNvSpPr>
            <p:nvPr/>
          </p:nvSpPr>
          <p:spPr bwMode="auto">
            <a:xfrm>
              <a:off x="3155" y="227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316"/>
            <p:cNvSpPr>
              <a:spLocks noChangeShapeType="1"/>
            </p:cNvSpPr>
            <p:nvPr/>
          </p:nvSpPr>
          <p:spPr bwMode="auto">
            <a:xfrm>
              <a:off x="3181" y="2247"/>
              <a:ext cx="0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317"/>
            <p:cNvSpPr>
              <a:spLocks noChangeShapeType="1"/>
            </p:cNvSpPr>
            <p:nvPr/>
          </p:nvSpPr>
          <p:spPr bwMode="auto">
            <a:xfrm>
              <a:off x="3155" y="2247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Line 318"/>
            <p:cNvSpPr>
              <a:spLocks noChangeShapeType="1"/>
            </p:cNvSpPr>
            <p:nvPr/>
          </p:nvSpPr>
          <p:spPr bwMode="auto">
            <a:xfrm flipV="1">
              <a:off x="3155" y="224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Line 319"/>
            <p:cNvSpPr>
              <a:spLocks noChangeShapeType="1"/>
            </p:cNvSpPr>
            <p:nvPr/>
          </p:nvSpPr>
          <p:spPr bwMode="auto">
            <a:xfrm>
              <a:off x="4190" y="237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Line 320"/>
            <p:cNvSpPr>
              <a:spLocks noChangeShapeType="1"/>
            </p:cNvSpPr>
            <p:nvPr/>
          </p:nvSpPr>
          <p:spPr bwMode="auto">
            <a:xfrm>
              <a:off x="4216" y="234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Line 321"/>
            <p:cNvSpPr>
              <a:spLocks noChangeShapeType="1"/>
            </p:cNvSpPr>
            <p:nvPr/>
          </p:nvSpPr>
          <p:spPr bwMode="auto">
            <a:xfrm>
              <a:off x="4190" y="234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322"/>
            <p:cNvSpPr>
              <a:spLocks noChangeShapeType="1"/>
            </p:cNvSpPr>
            <p:nvPr/>
          </p:nvSpPr>
          <p:spPr bwMode="auto">
            <a:xfrm flipV="1">
              <a:off x="4190" y="234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323"/>
            <p:cNvSpPr>
              <a:spLocks noChangeArrowheads="1"/>
            </p:cNvSpPr>
            <p:nvPr/>
          </p:nvSpPr>
          <p:spPr bwMode="auto">
            <a:xfrm>
              <a:off x="3756" y="2455"/>
              <a:ext cx="28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9" name="Line 324"/>
            <p:cNvSpPr>
              <a:spLocks noChangeShapeType="1"/>
            </p:cNvSpPr>
            <p:nvPr/>
          </p:nvSpPr>
          <p:spPr bwMode="auto">
            <a:xfrm>
              <a:off x="4094" y="2498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25"/>
            <p:cNvSpPr>
              <a:spLocks/>
            </p:cNvSpPr>
            <p:nvPr/>
          </p:nvSpPr>
          <p:spPr bwMode="auto">
            <a:xfrm>
              <a:off x="2335" y="3355"/>
              <a:ext cx="846" cy="0"/>
            </a:xfrm>
            <a:custGeom>
              <a:avLst/>
              <a:gdLst>
                <a:gd name="T0" fmla="*/ 0 w 846"/>
                <a:gd name="T1" fmla="*/ 0 w 846"/>
                <a:gd name="T2" fmla="*/ 92 w 846"/>
                <a:gd name="T3" fmla="*/ 188 w 846"/>
                <a:gd name="T4" fmla="*/ 280 w 846"/>
                <a:gd name="T5" fmla="*/ 377 w 846"/>
                <a:gd name="T6" fmla="*/ 469 w 846"/>
                <a:gd name="T7" fmla="*/ 566 w 846"/>
                <a:gd name="T8" fmla="*/ 658 w 846"/>
                <a:gd name="T9" fmla="*/ 754 w 846"/>
                <a:gd name="T10" fmla="*/ 846 w 8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46">
                  <a:moveTo>
                    <a:pt x="0" y="0"/>
                  </a:moveTo>
                  <a:lnTo>
                    <a:pt x="0" y="0"/>
                  </a:lnTo>
                  <a:lnTo>
                    <a:pt x="92" y="0"/>
                  </a:lnTo>
                  <a:lnTo>
                    <a:pt x="188" y="0"/>
                  </a:lnTo>
                  <a:lnTo>
                    <a:pt x="280" y="0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0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326"/>
            <p:cNvSpPr>
              <a:spLocks noChangeArrowheads="1"/>
            </p:cNvSpPr>
            <p:nvPr/>
          </p:nvSpPr>
          <p:spPr bwMode="auto">
            <a:xfrm>
              <a:off x="2308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Line 327"/>
            <p:cNvSpPr>
              <a:spLocks noChangeShapeType="1"/>
            </p:cNvSpPr>
            <p:nvPr/>
          </p:nvSpPr>
          <p:spPr bwMode="auto">
            <a:xfrm>
              <a:off x="233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328"/>
            <p:cNvSpPr>
              <a:spLocks noChangeArrowheads="1"/>
            </p:cNvSpPr>
            <p:nvPr/>
          </p:nvSpPr>
          <p:spPr bwMode="auto">
            <a:xfrm>
              <a:off x="2400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Line 329"/>
            <p:cNvSpPr>
              <a:spLocks noChangeShapeType="1"/>
            </p:cNvSpPr>
            <p:nvPr/>
          </p:nvSpPr>
          <p:spPr bwMode="auto">
            <a:xfrm>
              <a:off x="2427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330"/>
            <p:cNvSpPr>
              <a:spLocks noChangeArrowheads="1"/>
            </p:cNvSpPr>
            <p:nvPr/>
          </p:nvSpPr>
          <p:spPr bwMode="auto">
            <a:xfrm>
              <a:off x="2497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Line 331"/>
            <p:cNvSpPr>
              <a:spLocks noChangeShapeType="1"/>
            </p:cNvSpPr>
            <p:nvPr/>
          </p:nvSpPr>
          <p:spPr bwMode="auto">
            <a:xfrm>
              <a:off x="252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332"/>
            <p:cNvSpPr>
              <a:spLocks noChangeArrowheads="1"/>
            </p:cNvSpPr>
            <p:nvPr/>
          </p:nvSpPr>
          <p:spPr bwMode="auto">
            <a:xfrm>
              <a:off x="2589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Line 333"/>
            <p:cNvSpPr>
              <a:spLocks noChangeShapeType="1"/>
            </p:cNvSpPr>
            <p:nvPr/>
          </p:nvSpPr>
          <p:spPr bwMode="auto">
            <a:xfrm>
              <a:off x="261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Rectangle 334"/>
            <p:cNvSpPr>
              <a:spLocks noChangeArrowheads="1"/>
            </p:cNvSpPr>
            <p:nvPr/>
          </p:nvSpPr>
          <p:spPr bwMode="auto">
            <a:xfrm>
              <a:off x="2686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335"/>
            <p:cNvSpPr>
              <a:spLocks noChangeShapeType="1"/>
            </p:cNvSpPr>
            <p:nvPr/>
          </p:nvSpPr>
          <p:spPr bwMode="auto">
            <a:xfrm>
              <a:off x="2712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336"/>
            <p:cNvSpPr>
              <a:spLocks noChangeArrowheads="1"/>
            </p:cNvSpPr>
            <p:nvPr/>
          </p:nvSpPr>
          <p:spPr bwMode="auto">
            <a:xfrm>
              <a:off x="2778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337"/>
            <p:cNvSpPr>
              <a:spLocks noChangeShapeType="1"/>
            </p:cNvSpPr>
            <p:nvPr/>
          </p:nvSpPr>
          <p:spPr bwMode="auto">
            <a:xfrm>
              <a:off x="2804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338"/>
            <p:cNvSpPr>
              <a:spLocks noChangeArrowheads="1"/>
            </p:cNvSpPr>
            <p:nvPr/>
          </p:nvSpPr>
          <p:spPr bwMode="auto">
            <a:xfrm>
              <a:off x="2874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339"/>
            <p:cNvSpPr>
              <a:spLocks noChangeShapeType="1"/>
            </p:cNvSpPr>
            <p:nvPr/>
          </p:nvSpPr>
          <p:spPr bwMode="auto">
            <a:xfrm>
              <a:off x="290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340"/>
            <p:cNvSpPr>
              <a:spLocks noChangeArrowheads="1"/>
            </p:cNvSpPr>
            <p:nvPr/>
          </p:nvSpPr>
          <p:spPr bwMode="auto">
            <a:xfrm>
              <a:off x="2966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341"/>
            <p:cNvSpPr>
              <a:spLocks noChangeShapeType="1"/>
            </p:cNvSpPr>
            <p:nvPr/>
          </p:nvSpPr>
          <p:spPr bwMode="auto">
            <a:xfrm>
              <a:off x="299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342"/>
            <p:cNvSpPr>
              <a:spLocks noChangeArrowheads="1"/>
            </p:cNvSpPr>
            <p:nvPr/>
          </p:nvSpPr>
          <p:spPr bwMode="auto">
            <a:xfrm>
              <a:off x="3063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Line 343"/>
            <p:cNvSpPr>
              <a:spLocks noChangeShapeType="1"/>
            </p:cNvSpPr>
            <p:nvPr/>
          </p:nvSpPr>
          <p:spPr bwMode="auto">
            <a:xfrm>
              <a:off x="3089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344"/>
            <p:cNvSpPr>
              <a:spLocks noChangeArrowheads="1"/>
            </p:cNvSpPr>
            <p:nvPr/>
          </p:nvSpPr>
          <p:spPr bwMode="auto">
            <a:xfrm>
              <a:off x="3155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345"/>
            <p:cNvSpPr>
              <a:spLocks noChangeShapeType="1"/>
            </p:cNvSpPr>
            <p:nvPr/>
          </p:nvSpPr>
          <p:spPr bwMode="auto">
            <a:xfrm>
              <a:off x="318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Rectangle 346"/>
            <p:cNvSpPr>
              <a:spLocks noChangeArrowheads="1"/>
            </p:cNvSpPr>
            <p:nvPr/>
          </p:nvSpPr>
          <p:spPr bwMode="auto">
            <a:xfrm>
              <a:off x="4190" y="2472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347"/>
            <p:cNvSpPr>
              <a:spLocks noChangeShapeType="1"/>
            </p:cNvSpPr>
            <p:nvPr/>
          </p:nvSpPr>
          <p:spPr bwMode="auto">
            <a:xfrm>
              <a:off x="4216" y="2498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Rectangle 348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5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13364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Sparsity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6037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 </a:t>
            </a:r>
            <a:r>
              <a:rPr lang="en-US" dirty="0" err="1" smtClean="0"/>
              <a:t>Sparsity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77982" y="2164484"/>
            <a:ext cx="11191009" cy="3155662"/>
            <a:chOff x="1433946" y="2060575"/>
            <a:chExt cx="8839923" cy="3127769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49112752"/>
                </p:ext>
              </p:extLst>
            </p:nvPr>
          </p:nvGraphicFramePr>
          <p:xfrm>
            <a:off x="1433946" y="2060575"/>
            <a:ext cx="3761510" cy="2755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07444027"/>
                </p:ext>
              </p:extLst>
            </p:nvPr>
          </p:nvGraphicFramePr>
          <p:xfrm>
            <a:off x="6478876" y="2137064"/>
            <a:ext cx="3794993" cy="27605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103419" y="4901046"/>
              <a:ext cx="782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(a)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72464" y="4911345"/>
              <a:ext cx="406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(b)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57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81706" y="914371"/>
            <a:ext cx="3869574" cy="3882174"/>
            <a:chOff x="1953492" y="1048414"/>
            <a:chExt cx="3869574" cy="3882174"/>
          </a:xfrm>
        </p:grpSpPr>
        <p:sp>
          <p:nvSpPr>
            <p:cNvPr id="4" name="TextBox 3"/>
            <p:cNvSpPr txBox="1"/>
            <p:nvPr/>
          </p:nvSpPr>
          <p:spPr>
            <a:xfrm>
              <a:off x="1953492" y="1048414"/>
              <a:ext cx="3869574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53492" y="2352959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84121" y="2352959"/>
              <a:ext cx="1938945" cy="25776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R7=R6*4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add    R3=R3+R7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add    R5=R5+R7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[R5-4]=R4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move   R6=0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9338571" y="2138112"/>
            <a:ext cx="70658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126208" y="2134371"/>
            <a:ext cx="101779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I2:load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795259" y="2881450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8406" y="2133304"/>
            <a:ext cx="413039" cy="303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R0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4"/>
            <a:endCxn id="9" idx="0"/>
          </p:cNvCxnSpPr>
          <p:nvPr/>
        </p:nvCxnSpPr>
        <p:spPr>
          <a:xfrm flipH="1">
            <a:off x="7972423" y="2461191"/>
            <a:ext cx="662681" cy="42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9" idx="0"/>
          </p:cNvCxnSpPr>
          <p:nvPr/>
        </p:nvCxnSpPr>
        <p:spPr>
          <a:xfrm>
            <a:off x="7194926" y="2436418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03257"/>
              </p:ext>
            </p:extLst>
          </p:nvPr>
        </p:nvGraphicFramePr>
        <p:xfrm>
          <a:off x="5991973" y="3613788"/>
          <a:ext cx="2134235" cy="2011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570"/>
                <a:gridCol w="738774"/>
                <a:gridCol w="80689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&lt;I1,I2&gt;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I5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&lt;I3,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I6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I7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I8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8572756" y="3653302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>
            <a:off x="7972423" y="3208270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18575" y="457710"/>
            <a:ext cx="1776844" cy="242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R0=[R1]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  add    R4=R4+R2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332941" y="1499146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32941" y="1669580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436" y="141548"/>
            <a:ext cx="9216181" cy="2416046"/>
            <a:chOff x="750436" y="141548"/>
            <a:chExt cx="9216181" cy="2416046"/>
          </a:xfrm>
        </p:grpSpPr>
        <p:sp>
          <p:nvSpPr>
            <p:cNvPr id="4" name="TextBox 3"/>
            <p:cNvSpPr txBox="1"/>
            <p:nvPr/>
          </p:nvSpPr>
          <p:spPr>
            <a:xfrm>
              <a:off x="750436" y="1415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appropriately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7546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1509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89773" y="1415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7071" y="3210848"/>
            <a:ext cx="9204276" cy="3493264"/>
            <a:chOff x="507071" y="3210848"/>
            <a:chExt cx="9204276" cy="3493264"/>
          </a:xfrm>
        </p:grpSpPr>
        <p:sp>
          <p:nvSpPr>
            <p:cNvPr id="5" name="TextBox 4"/>
            <p:cNvSpPr txBox="1"/>
            <p:nvPr/>
          </p:nvSpPr>
          <p:spPr>
            <a:xfrm>
              <a:off x="4206239" y="32108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0371" y="3210848"/>
              <a:ext cx="1776844" cy="3493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I18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34503" y="32108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I14  add    R3=R3+4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I15  add    R5=R5+4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I16  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071" y="32108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appropriately 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9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29253</TotalTime>
  <Words>1683</Words>
  <Application>Microsoft Office PowerPoint</Application>
  <PresentationFormat>Widescreen</PresentationFormat>
  <Paragraphs>554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Olatunji Ruwase</dc:creator>
  <cp:lastModifiedBy>Olatunji Ruwase</cp:lastModifiedBy>
  <cp:revision>469</cp:revision>
  <dcterms:created xsi:type="dcterms:W3CDTF">2015-04-18T20:48:05Z</dcterms:created>
  <dcterms:modified xsi:type="dcterms:W3CDTF">2015-11-24T20:27:40Z</dcterms:modified>
</cp:coreProperties>
</file>