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9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D6FC-C918-4404-9B54-3408CF3BF3A4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83-E718-4AED-B338-BE48CADB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1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D6FC-C918-4404-9B54-3408CF3BF3A4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83-E718-4AED-B338-BE48CADB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1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D6FC-C918-4404-9B54-3408CF3BF3A4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83-E718-4AED-B338-BE48CADB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0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D6FC-C918-4404-9B54-3408CF3BF3A4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83-E718-4AED-B338-BE48CADB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D6FC-C918-4404-9B54-3408CF3BF3A4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83-E718-4AED-B338-BE48CADB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5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D6FC-C918-4404-9B54-3408CF3BF3A4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83-E718-4AED-B338-BE48CADB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D6FC-C918-4404-9B54-3408CF3BF3A4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83-E718-4AED-B338-BE48CADB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1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D6FC-C918-4404-9B54-3408CF3BF3A4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83-E718-4AED-B338-BE48CADB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D6FC-C918-4404-9B54-3408CF3BF3A4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83-E718-4AED-B338-BE48CADB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D6FC-C918-4404-9B54-3408CF3BF3A4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83-E718-4AED-B338-BE48CADB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D6FC-C918-4404-9B54-3408CF3BF3A4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83-E718-4AED-B338-BE48CADB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2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FD6FC-C918-4404-9B54-3408CF3BF3A4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1483-E718-4AED-B338-BE48CADB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8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62600" y="1158433"/>
            <a:ext cx="1600200" cy="156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L1a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455520" y="1158433"/>
            <a:ext cx="1612280" cy="156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L1b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5562600" y="2850937"/>
            <a:ext cx="3505200" cy="156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L2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664820" y="1524000"/>
            <a:ext cx="1379963" cy="1651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MSHR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577091" y="1511278"/>
            <a:ext cx="1379963" cy="1651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MSHR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5664819" y="3200400"/>
            <a:ext cx="3292235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MSHR</a:t>
            </a:r>
            <a:endParaRPr lang="en-US" sz="1400" dirty="0"/>
          </a:p>
        </p:txBody>
      </p:sp>
      <p:sp>
        <p:nvSpPr>
          <p:cNvPr id="10" name="Flowchart: Internal Storage 9"/>
          <p:cNvSpPr/>
          <p:nvPr/>
        </p:nvSpPr>
        <p:spPr>
          <a:xfrm>
            <a:off x="5664820" y="1888228"/>
            <a:ext cx="1379963" cy="702572"/>
          </a:xfrm>
          <a:prstGeom prst="flowChartInternalStora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lowchart: Internal Storage 10"/>
          <p:cNvSpPr/>
          <p:nvPr/>
        </p:nvSpPr>
        <p:spPr>
          <a:xfrm>
            <a:off x="7585030" y="1889030"/>
            <a:ext cx="1352672" cy="701770"/>
          </a:xfrm>
          <a:prstGeom prst="flowChartInternalStora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Internal Storage 11"/>
          <p:cNvSpPr/>
          <p:nvPr/>
        </p:nvSpPr>
        <p:spPr>
          <a:xfrm>
            <a:off x="5664819" y="3505200"/>
            <a:ext cx="3272883" cy="749278"/>
          </a:xfrm>
          <a:prstGeom prst="flowChartInternalStora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Down Arrow Callout 14"/>
          <p:cNvSpPr/>
          <p:nvPr/>
        </p:nvSpPr>
        <p:spPr>
          <a:xfrm>
            <a:off x="5562599" y="0"/>
            <a:ext cx="1600201" cy="1158433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Request</a:t>
            </a:r>
          </a:p>
          <a:p>
            <a:pPr algn="ctr"/>
            <a:r>
              <a:rPr lang="en-US" dirty="0" smtClean="0"/>
              <a:t>Write Request</a:t>
            </a:r>
            <a:endParaRPr lang="en-US" dirty="0"/>
          </a:p>
        </p:txBody>
      </p:sp>
      <p:sp>
        <p:nvSpPr>
          <p:cNvPr id="16" name="Right Arrow Callout 15"/>
          <p:cNvSpPr/>
          <p:nvPr/>
        </p:nvSpPr>
        <p:spPr>
          <a:xfrm>
            <a:off x="4114800" y="1219200"/>
            <a:ext cx="1447800" cy="66902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07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Copy-Back</a:t>
            </a:r>
          </a:p>
          <a:p>
            <a:pPr algn="ctr"/>
            <a:r>
              <a:rPr lang="en-US" dirty="0" err="1" smtClean="0"/>
              <a:t>Prefetch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85844"/>
              </p:ext>
            </p:extLst>
          </p:nvPr>
        </p:nvGraphicFramePr>
        <p:xfrm>
          <a:off x="36990" y="3207832"/>
          <a:ext cx="5233035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630"/>
                <a:gridCol w="2605405"/>
              </a:tblGrid>
              <a:tr h="1267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Request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Answer</a:t>
                      </a:r>
                      <a:endParaRPr lang="en-US" sz="1000" dirty="0"/>
                    </a:p>
                  </a:txBody>
                  <a:tcPr/>
                </a:tc>
              </a:tr>
              <a:tr h="285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Find</a:t>
                      </a:r>
                      <a:r>
                        <a:rPr lang="en-US" sz="1000" baseline="0" dirty="0" smtClean="0"/>
                        <a:t> free MSHR</a:t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Allocate Untreated</a:t>
                      </a:r>
                      <a:br>
                        <a:rPr lang="en-US" sz="1000" baseline="0" dirty="0" smtClean="0"/>
                      </a:br>
                      <a:r>
                        <a:rPr lang="en-US" sz="1000" dirty="0" smtClean="0"/>
                        <a:t>Answer Low Latency (free package)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Find existing MSHR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Set Untreated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Answer High</a:t>
                      </a:r>
                      <a:r>
                        <a:rPr lang="en-US" sz="1000" baseline="0" dirty="0" smtClean="0"/>
                        <a:t> Latency (R/W/P Answer)</a:t>
                      </a:r>
                      <a:endParaRPr lang="en-US" sz="1000" dirty="0" smtClean="0"/>
                    </a:p>
                  </a:txBody>
                  <a:tcPr/>
                </a:tc>
              </a:tr>
              <a:tr h="20604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Find</a:t>
                      </a:r>
                      <a:r>
                        <a:rPr lang="en-US" sz="1000" baseline="0" dirty="0" smtClean="0"/>
                        <a:t> Next Untreated Request</a:t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Directory-&gt;Request(package)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Find Next Untreated Answer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Directory-&gt;Answer(package) </a:t>
                      </a:r>
                      <a:endParaRPr lang="en-US" sz="1000" dirty="0"/>
                    </a:p>
                  </a:txBody>
                  <a:tcPr/>
                </a:tc>
              </a:tr>
              <a:tr h="52304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Dir</a:t>
                      </a:r>
                      <a:r>
                        <a:rPr lang="en-US" sz="1000" dirty="0" smtClean="0"/>
                        <a:t>:</a:t>
                      </a:r>
                      <a:br>
                        <a:rPr lang="en-US" sz="1000" dirty="0" smtClean="0"/>
                      </a:br>
                      <a:r>
                        <a:rPr lang="en-US" sz="1000" baseline="0" dirty="0" smtClean="0"/>
                        <a:t>package-&gt;</a:t>
                      </a:r>
                      <a:r>
                        <a:rPr lang="en-US" sz="1000" baseline="0" dirty="0" err="1" smtClean="0"/>
                        <a:t>memory_operation</a:t>
                      </a:r>
                      <a:r>
                        <a:rPr lang="en-US" sz="1000" baseline="0" dirty="0" smtClean="0"/>
                        <a:t>=READ_REQUEST</a:t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return </a:t>
                      </a:r>
                      <a:r>
                        <a:rPr lang="en-US" sz="1000" baseline="0" dirty="0" err="1" smtClean="0"/>
                        <a:t>memory_status</a:t>
                      </a:r>
                      <a:r>
                        <a:rPr lang="en-US" sz="1000" baseline="0" dirty="0" smtClean="0"/>
                        <a:t>=TRANSMIT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Dir</a:t>
                      </a:r>
                      <a:r>
                        <a:rPr lang="en-US" sz="1000" dirty="0" smtClean="0"/>
                        <a:t>: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Coherence Answer(package)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Coherence Access(package)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package-&gt;</a:t>
                      </a:r>
                      <a:r>
                        <a:rPr lang="en-US" sz="1000" dirty="0" err="1" smtClean="0"/>
                        <a:t>memory_operation</a:t>
                      </a:r>
                      <a:r>
                        <a:rPr lang="en-US" sz="1000" dirty="0" smtClean="0"/>
                        <a:t>=READ_ANSWER</a:t>
                      </a:r>
                    </a:p>
                    <a:p>
                      <a:r>
                        <a:rPr lang="en-US" sz="1000" dirty="0" err="1" smtClean="0"/>
                        <a:t>Dir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release_lock</a:t>
                      </a:r>
                      <a:r>
                        <a:rPr lang="en-US" sz="1000" dirty="0" smtClean="0"/>
                        <a:t>()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return </a:t>
                      </a:r>
                      <a:r>
                        <a:rPr lang="en-US" sz="1000" dirty="0" err="1" smtClean="0"/>
                        <a:t>memory_status</a:t>
                      </a:r>
                      <a:r>
                        <a:rPr lang="en-US" sz="1000" dirty="0" smtClean="0"/>
                        <a:t>=TRANSMIT</a:t>
                      </a:r>
                      <a:endParaRPr lang="en-US" sz="1000" dirty="0"/>
                    </a:p>
                  </a:txBody>
                  <a:tcPr/>
                </a:tc>
              </a:tr>
              <a:tr h="36454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Find</a:t>
                      </a:r>
                      <a:r>
                        <a:rPr lang="en-US" sz="1000" baseline="0" dirty="0" smtClean="0"/>
                        <a:t> Next Transmit</a:t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Send Package</a:t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If Request:</a:t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Directory-&gt;Wait(package)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Find</a:t>
                      </a:r>
                      <a:r>
                        <a:rPr lang="en-US" sz="1000" baseline="0" dirty="0" smtClean="0"/>
                        <a:t> Next Transmit</a:t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Send Package</a:t>
                      </a:r>
                    </a:p>
                    <a:p>
                      <a:r>
                        <a:rPr lang="en-US" sz="1000" baseline="0" dirty="0" smtClean="0"/>
                        <a:t>Free Package</a:t>
                      </a:r>
                      <a:endParaRPr lang="en-US" sz="1000" dirty="0" smtClean="0"/>
                    </a:p>
                  </a:txBody>
                  <a:tcPr/>
                </a:tc>
              </a:tr>
              <a:tr h="28529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Dir</a:t>
                      </a:r>
                      <a:r>
                        <a:rPr lang="en-US" sz="1000" dirty="0" smtClean="0"/>
                        <a:t>: 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package-&gt;</a:t>
                      </a:r>
                      <a:r>
                        <a:rPr lang="en-US" sz="1000" dirty="0" err="1" smtClean="0"/>
                        <a:t>memory_operation</a:t>
                      </a:r>
                      <a:r>
                        <a:rPr lang="en-US" sz="1000" dirty="0" smtClean="0"/>
                        <a:t>=Read</a:t>
                      </a:r>
                      <a:r>
                        <a:rPr lang="en-US" sz="1000" baseline="0" dirty="0" smtClean="0"/>
                        <a:t> Answer</a:t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return </a:t>
                      </a:r>
                      <a:r>
                        <a:rPr lang="en-US" sz="1000" baseline="0" dirty="0" err="1" smtClean="0"/>
                        <a:t>memory_status</a:t>
                      </a:r>
                      <a:r>
                        <a:rPr lang="en-US" sz="1000" baseline="0" dirty="0" smtClean="0"/>
                        <a:t>=wait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70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03060"/>
              </p:ext>
            </p:extLst>
          </p:nvPr>
        </p:nvGraphicFramePr>
        <p:xfrm>
          <a:off x="163830" y="76200"/>
          <a:ext cx="425577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192"/>
                <a:gridCol w="913130"/>
                <a:gridCol w="392430"/>
                <a:gridCol w="398780"/>
                <a:gridCol w="330518"/>
                <a:gridCol w="574992"/>
                <a:gridCol w="392430"/>
                <a:gridCol w="398780"/>
                <a:gridCol w="330518"/>
              </a:tblGrid>
              <a:tr h="14859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States Before</a:t>
                      </a:r>
                      <a:endParaRPr 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Details</a:t>
                      </a:r>
                      <a:endParaRPr 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States After</a:t>
                      </a:r>
                      <a:endParaRPr 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148590">
                <a:tc gridSpan="2"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L1a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L1b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L2</a:t>
                      </a:r>
                      <a:endParaRPr lang="en-US" sz="1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L1a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L1b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L2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148590">
                <a:tc rowSpan="13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Cache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Read</a:t>
                      </a:r>
                      <a:endParaRPr lang="en-US" sz="1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Read Miss L1,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Read Miss L2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Read Hit L1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Read Miss L1,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Read Hit L2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34971"/>
              </p:ext>
            </p:extLst>
          </p:nvPr>
        </p:nvGraphicFramePr>
        <p:xfrm>
          <a:off x="4598696" y="76200"/>
          <a:ext cx="42827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192"/>
                <a:gridCol w="946468"/>
                <a:gridCol w="390842"/>
                <a:gridCol w="397192"/>
                <a:gridCol w="330518"/>
                <a:gridCol w="574992"/>
                <a:gridCol w="390842"/>
                <a:gridCol w="397192"/>
                <a:gridCol w="330518"/>
              </a:tblGrid>
              <a:tr h="14859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States Before</a:t>
                      </a:r>
                      <a:endParaRPr 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Details</a:t>
                      </a:r>
                      <a:endParaRPr 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States After</a:t>
                      </a:r>
                      <a:endParaRPr 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148590">
                <a:tc gridSpan="2"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L1a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L1b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L2</a:t>
                      </a:r>
                      <a:endParaRPr lang="en-US" sz="1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L1a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L1b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L2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148590">
                <a:tc rowSpan="13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Cache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Write</a:t>
                      </a:r>
                      <a:endParaRPr lang="en-US" sz="1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Write Miss L1,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Read Miss L2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Write Hit L1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Write Miss L1,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Read Hit L2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69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244</Words>
  <Application>Microsoft Office PowerPoint</Application>
  <PresentationFormat>On-screen Show (4:3)</PresentationFormat>
  <Paragraphs>207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</dc:creator>
  <cp:lastModifiedBy>Zen</cp:lastModifiedBy>
  <cp:revision>10</cp:revision>
  <dcterms:created xsi:type="dcterms:W3CDTF">2012-04-27T12:39:06Z</dcterms:created>
  <dcterms:modified xsi:type="dcterms:W3CDTF">2012-04-27T16:12:47Z</dcterms:modified>
</cp:coreProperties>
</file>