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
      <p:font typeface="Varela Round"/>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VarelaRoun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Hi everyone, it is our great honor to be here today to present our Object Oriented Analysis and Design</a:t>
            </a:r>
            <a:r>
              <a:rPr lang="en"/>
              <a:t> Project. My name is The and our team consists of 3 members including me, Tam and Thang. Before begin our presentation, on behalf of my team, I want to say Thank you to Professor Truong Ninh Thuan, who had provided us with tons of valuable concepts and principals in this course.</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let’s an even closer look at some use-case and see how it work. </a:t>
            </a:r>
            <a:endParaRPr/>
          </a:p>
          <a:p>
            <a:pPr indent="0" lvl="0" marL="0">
              <a:spcBef>
                <a:spcPts val="0"/>
              </a:spcBef>
              <a:spcAft>
                <a:spcPts val="0"/>
              </a:spcAft>
              <a:buNone/>
            </a:pPr>
            <a:r>
              <a:t/>
            </a:r>
            <a:endParaRPr/>
          </a:p>
          <a:p>
            <a:pPr indent="0" lvl="0" marL="0">
              <a:spcBef>
                <a:spcPts val="0"/>
              </a:spcBef>
              <a:spcAft>
                <a:spcPts val="0"/>
              </a:spcAft>
              <a:buNone/>
            </a:pPr>
            <a:r>
              <a:rPr lang="en"/>
              <a:t>We have chosen 3 use-cases to discuss, they are the ones that I have highlighted here. They are Login - Update Profile - Review Product.</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 </a:t>
            </a:r>
            <a:r>
              <a:rPr lang="en" sz="1200">
                <a:highlight>
                  <a:srgbClr val="FFFFFF"/>
                </a:highlight>
              </a:rPr>
              <a:t>As you know, Online shopping also known as "electronic retail" or "e-shopping" has seen an impressive development together with the growth of the Internet. Have you ever heard about Amazon and Alibaba, these are two of the world’s biggest electronic commerce companies. And the men behind these companies are now billionaires and their empires have created hundreds of thousands jobs for people worldwide.</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a:p>
            <a:pPr indent="0" lvl="0" marL="0" rtl="0" algn="just">
              <a:lnSpc>
                <a:spcPct val="115000"/>
              </a:lnSpc>
              <a:spcBef>
                <a:spcPts val="0"/>
              </a:spcBef>
              <a:spcAft>
                <a:spcPts val="0"/>
              </a:spcAft>
              <a:buNone/>
            </a:pPr>
            <a:r>
              <a:t/>
            </a:r>
            <a:endParaRPr sz="1200">
              <a:highlight>
                <a:srgbClr val="FFFFFF"/>
              </a:highlight>
            </a:endParaRPr>
          </a:p>
          <a:p>
            <a:pPr indent="0" lvl="0" marL="0">
              <a:spcBef>
                <a:spcPts val="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We are going to analysis and design about this common use-case of any website: Update Profile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Besides basic flow, we have alternative flow when having any missing infomation.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is clear to see that the user must be logged into the system. So, only Visitor has not ability to update profile.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Char char="-"/>
            </a:pPr>
            <a:r>
              <a:rPr lang="en" sz="1400">
                <a:latin typeface="Times New Roman"/>
                <a:ea typeface="Times New Roman"/>
                <a:cs typeface="Times New Roman"/>
                <a:sym typeface="Times New Roman"/>
              </a:rPr>
              <a:t>Use-case Realisation</a:t>
            </a:r>
            <a:endParaRPr sz="1400">
              <a:latin typeface="Times New Roman"/>
              <a:ea typeface="Times New Roman"/>
              <a:cs typeface="Times New Roman"/>
              <a:sym typeface="Times New Roman"/>
            </a:endParaRPr>
          </a:p>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SzPts val="1100"/>
              <a:buChar char="-"/>
            </a:pPr>
            <a:r>
              <a:rPr lang="en" sz="1400">
                <a:latin typeface="Times New Roman"/>
                <a:ea typeface="Times New Roman"/>
                <a:cs typeface="Times New Roman"/>
                <a:sym typeface="Times New Roman"/>
              </a:rPr>
              <a:t>Use-case Realisation</a:t>
            </a:r>
            <a:endParaRPr sz="1400">
              <a:latin typeface="Times New Roman"/>
              <a:ea typeface="Times New Roman"/>
              <a:cs typeface="Times New Roman"/>
              <a:sym typeface="Times New Roman"/>
            </a:endParaRPr>
          </a:p>
          <a:p>
            <a:pPr indent="-298450" lvl="0" marL="457200" rtl="0">
              <a:spcBef>
                <a:spcPts val="0"/>
              </a:spcBef>
              <a:spcAft>
                <a:spcPts val="0"/>
              </a:spcAft>
              <a:buSzPts val="1100"/>
              <a:buChar char="-"/>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1800"/>
              </a:spcBef>
              <a:spcAft>
                <a:spcPts val="0"/>
              </a:spcAft>
              <a:buSzPts val="1100"/>
              <a:buChar char="-"/>
            </a:pPr>
            <a:r>
              <a:rPr b="1" lang="en" sz="1600">
                <a:latin typeface="Times New Roman"/>
                <a:ea typeface="Times New Roman"/>
                <a:cs typeface="Times New Roman"/>
                <a:sym typeface="Times New Roman"/>
              </a:rPr>
              <a:t> Use-case design</a:t>
            </a:r>
            <a:endParaRPr b="1" sz="1600">
              <a:latin typeface="Times New Roman"/>
              <a:ea typeface="Times New Roman"/>
              <a:cs typeface="Times New Roman"/>
              <a:sym typeface="Times New Roman"/>
            </a:endParaRPr>
          </a:p>
          <a:p>
            <a:pPr indent="-298450" lvl="0" marL="457200" rtl="0">
              <a:spcBef>
                <a:spcPts val="60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t>- </a:t>
            </a:r>
            <a:r>
              <a:rPr lang="en" sz="1200">
                <a:highlight>
                  <a:schemeClr val="lt1"/>
                </a:highlight>
              </a:rPr>
              <a:t>Modern people now buy things with Browsers, not with shopping cart. And Vietnamese market does not stand aside with dozens of Online Retailers gaining more and more popularity everyday. As a result, systems have to be developed so that providers have a place to advertise and sell their products while consumers have a place to spend their money.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b="1" lang="en" sz="1600">
                <a:latin typeface="Times New Roman"/>
                <a:ea typeface="Times New Roman"/>
                <a:cs typeface="Times New Roman"/>
                <a:sym typeface="Times New Roman"/>
              </a:rPr>
              <a:t> Use-case design</a:t>
            </a:r>
            <a:endParaRPr b="1" sz="1600">
              <a:latin typeface="Times New Roman"/>
              <a:ea typeface="Times New Roman"/>
              <a:cs typeface="Times New Roman"/>
              <a:sym typeface="Times New Roman"/>
            </a:endParaRPr>
          </a:p>
          <a:p>
            <a:pPr indent="0" lvl="0" marL="0" rtl="0">
              <a:spcBef>
                <a:spcPts val="6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ordering and receiving your products, if you want to share with others about the product or about the providers’ services. This system will allow you to review product.</a:t>
            </a:r>
            <a:endParaRPr/>
          </a:p>
          <a:p>
            <a:pPr indent="0" lvl="0" marL="0">
              <a:spcBef>
                <a:spcPts val="0"/>
              </a:spcBef>
              <a:spcAft>
                <a:spcPts val="0"/>
              </a:spcAft>
              <a:buNone/>
            </a:pPr>
            <a:r>
              <a:rPr lang="en"/>
              <a:t>Let me describe the final View of this use-case.</a:t>
            </a:r>
            <a:endParaRPr/>
          </a:p>
          <a:p>
            <a:pPr indent="0" lvl="0" marL="0">
              <a:spcBef>
                <a:spcPts val="0"/>
              </a:spcBef>
              <a:spcAft>
                <a:spcPts val="0"/>
              </a:spcAft>
              <a:buNone/>
            </a:pPr>
            <a:r>
              <a:rPr lang="en"/>
              <a:t>As can be seen from the screen shot over here. You can do something like rate the product upto 5 stars, write some text to describe your thoughts about product. You even can give your comment a title and share your comment to your Facebook page. This comment area is kind of like a social network, other customers can like or reply to your comment. You can also filter comments to read based on information like rating, the number of likes or just view all of the comments.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latin typeface="Calibri"/>
                <a:ea typeface="Calibri"/>
                <a:cs typeface="Calibri"/>
                <a:sym typeface="Calibri"/>
              </a:rPr>
              <a:t>This is the </a:t>
            </a:r>
            <a:r>
              <a:rPr b="1" lang="en" sz="1200">
                <a:latin typeface="Calibri"/>
                <a:ea typeface="Calibri"/>
                <a:cs typeface="Calibri"/>
                <a:sym typeface="Calibri"/>
              </a:rPr>
              <a:t>Pre-conditions of this use-case.</a:t>
            </a:r>
            <a:endParaRPr b="1"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The Customers must be logged onto the system before this use case begins. </a:t>
            </a:r>
            <a:endParaRPr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current slide, you can see the steps involved in this use-case. In the first step,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Here are some special requirements.</a:t>
            </a:r>
            <a:endParaRPr sz="1200"/>
          </a:p>
          <a:p>
            <a:pPr indent="-304800" lvl="0" marL="457200" rtl="0">
              <a:spcBef>
                <a:spcPts val="0"/>
              </a:spcBef>
              <a:spcAft>
                <a:spcPts val="0"/>
              </a:spcAft>
              <a:buSzPts val="1200"/>
              <a:buChar char="-"/>
            </a:pPr>
            <a:r>
              <a:rPr lang="en" sz="1200"/>
              <a:t>The first one is that the comments should be written in VNese.</a:t>
            </a:r>
            <a:endParaRPr sz="1200"/>
          </a:p>
          <a:p>
            <a:pPr indent="-304800" lvl="0" marL="457200" rtl="0">
              <a:spcBef>
                <a:spcPts val="0"/>
              </a:spcBef>
              <a:spcAft>
                <a:spcPts val="0"/>
              </a:spcAft>
              <a:buSzPts val="1200"/>
              <a:buChar char="-"/>
            </a:pPr>
            <a:r>
              <a:rPr lang="en" sz="1200"/>
              <a:t>The second one is that </a:t>
            </a:r>
            <a:r>
              <a:rPr lang="en" sz="1200"/>
              <a:t>The review is not intended to promote the purchase of products between individuals, not to call for the purchase of products from other websites, or was posted on other websites, do not deliberately smear products for the reason personal. These kinds of comment can distort the truth about product, and inversely affect other customers’ thinking.</a:t>
            </a:r>
            <a:endParaRPr sz="1200"/>
          </a:p>
          <a:p>
            <a:pPr indent="0" lvl="0" marL="0">
              <a:spcBef>
                <a:spcPts val="0"/>
              </a:spcBef>
              <a:spcAft>
                <a:spcPts val="0"/>
              </a:spcAft>
              <a:buNone/>
            </a:pPr>
            <a:r>
              <a:rPr lang="en" sz="1200"/>
              <a:t>These comments are checked by Admin, they will read and decide whether they should be displayed or not.</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latin typeface="Calibri"/>
                <a:ea typeface="Calibri"/>
                <a:cs typeface="Calibri"/>
                <a:sym typeface="Calibri"/>
              </a:rPr>
              <a:t>This is the </a:t>
            </a:r>
            <a:r>
              <a:rPr b="1" lang="en" sz="1400">
                <a:latin typeface="Calibri"/>
                <a:ea typeface="Calibri"/>
                <a:cs typeface="Calibri"/>
                <a:sym typeface="Calibri"/>
              </a:rPr>
              <a:t>Post-conditions of this use-case:</a:t>
            </a:r>
            <a:endParaRPr b="1" sz="1400">
              <a:latin typeface="Calibri"/>
              <a:ea typeface="Calibri"/>
              <a:cs typeface="Calibri"/>
              <a:sym typeface="Calibri"/>
            </a:endParaRPr>
          </a:p>
          <a:p>
            <a:pPr indent="0" lvl="0" marL="0" rtl="0" algn="just">
              <a:spcBef>
                <a:spcPts val="0"/>
              </a:spcBef>
              <a:spcAft>
                <a:spcPts val="0"/>
              </a:spcAft>
              <a:buNone/>
            </a:pPr>
            <a:r>
              <a:rPr lang="en" sz="1400">
                <a:latin typeface="Calibri"/>
                <a:ea typeface="Calibri"/>
                <a:cs typeface="Calibri"/>
                <a:sym typeface="Calibri"/>
              </a:rPr>
              <a:t>If the use case was successful, reviews after being censored will be displayed below the product so that other customers have more information.</a:t>
            </a:r>
            <a:endParaRPr sz="1400">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you can see the Sequence Diagram.</a:t>
            </a:r>
            <a:endParaRPr/>
          </a:p>
          <a:p>
            <a:pPr indent="0" lvl="0" marL="0">
              <a:spcBef>
                <a:spcPts val="0"/>
              </a:spcBef>
              <a:spcAft>
                <a:spcPts val="0"/>
              </a:spcAft>
              <a:buNone/>
            </a:pPr>
            <a:r>
              <a:t/>
            </a:r>
            <a:endParaRPr/>
          </a:p>
          <a:p>
            <a:pPr indent="0" lvl="0" marL="0">
              <a:spcBef>
                <a:spcPts val="0"/>
              </a:spcBef>
              <a:spcAft>
                <a:spcPts val="0"/>
              </a:spcAft>
              <a:buNone/>
            </a:pPr>
            <a:r>
              <a:rPr lang="en"/>
              <a:t>Here in the front-end, the user enter the comment content. It will be checked to make sure that all information is filled. Them the front-end will send the content to the controller, then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VOPC = View of Participating Classes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t>-         In our project, we analysed an E-commerce system call Tiki.vn. Have you ever buy something on Tiki. I guess the answer is Yes.</a:t>
            </a:r>
            <a:endParaRPr sz="1400"/>
          </a:p>
          <a:p>
            <a:pPr indent="0" lvl="0" marL="0">
              <a:spcBef>
                <a:spcPts val="0"/>
              </a:spcBef>
              <a:spcAft>
                <a:spcPts val="0"/>
              </a:spcAft>
              <a:buNone/>
            </a:pPr>
            <a:r>
              <a:t/>
            </a: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Here we give you some information about Tiki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Here are the list of glossary we used in our analysis document. Let’s take a look at them.</a:t>
            </a:r>
            <a:endParaRPr/>
          </a:p>
          <a:p>
            <a:pPr indent="0" lvl="0" marL="0">
              <a:spcBef>
                <a:spcPts val="0"/>
              </a:spcBef>
              <a:spcAft>
                <a:spcPts val="0"/>
              </a:spcAft>
              <a:buNone/>
            </a:pPr>
            <a:r>
              <a:rPr lang="en"/>
              <a:t>(Đọc 3-4 cái đầu tiên)</a:t>
            </a:r>
            <a:endParaRPr/>
          </a:p>
          <a:p>
            <a:pPr indent="-298450" lvl="0" marL="457200">
              <a:spcBef>
                <a:spcPts val="0"/>
              </a:spcBef>
              <a:spcAft>
                <a:spcPts val="0"/>
              </a:spcAft>
              <a:buSzPts val="1100"/>
              <a:buChar char="-"/>
            </a:pPr>
            <a:r>
              <a:rPr lang="en"/>
              <a:t>Now that we have an overview of this system. Next, we will see the use-case diagram.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In this use-case diagram, we have tried to make it as simple as possible but still have full functions of the system.</a:t>
            </a:r>
            <a:endParaRPr sz="1200"/>
          </a:p>
          <a:p>
            <a:pPr indent="0" lvl="0" marL="0">
              <a:spcBef>
                <a:spcPts val="0"/>
              </a:spcBef>
              <a:spcAft>
                <a:spcPts val="0"/>
              </a:spcAft>
              <a:buNone/>
            </a:pPr>
            <a:r>
              <a:t/>
            </a:r>
            <a:endParaRPr sz="1200"/>
          </a:p>
          <a:p>
            <a:pPr indent="0" lvl="0" marL="0">
              <a:spcBef>
                <a:spcPts val="0"/>
              </a:spcBef>
              <a:spcAft>
                <a:spcPts val="0"/>
              </a:spcAft>
              <a:buNone/>
            </a:pPr>
            <a:r>
              <a:rPr lang="en" sz="1200"/>
              <a:t>It </a:t>
            </a:r>
            <a:r>
              <a:rPr lang="en" sz="1200">
                <a:solidFill>
                  <a:srgbClr val="222222"/>
                </a:solidFill>
                <a:highlight>
                  <a:srgbClr val="FFFFFF"/>
                </a:highlight>
              </a:rPr>
              <a:t>shows the relationship between the user and the different </a:t>
            </a:r>
            <a:r>
              <a:rPr b="1" lang="en" sz="1200"/>
              <a:t>use</a:t>
            </a:r>
            <a:r>
              <a:rPr lang="en" sz="1200"/>
              <a:t> cases in which the user is involved. 4 types of user are Provider, Customer, Admin and Visitor. Each type of user has their own sets of use-cases. As you can see here, for example: If you are a visitor, which means you have not have an account yet, you have limited access to some functions like Review, Order, and the like. But anyway, you still can view information of any product you like.</a:t>
            </a:r>
            <a:endParaRPr sz="1200"/>
          </a:p>
          <a:p>
            <a:pPr indent="0" lvl="0" marL="0">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is the database design with main 5 entities and their primary keys, foreign keys and properties.</a:t>
            </a:r>
            <a:endParaRPr/>
          </a:p>
          <a:p>
            <a:pPr indent="0" lvl="0" marL="0">
              <a:spcBef>
                <a:spcPts val="0"/>
              </a:spcBef>
              <a:spcAft>
                <a:spcPts val="0"/>
              </a:spcAft>
              <a:buNone/>
            </a:pPr>
            <a:r>
              <a:t/>
            </a:r>
            <a:endParaRPr/>
          </a:p>
          <a:p>
            <a:pPr indent="0" lvl="0" marL="0">
              <a:spcBef>
                <a:spcPts val="0"/>
              </a:spcBef>
              <a:spcAft>
                <a:spcPts val="0"/>
              </a:spcAft>
              <a:buNone/>
            </a:pPr>
            <a:r>
              <a:rPr lang="en"/>
              <a:t>For example: In the Account entity, we can see it has it own ID to differentiate it with other Account. It also stores information like username, password, email, phone number, ... each field has their own data type and constraint.</a:t>
            </a:r>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2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727650" y="5508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Team Introduction</a:t>
            </a:r>
            <a:endParaRPr/>
          </a:p>
        </p:txBody>
      </p:sp>
      <p:sp>
        <p:nvSpPr>
          <p:cNvPr id="87" name="Shape 87"/>
          <p:cNvSpPr txBox="1"/>
          <p:nvPr>
            <p:ph idx="1" type="body"/>
          </p:nvPr>
        </p:nvSpPr>
        <p:spPr>
          <a:xfrm>
            <a:off x="814775" y="1591325"/>
            <a:ext cx="7688700" cy="2808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2000">
                <a:solidFill>
                  <a:srgbClr val="3E4A63"/>
                </a:solidFill>
                <a:latin typeface="Calibri"/>
                <a:ea typeface="Calibri"/>
                <a:cs typeface="Calibri"/>
                <a:sym typeface="Calibri"/>
              </a:rPr>
              <a:t>INSTRUCTOR</a:t>
            </a:r>
            <a:endParaRPr sz="2000">
              <a:solidFill>
                <a:srgbClr val="3E4A63"/>
              </a:solidFill>
              <a:latin typeface="Calibri"/>
              <a:ea typeface="Calibri"/>
              <a:cs typeface="Calibri"/>
              <a:sym typeface="Calibri"/>
            </a:endParaRPr>
          </a:p>
          <a:p>
            <a:pPr indent="457200" lvl="0" marL="0" rtl="0">
              <a:lnSpc>
                <a:spcPct val="100000"/>
              </a:lnSpc>
              <a:spcBef>
                <a:spcPts val="600"/>
              </a:spcBef>
              <a:spcAft>
                <a:spcPts val="0"/>
              </a:spcAft>
              <a:buNone/>
            </a:pPr>
            <a:r>
              <a:rPr lang="en" sz="2000">
                <a:solidFill>
                  <a:srgbClr val="000000"/>
                </a:solidFill>
                <a:latin typeface="Calibri"/>
                <a:ea typeface="Calibri"/>
                <a:cs typeface="Calibri"/>
                <a:sym typeface="Calibri"/>
              </a:rPr>
              <a:t>Assoc. Prof. Dr. Truong Ninh Thuan</a:t>
            </a:r>
            <a:r>
              <a:rPr lang="en" sz="2000">
                <a:solidFill>
                  <a:srgbClr val="3E4A63"/>
                </a:solidFill>
                <a:latin typeface="Calibri"/>
                <a:ea typeface="Calibri"/>
                <a:cs typeface="Calibri"/>
                <a:sym typeface="Calibri"/>
              </a:rPr>
              <a:t> </a:t>
            </a:r>
            <a:endParaRPr sz="2000">
              <a:solidFill>
                <a:srgbClr val="3E4A63"/>
              </a:solidFill>
              <a:latin typeface="Calibri"/>
              <a:ea typeface="Calibri"/>
              <a:cs typeface="Calibri"/>
              <a:sym typeface="Calibri"/>
            </a:endParaRPr>
          </a:p>
          <a:p>
            <a:pPr indent="0" lvl="0" marL="0" rtl="0">
              <a:lnSpc>
                <a:spcPct val="100000"/>
              </a:lnSpc>
              <a:spcBef>
                <a:spcPts val="600"/>
              </a:spcBef>
              <a:spcAft>
                <a:spcPts val="0"/>
              </a:spcAft>
              <a:buNone/>
            </a:pPr>
            <a:r>
              <a:t/>
            </a:r>
            <a:endParaRPr sz="2000">
              <a:solidFill>
                <a:srgbClr val="3E4A63"/>
              </a:solidFill>
              <a:latin typeface="Calibri"/>
              <a:ea typeface="Calibri"/>
              <a:cs typeface="Calibri"/>
              <a:sym typeface="Calibri"/>
            </a:endParaRPr>
          </a:p>
          <a:p>
            <a:pPr indent="0" lvl="0" marL="0" rtl="0">
              <a:lnSpc>
                <a:spcPct val="100000"/>
              </a:lnSpc>
              <a:spcBef>
                <a:spcPts val="600"/>
              </a:spcBef>
              <a:spcAft>
                <a:spcPts val="0"/>
              </a:spcAft>
              <a:buNone/>
            </a:pPr>
            <a:r>
              <a:rPr b="1" lang="en" sz="2000">
                <a:solidFill>
                  <a:srgbClr val="3E4A63"/>
                </a:solidFill>
                <a:latin typeface="Calibri"/>
                <a:ea typeface="Calibri"/>
                <a:cs typeface="Calibri"/>
                <a:sym typeface="Calibri"/>
              </a:rPr>
              <a:t>STUDENTS</a:t>
            </a:r>
            <a:endParaRPr b="1" sz="2000">
              <a:solidFill>
                <a:srgbClr val="3E4A63"/>
              </a:solidFill>
              <a:latin typeface="Calibri"/>
              <a:ea typeface="Calibri"/>
              <a:cs typeface="Calibri"/>
              <a:sym typeface="Calibri"/>
            </a:endParaRPr>
          </a:p>
          <a:p>
            <a:pPr indent="0" lvl="0" marL="457200" rtl="0" algn="just">
              <a:spcBef>
                <a:spcPts val="0"/>
              </a:spcBef>
              <a:spcAft>
                <a:spcPts val="0"/>
              </a:spcAft>
              <a:buNone/>
            </a:pPr>
            <a:r>
              <a:rPr lang="en" sz="2000">
                <a:solidFill>
                  <a:srgbClr val="000000"/>
                </a:solidFill>
                <a:latin typeface="Calibri"/>
                <a:ea typeface="Calibri"/>
                <a:cs typeface="Calibri"/>
                <a:sym typeface="Calibri"/>
              </a:rPr>
              <a:t>Hoang Thi Tam		K60CA			Student ID: 15021603</a:t>
            </a:r>
            <a:endParaRPr sz="2000">
              <a:solidFill>
                <a:srgbClr val="000000"/>
              </a:solidFill>
              <a:latin typeface="Calibri"/>
              <a:ea typeface="Calibri"/>
              <a:cs typeface="Calibri"/>
              <a:sym typeface="Calibri"/>
            </a:endParaRPr>
          </a:p>
          <a:p>
            <a:pPr indent="0" lvl="0" marL="457200" rtl="0" algn="just">
              <a:spcBef>
                <a:spcPts val="0"/>
              </a:spcBef>
              <a:spcAft>
                <a:spcPts val="0"/>
              </a:spcAft>
              <a:buNone/>
            </a:pPr>
            <a:r>
              <a:rPr lang="en" sz="2000">
                <a:solidFill>
                  <a:srgbClr val="000000"/>
                </a:solidFill>
                <a:latin typeface="Calibri"/>
                <a:ea typeface="Calibri"/>
                <a:cs typeface="Calibri"/>
                <a:sym typeface="Calibri"/>
              </a:rPr>
              <a:t>Bui Manh Thang		K60CA			Student ID: 15021058</a:t>
            </a:r>
            <a:endParaRPr sz="2000">
              <a:solidFill>
                <a:srgbClr val="000000"/>
              </a:solidFill>
              <a:latin typeface="Calibri"/>
              <a:ea typeface="Calibri"/>
              <a:cs typeface="Calibri"/>
              <a:sym typeface="Calibri"/>
            </a:endParaRPr>
          </a:p>
          <a:p>
            <a:pPr indent="0" lvl="0" marL="457200" rtl="0" algn="just">
              <a:spcBef>
                <a:spcPts val="0"/>
              </a:spcBef>
              <a:spcAft>
                <a:spcPts val="0"/>
              </a:spcAft>
              <a:buNone/>
            </a:pPr>
            <a:r>
              <a:rPr lang="en" sz="2000">
                <a:solidFill>
                  <a:srgbClr val="000000"/>
                </a:solidFill>
                <a:latin typeface="Calibri"/>
                <a:ea typeface="Calibri"/>
                <a:cs typeface="Calibri"/>
                <a:sym typeface="Calibri"/>
              </a:rPr>
              <a:t>Nguyen Dang The		K60CA			Student ID: 15020912</a:t>
            </a:r>
            <a:endParaRPr sz="2000">
              <a:solidFill>
                <a:srgbClr val="000000"/>
              </a:solidFill>
              <a:latin typeface="Calibri"/>
              <a:ea typeface="Calibri"/>
              <a:cs typeface="Calibri"/>
              <a:sym typeface="Calibri"/>
            </a:endParaRPr>
          </a:p>
          <a:p>
            <a:pPr indent="0" lvl="0" marL="0">
              <a:spcBef>
                <a:spcPts val="0"/>
              </a:spcBef>
              <a:spcAft>
                <a:spcPts val="1600"/>
              </a:spcAft>
              <a:buNone/>
            </a:pPr>
            <a:r>
              <a:t/>
            </a:r>
            <a:endParaRPr b="1"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7650" y="537175"/>
            <a:ext cx="3236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Use-case diagram</a:t>
            </a:r>
            <a:endParaRPr/>
          </a:p>
        </p:txBody>
      </p:sp>
      <p:pic>
        <p:nvPicPr>
          <p:cNvPr id="149" name="Shape 149"/>
          <p:cNvPicPr preferRelativeResize="0"/>
          <p:nvPr/>
        </p:nvPicPr>
        <p:blipFill>
          <a:blip r:embed="rId3">
            <a:alphaModFix/>
          </a:blip>
          <a:stretch>
            <a:fillRect/>
          </a:stretch>
        </p:blipFill>
        <p:spPr>
          <a:xfrm>
            <a:off x="2143450" y="1207725"/>
            <a:ext cx="6836351" cy="3839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564975" y="1190138"/>
            <a:ext cx="5290125" cy="2763225"/>
          </a:xfrm>
          <a:prstGeom prst="rect">
            <a:avLst/>
          </a:prstGeom>
          <a:noFill/>
          <a:ln>
            <a:noFill/>
          </a:ln>
        </p:spPr>
      </p:pic>
      <p:sp>
        <p:nvSpPr>
          <p:cNvPr id="155" name="Shape 155"/>
          <p:cNvSpPr/>
          <p:nvPr/>
        </p:nvSpPr>
        <p:spPr>
          <a:xfrm>
            <a:off x="368963" y="973225"/>
            <a:ext cx="5682138" cy="365507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txBox="1"/>
          <p:nvPr/>
        </p:nvSpPr>
        <p:spPr>
          <a:xfrm>
            <a:off x="6279575" y="1597975"/>
            <a:ext cx="2596800" cy="213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latin typeface="Raleway"/>
                <a:ea typeface="Raleway"/>
                <a:cs typeface="Raleway"/>
                <a:sym typeface="Raleway"/>
              </a:rPr>
              <a:t>Log in</a:t>
            </a:r>
            <a:endParaRPr b="1" sz="3000">
              <a:latin typeface="Raleway"/>
              <a:ea typeface="Raleway"/>
              <a:cs typeface="Raleway"/>
              <a:sym typeface="Raleway"/>
            </a:endParaRPr>
          </a:p>
          <a:p>
            <a:pPr indent="0" lvl="0" marL="0" rtl="0">
              <a:spcBef>
                <a:spcPts val="0"/>
              </a:spcBef>
              <a:spcAft>
                <a:spcPts val="0"/>
              </a:spcAft>
              <a:buNone/>
            </a:pPr>
            <a:r>
              <a:t/>
            </a:r>
            <a:endParaRPr/>
          </a:p>
          <a:p>
            <a:pPr indent="0" lvl="0" marL="0" rtl="0">
              <a:spcBef>
                <a:spcPts val="0"/>
              </a:spcBef>
              <a:spcAft>
                <a:spcPts val="0"/>
              </a:spcAft>
              <a:buNone/>
            </a:pPr>
            <a:r>
              <a:rPr lang="en" sz="2000">
                <a:latin typeface="Calibri"/>
                <a:ea typeface="Calibri"/>
                <a:cs typeface="Calibri"/>
                <a:sym typeface="Calibri"/>
              </a:rPr>
              <a:t>Let’s start shopping</a:t>
            </a:r>
            <a:endParaRPr sz="2000">
              <a:latin typeface="Calibri"/>
              <a:ea typeface="Calibri"/>
              <a:cs typeface="Calibri"/>
              <a:sym typeface="Calibri"/>
            </a:endParaRPr>
          </a:p>
        </p:txBody>
      </p:sp>
      <p:pic>
        <p:nvPicPr>
          <p:cNvPr id="157" name="Shape 157"/>
          <p:cNvPicPr preferRelativeResize="0"/>
          <p:nvPr/>
        </p:nvPicPr>
        <p:blipFill>
          <a:blip r:embed="rId4">
            <a:alphaModFix/>
          </a:blip>
          <a:stretch>
            <a:fillRect/>
          </a:stretch>
        </p:blipFill>
        <p:spPr>
          <a:xfrm>
            <a:off x="6279575" y="2187875"/>
            <a:ext cx="1289425" cy="14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727650" y="5987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 Use case model</a:t>
            </a:r>
            <a:endParaRPr/>
          </a:p>
        </p:txBody>
      </p:sp>
      <p:sp>
        <p:nvSpPr>
          <p:cNvPr id="163" name="Shape 163"/>
          <p:cNvSpPr txBox="1"/>
          <p:nvPr>
            <p:ph idx="1" type="body"/>
          </p:nvPr>
        </p:nvSpPr>
        <p:spPr>
          <a:xfrm>
            <a:off x="727650" y="1510700"/>
            <a:ext cx="7688700" cy="1784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000">
                <a:solidFill>
                  <a:srgbClr val="000000"/>
                </a:solidFill>
                <a:latin typeface="Calibri"/>
                <a:ea typeface="Calibri"/>
                <a:cs typeface="Calibri"/>
                <a:sym typeface="Calibri"/>
              </a:rPr>
              <a:t>Brief Description</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This use case describes how a Customer, a Provider or an Administrator logs into the Website.</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607400"/>
            <a:ext cx="7688700" cy="64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 Use case model</a:t>
            </a:r>
            <a:endParaRPr/>
          </a:p>
          <a:p>
            <a:pPr indent="0" lvl="0" marL="0">
              <a:spcBef>
                <a:spcPts val="0"/>
              </a:spcBef>
              <a:spcAft>
                <a:spcPts val="0"/>
              </a:spcAft>
              <a:buNone/>
            </a:pPr>
            <a:r>
              <a:t/>
            </a:r>
            <a:endParaRPr/>
          </a:p>
        </p:txBody>
      </p:sp>
      <p:sp>
        <p:nvSpPr>
          <p:cNvPr id="169" name="Shape 169"/>
          <p:cNvSpPr txBox="1"/>
          <p:nvPr>
            <p:ph idx="1" type="body"/>
          </p:nvPr>
        </p:nvSpPr>
        <p:spPr>
          <a:xfrm>
            <a:off x="727650" y="1541225"/>
            <a:ext cx="7688700" cy="262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000">
                <a:solidFill>
                  <a:srgbClr val="000000"/>
                </a:solidFill>
                <a:latin typeface="Calibri"/>
                <a:ea typeface="Calibri"/>
                <a:cs typeface="Calibri"/>
                <a:sym typeface="Calibri"/>
              </a:rPr>
              <a:t>Flow of events</a:t>
            </a:r>
            <a:endParaRPr b="1" sz="2000">
              <a:solidFill>
                <a:srgbClr val="000000"/>
              </a:solidFill>
              <a:latin typeface="Calibri"/>
              <a:ea typeface="Calibri"/>
              <a:cs typeface="Calibri"/>
              <a:sym typeface="Calibri"/>
            </a:endParaRPr>
          </a:p>
          <a:p>
            <a:pPr indent="457200" lvl="0" marL="0">
              <a:spcBef>
                <a:spcPts val="1600"/>
              </a:spcBef>
              <a:spcAft>
                <a:spcPts val="0"/>
              </a:spcAft>
              <a:buNone/>
            </a:pPr>
            <a:r>
              <a:rPr lang="en" sz="2000">
                <a:solidFill>
                  <a:srgbClr val="000000"/>
                </a:solidFill>
                <a:latin typeface="Calibri"/>
                <a:ea typeface="Calibri"/>
                <a:cs typeface="Calibri"/>
                <a:sym typeface="Calibri"/>
              </a:rPr>
              <a:t>Basic flow</a:t>
            </a:r>
            <a:endParaRPr sz="2000">
              <a:solidFill>
                <a:srgbClr val="000000"/>
              </a:solidFill>
              <a:latin typeface="Calibri"/>
              <a:ea typeface="Calibri"/>
              <a:cs typeface="Calibri"/>
              <a:sym typeface="Calibri"/>
            </a:endParaRPr>
          </a:p>
          <a:p>
            <a:pPr indent="-355600" lvl="0" marL="457200" rtl="0" algn="just">
              <a:lnSpc>
                <a:spcPct val="100000"/>
              </a:lnSpc>
              <a:spcBef>
                <a:spcPts val="160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The actor enters his/her username and password.</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AutoNum type="arabicPeriod"/>
            </a:pPr>
            <a:r>
              <a:rPr lang="en" sz="2000">
                <a:solidFill>
                  <a:srgbClr val="000000"/>
                </a:solidFill>
                <a:latin typeface="Calibri"/>
                <a:ea typeface="Calibri"/>
                <a:cs typeface="Calibri"/>
                <a:sym typeface="Calibri"/>
              </a:rPr>
              <a:t>The system validates the entered username and password and logs the actor into the system.</a:t>
            </a:r>
            <a:endParaRPr sz="2000">
              <a:solidFill>
                <a:srgbClr val="000000"/>
              </a:solidFill>
              <a:latin typeface="Calibri"/>
              <a:ea typeface="Calibri"/>
              <a:cs typeface="Calibri"/>
              <a:sym typeface="Calibri"/>
            </a:endParaRPr>
          </a:p>
          <a:p>
            <a:pPr indent="0" lvl="0" marL="0">
              <a:spcBef>
                <a:spcPts val="0"/>
              </a:spcBef>
              <a:spcAft>
                <a:spcPts val="160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607400"/>
            <a:ext cx="7688700" cy="64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Use case model</a:t>
            </a:r>
            <a:endParaRPr/>
          </a:p>
          <a:p>
            <a:pPr indent="0" lvl="0" marL="0" rtl="0">
              <a:spcBef>
                <a:spcPts val="0"/>
              </a:spcBef>
              <a:spcAft>
                <a:spcPts val="0"/>
              </a:spcAft>
              <a:buNone/>
            </a:pPr>
            <a:r>
              <a:t/>
            </a:r>
            <a:endParaRPr/>
          </a:p>
        </p:txBody>
      </p:sp>
      <p:sp>
        <p:nvSpPr>
          <p:cNvPr id="175" name="Shape 175"/>
          <p:cNvSpPr txBox="1"/>
          <p:nvPr>
            <p:ph idx="1" type="body"/>
          </p:nvPr>
        </p:nvSpPr>
        <p:spPr>
          <a:xfrm>
            <a:off x="729450" y="1323325"/>
            <a:ext cx="7688700" cy="35457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b="1" lang="en" sz="2000">
                <a:solidFill>
                  <a:srgbClr val="000000"/>
                </a:solidFill>
                <a:latin typeface="Calibri"/>
                <a:ea typeface="Calibri"/>
                <a:cs typeface="Calibri"/>
                <a:sym typeface="Calibri"/>
              </a:rPr>
              <a:t>Flow of events:  </a:t>
            </a:r>
            <a:r>
              <a:rPr lang="en" sz="2000">
                <a:solidFill>
                  <a:srgbClr val="000000"/>
                </a:solidFill>
                <a:latin typeface="Calibri"/>
                <a:ea typeface="Calibri"/>
                <a:cs typeface="Calibri"/>
                <a:sym typeface="Calibri"/>
              </a:rPr>
              <a:t>Alternative </a:t>
            </a:r>
            <a:r>
              <a:rPr lang="en" sz="2000">
                <a:solidFill>
                  <a:srgbClr val="000000"/>
                </a:solidFill>
                <a:latin typeface="Calibri"/>
                <a:ea typeface="Calibri"/>
                <a:cs typeface="Calibri"/>
                <a:sym typeface="Calibri"/>
              </a:rPr>
              <a:t>flow</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AutoNum type="arabicPeriod"/>
            </a:pPr>
            <a:r>
              <a:rPr b="1" lang="en" sz="2000">
                <a:solidFill>
                  <a:srgbClr val="000000"/>
                </a:solidFill>
                <a:latin typeface="Calibri"/>
                <a:ea typeface="Calibri"/>
                <a:cs typeface="Calibri"/>
                <a:sym typeface="Calibri"/>
              </a:rPr>
              <a:t>Invalid/Error Information</a:t>
            </a:r>
            <a:r>
              <a:rPr lang="en"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0" lvl="0" marL="457200" rtl="0" algn="just">
              <a:lnSpc>
                <a:spcPct val="100000"/>
              </a:lnSpc>
              <a:spcBef>
                <a:spcPts val="0"/>
              </a:spcBef>
              <a:spcAft>
                <a:spcPts val="0"/>
              </a:spcAft>
              <a:buNone/>
            </a:pPr>
            <a:r>
              <a:rPr lang="en" sz="2000">
                <a:solidFill>
                  <a:srgbClr val="000000"/>
                </a:solidFill>
                <a:latin typeface="Calibri"/>
                <a:ea typeface="Calibri"/>
                <a:cs typeface="Calibri"/>
                <a:sym typeface="Calibri"/>
              </a:rPr>
              <a:t>If the actor enters an invalid or error username and/or password, the system displays an error message. The actor can choose to either return to the beginning of the </a:t>
            </a:r>
            <a:r>
              <a:rPr b="1" lang="en" sz="2000">
                <a:solidFill>
                  <a:srgbClr val="000000"/>
                </a:solidFill>
                <a:latin typeface="Calibri"/>
                <a:ea typeface="Calibri"/>
                <a:cs typeface="Calibri"/>
                <a:sym typeface="Calibri"/>
              </a:rPr>
              <a:t>Basic Flow </a:t>
            </a:r>
            <a:r>
              <a:rPr lang="en" sz="2000">
                <a:solidFill>
                  <a:srgbClr val="000000"/>
                </a:solidFill>
                <a:latin typeface="Calibri"/>
                <a:ea typeface="Calibri"/>
                <a:cs typeface="Calibri"/>
                <a:sym typeface="Calibri"/>
              </a:rPr>
              <a:t>or cancel the login, at which point the use case ends.</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2. 	</a:t>
            </a:r>
            <a:r>
              <a:rPr b="1" lang="en" sz="2000">
                <a:solidFill>
                  <a:srgbClr val="000000"/>
                </a:solidFill>
                <a:latin typeface="Calibri"/>
                <a:ea typeface="Calibri"/>
                <a:cs typeface="Calibri"/>
                <a:sym typeface="Calibri"/>
              </a:rPr>
              <a:t>Missing Required Information</a:t>
            </a:r>
            <a:r>
              <a:rPr lang="en"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a:p>
            <a:pPr indent="0" lvl="0" marL="457200" rtl="0" algn="just">
              <a:lnSpc>
                <a:spcPct val="100000"/>
              </a:lnSpc>
              <a:spcBef>
                <a:spcPts val="0"/>
              </a:spcBef>
              <a:spcAft>
                <a:spcPts val="0"/>
              </a:spcAft>
              <a:buNone/>
            </a:pPr>
            <a:r>
              <a:rPr lang="en" sz="2000">
                <a:solidFill>
                  <a:srgbClr val="000000"/>
                </a:solidFill>
                <a:latin typeface="Calibri"/>
                <a:ea typeface="Calibri"/>
                <a:cs typeface="Calibri"/>
                <a:sym typeface="Calibri"/>
              </a:rPr>
              <a:t>If any fields in the form are left empty, the system displays an error message. The actor can continue modifying the form or cancel the operation, at which point the use case ends.</a:t>
            </a:r>
            <a:endParaRPr sz="2000">
              <a:solidFill>
                <a:srgbClr val="000000"/>
              </a:solidFill>
              <a:latin typeface="Calibri"/>
              <a:ea typeface="Calibri"/>
              <a:cs typeface="Calibri"/>
              <a:sym typeface="Calibri"/>
            </a:endParaRPr>
          </a:p>
          <a:p>
            <a:pPr indent="0" lvl="0" marL="0" rtl="0">
              <a:lnSpc>
                <a:spcPct val="100000"/>
              </a:lnSpc>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02475" y="577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Use case model</a:t>
            </a:r>
            <a:endParaRPr/>
          </a:p>
        </p:txBody>
      </p:sp>
      <p:sp>
        <p:nvSpPr>
          <p:cNvPr id="181" name="Shape 181"/>
          <p:cNvSpPr txBox="1"/>
          <p:nvPr>
            <p:ph idx="1" type="body"/>
          </p:nvPr>
        </p:nvSpPr>
        <p:spPr>
          <a:xfrm>
            <a:off x="727650" y="1536375"/>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solidFill>
                  <a:srgbClr val="000000"/>
                </a:solidFill>
                <a:latin typeface="Calibri"/>
                <a:ea typeface="Calibri"/>
                <a:cs typeface="Calibri"/>
                <a:sym typeface="Calibri"/>
              </a:rPr>
              <a:t>Pre-condition</a:t>
            </a:r>
            <a:endParaRPr sz="2000">
              <a:latin typeface="Calibri"/>
              <a:ea typeface="Calibri"/>
              <a:cs typeface="Calibri"/>
              <a:sym typeface="Calibri"/>
            </a:endParaRPr>
          </a:p>
          <a:p>
            <a:pPr indent="0" lvl="0" marL="0" rtl="0" algn="just">
              <a:lnSpc>
                <a:spcPct val="150000"/>
              </a:lnSpc>
              <a:spcBef>
                <a:spcPts val="0"/>
              </a:spcBef>
              <a:spcAft>
                <a:spcPts val="0"/>
              </a:spcAft>
              <a:buNone/>
            </a:pPr>
            <a:r>
              <a:rPr lang="en" sz="2000">
                <a:solidFill>
                  <a:srgbClr val="000000"/>
                </a:solidFill>
                <a:latin typeface="Calibri"/>
                <a:ea typeface="Calibri"/>
                <a:cs typeface="Calibri"/>
                <a:sym typeface="Calibri"/>
              </a:rPr>
              <a:t>The system is in the login state and has the login screen displayed.</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12900" y="5779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Use case model</a:t>
            </a:r>
            <a:endParaRPr/>
          </a:p>
        </p:txBody>
      </p:sp>
      <p:sp>
        <p:nvSpPr>
          <p:cNvPr id="187" name="Shape 187"/>
          <p:cNvSpPr txBox="1"/>
          <p:nvPr>
            <p:ph idx="1" type="body"/>
          </p:nvPr>
        </p:nvSpPr>
        <p:spPr>
          <a:xfrm>
            <a:off x="727650" y="1359000"/>
            <a:ext cx="7688700" cy="22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2000">
                <a:solidFill>
                  <a:srgbClr val="000000"/>
                </a:solidFill>
                <a:latin typeface="Calibri"/>
                <a:ea typeface="Calibri"/>
                <a:cs typeface="Calibri"/>
                <a:sym typeface="Calibri"/>
              </a:rPr>
              <a:t>Post-condition</a:t>
            </a:r>
            <a:endParaRPr sz="2000">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If the use case is successful, the actor is now logged into the system and the system then navigates to the previous window. Otherwise, the system state is unchanged</a:t>
            </a:r>
            <a:r>
              <a:rPr lang="en" sz="2000">
                <a:solidFill>
                  <a:srgbClr val="000000"/>
                </a:solidFill>
                <a:latin typeface="Calibri"/>
                <a:ea typeface="Calibri"/>
                <a:cs typeface="Calibri"/>
                <a:sym typeface="Calibri"/>
              </a:rPr>
              <a:t>.</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791850" y="5571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Login - Sequence Diagram</a:t>
            </a:r>
            <a:endParaRPr/>
          </a:p>
        </p:txBody>
      </p:sp>
      <p:pic>
        <p:nvPicPr>
          <p:cNvPr id="193" name="Shape 193"/>
          <p:cNvPicPr preferRelativeResize="0"/>
          <p:nvPr/>
        </p:nvPicPr>
        <p:blipFill>
          <a:blip r:embed="rId3">
            <a:alphaModFix/>
          </a:blip>
          <a:stretch>
            <a:fillRect/>
          </a:stretch>
        </p:blipFill>
        <p:spPr>
          <a:xfrm>
            <a:off x="2262250" y="1247300"/>
            <a:ext cx="4452834" cy="3746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791850" y="5571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View of participated classes</a:t>
            </a:r>
            <a:endParaRPr/>
          </a:p>
        </p:txBody>
      </p:sp>
      <p:pic>
        <p:nvPicPr>
          <p:cNvPr id="199" name="Shape 199"/>
          <p:cNvPicPr preferRelativeResize="0"/>
          <p:nvPr/>
        </p:nvPicPr>
        <p:blipFill>
          <a:blip r:embed="rId3">
            <a:alphaModFix/>
          </a:blip>
          <a:stretch>
            <a:fillRect/>
          </a:stretch>
        </p:blipFill>
        <p:spPr>
          <a:xfrm>
            <a:off x="2112425" y="1335800"/>
            <a:ext cx="4634150" cy="3630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91850" y="5571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Design sequence diagram</a:t>
            </a:r>
            <a:endParaRPr/>
          </a:p>
        </p:txBody>
      </p:sp>
      <p:pic>
        <p:nvPicPr>
          <p:cNvPr id="205" name="Shape 205"/>
          <p:cNvPicPr preferRelativeResize="0"/>
          <p:nvPr/>
        </p:nvPicPr>
        <p:blipFill>
          <a:blip r:embed="rId3">
            <a:alphaModFix/>
          </a:blip>
          <a:stretch>
            <a:fillRect/>
          </a:stretch>
        </p:blipFill>
        <p:spPr>
          <a:xfrm>
            <a:off x="2249750" y="1257225"/>
            <a:ext cx="4411693" cy="374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428925"/>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600"/>
              </a:spcAft>
              <a:buNone/>
            </a:pPr>
            <a:r>
              <a:rPr lang="en">
                <a:solidFill>
                  <a:srgbClr val="000000"/>
                </a:solidFill>
              </a:rPr>
              <a:t>Problem statement</a:t>
            </a:r>
            <a:endParaRPr/>
          </a:p>
        </p:txBody>
      </p:sp>
      <p:sp>
        <p:nvSpPr>
          <p:cNvPr id="93" name="Shape 93"/>
          <p:cNvSpPr txBox="1"/>
          <p:nvPr>
            <p:ph idx="1" type="body"/>
          </p:nvPr>
        </p:nvSpPr>
        <p:spPr>
          <a:xfrm>
            <a:off x="727650" y="1316350"/>
            <a:ext cx="7688700" cy="346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highlight>
                  <a:srgbClr val="FFFFFF"/>
                </a:highlight>
                <a:latin typeface="Calibri"/>
                <a:ea typeface="Calibri"/>
                <a:cs typeface="Calibri"/>
                <a:sym typeface="Calibri"/>
              </a:rPr>
              <a:t>Online shopping also known as "electronic retail" or "e-shopping" has seen an impressive development together with the growth of the Internet.</a:t>
            </a:r>
            <a:endParaRPr sz="2000">
              <a:solidFill>
                <a:srgbClr val="000000"/>
              </a:solidFill>
              <a:highlight>
                <a:srgbClr val="FFFFFF"/>
              </a:highlight>
              <a:latin typeface="Calibri"/>
              <a:ea typeface="Calibri"/>
              <a:cs typeface="Calibri"/>
              <a:sym typeface="Calibri"/>
            </a:endParaRPr>
          </a:p>
          <a:p>
            <a:pPr indent="0" lvl="0" marL="0" rtl="0" algn="just">
              <a:spcBef>
                <a:spcPts val="0"/>
              </a:spcBef>
              <a:spcAft>
                <a:spcPts val="0"/>
              </a:spcAft>
              <a:buNone/>
            </a:pPr>
            <a:r>
              <a:rPr lang="en" sz="2000">
                <a:solidFill>
                  <a:srgbClr val="000000"/>
                </a:solidFill>
                <a:highlight>
                  <a:srgbClr val="FFFFFF"/>
                </a:highlight>
                <a:latin typeface="Calibri"/>
                <a:ea typeface="Calibri"/>
                <a:cs typeface="Calibri"/>
                <a:sym typeface="Calibri"/>
              </a:rPr>
              <a:t>World Top Companies:</a:t>
            </a:r>
            <a:endParaRPr sz="2000">
              <a:solidFill>
                <a:srgbClr val="000000"/>
              </a:solidFill>
              <a:highlight>
                <a:srgbClr val="FFFFFF"/>
              </a:highlight>
              <a:latin typeface="Calibri"/>
              <a:ea typeface="Calibri"/>
              <a:cs typeface="Calibri"/>
              <a:sym typeface="Calibri"/>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Amazon</a:t>
            </a:r>
            <a:endParaRPr sz="2000">
              <a:solidFill>
                <a:srgbClr val="000000"/>
              </a:solidFill>
              <a:highlight>
                <a:srgbClr val="FFFFFF"/>
              </a:highlight>
              <a:latin typeface="Calibri"/>
              <a:ea typeface="Calibri"/>
              <a:cs typeface="Calibri"/>
              <a:sym typeface="Calibri"/>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Alibaba</a:t>
            </a:r>
            <a:endParaRPr sz="2000">
              <a:solidFill>
                <a:srgbClr val="000000"/>
              </a:solidFill>
              <a:highlight>
                <a:srgbClr val="FFFFFF"/>
              </a:highlight>
              <a:latin typeface="Calibri"/>
              <a:ea typeface="Calibri"/>
              <a:cs typeface="Calibri"/>
              <a:sym typeface="Calibri"/>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eBay</a:t>
            </a:r>
            <a:endParaRPr sz="2000">
              <a:solidFill>
                <a:srgbClr val="000000"/>
              </a:solidFill>
              <a:highlight>
                <a:srgbClr val="FFFFFF"/>
              </a:highlight>
              <a:latin typeface="Calibri"/>
              <a:ea typeface="Calibri"/>
              <a:cs typeface="Calibri"/>
              <a:sym typeface="Calibri"/>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Rakuten</a:t>
            </a:r>
            <a:endParaRPr sz="2000">
              <a:solidFill>
                <a:srgbClr val="000000"/>
              </a:solidFill>
              <a:highlight>
                <a:srgbClr val="FFFFFF"/>
              </a:highlight>
              <a:latin typeface="Calibri"/>
              <a:ea typeface="Calibri"/>
              <a:cs typeface="Calibri"/>
              <a:sym typeface="Calibri"/>
            </a:endParaRPr>
          </a:p>
          <a:p>
            <a:pPr indent="-355600" lvl="0" marL="457200" rtl="0" algn="just">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a:t>
            </a:r>
            <a:endParaRPr sz="2000">
              <a:solidFill>
                <a:srgbClr val="000000"/>
              </a:solidFill>
              <a:highlight>
                <a:srgbClr val="FFFFFF"/>
              </a:highlight>
              <a:latin typeface="Calibri"/>
              <a:ea typeface="Calibri"/>
              <a:cs typeface="Calibri"/>
              <a:sym typeface="Calibri"/>
            </a:endParaRPr>
          </a:p>
          <a:p>
            <a:pPr indent="0" lvl="0" marL="0" rtl="0" algn="just">
              <a:spcBef>
                <a:spcPts val="0"/>
              </a:spcBef>
              <a:spcAft>
                <a:spcPts val="0"/>
              </a:spcAft>
              <a:buNone/>
            </a:pPr>
            <a:r>
              <a:t/>
            </a:r>
            <a:endParaRPr sz="2000">
              <a:solidFill>
                <a:srgbClr val="000000"/>
              </a:solidFill>
              <a:highlight>
                <a:srgbClr val="FFFFFF"/>
              </a:highlight>
              <a:latin typeface="Calibri"/>
              <a:ea typeface="Calibri"/>
              <a:cs typeface="Calibri"/>
              <a:sym typeface="Calibri"/>
            </a:endParaRPr>
          </a:p>
        </p:txBody>
      </p:sp>
      <p:pic>
        <p:nvPicPr>
          <p:cNvPr id="94" name="Shape 94"/>
          <p:cNvPicPr preferRelativeResize="0"/>
          <p:nvPr/>
        </p:nvPicPr>
        <p:blipFill>
          <a:blip r:embed="rId3">
            <a:alphaModFix/>
          </a:blip>
          <a:stretch>
            <a:fillRect/>
          </a:stretch>
        </p:blipFill>
        <p:spPr>
          <a:xfrm>
            <a:off x="3743175" y="2839875"/>
            <a:ext cx="2143802" cy="1205876"/>
          </a:xfrm>
          <a:prstGeom prst="rect">
            <a:avLst/>
          </a:prstGeom>
          <a:noFill/>
          <a:ln>
            <a:noFill/>
          </a:ln>
        </p:spPr>
      </p:pic>
      <p:pic>
        <p:nvPicPr>
          <p:cNvPr id="95" name="Shape 95"/>
          <p:cNvPicPr preferRelativeResize="0"/>
          <p:nvPr/>
        </p:nvPicPr>
        <p:blipFill>
          <a:blip r:embed="rId4">
            <a:alphaModFix/>
          </a:blip>
          <a:stretch>
            <a:fillRect/>
          </a:stretch>
        </p:blipFill>
        <p:spPr>
          <a:xfrm>
            <a:off x="6411750" y="2852234"/>
            <a:ext cx="2143800" cy="11811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91850" y="55712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Login - Design VOPC</a:t>
            </a:r>
            <a:endParaRPr/>
          </a:p>
        </p:txBody>
      </p:sp>
      <p:pic>
        <p:nvPicPr>
          <p:cNvPr id="211" name="Shape 211"/>
          <p:cNvPicPr preferRelativeResize="0"/>
          <p:nvPr/>
        </p:nvPicPr>
        <p:blipFill>
          <a:blip r:embed="rId3">
            <a:alphaModFix/>
          </a:blip>
          <a:stretch>
            <a:fillRect/>
          </a:stretch>
        </p:blipFill>
        <p:spPr>
          <a:xfrm>
            <a:off x="1251000" y="1244725"/>
            <a:ext cx="6498225" cy="374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602825" y="1369000"/>
            <a:ext cx="2647200" cy="61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Update Profile</a:t>
            </a:r>
            <a:endParaRPr/>
          </a:p>
          <a:p>
            <a:pPr indent="0" lvl="0" marL="0">
              <a:spcBef>
                <a:spcPts val="0"/>
              </a:spcBef>
              <a:spcAft>
                <a:spcPts val="0"/>
              </a:spcAft>
              <a:buNone/>
            </a:pPr>
            <a:r>
              <a:t/>
            </a:r>
            <a:endParaRPr/>
          </a:p>
        </p:txBody>
      </p:sp>
      <p:sp>
        <p:nvSpPr>
          <p:cNvPr id="217" name="Shape 217"/>
          <p:cNvSpPr/>
          <p:nvPr/>
        </p:nvSpPr>
        <p:spPr>
          <a:xfrm>
            <a:off x="3374575" y="1062725"/>
            <a:ext cx="5682138" cy="370085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18" name="Shape 218"/>
          <p:cNvPicPr preferRelativeResize="0"/>
          <p:nvPr/>
        </p:nvPicPr>
        <p:blipFill>
          <a:blip r:embed="rId3">
            <a:alphaModFix/>
          </a:blip>
          <a:stretch>
            <a:fillRect/>
          </a:stretch>
        </p:blipFill>
        <p:spPr>
          <a:xfrm>
            <a:off x="3618650" y="1240900"/>
            <a:ext cx="5194027" cy="2859749"/>
          </a:xfrm>
          <a:prstGeom prst="rect">
            <a:avLst/>
          </a:prstGeom>
          <a:noFill/>
          <a:ln cap="flat" cmpd="sng" w="19050">
            <a:solidFill>
              <a:srgbClr val="FFFFFF"/>
            </a:solidFill>
            <a:prstDash val="solid"/>
            <a:round/>
            <a:headEnd len="sm" w="sm" type="none"/>
            <a:tailEnd len="sm" w="sm" type="none"/>
          </a:ln>
        </p:spPr>
      </p:pic>
      <p:sp>
        <p:nvSpPr>
          <p:cNvPr id="219" name="Shape 219"/>
          <p:cNvSpPr txBox="1"/>
          <p:nvPr/>
        </p:nvSpPr>
        <p:spPr>
          <a:xfrm>
            <a:off x="754950" y="1981000"/>
            <a:ext cx="2435700" cy="225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latin typeface="Calibri"/>
                <a:ea typeface="Calibri"/>
                <a:cs typeface="Calibri"/>
                <a:sym typeface="Calibri"/>
              </a:rPr>
              <a:t>You have any wrong personal information?</a:t>
            </a:r>
            <a:endParaRPr sz="2000">
              <a:latin typeface="Calibri"/>
              <a:ea typeface="Calibri"/>
              <a:cs typeface="Calibri"/>
              <a:sym typeface="Calibri"/>
            </a:endParaRPr>
          </a:p>
          <a:p>
            <a:pPr indent="0" lvl="0" marL="0">
              <a:spcBef>
                <a:spcPts val="0"/>
              </a:spcBef>
              <a:spcAft>
                <a:spcPts val="0"/>
              </a:spcAft>
              <a:buNone/>
            </a:pPr>
            <a:r>
              <a:rPr lang="en" sz="2000">
                <a:latin typeface="Calibri"/>
                <a:ea typeface="Calibri"/>
                <a:cs typeface="Calibri"/>
                <a:sym typeface="Calibri"/>
              </a:rPr>
              <a:t>Let change it!</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7650" y="619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Update Profile - Use case Model</a:t>
            </a:r>
            <a:endParaRPr/>
          </a:p>
        </p:txBody>
      </p:sp>
      <p:sp>
        <p:nvSpPr>
          <p:cNvPr id="225" name="Shape 225"/>
          <p:cNvSpPr txBox="1"/>
          <p:nvPr>
            <p:ph idx="1" type="body"/>
          </p:nvPr>
        </p:nvSpPr>
        <p:spPr>
          <a:xfrm>
            <a:off x="812925" y="1322400"/>
            <a:ext cx="7688700" cy="22611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1800">
                <a:solidFill>
                  <a:srgbClr val="000000"/>
                </a:solidFill>
                <a:latin typeface="Calibri"/>
                <a:ea typeface="Calibri"/>
                <a:cs typeface="Calibri"/>
                <a:sym typeface="Calibri"/>
              </a:rPr>
              <a:t>Brief Description</a:t>
            </a:r>
            <a:endParaRPr b="1"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This use case describes how an User updates his/her account in the system.</a:t>
            </a:r>
            <a:r>
              <a:rPr lang="en" sz="14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0">
              <a:spcBef>
                <a:spcPts val="0"/>
              </a:spcBef>
              <a:spcAft>
                <a:spcPts val="160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99900" y="5536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Use case Model</a:t>
            </a:r>
            <a:endParaRPr/>
          </a:p>
        </p:txBody>
      </p:sp>
      <p:sp>
        <p:nvSpPr>
          <p:cNvPr id="231" name="Shape 231"/>
          <p:cNvSpPr txBox="1"/>
          <p:nvPr>
            <p:ph idx="1" type="body"/>
          </p:nvPr>
        </p:nvSpPr>
        <p:spPr>
          <a:xfrm>
            <a:off x="799900" y="1088875"/>
            <a:ext cx="7688700" cy="39015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1800">
                <a:solidFill>
                  <a:srgbClr val="000000"/>
                </a:solidFill>
                <a:latin typeface="Calibri"/>
                <a:ea typeface="Calibri"/>
                <a:cs typeface="Calibri"/>
                <a:sym typeface="Calibri"/>
              </a:rPr>
              <a:t>Flow of event</a:t>
            </a:r>
            <a:endParaRPr b="1"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Basic flow:</a:t>
            </a:r>
            <a:endParaRPr b="1" sz="18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1. The system displays the following information in editable fields and asks the User to make changes to their account:</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Name </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Password</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Gender</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Phone number /Email address (add not edit)</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Date of Birth (optional)</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2. Once the User provides the requested information, the system verifies that all required fields are specified, and updates the account’s information on the user database.</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lnSpc>
                <a:spcPct val="100000"/>
              </a:lnSpc>
              <a:spcBef>
                <a:spcPts val="0"/>
              </a:spcBef>
              <a:spcAft>
                <a:spcPts val="1600"/>
              </a:spcAft>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Use case Model</a:t>
            </a:r>
            <a:endParaRPr/>
          </a:p>
        </p:txBody>
      </p:sp>
      <p:sp>
        <p:nvSpPr>
          <p:cNvPr id="237" name="Shape 237"/>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2000">
                <a:solidFill>
                  <a:srgbClr val="000000"/>
                </a:solidFill>
                <a:latin typeface="Calibri"/>
                <a:ea typeface="Calibri"/>
                <a:cs typeface="Calibri"/>
                <a:sym typeface="Calibri"/>
              </a:rPr>
              <a:t>Flow of event</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Alternative flow</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Missing Information: </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If any of the above fields (except for Date of birth) are not filled in, the system displays an error message. The actor can continue making changes to the registration form or cancel the registration, at which point the use case ends.</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Use case Model</a:t>
            </a:r>
            <a:endParaRPr/>
          </a:p>
        </p:txBody>
      </p:sp>
      <p:sp>
        <p:nvSpPr>
          <p:cNvPr id="243" name="Shape 243"/>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2000">
                <a:solidFill>
                  <a:srgbClr val="000000"/>
                </a:solidFill>
                <a:latin typeface="Calibri"/>
                <a:ea typeface="Calibri"/>
                <a:cs typeface="Calibri"/>
                <a:sym typeface="Calibri"/>
              </a:rPr>
              <a:t>Pre-condition</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The User must be logged into the system.</a:t>
            </a:r>
            <a:endParaRPr b="1" sz="2000">
              <a:solidFill>
                <a:srgbClr val="3E4A63"/>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Use case Model</a:t>
            </a:r>
            <a:endParaRPr/>
          </a:p>
        </p:txBody>
      </p:sp>
      <p:sp>
        <p:nvSpPr>
          <p:cNvPr id="249" name="Shape 249"/>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b="1" lang="en" sz="2000">
                <a:solidFill>
                  <a:srgbClr val="000000"/>
                </a:solidFill>
                <a:latin typeface="Calibri"/>
                <a:ea typeface="Calibri"/>
                <a:cs typeface="Calibri"/>
                <a:sym typeface="Calibri"/>
              </a:rPr>
              <a:t>Post-condition</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If the use case was successful, the account’s information is updated. Otherwise, the system state remains unchanged. </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Sequence Diagram</a:t>
            </a:r>
            <a:endParaRPr/>
          </a:p>
        </p:txBody>
      </p:sp>
      <p:sp>
        <p:nvSpPr>
          <p:cNvPr id="255" name="Shape 255"/>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t/>
            </a:r>
            <a:endParaRPr b="1" sz="2000">
              <a:solidFill>
                <a:srgbClr val="3E4A63"/>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p>
        </p:txBody>
      </p:sp>
      <p:pic>
        <p:nvPicPr>
          <p:cNvPr id="256" name="Shape 256"/>
          <p:cNvPicPr preferRelativeResize="0"/>
          <p:nvPr/>
        </p:nvPicPr>
        <p:blipFill>
          <a:blip r:embed="rId3">
            <a:alphaModFix/>
          </a:blip>
          <a:stretch>
            <a:fillRect/>
          </a:stretch>
        </p:blipFill>
        <p:spPr>
          <a:xfrm>
            <a:off x="2143975" y="1176175"/>
            <a:ext cx="5513600" cy="3967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View of Participating Class</a:t>
            </a:r>
            <a:endParaRPr/>
          </a:p>
        </p:txBody>
      </p:sp>
      <p:sp>
        <p:nvSpPr>
          <p:cNvPr id="262" name="Shape 262"/>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t/>
            </a:r>
            <a:endParaRPr b="1" sz="2000">
              <a:solidFill>
                <a:srgbClr val="3E4A63"/>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p>
        </p:txBody>
      </p:sp>
      <p:pic>
        <p:nvPicPr>
          <p:cNvPr id="263" name="Shape 263"/>
          <p:cNvPicPr preferRelativeResize="0"/>
          <p:nvPr/>
        </p:nvPicPr>
        <p:blipFill>
          <a:blip r:embed="rId3">
            <a:alphaModFix/>
          </a:blip>
          <a:stretch>
            <a:fillRect/>
          </a:stretch>
        </p:blipFill>
        <p:spPr>
          <a:xfrm>
            <a:off x="2417175" y="1256200"/>
            <a:ext cx="4591050" cy="3467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Design Sequence Diagram</a:t>
            </a:r>
            <a:endParaRPr/>
          </a:p>
        </p:txBody>
      </p:sp>
      <p:sp>
        <p:nvSpPr>
          <p:cNvPr id="269" name="Shape 269"/>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t/>
            </a:r>
            <a:endParaRPr b="1" sz="2000">
              <a:solidFill>
                <a:srgbClr val="3E4A63"/>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p>
        </p:txBody>
      </p:sp>
      <p:pic>
        <p:nvPicPr>
          <p:cNvPr id="270" name="Shape 270"/>
          <p:cNvPicPr preferRelativeResize="0"/>
          <p:nvPr/>
        </p:nvPicPr>
        <p:blipFill>
          <a:blip r:embed="rId3">
            <a:alphaModFix/>
          </a:blip>
          <a:stretch>
            <a:fillRect/>
          </a:stretch>
        </p:blipFill>
        <p:spPr>
          <a:xfrm>
            <a:off x="1972850" y="1119075"/>
            <a:ext cx="5507103" cy="402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7650" y="5708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Remarkable Trend </a:t>
            </a:r>
            <a:endParaRPr/>
          </a:p>
        </p:txBody>
      </p:sp>
      <p:grpSp>
        <p:nvGrpSpPr>
          <p:cNvPr id="101" name="Shape 101"/>
          <p:cNvGrpSpPr/>
          <p:nvPr/>
        </p:nvGrpSpPr>
        <p:grpSpPr>
          <a:xfrm>
            <a:off x="4343274" y="1170925"/>
            <a:ext cx="4249577" cy="3789200"/>
            <a:chOff x="2542274" y="1186175"/>
            <a:chExt cx="4249577" cy="3789200"/>
          </a:xfrm>
        </p:grpSpPr>
        <p:pic>
          <p:nvPicPr>
            <p:cNvPr id="102" name="Shape 102"/>
            <p:cNvPicPr preferRelativeResize="0"/>
            <p:nvPr/>
          </p:nvPicPr>
          <p:blipFill>
            <a:blip r:embed="rId3">
              <a:alphaModFix/>
            </a:blip>
            <a:stretch>
              <a:fillRect/>
            </a:stretch>
          </p:blipFill>
          <p:spPr>
            <a:xfrm>
              <a:off x="2542274" y="1186175"/>
              <a:ext cx="4249574" cy="3789200"/>
            </a:xfrm>
            <a:prstGeom prst="rect">
              <a:avLst/>
            </a:prstGeom>
            <a:noFill/>
            <a:ln>
              <a:noFill/>
            </a:ln>
          </p:spPr>
        </p:pic>
        <p:pic>
          <p:nvPicPr>
            <p:cNvPr id="103" name="Shape 103"/>
            <p:cNvPicPr preferRelativeResize="0"/>
            <p:nvPr/>
          </p:nvPicPr>
          <p:blipFill>
            <a:blip r:embed="rId4">
              <a:alphaModFix/>
            </a:blip>
            <a:stretch>
              <a:fillRect/>
            </a:stretch>
          </p:blipFill>
          <p:spPr>
            <a:xfrm>
              <a:off x="4680700" y="3159375"/>
              <a:ext cx="2111149" cy="1816000"/>
            </a:xfrm>
            <a:prstGeom prst="rect">
              <a:avLst/>
            </a:prstGeom>
            <a:noFill/>
            <a:ln>
              <a:noFill/>
            </a:ln>
          </p:spPr>
        </p:pic>
        <p:pic>
          <p:nvPicPr>
            <p:cNvPr id="104" name="Shape 104"/>
            <p:cNvPicPr preferRelativeResize="0"/>
            <p:nvPr/>
          </p:nvPicPr>
          <p:blipFill>
            <a:blip r:embed="rId5">
              <a:alphaModFix/>
            </a:blip>
            <a:stretch>
              <a:fillRect/>
            </a:stretch>
          </p:blipFill>
          <p:spPr>
            <a:xfrm>
              <a:off x="4680700" y="1267187"/>
              <a:ext cx="2111150" cy="1816000"/>
            </a:xfrm>
            <a:prstGeom prst="rect">
              <a:avLst/>
            </a:prstGeom>
            <a:noFill/>
            <a:ln>
              <a:noFill/>
            </a:ln>
          </p:spPr>
        </p:pic>
      </p:grpSp>
      <p:sp>
        <p:nvSpPr>
          <p:cNvPr id="105" name="Shape 105"/>
          <p:cNvSpPr txBox="1"/>
          <p:nvPr/>
        </p:nvSpPr>
        <p:spPr>
          <a:xfrm>
            <a:off x="641025" y="1465200"/>
            <a:ext cx="2991600" cy="267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a:highlight>
                  <a:schemeClr val="lt1"/>
                </a:highlight>
                <a:latin typeface="Calibri"/>
                <a:ea typeface="Calibri"/>
                <a:cs typeface="Calibri"/>
                <a:sym typeface="Calibri"/>
              </a:rPr>
              <a:t>Vietnam Top Companies:</a:t>
            </a:r>
            <a:endParaRPr sz="2000">
              <a:highlight>
                <a:schemeClr val="lt1"/>
              </a:highlight>
              <a:latin typeface="Calibri"/>
              <a:ea typeface="Calibri"/>
              <a:cs typeface="Calibri"/>
              <a:sym typeface="Calibri"/>
            </a:endParaRPr>
          </a:p>
          <a:p>
            <a:pPr indent="-355600" lvl="0" marL="457200" rtl="0" algn="just">
              <a:lnSpc>
                <a:spcPct val="115000"/>
              </a:lnSpc>
              <a:spcBef>
                <a:spcPts val="0"/>
              </a:spcBef>
              <a:spcAft>
                <a:spcPts val="0"/>
              </a:spcAft>
              <a:buClr>
                <a:srgbClr val="000000"/>
              </a:buClr>
              <a:buSzPts val="2000"/>
              <a:buFont typeface="Calibri"/>
              <a:buChar char="-"/>
            </a:pPr>
            <a:r>
              <a:rPr lang="en" sz="2000">
                <a:highlight>
                  <a:schemeClr val="lt1"/>
                </a:highlight>
                <a:latin typeface="Calibri"/>
                <a:ea typeface="Calibri"/>
                <a:cs typeface="Calibri"/>
                <a:sym typeface="Calibri"/>
              </a:rPr>
              <a:t>Lazada</a:t>
            </a:r>
            <a:endParaRPr sz="2000">
              <a:highlight>
                <a:schemeClr val="lt1"/>
              </a:highlight>
              <a:latin typeface="Calibri"/>
              <a:ea typeface="Calibri"/>
              <a:cs typeface="Calibri"/>
              <a:sym typeface="Calibri"/>
            </a:endParaRPr>
          </a:p>
          <a:p>
            <a:pPr indent="-355600" lvl="0" marL="457200" rtl="0" algn="just">
              <a:lnSpc>
                <a:spcPct val="115000"/>
              </a:lnSpc>
              <a:spcBef>
                <a:spcPts val="0"/>
              </a:spcBef>
              <a:spcAft>
                <a:spcPts val="0"/>
              </a:spcAft>
              <a:buClr>
                <a:srgbClr val="000000"/>
              </a:buClr>
              <a:buSzPts val="2000"/>
              <a:buFont typeface="Calibri"/>
              <a:buChar char="-"/>
            </a:pPr>
            <a:r>
              <a:rPr lang="en" sz="2000">
                <a:highlight>
                  <a:schemeClr val="lt1"/>
                </a:highlight>
                <a:latin typeface="Calibri"/>
                <a:ea typeface="Calibri"/>
                <a:cs typeface="Calibri"/>
                <a:sym typeface="Calibri"/>
              </a:rPr>
              <a:t>Tiki.vn</a:t>
            </a:r>
            <a:endParaRPr sz="2000">
              <a:highlight>
                <a:schemeClr val="lt1"/>
              </a:highlight>
              <a:latin typeface="Calibri"/>
              <a:ea typeface="Calibri"/>
              <a:cs typeface="Calibri"/>
              <a:sym typeface="Calibri"/>
            </a:endParaRPr>
          </a:p>
          <a:p>
            <a:pPr indent="-355600" lvl="0" marL="457200" rtl="0" algn="just">
              <a:lnSpc>
                <a:spcPct val="115000"/>
              </a:lnSpc>
              <a:spcBef>
                <a:spcPts val="0"/>
              </a:spcBef>
              <a:spcAft>
                <a:spcPts val="0"/>
              </a:spcAft>
              <a:buClr>
                <a:schemeClr val="accent1"/>
              </a:buClr>
              <a:buSzPts val="2000"/>
              <a:buFont typeface="Calibri"/>
              <a:buChar char="-"/>
            </a:pPr>
            <a:r>
              <a:rPr lang="en" sz="2000">
                <a:highlight>
                  <a:schemeClr val="lt1"/>
                </a:highlight>
                <a:latin typeface="Calibri"/>
                <a:ea typeface="Calibri"/>
                <a:cs typeface="Calibri"/>
                <a:sym typeface="Calibri"/>
              </a:rPr>
              <a:t>Sendo</a:t>
            </a:r>
            <a:endParaRPr sz="2000">
              <a:highlight>
                <a:schemeClr val="lt1"/>
              </a:highlight>
              <a:latin typeface="Calibri"/>
              <a:ea typeface="Calibri"/>
              <a:cs typeface="Calibri"/>
              <a:sym typeface="Calibri"/>
            </a:endParaRPr>
          </a:p>
          <a:p>
            <a:pPr indent="-355600" lvl="0" marL="457200" rtl="0" algn="just">
              <a:lnSpc>
                <a:spcPct val="115000"/>
              </a:lnSpc>
              <a:spcBef>
                <a:spcPts val="0"/>
              </a:spcBef>
              <a:spcAft>
                <a:spcPts val="0"/>
              </a:spcAft>
              <a:buClr>
                <a:schemeClr val="accent1"/>
              </a:buClr>
              <a:buSzPts val="2000"/>
              <a:buFont typeface="Calibri"/>
              <a:buChar char="-"/>
            </a:pPr>
            <a:r>
              <a:rPr lang="en" sz="2000">
                <a:highlight>
                  <a:schemeClr val="lt1"/>
                </a:highlight>
                <a:latin typeface="Calibri"/>
                <a:ea typeface="Calibri"/>
                <a:cs typeface="Calibri"/>
                <a:sym typeface="Calibri"/>
              </a:rPr>
              <a:t>...</a:t>
            </a:r>
            <a:endParaRPr sz="2000">
              <a:highlight>
                <a:schemeClr val="lt1"/>
              </a:highlight>
              <a:latin typeface="Calibri"/>
              <a:ea typeface="Calibri"/>
              <a:cs typeface="Calibri"/>
              <a:sym typeface="Calibri"/>
            </a:endParaRPr>
          </a:p>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727650" y="5838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Update Profile - Design of VOPC</a:t>
            </a:r>
            <a:endParaRPr/>
          </a:p>
        </p:txBody>
      </p:sp>
      <p:sp>
        <p:nvSpPr>
          <p:cNvPr id="276" name="Shape 276"/>
          <p:cNvSpPr txBox="1"/>
          <p:nvPr>
            <p:ph idx="1" type="body"/>
          </p:nvPr>
        </p:nvSpPr>
        <p:spPr>
          <a:xfrm>
            <a:off x="727650" y="1306525"/>
            <a:ext cx="7688700" cy="24156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t/>
            </a:r>
            <a:endParaRPr b="1" sz="2000">
              <a:solidFill>
                <a:srgbClr val="3E4A63"/>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spcBef>
                <a:spcPts val="0"/>
              </a:spcBef>
              <a:spcAft>
                <a:spcPts val="1600"/>
              </a:spcAft>
              <a:buNone/>
            </a:pPr>
            <a:r>
              <a:t/>
            </a:r>
            <a:endParaRPr sz="2000"/>
          </a:p>
        </p:txBody>
      </p:sp>
      <p:pic>
        <p:nvPicPr>
          <p:cNvPr id="277" name="Shape 277"/>
          <p:cNvPicPr preferRelativeResize="0"/>
          <p:nvPr/>
        </p:nvPicPr>
        <p:blipFill>
          <a:blip r:embed="rId3">
            <a:alphaModFix/>
          </a:blip>
          <a:stretch>
            <a:fillRect/>
          </a:stretch>
        </p:blipFill>
        <p:spPr>
          <a:xfrm>
            <a:off x="959912" y="1487700"/>
            <a:ext cx="7224174" cy="3160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729450" y="1170075"/>
            <a:ext cx="1830000" cy="127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Product</a:t>
            </a:r>
            <a:endParaRPr/>
          </a:p>
        </p:txBody>
      </p:sp>
      <p:sp>
        <p:nvSpPr>
          <p:cNvPr id="283" name="Shape 283"/>
          <p:cNvSpPr txBox="1"/>
          <p:nvPr>
            <p:ph idx="1" type="body"/>
          </p:nvPr>
        </p:nvSpPr>
        <p:spPr>
          <a:xfrm>
            <a:off x="729450" y="2145150"/>
            <a:ext cx="1830000" cy="219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000">
                <a:solidFill>
                  <a:srgbClr val="000000"/>
                </a:solidFill>
                <a:latin typeface="Calibri"/>
                <a:ea typeface="Calibri"/>
                <a:cs typeface="Calibri"/>
                <a:sym typeface="Calibri"/>
              </a:rPr>
              <a:t>Want to let others know how do you think about a product?</a:t>
            </a:r>
            <a:endParaRPr sz="2000">
              <a:solidFill>
                <a:srgbClr val="000000"/>
              </a:solidFill>
              <a:latin typeface="Calibri"/>
              <a:ea typeface="Calibri"/>
              <a:cs typeface="Calibri"/>
              <a:sym typeface="Calibri"/>
            </a:endParaRPr>
          </a:p>
        </p:txBody>
      </p:sp>
      <p:sp>
        <p:nvSpPr>
          <p:cNvPr id="284" name="Shape 284"/>
          <p:cNvSpPr/>
          <p:nvPr/>
        </p:nvSpPr>
        <p:spPr>
          <a:xfrm>
            <a:off x="2486426" y="903401"/>
            <a:ext cx="6385323" cy="393535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5" name="Shape 285"/>
          <p:cNvPicPr preferRelativeResize="0"/>
          <p:nvPr/>
        </p:nvPicPr>
        <p:blipFill>
          <a:blip r:embed="rId3">
            <a:alphaModFix/>
          </a:blip>
          <a:stretch>
            <a:fillRect/>
          </a:stretch>
        </p:blipFill>
        <p:spPr>
          <a:xfrm>
            <a:off x="2559450" y="1025166"/>
            <a:ext cx="6213151" cy="31554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729450" y="572850"/>
            <a:ext cx="2744400" cy="58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Review Product</a:t>
            </a:r>
            <a:endParaRPr/>
          </a:p>
        </p:txBody>
      </p:sp>
      <p:sp>
        <p:nvSpPr>
          <p:cNvPr id="291" name="Shape 291"/>
          <p:cNvSpPr txBox="1"/>
          <p:nvPr>
            <p:ph idx="1" type="body"/>
          </p:nvPr>
        </p:nvSpPr>
        <p:spPr>
          <a:xfrm>
            <a:off x="729450" y="1438225"/>
            <a:ext cx="2744400" cy="3619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This use case allows a Customer to  submit product’ reviews on the system.</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b="1" lang="en" sz="2000">
                <a:solidFill>
                  <a:srgbClr val="000000"/>
                </a:solidFill>
                <a:latin typeface="Calibri"/>
                <a:ea typeface="Calibri"/>
                <a:cs typeface="Calibri"/>
                <a:sym typeface="Calibri"/>
              </a:rPr>
              <a:t>Pre-conditions</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The Customers must be logged onto the system before this use case begins. </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p:txBody>
      </p:sp>
      <p:sp>
        <p:nvSpPr>
          <p:cNvPr id="292" name="Shape 292"/>
          <p:cNvSpPr/>
          <p:nvPr/>
        </p:nvSpPr>
        <p:spPr>
          <a:xfrm>
            <a:off x="3680900" y="903400"/>
            <a:ext cx="5190876" cy="3277089"/>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93" name="Shape 293"/>
          <p:cNvPicPr preferRelativeResize="0"/>
          <p:nvPr/>
        </p:nvPicPr>
        <p:blipFill>
          <a:blip r:embed="rId3">
            <a:alphaModFix/>
          </a:blip>
          <a:stretch>
            <a:fillRect/>
          </a:stretch>
        </p:blipFill>
        <p:spPr>
          <a:xfrm>
            <a:off x="3766200" y="1025175"/>
            <a:ext cx="5006399" cy="255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812925" y="5987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Product - Basic Flow</a:t>
            </a:r>
            <a:endParaRPr/>
          </a:p>
        </p:txBody>
      </p:sp>
      <p:sp>
        <p:nvSpPr>
          <p:cNvPr id="299" name="Shape 299"/>
          <p:cNvSpPr txBox="1"/>
          <p:nvPr>
            <p:ph idx="1" type="body"/>
          </p:nvPr>
        </p:nvSpPr>
        <p:spPr>
          <a:xfrm>
            <a:off x="812925" y="1386450"/>
            <a:ext cx="7688700" cy="2930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1. Click on each product.</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2. Click the “Write your review” button.</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3. Choose the product rating by level 5*.</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4. Write title of customer’s review.</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5. Enter the review.</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6. Add product’s photo. (optional)</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7. Submit the review.</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8. The review will be sent to the Admins</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9. Display customer’s review based on the number of likes per comment.</a:t>
            </a:r>
            <a:endParaRPr sz="20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792025" y="5883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Product - Special Requirements</a:t>
            </a:r>
            <a:endParaRPr/>
          </a:p>
          <a:p>
            <a:pPr indent="0" lvl="0" marL="0">
              <a:spcBef>
                <a:spcPts val="0"/>
              </a:spcBef>
              <a:spcAft>
                <a:spcPts val="0"/>
              </a:spcAft>
              <a:buNone/>
            </a:pPr>
            <a:r>
              <a:t/>
            </a:r>
            <a:endParaRPr/>
          </a:p>
        </p:txBody>
      </p:sp>
      <p:sp>
        <p:nvSpPr>
          <p:cNvPr id="305" name="Shape 305"/>
          <p:cNvSpPr txBox="1"/>
          <p:nvPr>
            <p:ph idx="1" type="body"/>
          </p:nvPr>
        </p:nvSpPr>
        <p:spPr>
          <a:xfrm>
            <a:off x="792025" y="1441200"/>
            <a:ext cx="7688700" cy="22611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Reviews should be written in Vietnamese with accents.</a:t>
            </a:r>
            <a:endParaRPr sz="2000">
              <a:solidFill>
                <a:srgbClr val="000000"/>
              </a:solidFill>
              <a:latin typeface="Calibri"/>
              <a:ea typeface="Calibri"/>
              <a:cs typeface="Calibri"/>
              <a:sym typeface="Calibri"/>
            </a:endParaRPr>
          </a:p>
          <a:p>
            <a:pPr indent="-355600" lvl="0" marL="457200" rtl="0" algn="just">
              <a:lnSpc>
                <a:spcPct val="100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The review is not intended to promote the purchase of products between individuals, not to call for the purchase of products from other websites, or was posted on other websites, do not deliberately smear products for the reason personal.</a:t>
            </a:r>
            <a:endParaRPr sz="20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729450" y="572850"/>
            <a:ext cx="2744400" cy="58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Review</a:t>
            </a:r>
            <a:r>
              <a:rPr lang="en"/>
              <a:t> Product</a:t>
            </a:r>
            <a:endParaRPr/>
          </a:p>
        </p:txBody>
      </p:sp>
      <p:sp>
        <p:nvSpPr>
          <p:cNvPr id="311" name="Shape 311"/>
          <p:cNvSpPr txBox="1"/>
          <p:nvPr>
            <p:ph idx="1" type="body"/>
          </p:nvPr>
        </p:nvSpPr>
        <p:spPr>
          <a:xfrm>
            <a:off x="729450" y="1438225"/>
            <a:ext cx="2744400" cy="1974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000">
                <a:solidFill>
                  <a:srgbClr val="000000"/>
                </a:solidFill>
                <a:latin typeface="Calibri"/>
                <a:ea typeface="Calibri"/>
                <a:cs typeface="Calibri"/>
                <a:sym typeface="Calibri"/>
              </a:rPr>
              <a:t>Post-conditions</a:t>
            </a:r>
            <a:endParaRPr b="1"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rPr lang="en" sz="2000">
                <a:solidFill>
                  <a:srgbClr val="000000"/>
                </a:solidFill>
                <a:latin typeface="Calibri"/>
                <a:ea typeface="Calibri"/>
                <a:cs typeface="Calibri"/>
                <a:sym typeface="Calibri"/>
              </a:rPr>
              <a:t>If the use case was successful, reviews after being censored will be displayed below the product so that other customers have more information.</a:t>
            </a:r>
            <a:endParaRPr sz="2000">
              <a:solidFill>
                <a:srgbClr val="000000"/>
              </a:solidFill>
              <a:latin typeface="Calibri"/>
              <a:ea typeface="Calibri"/>
              <a:cs typeface="Calibri"/>
              <a:sym typeface="Calibri"/>
            </a:endParaRPr>
          </a:p>
          <a:p>
            <a:pPr indent="0" lvl="0" marL="0" rtl="0" algn="just">
              <a:lnSpc>
                <a:spcPct val="100000"/>
              </a:lnSpc>
              <a:spcBef>
                <a:spcPts val="0"/>
              </a:spcBef>
              <a:spcAft>
                <a:spcPts val="0"/>
              </a:spcAft>
              <a:buNone/>
            </a:pPr>
            <a:r>
              <a:t/>
            </a:r>
            <a:endParaRPr sz="2000">
              <a:solidFill>
                <a:srgbClr val="000000"/>
              </a:solidFill>
              <a:latin typeface="Calibri"/>
              <a:ea typeface="Calibri"/>
              <a:cs typeface="Calibri"/>
              <a:sym typeface="Calibri"/>
            </a:endParaRPr>
          </a:p>
        </p:txBody>
      </p:sp>
      <p:sp>
        <p:nvSpPr>
          <p:cNvPr id="312" name="Shape 312"/>
          <p:cNvSpPr/>
          <p:nvPr/>
        </p:nvSpPr>
        <p:spPr>
          <a:xfrm>
            <a:off x="3680900" y="903400"/>
            <a:ext cx="5190876" cy="3277089"/>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13" name="Shape 313"/>
          <p:cNvPicPr preferRelativeResize="0"/>
          <p:nvPr/>
        </p:nvPicPr>
        <p:blipFill>
          <a:blip r:embed="rId3">
            <a:alphaModFix/>
          </a:blip>
          <a:stretch>
            <a:fillRect/>
          </a:stretch>
        </p:blipFill>
        <p:spPr>
          <a:xfrm>
            <a:off x="3766200" y="1025175"/>
            <a:ext cx="5006399" cy="255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727650" y="5508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Product - Sequence Diagram</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19" name="Shape 319"/>
          <p:cNvPicPr preferRelativeResize="0"/>
          <p:nvPr/>
        </p:nvPicPr>
        <p:blipFill>
          <a:blip r:embed="rId3">
            <a:alphaModFix/>
          </a:blip>
          <a:stretch>
            <a:fillRect/>
          </a:stretch>
        </p:blipFill>
        <p:spPr>
          <a:xfrm>
            <a:off x="1682000" y="1188425"/>
            <a:ext cx="7069276" cy="3886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729450" y="538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VOPC For Review Product Use-case</a:t>
            </a:r>
            <a:endParaRPr/>
          </a:p>
        </p:txBody>
      </p:sp>
      <p:pic>
        <p:nvPicPr>
          <p:cNvPr id="325" name="Shape 325"/>
          <p:cNvPicPr preferRelativeResize="0"/>
          <p:nvPr/>
        </p:nvPicPr>
        <p:blipFill>
          <a:blip r:embed="rId3">
            <a:alphaModFix/>
          </a:blip>
          <a:stretch>
            <a:fillRect/>
          </a:stretch>
        </p:blipFill>
        <p:spPr>
          <a:xfrm>
            <a:off x="1816075" y="1218350"/>
            <a:ext cx="6691425" cy="377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729450" y="599525"/>
            <a:ext cx="78999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 Product - Design Sequence Diagram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331" name="Shape 331"/>
          <p:cNvPicPr preferRelativeResize="0"/>
          <p:nvPr/>
        </p:nvPicPr>
        <p:blipFill>
          <a:blip r:embed="rId3">
            <a:alphaModFix/>
          </a:blip>
          <a:stretch>
            <a:fillRect/>
          </a:stretch>
        </p:blipFill>
        <p:spPr>
          <a:xfrm>
            <a:off x="1852625" y="1134725"/>
            <a:ext cx="7168574" cy="3932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744700" y="59952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Use-case Diagram</a:t>
            </a:r>
            <a:endParaRPr/>
          </a:p>
        </p:txBody>
      </p:sp>
      <p:pic>
        <p:nvPicPr>
          <p:cNvPr id="337" name="Shape 337"/>
          <p:cNvPicPr preferRelativeResize="0"/>
          <p:nvPr/>
        </p:nvPicPr>
        <p:blipFill>
          <a:blip r:embed="rId3">
            <a:alphaModFix/>
          </a:blip>
          <a:stretch>
            <a:fillRect/>
          </a:stretch>
        </p:blipFill>
        <p:spPr>
          <a:xfrm>
            <a:off x="793625" y="1134725"/>
            <a:ext cx="7252101" cy="385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subTitle"/>
          </p:nvPr>
        </p:nvSpPr>
        <p:spPr>
          <a:xfrm>
            <a:off x="727938" y="3790600"/>
            <a:ext cx="7688100" cy="5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Varela Round"/>
                <a:ea typeface="Varela Round"/>
                <a:cs typeface="Varela Round"/>
                <a:sym typeface="Varela Round"/>
              </a:rPr>
              <a:t>- Object Oriented Analysis and Design -</a:t>
            </a:r>
            <a:endParaRPr/>
          </a:p>
        </p:txBody>
      </p:sp>
      <p:pic>
        <p:nvPicPr>
          <p:cNvPr id="111" name="Shape 111"/>
          <p:cNvPicPr preferRelativeResize="0"/>
          <p:nvPr/>
        </p:nvPicPr>
        <p:blipFill>
          <a:blip r:embed="rId3">
            <a:alphaModFix/>
          </a:blip>
          <a:stretch>
            <a:fillRect/>
          </a:stretch>
        </p:blipFill>
        <p:spPr>
          <a:xfrm>
            <a:off x="1629725" y="1113225"/>
            <a:ext cx="5884526" cy="3234775"/>
          </a:xfrm>
          <a:prstGeom prst="rect">
            <a:avLst/>
          </a:prstGeom>
          <a:noFill/>
          <a:ln>
            <a:noFill/>
          </a:ln>
        </p:spPr>
      </p:pic>
      <p:sp>
        <p:nvSpPr>
          <p:cNvPr id="112" name="Shape 112"/>
          <p:cNvSpPr txBox="1"/>
          <p:nvPr/>
        </p:nvSpPr>
        <p:spPr>
          <a:xfrm>
            <a:off x="727950" y="609425"/>
            <a:ext cx="4062300" cy="4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600">
                <a:latin typeface="Raleway"/>
                <a:ea typeface="Raleway"/>
                <a:cs typeface="Raleway"/>
                <a:sym typeface="Raleway"/>
              </a:rPr>
              <a:t>E-Commerce system</a:t>
            </a:r>
            <a:endParaRPr b="1" sz="2600">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727650" y="5873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 you for your attention</a:t>
            </a:r>
            <a:endParaRPr/>
          </a:p>
        </p:txBody>
      </p:sp>
      <p:sp>
        <p:nvSpPr>
          <p:cNvPr id="343" name="Shape 343"/>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000000"/>
                </a:solidFill>
                <a:latin typeface="Calibri"/>
                <a:ea typeface="Calibri"/>
                <a:cs typeface="Calibri"/>
                <a:sym typeface="Calibri"/>
              </a:rPr>
              <a:t>Any Questions?</a:t>
            </a:r>
            <a:endParaRPr sz="2000">
              <a:solidFill>
                <a:srgbClr val="000000"/>
              </a:solidFill>
              <a:latin typeface="Calibri"/>
              <a:ea typeface="Calibri"/>
              <a:cs typeface="Calibri"/>
              <a:sym typeface="Calibri"/>
            </a:endParaRPr>
          </a:p>
          <a:p>
            <a:pPr indent="0" lvl="0" marL="0">
              <a:spcBef>
                <a:spcPts val="1600"/>
              </a:spcBef>
              <a:spcAft>
                <a:spcPts val="0"/>
              </a:spcAft>
              <a:buNone/>
            </a:pPr>
            <a:r>
              <a:rPr lang="en" sz="2000">
                <a:solidFill>
                  <a:srgbClr val="000000"/>
                </a:solidFill>
                <a:latin typeface="Calibri"/>
                <a:ea typeface="Calibri"/>
                <a:cs typeface="Calibri"/>
                <a:sym typeface="Calibri"/>
              </a:rPr>
              <a:t>Please don’t hesitate to contact Mr. BUI MANH THANG</a:t>
            </a:r>
            <a:endParaRPr sz="2000">
              <a:solidFill>
                <a:srgbClr val="000000"/>
              </a:solidFill>
              <a:latin typeface="Calibri"/>
              <a:ea typeface="Calibri"/>
              <a:cs typeface="Calibri"/>
              <a:sym typeface="Calibri"/>
            </a:endParaRPr>
          </a:p>
          <a:p>
            <a:pPr indent="0" lvl="0" marL="0">
              <a:spcBef>
                <a:spcPts val="1600"/>
              </a:spcBef>
              <a:spcAft>
                <a:spcPts val="1600"/>
              </a:spcAft>
              <a:buNone/>
            </a:pPr>
            <a:r>
              <a:rPr lang="en" sz="2000">
                <a:solidFill>
                  <a:srgbClr val="000000"/>
                </a:solidFill>
                <a:latin typeface="Calibri"/>
                <a:ea typeface="Calibri"/>
                <a:cs typeface="Calibri"/>
                <a:sym typeface="Calibri"/>
              </a:rPr>
              <a:t>thangbm@gmail.com</a:t>
            </a:r>
            <a:endParaRPr sz="20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9450" y="597225"/>
            <a:ext cx="7688700" cy="6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Tiki’s Information</a:t>
            </a:r>
            <a:endParaRPr/>
          </a:p>
        </p:txBody>
      </p:sp>
      <p:sp>
        <p:nvSpPr>
          <p:cNvPr id="118" name="Shape 118"/>
          <p:cNvSpPr txBox="1"/>
          <p:nvPr>
            <p:ph idx="1" type="body"/>
          </p:nvPr>
        </p:nvSpPr>
        <p:spPr>
          <a:xfrm>
            <a:off x="729450" y="1352900"/>
            <a:ext cx="7688700" cy="298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latin typeface="Calibri"/>
                <a:ea typeface="Calibri"/>
                <a:cs typeface="Calibri"/>
                <a:sym typeface="Calibri"/>
              </a:rPr>
              <a:t>Tiki.vn (founded in 3/2010) is a online system where Tiki company themself and providers (sellers) who have contracts with Tiki and consumers (buyers) can interact with each other.</a:t>
            </a:r>
            <a:endParaRPr sz="2000">
              <a:latin typeface="Calibri"/>
              <a:ea typeface="Calibri"/>
              <a:cs typeface="Calibri"/>
              <a:sym typeface="Calibri"/>
            </a:endParaRPr>
          </a:p>
        </p:txBody>
      </p:sp>
      <p:pic>
        <p:nvPicPr>
          <p:cNvPr id="119" name="Shape 119"/>
          <p:cNvPicPr preferRelativeResize="0"/>
          <p:nvPr/>
        </p:nvPicPr>
        <p:blipFill>
          <a:blip r:embed="rId3">
            <a:alphaModFix/>
          </a:blip>
          <a:stretch>
            <a:fillRect/>
          </a:stretch>
        </p:blipFill>
        <p:spPr>
          <a:xfrm>
            <a:off x="3251826" y="2754575"/>
            <a:ext cx="2643950" cy="18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5629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a:t>
            </a:r>
            <a:endParaRPr/>
          </a:p>
        </p:txBody>
      </p:sp>
      <p:sp>
        <p:nvSpPr>
          <p:cNvPr id="125" name="Shape 125"/>
          <p:cNvSpPr txBox="1"/>
          <p:nvPr>
            <p:ph idx="1" type="body"/>
          </p:nvPr>
        </p:nvSpPr>
        <p:spPr>
          <a:xfrm>
            <a:off x="729450" y="1377300"/>
            <a:ext cx="7688700" cy="255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latin typeface="Calibri"/>
                <a:ea typeface="Calibri"/>
                <a:cs typeface="Calibri"/>
                <a:sym typeface="Calibri"/>
              </a:rPr>
              <a:t>The system being developed is a web application which can be accessed by dozens of internet-connected devices like PC, smartphones, tablets and the like. </a:t>
            </a:r>
            <a:endParaRPr sz="2000">
              <a:solidFill>
                <a:srgbClr val="000000"/>
              </a:solidFill>
              <a:latin typeface="Calibri"/>
              <a:ea typeface="Calibri"/>
              <a:cs typeface="Calibri"/>
              <a:sym typeface="Calibri"/>
            </a:endParaRPr>
          </a:p>
          <a:p>
            <a:pPr indent="0" lvl="0" marL="0" rtl="0" algn="just">
              <a:spcBef>
                <a:spcPts val="0"/>
              </a:spcBef>
              <a:spcAft>
                <a:spcPts val="0"/>
              </a:spcAft>
              <a:buNone/>
            </a:pPr>
            <a:r>
              <a:t/>
            </a:r>
            <a:endParaRPr sz="2000">
              <a:solidFill>
                <a:srgbClr val="000000"/>
              </a:solidFill>
              <a:latin typeface="Calibri"/>
              <a:ea typeface="Calibri"/>
              <a:cs typeface="Calibri"/>
              <a:sym typeface="Calibri"/>
            </a:endParaRPr>
          </a:p>
          <a:p>
            <a:pPr indent="0" lvl="0" marL="0" rtl="0" algn="just">
              <a:spcBef>
                <a:spcPts val="0"/>
              </a:spcBef>
              <a:spcAft>
                <a:spcPts val="0"/>
              </a:spcAft>
              <a:buNone/>
            </a:pPr>
            <a:r>
              <a:rPr lang="en" sz="2000">
                <a:solidFill>
                  <a:srgbClr val="000000"/>
                </a:solidFill>
                <a:latin typeface="Calibri"/>
                <a:ea typeface="Calibri"/>
                <a:cs typeface="Calibri"/>
                <a:sym typeface="Calibri"/>
              </a:rPr>
              <a:t>All types of users are </a:t>
            </a:r>
            <a:r>
              <a:rPr b="1" lang="en" sz="2000">
                <a:solidFill>
                  <a:srgbClr val="000000"/>
                </a:solidFill>
                <a:latin typeface="Calibri"/>
                <a:ea typeface="Calibri"/>
                <a:cs typeface="Calibri"/>
                <a:sym typeface="Calibri"/>
              </a:rPr>
              <a:t>Visitors</a:t>
            </a:r>
            <a:r>
              <a:rPr lang="en" sz="2000">
                <a:solidFill>
                  <a:srgbClr val="000000"/>
                </a:solidFill>
                <a:latin typeface="Calibri"/>
                <a:ea typeface="Calibri"/>
                <a:cs typeface="Calibri"/>
                <a:sym typeface="Calibri"/>
              </a:rPr>
              <a:t>, </a:t>
            </a:r>
            <a:r>
              <a:rPr b="1" lang="en" sz="2000">
                <a:solidFill>
                  <a:srgbClr val="000000"/>
                </a:solidFill>
                <a:latin typeface="Calibri"/>
                <a:ea typeface="Calibri"/>
                <a:cs typeface="Calibri"/>
                <a:sym typeface="Calibri"/>
              </a:rPr>
              <a:t>Customers</a:t>
            </a:r>
            <a:r>
              <a:rPr lang="en" sz="2000">
                <a:solidFill>
                  <a:srgbClr val="000000"/>
                </a:solidFill>
                <a:latin typeface="Calibri"/>
                <a:ea typeface="Calibri"/>
                <a:cs typeface="Calibri"/>
                <a:sym typeface="Calibri"/>
              </a:rPr>
              <a:t>, </a:t>
            </a:r>
            <a:r>
              <a:rPr b="1" lang="en" sz="2000">
                <a:solidFill>
                  <a:srgbClr val="000000"/>
                </a:solidFill>
                <a:latin typeface="Calibri"/>
                <a:ea typeface="Calibri"/>
                <a:cs typeface="Calibri"/>
                <a:sym typeface="Calibri"/>
              </a:rPr>
              <a:t>Providers </a:t>
            </a:r>
            <a:r>
              <a:rPr lang="en" sz="2000">
                <a:solidFill>
                  <a:srgbClr val="000000"/>
                </a:solidFill>
                <a:latin typeface="Calibri"/>
                <a:ea typeface="Calibri"/>
                <a:cs typeface="Calibri"/>
                <a:sym typeface="Calibri"/>
              </a:rPr>
              <a:t>and </a:t>
            </a:r>
            <a:r>
              <a:rPr b="1" lang="en" sz="2000">
                <a:solidFill>
                  <a:srgbClr val="000000"/>
                </a:solidFill>
                <a:latin typeface="Calibri"/>
                <a:ea typeface="Calibri"/>
                <a:cs typeface="Calibri"/>
                <a:sym typeface="Calibri"/>
              </a:rPr>
              <a:t>Administrators </a:t>
            </a:r>
            <a:r>
              <a:rPr lang="en" sz="2000">
                <a:solidFill>
                  <a:srgbClr val="000000"/>
                </a:solidFill>
                <a:latin typeface="Calibri"/>
                <a:ea typeface="Calibri"/>
                <a:cs typeface="Calibri"/>
                <a:sym typeface="Calibri"/>
              </a:rPr>
              <a:t>(Admins for short).</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727650" y="6482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Glossary</a:t>
            </a:r>
            <a:endParaRPr/>
          </a:p>
        </p:txBody>
      </p:sp>
      <p:sp>
        <p:nvSpPr>
          <p:cNvPr id="131" name="Shape 131"/>
          <p:cNvSpPr txBox="1"/>
          <p:nvPr>
            <p:ph idx="1" type="body"/>
          </p:nvPr>
        </p:nvSpPr>
        <p:spPr>
          <a:xfrm>
            <a:off x="804425" y="1291975"/>
            <a:ext cx="7837200" cy="360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000000"/>
                </a:solidFill>
                <a:latin typeface="Calibri"/>
                <a:ea typeface="Calibri"/>
                <a:cs typeface="Calibri"/>
                <a:sym typeface="Calibri"/>
              </a:rPr>
              <a:t>Account - </a:t>
            </a:r>
            <a:r>
              <a:rPr lang="en" sz="2000">
                <a:solidFill>
                  <a:srgbClr val="000000"/>
                </a:solidFill>
                <a:latin typeface="Calibri"/>
                <a:ea typeface="Calibri"/>
                <a:cs typeface="Calibri"/>
                <a:sym typeface="Calibri"/>
              </a:rPr>
              <a:t>A record about a customer/administrator/provider containing information</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Administrator - </a:t>
            </a:r>
            <a:r>
              <a:rPr lang="en" sz="2000">
                <a:solidFill>
                  <a:srgbClr val="000000"/>
                </a:solidFill>
                <a:latin typeface="Calibri"/>
                <a:ea typeface="Calibri"/>
                <a:cs typeface="Calibri"/>
                <a:sym typeface="Calibri"/>
              </a:rPr>
              <a:t>Ensure that the site is free of spam advertisements or abusive behaviours and operate the system.</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Member - </a:t>
            </a:r>
            <a:r>
              <a:rPr lang="en" sz="2000">
                <a:solidFill>
                  <a:srgbClr val="000000"/>
                </a:solidFill>
                <a:latin typeface="Calibri"/>
                <a:ea typeface="Calibri"/>
                <a:cs typeface="Calibri"/>
                <a:sym typeface="Calibri"/>
              </a:rPr>
              <a:t>Providers, Customers have registered account on website Tiki.vn</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Provider/Seller - </a:t>
            </a:r>
            <a:r>
              <a:rPr lang="en" sz="2000">
                <a:solidFill>
                  <a:srgbClr val="000000"/>
                </a:solidFill>
                <a:latin typeface="Calibri"/>
                <a:ea typeface="Calibri"/>
                <a:cs typeface="Calibri"/>
                <a:sym typeface="Calibri"/>
              </a:rPr>
              <a:t>Create showrooms to introduce, sell their products</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Customer - </a:t>
            </a:r>
            <a:r>
              <a:rPr lang="en" sz="2000">
                <a:solidFill>
                  <a:srgbClr val="000000"/>
                </a:solidFill>
                <a:latin typeface="Calibri"/>
                <a:ea typeface="Calibri"/>
                <a:cs typeface="Calibri"/>
                <a:sym typeface="Calibri"/>
              </a:rPr>
              <a:t>Purchase products or using services on Tiki’s website</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Visitor - </a:t>
            </a:r>
            <a:r>
              <a:rPr lang="en" sz="2000">
                <a:solidFill>
                  <a:srgbClr val="000000"/>
                </a:solidFill>
                <a:latin typeface="Calibri"/>
                <a:ea typeface="Calibri"/>
                <a:cs typeface="Calibri"/>
                <a:sym typeface="Calibri"/>
              </a:rPr>
              <a:t>Does not have an account.</a:t>
            </a:r>
            <a:endParaRPr b="1" sz="2000">
              <a:solidFill>
                <a:srgbClr val="000000"/>
              </a:solidFill>
              <a:latin typeface="Calibri"/>
              <a:ea typeface="Calibri"/>
              <a:cs typeface="Calibri"/>
              <a:sym typeface="Calibri"/>
            </a:endParaRPr>
          </a:p>
          <a:p>
            <a:pPr indent="0" lvl="0" marL="0" rtl="0" algn="just">
              <a:spcBef>
                <a:spcPts val="0"/>
              </a:spcBef>
              <a:spcAft>
                <a:spcPts val="0"/>
              </a:spcAft>
              <a:buNone/>
            </a:pPr>
            <a:r>
              <a:rPr b="1" lang="en" sz="2000">
                <a:solidFill>
                  <a:srgbClr val="000000"/>
                </a:solidFill>
                <a:latin typeface="Calibri"/>
                <a:ea typeface="Calibri"/>
                <a:cs typeface="Calibri"/>
                <a:sym typeface="Calibri"/>
              </a:rPr>
              <a:t>Product - </a:t>
            </a:r>
            <a:r>
              <a:rPr lang="en" sz="2000">
                <a:solidFill>
                  <a:srgbClr val="000000"/>
                </a:solidFill>
                <a:latin typeface="Calibri"/>
                <a:ea typeface="Calibri"/>
                <a:cs typeface="Calibri"/>
                <a:sym typeface="Calibri"/>
              </a:rPr>
              <a:t>Goods or services provided by sellers through Tiki’s website.</a:t>
            </a:r>
            <a:endParaRPr b="1" sz="20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6604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Use-case Diagram</a:t>
            </a:r>
            <a:endParaRPr/>
          </a:p>
        </p:txBody>
      </p:sp>
      <p:pic>
        <p:nvPicPr>
          <p:cNvPr id="137" name="Shape 137"/>
          <p:cNvPicPr preferRelativeResize="0"/>
          <p:nvPr/>
        </p:nvPicPr>
        <p:blipFill>
          <a:blip r:embed="rId3">
            <a:alphaModFix/>
          </a:blip>
          <a:stretch>
            <a:fillRect/>
          </a:stretch>
        </p:blipFill>
        <p:spPr>
          <a:xfrm>
            <a:off x="1401750" y="1280625"/>
            <a:ext cx="7483575" cy="375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7650" y="5751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 Design</a:t>
            </a:r>
            <a:endParaRPr/>
          </a:p>
        </p:txBody>
      </p:sp>
      <p:pic>
        <p:nvPicPr>
          <p:cNvPr id="143" name="Shape 143"/>
          <p:cNvPicPr preferRelativeResize="0"/>
          <p:nvPr/>
        </p:nvPicPr>
        <p:blipFill>
          <a:blip r:embed="rId3">
            <a:alphaModFix/>
          </a:blip>
          <a:stretch>
            <a:fillRect/>
          </a:stretch>
        </p:blipFill>
        <p:spPr>
          <a:xfrm>
            <a:off x="2507750" y="1110350"/>
            <a:ext cx="4563245" cy="372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