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72" r:id="rId7"/>
    <p:sldId id="273" r:id="rId8"/>
    <p:sldId id="274" r:id="rId9"/>
    <p:sldId id="264" r:id="rId10"/>
    <p:sldId id="266" r:id="rId11"/>
    <p:sldId id="268" r:id="rId12"/>
    <p:sldId id="269" r:id="rId13"/>
    <p:sldId id="270" r:id="rId14"/>
    <p:sldId id="271" r:id="rId15"/>
  </p:sldIdLst>
  <p:sldSz cx="18288000" cy="10287000"/>
  <p:notesSz cx="6858000" cy="9144000"/>
  <p:embeddedFontLst>
    <p:embeddedFont>
      <p:font typeface="Asap" panose="020B0604020202020204" charset="0"/>
      <p:regular r:id="rId16"/>
    </p:embeddedFont>
    <p:embeddedFont>
      <p:font typeface="Asap Bold" panose="020B0604020202020204" charset="0"/>
      <p:regular r:id="rId17"/>
    </p:embeddedFont>
    <p:embeddedFont>
      <p:font typeface="Asap Medium" panose="020B0604020202020204" charset="0"/>
      <p:regular r:id="rId18"/>
    </p:embeddedFont>
    <p:embeddedFont>
      <p:font typeface="DejaVu Serif Bold" panose="020B0604020202020204" charset="0"/>
      <p:regular r:id="rId19"/>
    </p:embeddedFont>
    <p:embeddedFont>
      <p:font typeface="Noto Sans 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77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5EDF8"/>
        </a:solidFill>
        <a:effectLst/>
      </p:bgPr>
    </p:bg>
    <p:spTree>
      <p:nvGrpSpPr>
        <p:cNvPr id="1" name=""/>
        <p:cNvGrpSpPr/>
        <p:nvPr/>
      </p:nvGrpSpPr>
      <p:grpSpPr>
        <a:xfrm>
          <a:off x="0" y="0"/>
          <a:ext cx="0" cy="0"/>
          <a:chOff x="0" y="0"/>
          <a:chExt cx="0" cy="0"/>
        </a:xfrm>
      </p:grpSpPr>
      <p:sp>
        <p:nvSpPr>
          <p:cNvPr id="2" name="Freeform 2"/>
          <p:cNvSpPr/>
          <p:nvPr/>
        </p:nvSpPr>
        <p:spPr>
          <a:xfrm>
            <a:off x="367965" y="463956"/>
            <a:ext cx="3816425" cy="3816425"/>
          </a:xfrm>
          <a:custGeom>
            <a:avLst/>
            <a:gdLst/>
            <a:ahLst/>
            <a:cxnLst/>
            <a:rect l="l" t="t" r="r" b="b"/>
            <a:pathLst>
              <a:path w="3816425" h="3816425">
                <a:moveTo>
                  <a:pt x="0" y="0"/>
                </a:moveTo>
                <a:lnTo>
                  <a:pt x="3816425" y="0"/>
                </a:lnTo>
                <a:lnTo>
                  <a:pt x="3816425" y="3816425"/>
                </a:lnTo>
                <a:lnTo>
                  <a:pt x="0" y="3816425"/>
                </a:lnTo>
                <a:lnTo>
                  <a:pt x="0" y="0"/>
                </a:lnTo>
                <a:close/>
              </a:path>
            </a:pathLst>
          </a:custGeom>
          <a:blipFill>
            <a:blip r:embed="rId2"/>
            <a:stretch>
              <a:fillRect/>
            </a:stretch>
          </a:blipFill>
        </p:spPr>
      </p:sp>
      <p:graphicFrame>
        <p:nvGraphicFramePr>
          <p:cNvPr id="3" name="Table 3"/>
          <p:cNvGraphicFramePr>
            <a:graphicFrameLocks noGrp="1"/>
          </p:cNvGraphicFramePr>
          <p:nvPr/>
        </p:nvGraphicFramePr>
        <p:xfrm>
          <a:off x="2766660" y="5687448"/>
          <a:ext cx="13634595" cy="4257674"/>
        </p:xfrm>
        <a:graphic>
          <a:graphicData uri="http://schemas.openxmlformats.org/drawingml/2006/table">
            <a:tbl>
              <a:tblPr/>
              <a:tblGrid>
                <a:gridCol w="2726919">
                  <a:extLst>
                    <a:ext uri="{9D8B030D-6E8A-4147-A177-3AD203B41FA5}">
                      <a16:colId xmlns:a16="http://schemas.microsoft.com/office/drawing/2014/main" val="20000"/>
                    </a:ext>
                  </a:extLst>
                </a:gridCol>
                <a:gridCol w="2726919">
                  <a:extLst>
                    <a:ext uri="{9D8B030D-6E8A-4147-A177-3AD203B41FA5}">
                      <a16:colId xmlns:a16="http://schemas.microsoft.com/office/drawing/2014/main" val="20001"/>
                    </a:ext>
                  </a:extLst>
                </a:gridCol>
                <a:gridCol w="2726919">
                  <a:extLst>
                    <a:ext uri="{9D8B030D-6E8A-4147-A177-3AD203B41FA5}">
                      <a16:colId xmlns:a16="http://schemas.microsoft.com/office/drawing/2014/main" val="20002"/>
                    </a:ext>
                  </a:extLst>
                </a:gridCol>
                <a:gridCol w="2726919">
                  <a:extLst>
                    <a:ext uri="{9D8B030D-6E8A-4147-A177-3AD203B41FA5}">
                      <a16:colId xmlns:a16="http://schemas.microsoft.com/office/drawing/2014/main" val="20003"/>
                    </a:ext>
                  </a:extLst>
                </a:gridCol>
                <a:gridCol w="2726919">
                  <a:extLst>
                    <a:ext uri="{9D8B030D-6E8A-4147-A177-3AD203B41FA5}">
                      <a16:colId xmlns:a16="http://schemas.microsoft.com/office/drawing/2014/main" val="20004"/>
                    </a:ext>
                  </a:extLst>
                </a:gridCol>
              </a:tblGrid>
              <a:tr h="1172543">
                <a:tc>
                  <a:txBody>
                    <a:bodyPr/>
                    <a:lstStyle/>
                    <a:p>
                      <a:pPr algn="ctr">
                        <a:lnSpc>
                          <a:spcPts val="2800"/>
                        </a:lnSpc>
                        <a:defRPr/>
                      </a:pPr>
                      <a:r>
                        <a:rPr lang="en-US" sz="2000" b="1">
                          <a:solidFill>
                            <a:srgbClr val="000000"/>
                          </a:solidFill>
                          <a:latin typeface="Asap Bold"/>
                          <a:ea typeface="Asap Bold"/>
                          <a:cs typeface="Asap Bold"/>
                          <a:sym typeface="Asap Bold"/>
                        </a:rPr>
                        <a:t>Sinh viên thực hiện</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solidFill>
                      <a:srgbClr val="DECDFF"/>
                    </a:solidFill>
                  </a:tcPr>
                </a:tc>
                <a:tc>
                  <a:txBody>
                    <a:bodyPr/>
                    <a:lstStyle/>
                    <a:p>
                      <a:pPr algn="ctr">
                        <a:lnSpc>
                          <a:spcPts val="2800"/>
                        </a:lnSpc>
                        <a:defRPr/>
                      </a:pPr>
                      <a:r>
                        <a:rPr lang="en-US" sz="2000" b="1">
                          <a:solidFill>
                            <a:srgbClr val="000000"/>
                          </a:solidFill>
                          <a:latin typeface="Asap Bold"/>
                          <a:ea typeface="Asap Bold"/>
                          <a:cs typeface="Asap Bold"/>
                          <a:sym typeface="Asap Bold"/>
                        </a:rPr>
                        <a:t>Mã sinh viên</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solidFill>
                      <a:srgbClr val="DECDFF"/>
                    </a:solidFill>
                  </a:tcPr>
                </a:tc>
                <a:tc>
                  <a:txBody>
                    <a:bodyPr/>
                    <a:lstStyle/>
                    <a:p>
                      <a:pPr algn="ctr">
                        <a:lnSpc>
                          <a:spcPts val="2800"/>
                        </a:lnSpc>
                        <a:defRPr/>
                      </a:pPr>
                      <a:r>
                        <a:rPr lang="en-US" sz="2000" b="1">
                          <a:solidFill>
                            <a:srgbClr val="000000"/>
                          </a:solidFill>
                          <a:latin typeface="Asap Bold"/>
                          <a:ea typeface="Asap Bold"/>
                          <a:cs typeface="Asap Bold"/>
                          <a:sym typeface="Asap Bold"/>
                        </a:rPr>
                        <a:t>Lớp</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solidFill>
                      <a:srgbClr val="DECDFF"/>
                    </a:solidFill>
                  </a:tcPr>
                </a:tc>
                <a:tc>
                  <a:txBody>
                    <a:bodyPr/>
                    <a:lstStyle/>
                    <a:p>
                      <a:pPr algn="ctr">
                        <a:lnSpc>
                          <a:spcPts val="2800"/>
                        </a:lnSpc>
                        <a:defRPr/>
                      </a:pPr>
                      <a:r>
                        <a:rPr lang="en-US" sz="2000" b="1">
                          <a:solidFill>
                            <a:srgbClr val="000000"/>
                          </a:solidFill>
                          <a:latin typeface="Asap Bold"/>
                          <a:ea typeface="Asap Bold"/>
                          <a:cs typeface="Asap Bold"/>
                          <a:sym typeface="Asap Bold"/>
                        </a:rPr>
                        <a:t>Khoa</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solidFill>
                      <a:srgbClr val="DECDFF"/>
                    </a:solidFill>
                  </a:tcPr>
                </a:tc>
                <a:tc>
                  <a:txBody>
                    <a:bodyPr/>
                    <a:lstStyle/>
                    <a:p>
                      <a:pPr algn="ctr">
                        <a:lnSpc>
                          <a:spcPts val="2800"/>
                        </a:lnSpc>
                        <a:defRPr/>
                      </a:pPr>
                      <a:r>
                        <a:rPr lang="en-US" sz="2000" b="1">
                          <a:solidFill>
                            <a:srgbClr val="000000"/>
                          </a:solidFill>
                          <a:latin typeface="Asap Bold"/>
                          <a:ea typeface="Asap Bold"/>
                          <a:cs typeface="Asap Bold"/>
                          <a:sym typeface="Asap Bold"/>
                        </a:rPr>
                        <a:t>Giáo viên hướng dẫn</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solidFill>
                      <a:srgbClr val="DECDFF"/>
                    </a:solidFill>
                  </a:tcPr>
                </a:tc>
                <a:extLst>
                  <a:ext uri="{0D108BD9-81ED-4DB2-BD59-A6C34878D82A}">
                    <a16:rowId xmlns:a16="http://schemas.microsoft.com/office/drawing/2014/main" val="10000"/>
                  </a:ext>
                </a:extLst>
              </a:tr>
              <a:tr h="1028377">
                <a:tc>
                  <a:txBody>
                    <a:bodyPr/>
                    <a:lstStyle/>
                    <a:p>
                      <a:pPr algn="ctr">
                        <a:lnSpc>
                          <a:spcPts val="2800"/>
                        </a:lnSpc>
                        <a:defRPr/>
                      </a:pPr>
                      <a:r>
                        <a:rPr lang="en-US" sz="2000">
                          <a:solidFill>
                            <a:srgbClr val="000000"/>
                          </a:solidFill>
                          <a:latin typeface="Asap"/>
                          <a:ea typeface="Asap"/>
                          <a:cs typeface="Asap"/>
                          <a:sym typeface="Asap"/>
                        </a:rPr>
                        <a:t>Phạm Mạnh Cương</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sap"/>
                          <a:ea typeface="Asap"/>
                          <a:cs typeface="Asap"/>
                          <a:sym typeface="Asap"/>
                        </a:rPr>
                        <a:t>20210893</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sap"/>
                          <a:ea typeface="Asap"/>
                          <a:cs typeface="Asap"/>
                          <a:sym typeface="Asap"/>
                        </a:rPr>
                        <a:t>DCCNTT12.10.3</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sap"/>
                          <a:ea typeface="Asap"/>
                          <a:cs typeface="Asap"/>
                          <a:sym typeface="Asap"/>
                        </a:rPr>
                        <a:t>Công nghệ thông tin</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sap"/>
                          <a:ea typeface="Asap"/>
                          <a:cs typeface="Asap"/>
                          <a:sym typeface="Asap"/>
                        </a:rPr>
                        <a:t>Lương Thị Hồng Lan</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tcPr>
                </a:tc>
                <a:extLst>
                  <a:ext uri="{0D108BD9-81ED-4DB2-BD59-A6C34878D82A}">
                    <a16:rowId xmlns:a16="http://schemas.microsoft.com/office/drawing/2014/main" val="10001"/>
                  </a:ext>
                </a:extLst>
              </a:tr>
              <a:tr h="1028377">
                <a:tc>
                  <a:txBody>
                    <a:bodyPr/>
                    <a:lstStyle/>
                    <a:p>
                      <a:pPr algn="ctr">
                        <a:lnSpc>
                          <a:spcPts val="2800"/>
                        </a:lnSpc>
                        <a:defRPr/>
                      </a:pPr>
                      <a:r>
                        <a:rPr lang="en-US" sz="2000">
                          <a:solidFill>
                            <a:srgbClr val="000000"/>
                          </a:solidFill>
                          <a:latin typeface="Asap"/>
                          <a:ea typeface="Asap"/>
                          <a:cs typeface="Asap"/>
                          <a:sym typeface="Asap"/>
                        </a:rPr>
                        <a:t>Nguyễn Huy Hoàng</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sap"/>
                          <a:ea typeface="Asap"/>
                          <a:cs typeface="Asap"/>
                          <a:sym typeface="Asap"/>
                        </a:rPr>
                        <a:t>20210763</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sap"/>
                          <a:ea typeface="Asap"/>
                          <a:cs typeface="Asap"/>
                          <a:sym typeface="Asap"/>
                        </a:rPr>
                        <a:t>DCCNTT12.10.3</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sap"/>
                          <a:ea typeface="Asap"/>
                          <a:cs typeface="Asap"/>
                          <a:sym typeface="Asap"/>
                        </a:rPr>
                        <a:t>Công nghệ thông tin</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sap"/>
                          <a:ea typeface="Asap"/>
                          <a:cs typeface="Asap"/>
                          <a:sym typeface="Asap"/>
                        </a:rPr>
                        <a:t>Lương Thị Hồng Lan</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tcPr>
                </a:tc>
                <a:extLst>
                  <a:ext uri="{0D108BD9-81ED-4DB2-BD59-A6C34878D82A}">
                    <a16:rowId xmlns:a16="http://schemas.microsoft.com/office/drawing/2014/main" val="10002"/>
                  </a:ext>
                </a:extLst>
              </a:tr>
              <a:tr h="1028377">
                <a:tc>
                  <a:txBody>
                    <a:bodyPr/>
                    <a:lstStyle/>
                    <a:p>
                      <a:pPr algn="ctr">
                        <a:lnSpc>
                          <a:spcPts val="2800"/>
                        </a:lnSpc>
                        <a:defRPr/>
                      </a:pPr>
                      <a:r>
                        <a:rPr lang="en-US" sz="2000">
                          <a:solidFill>
                            <a:srgbClr val="000000"/>
                          </a:solidFill>
                          <a:latin typeface="Asap"/>
                          <a:ea typeface="Asap"/>
                          <a:cs typeface="Asap"/>
                          <a:sym typeface="Asap"/>
                        </a:rPr>
                        <a:t>Nguyễn Văn Tuấn</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sap"/>
                          <a:ea typeface="Asap"/>
                          <a:cs typeface="Asap"/>
                          <a:sym typeface="Asap"/>
                        </a:rPr>
                        <a:t>20210909</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sap"/>
                          <a:ea typeface="Asap"/>
                          <a:cs typeface="Asap"/>
                          <a:sym typeface="Asap"/>
                        </a:rPr>
                        <a:t>DCCNTT12.10.3</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sap"/>
                          <a:ea typeface="Asap"/>
                          <a:cs typeface="Asap"/>
                          <a:sym typeface="Asap"/>
                        </a:rPr>
                        <a:t>Công nghệ thông tin</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sap"/>
                          <a:ea typeface="Asap"/>
                          <a:cs typeface="Asap"/>
                          <a:sym typeface="Asap"/>
                        </a:rPr>
                        <a:t>Lương Thị Hồng Lan</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4" name="TextBox 4"/>
          <p:cNvSpPr txBox="1"/>
          <p:nvPr/>
        </p:nvSpPr>
        <p:spPr>
          <a:xfrm>
            <a:off x="4777532" y="773519"/>
            <a:ext cx="12481768" cy="863600"/>
          </a:xfrm>
          <a:prstGeom prst="rect">
            <a:avLst/>
          </a:prstGeom>
        </p:spPr>
        <p:txBody>
          <a:bodyPr lIns="0" tIns="0" rIns="0" bIns="0" rtlCol="0" anchor="t">
            <a:spAutoFit/>
          </a:bodyPr>
          <a:lstStyle/>
          <a:p>
            <a:pPr algn="ctr">
              <a:lnSpc>
                <a:spcPts val="7000"/>
              </a:lnSpc>
            </a:pPr>
            <a:r>
              <a:rPr lang="en-US" sz="4800" b="1">
                <a:solidFill>
                  <a:srgbClr val="000000"/>
                </a:solidFill>
                <a:latin typeface="Noto Sans Bold"/>
                <a:ea typeface="Noto Sans Bold"/>
                <a:cs typeface="Noto Sans Bold"/>
                <a:sym typeface="Noto Sans Bold"/>
              </a:rPr>
              <a:t>TRƯỜNG ĐẠI HỌC CÔNG NGHỆ ĐÔNG Á</a:t>
            </a:r>
          </a:p>
        </p:txBody>
      </p:sp>
      <p:sp>
        <p:nvSpPr>
          <p:cNvPr id="5" name="TextBox 5"/>
          <p:cNvSpPr txBox="1"/>
          <p:nvPr/>
        </p:nvSpPr>
        <p:spPr>
          <a:xfrm>
            <a:off x="6919781" y="2295968"/>
            <a:ext cx="7744123" cy="679450"/>
          </a:xfrm>
          <a:prstGeom prst="rect">
            <a:avLst/>
          </a:prstGeom>
        </p:spPr>
        <p:txBody>
          <a:bodyPr lIns="0" tIns="0" rIns="0" bIns="0" rtlCol="0" anchor="t">
            <a:spAutoFit/>
          </a:bodyPr>
          <a:lstStyle/>
          <a:p>
            <a:pPr algn="ctr">
              <a:lnSpc>
                <a:spcPts val="5599"/>
              </a:lnSpc>
            </a:pPr>
            <a:r>
              <a:rPr lang="en-US" sz="3600" b="1">
                <a:solidFill>
                  <a:srgbClr val="000000"/>
                </a:solidFill>
                <a:latin typeface="Noto Sans Bold"/>
                <a:ea typeface="Noto Sans Bold"/>
                <a:cs typeface="Noto Sans Bold"/>
                <a:sym typeface="Noto Sans Bold"/>
              </a:rPr>
              <a:t>KHOA CÔNG NGHỆ THÔNG TIN</a:t>
            </a:r>
          </a:p>
        </p:txBody>
      </p:sp>
      <p:sp>
        <p:nvSpPr>
          <p:cNvPr id="6" name="TextBox 6"/>
          <p:cNvSpPr txBox="1"/>
          <p:nvPr/>
        </p:nvSpPr>
        <p:spPr>
          <a:xfrm>
            <a:off x="6919781" y="3575493"/>
            <a:ext cx="4812209" cy="1193801"/>
          </a:xfrm>
          <a:prstGeom prst="rect">
            <a:avLst/>
          </a:prstGeom>
        </p:spPr>
        <p:txBody>
          <a:bodyPr lIns="0" tIns="0" rIns="0" bIns="0" rtlCol="0" anchor="t">
            <a:spAutoFit/>
          </a:bodyPr>
          <a:lstStyle/>
          <a:p>
            <a:pPr algn="ctr">
              <a:lnSpc>
                <a:spcPts val="9799"/>
              </a:lnSpc>
            </a:pPr>
            <a:r>
              <a:rPr lang="en-US" sz="6999" b="1">
                <a:solidFill>
                  <a:srgbClr val="000000"/>
                </a:solidFill>
                <a:latin typeface="Noto Sans Bold"/>
                <a:ea typeface="Noto Sans Bold"/>
                <a:cs typeface="Noto Sans Bold"/>
                <a:sym typeface="Noto Sans Bold"/>
              </a:rPr>
              <a:t>Bài tập lớn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43694"/>
        </a:solidFill>
        <a:effectLst/>
      </p:bgPr>
    </p:bg>
    <p:spTree>
      <p:nvGrpSpPr>
        <p:cNvPr id="1" name=""/>
        <p:cNvGrpSpPr/>
        <p:nvPr/>
      </p:nvGrpSpPr>
      <p:grpSpPr>
        <a:xfrm>
          <a:off x="0" y="0"/>
          <a:ext cx="0" cy="0"/>
          <a:chOff x="0" y="0"/>
          <a:chExt cx="0" cy="0"/>
        </a:xfrm>
      </p:grpSpPr>
      <p:grpSp>
        <p:nvGrpSpPr>
          <p:cNvPr id="2" name="Group 2"/>
          <p:cNvGrpSpPr/>
          <p:nvPr/>
        </p:nvGrpSpPr>
        <p:grpSpPr>
          <a:xfrm>
            <a:off x="2286000" y="4281167"/>
            <a:ext cx="1594247" cy="159424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914D"/>
            </a:solidFill>
          </p:spPr>
        </p:sp>
        <p:sp>
          <p:nvSpPr>
            <p:cNvPr id="4" name="TextBox 4"/>
            <p:cNvSpPr txBox="1"/>
            <p:nvPr/>
          </p:nvSpPr>
          <p:spPr>
            <a:xfrm>
              <a:off x="76200" y="85725"/>
              <a:ext cx="660400" cy="650875"/>
            </a:xfrm>
            <a:prstGeom prst="rect">
              <a:avLst/>
            </a:prstGeom>
          </p:spPr>
          <p:txBody>
            <a:bodyPr lIns="50800" tIns="50800" rIns="50800" bIns="50800" rtlCol="0" anchor="ctr"/>
            <a:lstStyle/>
            <a:p>
              <a:pPr algn="ctr">
                <a:lnSpc>
                  <a:spcPts val="2260"/>
                </a:lnSpc>
              </a:pPr>
              <a:r>
                <a:rPr lang="en-US" sz="2000" b="1">
                  <a:solidFill>
                    <a:srgbClr val="000000"/>
                  </a:solidFill>
                  <a:latin typeface="Asap Bold"/>
                  <a:ea typeface="Asap Bold"/>
                  <a:cs typeface="Asap Bold"/>
                  <a:sym typeface="Asap Bold"/>
                </a:rPr>
                <a:t>Thu Nhận Ảnh</a:t>
              </a:r>
            </a:p>
          </p:txBody>
        </p:sp>
      </p:grpSp>
      <p:grpSp>
        <p:nvGrpSpPr>
          <p:cNvPr id="5" name="Group 5"/>
          <p:cNvGrpSpPr/>
          <p:nvPr/>
        </p:nvGrpSpPr>
        <p:grpSpPr>
          <a:xfrm>
            <a:off x="5540720" y="4272046"/>
            <a:ext cx="1705580" cy="170558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914D"/>
            </a:solidFill>
          </p:spPr>
        </p:sp>
        <p:sp>
          <p:nvSpPr>
            <p:cNvPr id="7" name="TextBox 7"/>
            <p:cNvSpPr txBox="1"/>
            <p:nvPr/>
          </p:nvSpPr>
          <p:spPr>
            <a:xfrm>
              <a:off x="76200" y="85725"/>
              <a:ext cx="660400" cy="650875"/>
            </a:xfrm>
            <a:prstGeom prst="rect">
              <a:avLst/>
            </a:prstGeom>
          </p:spPr>
          <p:txBody>
            <a:bodyPr lIns="50800" tIns="50800" rIns="50800" bIns="50800" rtlCol="0" anchor="ctr"/>
            <a:lstStyle/>
            <a:p>
              <a:pPr algn="ctr">
                <a:lnSpc>
                  <a:spcPts val="2260"/>
                </a:lnSpc>
              </a:pPr>
              <a:r>
                <a:rPr lang="en-US" sz="2000" b="1">
                  <a:solidFill>
                    <a:srgbClr val="000000"/>
                  </a:solidFill>
                  <a:latin typeface="Asap Bold"/>
                  <a:ea typeface="Asap Bold"/>
                  <a:cs typeface="Asap Bold"/>
                  <a:sym typeface="Asap Bold"/>
                </a:rPr>
                <a:t>Tiền Xử Lý Ảnh</a:t>
              </a:r>
            </a:p>
          </p:txBody>
        </p:sp>
      </p:grpSp>
      <p:grpSp>
        <p:nvGrpSpPr>
          <p:cNvPr id="8" name="Group 8"/>
          <p:cNvGrpSpPr/>
          <p:nvPr/>
        </p:nvGrpSpPr>
        <p:grpSpPr>
          <a:xfrm>
            <a:off x="8506652" y="4158702"/>
            <a:ext cx="1872578" cy="1872578"/>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914D"/>
            </a:solidFill>
          </p:spPr>
        </p:sp>
        <p:sp>
          <p:nvSpPr>
            <p:cNvPr id="10" name="TextBox 10"/>
            <p:cNvSpPr txBox="1"/>
            <p:nvPr/>
          </p:nvSpPr>
          <p:spPr>
            <a:xfrm>
              <a:off x="76200" y="85725"/>
              <a:ext cx="660400" cy="650875"/>
            </a:xfrm>
            <a:prstGeom prst="rect">
              <a:avLst/>
            </a:prstGeom>
          </p:spPr>
          <p:txBody>
            <a:bodyPr lIns="50800" tIns="50800" rIns="50800" bIns="50800" rtlCol="0" anchor="ctr"/>
            <a:lstStyle/>
            <a:p>
              <a:pPr algn="ctr">
                <a:lnSpc>
                  <a:spcPts val="2260"/>
                </a:lnSpc>
              </a:pPr>
              <a:r>
                <a:rPr lang="en-US" sz="2000" b="1">
                  <a:solidFill>
                    <a:srgbClr val="000000"/>
                  </a:solidFill>
                  <a:latin typeface="Asap Bold"/>
                  <a:ea typeface="Asap Bold"/>
                  <a:cs typeface="Asap Bold"/>
                  <a:sym typeface="Asap Bold"/>
                </a:rPr>
                <a:t>Phát Hiện Biển số</a:t>
              </a:r>
            </a:p>
          </p:txBody>
        </p:sp>
      </p:grpSp>
      <p:grpSp>
        <p:nvGrpSpPr>
          <p:cNvPr id="11" name="Group 11"/>
          <p:cNvGrpSpPr/>
          <p:nvPr/>
        </p:nvGrpSpPr>
        <p:grpSpPr>
          <a:xfrm>
            <a:off x="11244049" y="4307410"/>
            <a:ext cx="1672180" cy="1672180"/>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914D"/>
            </a:solidFill>
          </p:spPr>
        </p:sp>
        <p:sp>
          <p:nvSpPr>
            <p:cNvPr id="13" name="TextBox 13"/>
            <p:cNvSpPr txBox="1"/>
            <p:nvPr/>
          </p:nvSpPr>
          <p:spPr>
            <a:xfrm>
              <a:off x="76200" y="85725"/>
              <a:ext cx="660400" cy="650875"/>
            </a:xfrm>
            <a:prstGeom prst="rect">
              <a:avLst/>
            </a:prstGeom>
          </p:spPr>
          <p:txBody>
            <a:bodyPr lIns="50800" tIns="50800" rIns="50800" bIns="50800" rtlCol="0" anchor="ctr"/>
            <a:lstStyle/>
            <a:p>
              <a:pPr algn="ctr">
                <a:lnSpc>
                  <a:spcPts val="2260"/>
                </a:lnSpc>
              </a:pPr>
              <a:r>
                <a:rPr lang="en-US" sz="2000" b="1">
                  <a:solidFill>
                    <a:srgbClr val="000000"/>
                  </a:solidFill>
                  <a:latin typeface="Asap Bold"/>
                  <a:ea typeface="Asap Bold"/>
                  <a:cs typeface="Asap Bold"/>
                  <a:sym typeface="Asap Bold"/>
                </a:rPr>
                <a:t>Nhận Diện Kí Tự</a:t>
              </a:r>
            </a:p>
          </p:txBody>
        </p:sp>
      </p:grpSp>
      <p:grpSp>
        <p:nvGrpSpPr>
          <p:cNvPr id="14" name="Group 14"/>
          <p:cNvGrpSpPr/>
          <p:nvPr/>
        </p:nvGrpSpPr>
        <p:grpSpPr>
          <a:xfrm>
            <a:off x="14312391" y="4125302"/>
            <a:ext cx="1905978" cy="1905978"/>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914D"/>
            </a:solidFill>
          </p:spPr>
        </p:sp>
        <p:sp>
          <p:nvSpPr>
            <p:cNvPr id="16" name="TextBox 16"/>
            <p:cNvSpPr txBox="1"/>
            <p:nvPr/>
          </p:nvSpPr>
          <p:spPr>
            <a:xfrm>
              <a:off x="76200" y="85725"/>
              <a:ext cx="660400" cy="650875"/>
            </a:xfrm>
            <a:prstGeom prst="rect">
              <a:avLst/>
            </a:prstGeom>
          </p:spPr>
          <p:txBody>
            <a:bodyPr lIns="50800" tIns="50800" rIns="50800" bIns="50800" rtlCol="0" anchor="ctr"/>
            <a:lstStyle/>
            <a:p>
              <a:pPr algn="ctr">
                <a:lnSpc>
                  <a:spcPts val="2260"/>
                </a:lnSpc>
              </a:pPr>
              <a:r>
                <a:rPr lang="en-US" sz="2000" b="1">
                  <a:solidFill>
                    <a:srgbClr val="000000"/>
                  </a:solidFill>
                  <a:latin typeface="Asap Bold"/>
                  <a:ea typeface="Asap Bold"/>
                  <a:cs typeface="Asap Bold"/>
                  <a:sym typeface="Asap Bold"/>
                </a:rPr>
                <a:t>Nhận Dạng Và Nội Suy</a:t>
              </a:r>
            </a:p>
          </p:txBody>
        </p:sp>
      </p:grpSp>
      <p:sp>
        <p:nvSpPr>
          <p:cNvPr id="17" name="TextBox 17"/>
          <p:cNvSpPr txBox="1"/>
          <p:nvPr/>
        </p:nvSpPr>
        <p:spPr>
          <a:xfrm>
            <a:off x="5117653" y="723900"/>
            <a:ext cx="7129106" cy="537718"/>
          </a:xfrm>
          <a:prstGeom prst="rect">
            <a:avLst/>
          </a:prstGeom>
        </p:spPr>
        <p:txBody>
          <a:bodyPr lIns="0" tIns="0" rIns="0" bIns="0" rtlCol="0" anchor="t">
            <a:spAutoFit/>
          </a:bodyPr>
          <a:lstStyle/>
          <a:p>
            <a:pPr algn="ctr">
              <a:lnSpc>
                <a:spcPts val="4180"/>
              </a:lnSpc>
              <a:spcBef>
                <a:spcPct val="0"/>
              </a:spcBef>
            </a:pPr>
            <a:r>
              <a:rPr lang="en-US" sz="3699" b="1">
                <a:solidFill>
                  <a:srgbClr val="FFFFFF"/>
                </a:solidFill>
                <a:latin typeface="Asap Bold"/>
                <a:ea typeface="Asap Bold"/>
                <a:cs typeface="Asap Bold"/>
                <a:sym typeface="Asap Bold"/>
              </a:rPr>
              <a:t>Thực Nghiệm Kiểm Trứng Mô Hình</a:t>
            </a:r>
          </a:p>
        </p:txBody>
      </p:sp>
      <p:sp>
        <p:nvSpPr>
          <p:cNvPr id="18" name="AutoShape 18"/>
          <p:cNvSpPr/>
          <p:nvPr/>
        </p:nvSpPr>
        <p:spPr>
          <a:xfrm>
            <a:off x="3880247" y="5078291"/>
            <a:ext cx="1660472" cy="46545"/>
          </a:xfrm>
          <a:prstGeom prst="line">
            <a:avLst/>
          </a:prstGeom>
          <a:ln w="38100" cap="flat">
            <a:solidFill>
              <a:srgbClr val="FFFFFF"/>
            </a:solidFill>
            <a:prstDash val="solid"/>
            <a:headEnd type="none" w="sm" len="sm"/>
            <a:tailEnd type="triangle" w="lg" len="med"/>
          </a:ln>
        </p:spPr>
      </p:sp>
      <p:sp>
        <p:nvSpPr>
          <p:cNvPr id="19" name="AutoShape 19"/>
          <p:cNvSpPr/>
          <p:nvPr/>
        </p:nvSpPr>
        <p:spPr>
          <a:xfrm flipV="1">
            <a:off x="7246299" y="5094991"/>
            <a:ext cx="1260353" cy="29846"/>
          </a:xfrm>
          <a:prstGeom prst="line">
            <a:avLst/>
          </a:prstGeom>
          <a:ln w="38100" cap="flat">
            <a:solidFill>
              <a:srgbClr val="FFFFFF"/>
            </a:solidFill>
            <a:prstDash val="solid"/>
            <a:headEnd type="none" w="sm" len="sm"/>
            <a:tailEnd type="triangle" w="lg" len="med"/>
          </a:ln>
        </p:spPr>
      </p:sp>
      <p:sp>
        <p:nvSpPr>
          <p:cNvPr id="20" name="AutoShape 20"/>
          <p:cNvSpPr/>
          <p:nvPr/>
        </p:nvSpPr>
        <p:spPr>
          <a:xfrm>
            <a:off x="10379230" y="5094991"/>
            <a:ext cx="864818" cy="48509"/>
          </a:xfrm>
          <a:prstGeom prst="line">
            <a:avLst/>
          </a:prstGeom>
          <a:ln w="38100" cap="flat">
            <a:solidFill>
              <a:srgbClr val="FFFFFF"/>
            </a:solidFill>
            <a:prstDash val="solid"/>
            <a:headEnd type="none" w="sm" len="sm"/>
            <a:tailEnd type="triangle" w="lg" len="med"/>
          </a:ln>
        </p:spPr>
      </p:sp>
      <p:sp>
        <p:nvSpPr>
          <p:cNvPr id="21" name="AutoShape 21"/>
          <p:cNvSpPr/>
          <p:nvPr/>
        </p:nvSpPr>
        <p:spPr>
          <a:xfrm>
            <a:off x="12808550" y="5030588"/>
            <a:ext cx="1503841" cy="47703"/>
          </a:xfrm>
          <a:prstGeom prst="line">
            <a:avLst/>
          </a:prstGeom>
          <a:ln w="38100" cap="flat">
            <a:solidFill>
              <a:srgbClr val="FFFFFF"/>
            </a:solidFill>
            <a:prstDash val="solid"/>
            <a:headEnd type="none" w="sm" len="sm"/>
            <a:tailEnd type="triangle" w="lg" len="med"/>
          </a:ln>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43694"/>
        </a:solidFill>
        <a:effectLst/>
      </p:bgPr>
    </p:bg>
    <p:spTree>
      <p:nvGrpSpPr>
        <p:cNvPr id="1" name=""/>
        <p:cNvGrpSpPr/>
        <p:nvPr/>
      </p:nvGrpSpPr>
      <p:grpSpPr>
        <a:xfrm>
          <a:off x="0" y="0"/>
          <a:ext cx="0" cy="0"/>
          <a:chOff x="0" y="0"/>
          <a:chExt cx="0" cy="0"/>
        </a:xfrm>
      </p:grpSpPr>
      <p:sp>
        <p:nvSpPr>
          <p:cNvPr id="2" name="Freeform 2"/>
          <p:cNvSpPr/>
          <p:nvPr/>
        </p:nvSpPr>
        <p:spPr>
          <a:xfrm>
            <a:off x="651339" y="2346066"/>
            <a:ext cx="7707588" cy="6507444"/>
          </a:xfrm>
          <a:custGeom>
            <a:avLst/>
            <a:gdLst/>
            <a:ahLst/>
            <a:cxnLst/>
            <a:rect l="l" t="t" r="r" b="b"/>
            <a:pathLst>
              <a:path w="7707588" h="6507444">
                <a:moveTo>
                  <a:pt x="0" y="0"/>
                </a:moveTo>
                <a:lnTo>
                  <a:pt x="7707587" y="0"/>
                </a:lnTo>
                <a:lnTo>
                  <a:pt x="7707587" y="6507445"/>
                </a:lnTo>
                <a:lnTo>
                  <a:pt x="0" y="6507445"/>
                </a:lnTo>
                <a:lnTo>
                  <a:pt x="0" y="0"/>
                </a:lnTo>
                <a:close/>
              </a:path>
            </a:pathLst>
          </a:custGeom>
          <a:blipFill>
            <a:blip r:embed="rId2"/>
            <a:stretch>
              <a:fillRect/>
            </a:stretch>
          </a:blipFill>
        </p:spPr>
      </p:sp>
      <p:sp>
        <p:nvSpPr>
          <p:cNvPr id="3" name="TextBox 3"/>
          <p:cNvSpPr txBox="1"/>
          <p:nvPr/>
        </p:nvSpPr>
        <p:spPr>
          <a:xfrm>
            <a:off x="3875305" y="369005"/>
            <a:ext cx="9303205" cy="1186040"/>
          </a:xfrm>
          <a:prstGeom prst="rect">
            <a:avLst/>
          </a:prstGeom>
        </p:spPr>
        <p:txBody>
          <a:bodyPr lIns="0" tIns="0" rIns="0" bIns="0" rtlCol="0" anchor="t">
            <a:spAutoFit/>
          </a:bodyPr>
          <a:lstStyle/>
          <a:p>
            <a:pPr algn="ctr">
              <a:lnSpc>
                <a:spcPts val="9718"/>
              </a:lnSpc>
            </a:pPr>
            <a:r>
              <a:rPr lang="en-US" sz="6942" b="1">
                <a:solidFill>
                  <a:srgbClr val="FFFFFF"/>
                </a:solidFill>
                <a:latin typeface="Noto Sans Bold"/>
                <a:ea typeface="Noto Sans Bold"/>
                <a:cs typeface="Noto Sans Bold"/>
                <a:sym typeface="Noto Sans Bold"/>
              </a:rPr>
              <a:t>Kết quả thực nghiệm</a:t>
            </a:r>
          </a:p>
        </p:txBody>
      </p:sp>
      <p:sp>
        <p:nvSpPr>
          <p:cNvPr id="4" name="Freeform 4"/>
          <p:cNvSpPr/>
          <p:nvPr/>
        </p:nvSpPr>
        <p:spPr>
          <a:xfrm>
            <a:off x="9661662" y="2346066"/>
            <a:ext cx="7608514" cy="6507444"/>
          </a:xfrm>
          <a:custGeom>
            <a:avLst/>
            <a:gdLst/>
            <a:ahLst/>
            <a:cxnLst/>
            <a:rect l="l" t="t" r="r" b="b"/>
            <a:pathLst>
              <a:path w="7608514" h="6507444">
                <a:moveTo>
                  <a:pt x="0" y="0"/>
                </a:moveTo>
                <a:lnTo>
                  <a:pt x="7608514" y="0"/>
                </a:lnTo>
                <a:lnTo>
                  <a:pt x="7608514" y="6507445"/>
                </a:lnTo>
                <a:lnTo>
                  <a:pt x="0" y="6507445"/>
                </a:lnTo>
                <a:lnTo>
                  <a:pt x="0" y="0"/>
                </a:lnTo>
                <a:close/>
              </a:path>
            </a:pathLst>
          </a:custGeom>
          <a:blipFill>
            <a:blip r:embed="rId3"/>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43694"/>
        </a:solidFill>
        <a:effectLst/>
      </p:bgPr>
    </p:bg>
    <p:spTree>
      <p:nvGrpSpPr>
        <p:cNvPr id="1" name=""/>
        <p:cNvGrpSpPr/>
        <p:nvPr/>
      </p:nvGrpSpPr>
      <p:grpSpPr>
        <a:xfrm>
          <a:off x="0" y="0"/>
          <a:ext cx="0" cy="0"/>
          <a:chOff x="0" y="0"/>
          <a:chExt cx="0" cy="0"/>
        </a:xfrm>
      </p:grpSpPr>
      <p:sp>
        <p:nvSpPr>
          <p:cNvPr id="2" name="Freeform 2"/>
          <p:cNvSpPr/>
          <p:nvPr/>
        </p:nvSpPr>
        <p:spPr>
          <a:xfrm>
            <a:off x="8516219" y="2310133"/>
            <a:ext cx="8312572" cy="7034728"/>
          </a:xfrm>
          <a:custGeom>
            <a:avLst/>
            <a:gdLst/>
            <a:ahLst/>
            <a:cxnLst/>
            <a:rect l="l" t="t" r="r" b="b"/>
            <a:pathLst>
              <a:path w="8312572" h="7034728">
                <a:moveTo>
                  <a:pt x="0" y="0"/>
                </a:moveTo>
                <a:lnTo>
                  <a:pt x="8312573" y="0"/>
                </a:lnTo>
                <a:lnTo>
                  <a:pt x="8312573" y="7034728"/>
                </a:lnTo>
                <a:lnTo>
                  <a:pt x="0" y="7034728"/>
                </a:lnTo>
                <a:lnTo>
                  <a:pt x="0" y="0"/>
                </a:lnTo>
                <a:close/>
              </a:path>
            </a:pathLst>
          </a:custGeom>
          <a:blipFill>
            <a:blip r:embed="rId2"/>
            <a:stretch>
              <a:fillRect/>
            </a:stretch>
          </a:blipFill>
        </p:spPr>
      </p:sp>
      <p:sp>
        <p:nvSpPr>
          <p:cNvPr id="3" name="TextBox 3"/>
          <p:cNvSpPr txBox="1"/>
          <p:nvPr/>
        </p:nvSpPr>
        <p:spPr>
          <a:xfrm>
            <a:off x="4291265" y="370421"/>
            <a:ext cx="9278181" cy="1183209"/>
          </a:xfrm>
          <a:prstGeom prst="rect">
            <a:avLst/>
          </a:prstGeom>
        </p:spPr>
        <p:txBody>
          <a:bodyPr lIns="0" tIns="0" rIns="0" bIns="0" rtlCol="0" anchor="t">
            <a:spAutoFit/>
          </a:bodyPr>
          <a:lstStyle/>
          <a:p>
            <a:pPr algn="ctr">
              <a:lnSpc>
                <a:spcPts val="9692"/>
              </a:lnSpc>
            </a:pPr>
            <a:r>
              <a:rPr lang="en-US" sz="6923" b="1">
                <a:solidFill>
                  <a:srgbClr val="E5EDF8"/>
                </a:solidFill>
                <a:latin typeface="Noto Sans Bold"/>
                <a:ea typeface="Noto Sans Bold"/>
                <a:cs typeface="Noto Sans Bold"/>
                <a:sym typeface="Noto Sans Bold"/>
              </a:rPr>
              <a:t>Kết quả thực nghiệm</a:t>
            </a:r>
          </a:p>
        </p:txBody>
      </p:sp>
      <p:sp>
        <p:nvSpPr>
          <p:cNvPr id="4" name="TextBox 4"/>
          <p:cNvSpPr txBox="1"/>
          <p:nvPr/>
        </p:nvSpPr>
        <p:spPr>
          <a:xfrm>
            <a:off x="799923" y="2919059"/>
            <a:ext cx="6673111" cy="1293495"/>
          </a:xfrm>
          <a:prstGeom prst="rect">
            <a:avLst/>
          </a:prstGeom>
        </p:spPr>
        <p:txBody>
          <a:bodyPr lIns="0" tIns="0" rIns="0" bIns="0" rtlCol="0" anchor="t">
            <a:spAutoFit/>
          </a:bodyPr>
          <a:lstStyle/>
          <a:p>
            <a:pPr algn="ctr">
              <a:lnSpc>
                <a:spcPts val="3389"/>
              </a:lnSpc>
              <a:spcBef>
                <a:spcPct val="0"/>
              </a:spcBef>
            </a:pPr>
            <a:r>
              <a:rPr lang="en-US" sz="2999" b="1">
                <a:solidFill>
                  <a:srgbClr val="E5EDF8"/>
                </a:solidFill>
                <a:latin typeface="Asap Bold"/>
                <a:ea typeface="Asap Bold"/>
                <a:cs typeface="Asap Bold"/>
                <a:sym typeface="Asap Bold"/>
              </a:rPr>
              <a:t>Trong một số trường hợp biển số bị mờ hoặc mất một phần ký tự, mã tỉnh/thành phố không nhận diện được: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543694"/>
        </a:solidFill>
        <a:effectLst/>
      </p:bgPr>
    </p:bg>
    <p:spTree>
      <p:nvGrpSpPr>
        <p:cNvPr id="1" name=""/>
        <p:cNvGrpSpPr/>
        <p:nvPr/>
      </p:nvGrpSpPr>
      <p:grpSpPr>
        <a:xfrm>
          <a:off x="0" y="0"/>
          <a:ext cx="0" cy="0"/>
          <a:chOff x="0" y="0"/>
          <a:chExt cx="0" cy="0"/>
        </a:xfrm>
      </p:grpSpPr>
      <p:grpSp>
        <p:nvGrpSpPr>
          <p:cNvPr id="2" name="Group 2"/>
          <p:cNvGrpSpPr/>
          <p:nvPr/>
        </p:nvGrpSpPr>
        <p:grpSpPr>
          <a:xfrm>
            <a:off x="4286016" y="0"/>
            <a:ext cx="8786314" cy="1543050"/>
            <a:chOff x="0" y="0"/>
            <a:chExt cx="2314091" cy="406400"/>
          </a:xfrm>
        </p:grpSpPr>
        <p:sp>
          <p:nvSpPr>
            <p:cNvPr id="3" name="Freeform 3"/>
            <p:cNvSpPr/>
            <p:nvPr/>
          </p:nvSpPr>
          <p:spPr>
            <a:xfrm>
              <a:off x="0" y="0"/>
              <a:ext cx="2314091" cy="406400"/>
            </a:xfrm>
            <a:custGeom>
              <a:avLst/>
              <a:gdLst/>
              <a:ahLst/>
              <a:cxnLst/>
              <a:rect l="l" t="t" r="r" b="b"/>
              <a:pathLst>
                <a:path w="2314091" h="406400">
                  <a:moveTo>
                    <a:pt x="2110891" y="0"/>
                  </a:moveTo>
                  <a:cubicBezTo>
                    <a:pt x="2223115" y="0"/>
                    <a:pt x="2314091" y="90976"/>
                    <a:pt x="2314091" y="203200"/>
                  </a:cubicBezTo>
                  <a:cubicBezTo>
                    <a:pt x="2314091" y="315424"/>
                    <a:pt x="2223115" y="406400"/>
                    <a:pt x="2110891"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id="4" name="TextBox 4"/>
            <p:cNvSpPr txBox="1"/>
            <p:nvPr/>
          </p:nvSpPr>
          <p:spPr>
            <a:xfrm>
              <a:off x="0" y="28575"/>
              <a:ext cx="2314091" cy="377825"/>
            </a:xfrm>
            <a:prstGeom prst="rect">
              <a:avLst/>
            </a:prstGeom>
          </p:spPr>
          <p:txBody>
            <a:bodyPr lIns="50800" tIns="50800" rIns="50800" bIns="50800" rtlCol="0" anchor="ctr"/>
            <a:lstStyle/>
            <a:p>
              <a:pPr algn="ctr">
                <a:lnSpc>
                  <a:spcPts val="7457"/>
                </a:lnSpc>
              </a:pPr>
              <a:r>
                <a:rPr lang="en-US" sz="6599" b="1">
                  <a:solidFill>
                    <a:srgbClr val="000000"/>
                  </a:solidFill>
                  <a:latin typeface="Asap Bold"/>
                  <a:ea typeface="Asap Bold"/>
                  <a:cs typeface="Asap Bold"/>
                  <a:sym typeface="Asap Bold"/>
                </a:rPr>
                <a:t>Kết Luận</a:t>
              </a:r>
            </a:p>
          </p:txBody>
        </p:sp>
      </p:grpSp>
      <p:grpSp>
        <p:nvGrpSpPr>
          <p:cNvPr id="5" name="Group 5"/>
          <p:cNvGrpSpPr/>
          <p:nvPr/>
        </p:nvGrpSpPr>
        <p:grpSpPr>
          <a:xfrm>
            <a:off x="2447804" y="1543050"/>
            <a:ext cx="12128739" cy="6969298"/>
            <a:chOff x="0" y="0"/>
            <a:chExt cx="1237709" cy="711200"/>
          </a:xfrm>
        </p:grpSpPr>
        <p:sp>
          <p:nvSpPr>
            <p:cNvPr id="6" name="Freeform 6"/>
            <p:cNvSpPr/>
            <p:nvPr/>
          </p:nvSpPr>
          <p:spPr>
            <a:xfrm>
              <a:off x="0" y="0"/>
              <a:ext cx="1237709" cy="711200"/>
            </a:xfrm>
            <a:custGeom>
              <a:avLst/>
              <a:gdLst/>
              <a:ahLst/>
              <a:cxnLst/>
              <a:rect l="l" t="t" r="r" b="b"/>
              <a:pathLst>
                <a:path w="1237709" h="711200">
                  <a:moveTo>
                    <a:pt x="0" y="50800"/>
                  </a:moveTo>
                  <a:lnTo>
                    <a:pt x="618854" y="0"/>
                  </a:lnTo>
                  <a:lnTo>
                    <a:pt x="1237709" y="50800"/>
                  </a:lnTo>
                  <a:lnTo>
                    <a:pt x="1237709" y="660400"/>
                  </a:lnTo>
                  <a:lnTo>
                    <a:pt x="618854" y="711200"/>
                  </a:lnTo>
                  <a:lnTo>
                    <a:pt x="0" y="660400"/>
                  </a:lnTo>
                  <a:lnTo>
                    <a:pt x="0" y="50800"/>
                  </a:lnTo>
                  <a:close/>
                </a:path>
              </a:pathLst>
            </a:custGeom>
            <a:solidFill>
              <a:srgbClr val="FF914D"/>
            </a:solidFill>
          </p:spPr>
        </p:sp>
        <p:sp>
          <p:nvSpPr>
            <p:cNvPr id="7" name="TextBox 7"/>
            <p:cNvSpPr txBox="1"/>
            <p:nvPr/>
          </p:nvSpPr>
          <p:spPr>
            <a:xfrm>
              <a:off x="0" y="34925"/>
              <a:ext cx="1237709" cy="650875"/>
            </a:xfrm>
            <a:prstGeom prst="rect">
              <a:avLst/>
            </a:prstGeom>
          </p:spPr>
          <p:txBody>
            <a:bodyPr lIns="50800" tIns="50800" rIns="50800" bIns="50800" rtlCol="0" anchor="ctr"/>
            <a:lstStyle/>
            <a:p>
              <a:pPr algn="ctr">
                <a:lnSpc>
                  <a:spcPts val="2260"/>
                </a:lnSpc>
              </a:pPr>
              <a:r>
                <a:rPr lang="en-US" sz="2000" b="1">
                  <a:solidFill>
                    <a:srgbClr val="F7F9F8"/>
                  </a:solidFill>
                  <a:latin typeface="Asap Bold"/>
                  <a:ea typeface="Asap Bold"/>
                  <a:cs typeface="Asap Bold"/>
                  <a:sym typeface="Asap Bold"/>
                </a:rPr>
                <a:t>Hệ thống nhận diện biển số xe tự động sử dụng OpenCV đã được triển khai thành công, đáp ứng các mục tiêu đặt ra trong bài tập. Qua quá trình nghiên cứu và xây dựng hệ thống, các kết quả chính có thể được tổng kết như sau</a:t>
              </a:r>
            </a:p>
            <a:p>
              <a:pPr algn="ctr">
                <a:lnSpc>
                  <a:spcPts val="2260"/>
                </a:lnSpc>
              </a:pPr>
              <a:endParaRPr lang="en-US" sz="2000" b="1">
                <a:solidFill>
                  <a:srgbClr val="F7F9F8"/>
                </a:solidFill>
                <a:latin typeface="Asap Bold"/>
                <a:ea typeface="Asap Bold"/>
                <a:cs typeface="Asap Bold"/>
                <a:sym typeface="Asap Bold"/>
              </a:endParaRPr>
            </a:p>
            <a:p>
              <a:pPr algn="ctr">
                <a:lnSpc>
                  <a:spcPts val="2260"/>
                </a:lnSpc>
              </a:pPr>
              <a:endParaRPr lang="en-US" sz="2000" b="1">
                <a:solidFill>
                  <a:srgbClr val="F7F9F8"/>
                </a:solidFill>
                <a:latin typeface="Asap Bold"/>
                <a:ea typeface="Asap Bold"/>
                <a:cs typeface="Asap Bold"/>
                <a:sym typeface="Asap Bold"/>
              </a:endParaRPr>
            </a:p>
            <a:p>
              <a:pPr algn="ctr">
                <a:lnSpc>
                  <a:spcPts val="2260"/>
                </a:lnSpc>
              </a:pPr>
              <a:endParaRPr lang="en-US" sz="2000" b="1">
                <a:solidFill>
                  <a:srgbClr val="F7F9F8"/>
                </a:solidFill>
                <a:latin typeface="Asap Bold"/>
                <a:ea typeface="Asap Bold"/>
                <a:cs typeface="Asap Bold"/>
                <a:sym typeface="Asap Bold"/>
              </a:endParaRPr>
            </a:p>
            <a:p>
              <a:pPr algn="ctr">
                <a:lnSpc>
                  <a:spcPts val="2260"/>
                </a:lnSpc>
              </a:pPr>
              <a:endParaRPr lang="en-US" sz="2000" b="1">
                <a:solidFill>
                  <a:srgbClr val="F7F9F8"/>
                </a:solidFill>
                <a:latin typeface="Asap Bold"/>
                <a:ea typeface="Asap Bold"/>
                <a:cs typeface="Asap Bold"/>
                <a:sym typeface="Asap Bold"/>
              </a:endParaRPr>
            </a:p>
            <a:p>
              <a:pPr algn="ctr">
                <a:lnSpc>
                  <a:spcPts val="2260"/>
                </a:lnSpc>
              </a:pPr>
              <a:endParaRPr lang="en-US" sz="2000" b="1">
                <a:solidFill>
                  <a:srgbClr val="F7F9F8"/>
                </a:solidFill>
                <a:latin typeface="Asap Bold"/>
                <a:ea typeface="Asap Bold"/>
                <a:cs typeface="Asap Bold"/>
                <a:sym typeface="Asap Bold"/>
              </a:endParaRPr>
            </a:p>
            <a:p>
              <a:pPr algn="ctr">
                <a:lnSpc>
                  <a:spcPts val="2260"/>
                </a:lnSpc>
              </a:pPr>
              <a:endParaRPr lang="en-US" sz="2000" b="1">
                <a:solidFill>
                  <a:srgbClr val="F7F9F8"/>
                </a:solidFill>
                <a:latin typeface="Asap Bold"/>
                <a:ea typeface="Asap Bold"/>
                <a:cs typeface="Asap Bold"/>
                <a:sym typeface="Asap Bold"/>
              </a:endParaRPr>
            </a:p>
            <a:p>
              <a:pPr algn="ctr">
                <a:lnSpc>
                  <a:spcPts val="2260"/>
                </a:lnSpc>
              </a:pPr>
              <a:endParaRPr lang="en-US" sz="2000" b="1">
                <a:solidFill>
                  <a:srgbClr val="F7F9F8"/>
                </a:solidFill>
                <a:latin typeface="Asap Bold"/>
                <a:ea typeface="Asap Bold"/>
                <a:cs typeface="Asap Bold"/>
                <a:sym typeface="Asap Bold"/>
              </a:endParaRPr>
            </a:p>
            <a:p>
              <a:pPr algn="ctr">
                <a:lnSpc>
                  <a:spcPts val="2260"/>
                </a:lnSpc>
              </a:pPr>
              <a:endParaRPr lang="en-US" sz="2000" b="1">
                <a:solidFill>
                  <a:srgbClr val="F7F9F8"/>
                </a:solidFill>
                <a:latin typeface="Asap Bold"/>
                <a:ea typeface="Asap Bold"/>
                <a:cs typeface="Asap Bold"/>
                <a:sym typeface="Asap Bold"/>
              </a:endParaRPr>
            </a:p>
            <a:p>
              <a:pPr algn="ctr">
                <a:lnSpc>
                  <a:spcPts val="2260"/>
                </a:lnSpc>
              </a:pPr>
              <a:endParaRPr lang="en-US" sz="2000" b="1">
                <a:solidFill>
                  <a:srgbClr val="F7F9F8"/>
                </a:solidFill>
                <a:latin typeface="Asap Bold"/>
                <a:ea typeface="Asap Bold"/>
                <a:cs typeface="Asap Bold"/>
                <a:sym typeface="Asap Bold"/>
              </a:endParaRPr>
            </a:p>
            <a:p>
              <a:pPr algn="ctr">
                <a:lnSpc>
                  <a:spcPts val="2260"/>
                </a:lnSpc>
              </a:pPr>
              <a:endParaRPr lang="en-US" sz="2000" b="1">
                <a:solidFill>
                  <a:srgbClr val="F7F9F8"/>
                </a:solidFill>
                <a:latin typeface="Asap Bold"/>
                <a:ea typeface="Asap Bold"/>
                <a:cs typeface="Asap Bold"/>
                <a:sym typeface="Asap Bold"/>
              </a:endParaRPr>
            </a:p>
            <a:p>
              <a:pPr algn="ctr">
                <a:lnSpc>
                  <a:spcPts val="2260"/>
                </a:lnSpc>
              </a:pPr>
              <a:endParaRPr lang="en-US" sz="2000" b="1">
                <a:solidFill>
                  <a:srgbClr val="F7F9F8"/>
                </a:solidFill>
                <a:latin typeface="Asap Bold"/>
                <a:ea typeface="Asap Bold"/>
                <a:cs typeface="Asap Bold"/>
                <a:sym typeface="Asap Bold"/>
              </a:endParaRPr>
            </a:p>
            <a:p>
              <a:pPr algn="ctr">
                <a:lnSpc>
                  <a:spcPts val="2260"/>
                </a:lnSpc>
              </a:pPr>
              <a:endParaRPr lang="en-US" sz="2000" b="1">
                <a:solidFill>
                  <a:srgbClr val="F7F9F8"/>
                </a:solidFill>
                <a:latin typeface="Asap Bold"/>
                <a:ea typeface="Asap Bold"/>
                <a:cs typeface="Asap Bold"/>
                <a:sym typeface="Asap Bold"/>
              </a:endParaRPr>
            </a:p>
            <a:p>
              <a:pPr algn="ctr">
                <a:lnSpc>
                  <a:spcPts val="2260"/>
                </a:lnSpc>
              </a:pPr>
              <a:endParaRPr lang="en-US" sz="2000" b="1">
                <a:solidFill>
                  <a:srgbClr val="F7F9F8"/>
                </a:solidFill>
                <a:latin typeface="Asap Bold"/>
                <a:ea typeface="Asap Bold"/>
                <a:cs typeface="Asap Bold"/>
                <a:sym typeface="Asap Bold"/>
              </a:endParaRPr>
            </a:p>
            <a:p>
              <a:pPr algn="ctr">
                <a:lnSpc>
                  <a:spcPts val="2260"/>
                </a:lnSpc>
              </a:pPr>
              <a:endParaRPr lang="en-US" sz="2000" b="1">
                <a:solidFill>
                  <a:srgbClr val="F7F9F8"/>
                </a:solidFill>
                <a:latin typeface="Asap Bold"/>
                <a:ea typeface="Asap Bold"/>
                <a:cs typeface="Asap Bold"/>
                <a:sym typeface="Asap Bold"/>
              </a:endParaRPr>
            </a:p>
            <a:p>
              <a:pPr algn="ctr">
                <a:lnSpc>
                  <a:spcPts val="2260"/>
                </a:lnSpc>
              </a:pPr>
              <a:endParaRPr lang="en-US" sz="2000" b="1">
                <a:solidFill>
                  <a:srgbClr val="F7F9F8"/>
                </a:solidFill>
                <a:latin typeface="Asap Bold"/>
                <a:ea typeface="Asap Bold"/>
                <a:cs typeface="Asap Bold"/>
                <a:sym typeface="Asap Bold"/>
              </a:endParaRPr>
            </a:p>
            <a:p>
              <a:pPr algn="ctr">
                <a:lnSpc>
                  <a:spcPts val="2260"/>
                </a:lnSpc>
              </a:pPr>
              <a:endParaRPr lang="en-US" sz="2000" b="1">
                <a:solidFill>
                  <a:srgbClr val="F7F9F8"/>
                </a:solidFill>
                <a:latin typeface="Asap Bold"/>
                <a:ea typeface="Asap Bold"/>
                <a:cs typeface="Asap Bold"/>
                <a:sym typeface="Asap Bold"/>
              </a:endParaRPr>
            </a:p>
            <a:p>
              <a:pPr algn="ctr">
                <a:lnSpc>
                  <a:spcPts val="2260"/>
                </a:lnSpc>
              </a:pPr>
              <a:endParaRPr lang="en-US" sz="2000" b="1">
                <a:solidFill>
                  <a:srgbClr val="F7F9F8"/>
                </a:solidFill>
                <a:latin typeface="Asap Bold"/>
                <a:ea typeface="Asap Bold"/>
                <a:cs typeface="Asap Bold"/>
                <a:sym typeface="Asap Bold"/>
              </a:endParaRPr>
            </a:p>
          </p:txBody>
        </p:sp>
      </p:grpSp>
      <p:grpSp>
        <p:nvGrpSpPr>
          <p:cNvPr id="8" name="Group 8"/>
          <p:cNvGrpSpPr/>
          <p:nvPr/>
        </p:nvGrpSpPr>
        <p:grpSpPr>
          <a:xfrm>
            <a:off x="2635179" y="3555917"/>
            <a:ext cx="5876995" cy="4577953"/>
            <a:chOff x="0" y="0"/>
            <a:chExt cx="1547851" cy="1205716"/>
          </a:xfrm>
        </p:grpSpPr>
        <p:sp>
          <p:nvSpPr>
            <p:cNvPr id="9" name="Freeform 9"/>
            <p:cNvSpPr/>
            <p:nvPr/>
          </p:nvSpPr>
          <p:spPr>
            <a:xfrm>
              <a:off x="0" y="0"/>
              <a:ext cx="1547851" cy="1205716"/>
            </a:xfrm>
            <a:custGeom>
              <a:avLst/>
              <a:gdLst/>
              <a:ahLst/>
              <a:cxnLst/>
              <a:rect l="l" t="t" r="r" b="b"/>
              <a:pathLst>
                <a:path w="1547851" h="1205716">
                  <a:moveTo>
                    <a:pt x="1547851" y="0"/>
                  </a:moveTo>
                  <a:lnTo>
                    <a:pt x="1547851" y="1091416"/>
                  </a:lnTo>
                  <a:lnTo>
                    <a:pt x="773925" y="1205716"/>
                  </a:lnTo>
                  <a:lnTo>
                    <a:pt x="0" y="1091416"/>
                  </a:lnTo>
                  <a:lnTo>
                    <a:pt x="0" y="0"/>
                  </a:lnTo>
                  <a:lnTo>
                    <a:pt x="1547851" y="0"/>
                  </a:lnTo>
                  <a:close/>
                </a:path>
              </a:pathLst>
            </a:custGeom>
            <a:solidFill>
              <a:srgbClr val="FFFFFF"/>
            </a:solidFill>
          </p:spPr>
        </p:sp>
        <p:sp>
          <p:nvSpPr>
            <p:cNvPr id="10" name="TextBox 10"/>
            <p:cNvSpPr txBox="1"/>
            <p:nvPr/>
          </p:nvSpPr>
          <p:spPr>
            <a:xfrm>
              <a:off x="0" y="9525"/>
              <a:ext cx="1547851" cy="950471"/>
            </a:xfrm>
            <a:prstGeom prst="rect">
              <a:avLst/>
            </a:prstGeom>
          </p:spPr>
          <p:txBody>
            <a:bodyPr lIns="50800" tIns="50800" rIns="50800" bIns="50800" rtlCol="0" anchor="ctr"/>
            <a:lstStyle/>
            <a:p>
              <a:pPr algn="just">
                <a:lnSpc>
                  <a:spcPts val="2486"/>
                </a:lnSpc>
              </a:pPr>
              <a:r>
                <a:rPr lang="en-US" sz="2400" b="1">
                  <a:solidFill>
                    <a:srgbClr val="000000"/>
                  </a:solidFill>
                  <a:latin typeface="Arial" panose="020B0604020202020204" pitchFamily="34" charset="0"/>
                  <a:ea typeface="Asap Bold"/>
                  <a:cs typeface="Arial" panose="020B0604020202020204" pitchFamily="34" charset="0"/>
                  <a:sym typeface="Asap Bold"/>
                </a:rPr>
                <a:t>Hiệu quả của OpenCV và EasyOCR</a:t>
              </a:r>
            </a:p>
            <a:p>
              <a:pPr algn="just">
                <a:lnSpc>
                  <a:spcPts val="2486"/>
                </a:lnSpc>
              </a:pPr>
              <a:r>
                <a:rPr lang="en-US" sz="2400" b="1">
                  <a:solidFill>
                    <a:srgbClr val="000000"/>
                  </a:solidFill>
                  <a:latin typeface="Arial" panose="020B0604020202020204" pitchFamily="34" charset="0"/>
                  <a:ea typeface="Asap Bold"/>
                  <a:cs typeface="Arial" panose="020B0604020202020204" pitchFamily="34" charset="0"/>
                  <a:sym typeface="Asap Bold"/>
                </a:rPr>
                <a:t>OpenCV </a:t>
              </a:r>
              <a:r>
                <a:rPr lang="en-US" sz="2400">
                  <a:solidFill>
                    <a:srgbClr val="000000"/>
                  </a:solidFill>
                  <a:latin typeface="Arial" panose="020B0604020202020204" pitchFamily="34" charset="0"/>
                  <a:ea typeface="Asap"/>
                  <a:cs typeface="Arial" panose="020B0604020202020204" pitchFamily="34" charset="0"/>
                  <a:sym typeface="Asap"/>
                </a:rPr>
                <a:t>đã thể hiện vai trò vượt trội trong việc xử lý ảnh, phát hiện vùng biển số xe, và tiền xử lý ảnh để tăng chất lượng nhận diện</a:t>
              </a:r>
            </a:p>
            <a:p>
              <a:pPr algn="just">
                <a:lnSpc>
                  <a:spcPts val="2486"/>
                </a:lnSpc>
              </a:pPr>
              <a:r>
                <a:rPr lang="en-US" sz="2400" b="1">
                  <a:solidFill>
                    <a:srgbClr val="000000"/>
                  </a:solidFill>
                  <a:latin typeface="Arial" panose="020B0604020202020204" pitchFamily="34" charset="0"/>
                  <a:ea typeface="Asap Bold"/>
                  <a:cs typeface="Arial" panose="020B0604020202020204" pitchFamily="34" charset="0"/>
                  <a:sym typeface="Asap Bold"/>
                </a:rPr>
                <a:t>EasyOCR</a:t>
              </a:r>
              <a:r>
                <a:rPr lang="en-US" sz="2400">
                  <a:solidFill>
                    <a:srgbClr val="000000"/>
                  </a:solidFill>
                  <a:latin typeface="Arial" panose="020B0604020202020204" pitchFamily="34" charset="0"/>
                  <a:ea typeface="Asap"/>
                  <a:cs typeface="Arial" panose="020B0604020202020204" pitchFamily="34" charset="0"/>
                  <a:sym typeface="Asap"/>
                </a:rPr>
                <a:t> cho thấy độ chính xác cao trong việc nhận diện ký tự, ngay cả với các ký tự tiếng Việt và biển số xe có cấu trúc đặc biệt.</a:t>
              </a:r>
            </a:p>
            <a:p>
              <a:pPr algn="just">
                <a:lnSpc>
                  <a:spcPts val="2260"/>
                </a:lnSpc>
              </a:pPr>
              <a:endParaRPr lang="en-US" sz="2200">
                <a:solidFill>
                  <a:srgbClr val="000000"/>
                </a:solidFill>
                <a:latin typeface="Arial" panose="020B0604020202020204" pitchFamily="34" charset="0"/>
                <a:ea typeface="Asap"/>
                <a:cs typeface="Arial" panose="020B0604020202020204" pitchFamily="34" charset="0"/>
                <a:sym typeface="Asap"/>
              </a:endParaRPr>
            </a:p>
          </p:txBody>
        </p:sp>
      </p:grpSp>
      <p:grpSp>
        <p:nvGrpSpPr>
          <p:cNvPr id="11" name="Group 11"/>
          <p:cNvGrpSpPr/>
          <p:nvPr/>
        </p:nvGrpSpPr>
        <p:grpSpPr>
          <a:xfrm>
            <a:off x="8679172" y="3555917"/>
            <a:ext cx="5725672" cy="4577953"/>
            <a:chOff x="0" y="0"/>
            <a:chExt cx="1507996" cy="1205716"/>
          </a:xfrm>
        </p:grpSpPr>
        <p:sp>
          <p:nvSpPr>
            <p:cNvPr id="12" name="Freeform 12"/>
            <p:cNvSpPr/>
            <p:nvPr/>
          </p:nvSpPr>
          <p:spPr>
            <a:xfrm>
              <a:off x="0" y="0"/>
              <a:ext cx="1507996" cy="1205716"/>
            </a:xfrm>
            <a:custGeom>
              <a:avLst/>
              <a:gdLst/>
              <a:ahLst/>
              <a:cxnLst/>
              <a:rect l="l" t="t" r="r" b="b"/>
              <a:pathLst>
                <a:path w="1507996" h="1205716">
                  <a:moveTo>
                    <a:pt x="1507996" y="0"/>
                  </a:moveTo>
                  <a:lnTo>
                    <a:pt x="1507996" y="1091416"/>
                  </a:lnTo>
                  <a:lnTo>
                    <a:pt x="753998" y="1205716"/>
                  </a:lnTo>
                  <a:lnTo>
                    <a:pt x="0" y="1091416"/>
                  </a:lnTo>
                  <a:lnTo>
                    <a:pt x="0" y="0"/>
                  </a:lnTo>
                  <a:lnTo>
                    <a:pt x="1507996" y="0"/>
                  </a:lnTo>
                  <a:close/>
                </a:path>
              </a:pathLst>
            </a:custGeom>
            <a:solidFill>
              <a:srgbClr val="FFFFFF"/>
            </a:solidFill>
          </p:spPr>
        </p:sp>
        <p:sp>
          <p:nvSpPr>
            <p:cNvPr id="13" name="TextBox 13"/>
            <p:cNvSpPr txBox="1"/>
            <p:nvPr/>
          </p:nvSpPr>
          <p:spPr>
            <a:xfrm>
              <a:off x="0" y="9525"/>
              <a:ext cx="1507996" cy="1081891"/>
            </a:xfrm>
            <a:prstGeom prst="rect">
              <a:avLst/>
            </a:prstGeom>
          </p:spPr>
          <p:txBody>
            <a:bodyPr lIns="50800" tIns="50800" rIns="50800" bIns="50800" rtlCol="0" anchor="ctr"/>
            <a:lstStyle/>
            <a:p>
              <a:pPr algn="just">
                <a:lnSpc>
                  <a:spcPts val="2260"/>
                </a:lnSpc>
              </a:pPr>
              <a:r>
                <a:rPr lang="en-US" sz="2400" b="1">
                  <a:solidFill>
                    <a:srgbClr val="000000"/>
                  </a:solidFill>
                  <a:latin typeface="Arial" panose="020B0604020202020204" pitchFamily="34" charset="0"/>
                  <a:ea typeface="Asap Bold"/>
                  <a:cs typeface="Arial" panose="020B0604020202020204" pitchFamily="34" charset="0"/>
                  <a:sym typeface="Asap Bold"/>
                </a:rPr>
                <a:t>Hướng phát triển</a:t>
              </a:r>
            </a:p>
            <a:p>
              <a:pPr algn="just">
                <a:lnSpc>
                  <a:spcPts val="2486"/>
                </a:lnSpc>
              </a:pPr>
              <a:r>
                <a:rPr lang="en-US" sz="2400" b="1">
                  <a:solidFill>
                    <a:srgbClr val="000000"/>
                  </a:solidFill>
                  <a:latin typeface="Arial" panose="020B0604020202020204" pitchFamily="34" charset="0"/>
                  <a:ea typeface="Asap Bold"/>
                  <a:cs typeface="Arial" panose="020B0604020202020204" pitchFamily="34" charset="0"/>
                  <a:sym typeface="Asap Bold"/>
                </a:rPr>
                <a:t>Nâng cao độ chính xác:</a:t>
              </a:r>
              <a:r>
                <a:rPr lang="en-US" sz="2400">
                  <a:solidFill>
                    <a:srgbClr val="000000"/>
                  </a:solidFill>
                  <a:latin typeface="Arial" panose="020B0604020202020204" pitchFamily="34" charset="0"/>
                  <a:ea typeface="Asap"/>
                  <a:cs typeface="Arial" panose="020B0604020202020204" pitchFamily="34" charset="0"/>
                  <a:sym typeface="Asap"/>
                </a:rPr>
                <a:t> Áp dụng các kỹ thuật học sâu tiên tiến hơn để cải thiện khả năng nhận diện trong các điều kiện phức tạp.</a:t>
              </a:r>
            </a:p>
            <a:p>
              <a:pPr algn="just">
                <a:lnSpc>
                  <a:spcPts val="2486"/>
                </a:lnSpc>
              </a:pPr>
              <a:r>
                <a:rPr lang="en-US" sz="2400" b="1">
                  <a:solidFill>
                    <a:srgbClr val="000000"/>
                  </a:solidFill>
                  <a:latin typeface="Arial" panose="020B0604020202020204" pitchFamily="34" charset="0"/>
                  <a:ea typeface="Asap Bold"/>
                  <a:cs typeface="Arial" panose="020B0604020202020204" pitchFamily="34" charset="0"/>
                  <a:sym typeface="Asap Bold"/>
                </a:rPr>
                <a:t>Xử lý thời gian thực: </a:t>
              </a:r>
              <a:r>
                <a:rPr lang="en-US" sz="2400">
                  <a:solidFill>
                    <a:srgbClr val="000000"/>
                  </a:solidFill>
                  <a:latin typeface="Arial" panose="020B0604020202020204" pitchFamily="34" charset="0"/>
                  <a:ea typeface="Asap"/>
                  <a:cs typeface="Arial" panose="020B0604020202020204" pitchFamily="34" charset="0"/>
                  <a:sym typeface="Asap"/>
                </a:rPr>
                <a:t>Tích hợp hệ thống với camera để nhận diện trực tiếp và tối ưu tốc độ xử lý.</a:t>
              </a:r>
            </a:p>
            <a:p>
              <a:pPr algn="just">
                <a:lnSpc>
                  <a:spcPts val="2486"/>
                </a:lnSpc>
              </a:pPr>
              <a:r>
                <a:rPr lang="en-US" sz="2400" b="1">
                  <a:solidFill>
                    <a:srgbClr val="000000"/>
                  </a:solidFill>
                  <a:latin typeface="Arial" panose="020B0604020202020204" pitchFamily="34" charset="0"/>
                  <a:ea typeface="Asap Bold"/>
                  <a:cs typeface="Arial" panose="020B0604020202020204" pitchFamily="34" charset="0"/>
                  <a:sym typeface="Asap Bold"/>
                </a:rPr>
                <a:t>Mở rộng ứng dụng:</a:t>
              </a:r>
              <a:r>
                <a:rPr lang="en-US" sz="2400">
                  <a:solidFill>
                    <a:srgbClr val="000000"/>
                  </a:solidFill>
                  <a:latin typeface="Arial" panose="020B0604020202020204" pitchFamily="34" charset="0"/>
                  <a:ea typeface="Asap"/>
                  <a:cs typeface="Arial" panose="020B0604020202020204" pitchFamily="34" charset="0"/>
                  <a:sym typeface="Asap"/>
                </a:rPr>
                <a:t> Xây dựng thêm các tính năng như phân loại phương tiện, giám sát hành trình, hoặc liên kết với cơ sở dữ liệu giao thông.</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543694"/>
        </a:solidFill>
        <a:effectLst/>
      </p:bgPr>
    </p:bg>
    <p:spTree>
      <p:nvGrpSpPr>
        <p:cNvPr id="1" name=""/>
        <p:cNvGrpSpPr/>
        <p:nvPr/>
      </p:nvGrpSpPr>
      <p:grpSpPr>
        <a:xfrm>
          <a:off x="0" y="0"/>
          <a:ext cx="0" cy="0"/>
          <a:chOff x="0" y="0"/>
          <a:chExt cx="0" cy="0"/>
        </a:xfrm>
      </p:grpSpPr>
      <p:grpSp>
        <p:nvGrpSpPr>
          <p:cNvPr id="2" name="Group 2"/>
          <p:cNvGrpSpPr/>
          <p:nvPr/>
        </p:nvGrpSpPr>
        <p:grpSpPr>
          <a:xfrm>
            <a:off x="2034335" y="2155393"/>
            <a:ext cx="14219330" cy="4170492"/>
            <a:chOff x="0" y="0"/>
            <a:chExt cx="1385624" cy="406400"/>
          </a:xfrm>
        </p:grpSpPr>
        <p:sp>
          <p:nvSpPr>
            <p:cNvPr id="3" name="Freeform 3"/>
            <p:cNvSpPr/>
            <p:nvPr/>
          </p:nvSpPr>
          <p:spPr>
            <a:xfrm>
              <a:off x="0" y="0"/>
              <a:ext cx="1385624" cy="406400"/>
            </a:xfrm>
            <a:custGeom>
              <a:avLst/>
              <a:gdLst/>
              <a:ahLst/>
              <a:cxnLst/>
              <a:rect l="l" t="t" r="r" b="b"/>
              <a:pathLst>
                <a:path w="1385624" h="406400">
                  <a:moveTo>
                    <a:pt x="1182424" y="0"/>
                  </a:moveTo>
                  <a:lnTo>
                    <a:pt x="203200" y="0"/>
                  </a:lnTo>
                  <a:lnTo>
                    <a:pt x="0" y="203200"/>
                  </a:lnTo>
                  <a:lnTo>
                    <a:pt x="203200" y="406400"/>
                  </a:lnTo>
                  <a:lnTo>
                    <a:pt x="1182424" y="406400"/>
                  </a:lnTo>
                  <a:lnTo>
                    <a:pt x="1385624" y="203200"/>
                  </a:lnTo>
                  <a:lnTo>
                    <a:pt x="1182424" y="0"/>
                  </a:lnTo>
                  <a:close/>
                </a:path>
              </a:pathLst>
            </a:custGeom>
            <a:solidFill>
              <a:srgbClr val="FF914D"/>
            </a:solidFill>
          </p:spPr>
        </p:sp>
        <p:sp>
          <p:nvSpPr>
            <p:cNvPr id="4" name="TextBox 4"/>
            <p:cNvSpPr txBox="1"/>
            <p:nvPr/>
          </p:nvSpPr>
          <p:spPr>
            <a:xfrm>
              <a:off x="152400" y="47625"/>
              <a:ext cx="1080824" cy="358775"/>
            </a:xfrm>
            <a:prstGeom prst="rect">
              <a:avLst/>
            </a:prstGeom>
          </p:spPr>
          <p:txBody>
            <a:bodyPr lIns="50800" tIns="50800" rIns="50800" bIns="50800" rtlCol="0" anchor="ctr"/>
            <a:lstStyle/>
            <a:p>
              <a:pPr algn="ctr">
                <a:lnSpc>
                  <a:spcPts val="8474"/>
                </a:lnSpc>
              </a:pPr>
              <a:r>
                <a:rPr lang="en-US" sz="7499" b="1">
                  <a:solidFill>
                    <a:srgbClr val="F7F9F8"/>
                  </a:solidFill>
                  <a:latin typeface="Asap Bold"/>
                  <a:ea typeface="Asap Bold"/>
                  <a:cs typeface="Asap Bold"/>
                  <a:sym typeface="Asap Bold"/>
                </a:rPr>
                <a:t>LỜI CẢM ƠN!</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5EDF8"/>
        </a:solidFill>
        <a:effectLst/>
      </p:bgPr>
    </p:bg>
    <p:spTree>
      <p:nvGrpSpPr>
        <p:cNvPr id="1" name=""/>
        <p:cNvGrpSpPr/>
        <p:nvPr/>
      </p:nvGrpSpPr>
      <p:grpSpPr>
        <a:xfrm>
          <a:off x="0" y="0"/>
          <a:ext cx="0" cy="0"/>
          <a:chOff x="0" y="0"/>
          <a:chExt cx="0" cy="0"/>
        </a:xfrm>
      </p:grpSpPr>
      <p:sp>
        <p:nvSpPr>
          <p:cNvPr id="2" name="Freeform 2"/>
          <p:cNvSpPr/>
          <p:nvPr/>
        </p:nvSpPr>
        <p:spPr>
          <a:xfrm>
            <a:off x="367965" y="463956"/>
            <a:ext cx="3816425" cy="3816425"/>
          </a:xfrm>
          <a:custGeom>
            <a:avLst/>
            <a:gdLst/>
            <a:ahLst/>
            <a:cxnLst/>
            <a:rect l="l" t="t" r="r" b="b"/>
            <a:pathLst>
              <a:path w="3816425" h="3816425">
                <a:moveTo>
                  <a:pt x="0" y="0"/>
                </a:moveTo>
                <a:lnTo>
                  <a:pt x="3816425" y="0"/>
                </a:lnTo>
                <a:lnTo>
                  <a:pt x="3816425" y="3816425"/>
                </a:lnTo>
                <a:lnTo>
                  <a:pt x="0" y="3816425"/>
                </a:lnTo>
                <a:lnTo>
                  <a:pt x="0" y="0"/>
                </a:lnTo>
                <a:close/>
              </a:path>
            </a:pathLst>
          </a:custGeom>
          <a:blipFill>
            <a:blip r:embed="rId2"/>
            <a:stretch>
              <a:fillRect/>
            </a:stretch>
          </a:blipFill>
        </p:spPr>
      </p:sp>
      <p:graphicFrame>
        <p:nvGraphicFramePr>
          <p:cNvPr id="3" name="Table 3"/>
          <p:cNvGraphicFramePr>
            <a:graphicFrameLocks noGrp="1"/>
          </p:cNvGraphicFramePr>
          <p:nvPr/>
        </p:nvGraphicFramePr>
        <p:xfrm>
          <a:off x="2846653" y="5831434"/>
          <a:ext cx="13634595" cy="4257674"/>
        </p:xfrm>
        <a:graphic>
          <a:graphicData uri="http://schemas.openxmlformats.org/drawingml/2006/table">
            <a:tbl>
              <a:tblPr/>
              <a:tblGrid>
                <a:gridCol w="2726919">
                  <a:extLst>
                    <a:ext uri="{9D8B030D-6E8A-4147-A177-3AD203B41FA5}">
                      <a16:colId xmlns:a16="http://schemas.microsoft.com/office/drawing/2014/main" val="20000"/>
                    </a:ext>
                  </a:extLst>
                </a:gridCol>
                <a:gridCol w="2726919">
                  <a:extLst>
                    <a:ext uri="{9D8B030D-6E8A-4147-A177-3AD203B41FA5}">
                      <a16:colId xmlns:a16="http://schemas.microsoft.com/office/drawing/2014/main" val="20001"/>
                    </a:ext>
                  </a:extLst>
                </a:gridCol>
                <a:gridCol w="2726919">
                  <a:extLst>
                    <a:ext uri="{9D8B030D-6E8A-4147-A177-3AD203B41FA5}">
                      <a16:colId xmlns:a16="http://schemas.microsoft.com/office/drawing/2014/main" val="20002"/>
                    </a:ext>
                  </a:extLst>
                </a:gridCol>
                <a:gridCol w="2726919">
                  <a:extLst>
                    <a:ext uri="{9D8B030D-6E8A-4147-A177-3AD203B41FA5}">
                      <a16:colId xmlns:a16="http://schemas.microsoft.com/office/drawing/2014/main" val="20003"/>
                    </a:ext>
                  </a:extLst>
                </a:gridCol>
                <a:gridCol w="2726919">
                  <a:extLst>
                    <a:ext uri="{9D8B030D-6E8A-4147-A177-3AD203B41FA5}">
                      <a16:colId xmlns:a16="http://schemas.microsoft.com/office/drawing/2014/main" val="20004"/>
                    </a:ext>
                  </a:extLst>
                </a:gridCol>
              </a:tblGrid>
              <a:tr h="1172543">
                <a:tc>
                  <a:txBody>
                    <a:bodyPr/>
                    <a:lstStyle/>
                    <a:p>
                      <a:pPr algn="ctr">
                        <a:lnSpc>
                          <a:spcPts val="2800"/>
                        </a:lnSpc>
                        <a:defRPr/>
                      </a:pPr>
                      <a:r>
                        <a:rPr lang="en-US" sz="2000" b="1">
                          <a:solidFill>
                            <a:srgbClr val="000000"/>
                          </a:solidFill>
                          <a:latin typeface="Asap Bold"/>
                          <a:ea typeface="Asap Bold"/>
                          <a:cs typeface="Asap Bold"/>
                          <a:sym typeface="Asap Bold"/>
                        </a:rPr>
                        <a:t>Sinh viên thực hiện</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solidFill>
                      <a:srgbClr val="DECDFF"/>
                    </a:solidFill>
                  </a:tcPr>
                </a:tc>
                <a:tc>
                  <a:txBody>
                    <a:bodyPr/>
                    <a:lstStyle/>
                    <a:p>
                      <a:pPr algn="ctr">
                        <a:lnSpc>
                          <a:spcPts val="2800"/>
                        </a:lnSpc>
                        <a:defRPr/>
                      </a:pPr>
                      <a:r>
                        <a:rPr lang="en-US" sz="2000" b="1">
                          <a:solidFill>
                            <a:srgbClr val="000000"/>
                          </a:solidFill>
                          <a:latin typeface="Asap Bold"/>
                          <a:ea typeface="Asap Bold"/>
                          <a:cs typeface="Asap Bold"/>
                          <a:sym typeface="Asap Bold"/>
                        </a:rPr>
                        <a:t>Mã sinh viên</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solidFill>
                      <a:srgbClr val="DECDFF"/>
                    </a:solidFill>
                  </a:tcPr>
                </a:tc>
                <a:tc>
                  <a:txBody>
                    <a:bodyPr/>
                    <a:lstStyle/>
                    <a:p>
                      <a:pPr algn="ctr">
                        <a:lnSpc>
                          <a:spcPts val="2800"/>
                        </a:lnSpc>
                        <a:defRPr/>
                      </a:pPr>
                      <a:r>
                        <a:rPr lang="en-US" sz="2000" b="1">
                          <a:solidFill>
                            <a:srgbClr val="000000"/>
                          </a:solidFill>
                          <a:latin typeface="Asap Bold"/>
                          <a:ea typeface="Asap Bold"/>
                          <a:cs typeface="Asap Bold"/>
                          <a:sym typeface="Asap Bold"/>
                        </a:rPr>
                        <a:t>Lớp</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solidFill>
                      <a:srgbClr val="DECDFF"/>
                    </a:solidFill>
                  </a:tcPr>
                </a:tc>
                <a:tc>
                  <a:txBody>
                    <a:bodyPr/>
                    <a:lstStyle/>
                    <a:p>
                      <a:pPr algn="ctr">
                        <a:lnSpc>
                          <a:spcPts val="2800"/>
                        </a:lnSpc>
                        <a:defRPr/>
                      </a:pPr>
                      <a:r>
                        <a:rPr lang="en-US" sz="2000" b="1">
                          <a:solidFill>
                            <a:srgbClr val="000000"/>
                          </a:solidFill>
                          <a:latin typeface="Asap Bold"/>
                          <a:ea typeface="Asap Bold"/>
                          <a:cs typeface="Asap Bold"/>
                          <a:sym typeface="Asap Bold"/>
                        </a:rPr>
                        <a:t>Khoa</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solidFill>
                      <a:srgbClr val="DECDFF"/>
                    </a:solidFill>
                  </a:tcPr>
                </a:tc>
                <a:tc>
                  <a:txBody>
                    <a:bodyPr/>
                    <a:lstStyle/>
                    <a:p>
                      <a:pPr algn="ctr">
                        <a:lnSpc>
                          <a:spcPts val="2800"/>
                        </a:lnSpc>
                        <a:defRPr/>
                      </a:pPr>
                      <a:r>
                        <a:rPr lang="en-US" sz="2000" b="1">
                          <a:solidFill>
                            <a:srgbClr val="000000"/>
                          </a:solidFill>
                          <a:latin typeface="Asap Bold"/>
                          <a:ea typeface="Asap Bold"/>
                          <a:cs typeface="Asap Bold"/>
                          <a:sym typeface="Asap Bold"/>
                        </a:rPr>
                        <a:t>Giáo viên hướng dẫn</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solidFill>
                      <a:srgbClr val="DECDFF"/>
                    </a:solidFill>
                  </a:tcPr>
                </a:tc>
                <a:extLst>
                  <a:ext uri="{0D108BD9-81ED-4DB2-BD59-A6C34878D82A}">
                    <a16:rowId xmlns:a16="http://schemas.microsoft.com/office/drawing/2014/main" val="10000"/>
                  </a:ext>
                </a:extLst>
              </a:tr>
              <a:tr h="1028377">
                <a:tc>
                  <a:txBody>
                    <a:bodyPr/>
                    <a:lstStyle/>
                    <a:p>
                      <a:pPr algn="ctr">
                        <a:lnSpc>
                          <a:spcPts val="2800"/>
                        </a:lnSpc>
                        <a:defRPr/>
                      </a:pPr>
                      <a:r>
                        <a:rPr lang="en-US" sz="2000">
                          <a:solidFill>
                            <a:srgbClr val="000000"/>
                          </a:solidFill>
                          <a:latin typeface="Asap"/>
                          <a:ea typeface="Asap"/>
                          <a:cs typeface="Asap"/>
                          <a:sym typeface="Asap"/>
                        </a:rPr>
                        <a:t>Phạm Mạnh Cương</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sap"/>
                          <a:ea typeface="Asap"/>
                          <a:cs typeface="Asap"/>
                          <a:sym typeface="Asap"/>
                        </a:rPr>
                        <a:t>20210893</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sap"/>
                          <a:ea typeface="Asap"/>
                          <a:cs typeface="Asap"/>
                          <a:sym typeface="Asap"/>
                        </a:rPr>
                        <a:t>DCCNTT12.10.3</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sap"/>
                          <a:ea typeface="Asap"/>
                          <a:cs typeface="Asap"/>
                          <a:sym typeface="Asap"/>
                        </a:rPr>
                        <a:t>Công nghệ thông tin</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sap"/>
                          <a:ea typeface="Asap"/>
                          <a:cs typeface="Asap"/>
                          <a:sym typeface="Asap"/>
                        </a:rPr>
                        <a:t>Lương Thị Hồng Lan</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tcPr>
                </a:tc>
                <a:extLst>
                  <a:ext uri="{0D108BD9-81ED-4DB2-BD59-A6C34878D82A}">
                    <a16:rowId xmlns:a16="http://schemas.microsoft.com/office/drawing/2014/main" val="10001"/>
                  </a:ext>
                </a:extLst>
              </a:tr>
              <a:tr h="1028377">
                <a:tc>
                  <a:txBody>
                    <a:bodyPr/>
                    <a:lstStyle/>
                    <a:p>
                      <a:pPr algn="ctr">
                        <a:lnSpc>
                          <a:spcPts val="2800"/>
                        </a:lnSpc>
                        <a:defRPr/>
                      </a:pPr>
                      <a:r>
                        <a:rPr lang="en-US" sz="2000">
                          <a:solidFill>
                            <a:srgbClr val="000000"/>
                          </a:solidFill>
                          <a:latin typeface="Asap"/>
                          <a:ea typeface="Asap"/>
                          <a:cs typeface="Asap"/>
                          <a:sym typeface="Asap"/>
                        </a:rPr>
                        <a:t>Nguyễn Huy Hoàng</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sap"/>
                          <a:ea typeface="Asap"/>
                          <a:cs typeface="Asap"/>
                          <a:sym typeface="Asap"/>
                        </a:rPr>
                        <a:t>20210763</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sap"/>
                          <a:ea typeface="Asap"/>
                          <a:cs typeface="Asap"/>
                          <a:sym typeface="Asap"/>
                        </a:rPr>
                        <a:t>DCCNTT12.10.3</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sap"/>
                          <a:ea typeface="Asap"/>
                          <a:cs typeface="Asap"/>
                          <a:sym typeface="Asap"/>
                        </a:rPr>
                        <a:t>Công nghệ thông tin</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sap"/>
                          <a:ea typeface="Asap"/>
                          <a:cs typeface="Asap"/>
                          <a:sym typeface="Asap"/>
                        </a:rPr>
                        <a:t>Lương Thị Hồng Lan</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tcPr>
                </a:tc>
                <a:extLst>
                  <a:ext uri="{0D108BD9-81ED-4DB2-BD59-A6C34878D82A}">
                    <a16:rowId xmlns:a16="http://schemas.microsoft.com/office/drawing/2014/main" val="10002"/>
                  </a:ext>
                </a:extLst>
              </a:tr>
              <a:tr h="1028377">
                <a:tc>
                  <a:txBody>
                    <a:bodyPr/>
                    <a:lstStyle/>
                    <a:p>
                      <a:pPr algn="ctr">
                        <a:lnSpc>
                          <a:spcPts val="2800"/>
                        </a:lnSpc>
                        <a:defRPr/>
                      </a:pPr>
                      <a:r>
                        <a:rPr lang="en-US" sz="2000">
                          <a:solidFill>
                            <a:srgbClr val="000000"/>
                          </a:solidFill>
                          <a:latin typeface="Asap"/>
                          <a:ea typeface="Asap"/>
                          <a:cs typeface="Asap"/>
                          <a:sym typeface="Asap"/>
                        </a:rPr>
                        <a:t>Nguyễn Văn Tuấn</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sap"/>
                          <a:ea typeface="Asap"/>
                          <a:cs typeface="Asap"/>
                          <a:sym typeface="Asap"/>
                        </a:rPr>
                        <a:t>20210909</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sap"/>
                          <a:ea typeface="Asap"/>
                          <a:cs typeface="Asap"/>
                          <a:sym typeface="Asap"/>
                        </a:rPr>
                        <a:t>DCCNTT12.10.3</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sap"/>
                          <a:ea typeface="Asap"/>
                          <a:cs typeface="Asap"/>
                          <a:sym typeface="Asap"/>
                        </a:rPr>
                        <a:t>Công nghệ thông tin</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sap"/>
                          <a:ea typeface="Asap"/>
                          <a:cs typeface="Asap"/>
                          <a:sym typeface="Asap"/>
                        </a:rPr>
                        <a:t>Lương Thị Hồng Lan</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4" name="TextBox 4"/>
          <p:cNvSpPr txBox="1"/>
          <p:nvPr/>
        </p:nvSpPr>
        <p:spPr>
          <a:xfrm>
            <a:off x="4777532" y="773519"/>
            <a:ext cx="12481768" cy="863600"/>
          </a:xfrm>
          <a:prstGeom prst="rect">
            <a:avLst/>
          </a:prstGeom>
        </p:spPr>
        <p:txBody>
          <a:bodyPr lIns="0" tIns="0" rIns="0" bIns="0" rtlCol="0" anchor="t">
            <a:spAutoFit/>
          </a:bodyPr>
          <a:lstStyle/>
          <a:p>
            <a:pPr algn="ctr">
              <a:lnSpc>
                <a:spcPts val="7000"/>
              </a:lnSpc>
            </a:pPr>
            <a:r>
              <a:rPr lang="en-US" sz="4800" b="1">
                <a:solidFill>
                  <a:srgbClr val="000000"/>
                </a:solidFill>
                <a:latin typeface="Noto Sans Bold"/>
                <a:ea typeface="Noto Sans Bold"/>
                <a:cs typeface="Noto Sans Bold"/>
                <a:sym typeface="Noto Sans Bold"/>
              </a:rPr>
              <a:t>TRƯỜNG ĐẠI HỌC CÔNG NGHỆ ĐÔNG Á</a:t>
            </a:r>
          </a:p>
        </p:txBody>
      </p:sp>
      <p:sp>
        <p:nvSpPr>
          <p:cNvPr id="5" name="TextBox 5"/>
          <p:cNvSpPr txBox="1"/>
          <p:nvPr/>
        </p:nvSpPr>
        <p:spPr>
          <a:xfrm>
            <a:off x="6919781" y="2295968"/>
            <a:ext cx="7744123" cy="679450"/>
          </a:xfrm>
          <a:prstGeom prst="rect">
            <a:avLst/>
          </a:prstGeom>
        </p:spPr>
        <p:txBody>
          <a:bodyPr lIns="0" tIns="0" rIns="0" bIns="0" rtlCol="0" anchor="t">
            <a:spAutoFit/>
          </a:bodyPr>
          <a:lstStyle/>
          <a:p>
            <a:pPr algn="ctr">
              <a:lnSpc>
                <a:spcPts val="5599"/>
              </a:lnSpc>
            </a:pPr>
            <a:r>
              <a:rPr lang="en-US" sz="3600" b="1">
                <a:solidFill>
                  <a:srgbClr val="000000"/>
                </a:solidFill>
                <a:latin typeface="Noto Sans Bold"/>
                <a:ea typeface="Noto Sans Bold"/>
                <a:cs typeface="Noto Sans Bold"/>
                <a:sym typeface="Noto Sans Bold"/>
              </a:rPr>
              <a:t>KHOA CÔNG NGHỆ THÔNG TIN</a:t>
            </a:r>
          </a:p>
        </p:txBody>
      </p:sp>
      <p:sp>
        <p:nvSpPr>
          <p:cNvPr id="6" name="TextBox 6"/>
          <p:cNvSpPr txBox="1"/>
          <p:nvPr/>
        </p:nvSpPr>
        <p:spPr>
          <a:xfrm>
            <a:off x="5189844" y="3759200"/>
            <a:ext cx="9620149" cy="1384300"/>
          </a:xfrm>
          <a:prstGeom prst="rect">
            <a:avLst/>
          </a:prstGeom>
        </p:spPr>
        <p:txBody>
          <a:bodyPr lIns="0" tIns="0" rIns="0" bIns="0" rtlCol="0" anchor="t">
            <a:spAutoFit/>
          </a:bodyPr>
          <a:lstStyle/>
          <a:p>
            <a:pPr algn="ctr">
              <a:lnSpc>
                <a:spcPts val="5599"/>
              </a:lnSpc>
            </a:pPr>
            <a:r>
              <a:rPr lang="en-US" sz="3999" b="1">
                <a:solidFill>
                  <a:srgbClr val="000000"/>
                </a:solidFill>
                <a:latin typeface="Noto Sans Bold"/>
                <a:ea typeface="Noto Sans Bold"/>
                <a:cs typeface="Noto Sans Bold"/>
                <a:sym typeface="Noto Sans Bold"/>
              </a:rPr>
              <a:t>XÂY DỰNG HỆ THỐNG NHẬN DIỆN BIỂN SỐ XE TỰ ĐỘNG VỚI OPENCV</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5EDF8"/>
        </a:solidFill>
        <a:effectLst/>
      </p:bgPr>
    </p:bg>
    <p:spTree>
      <p:nvGrpSpPr>
        <p:cNvPr id="1" name=""/>
        <p:cNvGrpSpPr/>
        <p:nvPr/>
      </p:nvGrpSpPr>
      <p:grpSpPr>
        <a:xfrm>
          <a:off x="0" y="0"/>
          <a:ext cx="0" cy="0"/>
          <a:chOff x="0" y="0"/>
          <a:chExt cx="0" cy="0"/>
        </a:xfrm>
      </p:grpSpPr>
      <p:grpSp>
        <p:nvGrpSpPr>
          <p:cNvPr id="2" name="Group 2"/>
          <p:cNvGrpSpPr/>
          <p:nvPr/>
        </p:nvGrpSpPr>
        <p:grpSpPr>
          <a:xfrm>
            <a:off x="4992667" y="2138813"/>
            <a:ext cx="12735825" cy="7289533"/>
            <a:chOff x="0" y="0"/>
            <a:chExt cx="5766941" cy="3300792"/>
          </a:xfrm>
        </p:grpSpPr>
        <p:sp>
          <p:nvSpPr>
            <p:cNvPr id="3" name="Freeform 3"/>
            <p:cNvSpPr/>
            <p:nvPr/>
          </p:nvSpPr>
          <p:spPr>
            <a:xfrm>
              <a:off x="0" y="0"/>
              <a:ext cx="5766941" cy="3300792"/>
            </a:xfrm>
            <a:custGeom>
              <a:avLst/>
              <a:gdLst/>
              <a:ahLst/>
              <a:cxnLst/>
              <a:rect l="l" t="t" r="r" b="b"/>
              <a:pathLst>
                <a:path w="5766941" h="3300792">
                  <a:moveTo>
                    <a:pt x="18237" y="0"/>
                  </a:moveTo>
                  <a:lnTo>
                    <a:pt x="5748705" y="0"/>
                  </a:lnTo>
                  <a:cubicBezTo>
                    <a:pt x="5753541" y="0"/>
                    <a:pt x="5758180" y="1921"/>
                    <a:pt x="5761599" y="5341"/>
                  </a:cubicBezTo>
                  <a:cubicBezTo>
                    <a:pt x="5765020" y="8761"/>
                    <a:pt x="5766941" y="13400"/>
                    <a:pt x="5766941" y="18237"/>
                  </a:cubicBezTo>
                  <a:lnTo>
                    <a:pt x="5766941" y="3282555"/>
                  </a:lnTo>
                  <a:cubicBezTo>
                    <a:pt x="5766941" y="3287392"/>
                    <a:pt x="5765020" y="3292030"/>
                    <a:pt x="5761599" y="3295450"/>
                  </a:cubicBezTo>
                  <a:cubicBezTo>
                    <a:pt x="5758180" y="3298870"/>
                    <a:pt x="5753541" y="3300792"/>
                    <a:pt x="5748705" y="3300792"/>
                  </a:cubicBezTo>
                  <a:lnTo>
                    <a:pt x="18237" y="3300792"/>
                  </a:lnTo>
                  <a:cubicBezTo>
                    <a:pt x="13400" y="3300792"/>
                    <a:pt x="8761" y="3298870"/>
                    <a:pt x="5341" y="3295450"/>
                  </a:cubicBezTo>
                  <a:cubicBezTo>
                    <a:pt x="1921" y="3292030"/>
                    <a:pt x="0" y="3287392"/>
                    <a:pt x="0" y="3282555"/>
                  </a:cubicBezTo>
                  <a:lnTo>
                    <a:pt x="0" y="18237"/>
                  </a:lnTo>
                  <a:cubicBezTo>
                    <a:pt x="0" y="13400"/>
                    <a:pt x="1921" y="8761"/>
                    <a:pt x="5341" y="5341"/>
                  </a:cubicBezTo>
                  <a:cubicBezTo>
                    <a:pt x="8761" y="1921"/>
                    <a:pt x="13400" y="0"/>
                    <a:pt x="18237" y="0"/>
                  </a:cubicBezTo>
                  <a:close/>
                </a:path>
              </a:pathLst>
            </a:custGeom>
            <a:solidFill>
              <a:srgbClr val="1A0A3D"/>
            </a:solidFill>
            <a:ln w="38100" cap="rnd">
              <a:solidFill>
                <a:srgbClr val="1A0A3D"/>
              </a:solidFill>
              <a:prstDash val="solid"/>
              <a:round/>
            </a:ln>
          </p:spPr>
        </p:sp>
        <p:sp>
          <p:nvSpPr>
            <p:cNvPr id="4" name="TextBox 4"/>
            <p:cNvSpPr txBox="1"/>
            <p:nvPr/>
          </p:nvSpPr>
          <p:spPr>
            <a:xfrm>
              <a:off x="0" y="57150"/>
              <a:ext cx="5766941" cy="3243642"/>
            </a:xfrm>
            <a:prstGeom prst="rect">
              <a:avLst/>
            </a:prstGeom>
          </p:spPr>
          <p:txBody>
            <a:bodyPr lIns="50800" tIns="50800" rIns="50800" bIns="50800" rtlCol="0" anchor="ctr"/>
            <a:lstStyle/>
            <a:p>
              <a:pPr marL="0" lvl="0" indent="0" algn="ctr">
                <a:lnSpc>
                  <a:spcPts val="10848"/>
                </a:lnSpc>
                <a:spcBef>
                  <a:spcPct val="0"/>
                </a:spcBef>
              </a:pPr>
              <a:r>
                <a:rPr lang="en-US" sz="9600" b="1">
                  <a:solidFill>
                    <a:srgbClr val="1A0A3D"/>
                  </a:solidFill>
                  <a:latin typeface="Asap Bold"/>
                  <a:ea typeface="Asap Bold"/>
                  <a:cs typeface="Asap Bold"/>
                  <a:sym typeface="Asap Bold"/>
                </a:rPr>
                <a:t>Sóng Điện từ và Hành vi của nó</a:t>
              </a:r>
            </a:p>
          </p:txBody>
        </p:sp>
      </p:grpSp>
      <p:grpSp>
        <p:nvGrpSpPr>
          <p:cNvPr id="5" name="Group 5"/>
          <p:cNvGrpSpPr/>
          <p:nvPr/>
        </p:nvGrpSpPr>
        <p:grpSpPr>
          <a:xfrm>
            <a:off x="5200388" y="2308859"/>
            <a:ext cx="12320384" cy="6883584"/>
            <a:chOff x="0" y="0"/>
            <a:chExt cx="5578824" cy="3116973"/>
          </a:xfrm>
        </p:grpSpPr>
        <p:sp>
          <p:nvSpPr>
            <p:cNvPr id="6" name="Freeform 6"/>
            <p:cNvSpPr/>
            <p:nvPr/>
          </p:nvSpPr>
          <p:spPr>
            <a:xfrm>
              <a:off x="0" y="0"/>
              <a:ext cx="5578824" cy="3116973"/>
            </a:xfrm>
            <a:custGeom>
              <a:avLst/>
              <a:gdLst/>
              <a:ahLst/>
              <a:cxnLst/>
              <a:rect l="l" t="t" r="r" b="b"/>
              <a:pathLst>
                <a:path w="5578824" h="3116973">
                  <a:moveTo>
                    <a:pt x="18851" y="0"/>
                  </a:moveTo>
                  <a:lnTo>
                    <a:pt x="5559972" y="0"/>
                  </a:lnTo>
                  <a:cubicBezTo>
                    <a:pt x="5570384" y="0"/>
                    <a:pt x="5578824" y="8440"/>
                    <a:pt x="5578824" y="18851"/>
                  </a:cubicBezTo>
                  <a:lnTo>
                    <a:pt x="5578824" y="3098121"/>
                  </a:lnTo>
                  <a:cubicBezTo>
                    <a:pt x="5578824" y="3108533"/>
                    <a:pt x="5570384" y="3116973"/>
                    <a:pt x="5559972" y="3116973"/>
                  </a:cubicBezTo>
                  <a:lnTo>
                    <a:pt x="18851" y="3116973"/>
                  </a:lnTo>
                  <a:cubicBezTo>
                    <a:pt x="8440" y="3116973"/>
                    <a:pt x="0" y="3108533"/>
                    <a:pt x="0" y="3098121"/>
                  </a:cubicBezTo>
                  <a:lnTo>
                    <a:pt x="0" y="18851"/>
                  </a:lnTo>
                  <a:cubicBezTo>
                    <a:pt x="0" y="8440"/>
                    <a:pt x="8440" y="0"/>
                    <a:pt x="18851" y="0"/>
                  </a:cubicBezTo>
                  <a:close/>
                </a:path>
              </a:pathLst>
            </a:custGeom>
            <a:solidFill>
              <a:srgbClr val="FFFFFF"/>
            </a:solidFill>
            <a:ln w="38100" cap="rnd">
              <a:solidFill>
                <a:srgbClr val="1A0A3D"/>
              </a:solidFill>
              <a:prstDash val="solid"/>
              <a:round/>
            </a:ln>
          </p:spPr>
        </p:sp>
        <p:sp>
          <p:nvSpPr>
            <p:cNvPr id="7" name="TextBox 7"/>
            <p:cNvSpPr txBox="1"/>
            <p:nvPr/>
          </p:nvSpPr>
          <p:spPr>
            <a:xfrm>
              <a:off x="0" y="28575"/>
              <a:ext cx="5578824" cy="3088398"/>
            </a:xfrm>
            <a:prstGeom prst="rect">
              <a:avLst/>
            </a:prstGeom>
          </p:spPr>
          <p:txBody>
            <a:bodyPr lIns="50800" tIns="50800" rIns="50800" bIns="50800" rtlCol="0" anchor="ctr"/>
            <a:lstStyle/>
            <a:p>
              <a:pPr algn="just">
                <a:lnSpc>
                  <a:spcPts val="5085"/>
                </a:lnSpc>
              </a:pPr>
              <a:r>
                <a:rPr lang="en-US" sz="4500">
                  <a:solidFill>
                    <a:srgbClr val="1A0A3D"/>
                  </a:solidFill>
                  <a:latin typeface="Asap"/>
                  <a:ea typeface="Asap"/>
                  <a:cs typeface="Asap"/>
                  <a:sym typeface="Asap"/>
                </a:rPr>
                <a:t>- Mở đầu </a:t>
              </a:r>
            </a:p>
            <a:p>
              <a:pPr algn="just">
                <a:lnSpc>
                  <a:spcPts val="5085"/>
                </a:lnSpc>
              </a:pPr>
              <a:r>
                <a:rPr lang="en-US" sz="4500">
                  <a:solidFill>
                    <a:srgbClr val="1A0A3D"/>
                  </a:solidFill>
                  <a:latin typeface="Asap"/>
                  <a:ea typeface="Asap"/>
                  <a:cs typeface="Asap"/>
                  <a:sym typeface="Asap"/>
                </a:rPr>
                <a:t>- Khái quát về bài toán mô tả hình ảnh </a:t>
              </a:r>
            </a:p>
            <a:p>
              <a:pPr algn="just">
                <a:lnSpc>
                  <a:spcPts val="5085"/>
                </a:lnSpc>
              </a:pPr>
              <a:r>
                <a:rPr lang="en-US" sz="4500">
                  <a:solidFill>
                    <a:srgbClr val="1A0A3D"/>
                  </a:solidFill>
                  <a:latin typeface="Asap"/>
                  <a:ea typeface="Asap"/>
                  <a:cs typeface="Asap"/>
                  <a:sym typeface="Asap"/>
                </a:rPr>
                <a:t>- Cơ Sở Lý thuyết</a:t>
              </a:r>
            </a:p>
            <a:p>
              <a:pPr algn="just">
                <a:lnSpc>
                  <a:spcPts val="5085"/>
                </a:lnSpc>
              </a:pPr>
              <a:r>
                <a:rPr lang="en-US" sz="4500">
                  <a:solidFill>
                    <a:srgbClr val="1A0A3D"/>
                  </a:solidFill>
                  <a:latin typeface="Asap"/>
                  <a:ea typeface="Asap"/>
                  <a:cs typeface="Asap"/>
                  <a:sym typeface="Asap"/>
                </a:rPr>
                <a:t>- Lý Thuyết và cơ sở nghiên cứu </a:t>
              </a:r>
            </a:p>
            <a:p>
              <a:pPr algn="just">
                <a:lnSpc>
                  <a:spcPts val="5085"/>
                </a:lnSpc>
              </a:pPr>
              <a:r>
                <a:rPr lang="en-US" sz="4500">
                  <a:solidFill>
                    <a:srgbClr val="1A0A3D"/>
                  </a:solidFill>
                  <a:latin typeface="Asap"/>
                  <a:ea typeface="Asap"/>
                  <a:cs typeface="Asap"/>
                  <a:sym typeface="Asap"/>
                </a:rPr>
                <a:t>- Xây Dựng Mô hình </a:t>
              </a:r>
            </a:p>
            <a:p>
              <a:pPr algn="just">
                <a:lnSpc>
                  <a:spcPts val="5085"/>
                </a:lnSpc>
              </a:pPr>
              <a:r>
                <a:rPr lang="en-US" sz="4500">
                  <a:solidFill>
                    <a:srgbClr val="1A0A3D"/>
                  </a:solidFill>
                  <a:latin typeface="Asap"/>
                  <a:ea typeface="Asap"/>
                  <a:cs typeface="Asap"/>
                  <a:sym typeface="Asap"/>
                </a:rPr>
                <a:t>- Mô hình đề xuất giải quyết bài toán</a:t>
              </a:r>
            </a:p>
            <a:p>
              <a:pPr algn="just">
                <a:lnSpc>
                  <a:spcPts val="5085"/>
                </a:lnSpc>
              </a:pPr>
              <a:r>
                <a:rPr lang="en-US" sz="4500">
                  <a:solidFill>
                    <a:srgbClr val="1A0A3D"/>
                  </a:solidFill>
                  <a:latin typeface="Asap"/>
                  <a:ea typeface="Asap"/>
                  <a:cs typeface="Asap"/>
                  <a:sym typeface="Asap"/>
                </a:rPr>
                <a:t>- Thực Nghiệm</a:t>
              </a:r>
            </a:p>
            <a:p>
              <a:pPr algn="just">
                <a:lnSpc>
                  <a:spcPts val="5085"/>
                </a:lnSpc>
              </a:pPr>
              <a:r>
                <a:rPr lang="en-US" sz="4500">
                  <a:solidFill>
                    <a:srgbClr val="1A0A3D"/>
                  </a:solidFill>
                  <a:latin typeface="Asap"/>
                  <a:ea typeface="Asap"/>
                  <a:cs typeface="Asap"/>
                  <a:sym typeface="Asap"/>
                </a:rPr>
                <a:t>- Kết quả của mô hình và đánh giá</a:t>
              </a:r>
            </a:p>
            <a:p>
              <a:pPr algn="just">
                <a:lnSpc>
                  <a:spcPts val="5085"/>
                </a:lnSpc>
              </a:pPr>
              <a:r>
                <a:rPr lang="en-US" sz="4500">
                  <a:solidFill>
                    <a:srgbClr val="1A0A3D"/>
                  </a:solidFill>
                  <a:latin typeface="Asap"/>
                  <a:ea typeface="Asap"/>
                  <a:cs typeface="Asap"/>
                  <a:sym typeface="Asap"/>
                </a:rPr>
                <a:t>- Kết Luận</a:t>
              </a:r>
            </a:p>
            <a:p>
              <a:pPr marL="0" lvl="0" indent="0" algn="just">
                <a:lnSpc>
                  <a:spcPts val="5085"/>
                </a:lnSpc>
                <a:spcBef>
                  <a:spcPct val="0"/>
                </a:spcBef>
              </a:pPr>
              <a:r>
                <a:rPr lang="en-US" sz="4500">
                  <a:solidFill>
                    <a:srgbClr val="1A0A3D"/>
                  </a:solidFill>
                  <a:latin typeface="Asap"/>
                  <a:ea typeface="Asap"/>
                  <a:cs typeface="Asap"/>
                  <a:sym typeface="Asap"/>
                </a:rPr>
                <a:t>- Hướng phát triển của nghiên cứu </a:t>
              </a:r>
            </a:p>
          </p:txBody>
        </p:sp>
      </p:grpSp>
      <p:grpSp>
        <p:nvGrpSpPr>
          <p:cNvPr id="8" name="Group 8"/>
          <p:cNvGrpSpPr/>
          <p:nvPr/>
        </p:nvGrpSpPr>
        <p:grpSpPr>
          <a:xfrm>
            <a:off x="8953072" y="1238632"/>
            <a:ext cx="5611149" cy="1045915"/>
            <a:chOff x="0" y="0"/>
            <a:chExt cx="2540798" cy="473603"/>
          </a:xfrm>
        </p:grpSpPr>
        <p:sp>
          <p:nvSpPr>
            <p:cNvPr id="9" name="Freeform 9"/>
            <p:cNvSpPr/>
            <p:nvPr/>
          </p:nvSpPr>
          <p:spPr>
            <a:xfrm>
              <a:off x="0" y="0"/>
              <a:ext cx="2540798" cy="473604"/>
            </a:xfrm>
            <a:custGeom>
              <a:avLst/>
              <a:gdLst/>
              <a:ahLst/>
              <a:cxnLst/>
              <a:rect l="l" t="t" r="r" b="b"/>
              <a:pathLst>
                <a:path w="2540798" h="473604">
                  <a:moveTo>
                    <a:pt x="27595" y="0"/>
                  </a:moveTo>
                  <a:lnTo>
                    <a:pt x="2513204" y="0"/>
                  </a:lnTo>
                  <a:cubicBezTo>
                    <a:pt x="2520522" y="0"/>
                    <a:pt x="2527541" y="2907"/>
                    <a:pt x="2532716" y="8082"/>
                  </a:cubicBezTo>
                  <a:cubicBezTo>
                    <a:pt x="2537891" y="13257"/>
                    <a:pt x="2540798" y="20276"/>
                    <a:pt x="2540798" y="27595"/>
                  </a:cubicBezTo>
                  <a:lnTo>
                    <a:pt x="2540798" y="446009"/>
                  </a:lnTo>
                  <a:cubicBezTo>
                    <a:pt x="2540798" y="453327"/>
                    <a:pt x="2537891" y="460346"/>
                    <a:pt x="2532716" y="465521"/>
                  </a:cubicBezTo>
                  <a:cubicBezTo>
                    <a:pt x="2527541" y="470696"/>
                    <a:pt x="2520522" y="473604"/>
                    <a:pt x="2513204" y="473604"/>
                  </a:cubicBezTo>
                  <a:lnTo>
                    <a:pt x="27595" y="473604"/>
                  </a:lnTo>
                  <a:cubicBezTo>
                    <a:pt x="20276" y="473604"/>
                    <a:pt x="13257" y="470696"/>
                    <a:pt x="8082" y="465521"/>
                  </a:cubicBezTo>
                  <a:cubicBezTo>
                    <a:pt x="2907" y="460346"/>
                    <a:pt x="0" y="453327"/>
                    <a:pt x="0" y="446009"/>
                  </a:cubicBezTo>
                  <a:lnTo>
                    <a:pt x="0" y="27595"/>
                  </a:lnTo>
                  <a:cubicBezTo>
                    <a:pt x="0" y="20276"/>
                    <a:pt x="2907" y="13257"/>
                    <a:pt x="8082" y="8082"/>
                  </a:cubicBezTo>
                  <a:cubicBezTo>
                    <a:pt x="13257" y="2907"/>
                    <a:pt x="20276" y="0"/>
                    <a:pt x="27595" y="0"/>
                  </a:cubicBezTo>
                  <a:close/>
                </a:path>
              </a:pathLst>
            </a:custGeom>
            <a:solidFill>
              <a:srgbClr val="1A0A3D"/>
            </a:solidFill>
            <a:ln w="19050" cap="sq">
              <a:solidFill>
                <a:srgbClr val="1A0A3D"/>
              </a:solidFill>
              <a:prstDash val="solid"/>
              <a:miter/>
            </a:ln>
          </p:spPr>
        </p:sp>
        <p:sp>
          <p:nvSpPr>
            <p:cNvPr id="10" name="TextBox 10"/>
            <p:cNvSpPr txBox="1"/>
            <p:nvPr/>
          </p:nvSpPr>
          <p:spPr>
            <a:xfrm>
              <a:off x="0" y="-57150"/>
              <a:ext cx="2540798" cy="530753"/>
            </a:xfrm>
            <a:prstGeom prst="rect">
              <a:avLst/>
            </a:prstGeom>
          </p:spPr>
          <p:txBody>
            <a:bodyPr lIns="50800" tIns="50800" rIns="50800" bIns="50800" rtlCol="0" anchor="ctr"/>
            <a:lstStyle/>
            <a:p>
              <a:pPr marL="0" lvl="0" indent="0" algn="ctr">
                <a:lnSpc>
                  <a:spcPts val="3780"/>
                </a:lnSpc>
                <a:spcBef>
                  <a:spcPct val="0"/>
                </a:spcBef>
              </a:pPr>
              <a:r>
                <a:rPr lang="en-US" sz="2700" b="1">
                  <a:solidFill>
                    <a:srgbClr val="FFFFFF"/>
                  </a:solidFill>
                  <a:latin typeface="Asap Medium"/>
                  <a:ea typeface="Asap Medium"/>
                  <a:cs typeface="Asap Medium"/>
                  <a:sym typeface="Asap Medium"/>
                </a:rPr>
                <a:t>Nội Dung Báo Cáo </a:t>
              </a:r>
            </a:p>
          </p:txBody>
        </p:sp>
      </p:grpSp>
      <p:grpSp>
        <p:nvGrpSpPr>
          <p:cNvPr id="11" name="Group 11"/>
          <p:cNvGrpSpPr/>
          <p:nvPr/>
        </p:nvGrpSpPr>
        <p:grpSpPr>
          <a:xfrm>
            <a:off x="829540" y="8212385"/>
            <a:ext cx="4154548" cy="1045915"/>
            <a:chOff x="0" y="0"/>
            <a:chExt cx="1881231" cy="473603"/>
          </a:xfrm>
        </p:grpSpPr>
        <p:sp>
          <p:nvSpPr>
            <p:cNvPr id="12" name="Freeform 12"/>
            <p:cNvSpPr/>
            <p:nvPr/>
          </p:nvSpPr>
          <p:spPr>
            <a:xfrm>
              <a:off x="0" y="0"/>
              <a:ext cx="1881231" cy="473604"/>
            </a:xfrm>
            <a:custGeom>
              <a:avLst/>
              <a:gdLst/>
              <a:ahLst/>
              <a:cxnLst/>
              <a:rect l="l" t="t" r="r" b="b"/>
              <a:pathLst>
                <a:path w="1881231" h="473604">
                  <a:moveTo>
                    <a:pt x="0" y="0"/>
                  </a:moveTo>
                  <a:lnTo>
                    <a:pt x="1881231" y="0"/>
                  </a:lnTo>
                  <a:lnTo>
                    <a:pt x="1881231" y="473604"/>
                  </a:lnTo>
                  <a:lnTo>
                    <a:pt x="0" y="473604"/>
                  </a:lnTo>
                  <a:close/>
                </a:path>
              </a:pathLst>
            </a:custGeom>
            <a:solidFill>
              <a:srgbClr val="FFFFFF"/>
            </a:solidFill>
            <a:ln w="38100" cap="sq">
              <a:solidFill>
                <a:srgbClr val="1A0A3D"/>
              </a:solidFill>
              <a:prstDash val="solid"/>
              <a:miter/>
            </a:ln>
          </p:spPr>
        </p:sp>
        <p:sp>
          <p:nvSpPr>
            <p:cNvPr id="13" name="TextBox 13"/>
            <p:cNvSpPr txBox="1"/>
            <p:nvPr/>
          </p:nvSpPr>
          <p:spPr>
            <a:xfrm>
              <a:off x="0" y="-76200"/>
              <a:ext cx="1881231" cy="549803"/>
            </a:xfrm>
            <a:prstGeom prst="rect">
              <a:avLst/>
            </a:prstGeom>
          </p:spPr>
          <p:txBody>
            <a:bodyPr lIns="50800" tIns="50800" rIns="50800" bIns="50800" rtlCol="0" anchor="ctr"/>
            <a:lstStyle/>
            <a:p>
              <a:pPr marL="0" lvl="0" indent="0" algn="ctr">
                <a:lnSpc>
                  <a:spcPts val="4480"/>
                </a:lnSpc>
                <a:spcBef>
                  <a:spcPct val="0"/>
                </a:spcBef>
              </a:pPr>
              <a:endParaRPr/>
            </a:p>
          </p:txBody>
        </p:sp>
      </p:grpSp>
      <p:sp>
        <p:nvSpPr>
          <p:cNvPr id="14" name="Freeform 14"/>
          <p:cNvSpPr/>
          <p:nvPr/>
        </p:nvSpPr>
        <p:spPr>
          <a:xfrm>
            <a:off x="829540" y="3771014"/>
            <a:ext cx="4154548" cy="4565344"/>
          </a:xfrm>
          <a:custGeom>
            <a:avLst/>
            <a:gdLst/>
            <a:ahLst/>
            <a:cxnLst/>
            <a:rect l="l" t="t" r="r" b="b"/>
            <a:pathLst>
              <a:path w="4154548" h="4565344">
                <a:moveTo>
                  <a:pt x="0" y="0"/>
                </a:moveTo>
                <a:lnTo>
                  <a:pt x="4154548" y="0"/>
                </a:lnTo>
                <a:lnTo>
                  <a:pt x="4154548" y="4565344"/>
                </a:lnTo>
                <a:lnTo>
                  <a:pt x="0" y="4565344"/>
                </a:lnTo>
                <a:lnTo>
                  <a:pt x="0" y="0"/>
                </a:lnTo>
                <a:close/>
              </a:path>
            </a:pathLst>
          </a:custGeom>
          <a:blipFill>
            <a:blip r:embed="rId2">
              <a:extLst>
                <a:ext uri="{96DAC541-7B7A-43D3-8B79-37D633B846F1}">
                  <asvg:svgBlip xmlns:asvg="http://schemas.microsoft.com/office/drawing/2016/SVG/main" r:embed="rId3"/>
                </a:ext>
              </a:extLst>
            </a:blip>
            <a:stretch>
              <a:fillRect l="-11333" t="-7557" r="-11318"/>
            </a:stretch>
          </a:blipFill>
        </p:spPr>
      </p:sp>
      <p:grpSp>
        <p:nvGrpSpPr>
          <p:cNvPr id="15" name="Group 15"/>
          <p:cNvGrpSpPr/>
          <p:nvPr/>
        </p:nvGrpSpPr>
        <p:grpSpPr>
          <a:xfrm>
            <a:off x="-533400" y="7286414"/>
            <a:ext cx="2087369" cy="1971886"/>
            <a:chOff x="0" y="0"/>
            <a:chExt cx="2783158" cy="2629181"/>
          </a:xfrm>
        </p:grpSpPr>
        <p:sp>
          <p:nvSpPr>
            <p:cNvPr id="16" name="Freeform 16"/>
            <p:cNvSpPr/>
            <p:nvPr/>
          </p:nvSpPr>
          <p:spPr>
            <a:xfrm>
              <a:off x="0" y="399938"/>
              <a:ext cx="1408965" cy="2229243"/>
            </a:xfrm>
            <a:custGeom>
              <a:avLst/>
              <a:gdLst/>
              <a:ahLst/>
              <a:cxnLst/>
              <a:rect l="l" t="t" r="r" b="b"/>
              <a:pathLst>
                <a:path w="1408965" h="2229243">
                  <a:moveTo>
                    <a:pt x="0" y="0"/>
                  </a:moveTo>
                  <a:lnTo>
                    <a:pt x="1408965" y="0"/>
                  </a:lnTo>
                  <a:lnTo>
                    <a:pt x="1408965" y="2229243"/>
                  </a:lnTo>
                  <a:lnTo>
                    <a:pt x="0" y="2229243"/>
                  </a:lnTo>
                  <a:lnTo>
                    <a:pt x="0" y="0"/>
                  </a:lnTo>
                  <a:close/>
                </a:path>
              </a:pathLst>
            </a:custGeom>
            <a:blipFill>
              <a:blip r:embed="rId4">
                <a:extLst>
                  <a:ext uri="{96DAC541-7B7A-43D3-8B79-37D633B846F1}">
                    <asvg:svgBlip xmlns:asvg="http://schemas.microsoft.com/office/drawing/2016/SVG/main" r:embed="rId5"/>
                  </a:ext>
                </a:extLst>
              </a:blip>
              <a:stretch>
                <a:fillRect t="-28345" r="-258683" b="-90111"/>
              </a:stretch>
            </a:blipFill>
          </p:spPr>
        </p:sp>
        <p:sp>
          <p:nvSpPr>
            <p:cNvPr id="17" name="Freeform 17"/>
            <p:cNvSpPr/>
            <p:nvPr/>
          </p:nvSpPr>
          <p:spPr>
            <a:xfrm flipH="1">
              <a:off x="1374193" y="399938"/>
              <a:ext cx="1408965" cy="2229243"/>
            </a:xfrm>
            <a:custGeom>
              <a:avLst/>
              <a:gdLst/>
              <a:ahLst/>
              <a:cxnLst/>
              <a:rect l="l" t="t" r="r" b="b"/>
              <a:pathLst>
                <a:path w="1408965" h="2229243">
                  <a:moveTo>
                    <a:pt x="1408965" y="0"/>
                  </a:moveTo>
                  <a:lnTo>
                    <a:pt x="0" y="0"/>
                  </a:lnTo>
                  <a:lnTo>
                    <a:pt x="0" y="2229243"/>
                  </a:lnTo>
                  <a:lnTo>
                    <a:pt x="1408965" y="2229243"/>
                  </a:lnTo>
                  <a:lnTo>
                    <a:pt x="1408965" y="0"/>
                  </a:lnTo>
                  <a:close/>
                </a:path>
              </a:pathLst>
            </a:custGeom>
            <a:blipFill>
              <a:blip r:embed="rId4">
                <a:extLst>
                  <a:ext uri="{96DAC541-7B7A-43D3-8B79-37D633B846F1}">
                    <asvg:svgBlip xmlns:asvg="http://schemas.microsoft.com/office/drawing/2016/SVG/main" r:embed="rId5"/>
                  </a:ext>
                </a:extLst>
              </a:blip>
              <a:stretch>
                <a:fillRect t="-28345" r="-258683" b="-90111"/>
              </a:stretch>
            </a:blipFill>
          </p:spPr>
        </p:sp>
        <p:sp>
          <p:nvSpPr>
            <p:cNvPr id="18" name="Freeform 18"/>
            <p:cNvSpPr/>
            <p:nvPr/>
          </p:nvSpPr>
          <p:spPr>
            <a:xfrm>
              <a:off x="767154" y="0"/>
              <a:ext cx="1311521" cy="1163677"/>
            </a:xfrm>
            <a:custGeom>
              <a:avLst/>
              <a:gdLst/>
              <a:ahLst/>
              <a:cxnLst/>
              <a:rect l="l" t="t" r="r" b="b"/>
              <a:pathLst>
                <a:path w="1311521" h="1163677">
                  <a:moveTo>
                    <a:pt x="0" y="0"/>
                  </a:moveTo>
                  <a:lnTo>
                    <a:pt x="1311522" y="0"/>
                  </a:lnTo>
                  <a:lnTo>
                    <a:pt x="1311522" y="1163677"/>
                  </a:lnTo>
                  <a:lnTo>
                    <a:pt x="0" y="116367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9" name="Freeform 19"/>
          <p:cNvSpPr/>
          <p:nvPr/>
        </p:nvSpPr>
        <p:spPr>
          <a:xfrm>
            <a:off x="2394013" y="2284547"/>
            <a:ext cx="1266122" cy="1708090"/>
          </a:xfrm>
          <a:custGeom>
            <a:avLst/>
            <a:gdLst/>
            <a:ahLst/>
            <a:cxnLst/>
            <a:rect l="l" t="t" r="r" b="b"/>
            <a:pathLst>
              <a:path w="1266122" h="1708090">
                <a:moveTo>
                  <a:pt x="0" y="0"/>
                </a:moveTo>
                <a:lnTo>
                  <a:pt x="1266122" y="0"/>
                </a:lnTo>
                <a:lnTo>
                  <a:pt x="1266122" y="1708090"/>
                </a:lnTo>
                <a:lnTo>
                  <a:pt x="0" y="170809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5EDF8"/>
        </a:solidFill>
        <a:effectLst/>
      </p:bgPr>
    </p:bg>
    <p:spTree>
      <p:nvGrpSpPr>
        <p:cNvPr id="1" name=""/>
        <p:cNvGrpSpPr/>
        <p:nvPr/>
      </p:nvGrpSpPr>
      <p:grpSpPr>
        <a:xfrm>
          <a:off x="0" y="0"/>
          <a:ext cx="0" cy="0"/>
          <a:chOff x="0" y="0"/>
          <a:chExt cx="0" cy="0"/>
        </a:xfrm>
      </p:grpSpPr>
      <p:sp>
        <p:nvSpPr>
          <p:cNvPr id="2" name="Freeform 2"/>
          <p:cNvSpPr/>
          <p:nvPr/>
        </p:nvSpPr>
        <p:spPr>
          <a:xfrm flipH="1">
            <a:off x="4946538" y="3109490"/>
            <a:ext cx="14074254" cy="10287000"/>
          </a:xfrm>
          <a:custGeom>
            <a:avLst/>
            <a:gdLst/>
            <a:ahLst/>
            <a:cxnLst/>
            <a:rect l="l" t="t" r="r" b="b"/>
            <a:pathLst>
              <a:path w="14074254" h="10287000">
                <a:moveTo>
                  <a:pt x="14074254" y="0"/>
                </a:moveTo>
                <a:lnTo>
                  <a:pt x="0" y="0"/>
                </a:lnTo>
                <a:lnTo>
                  <a:pt x="0" y="10287000"/>
                </a:lnTo>
                <a:lnTo>
                  <a:pt x="14074254" y="10287000"/>
                </a:lnTo>
                <a:lnTo>
                  <a:pt x="14074254"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5537366" y="1455057"/>
            <a:ext cx="10534208" cy="4824383"/>
            <a:chOff x="0" y="0"/>
            <a:chExt cx="4770021" cy="2184541"/>
          </a:xfrm>
        </p:grpSpPr>
        <p:sp>
          <p:nvSpPr>
            <p:cNvPr id="4" name="Freeform 4"/>
            <p:cNvSpPr/>
            <p:nvPr/>
          </p:nvSpPr>
          <p:spPr>
            <a:xfrm>
              <a:off x="0" y="0"/>
              <a:ext cx="4770021" cy="2184541"/>
            </a:xfrm>
            <a:custGeom>
              <a:avLst/>
              <a:gdLst/>
              <a:ahLst/>
              <a:cxnLst/>
              <a:rect l="l" t="t" r="r" b="b"/>
              <a:pathLst>
                <a:path w="4770021" h="2184541">
                  <a:moveTo>
                    <a:pt x="22048" y="0"/>
                  </a:moveTo>
                  <a:lnTo>
                    <a:pt x="4747973" y="0"/>
                  </a:lnTo>
                  <a:cubicBezTo>
                    <a:pt x="4760150" y="0"/>
                    <a:pt x="4770021" y="9871"/>
                    <a:pt x="4770021" y="22048"/>
                  </a:cubicBezTo>
                  <a:lnTo>
                    <a:pt x="4770021" y="2162493"/>
                  </a:lnTo>
                  <a:cubicBezTo>
                    <a:pt x="4770021" y="2174670"/>
                    <a:pt x="4760150" y="2184541"/>
                    <a:pt x="4747973" y="2184541"/>
                  </a:cubicBezTo>
                  <a:lnTo>
                    <a:pt x="22048" y="2184541"/>
                  </a:lnTo>
                  <a:cubicBezTo>
                    <a:pt x="9871" y="2184541"/>
                    <a:pt x="0" y="2174670"/>
                    <a:pt x="0" y="2162493"/>
                  </a:cubicBezTo>
                  <a:lnTo>
                    <a:pt x="0" y="22048"/>
                  </a:lnTo>
                  <a:cubicBezTo>
                    <a:pt x="0" y="9871"/>
                    <a:pt x="9871" y="0"/>
                    <a:pt x="22048" y="0"/>
                  </a:cubicBezTo>
                  <a:close/>
                </a:path>
              </a:pathLst>
            </a:custGeom>
            <a:solidFill>
              <a:srgbClr val="FFFFFF"/>
            </a:solidFill>
            <a:ln w="38100" cap="rnd">
              <a:solidFill>
                <a:srgbClr val="1A0A3D"/>
              </a:solidFill>
              <a:prstDash val="solid"/>
              <a:round/>
            </a:ln>
          </p:spPr>
        </p:sp>
        <p:sp>
          <p:nvSpPr>
            <p:cNvPr id="5" name="TextBox 5"/>
            <p:cNvSpPr txBox="1"/>
            <p:nvPr/>
          </p:nvSpPr>
          <p:spPr>
            <a:xfrm>
              <a:off x="114939" y="57150"/>
              <a:ext cx="4589074" cy="2127391"/>
            </a:xfrm>
            <a:prstGeom prst="rect">
              <a:avLst/>
            </a:prstGeom>
          </p:spPr>
          <p:txBody>
            <a:bodyPr lIns="50800" tIns="50800" rIns="50800" bIns="50800" rtlCol="0" anchor="ctr"/>
            <a:lstStyle/>
            <a:p>
              <a:pPr algn="ctr">
                <a:lnSpc>
                  <a:spcPts val="10848"/>
                </a:lnSpc>
              </a:pPr>
              <a:r>
                <a:rPr lang="en-US" sz="9600" b="1">
                  <a:solidFill>
                    <a:srgbClr val="1A0A3D"/>
                  </a:solidFill>
                  <a:latin typeface="Asap Bold"/>
                  <a:ea typeface="Asap Bold"/>
                  <a:cs typeface="Asap Bold"/>
                  <a:sym typeface="Asap Bold"/>
                </a:rPr>
                <a:t>Giới Thiệu</a:t>
              </a:r>
            </a:p>
            <a:p>
              <a:pPr marL="0" lvl="0" indent="0" algn="just">
                <a:lnSpc>
                  <a:spcPts val="3955"/>
                </a:lnSpc>
                <a:spcBef>
                  <a:spcPct val="0"/>
                </a:spcBef>
              </a:pPr>
              <a:r>
                <a:rPr lang="en-US" sz="3500">
                  <a:solidFill>
                    <a:srgbClr val="1A0A3D"/>
                  </a:solidFill>
                  <a:latin typeface="Arial" panose="020B0604020202020204" pitchFamily="34" charset="0"/>
                  <a:ea typeface="Asap Bold"/>
                  <a:cs typeface="Arial" panose="020B0604020202020204" pitchFamily="34" charset="0"/>
                  <a:sym typeface="Asap Bold"/>
                </a:rPr>
                <a:t>Nhận dạng biển số xe tự động là công nghệ ứng dụng nhận dạng quang học. Công nghệ này thông qua hình ảnh để đọc biển số xe và tạo ra dữ liệu quản lý xe. Bằng cách dùng camera giám sát hoặc camera được thiết kế riêng để chụp lại hình ảnh biển số xe.</a:t>
              </a:r>
            </a:p>
          </p:txBody>
        </p:sp>
      </p:grpSp>
      <p:grpSp>
        <p:nvGrpSpPr>
          <p:cNvPr id="6" name="Group 6"/>
          <p:cNvGrpSpPr/>
          <p:nvPr/>
        </p:nvGrpSpPr>
        <p:grpSpPr>
          <a:xfrm>
            <a:off x="0" y="2701492"/>
            <a:ext cx="5537366" cy="7585508"/>
            <a:chOff x="0" y="0"/>
            <a:chExt cx="2507389" cy="3434813"/>
          </a:xfrm>
        </p:grpSpPr>
        <p:sp>
          <p:nvSpPr>
            <p:cNvPr id="7" name="Freeform 7"/>
            <p:cNvSpPr/>
            <p:nvPr/>
          </p:nvSpPr>
          <p:spPr>
            <a:xfrm>
              <a:off x="0" y="0"/>
              <a:ext cx="2507389" cy="3434813"/>
            </a:xfrm>
            <a:custGeom>
              <a:avLst/>
              <a:gdLst/>
              <a:ahLst/>
              <a:cxnLst/>
              <a:rect l="l" t="t" r="r" b="b"/>
              <a:pathLst>
                <a:path w="2507389" h="3434813">
                  <a:moveTo>
                    <a:pt x="41944" y="0"/>
                  </a:moveTo>
                  <a:lnTo>
                    <a:pt x="2465445" y="0"/>
                  </a:lnTo>
                  <a:cubicBezTo>
                    <a:pt x="2488610" y="0"/>
                    <a:pt x="2507389" y="18779"/>
                    <a:pt x="2507389" y="41944"/>
                  </a:cubicBezTo>
                  <a:lnTo>
                    <a:pt x="2507389" y="3392869"/>
                  </a:lnTo>
                  <a:cubicBezTo>
                    <a:pt x="2507389" y="3416034"/>
                    <a:pt x="2488610" y="3434813"/>
                    <a:pt x="2465445" y="3434813"/>
                  </a:cubicBezTo>
                  <a:lnTo>
                    <a:pt x="41944" y="3434813"/>
                  </a:lnTo>
                  <a:cubicBezTo>
                    <a:pt x="18779" y="3434813"/>
                    <a:pt x="0" y="3416034"/>
                    <a:pt x="0" y="3392869"/>
                  </a:cubicBezTo>
                  <a:lnTo>
                    <a:pt x="0" y="41944"/>
                  </a:lnTo>
                  <a:cubicBezTo>
                    <a:pt x="0" y="18779"/>
                    <a:pt x="18779" y="0"/>
                    <a:pt x="41944" y="0"/>
                  </a:cubicBezTo>
                  <a:close/>
                </a:path>
              </a:pathLst>
            </a:custGeom>
            <a:solidFill>
              <a:srgbClr val="FFFFFF"/>
            </a:solidFill>
            <a:ln w="38100" cap="rnd">
              <a:solidFill>
                <a:srgbClr val="1A0A3D"/>
              </a:solidFill>
              <a:prstDash val="solid"/>
              <a:round/>
            </a:ln>
          </p:spPr>
        </p:sp>
        <p:sp>
          <p:nvSpPr>
            <p:cNvPr id="8" name="TextBox 8"/>
            <p:cNvSpPr txBox="1"/>
            <p:nvPr/>
          </p:nvSpPr>
          <p:spPr>
            <a:xfrm>
              <a:off x="0" y="9525"/>
              <a:ext cx="2441381" cy="3425288"/>
            </a:xfrm>
            <a:prstGeom prst="rect">
              <a:avLst/>
            </a:prstGeom>
          </p:spPr>
          <p:txBody>
            <a:bodyPr lIns="50800" tIns="50800" rIns="50800" bIns="50800" rtlCol="0" anchor="ctr"/>
            <a:lstStyle/>
            <a:p>
              <a:pPr marL="0" lvl="0" indent="0" algn="just">
                <a:lnSpc>
                  <a:spcPts val="3955"/>
                </a:lnSpc>
                <a:spcBef>
                  <a:spcPct val="0"/>
                </a:spcBef>
              </a:pPr>
              <a:r>
                <a:rPr lang="en-US" sz="3500">
                  <a:solidFill>
                    <a:srgbClr val="1A0A3D"/>
                  </a:solidFill>
                  <a:latin typeface="Arial" panose="020B0604020202020204" pitchFamily="34" charset="0"/>
                  <a:ea typeface="Asap Bold"/>
                  <a:cs typeface="Arial" panose="020B0604020202020204" pitchFamily="34" charset="0"/>
                  <a:sym typeface="Asap Bold"/>
                </a:rPr>
                <a:t>Là một hệ thống được tích hợp công nghệ hiện đại có thể đọc biển số xe tự động mà không cần sự can thiệp của con người. Chúng hoạt động dựa trên nhận dạng quang học, sử dụng camera giám sát hoặc các dòng camera được thiết kế riêng để chụp lại biển số xe.</a:t>
              </a:r>
            </a:p>
          </p:txBody>
        </p:sp>
      </p:grpSp>
      <p:grpSp>
        <p:nvGrpSpPr>
          <p:cNvPr id="9" name="Group 9"/>
          <p:cNvGrpSpPr/>
          <p:nvPr/>
        </p:nvGrpSpPr>
        <p:grpSpPr>
          <a:xfrm>
            <a:off x="7229083" y="409142"/>
            <a:ext cx="5611149" cy="1045915"/>
            <a:chOff x="0" y="0"/>
            <a:chExt cx="2540798" cy="473603"/>
          </a:xfrm>
        </p:grpSpPr>
        <p:sp>
          <p:nvSpPr>
            <p:cNvPr id="10" name="Freeform 10"/>
            <p:cNvSpPr/>
            <p:nvPr/>
          </p:nvSpPr>
          <p:spPr>
            <a:xfrm>
              <a:off x="0" y="0"/>
              <a:ext cx="2540798" cy="473604"/>
            </a:xfrm>
            <a:custGeom>
              <a:avLst/>
              <a:gdLst/>
              <a:ahLst/>
              <a:cxnLst/>
              <a:rect l="l" t="t" r="r" b="b"/>
              <a:pathLst>
                <a:path w="2540798" h="473604">
                  <a:moveTo>
                    <a:pt x="27595" y="0"/>
                  </a:moveTo>
                  <a:lnTo>
                    <a:pt x="2513204" y="0"/>
                  </a:lnTo>
                  <a:cubicBezTo>
                    <a:pt x="2520522" y="0"/>
                    <a:pt x="2527541" y="2907"/>
                    <a:pt x="2532716" y="8082"/>
                  </a:cubicBezTo>
                  <a:cubicBezTo>
                    <a:pt x="2537891" y="13257"/>
                    <a:pt x="2540798" y="20276"/>
                    <a:pt x="2540798" y="27595"/>
                  </a:cubicBezTo>
                  <a:lnTo>
                    <a:pt x="2540798" y="446009"/>
                  </a:lnTo>
                  <a:cubicBezTo>
                    <a:pt x="2540798" y="453327"/>
                    <a:pt x="2537891" y="460346"/>
                    <a:pt x="2532716" y="465521"/>
                  </a:cubicBezTo>
                  <a:cubicBezTo>
                    <a:pt x="2527541" y="470696"/>
                    <a:pt x="2520522" y="473604"/>
                    <a:pt x="2513204" y="473604"/>
                  </a:cubicBezTo>
                  <a:lnTo>
                    <a:pt x="27595" y="473604"/>
                  </a:lnTo>
                  <a:cubicBezTo>
                    <a:pt x="20276" y="473604"/>
                    <a:pt x="13257" y="470696"/>
                    <a:pt x="8082" y="465521"/>
                  </a:cubicBezTo>
                  <a:cubicBezTo>
                    <a:pt x="2907" y="460346"/>
                    <a:pt x="0" y="453327"/>
                    <a:pt x="0" y="446009"/>
                  </a:cubicBezTo>
                  <a:lnTo>
                    <a:pt x="0" y="27595"/>
                  </a:lnTo>
                  <a:cubicBezTo>
                    <a:pt x="0" y="20276"/>
                    <a:pt x="2907" y="13257"/>
                    <a:pt x="8082" y="8082"/>
                  </a:cubicBezTo>
                  <a:cubicBezTo>
                    <a:pt x="13257" y="2907"/>
                    <a:pt x="20276" y="0"/>
                    <a:pt x="27595" y="0"/>
                  </a:cubicBezTo>
                  <a:close/>
                </a:path>
              </a:pathLst>
            </a:custGeom>
            <a:solidFill>
              <a:srgbClr val="1A0A3D"/>
            </a:solidFill>
            <a:ln w="19050" cap="sq">
              <a:solidFill>
                <a:srgbClr val="1A0A3D"/>
              </a:solidFill>
              <a:prstDash val="solid"/>
              <a:miter/>
            </a:ln>
          </p:spPr>
        </p:sp>
        <p:sp>
          <p:nvSpPr>
            <p:cNvPr id="11" name="TextBox 11"/>
            <p:cNvSpPr txBox="1"/>
            <p:nvPr/>
          </p:nvSpPr>
          <p:spPr>
            <a:xfrm>
              <a:off x="0" y="-85725"/>
              <a:ext cx="2540798" cy="559328"/>
            </a:xfrm>
            <a:prstGeom prst="rect">
              <a:avLst/>
            </a:prstGeom>
          </p:spPr>
          <p:txBody>
            <a:bodyPr lIns="50800" tIns="50800" rIns="50800" bIns="50800" rtlCol="0" anchor="ctr"/>
            <a:lstStyle/>
            <a:p>
              <a:pPr marL="0" lvl="0" indent="0" algn="ctr">
                <a:lnSpc>
                  <a:spcPts val="5600"/>
                </a:lnSpc>
                <a:spcBef>
                  <a:spcPct val="0"/>
                </a:spcBef>
              </a:pPr>
              <a:r>
                <a:rPr lang="en-US" sz="4000" b="1">
                  <a:solidFill>
                    <a:srgbClr val="FFFFFF"/>
                  </a:solidFill>
                  <a:latin typeface="Asap Bold"/>
                  <a:ea typeface="Asap Bold"/>
                  <a:cs typeface="Asap Bold"/>
                  <a:sym typeface="Asap Bold"/>
                </a:rPr>
                <a:t>Mở Đầu </a:t>
              </a:r>
            </a:p>
          </p:txBody>
        </p:sp>
      </p:grpSp>
      <p:grpSp>
        <p:nvGrpSpPr>
          <p:cNvPr id="12" name="Group 12"/>
          <p:cNvGrpSpPr/>
          <p:nvPr/>
        </p:nvGrpSpPr>
        <p:grpSpPr>
          <a:xfrm>
            <a:off x="-73783" y="409142"/>
            <a:ext cx="5611149" cy="2292350"/>
            <a:chOff x="0" y="0"/>
            <a:chExt cx="2540798" cy="1038005"/>
          </a:xfrm>
        </p:grpSpPr>
        <p:sp>
          <p:nvSpPr>
            <p:cNvPr id="13" name="Freeform 13"/>
            <p:cNvSpPr/>
            <p:nvPr/>
          </p:nvSpPr>
          <p:spPr>
            <a:xfrm>
              <a:off x="0" y="0"/>
              <a:ext cx="2540798" cy="1038005"/>
            </a:xfrm>
            <a:custGeom>
              <a:avLst/>
              <a:gdLst/>
              <a:ahLst/>
              <a:cxnLst/>
              <a:rect l="l" t="t" r="r" b="b"/>
              <a:pathLst>
                <a:path w="2540798" h="1038005">
                  <a:moveTo>
                    <a:pt x="27595" y="0"/>
                  </a:moveTo>
                  <a:lnTo>
                    <a:pt x="2513204" y="0"/>
                  </a:lnTo>
                  <a:cubicBezTo>
                    <a:pt x="2520522" y="0"/>
                    <a:pt x="2527541" y="2907"/>
                    <a:pt x="2532716" y="8082"/>
                  </a:cubicBezTo>
                  <a:cubicBezTo>
                    <a:pt x="2537891" y="13257"/>
                    <a:pt x="2540798" y="20276"/>
                    <a:pt x="2540798" y="27595"/>
                  </a:cubicBezTo>
                  <a:lnTo>
                    <a:pt x="2540798" y="1010410"/>
                  </a:lnTo>
                  <a:cubicBezTo>
                    <a:pt x="2540798" y="1017729"/>
                    <a:pt x="2537891" y="1024748"/>
                    <a:pt x="2532716" y="1029923"/>
                  </a:cubicBezTo>
                  <a:cubicBezTo>
                    <a:pt x="2527541" y="1035098"/>
                    <a:pt x="2520522" y="1038005"/>
                    <a:pt x="2513204" y="1038005"/>
                  </a:cubicBezTo>
                  <a:lnTo>
                    <a:pt x="27595" y="1038005"/>
                  </a:lnTo>
                  <a:cubicBezTo>
                    <a:pt x="20276" y="1038005"/>
                    <a:pt x="13257" y="1035098"/>
                    <a:pt x="8082" y="1029923"/>
                  </a:cubicBezTo>
                  <a:cubicBezTo>
                    <a:pt x="2907" y="1024748"/>
                    <a:pt x="0" y="1017729"/>
                    <a:pt x="0" y="1010410"/>
                  </a:cubicBezTo>
                  <a:lnTo>
                    <a:pt x="0" y="27595"/>
                  </a:lnTo>
                  <a:cubicBezTo>
                    <a:pt x="0" y="20276"/>
                    <a:pt x="2907" y="13257"/>
                    <a:pt x="8082" y="8082"/>
                  </a:cubicBezTo>
                  <a:cubicBezTo>
                    <a:pt x="13257" y="2907"/>
                    <a:pt x="20276" y="0"/>
                    <a:pt x="27595" y="0"/>
                  </a:cubicBezTo>
                  <a:close/>
                </a:path>
              </a:pathLst>
            </a:custGeom>
            <a:solidFill>
              <a:srgbClr val="1A0A3D"/>
            </a:solidFill>
            <a:ln w="19050" cap="sq">
              <a:solidFill>
                <a:srgbClr val="1A0A3D"/>
              </a:solidFill>
              <a:prstDash val="solid"/>
              <a:miter/>
            </a:ln>
          </p:spPr>
        </p:sp>
        <p:sp>
          <p:nvSpPr>
            <p:cNvPr id="14" name="TextBox 14"/>
            <p:cNvSpPr txBox="1"/>
            <p:nvPr/>
          </p:nvSpPr>
          <p:spPr>
            <a:xfrm>
              <a:off x="0" y="-85725"/>
              <a:ext cx="2540798" cy="1123730"/>
            </a:xfrm>
            <a:prstGeom prst="rect">
              <a:avLst/>
            </a:prstGeom>
          </p:spPr>
          <p:txBody>
            <a:bodyPr lIns="50800" tIns="50800" rIns="50800" bIns="50800" rtlCol="0" anchor="ctr"/>
            <a:lstStyle/>
            <a:p>
              <a:pPr marL="0" lvl="0" indent="0" algn="ctr">
                <a:lnSpc>
                  <a:spcPts val="5600"/>
                </a:lnSpc>
                <a:spcBef>
                  <a:spcPct val="0"/>
                </a:spcBef>
              </a:pPr>
              <a:r>
                <a:rPr lang="en-US" sz="4000" b="1">
                  <a:solidFill>
                    <a:srgbClr val="FFFFFF"/>
                  </a:solidFill>
                  <a:latin typeface="Asap Bold"/>
                  <a:ea typeface="Asap Bold"/>
                  <a:cs typeface="Asap Bold"/>
                  <a:sym typeface="Asap Bold"/>
                </a:rPr>
                <a:t>Xây dựng hệ thống nhận diện biển số xe tự động với OpenCV</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5EDF8"/>
        </a:solidFill>
        <a:effectLst/>
      </p:bgPr>
    </p:bg>
    <p:spTree>
      <p:nvGrpSpPr>
        <p:cNvPr id="1" name=""/>
        <p:cNvGrpSpPr/>
        <p:nvPr/>
      </p:nvGrpSpPr>
      <p:grpSpPr>
        <a:xfrm>
          <a:off x="0" y="0"/>
          <a:ext cx="0" cy="0"/>
          <a:chOff x="0" y="0"/>
          <a:chExt cx="0" cy="0"/>
        </a:xfrm>
      </p:grpSpPr>
      <p:sp>
        <p:nvSpPr>
          <p:cNvPr id="2" name="Freeform 2"/>
          <p:cNvSpPr/>
          <p:nvPr/>
        </p:nvSpPr>
        <p:spPr>
          <a:xfrm flipH="1">
            <a:off x="4946538" y="3109490"/>
            <a:ext cx="14074254" cy="10287000"/>
          </a:xfrm>
          <a:custGeom>
            <a:avLst/>
            <a:gdLst/>
            <a:ahLst/>
            <a:cxnLst/>
            <a:rect l="l" t="t" r="r" b="b"/>
            <a:pathLst>
              <a:path w="14074254" h="10287000">
                <a:moveTo>
                  <a:pt x="14074254" y="0"/>
                </a:moveTo>
                <a:lnTo>
                  <a:pt x="0" y="0"/>
                </a:lnTo>
                <a:lnTo>
                  <a:pt x="0" y="10287000"/>
                </a:lnTo>
                <a:lnTo>
                  <a:pt x="14074254" y="10287000"/>
                </a:lnTo>
                <a:lnTo>
                  <a:pt x="14074254"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5959895" y="0"/>
            <a:ext cx="5611149" cy="1045915"/>
            <a:chOff x="0" y="0"/>
            <a:chExt cx="2540798" cy="473603"/>
          </a:xfrm>
        </p:grpSpPr>
        <p:sp>
          <p:nvSpPr>
            <p:cNvPr id="4" name="Freeform 4"/>
            <p:cNvSpPr/>
            <p:nvPr/>
          </p:nvSpPr>
          <p:spPr>
            <a:xfrm>
              <a:off x="0" y="0"/>
              <a:ext cx="2540798" cy="473604"/>
            </a:xfrm>
            <a:custGeom>
              <a:avLst/>
              <a:gdLst/>
              <a:ahLst/>
              <a:cxnLst/>
              <a:rect l="l" t="t" r="r" b="b"/>
              <a:pathLst>
                <a:path w="2540798" h="473604">
                  <a:moveTo>
                    <a:pt x="27595" y="0"/>
                  </a:moveTo>
                  <a:lnTo>
                    <a:pt x="2513204" y="0"/>
                  </a:lnTo>
                  <a:cubicBezTo>
                    <a:pt x="2520522" y="0"/>
                    <a:pt x="2527541" y="2907"/>
                    <a:pt x="2532716" y="8082"/>
                  </a:cubicBezTo>
                  <a:cubicBezTo>
                    <a:pt x="2537891" y="13257"/>
                    <a:pt x="2540798" y="20276"/>
                    <a:pt x="2540798" y="27595"/>
                  </a:cubicBezTo>
                  <a:lnTo>
                    <a:pt x="2540798" y="446009"/>
                  </a:lnTo>
                  <a:cubicBezTo>
                    <a:pt x="2540798" y="453327"/>
                    <a:pt x="2537891" y="460346"/>
                    <a:pt x="2532716" y="465521"/>
                  </a:cubicBezTo>
                  <a:cubicBezTo>
                    <a:pt x="2527541" y="470696"/>
                    <a:pt x="2520522" y="473604"/>
                    <a:pt x="2513204" y="473604"/>
                  </a:cubicBezTo>
                  <a:lnTo>
                    <a:pt x="27595" y="473604"/>
                  </a:lnTo>
                  <a:cubicBezTo>
                    <a:pt x="20276" y="473604"/>
                    <a:pt x="13257" y="470696"/>
                    <a:pt x="8082" y="465521"/>
                  </a:cubicBezTo>
                  <a:cubicBezTo>
                    <a:pt x="2907" y="460346"/>
                    <a:pt x="0" y="453327"/>
                    <a:pt x="0" y="446009"/>
                  </a:cubicBezTo>
                  <a:lnTo>
                    <a:pt x="0" y="27595"/>
                  </a:lnTo>
                  <a:cubicBezTo>
                    <a:pt x="0" y="20276"/>
                    <a:pt x="2907" y="13257"/>
                    <a:pt x="8082" y="8082"/>
                  </a:cubicBezTo>
                  <a:cubicBezTo>
                    <a:pt x="13257" y="2907"/>
                    <a:pt x="20276" y="0"/>
                    <a:pt x="27595" y="0"/>
                  </a:cubicBezTo>
                  <a:close/>
                </a:path>
              </a:pathLst>
            </a:custGeom>
            <a:solidFill>
              <a:srgbClr val="1A0A3D"/>
            </a:solidFill>
            <a:ln w="19050" cap="sq">
              <a:solidFill>
                <a:srgbClr val="1A0A3D"/>
              </a:solidFill>
              <a:prstDash val="solid"/>
              <a:miter/>
            </a:ln>
          </p:spPr>
        </p:sp>
        <p:sp>
          <p:nvSpPr>
            <p:cNvPr id="5" name="TextBox 5"/>
            <p:cNvSpPr txBox="1"/>
            <p:nvPr/>
          </p:nvSpPr>
          <p:spPr>
            <a:xfrm>
              <a:off x="0" y="-85725"/>
              <a:ext cx="2540798" cy="559328"/>
            </a:xfrm>
            <a:prstGeom prst="rect">
              <a:avLst/>
            </a:prstGeom>
          </p:spPr>
          <p:txBody>
            <a:bodyPr lIns="50800" tIns="50800" rIns="50800" bIns="50800" rtlCol="0" anchor="ctr"/>
            <a:lstStyle/>
            <a:p>
              <a:pPr marL="0" lvl="0" indent="0" algn="ctr">
                <a:lnSpc>
                  <a:spcPts val="5600"/>
                </a:lnSpc>
                <a:spcBef>
                  <a:spcPct val="0"/>
                </a:spcBef>
              </a:pPr>
              <a:r>
                <a:rPr lang="en-US" sz="4000">
                  <a:solidFill>
                    <a:srgbClr val="FFFFFF"/>
                  </a:solidFill>
                  <a:latin typeface="Asap"/>
                  <a:ea typeface="Asap"/>
                  <a:cs typeface="Asap"/>
                  <a:sym typeface="Asap"/>
                </a:rPr>
                <a:t>Phát biểu bài toán</a:t>
              </a:r>
            </a:p>
          </p:txBody>
        </p:sp>
      </p:grpSp>
      <p:grpSp>
        <p:nvGrpSpPr>
          <p:cNvPr id="6" name="Group 6"/>
          <p:cNvGrpSpPr/>
          <p:nvPr/>
        </p:nvGrpSpPr>
        <p:grpSpPr>
          <a:xfrm>
            <a:off x="233520" y="5321683"/>
            <a:ext cx="3086100" cy="2025253"/>
            <a:chOff x="0" y="0"/>
            <a:chExt cx="812800" cy="533400"/>
          </a:xfrm>
        </p:grpSpPr>
        <p:sp>
          <p:nvSpPr>
            <p:cNvPr id="7" name="Freeform 7"/>
            <p:cNvSpPr/>
            <p:nvPr/>
          </p:nvSpPr>
          <p:spPr>
            <a:xfrm>
              <a:off x="0" y="0"/>
              <a:ext cx="827989" cy="537638"/>
            </a:xfrm>
            <a:custGeom>
              <a:avLst/>
              <a:gdLst/>
              <a:ahLst/>
              <a:cxnLst/>
              <a:rect l="l" t="t" r="r" b="b"/>
              <a:pathLst>
                <a:path w="827989" h="537638">
                  <a:moveTo>
                    <a:pt x="461490" y="0"/>
                  </a:moveTo>
                  <a:cubicBezTo>
                    <a:pt x="470405" y="0"/>
                    <a:pt x="479374" y="0"/>
                    <a:pt x="488272" y="0"/>
                  </a:cubicBezTo>
                  <a:cubicBezTo>
                    <a:pt x="559210" y="8909"/>
                    <a:pt x="603543" y="38564"/>
                    <a:pt x="623736" y="87090"/>
                  </a:cubicBezTo>
                  <a:cubicBezTo>
                    <a:pt x="742003" y="80618"/>
                    <a:pt x="827989" y="172373"/>
                    <a:pt x="775586" y="262426"/>
                  </a:cubicBezTo>
                  <a:cubicBezTo>
                    <a:pt x="793012" y="281349"/>
                    <a:pt x="807550" y="302517"/>
                    <a:pt x="812800" y="330926"/>
                  </a:cubicBezTo>
                  <a:cubicBezTo>
                    <a:pt x="812800" y="339065"/>
                    <a:pt x="812800" y="347184"/>
                    <a:pt x="812800" y="355321"/>
                  </a:cubicBezTo>
                  <a:cubicBezTo>
                    <a:pt x="797154" y="427627"/>
                    <a:pt x="729827" y="476486"/>
                    <a:pt x="619295" y="463333"/>
                  </a:cubicBezTo>
                  <a:cubicBezTo>
                    <a:pt x="590856" y="500459"/>
                    <a:pt x="540252" y="537638"/>
                    <a:pt x="461507" y="533008"/>
                  </a:cubicBezTo>
                  <a:cubicBezTo>
                    <a:pt x="420804" y="530570"/>
                    <a:pt x="392488" y="516453"/>
                    <a:pt x="367697" y="499302"/>
                  </a:cubicBezTo>
                  <a:cubicBezTo>
                    <a:pt x="341584" y="513559"/>
                    <a:pt x="313304" y="524747"/>
                    <a:pt x="272443" y="524871"/>
                  </a:cubicBezTo>
                  <a:cubicBezTo>
                    <a:pt x="177910" y="525082"/>
                    <a:pt x="114672" y="470155"/>
                    <a:pt x="113139" y="394815"/>
                  </a:cubicBezTo>
                  <a:cubicBezTo>
                    <a:pt x="52367" y="377190"/>
                    <a:pt x="11206" y="344291"/>
                    <a:pt x="0" y="287995"/>
                  </a:cubicBezTo>
                  <a:cubicBezTo>
                    <a:pt x="0" y="279858"/>
                    <a:pt x="0" y="271704"/>
                    <a:pt x="0" y="263601"/>
                  </a:cubicBezTo>
                  <a:cubicBezTo>
                    <a:pt x="12369" y="207816"/>
                    <a:pt x="51292" y="172776"/>
                    <a:pt x="116099" y="157922"/>
                  </a:cubicBezTo>
                  <a:cubicBezTo>
                    <a:pt x="112205" y="63818"/>
                    <a:pt x="241837" y="5016"/>
                    <a:pt x="348333" y="46474"/>
                  </a:cubicBezTo>
                  <a:cubicBezTo>
                    <a:pt x="373689" y="25973"/>
                    <a:pt x="409562" y="3613"/>
                    <a:pt x="461490" y="0"/>
                  </a:cubicBezTo>
                  <a:close/>
                </a:path>
              </a:pathLst>
            </a:custGeom>
            <a:solidFill>
              <a:srgbClr val="0796DF"/>
            </a:solidFill>
          </p:spPr>
        </p:sp>
        <p:sp>
          <p:nvSpPr>
            <p:cNvPr id="8" name="TextBox 8"/>
            <p:cNvSpPr txBox="1"/>
            <p:nvPr/>
          </p:nvSpPr>
          <p:spPr>
            <a:xfrm>
              <a:off x="38100" y="107950"/>
              <a:ext cx="736600" cy="349250"/>
            </a:xfrm>
            <a:prstGeom prst="rect">
              <a:avLst/>
            </a:prstGeom>
          </p:spPr>
          <p:txBody>
            <a:bodyPr lIns="50800" tIns="50800" rIns="50800" bIns="50800" rtlCol="0" anchor="ctr"/>
            <a:lstStyle/>
            <a:p>
              <a:pPr algn="ctr">
                <a:lnSpc>
                  <a:spcPts val="3276"/>
                </a:lnSpc>
              </a:pPr>
              <a:r>
                <a:rPr lang="vi-VN" sz="2899" dirty="0">
                  <a:solidFill>
                    <a:srgbClr val="000000"/>
                  </a:solidFill>
                  <a:latin typeface="Asap"/>
                  <a:ea typeface="Asap"/>
                  <a:cs typeface="Asap"/>
                  <a:sym typeface="Asap"/>
                </a:rPr>
                <a:t>Ả</a:t>
              </a:r>
              <a:r>
                <a:rPr lang="en-US" sz="2899" dirty="0" err="1">
                  <a:solidFill>
                    <a:srgbClr val="000000"/>
                  </a:solidFill>
                  <a:latin typeface="Asap"/>
                  <a:ea typeface="Asap"/>
                  <a:cs typeface="Asap"/>
                  <a:sym typeface="Asap"/>
                </a:rPr>
                <a:t>nh</a:t>
              </a:r>
              <a:r>
                <a:rPr lang="en-US" sz="2899" dirty="0">
                  <a:solidFill>
                    <a:srgbClr val="000000"/>
                  </a:solidFill>
                  <a:latin typeface="Asap"/>
                  <a:ea typeface="Asap"/>
                  <a:cs typeface="Asap"/>
                  <a:sym typeface="Asap"/>
                </a:rPr>
                <a:t> </a:t>
              </a:r>
              <a:r>
                <a:rPr lang="en-US" sz="2899" dirty="0" err="1">
                  <a:solidFill>
                    <a:srgbClr val="000000"/>
                  </a:solidFill>
                  <a:latin typeface="Asap"/>
                  <a:ea typeface="Asap"/>
                  <a:cs typeface="Asap"/>
                  <a:sym typeface="Asap"/>
                </a:rPr>
                <a:t>đầu</a:t>
              </a:r>
              <a:r>
                <a:rPr lang="en-US" sz="2899" dirty="0">
                  <a:solidFill>
                    <a:srgbClr val="000000"/>
                  </a:solidFill>
                  <a:latin typeface="Asap"/>
                  <a:ea typeface="Asap"/>
                  <a:cs typeface="Asap"/>
                  <a:sym typeface="Asap"/>
                </a:rPr>
                <a:t> </a:t>
              </a:r>
              <a:r>
                <a:rPr lang="en-US" sz="2899" dirty="0" err="1">
                  <a:solidFill>
                    <a:srgbClr val="000000"/>
                  </a:solidFill>
                  <a:latin typeface="Asap"/>
                  <a:ea typeface="Asap"/>
                  <a:cs typeface="Asap"/>
                  <a:sym typeface="Asap"/>
                </a:rPr>
                <a:t>vào</a:t>
              </a:r>
              <a:endParaRPr lang="en-US" sz="2899" dirty="0">
                <a:solidFill>
                  <a:srgbClr val="000000"/>
                </a:solidFill>
                <a:latin typeface="Asap"/>
                <a:ea typeface="Asap"/>
                <a:cs typeface="Asap"/>
                <a:sym typeface="Asap"/>
              </a:endParaRPr>
            </a:p>
          </p:txBody>
        </p:sp>
      </p:grpSp>
      <p:sp>
        <p:nvSpPr>
          <p:cNvPr id="9" name="AutoShape 9"/>
          <p:cNvSpPr/>
          <p:nvPr/>
        </p:nvSpPr>
        <p:spPr>
          <a:xfrm flipV="1">
            <a:off x="3334435" y="5333659"/>
            <a:ext cx="1059357" cy="1310505"/>
          </a:xfrm>
          <a:prstGeom prst="line">
            <a:avLst/>
          </a:prstGeom>
          <a:ln w="38100" cap="flat">
            <a:solidFill>
              <a:srgbClr val="000000"/>
            </a:solidFill>
            <a:prstDash val="solid"/>
            <a:headEnd type="none" w="sm" len="sm"/>
            <a:tailEnd type="triangle" w="lg" len="med"/>
          </a:ln>
        </p:spPr>
      </p:sp>
      <p:grpSp>
        <p:nvGrpSpPr>
          <p:cNvPr id="10" name="Group 10"/>
          <p:cNvGrpSpPr/>
          <p:nvPr/>
        </p:nvGrpSpPr>
        <p:grpSpPr>
          <a:xfrm>
            <a:off x="3755516" y="3473567"/>
            <a:ext cx="3086100" cy="2025253"/>
            <a:chOff x="0" y="0"/>
            <a:chExt cx="812800" cy="533400"/>
          </a:xfrm>
        </p:grpSpPr>
        <p:sp>
          <p:nvSpPr>
            <p:cNvPr id="11" name="Freeform 11"/>
            <p:cNvSpPr/>
            <p:nvPr/>
          </p:nvSpPr>
          <p:spPr>
            <a:xfrm>
              <a:off x="0" y="0"/>
              <a:ext cx="827989" cy="537638"/>
            </a:xfrm>
            <a:custGeom>
              <a:avLst/>
              <a:gdLst/>
              <a:ahLst/>
              <a:cxnLst/>
              <a:rect l="l" t="t" r="r" b="b"/>
              <a:pathLst>
                <a:path w="827989" h="537638">
                  <a:moveTo>
                    <a:pt x="461490" y="0"/>
                  </a:moveTo>
                  <a:cubicBezTo>
                    <a:pt x="470405" y="0"/>
                    <a:pt x="479374" y="0"/>
                    <a:pt x="488272" y="0"/>
                  </a:cubicBezTo>
                  <a:cubicBezTo>
                    <a:pt x="559210" y="8909"/>
                    <a:pt x="603543" y="38564"/>
                    <a:pt x="623736" y="87090"/>
                  </a:cubicBezTo>
                  <a:cubicBezTo>
                    <a:pt x="742003" y="80618"/>
                    <a:pt x="827989" y="172373"/>
                    <a:pt x="775586" y="262426"/>
                  </a:cubicBezTo>
                  <a:cubicBezTo>
                    <a:pt x="793012" y="281349"/>
                    <a:pt x="807550" y="302517"/>
                    <a:pt x="812800" y="330926"/>
                  </a:cubicBezTo>
                  <a:cubicBezTo>
                    <a:pt x="812800" y="339065"/>
                    <a:pt x="812800" y="347184"/>
                    <a:pt x="812800" y="355321"/>
                  </a:cubicBezTo>
                  <a:cubicBezTo>
                    <a:pt x="797154" y="427627"/>
                    <a:pt x="729827" y="476486"/>
                    <a:pt x="619295" y="463333"/>
                  </a:cubicBezTo>
                  <a:cubicBezTo>
                    <a:pt x="590856" y="500459"/>
                    <a:pt x="540252" y="537638"/>
                    <a:pt x="461507" y="533008"/>
                  </a:cubicBezTo>
                  <a:cubicBezTo>
                    <a:pt x="420804" y="530570"/>
                    <a:pt x="392488" y="516453"/>
                    <a:pt x="367697" y="499302"/>
                  </a:cubicBezTo>
                  <a:cubicBezTo>
                    <a:pt x="341584" y="513559"/>
                    <a:pt x="313304" y="524747"/>
                    <a:pt x="272443" y="524871"/>
                  </a:cubicBezTo>
                  <a:cubicBezTo>
                    <a:pt x="177910" y="525082"/>
                    <a:pt x="114672" y="470155"/>
                    <a:pt x="113139" y="394815"/>
                  </a:cubicBezTo>
                  <a:cubicBezTo>
                    <a:pt x="52367" y="377190"/>
                    <a:pt x="11206" y="344291"/>
                    <a:pt x="0" y="287995"/>
                  </a:cubicBezTo>
                  <a:cubicBezTo>
                    <a:pt x="0" y="279858"/>
                    <a:pt x="0" y="271704"/>
                    <a:pt x="0" y="263601"/>
                  </a:cubicBezTo>
                  <a:cubicBezTo>
                    <a:pt x="12369" y="207816"/>
                    <a:pt x="51292" y="172776"/>
                    <a:pt x="116099" y="157922"/>
                  </a:cubicBezTo>
                  <a:cubicBezTo>
                    <a:pt x="112205" y="63818"/>
                    <a:pt x="241837" y="5016"/>
                    <a:pt x="348333" y="46474"/>
                  </a:cubicBezTo>
                  <a:cubicBezTo>
                    <a:pt x="373689" y="25973"/>
                    <a:pt x="409562" y="3613"/>
                    <a:pt x="461490" y="0"/>
                  </a:cubicBezTo>
                  <a:close/>
                </a:path>
              </a:pathLst>
            </a:custGeom>
            <a:solidFill>
              <a:srgbClr val="0796DF"/>
            </a:solidFill>
          </p:spPr>
        </p:sp>
        <p:sp>
          <p:nvSpPr>
            <p:cNvPr id="12" name="TextBox 12"/>
            <p:cNvSpPr txBox="1"/>
            <p:nvPr/>
          </p:nvSpPr>
          <p:spPr>
            <a:xfrm>
              <a:off x="38100" y="107950"/>
              <a:ext cx="736600" cy="349250"/>
            </a:xfrm>
            <a:prstGeom prst="rect">
              <a:avLst/>
            </a:prstGeom>
          </p:spPr>
          <p:txBody>
            <a:bodyPr lIns="50800" tIns="50800" rIns="50800" bIns="50800" rtlCol="0" anchor="ctr"/>
            <a:lstStyle/>
            <a:p>
              <a:pPr algn="ctr">
                <a:lnSpc>
                  <a:spcPts val="3276"/>
                </a:lnSpc>
              </a:pPr>
              <a:r>
                <a:rPr lang="vi-VN" sz="2899" dirty="0" err="1">
                  <a:solidFill>
                    <a:srgbClr val="000000"/>
                  </a:solidFill>
                  <a:latin typeface="Asap"/>
                  <a:ea typeface="Asap"/>
                  <a:cs typeface="Asap"/>
                  <a:sym typeface="Asap"/>
                </a:rPr>
                <a:t>T</a:t>
              </a:r>
              <a:r>
                <a:rPr lang="en-US" sz="2899" dirty="0" err="1">
                  <a:solidFill>
                    <a:srgbClr val="000000"/>
                  </a:solidFill>
                  <a:latin typeface="Asap"/>
                  <a:ea typeface="Asap"/>
                  <a:cs typeface="Asap"/>
                  <a:sym typeface="Asap"/>
                </a:rPr>
                <a:t>rích</a:t>
              </a:r>
              <a:r>
                <a:rPr lang="en-US" sz="2899" dirty="0">
                  <a:solidFill>
                    <a:srgbClr val="000000"/>
                  </a:solidFill>
                  <a:latin typeface="Asap"/>
                  <a:ea typeface="Asap"/>
                  <a:cs typeface="Asap"/>
                  <a:sym typeface="Asap"/>
                </a:rPr>
                <a:t> </a:t>
              </a:r>
              <a:r>
                <a:rPr lang="en-US" sz="2899" dirty="0" err="1">
                  <a:solidFill>
                    <a:srgbClr val="000000"/>
                  </a:solidFill>
                  <a:latin typeface="Asap"/>
                  <a:ea typeface="Asap"/>
                  <a:cs typeface="Asap"/>
                  <a:sym typeface="Asap"/>
                </a:rPr>
                <a:t>vùng</a:t>
              </a:r>
              <a:r>
                <a:rPr lang="en-US" sz="2899" dirty="0">
                  <a:solidFill>
                    <a:srgbClr val="000000"/>
                  </a:solidFill>
                  <a:latin typeface="Asap"/>
                  <a:ea typeface="Asap"/>
                  <a:cs typeface="Asap"/>
                  <a:sym typeface="Asap"/>
                </a:rPr>
                <a:t> </a:t>
              </a:r>
              <a:r>
                <a:rPr lang="en-US" sz="2899" dirty="0" err="1">
                  <a:solidFill>
                    <a:srgbClr val="000000"/>
                  </a:solidFill>
                  <a:latin typeface="Asap"/>
                  <a:ea typeface="Asap"/>
                  <a:cs typeface="Asap"/>
                  <a:sym typeface="Asap"/>
                </a:rPr>
                <a:t>biển</a:t>
              </a:r>
              <a:r>
                <a:rPr lang="en-US" sz="2899" dirty="0">
                  <a:solidFill>
                    <a:srgbClr val="000000"/>
                  </a:solidFill>
                  <a:latin typeface="Asap"/>
                  <a:ea typeface="Asap"/>
                  <a:cs typeface="Asap"/>
                  <a:sym typeface="Asap"/>
                </a:rPr>
                <a:t> </a:t>
              </a:r>
              <a:r>
                <a:rPr lang="en-US" sz="2899" dirty="0" err="1">
                  <a:solidFill>
                    <a:srgbClr val="000000"/>
                  </a:solidFill>
                  <a:latin typeface="Asap"/>
                  <a:ea typeface="Asap"/>
                  <a:cs typeface="Asap"/>
                  <a:sym typeface="Asap"/>
                </a:rPr>
                <a:t>số</a:t>
              </a:r>
              <a:r>
                <a:rPr lang="en-US" sz="2899" dirty="0">
                  <a:solidFill>
                    <a:srgbClr val="000000"/>
                  </a:solidFill>
                  <a:latin typeface="Asap"/>
                  <a:ea typeface="Asap"/>
                  <a:cs typeface="Asap"/>
                  <a:sym typeface="Asap"/>
                </a:rPr>
                <a:t> </a:t>
              </a:r>
              <a:r>
                <a:rPr lang="en-US" sz="2899" dirty="0" err="1">
                  <a:solidFill>
                    <a:srgbClr val="000000"/>
                  </a:solidFill>
                  <a:latin typeface="Asap"/>
                  <a:ea typeface="Asap"/>
                  <a:cs typeface="Asap"/>
                  <a:sym typeface="Asap"/>
                </a:rPr>
                <a:t>xe</a:t>
              </a:r>
              <a:r>
                <a:rPr lang="en-US" sz="2899" dirty="0">
                  <a:solidFill>
                    <a:srgbClr val="000000"/>
                  </a:solidFill>
                  <a:latin typeface="Asap"/>
                  <a:ea typeface="Asap"/>
                  <a:cs typeface="Asap"/>
                  <a:sym typeface="Asap"/>
                </a:rPr>
                <a:t> </a:t>
              </a:r>
            </a:p>
          </p:txBody>
        </p:sp>
      </p:grpSp>
      <p:sp>
        <p:nvSpPr>
          <p:cNvPr id="13" name="AutoShape 13"/>
          <p:cNvSpPr/>
          <p:nvPr/>
        </p:nvSpPr>
        <p:spPr>
          <a:xfrm flipV="1">
            <a:off x="5594694" y="2810117"/>
            <a:ext cx="1638152" cy="645727"/>
          </a:xfrm>
          <a:prstGeom prst="line">
            <a:avLst/>
          </a:prstGeom>
          <a:ln w="38100" cap="flat">
            <a:solidFill>
              <a:srgbClr val="000000"/>
            </a:solidFill>
            <a:prstDash val="solid"/>
            <a:headEnd type="none" w="sm" len="sm"/>
            <a:tailEnd type="triangle" w="lg" len="med"/>
          </a:ln>
        </p:spPr>
      </p:sp>
      <p:grpSp>
        <p:nvGrpSpPr>
          <p:cNvPr id="14" name="Group 14"/>
          <p:cNvGrpSpPr/>
          <p:nvPr/>
        </p:nvGrpSpPr>
        <p:grpSpPr>
          <a:xfrm>
            <a:off x="7136122" y="1647718"/>
            <a:ext cx="3086100" cy="2025253"/>
            <a:chOff x="0" y="0"/>
            <a:chExt cx="812800" cy="533400"/>
          </a:xfrm>
        </p:grpSpPr>
        <p:sp>
          <p:nvSpPr>
            <p:cNvPr id="15" name="Freeform 15"/>
            <p:cNvSpPr/>
            <p:nvPr/>
          </p:nvSpPr>
          <p:spPr>
            <a:xfrm>
              <a:off x="0" y="0"/>
              <a:ext cx="827989" cy="537638"/>
            </a:xfrm>
            <a:custGeom>
              <a:avLst/>
              <a:gdLst/>
              <a:ahLst/>
              <a:cxnLst/>
              <a:rect l="l" t="t" r="r" b="b"/>
              <a:pathLst>
                <a:path w="827989" h="537638">
                  <a:moveTo>
                    <a:pt x="461490" y="0"/>
                  </a:moveTo>
                  <a:cubicBezTo>
                    <a:pt x="470405" y="0"/>
                    <a:pt x="479374" y="0"/>
                    <a:pt x="488272" y="0"/>
                  </a:cubicBezTo>
                  <a:cubicBezTo>
                    <a:pt x="559210" y="8909"/>
                    <a:pt x="603543" y="38564"/>
                    <a:pt x="623736" y="87090"/>
                  </a:cubicBezTo>
                  <a:cubicBezTo>
                    <a:pt x="742003" y="80618"/>
                    <a:pt x="827989" y="172373"/>
                    <a:pt x="775586" y="262426"/>
                  </a:cubicBezTo>
                  <a:cubicBezTo>
                    <a:pt x="793012" y="281349"/>
                    <a:pt x="807550" y="302517"/>
                    <a:pt x="812800" y="330926"/>
                  </a:cubicBezTo>
                  <a:cubicBezTo>
                    <a:pt x="812800" y="339065"/>
                    <a:pt x="812800" y="347184"/>
                    <a:pt x="812800" y="355321"/>
                  </a:cubicBezTo>
                  <a:cubicBezTo>
                    <a:pt x="797154" y="427627"/>
                    <a:pt x="729827" y="476486"/>
                    <a:pt x="619295" y="463333"/>
                  </a:cubicBezTo>
                  <a:cubicBezTo>
                    <a:pt x="590856" y="500459"/>
                    <a:pt x="540252" y="537638"/>
                    <a:pt x="461507" y="533008"/>
                  </a:cubicBezTo>
                  <a:cubicBezTo>
                    <a:pt x="420804" y="530570"/>
                    <a:pt x="392488" y="516453"/>
                    <a:pt x="367697" y="499302"/>
                  </a:cubicBezTo>
                  <a:cubicBezTo>
                    <a:pt x="341584" y="513559"/>
                    <a:pt x="313304" y="524747"/>
                    <a:pt x="272443" y="524871"/>
                  </a:cubicBezTo>
                  <a:cubicBezTo>
                    <a:pt x="177910" y="525082"/>
                    <a:pt x="114672" y="470155"/>
                    <a:pt x="113139" y="394815"/>
                  </a:cubicBezTo>
                  <a:cubicBezTo>
                    <a:pt x="52367" y="377190"/>
                    <a:pt x="11206" y="344291"/>
                    <a:pt x="0" y="287995"/>
                  </a:cubicBezTo>
                  <a:cubicBezTo>
                    <a:pt x="0" y="279858"/>
                    <a:pt x="0" y="271704"/>
                    <a:pt x="0" y="263601"/>
                  </a:cubicBezTo>
                  <a:cubicBezTo>
                    <a:pt x="12369" y="207816"/>
                    <a:pt x="51292" y="172776"/>
                    <a:pt x="116099" y="157922"/>
                  </a:cubicBezTo>
                  <a:cubicBezTo>
                    <a:pt x="112205" y="63818"/>
                    <a:pt x="241837" y="5016"/>
                    <a:pt x="348333" y="46474"/>
                  </a:cubicBezTo>
                  <a:cubicBezTo>
                    <a:pt x="373689" y="25973"/>
                    <a:pt x="409562" y="3613"/>
                    <a:pt x="461490" y="0"/>
                  </a:cubicBezTo>
                  <a:close/>
                </a:path>
              </a:pathLst>
            </a:custGeom>
            <a:solidFill>
              <a:srgbClr val="0796DF"/>
            </a:solidFill>
          </p:spPr>
        </p:sp>
        <p:sp>
          <p:nvSpPr>
            <p:cNvPr id="16" name="TextBox 16"/>
            <p:cNvSpPr txBox="1"/>
            <p:nvPr/>
          </p:nvSpPr>
          <p:spPr>
            <a:xfrm>
              <a:off x="38100" y="107950"/>
              <a:ext cx="736600" cy="349250"/>
            </a:xfrm>
            <a:prstGeom prst="rect">
              <a:avLst/>
            </a:prstGeom>
          </p:spPr>
          <p:txBody>
            <a:bodyPr lIns="50800" tIns="50800" rIns="50800" bIns="50800" rtlCol="0" anchor="ctr"/>
            <a:lstStyle/>
            <a:p>
              <a:pPr algn="ctr">
                <a:lnSpc>
                  <a:spcPts val="3276"/>
                </a:lnSpc>
              </a:pPr>
              <a:r>
                <a:rPr lang="vi-VN" sz="2899" dirty="0">
                  <a:solidFill>
                    <a:srgbClr val="000000"/>
                  </a:solidFill>
                  <a:latin typeface="Asap"/>
                  <a:ea typeface="Asap"/>
                  <a:cs typeface="Asap"/>
                  <a:sym typeface="Asap"/>
                </a:rPr>
                <a:t>N</a:t>
              </a:r>
              <a:r>
                <a:rPr lang="en-US" sz="2899" dirty="0" err="1">
                  <a:solidFill>
                    <a:srgbClr val="000000"/>
                  </a:solidFill>
                  <a:latin typeface="Asap"/>
                  <a:ea typeface="Asap"/>
                  <a:cs typeface="Asap"/>
                  <a:sym typeface="Asap"/>
                </a:rPr>
                <a:t>hận</a:t>
              </a:r>
              <a:r>
                <a:rPr lang="en-US" sz="2899" dirty="0">
                  <a:solidFill>
                    <a:srgbClr val="000000"/>
                  </a:solidFill>
                  <a:latin typeface="Asap"/>
                  <a:ea typeface="Asap"/>
                  <a:cs typeface="Asap"/>
                  <a:sym typeface="Asap"/>
                </a:rPr>
                <a:t> </a:t>
              </a:r>
              <a:r>
                <a:rPr lang="en-US" sz="2899" dirty="0" err="1">
                  <a:solidFill>
                    <a:srgbClr val="000000"/>
                  </a:solidFill>
                  <a:latin typeface="Asap"/>
                  <a:ea typeface="Asap"/>
                  <a:cs typeface="Asap"/>
                  <a:sym typeface="Asap"/>
                </a:rPr>
                <a:t>dạng</a:t>
              </a:r>
              <a:r>
                <a:rPr lang="en-US" sz="2899" dirty="0">
                  <a:solidFill>
                    <a:srgbClr val="000000"/>
                  </a:solidFill>
                  <a:latin typeface="Asap"/>
                  <a:ea typeface="Asap"/>
                  <a:cs typeface="Asap"/>
                  <a:sym typeface="Asap"/>
                </a:rPr>
                <a:t> </a:t>
              </a:r>
              <a:r>
                <a:rPr lang="en-US" sz="2899" dirty="0" err="1">
                  <a:solidFill>
                    <a:srgbClr val="000000"/>
                  </a:solidFill>
                  <a:latin typeface="Asap"/>
                  <a:ea typeface="Asap"/>
                  <a:cs typeface="Asap"/>
                  <a:sym typeface="Asap"/>
                </a:rPr>
                <a:t>kí</a:t>
              </a:r>
              <a:r>
                <a:rPr lang="en-US" sz="2899" dirty="0">
                  <a:solidFill>
                    <a:srgbClr val="000000"/>
                  </a:solidFill>
                  <a:latin typeface="Asap"/>
                  <a:ea typeface="Asap"/>
                  <a:cs typeface="Asap"/>
                  <a:sym typeface="Asap"/>
                </a:rPr>
                <a:t> </a:t>
              </a:r>
              <a:r>
                <a:rPr lang="en-US" sz="2899" dirty="0" err="1">
                  <a:solidFill>
                    <a:srgbClr val="000000"/>
                  </a:solidFill>
                  <a:latin typeface="Asap"/>
                  <a:ea typeface="Asap"/>
                  <a:cs typeface="Asap"/>
                  <a:sym typeface="Asap"/>
                </a:rPr>
                <a:t>tự</a:t>
              </a:r>
              <a:endParaRPr lang="en-US" sz="2899" dirty="0">
                <a:solidFill>
                  <a:srgbClr val="000000"/>
                </a:solidFill>
                <a:latin typeface="Asap"/>
                <a:ea typeface="Asap"/>
                <a:cs typeface="Asap"/>
                <a:sym typeface="Asap"/>
              </a:endParaRPr>
            </a:p>
          </p:txBody>
        </p:sp>
      </p:grpSp>
      <p:sp>
        <p:nvSpPr>
          <p:cNvPr id="17" name="AutoShape 17"/>
          <p:cNvSpPr/>
          <p:nvPr/>
        </p:nvSpPr>
        <p:spPr>
          <a:xfrm flipV="1">
            <a:off x="9941696" y="2033170"/>
            <a:ext cx="1629348" cy="44533"/>
          </a:xfrm>
          <a:prstGeom prst="line">
            <a:avLst/>
          </a:prstGeom>
          <a:ln w="38100" cap="flat">
            <a:solidFill>
              <a:srgbClr val="000000"/>
            </a:solidFill>
            <a:prstDash val="solid"/>
            <a:headEnd type="none" w="sm" len="sm"/>
            <a:tailEnd type="triangle" w="lg" len="med"/>
          </a:ln>
        </p:spPr>
      </p:sp>
      <p:grpSp>
        <p:nvGrpSpPr>
          <p:cNvPr id="18" name="Group 18"/>
          <p:cNvGrpSpPr/>
          <p:nvPr/>
        </p:nvGrpSpPr>
        <p:grpSpPr>
          <a:xfrm>
            <a:off x="11571044" y="1020543"/>
            <a:ext cx="3086100" cy="2025253"/>
            <a:chOff x="0" y="0"/>
            <a:chExt cx="812800" cy="533400"/>
          </a:xfrm>
        </p:grpSpPr>
        <p:sp>
          <p:nvSpPr>
            <p:cNvPr id="19" name="Freeform 19"/>
            <p:cNvSpPr/>
            <p:nvPr/>
          </p:nvSpPr>
          <p:spPr>
            <a:xfrm>
              <a:off x="0" y="0"/>
              <a:ext cx="827989" cy="537638"/>
            </a:xfrm>
            <a:custGeom>
              <a:avLst/>
              <a:gdLst/>
              <a:ahLst/>
              <a:cxnLst/>
              <a:rect l="l" t="t" r="r" b="b"/>
              <a:pathLst>
                <a:path w="827989" h="537638">
                  <a:moveTo>
                    <a:pt x="461490" y="0"/>
                  </a:moveTo>
                  <a:cubicBezTo>
                    <a:pt x="470405" y="0"/>
                    <a:pt x="479374" y="0"/>
                    <a:pt x="488272" y="0"/>
                  </a:cubicBezTo>
                  <a:cubicBezTo>
                    <a:pt x="559210" y="8909"/>
                    <a:pt x="603543" y="38564"/>
                    <a:pt x="623736" y="87090"/>
                  </a:cubicBezTo>
                  <a:cubicBezTo>
                    <a:pt x="742003" y="80618"/>
                    <a:pt x="827989" y="172373"/>
                    <a:pt x="775586" y="262426"/>
                  </a:cubicBezTo>
                  <a:cubicBezTo>
                    <a:pt x="793012" y="281349"/>
                    <a:pt x="807550" y="302517"/>
                    <a:pt x="812800" y="330926"/>
                  </a:cubicBezTo>
                  <a:cubicBezTo>
                    <a:pt x="812800" y="339065"/>
                    <a:pt x="812800" y="347184"/>
                    <a:pt x="812800" y="355321"/>
                  </a:cubicBezTo>
                  <a:cubicBezTo>
                    <a:pt x="797154" y="427627"/>
                    <a:pt x="729827" y="476486"/>
                    <a:pt x="619295" y="463333"/>
                  </a:cubicBezTo>
                  <a:cubicBezTo>
                    <a:pt x="590856" y="500459"/>
                    <a:pt x="540252" y="537638"/>
                    <a:pt x="461507" y="533008"/>
                  </a:cubicBezTo>
                  <a:cubicBezTo>
                    <a:pt x="420804" y="530570"/>
                    <a:pt x="392488" y="516453"/>
                    <a:pt x="367697" y="499302"/>
                  </a:cubicBezTo>
                  <a:cubicBezTo>
                    <a:pt x="341584" y="513559"/>
                    <a:pt x="313304" y="524747"/>
                    <a:pt x="272443" y="524871"/>
                  </a:cubicBezTo>
                  <a:cubicBezTo>
                    <a:pt x="177910" y="525082"/>
                    <a:pt x="114672" y="470155"/>
                    <a:pt x="113139" y="394815"/>
                  </a:cubicBezTo>
                  <a:cubicBezTo>
                    <a:pt x="52367" y="377190"/>
                    <a:pt x="11206" y="344291"/>
                    <a:pt x="0" y="287995"/>
                  </a:cubicBezTo>
                  <a:cubicBezTo>
                    <a:pt x="0" y="279858"/>
                    <a:pt x="0" y="271704"/>
                    <a:pt x="0" y="263601"/>
                  </a:cubicBezTo>
                  <a:cubicBezTo>
                    <a:pt x="12369" y="207816"/>
                    <a:pt x="51292" y="172776"/>
                    <a:pt x="116099" y="157922"/>
                  </a:cubicBezTo>
                  <a:cubicBezTo>
                    <a:pt x="112205" y="63818"/>
                    <a:pt x="241837" y="5016"/>
                    <a:pt x="348333" y="46474"/>
                  </a:cubicBezTo>
                  <a:cubicBezTo>
                    <a:pt x="373689" y="25973"/>
                    <a:pt x="409562" y="3613"/>
                    <a:pt x="461490" y="0"/>
                  </a:cubicBezTo>
                  <a:close/>
                </a:path>
              </a:pathLst>
            </a:custGeom>
            <a:solidFill>
              <a:srgbClr val="0796DF"/>
            </a:solidFill>
          </p:spPr>
        </p:sp>
        <p:sp>
          <p:nvSpPr>
            <p:cNvPr id="20" name="TextBox 20"/>
            <p:cNvSpPr txBox="1"/>
            <p:nvPr/>
          </p:nvSpPr>
          <p:spPr>
            <a:xfrm>
              <a:off x="38100" y="107950"/>
              <a:ext cx="736600" cy="349250"/>
            </a:xfrm>
            <a:prstGeom prst="rect">
              <a:avLst/>
            </a:prstGeom>
          </p:spPr>
          <p:txBody>
            <a:bodyPr lIns="50800" tIns="50800" rIns="50800" bIns="50800" rtlCol="0" anchor="ctr"/>
            <a:lstStyle/>
            <a:p>
              <a:pPr algn="ctr">
                <a:lnSpc>
                  <a:spcPts val="3277"/>
                </a:lnSpc>
              </a:pPr>
              <a:r>
                <a:rPr lang="vi-VN" sz="2900" dirty="0">
                  <a:solidFill>
                    <a:srgbClr val="000000"/>
                  </a:solidFill>
                  <a:latin typeface="Asap"/>
                  <a:ea typeface="Asap"/>
                  <a:cs typeface="Asap"/>
                  <a:sym typeface="Asap"/>
                </a:rPr>
                <a:t>X</a:t>
              </a:r>
              <a:r>
                <a:rPr lang="en-US" sz="2900" dirty="0">
                  <a:solidFill>
                    <a:srgbClr val="000000"/>
                  </a:solidFill>
                  <a:latin typeface="Asap"/>
                  <a:ea typeface="Asap"/>
                  <a:cs typeface="Asap"/>
                  <a:sym typeface="Asap"/>
                </a:rPr>
                <a:t>ử </a:t>
              </a:r>
              <a:r>
                <a:rPr lang="en-US" sz="2900" dirty="0" err="1">
                  <a:solidFill>
                    <a:srgbClr val="000000"/>
                  </a:solidFill>
                  <a:latin typeface="Asap"/>
                  <a:ea typeface="Asap"/>
                  <a:cs typeface="Asap"/>
                  <a:sym typeface="Asap"/>
                </a:rPr>
                <a:t>lý</a:t>
              </a:r>
              <a:r>
                <a:rPr lang="en-US" sz="2900" dirty="0">
                  <a:solidFill>
                    <a:srgbClr val="000000"/>
                  </a:solidFill>
                  <a:latin typeface="Asap"/>
                  <a:ea typeface="Asap"/>
                  <a:cs typeface="Asap"/>
                  <a:sym typeface="Asap"/>
                </a:rPr>
                <a:t> </a:t>
              </a:r>
              <a:r>
                <a:rPr lang="en-US" sz="2900" dirty="0" err="1">
                  <a:solidFill>
                    <a:srgbClr val="000000"/>
                  </a:solidFill>
                  <a:latin typeface="Asap"/>
                  <a:ea typeface="Asap"/>
                  <a:cs typeface="Asap"/>
                  <a:sym typeface="Asap"/>
                </a:rPr>
                <a:t>và</a:t>
              </a:r>
              <a:r>
                <a:rPr lang="en-US" sz="2900" dirty="0">
                  <a:solidFill>
                    <a:srgbClr val="000000"/>
                  </a:solidFill>
                  <a:latin typeface="Asap"/>
                  <a:ea typeface="Asap"/>
                  <a:cs typeface="Asap"/>
                  <a:sym typeface="Asap"/>
                </a:rPr>
                <a:t> </a:t>
              </a:r>
              <a:r>
                <a:rPr lang="en-US" sz="2900" dirty="0" err="1">
                  <a:solidFill>
                    <a:srgbClr val="000000"/>
                  </a:solidFill>
                  <a:latin typeface="Asap"/>
                  <a:ea typeface="Asap"/>
                  <a:cs typeface="Asap"/>
                  <a:sym typeface="Asap"/>
                </a:rPr>
                <a:t>đưa</a:t>
              </a:r>
              <a:r>
                <a:rPr lang="en-US" sz="2900" dirty="0">
                  <a:solidFill>
                    <a:srgbClr val="000000"/>
                  </a:solidFill>
                  <a:latin typeface="Asap"/>
                  <a:ea typeface="Asap"/>
                  <a:cs typeface="Asap"/>
                  <a:sym typeface="Asap"/>
                </a:rPr>
                <a:t> </a:t>
              </a:r>
              <a:r>
                <a:rPr lang="en-US" sz="2900" dirty="0" err="1">
                  <a:solidFill>
                    <a:srgbClr val="000000"/>
                  </a:solidFill>
                  <a:latin typeface="Asap"/>
                  <a:ea typeface="Asap"/>
                  <a:cs typeface="Asap"/>
                  <a:sym typeface="Asap"/>
                </a:rPr>
                <a:t>ra</a:t>
              </a:r>
              <a:r>
                <a:rPr lang="en-US" sz="2900" dirty="0">
                  <a:solidFill>
                    <a:srgbClr val="000000"/>
                  </a:solidFill>
                  <a:latin typeface="Asap"/>
                  <a:ea typeface="Asap"/>
                  <a:cs typeface="Asap"/>
                  <a:sym typeface="Asap"/>
                </a:rPr>
                <a:t> </a:t>
              </a:r>
              <a:r>
                <a:rPr lang="en-US" sz="2900" dirty="0" err="1">
                  <a:solidFill>
                    <a:srgbClr val="000000"/>
                  </a:solidFill>
                  <a:latin typeface="Asap"/>
                  <a:ea typeface="Asap"/>
                  <a:cs typeface="Asap"/>
                  <a:sym typeface="Asap"/>
                </a:rPr>
                <a:t>hình</a:t>
              </a:r>
              <a:r>
                <a:rPr lang="en-US" sz="2900" dirty="0">
                  <a:solidFill>
                    <a:srgbClr val="000000"/>
                  </a:solidFill>
                  <a:latin typeface="Asap"/>
                  <a:ea typeface="Asap"/>
                  <a:cs typeface="Asap"/>
                  <a:sym typeface="Asap"/>
                </a:rPr>
                <a:t> </a:t>
              </a:r>
              <a:r>
                <a:rPr lang="en-US" sz="2900" dirty="0" err="1">
                  <a:solidFill>
                    <a:srgbClr val="000000"/>
                  </a:solidFill>
                  <a:latin typeface="Asap"/>
                  <a:ea typeface="Asap"/>
                  <a:cs typeface="Asap"/>
                  <a:sym typeface="Asap"/>
                </a:rPr>
                <a:t>ảnh</a:t>
              </a:r>
              <a:endParaRPr lang="en-US" sz="2900" dirty="0">
                <a:solidFill>
                  <a:srgbClr val="000000"/>
                </a:solidFill>
                <a:latin typeface="Asap"/>
                <a:ea typeface="Asap"/>
                <a:cs typeface="Asap"/>
                <a:sym typeface="Asap"/>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5EDF8"/>
        </a:solidFill>
        <a:effectLst/>
      </p:bgPr>
    </p:bg>
    <p:spTree>
      <p:nvGrpSpPr>
        <p:cNvPr id="1" name=""/>
        <p:cNvGrpSpPr/>
        <p:nvPr/>
      </p:nvGrpSpPr>
      <p:grpSpPr>
        <a:xfrm>
          <a:off x="0" y="0"/>
          <a:ext cx="0" cy="0"/>
          <a:chOff x="0" y="0"/>
          <a:chExt cx="0" cy="0"/>
        </a:xfrm>
      </p:grpSpPr>
      <p:grpSp>
        <p:nvGrpSpPr>
          <p:cNvPr id="2" name="Group 2"/>
          <p:cNvGrpSpPr/>
          <p:nvPr/>
        </p:nvGrpSpPr>
        <p:grpSpPr>
          <a:xfrm>
            <a:off x="4992667" y="2138813"/>
            <a:ext cx="12735825" cy="7289533"/>
            <a:chOff x="0" y="0"/>
            <a:chExt cx="5766941" cy="3300792"/>
          </a:xfrm>
        </p:grpSpPr>
        <p:sp>
          <p:nvSpPr>
            <p:cNvPr id="3" name="Freeform 3"/>
            <p:cNvSpPr/>
            <p:nvPr/>
          </p:nvSpPr>
          <p:spPr>
            <a:xfrm>
              <a:off x="0" y="0"/>
              <a:ext cx="5766941" cy="3300792"/>
            </a:xfrm>
            <a:custGeom>
              <a:avLst/>
              <a:gdLst/>
              <a:ahLst/>
              <a:cxnLst/>
              <a:rect l="l" t="t" r="r" b="b"/>
              <a:pathLst>
                <a:path w="5766941" h="3300792">
                  <a:moveTo>
                    <a:pt x="18237" y="0"/>
                  </a:moveTo>
                  <a:lnTo>
                    <a:pt x="5748705" y="0"/>
                  </a:lnTo>
                  <a:cubicBezTo>
                    <a:pt x="5753541" y="0"/>
                    <a:pt x="5758180" y="1921"/>
                    <a:pt x="5761599" y="5341"/>
                  </a:cubicBezTo>
                  <a:cubicBezTo>
                    <a:pt x="5765020" y="8761"/>
                    <a:pt x="5766941" y="13400"/>
                    <a:pt x="5766941" y="18237"/>
                  </a:cubicBezTo>
                  <a:lnTo>
                    <a:pt x="5766941" y="3282555"/>
                  </a:lnTo>
                  <a:cubicBezTo>
                    <a:pt x="5766941" y="3287392"/>
                    <a:pt x="5765020" y="3292030"/>
                    <a:pt x="5761599" y="3295450"/>
                  </a:cubicBezTo>
                  <a:cubicBezTo>
                    <a:pt x="5758180" y="3298870"/>
                    <a:pt x="5753541" y="3300792"/>
                    <a:pt x="5748705" y="3300792"/>
                  </a:cubicBezTo>
                  <a:lnTo>
                    <a:pt x="18237" y="3300792"/>
                  </a:lnTo>
                  <a:cubicBezTo>
                    <a:pt x="13400" y="3300792"/>
                    <a:pt x="8761" y="3298870"/>
                    <a:pt x="5341" y="3295450"/>
                  </a:cubicBezTo>
                  <a:cubicBezTo>
                    <a:pt x="1921" y="3292030"/>
                    <a:pt x="0" y="3287392"/>
                    <a:pt x="0" y="3282555"/>
                  </a:cubicBezTo>
                  <a:lnTo>
                    <a:pt x="0" y="18237"/>
                  </a:lnTo>
                  <a:cubicBezTo>
                    <a:pt x="0" y="13400"/>
                    <a:pt x="1921" y="8761"/>
                    <a:pt x="5341" y="5341"/>
                  </a:cubicBezTo>
                  <a:cubicBezTo>
                    <a:pt x="8761" y="1921"/>
                    <a:pt x="13400" y="0"/>
                    <a:pt x="18237" y="0"/>
                  </a:cubicBezTo>
                  <a:close/>
                </a:path>
              </a:pathLst>
            </a:custGeom>
            <a:solidFill>
              <a:srgbClr val="1A0A3D"/>
            </a:solidFill>
            <a:ln w="38100" cap="rnd">
              <a:solidFill>
                <a:srgbClr val="1A0A3D"/>
              </a:solidFill>
              <a:prstDash val="solid"/>
              <a:round/>
            </a:ln>
          </p:spPr>
        </p:sp>
        <p:sp>
          <p:nvSpPr>
            <p:cNvPr id="4" name="TextBox 4"/>
            <p:cNvSpPr txBox="1"/>
            <p:nvPr/>
          </p:nvSpPr>
          <p:spPr>
            <a:xfrm>
              <a:off x="0" y="57150"/>
              <a:ext cx="5766941" cy="3243642"/>
            </a:xfrm>
            <a:prstGeom prst="rect">
              <a:avLst/>
            </a:prstGeom>
          </p:spPr>
          <p:txBody>
            <a:bodyPr lIns="50800" tIns="50800" rIns="50800" bIns="50800" rtlCol="0" anchor="ctr"/>
            <a:lstStyle/>
            <a:p>
              <a:pPr marL="0" lvl="0" indent="0" algn="ctr">
                <a:lnSpc>
                  <a:spcPts val="10848"/>
                </a:lnSpc>
                <a:spcBef>
                  <a:spcPct val="0"/>
                </a:spcBef>
              </a:pPr>
              <a:r>
                <a:rPr lang="en-US" sz="9600" b="1">
                  <a:solidFill>
                    <a:srgbClr val="1A0A3D"/>
                  </a:solidFill>
                  <a:latin typeface="Asap Bold"/>
                  <a:ea typeface="Asap Bold"/>
                  <a:cs typeface="Asap Bold"/>
                  <a:sym typeface="Asap Bold"/>
                </a:rPr>
                <a:t>Sóng Điện từ và Hành vi của nó</a:t>
              </a:r>
            </a:p>
          </p:txBody>
        </p:sp>
      </p:grpSp>
      <p:grpSp>
        <p:nvGrpSpPr>
          <p:cNvPr id="5" name="Group 5"/>
          <p:cNvGrpSpPr/>
          <p:nvPr/>
        </p:nvGrpSpPr>
        <p:grpSpPr>
          <a:xfrm>
            <a:off x="5200388" y="2308859"/>
            <a:ext cx="12320384" cy="6883584"/>
            <a:chOff x="0" y="0"/>
            <a:chExt cx="5578824" cy="3116973"/>
          </a:xfrm>
        </p:grpSpPr>
        <p:sp>
          <p:nvSpPr>
            <p:cNvPr id="6" name="Freeform 6"/>
            <p:cNvSpPr/>
            <p:nvPr/>
          </p:nvSpPr>
          <p:spPr>
            <a:xfrm>
              <a:off x="0" y="0"/>
              <a:ext cx="5578824" cy="3116973"/>
            </a:xfrm>
            <a:custGeom>
              <a:avLst/>
              <a:gdLst/>
              <a:ahLst/>
              <a:cxnLst/>
              <a:rect l="l" t="t" r="r" b="b"/>
              <a:pathLst>
                <a:path w="5578824" h="3116973">
                  <a:moveTo>
                    <a:pt x="18851" y="0"/>
                  </a:moveTo>
                  <a:lnTo>
                    <a:pt x="5559972" y="0"/>
                  </a:lnTo>
                  <a:cubicBezTo>
                    <a:pt x="5570384" y="0"/>
                    <a:pt x="5578824" y="8440"/>
                    <a:pt x="5578824" y="18851"/>
                  </a:cubicBezTo>
                  <a:lnTo>
                    <a:pt x="5578824" y="3098121"/>
                  </a:lnTo>
                  <a:cubicBezTo>
                    <a:pt x="5578824" y="3108533"/>
                    <a:pt x="5570384" y="3116973"/>
                    <a:pt x="5559972" y="3116973"/>
                  </a:cubicBezTo>
                  <a:lnTo>
                    <a:pt x="18851" y="3116973"/>
                  </a:lnTo>
                  <a:cubicBezTo>
                    <a:pt x="8440" y="3116973"/>
                    <a:pt x="0" y="3108533"/>
                    <a:pt x="0" y="3098121"/>
                  </a:cubicBezTo>
                  <a:lnTo>
                    <a:pt x="0" y="18851"/>
                  </a:lnTo>
                  <a:cubicBezTo>
                    <a:pt x="0" y="8440"/>
                    <a:pt x="8440" y="0"/>
                    <a:pt x="18851" y="0"/>
                  </a:cubicBezTo>
                  <a:close/>
                </a:path>
              </a:pathLst>
            </a:custGeom>
            <a:solidFill>
              <a:srgbClr val="FFFFFF"/>
            </a:solidFill>
            <a:ln w="38100" cap="rnd">
              <a:solidFill>
                <a:srgbClr val="1A0A3D"/>
              </a:solidFill>
              <a:prstDash val="solid"/>
              <a:round/>
            </a:ln>
          </p:spPr>
        </p:sp>
        <p:sp>
          <p:nvSpPr>
            <p:cNvPr id="7" name="TextBox 7"/>
            <p:cNvSpPr txBox="1"/>
            <p:nvPr/>
          </p:nvSpPr>
          <p:spPr>
            <a:xfrm>
              <a:off x="133381" y="28575"/>
              <a:ext cx="5319284" cy="3088398"/>
            </a:xfrm>
            <a:prstGeom prst="rect">
              <a:avLst/>
            </a:prstGeom>
          </p:spPr>
          <p:txBody>
            <a:bodyPr lIns="50800" tIns="50800" rIns="50800" bIns="50800" rtlCol="0" anchor="ctr"/>
            <a:lstStyle/>
            <a:p>
              <a:pPr>
                <a:lnSpc>
                  <a:spcPts val="4519"/>
                </a:lnSpc>
              </a:pPr>
              <a:r>
                <a:rPr lang="en-US" sz="3600" b="1" dirty="0" err="1">
                  <a:solidFill>
                    <a:srgbClr val="1A0A3D"/>
                  </a:solidFill>
                  <a:latin typeface="Arial" panose="020B0604020202020204" pitchFamily="34" charset="0"/>
                  <a:ea typeface="Asap Bold"/>
                  <a:cs typeface="Arial" panose="020B0604020202020204" pitchFamily="34" charset="0"/>
                  <a:sym typeface="Asap Bold"/>
                </a:rPr>
                <a:t>Bài</a:t>
              </a:r>
              <a:r>
                <a:rPr lang="en-US" sz="3600" b="1" dirty="0">
                  <a:solidFill>
                    <a:srgbClr val="1A0A3D"/>
                  </a:solidFill>
                  <a:latin typeface="Arial" panose="020B0604020202020204" pitchFamily="34" charset="0"/>
                  <a:ea typeface="Asap Bold"/>
                  <a:cs typeface="Arial" panose="020B0604020202020204" pitchFamily="34" charset="0"/>
                  <a:sym typeface="Asap Bold"/>
                </a:rPr>
                <a:t> </a:t>
              </a:r>
              <a:r>
                <a:rPr lang="en-US" sz="3600" b="1" dirty="0" err="1">
                  <a:solidFill>
                    <a:srgbClr val="1A0A3D"/>
                  </a:solidFill>
                  <a:latin typeface="Arial" panose="020B0604020202020204" pitchFamily="34" charset="0"/>
                  <a:ea typeface="Asap Bold"/>
                  <a:cs typeface="Arial" panose="020B0604020202020204" pitchFamily="34" charset="0"/>
                  <a:sym typeface="Asap Bold"/>
                </a:rPr>
                <a:t>toán</a:t>
              </a:r>
              <a:r>
                <a:rPr lang="en-US" sz="3600" b="1" dirty="0">
                  <a:solidFill>
                    <a:srgbClr val="1A0A3D"/>
                  </a:solidFill>
                  <a:latin typeface="Arial" panose="020B0604020202020204" pitchFamily="34" charset="0"/>
                  <a:ea typeface="Asap Bold"/>
                  <a:cs typeface="Arial" panose="020B0604020202020204" pitchFamily="34" charset="0"/>
                  <a:sym typeface="Asap Bold"/>
                </a:rPr>
                <a:t> </a:t>
              </a:r>
              <a:r>
                <a:rPr lang="en-US" sz="3600" b="1" err="1">
                  <a:solidFill>
                    <a:srgbClr val="1A0A3D"/>
                  </a:solidFill>
                  <a:latin typeface="Arial" panose="020B0604020202020204" pitchFamily="34" charset="0"/>
                  <a:ea typeface="Asap Bold"/>
                  <a:cs typeface="Arial" panose="020B0604020202020204" pitchFamily="34" charset="0"/>
                  <a:sym typeface="Asap Bold"/>
                </a:rPr>
                <a:t>nói</a:t>
              </a:r>
              <a:r>
                <a:rPr lang="en-US" sz="3600" b="1">
                  <a:solidFill>
                    <a:srgbClr val="1A0A3D"/>
                  </a:solidFill>
                  <a:latin typeface="Arial" panose="020B0604020202020204" pitchFamily="34" charset="0"/>
                  <a:ea typeface="Asap Bold"/>
                  <a:cs typeface="Arial" panose="020B0604020202020204" pitchFamily="34" charset="0"/>
                  <a:sym typeface="Asap Bold"/>
                </a:rPr>
                <a:t> chung:</a:t>
              </a:r>
              <a:endParaRPr lang="en-US" sz="3600" b="1" dirty="0">
                <a:solidFill>
                  <a:srgbClr val="1A0A3D"/>
                </a:solidFill>
                <a:latin typeface="Arial" panose="020B0604020202020204" pitchFamily="34" charset="0"/>
                <a:ea typeface="Asap Bold"/>
                <a:cs typeface="Arial" panose="020B0604020202020204" pitchFamily="34" charset="0"/>
                <a:sym typeface="Asap Bold"/>
              </a:endParaRPr>
            </a:p>
            <a:p>
              <a:pPr algn="just">
                <a:lnSpc>
                  <a:spcPts val="3163"/>
                </a:lnSpc>
              </a:pPr>
              <a:r>
                <a:rPr lang="en-US" sz="2800">
                  <a:solidFill>
                    <a:srgbClr val="1A0A3D"/>
                  </a:solidFill>
                  <a:latin typeface="Arial" panose="020B0604020202020204" pitchFamily="34" charset="0"/>
                  <a:ea typeface="Asap Bold"/>
                  <a:cs typeface="Arial" panose="020B0604020202020204" pitchFamily="34" charset="0"/>
                  <a:sym typeface="Asap Bold"/>
                </a:rPr>
                <a:t>-</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a:solidFill>
                    <a:srgbClr val="1A0A3D"/>
                  </a:solidFill>
                  <a:latin typeface="Arial" panose="020B0604020202020204" pitchFamily="34" charset="0"/>
                  <a:ea typeface="Asap Bold"/>
                  <a:cs typeface="Arial" panose="020B0604020202020204" pitchFamily="34" charset="0"/>
                  <a:sym typeface="Asap Bold"/>
                </a:rPr>
                <a:t>Nhận </a:t>
              </a:r>
              <a:r>
                <a:rPr lang="en-US" sz="2800" dirty="0" err="1">
                  <a:solidFill>
                    <a:srgbClr val="1A0A3D"/>
                  </a:solidFill>
                  <a:latin typeface="Arial" panose="020B0604020202020204" pitchFamily="34" charset="0"/>
                  <a:ea typeface="Asap Bold"/>
                  <a:cs typeface="Arial" panose="020B0604020202020204" pitchFamily="34" charset="0"/>
                  <a:sym typeface="Asap Bold"/>
                </a:rPr>
                <a:t>diện</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đối</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tượng</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trong</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ảnh</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là</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một</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lĩnh</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vực</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quan</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trọng</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trong</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Xử</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lý</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ảnh</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và</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Thị</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giác</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máy</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tính</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với</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mục</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tiêu</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xác</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định</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và</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phân</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loại</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các</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đối</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tượng</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cụ</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thể</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trong</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hình</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ảnh</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hoặc</a:t>
              </a:r>
              <a:r>
                <a:rPr lang="en-US" sz="2800" dirty="0">
                  <a:solidFill>
                    <a:srgbClr val="1A0A3D"/>
                  </a:solidFill>
                  <a:latin typeface="Arial" panose="020B0604020202020204" pitchFamily="34" charset="0"/>
                  <a:ea typeface="Asap Bold"/>
                  <a:cs typeface="Arial" panose="020B0604020202020204" pitchFamily="34" charset="0"/>
                  <a:sym typeface="Asap Bold"/>
                </a:rPr>
                <a:t> video. </a:t>
              </a:r>
              <a:r>
                <a:rPr lang="en-US" sz="2800" dirty="0" err="1">
                  <a:solidFill>
                    <a:srgbClr val="1A0A3D"/>
                  </a:solidFill>
                  <a:latin typeface="Arial" panose="020B0604020202020204" pitchFamily="34" charset="0"/>
                  <a:ea typeface="Asap Bold"/>
                  <a:cs typeface="Arial" panose="020B0604020202020204" pitchFamily="34" charset="0"/>
                  <a:sym typeface="Asap Bold"/>
                </a:rPr>
                <a:t>Đây</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là</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một</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bài</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toán</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có</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ứng</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dụng</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rộng</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rãi</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từ</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giám</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sát</a:t>
              </a:r>
              <a:r>
                <a:rPr lang="en-US" sz="2800" dirty="0">
                  <a:solidFill>
                    <a:srgbClr val="1A0A3D"/>
                  </a:solidFill>
                  <a:latin typeface="Arial" panose="020B0604020202020204" pitchFamily="34" charset="0"/>
                  <a:ea typeface="Asap Bold"/>
                  <a:cs typeface="Arial" panose="020B0604020202020204" pitchFamily="34" charset="0"/>
                  <a:sym typeface="Asap Bold"/>
                </a:rPr>
                <a:t> an </a:t>
              </a:r>
              <a:r>
                <a:rPr lang="en-US" sz="2800" dirty="0" err="1">
                  <a:solidFill>
                    <a:srgbClr val="1A0A3D"/>
                  </a:solidFill>
                  <a:latin typeface="Arial" panose="020B0604020202020204" pitchFamily="34" charset="0"/>
                  <a:ea typeface="Asap Bold"/>
                  <a:cs typeface="Arial" panose="020B0604020202020204" pitchFamily="34" charset="0"/>
                  <a:sym typeface="Asap Bold"/>
                </a:rPr>
                <a:t>ninh</a:t>
              </a:r>
              <a:r>
                <a:rPr lang="en-US" sz="2800" dirty="0">
                  <a:solidFill>
                    <a:srgbClr val="1A0A3D"/>
                  </a:solidFill>
                  <a:latin typeface="Arial" panose="020B0604020202020204" pitchFamily="34" charset="0"/>
                  <a:ea typeface="Asap Bold"/>
                  <a:cs typeface="Arial" panose="020B0604020202020204" pitchFamily="34" charset="0"/>
                  <a:sym typeface="Asap Bold"/>
                </a:rPr>
                <a:t>, y </a:t>
              </a:r>
              <a:r>
                <a:rPr lang="en-US" sz="2800" dirty="0" err="1">
                  <a:solidFill>
                    <a:srgbClr val="1A0A3D"/>
                  </a:solidFill>
                  <a:latin typeface="Arial" panose="020B0604020202020204" pitchFamily="34" charset="0"/>
                  <a:ea typeface="Asap Bold"/>
                  <a:cs typeface="Arial" panose="020B0604020202020204" pitchFamily="34" charset="0"/>
                  <a:sym typeface="Asap Bold"/>
                </a:rPr>
                <a:t>tế</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giao</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thông</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đến</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tự</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động</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hóa</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trong</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công</a:t>
              </a:r>
              <a:r>
                <a:rPr lang="en-US" sz="2800" dirty="0">
                  <a:solidFill>
                    <a:srgbClr val="1A0A3D"/>
                  </a:solidFill>
                  <a:latin typeface="Arial" panose="020B0604020202020204" pitchFamily="34" charset="0"/>
                  <a:ea typeface="Asap Bold"/>
                  <a:cs typeface="Arial" panose="020B0604020202020204" pitchFamily="34" charset="0"/>
                  <a:sym typeface="Asap Bold"/>
                </a:rPr>
                <a:t> </a:t>
              </a:r>
              <a:r>
                <a:rPr lang="en-US" sz="2800" dirty="0" err="1">
                  <a:solidFill>
                    <a:srgbClr val="1A0A3D"/>
                  </a:solidFill>
                  <a:latin typeface="Arial" panose="020B0604020202020204" pitchFamily="34" charset="0"/>
                  <a:ea typeface="Asap Bold"/>
                  <a:cs typeface="Arial" panose="020B0604020202020204" pitchFamily="34" charset="0"/>
                  <a:sym typeface="Asap Bold"/>
                </a:rPr>
                <a:t>nghiệp</a:t>
              </a:r>
              <a:r>
                <a:rPr lang="en-US" sz="2800" dirty="0">
                  <a:solidFill>
                    <a:srgbClr val="1A0A3D"/>
                  </a:solidFill>
                  <a:latin typeface="Arial" panose="020B0604020202020204" pitchFamily="34" charset="0"/>
                  <a:ea typeface="Asap Bold"/>
                  <a:cs typeface="Arial" panose="020B0604020202020204" pitchFamily="34" charset="0"/>
                  <a:sym typeface="Asap Bold"/>
                </a:rPr>
                <a:t>.</a:t>
              </a:r>
            </a:p>
          </p:txBody>
        </p:sp>
      </p:grpSp>
      <p:grpSp>
        <p:nvGrpSpPr>
          <p:cNvPr id="8" name="Group 8"/>
          <p:cNvGrpSpPr/>
          <p:nvPr/>
        </p:nvGrpSpPr>
        <p:grpSpPr>
          <a:xfrm>
            <a:off x="8953072" y="1238632"/>
            <a:ext cx="5611149" cy="1045915"/>
            <a:chOff x="0" y="0"/>
            <a:chExt cx="2540798" cy="473603"/>
          </a:xfrm>
        </p:grpSpPr>
        <p:sp>
          <p:nvSpPr>
            <p:cNvPr id="9" name="Freeform 9"/>
            <p:cNvSpPr/>
            <p:nvPr/>
          </p:nvSpPr>
          <p:spPr>
            <a:xfrm>
              <a:off x="0" y="0"/>
              <a:ext cx="2540798" cy="473604"/>
            </a:xfrm>
            <a:custGeom>
              <a:avLst/>
              <a:gdLst/>
              <a:ahLst/>
              <a:cxnLst/>
              <a:rect l="l" t="t" r="r" b="b"/>
              <a:pathLst>
                <a:path w="2540798" h="473604">
                  <a:moveTo>
                    <a:pt x="27595" y="0"/>
                  </a:moveTo>
                  <a:lnTo>
                    <a:pt x="2513204" y="0"/>
                  </a:lnTo>
                  <a:cubicBezTo>
                    <a:pt x="2520522" y="0"/>
                    <a:pt x="2527541" y="2907"/>
                    <a:pt x="2532716" y="8082"/>
                  </a:cubicBezTo>
                  <a:cubicBezTo>
                    <a:pt x="2537891" y="13257"/>
                    <a:pt x="2540798" y="20276"/>
                    <a:pt x="2540798" y="27595"/>
                  </a:cubicBezTo>
                  <a:lnTo>
                    <a:pt x="2540798" y="446009"/>
                  </a:lnTo>
                  <a:cubicBezTo>
                    <a:pt x="2540798" y="453327"/>
                    <a:pt x="2537891" y="460346"/>
                    <a:pt x="2532716" y="465521"/>
                  </a:cubicBezTo>
                  <a:cubicBezTo>
                    <a:pt x="2527541" y="470696"/>
                    <a:pt x="2520522" y="473604"/>
                    <a:pt x="2513204" y="473604"/>
                  </a:cubicBezTo>
                  <a:lnTo>
                    <a:pt x="27595" y="473604"/>
                  </a:lnTo>
                  <a:cubicBezTo>
                    <a:pt x="20276" y="473604"/>
                    <a:pt x="13257" y="470696"/>
                    <a:pt x="8082" y="465521"/>
                  </a:cubicBezTo>
                  <a:cubicBezTo>
                    <a:pt x="2907" y="460346"/>
                    <a:pt x="0" y="453327"/>
                    <a:pt x="0" y="446009"/>
                  </a:cubicBezTo>
                  <a:lnTo>
                    <a:pt x="0" y="27595"/>
                  </a:lnTo>
                  <a:cubicBezTo>
                    <a:pt x="0" y="20276"/>
                    <a:pt x="2907" y="13257"/>
                    <a:pt x="8082" y="8082"/>
                  </a:cubicBezTo>
                  <a:cubicBezTo>
                    <a:pt x="13257" y="2907"/>
                    <a:pt x="20276" y="0"/>
                    <a:pt x="27595" y="0"/>
                  </a:cubicBezTo>
                  <a:close/>
                </a:path>
              </a:pathLst>
            </a:custGeom>
            <a:solidFill>
              <a:srgbClr val="1A0A3D"/>
            </a:solidFill>
            <a:ln w="19050" cap="sq">
              <a:solidFill>
                <a:srgbClr val="1A0A3D"/>
              </a:solidFill>
              <a:prstDash val="solid"/>
              <a:miter/>
            </a:ln>
          </p:spPr>
        </p:sp>
        <p:sp>
          <p:nvSpPr>
            <p:cNvPr id="10" name="TextBox 10"/>
            <p:cNvSpPr txBox="1"/>
            <p:nvPr/>
          </p:nvSpPr>
          <p:spPr>
            <a:xfrm>
              <a:off x="0" y="-57150"/>
              <a:ext cx="2540798" cy="530753"/>
            </a:xfrm>
            <a:prstGeom prst="rect">
              <a:avLst/>
            </a:prstGeom>
          </p:spPr>
          <p:txBody>
            <a:bodyPr lIns="50800" tIns="50800" rIns="50800" bIns="50800" rtlCol="0" anchor="ctr"/>
            <a:lstStyle/>
            <a:p>
              <a:pPr lvl="0" algn="ctr">
                <a:lnSpc>
                  <a:spcPts val="5600"/>
                </a:lnSpc>
                <a:spcBef>
                  <a:spcPct val="0"/>
                </a:spcBef>
              </a:pPr>
              <a:r>
                <a:rPr lang="en-US" sz="2800" b="1" dirty="0" err="1">
                  <a:solidFill>
                    <a:srgbClr val="FFFFFF"/>
                  </a:solidFill>
                  <a:latin typeface="Asap Bold"/>
                  <a:ea typeface="Asap Bold"/>
                  <a:cs typeface="Asap Bold"/>
                  <a:sym typeface="Asap Bold"/>
                </a:rPr>
                <a:t>Xây</a:t>
              </a:r>
              <a:r>
                <a:rPr lang="en-US" sz="2800" b="1" dirty="0">
                  <a:solidFill>
                    <a:srgbClr val="FFFFFF"/>
                  </a:solidFill>
                  <a:latin typeface="Asap Bold"/>
                  <a:ea typeface="Asap Bold"/>
                  <a:cs typeface="Asap Bold"/>
                  <a:sym typeface="Asap Bold"/>
                </a:rPr>
                <a:t> </a:t>
              </a:r>
              <a:r>
                <a:rPr lang="en-US" sz="2800" b="1" dirty="0" err="1">
                  <a:solidFill>
                    <a:srgbClr val="FFFFFF"/>
                  </a:solidFill>
                  <a:latin typeface="Asap Bold"/>
                  <a:ea typeface="Asap Bold"/>
                  <a:cs typeface="Asap Bold"/>
                  <a:sym typeface="Asap Bold"/>
                </a:rPr>
                <a:t>Dựng</a:t>
              </a:r>
              <a:r>
                <a:rPr lang="en-US" sz="2800" b="1" dirty="0">
                  <a:solidFill>
                    <a:srgbClr val="FFFFFF"/>
                  </a:solidFill>
                  <a:latin typeface="Asap Bold"/>
                  <a:ea typeface="Asap Bold"/>
                  <a:cs typeface="Asap Bold"/>
                  <a:sym typeface="Asap Bold"/>
                </a:rPr>
                <a:t> </a:t>
              </a:r>
              <a:r>
                <a:rPr lang="en-US" sz="2800" b="1" dirty="0" err="1">
                  <a:solidFill>
                    <a:srgbClr val="FFFFFF"/>
                  </a:solidFill>
                  <a:latin typeface="Asap Bold"/>
                  <a:ea typeface="Asap Bold"/>
                  <a:cs typeface="Asap Bold"/>
                  <a:sym typeface="Asap Bold"/>
                </a:rPr>
                <a:t>Hệ</a:t>
              </a:r>
              <a:r>
                <a:rPr lang="en-US" sz="2800" b="1" dirty="0">
                  <a:solidFill>
                    <a:srgbClr val="FFFFFF"/>
                  </a:solidFill>
                  <a:latin typeface="Asap Bold"/>
                  <a:ea typeface="Asap Bold"/>
                  <a:cs typeface="Asap Bold"/>
                  <a:sym typeface="Asap Bold"/>
                </a:rPr>
                <a:t> </a:t>
              </a:r>
              <a:r>
                <a:rPr lang="en-US" sz="2800" b="1" dirty="0" err="1">
                  <a:solidFill>
                    <a:srgbClr val="FFFFFF"/>
                  </a:solidFill>
                  <a:latin typeface="Asap Bold"/>
                  <a:ea typeface="Asap Bold"/>
                  <a:cs typeface="Asap Bold"/>
                  <a:sym typeface="Asap Bold"/>
                </a:rPr>
                <a:t>thống</a:t>
              </a:r>
              <a:r>
                <a:rPr lang="en-US" sz="2800" dirty="0">
                  <a:solidFill>
                    <a:srgbClr val="FFFFFF"/>
                  </a:solidFill>
                  <a:latin typeface="Asap"/>
                  <a:ea typeface="Asap"/>
                  <a:cs typeface="Asap"/>
                  <a:sym typeface="Asap"/>
                </a:rPr>
                <a:t> </a:t>
              </a:r>
            </a:p>
          </p:txBody>
        </p:sp>
      </p:grpSp>
      <p:grpSp>
        <p:nvGrpSpPr>
          <p:cNvPr id="11" name="Group 11"/>
          <p:cNvGrpSpPr/>
          <p:nvPr/>
        </p:nvGrpSpPr>
        <p:grpSpPr>
          <a:xfrm>
            <a:off x="1045840" y="8212385"/>
            <a:ext cx="4154548" cy="1045915"/>
            <a:chOff x="0" y="0"/>
            <a:chExt cx="1881231" cy="473603"/>
          </a:xfrm>
        </p:grpSpPr>
        <p:sp>
          <p:nvSpPr>
            <p:cNvPr id="12" name="Freeform 12"/>
            <p:cNvSpPr/>
            <p:nvPr/>
          </p:nvSpPr>
          <p:spPr>
            <a:xfrm>
              <a:off x="0" y="0"/>
              <a:ext cx="1881231" cy="473604"/>
            </a:xfrm>
            <a:custGeom>
              <a:avLst/>
              <a:gdLst/>
              <a:ahLst/>
              <a:cxnLst/>
              <a:rect l="l" t="t" r="r" b="b"/>
              <a:pathLst>
                <a:path w="1881231" h="473604">
                  <a:moveTo>
                    <a:pt x="0" y="0"/>
                  </a:moveTo>
                  <a:lnTo>
                    <a:pt x="1881231" y="0"/>
                  </a:lnTo>
                  <a:lnTo>
                    <a:pt x="1881231" y="473604"/>
                  </a:lnTo>
                  <a:lnTo>
                    <a:pt x="0" y="473604"/>
                  </a:lnTo>
                  <a:close/>
                </a:path>
              </a:pathLst>
            </a:custGeom>
            <a:solidFill>
              <a:srgbClr val="FFFFFF"/>
            </a:solidFill>
            <a:ln w="38100" cap="sq">
              <a:solidFill>
                <a:srgbClr val="1A0A3D"/>
              </a:solidFill>
              <a:prstDash val="solid"/>
              <a:miter/>
            </a:ln>
          </p:spPr>
        </p:sp>
        <p:sp>
          <p:nvSpPr>
            <p:cNvPr id="13" name="TextBox 13"/>
            <p:cNvSpPr txBox="1"/>
            <p:nvPr/>
          </p:nvSpPr>
          <p:spPr>
            <a:xfrm>
              <a:off x="0" y="-76200"/>
              <a:ext cx="1881231" cy="549803"/>
            </a:xfrm>
            <a:prstGeom prst="rect">
              <a:avLst/>
            </a:prstGeom>
          </p:spPr>
          <p:txBody>
            <a:bodyPr lIns="50800" tIns="50800" rIns="50800" bIns="50800" rtlCol="0" anchor="ctr"/>
            <a:lstStyle/>
            <a:p>
              <a:pPr marL="0" lvl="0" indent="0" algn="ctr">
                <a:lnSpc>
                  <a:spcPts val="4480"/>
                </a:lnSpc>
                <a:spcBef>
                  <a:spcPct val="0"/>
                </a:spcBef>
              </a:pPr>
              <a:endParaRPr/>
            </a:p>
          </p:txBody>
        </p:sp>
      </p:grpSp>
      <p:sp>
        <p:nvSpPr>
          <p:cNvPr id="14" name="Freeform 14"/>
          <p:cNvSpPr/>
          <p:nvPr/>
        </p:nvSpPr>
        <p:spPr>
          <a:xfrm>
            <a:off x="1045840" y="3771014"/>
            <a:ext cx="4154548" cy="4565344"/>
          </a:xfrm>
          <a:custGeom>
            <a:avLst/>
            <a:gdLst/>
            <a:ahLst/>
            <a:cxnLst/>
            <a:rect l="l" t="t" r="r" b="b"/>
            <a:pathLst>
              <a:path w="4154548" h="4565344">
                <a:moveTo>
                  <a:pt x="0" y="0"/>
                </a:moveTo>
                <a:lnTo>
                  <a:pt x="4154548" y="0"/>
                </a:lnTo>
                <a:lnTo>
                  <a:pt x="4154548" y="4565344"/>
                </a:lnTo>
                <a:lnTo>
                  <a:pt x="0" y="4565344"/>
                </a:lnTo>
                <a:lnTo>
                  <a:pt x="0" y="0"/>
                </a:lnTo>
                <a:close/>
              </a:path>
            </a:pathLst>
          </a:custGeom>
          <a:blipFill>
            <a:blip r:embed="rId2">
              <a:extLst>
                <a:ext uri="{96DAC541-7B7A-43D3-8B79-37D633B846F1}">
                  <asvg:svgBlip xmlns:asvg="http://schemas.microsoft.com/office/drawing/2016/SVG/main" r:embed="rId3"/>
                </a:ext>
              </a:extLst>
            </a:blip>
            <a:stretch>
              <a:fillRect l="-11333" t="-7557" r="-11318"/>
            </a:stretch>
          </a:blipFill>
        </p:spPr>
      </p:sp>
      <p:grpSp>
        <p:nvGrpSpPr>
          <p:cNvPr id="15" name="Group 15"/>
          <p:cNvGrpSpPr/>
          <p:nvPr/>
        </p:nvGrpSpPr>
        <p:grpSpPr>
          <a:xfrm>
            <a:off x="-317100" y="7286414"/>
            <a:ext cx="2087369" cy="1971886"/>
            <a:chOff x="0" y="0"/>
            <a:chExt cx="2783158" cy="2629181"/>
          </a:xfrm>
        </p:grpSpPr>
        <p:sp>
          <p:nvSpPr>
            <p:cNvPr id="16" name="Freeform 16"/>
            <p:cNvSpPr/>
            <p:nvPr/>
          </p:nvSpPr>
          <p:spPr>
            <a:xfrm>
              <a:off x="0" y="399938"/>
              <a:ext cx="1408965" cy="2229243"/>
            </a:xfrm>
            <a:custGeom>
              <a:avLst/>
              <a:gdLst/>
              <a:ahLst/>
              <a:cxnLst/>
              <a:rect l="l" t="t" r="r" b="b"/>
              <a:pathLst>
                <a:path w="1408965" h="2229243">
                  <a:moveTo>
                    <a:pt x="0" y="0"/>
                  </a:moveTo>
                  <a:lnTo>
                    <a:pt x="1408965" y="0"/>
                  </a:lnTo>
                  <a:lnTo>
                    <a:pt x="1408965" y="2229243"/>
                  </a:lnTo>
                  <a:lnTo>
                    <a:pt x="0" y="2229243"/>
                  </a:lnTo>
                  <a:lnTo>
                    <a:pt x="0" y="0"/>
                  </a:lnTo>
                  <a:close/>
                </a:path>
              </a:pathLst>
            </a:custGeom>
            <a:blipFill>
              <a:blip r:embed="rId4">
                <a:extLst>
                  <a:ext uri="{96DAC541-7B7A-43D3-8B79-37D633B846F1}">
                    <asvg:svgBlip xmlns:asvg="http://schemas.microsoft.com/office/drawing/2016/SVG/main" r:embed="rId5"/>
                  </a:ext>
                </a:extLst>
              </a:blip>
              <a:stretch>
                <a:fillRect t="-28345" r="-258683" b="-90111"/>
              </a:stretch>
            </a:blipFill>
          </p:spPr>
        </p:sp>
        <p:sp>
          <p:nvSpPr>
            <p:cNvPr id="17" name="Freeform 17"/>
            <p:cNvSpPr/>
            <p:nvPr/>
          </p:nvSpPr>
          <p:spPr>
            <a:xfrm flipH="1">
              <a:off x="1374193" y="399938"/>
              <a:ext cx="1408965" cy="2229243"/>
            </a:xfrm>
            <a:custGeom>
              <a:avLst/>
              <a:gdLst/>
              <a:ahLst/>
              <a:cxnLst/>
              <a:rect l="l" t="t" r="r" b="b"/>
              <a:pathLst>
                <a:path w="1408965" h="2229243">
                  <a:moveTo>
                    <a:pt x="1408965" y="0"/>
                  </a:moveTo>
                  <a:lnTo>
                    <a:pt x="0" y="0"/>
                  </a:lnTo>
                  <a:lnTo>
                    <a:pt x="0" y="2229243"/>
                  </a:lnTo>
                  <a:lnTo>
                    <a:pt x="1408965" y="2229243"/>
                  </a:lnTo>
                  <a:lnTo>
                    <a:pt x="1408965" y="0"/>
                  </a:lnTo>
                  <a:close/>
                </a:path>
              </a:pathLst>
            </a:custGeom>
            <a:blipFill>
              <a:blip r:embed="rId4">
                <a:extLst>
                  <a:ext uri="{96DAC541-7B7A-43D3-8B79-37D633B846F1}">
                    <asvg:svgBlip xmlns:asvg="http://schemas.microsoft.com/office/drawing/2016/SVG/main" r:embed="rId5"/>
                  </a:ext>
                </a:extLst>
              </a:blip>
              <a:stretch>
                <a:fillRect t="-28345" r="-258683" b="-90111"/>
              </a:stretch>
            </a:blipFill>
          </p:spPr>
        </p:sp>
        <p:sp>
          <p:nvSpPr>
            <p:cNvPr id="18" name="Freeform 18"/>
            <p:cNvSpPr/>
            <p:nvPr/>
          </p:nvSpPr>
          <p:spPr>
            <a:xfrm>
              <a:off x="767154" y="0"/>
              <a:ext cx="1311521" cy="1163677"/>
            </a:xfrm>
            <a:custGeom>
              <a:avLst/>
              <a:gdLst/>
              <a:ahLst/>
              <a:cxnLst/>
              <a:rect l="l" t="t" r="r" b="b"/>
              <a:pathLst>
                <a:path w="1311521" h="1163677">
                  <a:moveTo>
                    <a:pt x="0" y="0"/>
                  </a:moveTo>
                  <a:lnTo>
                    <a:pt x="1311522" y="0"/>
                  </a:lnTo>
                  <a:lnTo>
                    <a:pt x="1311522" y="1163677"/>
                  </a:lnTo>
                  <a:lnTo>
                    <a:pt x="0" y="116367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9" name="Freeform 19"/>
          <p:cNvSpPr/>
          <p:nvPr/>
        </p:nvSpPr>
        <p:spPr>
          <a:xfrm>
            <a:off x="2610313" y="2284547"/>
            <a:ext cx="1266122" cy="1708090"/>
          </a:xfrm>
          <a:custGeom>
            <a:avLst/>
            <a:gdLst/>
            <a:ahLst/>
            <a:cxnLst/>
            <a:rect l="l" t="t" r="r" b="b"/>
            <a:pathLst>
              <a:path w="1266122" h="1708090">
                <a:moveTo>
                  <a:pt x="0" y="0"/>
                </a:moveTo>
                <a:lnTo>
                  <a:pt x="1266122" y="0"/>
                </a:lnTo>
                <a:lnTo>
                  <a:pt x="1266122" y="1708090"/>
                </a:lnTo>
                <a:lnTo>
                  <a:pt x="0" y="170809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extLst>
      <p:ext uri="{BB962C8B-B14F-4D97-AF65-F5344CB8AC3E}">
        <p14:creationId xmlns:p14="http://schemas.microsoft.com/office/powerpoint/2010/main" val="1061277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5EDF8"/>
        </a:solidFill>
        <a:effectLst/>
      </p:bgPr>
    </p:bg>
    <p:spTree>
      <p:nvGrpSpPr>
        <p:cNvPr id="1" name=""/>
        <p:cNvGrpSpPr/>
        <p:nvPr/>
      </p:nvGrpSpPr>
      <p:grpSpPr>
        <a:xfrm>
          <a:off x="0" y="0"/>
          <a:ext cx="0" cy="0"/>
          <a:chOff x="0" y="0"/>
          <a:chExt cx="0" cy="0"/>
        </a:xfrm>
      </p:grpSpPr>
      <p:grpSp>
        <p:nvGrpSpPr>
          <p:cNvPr id="2" name="Group 2"/>
          <p:cNvGrpSpPr/>
          <p:nvPr/>
        </p:nvGrpSpPr>
        <p:grpSpPr>
          <a:xfrm>
            <a:off x="4992667" y="2138813"/>
            <a:ext cx="12735825" cy="7289533"/>
            <a:chOff x="0" y="0"/>
            <a:chExt cx="5766941" cy="3300792"/>
          </a:xfrm>
        </p:grpSpPr>
        <p:sp>
          <p:nvSpPr>
            <p:cNvPr id="3" name="Freeform 3"/>
            <p:cNvSpPr/>
            <p:nvPr/>
          </p:nvSpPr>
          <p:spPr>
            <a:xfrm>
              <a:off x="0" y="0"/>
              <a:ext cx="5766941" cy="3300792"/>
            </a:xfrm>
            <a:custGeom>
              <a:avLst/>
              <a:gdLst/>
              <a:ahLst/>
              <a:cxnLst/>
              <a:rect l="l" t="t" r="r" b="b"/>
              <a:pathLst>
                <a:path w="5766941" h="3300792">
                  <a:moveTo>
                    <a:pt x="18237" y="0"/>
                  </a:moveTo>
                  <a:lnTo>
                    <a:pt x="5748705" y="0"/>
                  </a:lnTo>
                  <a:cubicBezTo>
                    <a:pt x="5753541" y="0"/>
                    <a:pt x="5758180" y="1921"/>
                    <a:pt x="5761599" y="5341"/>
                  </a:cubicBezTo>
                  <a:cubicBezTo>
                    <a:pt x="5765020" y="8761"/>
                    <a:pt x="5766941" y="13400"/>
                    <a:pt x="5766941" y="18237"/>
                  </a:cubicBezTo>
                  <a:lnTo>
                    <a:pt x="5766941" y="3282555"/>
                  </a:lnTo>
                  <a:cubicBezTo>
                    <a:pt x="5766941" y="3287392"/>
                    <a:pt x="5765020" y="3292030"/>
                    <a:pt x="5761599" y="3295450"/>
                  </a:cubicBezTo>
                  <a:cubicBezTo>
                    <a:pt x="5758180" y="3298870"/>
                    <a:pt x="5753541" y="3300792"/>
                    <a:pt x="5748705" y="3300792"/>
                  </a:cubicBezTo>
                  <a:lnTo>
                    <a:pt x="18237" y="3300792"/>
                  </a:lnTo>
                  <a:cubicBezTo>
                    <a:pt x="13400" y="3300792"/>
                    <a:pt x="8761" y="3298870"/>
                    <a:pt x="5341" y="3295450"/>
                  </a:cubicBezTo>
                  <a:cubicBezTo>
                    <a:pt x="1921" y="3292030"/>
                    <a:pt x="0" y="3287392"/>
                    <a:pt x="0" y="3282555"/>
                  </a:cubicBezTo>
                  <a:lnTo>
                    <a:pt x="0" y="18237"/>
                  </a:lnTo>
                  <a:cubicBezTo>
                    <a:pt x="0" y="13400"/>
                    <a:pt x="1921" y="8761"/>
                    <a:pt x="5341" y="5341"/>
                  </a:cubicBezTo>
                  <a:cubicBezTo>
                    <a:pt x="8761" y="1921"/>
                    <a:pt x="13400" y="0"/>
                    <a:pt x="18237" y="0"/>
                  </a:cubicBezTo>
                  <a:close/>
                </a:path>
              </a:pathLst>
            </a:custGeom>
            <a:solidFill>
              <a:srgbClr val="1A0A3D"/>
            </a:solidFill>
            <a:ln w="38100" cap="rnd">
              <a:solidFill>
                <a:srgbClr val="1A0A3D"/>
              </a:solidFill>
              <a:prstDash val="solid"/>
              <a:round/>
            </a:ln>
          </p:spPr>
        </p:sp>
        <p:sp>
          <p:nvSpPr>
            <p:cNvPr id="4" name="TextBox 4"/>
            <p:cNvSpPr txBox="1"/>
            <p:nvPr/>
          </p:nvSpPr>
          <p:spPr>
            <a:xfrm>
              <a:off x="0" y="57150"/>
              <a:ext cx="5766941" cy="3243642"/>
            </a:xfrm>
            <a:prstGeom prst="rect">
              <a:avLst/>
            </a:prstGeom>
          </p:spPr>
          <p:txBody>
            <a:bodyPr lIns="50800" tIns="50800" rIns="50800" bIns="50800" rtlCol="0" anchor="ctr"/>
            <a:lstStyle/>
            <a:p>
              <a:pPr marL="0" lvl="0" indent="0" algn="ctr">
                <a:lnSpc>
                  <a:spcPts val="10848"/>
                </a:lnSpc>
                <a:spcBef>
                  <a:spcPct val="0"/>
                </a:spcBef>
              </a:pPr>
              <a:r>
                <a:rPr lang="en-US" sz="9600" b="1">
                  <a:solidFill>
                    <a:srgbClr val="1A0A3D"/>
                  </a:solidFill>
                  <a:latin typeface="Asap Bold"/>
                  <a:ea typeface="Asap Bold"/>
                  <a:cs typeface="Asap Bold"/>
                  <a:sym typeface="Asap Bold"/>
                </a:rPr>
                <a:t>Sóng Điện từ và Hành vi của nó</a:t>
              </a:r>
            </a:p>
          </p:txBody>
        </p:sp>
      </p:grpSp>
      <p:grpSp>
        <p:nvGrpSpPr>
          <p:cNvPr id="5" name="Group 5"/>
          <p:cNvGrpSpPr/>
          <p:nvPr/>
        </p:nvGrpSpPr>
        <p:grpSpPr>
          <a:xfrm>
            <a:off x="5200388" y="2308859"/>
            <a:ext cx="12320384" cy="6883584"/>
            <a:chOff x="0" y="0"/>
            <a:chExt cx="5578824" cy="3116973"/>
          </a:xfrm>
        </p:grpSpPr>
        <p:sp>
          <p:nvSpPr>
            <p:cNvPr id="6" name="Freeform 6"/>
            <p:cNvSpPr/>
            <p:nvPr/>
          </p:nvSpPr>
          <p:spPr>
            <a:xfrm>
              <a:off x="0" y="0"/>
              <a:ext cx="5578824" cy="3116973"/>
            </a:xfrm>
            <a:custGeom>
              <a:avLst/>
              <a:gdLst/>
              <a:ahLst/>
              <a:cxnLst/>
              <a:rect l="l" t="t" r="r" b="b"/>
              <a:pathLst>
                <a:path w="5578824" h="3116973">
                  <a:moveTo>
                    <a:pt x="18851" y="0"/>
                  </a:moveTo>
                  <a:lnTo>
                    <a:pt x="5559972" y="0"/>
                  </a:lnTo>
                  <a:cubicBezTo>
                    <a:pt x="5570384" y="0"/>
                    <a:pt x="5578824" y="8440"/>
                    <a:pt x="5578824" y="18851"/>
                  </a:cubicBezTo>
                  <a:lnTo>
                    <a:pt x="5578824" y="3098121"/>
                  </a:lnTo>
                  <a:cubicBezTo>
                    <a:pt x="5578824" y="3108533"/>
                    <a:pt x="5570384" y="3116973"/>
                    <a:pt x="5559972" y="3116973"/>
                  </a:cubicBezTo>
                  <a:lnTo>
                    <a:pt x="18851" y="3116973"/>
                  </a:lnTo>
                  <a:cubicBezTo>
                    <a:pt x="8440" y="3116973"/>
                    <a:pt x="0" y="3108533"/>
                    <a:pt x="0" y="3098121"/>
                  </a:cubicBezTo>
                  <a:lnTo>
                    <a:pt x="0" y="18851"/>
                  </a:lnTo>
                  <a:cubicBezTo>
                    <a:pt x="0" y="8440"/>
                    <a:pt x="8440" y="0"/>
                    <a:pt x="18851" y="0"/>
                  </a:cubicBezTo>
                  <a:close/>
                </a:path>
              </a:pathLst>
            </a:custGeom>
            <a:solidFill>
              <a:srgbClr val="FFFFFF"/>
            </a:solidFill>
            <a:ln w="38100" cap="rnd">
              <a:solidFill>
                <a:srgbClr val="1A0A3D"/>
              </a:solidFill>
              <a:prstDash val="solid"/>
              <a:round/>
            </a:ln>
          </p:spPr>
        </p:sp>
        <p:sp>
          <p:nvSpPr>
            <p:cNvPr id="7" name="TextBox 7"/>
            <p:cNvSpPr txBox="1"/>
            <p:nvPr/>
          </p:nvSpPr>
          <p:spPr>
            <a:xfrm>
              <a:off x="0" y="28575"/>
              <a:ext cx="5578824" cy="3088398"/>
            </a:xfrm>
            <a:prstGeom prst="rect">
              <a:avLst/>
            </a:prstGeom>
          </p:spPr>
          <p:txBody>
            <a:bodyPr lIns="50800" tIns="50800" rIns="50800" bIns="50800" rtlCol="0" anchor="ctr"/>
            <a:lstStyle/>
            <a:p>
              <a:pPr>
                <a:lnSpc>
                  <a:spcPts val="4519"/>
                </a:lnSpc>
              </a:pPr>
              <a:r>
                <a:rPr lang="en-US" sz="3999" b="1" dirty="0" err="1">
                  <a:solidFill>
                    <a:srgbClr val="1A0A3D"/>
                  </a:solidFill>
                  <a:latin typeface="Arial" panose="020B0604020202020204" pitchFamily="34" charset="0"/>
                  <a:ea typeface="Asap Bold"/>
                  <a:cs typeface="Arial" panose="020B0604020202020204" pitchFamily="34" charset="0"/>
                  <a:sym typeface="Asap Bold"/>
                </a:rPr>
                <a:t>Các</a:t>
              </a:r>
              <a:r>
                <a:rPr lang="en-US" sz="3999" b="1" dirty="0">
                  <a:solidFill>
                    <a:srgbClr val="1A0A3D"/>
                  </a:solidFill>
                  <a:latin typeface="Arial" panose="020B0604020202020204" pitchFamily="34" charset="0"/>
                  <a:ea typeface="Asap Bold"/>
                  <a:cs typeface="Arial" panose="020B0604020202020204" pitchFamily="34" charset="0"/>
                  <a:sym typeface="Asap Bold"/>
                </a:rPr>
                <a:t> </a:t>
              </a:r>
              <a:r>
                <a:rPr lang="en-US" sz="3999" b="1" dirty="0" err="1">
                  <a:solidFill>
                    <a:srgbClr val="1A0A3D"/>
                  </a:solidFill>
                  <a:latin typeface="Arial" panose="020B0604020202020204" pitchFamily="34" charset="0"/>
                  <a:ea typeface="Asap Bold"/>
                  <a:cs typeface="Arial" panose="020B0604020202020204" pitchFamily="34" charset="0"/>
                  <a:sym typeface="Asap Bold"/>
                </a:rPr>
                <a:t>công</a:t>
              </a:r>
              <a:r>
                <a:rPr lang="en-US" sz="3999" b="1" dirty="0">
                  <a:solidFill>
                    <a:srgbClr val="1A0A3D"/>
                  </a:solidFill>
                  <a:latin typeface="Arial" panose="020B0604020202020204" pitchFamily="34" charset="0"/>
                  <a:ea typeface="Asap Bold"/>
                  <a:cs typeface="Arial" panose="020B0604020202020204" pitchFamily="34" charset="0"/>
                  <a:sym typeface="Asap Bold"/>
                </a:rPr>
                <a:t> </a:t>
              </a:r>
              <a:r>
                <a:rPr lang="en-US" sz="3999" b="1" dirty="0" err="1">
                  <a:solidFill>
                    <a:srgbClr val="1A0A3D"/>
                  </a:solidFill>
                  <a:latin typeface="Arial" panose="020B0604020202020204" pitchFamily="34" charset="0"/>
                  <a:ea typeface="Asap Bold"/>
                  <a:cs typeface="Arial" panose="020B0604020202020204" pitchFamily="34" charset="0"/>
                  <a:sym typeface="Asap Bold"/>
                </a:rPr>
                <a:t>việc</a:t>
              </a:r>
              <a:r>
                <a:rPr lang="en-US" sz="3999" b="1" dirty="0">
                  <a:solidFill>
                    <a:srgbClr val="1A0A3D"/>
                  </a:solidFill>
                  <a:latin typeface="Arial" panose="020B0604020202020204" pitchFamily="34" charset="0"/>
                  <a:ea typeface="Asap Bold"/>
                  <a:cs typeface="Arial" panose="020B0604020202020204" pitchFamily="34" charset="0"/>
                  <a:sym typeface="Asap Bold"/>
                </a:rPr>
                <a:t> </a:t>
              </a:r>
              <a:r>
                <a:rPr lang="en-US" sz="3999" b="1" dirty="0" err="1">
                  <a:solidFill>
                    <a:srgbClr val="1A0A3D"/>
                  </a:solidFill>
                  <a:latin typeface="Arial" panose="020B0604020202020204" pitchFamily="34" charset="0"/>
                  <a:ea typeface="Asap Bold"/>
                  <a:cs typeface="Arial" panose="020B0604020202020204" pitchFamily="34" charset="0"/>
                  <a:sym typeface="Asap Bold"/>
                </a:rPr>
                <a:t>chính</a:t>
              </a:r>
              <a:r>
                <a:rPr lang="en-US" sz="3999" b="1" dirty="0">
                  <a:solidFill>
                    <a:srgbClr val="1A0A3D"/>
                  </a:solidFill>
                  <a:latin typeface="Arial" panose="020B0604020202020204" pitchFamily="34" charset="0"/>
                  <a:ea typeface="Asap Bold"/>
                  <a:cs typeface="Arial" panose="020B0604020202020204" pitchFamily="34" charset="0"/>
                  <a:sym typeface="Asap Bold"/>
                </a:rPr>
                <a:t> </a:t>
              </a:r>
              <a:r>
                <a:rPr lang="en-US" sz="3999" b="1" dirty="0" err="1">
                  <a:solidFill>
                    <a:srgbClr val="1A0A3D"/>
                  </a:solidFill>
                  <a:latin typeface="Arial" panose="020B0604020202020204" pitchFamily="34" charset="0"/>
                  <a:ea typeface="Asap Bold"/>
                  <a:cs typeface="Arial" panose="020B0604020202020204" pitchFamily="34" charset="0"/>
                  <a:sym typeface="Asap Bold"/>
                </a:rPr>
                <a:t>trong</a:t>
              </a:r>
              <a:r>
                <a:rPr lang="en-US" sz="3999" b="1" dirty="0">
                  <a:solidFill>
                    <a:srgbClr val="1A0A3D"/>
                  </a:solidFill>
                  <a:latin typeface="Arial" panose="020B0604020202020204" pitchFamily="34" charset="0"/>
                  <a:ea typeface="Asap Bold"/>
                  <a:cs typeface="Arial" panose="020B0604020202020204" pitchFamily="34" charset="0"/>
                  <a:sym typeface="Asap Bold"/>
                </a:rPr>
                <a:t> </a:t>
              </a:r>
              <a:r>
                <a:rPr lang="en-US" sz="3999" b="1" dirty="0" err="1">
                  <a:solidFill>
                    <a:srgbClr val="1A0A3D"/>
                  </a:solidFill>
                  <a:latin typeface="Arial" panose="020B0604020202020204" pitchFamily="34" charset="0"/>
                  <a:ea typeface="Asap Bold"/>
                  <a:cs typeface="Arial" panose="020B0604020202020204" pitchFamily="34" charset="0"/>
                  <a:sym typeface="Asap Bold"/>
                </a:rPr>
                <a:t>bài</a:t>
              </a:r>
              <a:r>
                <a:rPr lang="en-US" sz="3999" b="1" dirty="0">
                  <a:solidFill>
                    <a:srgbClr val="1A0A3D"/>
                  </a:solidFill>
                  <a:latin typeface="Arial" panose="020B0604020202020204" pitchFamily="34" charset="0"/>
                  <a:ea typeface="Asap Bold"/>
                  <a:cs typeface="Arial" panose="020B0604020202020204" pitchFamily="34" charset="0"/>
                  <a:sym typeface="Asap Bold"/>
                </a:rPr>
                <a:t> </a:t>
              </a:r>
              <a:r>
                <a:rPr lang="en-US" sz="3999" b="1" dirty="0" err="1">
                  <a:solidFill>
                    <a:srgbClr val="1A0A3D"/>
                  </a:solidFill>
                  <a:latin typeface="Arial" panose="020B0604020202020204" pitchFamily="34" charset="0"/>
                  <a:ea typeface="Asap Bold"/>
                  <a:cs typeface="Arial" panose="020B0604020202020204" pitchFamily="34" charset="0"/>
                  <a:sym typeface="Asap Bold"/>
                </a:rPr>
                <a:t>toán</a:t>
              </a:r>
              <a:r>
                <a:rPr lang="en-US" sz="3999" b="1" dirty="0">
                  <a:solidFill>
                    <a:srgbClr val="1A0A3D"/>
                  </a:solidFill>
                  <a:latin typeface="Arial" panose="020B0604020202020204" pitchFamily="34" charset="0"/>
                  <a:ea typeface="Asap Bold"/>
                  <a:cs typeface="Arial" panose="020B0604020202020204" pitchFamily="34" charset="0"/>
                  <a:sym typeface="Asap Bold"/>
                </a:rPr>
                <a:t> </a:t>
              </a:r>
              <a:r>
                <a:rPr lang="en-US" sz="3999" b="1" dirty="0" err="1">
                  <a:solidFill>
                    <a:srgbClr val="1A0A3D"/>
                  </a:solidFill>
                  <a:latin typeface="Arial" panose="020B0604020202020204" pitchFamily="34" charset="0"/>
                  <a:ea typeface="Asap Bold"/>
                  <a:cs typeface="Arial" panose="020B0604020202020204" pitchFamily="34" charset="0"/>
                  <a:sym typeface="Asap Bold"/>
                </a:rPr>
                <a:t>nhận</a:t>
              </a:r>
              <a:r>
                <a:rPr lang="en-US" sz="3999" b="1" dirty="0">
                  <a:solidFill>
                    <a:srgbClr val="1A0A3D"/>
                  </a:solidFill>
                  <a:latin typeface="Arial" panose="020B0604020202020204" pitchFamily="34" charset="0"/>
                  <a:ea typeface="Asap Bold"/>
                  <a:cs typeface="Arial" panose="020B0604020202020204" pitchFamily="34" charset="0"/>
                  <a:sym typeface="Asap Bold"/>
                </a:rPr>
                <a:t> </a:t>
              </a:r>
              <a:r>
                <a:rPr lang="en-US" sz="3999" b="1" dirty="0" err="1">
                  <a:solidFill>
                    <a:srgbClr val="1A0A3D"/>
                  </a:solidFill>
                  <a:latin typeface="Arial" panose="020B0604020202020204" pitchFamily="34" charset="0"/>
                  <a:ea typeface="Asap Bold"/>
                  <a:cs typeface="Arial" panose="020B0604020202020204" pitchFamily="34" charset="0"/>
                  <a:sym typeface="Asap Bold"/>
                </a:rPr>
                <a:t>dạng</a:t>
              </a:r>
              <a:r>
                <a:rPr lang="en-US" sz="3999" b="1" dirty="0">
                  <a:solidFill>
                    <a:srgbClr val="1A0A3D"/>
                  </a:solidFill>
                  <a:latin typeface="Arial" panose="020B0604020202020204" pitchFamily="34" charset="0"/>
                  <a:ea typeface="Asap Bold"/>
                  <a:cs typeface="Arial" panose="020B0604020202020204" pitchFamily="34" charset="0"/>
                  <a:sym typeface="Asap Bold"/>
                </a:rPr>
                <a:t> </a:t>
              </a:r>
              <a:r>
                <a:rPr lang="en-US" sz="3999" b="1" dirty="0" err="1">
                  <a:solidFill>
                    <a:srgbClr val="1A0A3D"/>
                  </a:solidFill>
                  <a:latin typeface="Arial" panose="020B0604020202020204" pitchFamily="34" charset="0"/>
                  <a:ea typeface="Asap Bold"/>
                  <a:cs typeface="Arial" panose="020B0604020202020204" pitchFamily="34" charset="0"/>
                  <a:sym typeface="Asap Bold"/>
                </a:rPr>
                <a:t>đối</a:t>
              </a:r>
              <a:r>
                <a:rPr lang="en-US" sz="3999" b="1" dirty="0">
                  <a:solidFill>
                    <a:srgbClr val="1A0A3D"/>
                  </a:solidFill>
                  <a:latin typeface="Arial" panose="020B0604020202020204" pitchFamily="34" charset="0"/>
                  <a:ea typeface="Asap Bold"/>
                  <a:cs typeface="Arial" panose="020B0604020202020204" pitchFamily="34" charset="0"/>
                  <a:sym typeface="Asap Bold"/>
                </a:rPr>
                <a:t> </a:t>
              </a:r>
              <a:r>
                <a:rPr lang="en-US" sz="3999" b="1" dirty="0" err="1">
                  <a:solidFill>
                    <a:srgbClr val="1A0A3D"/>
                  </a:solidFill>
                  <a:latin typeface="Arial" panose="020B0604020202020204" pitchFamily="34" charset="0"/>
                  <a:ea typeface="Asap Bold"/>
                  <a:cs typeface="Arial" panose="020B0604020202020204" pitchFamily="34" charset="0"/>
                  <a:sym typeface="Asap Bold"/>
                </a:rPr>
                <a:t>tượng</a:t>
              </a:r>
              <a:r>
                <a:rPr lang="en-US" sz="3999" b="1" dirty="0">
                  <a:solidFill>
                    <a:srgbClr val="1A0A3D"/>
                  </a:solidFill>
                  <a:latin typeface="Arial" panose="020B0604020202020204" pitchFamily="34" charset="0"/>
                  <a:ea typeface="Asap Bold"/>
                  <a:cs typeface="Arial" panose="020B0604020202020204" pitchFamily="34" charset="0"/>
                  <a:sym typeface="Asap Bold"/>
                </a:rPr>
                <a:t> </a:t>
              </a:r>
              <a:r>
                <a:rPr lang="en-US" sz="3999" b="1" err="1">
                  <a:solidFill>
                    <a:srgbClr val="1A0A3D"/>
                  </a:solidFill>
                  <a:latin typeface="Arial" panose="020B0604020202020204" pitchFamily="34" charset="0"/>
                  <a:ea typeface="Asap Bold"/>
                  <a:cs typeface="Arial" panose="020B0604020202020204" pitchFamily="34" charset="0"/>
                  <a:sym typeface="Asap Bold"/>
                </a:rPr>
                <a:t>trong</a:t>
              </a:r>
              <a:r>
                <a:rPr lang="en-US" sz="3999" b="1">
                  <a:solidFill>
                    <a:srgbClr val="1A0A3D"/>
                  </a:solidFill>
                  <a:latin typeface="Arial" panose="020B0604020202020204" pitchFamily="34" charset="0"/>
                  <a:ea typeface="Asap Bold"/>
                  <a:cs typeface="Arial" panose="020B0604020202020204" pitchFamily="34" charset="0"/>
                  <a:sym typeface="Asap Bold"/>
                </a:rPr>
                <a:t> ảnh:</a:t>
              </a:r>
              <a:endParaRPr lang="en-US" sz="3999" b="1" dirty="0">
                <a:solidFill>
                  <a:srgbClr val="1A0A3D"/>
                </a:solidFill>
                <a:latin typeface="Arial" panose="020B0604020202020204" pitchFamily="34" charset="0"/>
                <a:ea typeface="Asap Bold"/>
                <a:cs typeface="Arial" panose="020B0604020202020204" pitchFamily="34" charset="0"/>
                <a:sym typeface="Asap Bold"/>
              </a:endParaRPr>
            </a:p>
            <a:p>
              <a:pPr marL="863593" lvl="1" indent="-431796" algn="just">
                <a:lnSpc>
                  <a:spcPts val="4519"/>
                </a:lnSpc>
                <a:buFont typeface="Arial"/>
                <a:buChar char="•"/>
              </a:pPr>
              <a:r>
                <a:rPr lang="en-US" sz="3999" dirty="0">
                  <a:solidFill>
                    <a:srgbClr val="1A0A3D"/>
                  </a:solidFill>
                  <a:latin typeface="Arial" panose="020B0604020202020204" pitchFamily="34" charset="0"/>
                  <a:ea typeface="Asap Bold"/>
                  <a:cs typeface="Arial" panose="020B0604020202020204" pitchFamily="34" charset="0"/>
                  <a:sym typeface="Asap Bold"/>
                </a:rPr>
                <a:t>Thu </a:t>
              </a:r>
              <a:r>
                <a:rPr lang="en-US" sz="3999" dirty="0" err="1">
                  <a:solidFill>
                    <a:srgbClr val="1A0A3D"/>
                  </a:solidFill>
                  <a:latin typeface="Arial" panose="020B0604020202020204" pitchFamily="34" charset="0"/>
                  <a:ea typeface="Asap Bold"/>
                  <a:cs typeface="Arial" panose="020B0604020202020204" pitchFamily="34" charset="0"/>
                  <a:sym typeface="Asap Bold"/>
                </a:rPr>
                <a:t>thập</a:t>
              </a:r>
              <a:r>
                <a:rPr lang="en-US" sz="3999" dirty="0">
                  <a:solidFill>
                    <a:srgbClr val="1A0A3D"/>
                  </a:solidFill>
                  <a:latin typeface="Arial" panose="020B0604020202020204" pitchFamily="34" charset="0"/>
                  <a:ea typeface="Asap Bold"/>
                  <a:cs typeface="Arial" panose="020B0604020202020204" pitchFamily="34" charset="0"/>
                  <a:sym typeface="Asap Bold"/>
                </a:rPr>
                <a:t> </a:t>
              </a:r>
              <a:r>
                <a:rPr lang="en-US" sz="3999" dirty="0" err="1">
                  <a:solidFill>
                    <a:srgbClr val="1A0A3D"/>
                  </a:solidFill>
                  <a:latin typeface="Arial" panose="020B0604020202020204" pitchFamily="34" charset="0"/>
                  <a:ea typeface="Asap Bold"/>
                  <a:cs typeface="Arial" panose="020B0604020202020204" pitchFamily="34" charset="0"/>
                  <a:sym typeface="Asap Bold"/>
                </a:rPr>
                <a:t>dữ</a:t>
              </a:r>
              <a:r>
                <a:rPr lang="en-US" sz="3999" dirty="0">
                  <a:solidFill>
                    <a:srgbClr val="1A0A3D"/>
                  </a:solidFill>
                  <a:latin typeface="Arial" panose="020B0604020202020204" pitchFamily="34" charset="0"/>
                  <a:ea typeface="Asap Bold"/>
                  <a:cs typeface="Arial" panose="020B0604020202020204" pitchFamily="34" charset="0"/>
                  <a:sym typeface="Asap Bold"/>
                </a:rPr>
                <a:t> </a:t>
              </a:r>
              <a:r>
                <a:rPr lang="en-US" sz="3999" dirty="0" err="1">
                  <a:solidFill>
                    <a:srgbClr val="1A0A3D"/>
                  </a:solidFill>
                  <a:latin typeface="Arial" panose="020B0604020202020204" pitchFamily="34" charset="0"/>
                  <a:ea typeface="Asap Bold"/>
                  <a:cs typeface="Arial" panose="020B0604020202020204" pitchFamily="34" charset="0"/>
                  <a:sym typeface="Asap Bold"/>
                </a:rPr>
                <a:t>liệu</a:t>
              </a:r>
              <a:r>
                <a:rPr lang="en-US" sz="3999" dirty="0">
                  <a:solidFill>
                    <a:srgbClr val="1A0A3D"/>
                  </a:solidFill>
                  <a:latin typeface="Arial" panose="020B0604020202020204" pitchFamily="34" charset="0"/>
                  <a:ea typeface="Asap Bold"/>
                  <a:cs typeface="Arial" panose="020B0604020202020204" pitchFamily="34" charset="0"/>
                  <a:sym typeface="Asap Bold"/>
                </a:rPr>
                <a:t> (Data Collection)</a:t>
              </a:r>
            </a:p>
            <a:p>
              <a:pPr marL="863593" lvl="1" indent="-431796" algn="just">
                <a:lnSpc>
                  <a:spcPts val="4519"/>
                </a:lnSpc>
                <a:buFont typeface="Arial"/>
                <a:buChar char="•"/>
              </a:pPr>
              <a:r>
                <a:rPr lang="en-US" sz="3999" dirty="0" err="1">
                  <a:solidFill>
                    <a:srgbClr val="1A0A3D"/>
                  </a:solidFill>
                  <a:latin typeface="Arial" panose="020B0604020202020204" pitchFamily="34" charset="0"/>
                  <a:ea typeface="Asap Bold"/>
                  <a:cs typeface="Arial" panose="020B0604020202020204" pitchFamily="34" charset="0"/>
                  <a:sym typeface="Asap Bold"/>
                </a:rPr>
                <a:t>Tiền</a:t>
              </a:r>
              <a:r>
                <a:rPr lang="en-US" sz="3999" dirty="0">
                  <a:solidFill>
                    <a:srgbClr val="1A0A3D"/>
                  </a:solidFill>
                  <a:latin typeface="Arial" panose="020B0604020202020204" pitchFamily="34" charset="0"/>
                  <a:ea typeface="Asap Bold"/>
                  <a:cs typeface="Arial" panose="020B0604020202020204" pitchFamily="34" charset="0"/>
                  <a:sym typeface="Asap Bold"/>
                </a:rPr>
                <a:t> </a:t>
              </a:r>
              <a:r>
                <a:rPr lang="en-US" sz="3999" dirty="0" err="1">
                  <a:solidFill>
                    <a:srgbClr val="1A0A3D"/>
                  </a:solidFill>
                  <a:latin typeface="Arial" panose="020B0604020202020204" pitchFamily="34" charset="0"/>
                  <a:ea typeface="Asap Bold"/>
                  <a:cs typeface="Arial" panose="020B0604020202020204" pitchFamily="34" charset="0"/>
                  <a:sym typeface="Asap Bold"/>
                </a:rPr>
                <a:t>xử</a:t>
              </a:r>
              <a:r>
                <a:rPr lang="en-US" sz="3999" dirty="0">
                  <a:solidFill>
                    <a:srgbClr val="1A0A3D"/>
                  </a:solidFill>
                  <a:latin typeface="Arial" panose="020B0604020202020204" pitchFamily="34" charset="0"/>
                  <a:ea typeface="Asap Bold"/>
                  <a:cs typeface="Arial" panose="020B0604020202020204" pitchFamily="34" charset="0"/>
                  <a:sym typeface="Asap Bold"/>
                </a:rPr>
                <a:t> </a:t>
              </a:r>
              <a:r>
                <a:rPr lang="en-US" sz="3999" dirty="0" err="1">
                  <a:solidFill>
                    <a:srgbClr val="1A0A3D"/>
                  </a:solidFill>
                  <a:latin typeface="Arial" panose="020B0604020202020204" pitchFamily="34" charset="0"/>
                  <a:ea typeface="Asap Bold"/>
                  <a:cs typeface="Arial" panose="020B0604020202020204" pitchFamily="34" charset="0"/>
                  <a:sym typeface="Asap Bold"/>
                </a:rPr>
                <a:t>lý</a:t>
              </a:r>
              <a:r>
                <a:rPr lang="en-US" sz="3999" dirty="0">
                  <a:solidFill>
                    <a:srgbClr val="1A0A3D"/>
                  </a:solidFill>
                  <a:latin typeface="Arial" panose="020B0604020202020204" pitchFamily="34" charset="0"/>
                  <a:ea typeface="Asap Bold"/>
                  <a:cs typeface="Arial" panose="020B0604020202020204" pitchFamily="34" charset="0"/>
                  <a:sym typeface="Asap Bold"/>
                </a:rPr>
                <a:t> </a:t>
              </a:r>
              <a:r>
                <a:rPr lang="en-US" sz="3999" dirty="0" err="1">
                  <a:solidFill>
                    <a:srgbClr val="1A0A3D"/>
                  </a:solidFill>
                  <a:latin typeface="Arial" panose="020B0604020202020204" pitchFamily="34" charset="0"/>
                  <a:ea typeface="Asap Bold"/>
                  <a:cs typeface="Arial" panose="020B0604020202020204" pitchFamily="34" charset="0"/>
                  <a:sym typeface="Asap Bold"/>
                </a:rPr>
                <a:t>ảnh</a:t>
              </a:r>
              <a:r>
                <a:rPr lang="en-US" sz="3999" dirty="0">
                  <a:solidFill>
                    <a:srgbClr val="1A0A3D"/>
                  </a:solidFill>
                  <a:latin typeface="Arial" panose="020B0604020202020204" pitchFamily="34" charset="0"/>
                  <a:ea typeface="Asap Bold"/>
                  <a:cs typeface="Arial" panose="020B0604020202020204" pitchFamily="34" charset="0"/>
                  <a:sym typeface="Asap Bold"/>
                </a:rPr>
                <a:t> (Image Preprocessing)</a:t>
              </a:r>
            </a:p>
            <a:p>
              <a:pPr marL="863593" lvl="1" indent="-431796" algn="just">
                <a:lnSpc>
                  <a:spcPts val="4519"/>
                </a:lnSpc>
                <a:buFont typeface="Arial"/>
                <a:buChar char="•"/>
              </a:pPr>
              <a:r>
                <a:rPr lang="en-US" sz="3999" dirty="0" err="1">
                  <a:solidFill>
                    <a:srgbClr val="1A0A3D"/>
                  </a:solidFill>
                  <a:latin typeface="Arial" panose="020B0604020202020204" pitchFamily="34" charset="0"/>
                  <a:ea typeface="Asap Bold"/>
                  <a:cs typeface="Arial" panose="020B0604020202020204" pitchFamily="34" charset="0"/>
                  <a:sym typeface="Asap Bold"/>
                </a:rPr>
                <a:t>Phát</a:t>
              </a:r>
              <a:r>
                <a:rPr lang="en-US" sz="3999" dirty="0">
                  <a:solidFill>
                    <a:srgbClr val="1A0A3D"/>
                  </a:solidFill>
                  <a:latin typeface="Arial" panose="020B0604020202020204" pitchFamily="34" charset="0"/>
                  <a:ea typeface="Asap Bold"/>
                  <a:cs typeface="Arial" panose="020B0604020202020204" pitchFamily="34" charset="0"/>
                  <a:sym typeface="Asap Bold"/>
                </a:rPr>
                <a:t> </a:t>
              </a:r>
              <a:r>
                <a:rPr lang="en-US" sz="3999" dirty="0" err="1">
                  <a:solidFill>
                    <a:srgbClr val="1A0A3D"/>
                  </a:solidFill>
                  <a:latin typeface="Arial" panose="020B0604020202020204" pitchFamily="34" charset="0"/>
                  <a:ea typeface="Asap Bold"/>
                  <a:cs typeface="Arial" panose="020B0604020202020204" pitchFamily="34" charset="0"/>
                  <a:sym typeface="Asap Bold"/>
                </a:rPr>
                <a:t>hiện</a:t>
              </a:r>
              <a:r>
                <a:rPr lang="en-US" sz="3999" dirty="0">
                  <a:solidFill>
                    <a:srgbClr val="1A0A3D"/>
                  </a:solidFill>
                  <a:latin typeface="Arial" panose="020B0604020202020204" pitchFamily="34" charset="0"/>
                  <a:ea typeface="Asap Bold"/>
                  <a:cs typeface="Arial" panose="020B0604020202020204" pitchFamily="34" charset="0"/>
                  <a:sym typeface="Asap Bold"/>
                </a:rPr>
                <a:t> </a:t>
              </a:r>
              <a:r>
                <a:rPr lang="en-US" sz="3999" dirty="0" err="1">
                  <a:solidFill>
                    <a:srgbClr val="1A0A3D"/>
                  </a:solidFill>
                  <a:latin typeface="Arial" panose="020B0604020202020204" pitchFamily="34" charset="0"/>
                  <a:ea typeface="Asap Bold"/>
                  <a:cs typeface="Arial" panose="020B0604020202020204" pitchFamily="34" charset="0"/>
                  <a:sym typeface="Asap Bold"/>
                </a:rPr>
                <a:t>đối</a:t>
              </a:r>
              <a:r>
                <a:rPr lang="en-US" sz="3999" dirty="0">
                  <a:solidFill>
                    <a:srgbClr val="1A0A3D"/>
                  </a:solidFill>
                  <a:latin typeface="Arial" panose="020B0604020202020204" pitchFamily="34" charset="0"/>
                  <a:ea typeface="Asap Bold"/>
                  <a:cs typeface="Arial" panose="020B0604020202020204" pitchFamily="34" charset="0"/>
                  <a:sym typeface="Asap Bold"/>
                </a:rPr>
                <a:t> </a:t>
              </a:r>
              <a:r>
                <a:rPr lang="en-US" sz="3999" dirty="0" err="1">
                  <a:solidFill>
                    <a:srgbClr val="1A0A3D"/>
                  </a:solidFill>
                  <a:latin typeface="Arial" panose="020B0604020202020204" pitchFamily="34" charset="0"/>
                  <a:ea typeface="Asap Bold"/>
                  <a:cs typeface="Arial" panose="020B0604020202020204" pitchFamily="34" charset="0"/>
                  <a:sym typeface="Asap Bold"/>
                </a:rPr>
                <a:t>tượng</a:t>
              </a:r>
              <a:r>
                <a:rPr lang="en-US" sz="3999" dirty="0">
                  <a:solidFill>
                    <a:srgbClr val="1A0A3D"/>
                  </a:solidFill>
                  <a:latin typeface="Arial" panose="020B0604020202020204" pitchFamily="34" charset="0"/>
                  <a:ea typeface="Asap Bold"/>
                  <a:cs typeface="Arial" panose="020B0604020202020204" pitchFamily="34" charset="0"/>
                  <a:sym typeface="Asap Bold"/>
                </a:rPr>
                <a:t> (Object Detection)</a:t>
              </a:r>
            </a:p>
            <a:p>
              <a:pPr marL="863593" lvl="1" indent="-431796" algn="just">
                <a:lnSpc>
                  <a:spcPts val="4519"/>
                </a:lnSpc>
                <a:buFont typeface="Arial"/>
                <a:buChar char="•"/>
              </a:pPr>
              <a:r>
                <a:rPr lang="en-US" sz="3999" dirty="0" err="1">
                  <a:solidFill>
                    <a:srgbClr val="1A0A3D"/>
                  </a:solidFill>
                  <a:latin typeface="Arial" panose="020B0604020202020204" pitchFamily="34" charset="0"/>
                  <a:ea typeface="Asap Bold"/>
                  <a:cs typeface="Arial" panose="020B0604020202020204" pitchFamily="34" charset="0"/>
                  <a:sym typeface="Asap Bold"/>
                </a:rPr>
                <a:t>Trích</a:t>
              </a:r>
              <a:r>
                <a:rPr lang="en-US" sz="3999" dirty="0">
                  <a:solidFill>
                    <a:srgbClr val="1A0A3D"/>
                  </a:solidFill>
                  <a:latin typeface="Arial" panose="020B0604020202020204" pitchFamily="34" charset="0"/>
                  <a:ea typeface="Asap Bold"/>
                  <a:cs typeface="Arial" panose="020B0604020202020204" pitchFamily="34" charset="0"/>
                  <a:sym typeface="Asap Bold"/>
                </a:rPr>
                <a:t> </a:t>
              </a:r>
              <a:r>
                <a:rPr lang="en-US" sz="3999" dirty="0" err="1">
                  <a:solidFill>
                    <a:srgbClr val="1A0A3D"/>
                  </a:solidFill>
                  <a:latin typeface="Arial" panose="020B0604020202020204" pitchFamily="34" charset="0"/>
                  <a:ea typeface="Asap Bold"/>
                  <a:cs typeface="Arial" panose="020B0604020202020204" pitchFamily="34" charset="0"/>
                  <a:sym typeface="Asap Bold"/>
                </a:rPr>
                <a:t>xuất</a:t>
              </a:r>
              <a:r>
                <a:rPr lang="en-US" sz="3999" dirty="0">
                  <a:solidFill>
                    <a:srgbClr val="1A0A3D"/>
                  </a:solidFill>
                  <a:latin typeface="Arial" panose="020B0604020202020204" pitchFamily="34" charset="0"/>
                  <a:ea typeface="Asap Bold"/>
                  <a:cs typeface="Arial" panose="020B0604020202020204" pitchFamily="34" charset="0"/>
                  <a:sym typeface="Asap Bold"/>
                </a:rPr>
                <a:t> </a:t>
              </a:r>
              <a:r>
                <a:rPr lang="en-US" sz="3999" dirty="0" err="1">
                  <a:solidFill>
                    <a:srgbClr val="1A0A3D"/>
                  </a:solidFill>
                  <a:latin typeface="Arial" panose="020B0604020202020204" pitchFamily="34" charset="0"/>
                  <a:ea typeface="Asap Bold"/>
                  <a:cs typeface="Arial" panose="020B0604020202020204" pitchFamily="34" charset="0"/>
                  <a:sym typeface="Asap Bold"/>
                </a:rPr>
                <a:t>đặc</a:t>
              </a:r>
              <a:r>
                <a:rPr lang="en-US" sz="3999" dirty="0">
                  <a:solidFill>
                    <a:srgbClr val="1A0A3D"/>
                  </a:solidFill>
                  <a:latin typeface="Arial" panose="020B0604020202020204" pitchFamily="34" charset="0"/>
                  <a:ea typeface="Asap Bold"/>
                  <a:cs typeface="Arial" panose="020B0604020202020204" pitchFamily="34" charset="0"/>
                  <a:sym typeface="Asap Bold"/>
                </a:rPr>
                <a:t> </a:t>
              </a:r>
              <a:r>
                <a:rPr lang="en-US" sz="3999" dirty="0" err="1">
                  <a:solidFill>
                    <a:srgbClr val="1A0A3D"/>
                  </a:solidFill>
                  <a:latin typeface="Arial" panose="020B0604020202020204" pitchFamily="34" charset="0"/>
                  <a:ea typeface="Asap Bold"/>
                  <a:cs typeface="Arial" panose="020B0604020202020204" pitchFamily="34" charset="0"/>
                  <a:sym typeface="Asap Bold"/>
                </a:rPr>
                <a:t>trưng</a:t>
              </a:r>
              <a:r>
                <a:rPr lang="en-US" sz="3999" dirty="0">
                  <a:solidFill>
                    <a:srgbClr val="1A0A3D"/>
                  </a:solidFill>
                  <a:latin typeface="Arial" panose="020B0604020202020204" pitchFamily="34" charset="0"/>
                  <a:ea typeface="Asap Bold"/>
                  <a:cs typeface="Arial" panose="020B0604020202020204" pitchFamily="34" charset="0"/>
                  <a:sym typeface="Asap Bold"/>
                </a:rPr>
                <a:t> (Feature Extraction)</a:t>
              </a:r>
            </a:p>
            <a:p>
              <a:pPr marL="863593" lvl="1" indent="-431796" algn="just">
                <a:lnSpc>
                  <a:spcPts val="4519"/>
                </a:lnSpc>
                <a:buFont typeface="Arial"/>
                <a:buChar char="•"/>
              </a:pPr>
              <a:r>
                <a:rPr lang="en-US" sz="3999" dirty="0" err="1">
                  <a:solidFill>
                    <a:srgbClr val="1A0A3D"/>
                  </a:solidFill>
                  <a:latin typeface="Arial" panose="020B0604020202020204" pitchFamily="34" charset="0"/>
                  <a:ea typeface="Asap Bold"/>
                  <a:cs typeface="Arial" panose="020B0604020202020204" pitchFamily="34" charset="0"/>
                  <a:sym typeface="Asap Bold"/>
                </a:rPr>
                <a:t>Nhận</a:t>
              </a:r>
              <a:r>
                <a:rPr lang="en-US" sz="3999" dirty="0">
                  <a:solidFill>
                    <a:srgbClr val="1A0A3D"/>
                  </a:solidFill>
                  <a:latin typeface="Arial" panose="020B0604020202020204" pitchFamily="34" charset="0"/>
                  <a:ea typeface="Asap Bold"/>
                  <a:cs typeface="Arial" panose="020B0604020202020204" pitchFamily="34" charset="0"/>
                  <a:sym typeface="Asap Bold"/>
                </a:rPr>
                <a:t> </a:t>
              </a:r>
              <a:r>
                <a:rPr lang="en-US" sz="3999" dirty="0" err="1">
                  <a:solidFill>
                    <a:srgbClr val="1A0A3D"/>
                  </a:solidFill>
                  <a:latin typeface="Arial" panose="020B0604020202020204" pitchFamily="34" charset="0"/>
                  <a:ea typeface="Asap Bold"/>
                  <a:cs typeface="Arial" panose="020B0604020202020204" pitchFamily="34" charset="0"/>
                  <a:sym typeface="Asap Bold"/>
                </a:rPr>
                <a:t>dạng</a:t>
              </a:r>
              <a:r>
                <a:rPr lang="en-US" sz="3999" dirty="0">
                  <a:solidFill>
                    <a:srgbClr val="1A0A3D"/>
                  </a:solidFill>
                  <a:latin typeface="Arial" panose="020B0604020202020204" pitchFamily="34" charset="0"/>
                  <a:ea typeface="Asap Bold"/>
                  <a:cs typeface="Arial" panose="020B0604020202020204" pitchFamily="34" charset="0"/>
                  <a:sym typeface="Asap Bold"/>
                </a:rPr>
                <a:t> (Recognition)</a:t>
              </a:r>
            </a:p>
            <a:p>
              <a:pPr marL="863593" lvl="1" indent="-431796" algn="just">
                <a:lnSpc>
                  <a:spcPts val="4519"/>
                </a:lnSpc>
                <a:buFont typeface="Arial"/>
                <a:buChar char="•"/>
              </a:pPr>
              <a:r>
                <a:rPr lang="en-US" sz="3999" dirty="0" err="1">
                  <a:solidFill>
                    <a:srgbClr val="1A0A3D"/>
                  </a:solidFill>
                  <a:latin typeface="Arial" panose="020B0604020202020204" pitchFamily="34" charset="0"/>
                  <a:ea typeface="Asap Bold"/>
                  <a:cs typeface="Arial" panose="020B0604020202020204" pitchFamily="34" charset="0"/>
                  <a:sym typeface="Asap Bold"/>
                </a:rPr>
                <a:t>Hậu</a:t>
              </a:r>
              <a:r>
                <a:rPr lang="en-US" sz="3999" dirty="0">
                  <a:solidFill>
                    <a:srgbClr val="1A0A3D"/>
                  </a:solidFill>
                  <a:latin typeface="Arial" panose="020B0604020202020204" pitchFamily="34" charset="0"/>
                  <a:ea typeface="Asap Bold"/>
                  <a:cs typeface="Arial" panose="020B0604020202020204" pitchFamily="34" charset="0"/>
                  <a:sym typeface="Asap Bold"/>
                </a:rPr>
                <a:t> </a:t>
              </a:r>
              <a:r>
                <a:rPr lang="en-US" sz="3999" dirty="0" err="1">
                  <a:solidFill>
                    <a:srgbClr val="1A0A3D"/>
                  </a:solidFill>
                  <a:latin typeface="Arial" panose="020B0604020202020204" pitchFamily="34" charset="0"/>
                  <a:ea typeface="Asap Bold"/>
                  <a:cs typeface="Arial" panose="020B0604020202020204" pitchFamily="34" charset="0"/>
                  <a:sym typeface="Asap Bold"/>
                </a:rPr>
                <a:t>xử</a:t>
              </a:r>
              <a:r>
                <a:rPr lang="en-US" sz="3999" dirty="0">
                  <a:solidFill>
                    <a:srgbClr val="1A0A3D"/>
                  </a:solidFill>
                  <a:latin typeface="Arial" panose="020B0604020202020204" pitchFamily="34" charset="0"/>
                  <a:ea typeface="Asap Bold"/>
                  <a:cs typeface="Arial" panose="020B0604020202020204" pitchFamily="34" charset="0"/>
                  <a:sym typeface="Asap Bold"/>
                </a:rPr>
                <a:t> </a:t>
              </a:r>
              <a:r>
                <a:rPr lang="en-US" sz="3999" dirty="0" err="1">
                  <a:solidFill>
                    <a:srgbClr val="1A0A3D"/>
                  </a:solidFill>
                  <a:latin typeface="Arial" panose="020B0604020202020204" pitchFamily="34" charset="0"/>
                  <a:ea typeface="Asap Bold"/>
                  <a:cs typeface="Arial" panose="020B0604020202020204" pitchFamily="34" charset="0"/>
                  <a:sym typeface="Asap Bold"/>
                </a:rPr>
                <a:t>lý</a:t>
              </a:r>
              <a:r>
                <a:rPr lang="en-US" sz="3999" dirty="0">
                  <a:solidFill>
                    <a:srgbClr val="1A0A3D"/>
                  </a:solidFill>
                  <a:latin typeface="Arial" panose="020B0604020202020204" pitchFamily="34" charset="0"/>
                  <a:ea typeface="Asap Bold"/>
                  <a:cs typeface="Arial" panose="020B0604020202020204" pitchFamily="34" charset="0"/>
                  <a:sym typeface="Asap Bold"/>
                </a:rPr>
                <a:t> </a:t>
              </a:r>
              <a:r>
                <a:rPr lang="en-US" sz="3999" dirty="0" err="1">
                  <a:solidFill>
                    <a:srgbClr val="1A0A3D"/>
                  </a:solidFill>
                  <a:latin typeface="Arial" panose="020B0604020202020204" pitchFamily="34" charset="0"/>
                  <a:ea typeface="Asap Bold"/>
                  <a:cs typeface="Arial" panose="020B0604020202020204" pitchFamily="34" charset="0"/>
                  <a:sym typeface="Asap Bold"/>
                </a:rPr>
                <a:t>và</a:t>
              </a:r>
              <a:r>
                <a:rPr lang="en-US" sz="3999" dirty="0">
                  <a:solidFill>
                    <a:srgbClr val="1A0A3D"/>
                  </a:solidFill>
                  <a:latin typeface="Arial" panose="020B0604020202020204" pitchFamily="34" charset="0"/>
                  <a:ea typeface="Asap Bold"/>
                  <a:cs typeface="Arial" panose="020B0604020202020204" pitchFamily="34" charset="0"/>
                  <a:sym typeface="Asap Bold"/>
                </a:rPr>
                <a:t> </a:t>
              </a:r>
              <a:r>
                <a:rPr lang="en-US" sz="3999" dirty="0" err="1">
                  <a:solidFill>
                    <a:srgbClr val="1A0A3D"/>
                  </a:solidFill>
                  <a:latin typeface="Arial" panose="020B0604020202020204" pitchFamily="34" charset="0"/>
                  <a:ea typeface="Asap Bold"/>
                  <a:cs typeface="Arial" panose="020B0604020202020204" pitchFamily="34" charset="0"/>
                  <a:sym typeface="Asap Bold"/>
                </a:rPr>
                <a:t>hiển</a:t>
              </a:r>
              <a:r>
                <a:rPr lang="en-US" sz="3999" dirty="0">
                  <a:solidFill>
                    <a:srgbClr val="1A0A3D"/>
                  </a:solidFill>
                  <a:latin typeface="Arial" panose="020B0604020202020204" pitchFamily="34" charset="0"/>
                  <a:ea typeface="Asap Bold"/>
                  <a:cs typeface="Arial" panose="020B0604020202020204" pitchFamily="34" charset="0"/>
                  <a:sym typeface="Asap Bold"/>
                </a:rPr>
                <a:t> </a:t>
              </a:r>
              <a:r>
                <a:rPr lang="en-US" sz="3999" dirty="0" err="1">
                  <a:solidFill>
                    <a:srgbClr val="1A0A3D"/>
                  </a:solidFill>
                  <a:latin typeface="Arial" panose="020B0604020202020204" pitchFamily="34" charset="0"/>
                  <a:ea typeface="Asap Bold"/>
                  <a:cs typeface="Arial" panose="020B0604020202020204" pitchFamily="34" charset="0"/>
                  <a:sym typeface="Asap Bold"/>
                </a:rPr>
                <a:t>thị</a:t>
              </a:r>
              <a:r>
                <a:rPr lang="en-US" sz="3999" dirty="0">
                  <a:solidFill>
                    <a:srgbClr val="1A0A3D"/>
                  </a:solidFill>
                  <a:latin typeface="Arial" panose="020B0604020202020204" pitchFamily="34" charset="0"/>
                  <a:ea typeface="Asap Bold"/>
                  <a:cs typeface="Arial" panose="020B0604020202020204" pitchFamily="34" charset="0"/>
                  <a:sym typeface="Asap Bold"/>
                </a:rPr>
                <a:t> </a:t>
              </a:r>
              <a:r>
                <a:rPr lang="en-US" sz="3999" dirty="0" err="1">
                  <a:solidFill>
                    <a:srgbClr val="1A0A3D"/>
                  </a:solidFill>
                  <a:latin typeface="Arial" panose="020B0604020202020204" pitchFamily="34" charset="0"/>
                  <a:ea typeface="Asap Bold"/>
                  <a:cs typeface="Arial" panose="020B0604020202020204" pitchFamily="34" charset="0"/>
                  <a:sym typeface="Asap Bold"/>
                </a:rPr>
                <a:t>kết</a:t>
              </a:r>
              <a:r>
                <a:rPr lang="en-US" sz="3999" dirty="0">
                  <a:solidFill>
                    <a:srgbClr val="1A0A3D"/>
                  </a:solidFill>
                  <a:latin typeface="Arial" panose="020B0604020202020204" pitchFamily="34" charset="0"/>
                  <a:ea typeface="Asap Bold"/>
                  <a:cs typeface="Arial" panose="020B0604020202020204" pitchFamily="34" charset="0"/>
                  <a:sym typeface="Asap Bold"/>
                </a:rPr>
                <a:t> </a:t>
              </a:r>
              <a:r>
                <a:rPr lang="en-US" sz="3999" dirty="0" err="1">
                  <a:solidFill>
                    <a:srgbClr val="1A0A3D"/>
                  </a:solidFill>
                  <a:latin typeface="Arial" panose="020B0604020202020204" pitchFamily="34" charset="0"/>
                  <a:ea typeface="Asap Bold"/>
                  <a:cs typeface="Arial" panose="020B0604020202020204" pitchFamily="34" charset="0"/>
                  <a:sym typeface="Asap Bold"/>
                </a:rPr>
                <a:t>quả</a:t>
              </a:r>
              <a:r>
                <a:rPr lang="en-US" sz="3999" dirty="0">
                  <a:solidFill>
                    <a:srgbClr val="1A0A3D"/>
                  </a:solidFill>
                  <a:latin typeface="Arial" panose="020B0604020202020204" pitchFamily="34" charset="0"/>
                  <a:ea typeface="Asap Bold"/>
                  <a:cs typeface="Arial" panose="020B0604020202020204" pitchFamily="34" charset="0"/>
                  <a:sym typeface="Asap Bold"/>
                </a:rPr>
                <a:t> (Post-Processing and Result </a:t>
              </a:r>
              <a:r>
                <a:rPr lang="vi-VN" sz="3999" dirty="0">
                  <a:solidFill>
                    <a:srgbClr val="1A0A3D"/>
                  </a:solidFill>
                  <a:latin typeface="Arial" panose="020B0604020202020204" pitchFamily="34" charset="0"/>
                  <a:ea typeface="Asap Bold"/>
                  <a:cs typeface="Arial" panose="020B0604020202020204" pitchFamily="34" charset="0"/>
                  <a:sym typeface="Asap Bold"/>
                </a:rPr>
                <a:t>Display)</a:t>
              </a:r>
              <a:endParaRPr lang="en-US" sz="3999" dirty="0">
                <a:solidFill>
                  <a:srgbClr val="1A0A3D"/>
                </a:solidFill>
                <a:latin typeface="Arial" panose="020B0604020202020204" pitchFamily="34" charset="0"/>
                <a:ea typeface="Asap Bold"/>
                <a:cs typeface="Arial" panose="020B0604020202020204" pitchFamily="34" charset="0"/>
                <a:sym typeface="Asap Bold"/>
              </a:endParaRPr>
            </a:p>
            <a:p>
              <a:pPr>
                <a:lnSpc>
                  <a:spcPts val="3277"/>
                </a:lnSpc>
              </a:pPr>
              <a:endParaRPr lang="en-US" sz="3999" b="1" dirty="0">
                <a:solidFill>
                  <a:srgbClr val="1A0A3D"/>
                </a:solidFill>
                <a:latin typeface="Arial" panose="020B0604020202020204" pitchFamily="34" charset="0"/>
                <a:ea typeface="Asap Bold"/>
                <a:cs typeface="Arial" panose="020B0604020202020204" pitchFamily="34" charset="0"/>
                <a:sym typeface="Asap Bold"/>
              </a:endParaRPr>
            </a:p>
          </p:txBody>
        </p:sp>
      </p:grpSp>
      <p:grpSp>
        <p:nvGrpSpPr>
          <p:cNvPr id="8" name="Group 8"/>
          <p:cNvGrpSpPr/>
          <p:nvPr/>
        </p:nvGrpSpPr>
        <p:grpSpPr>
          <a:xfrm>
            <a:off x="8953072" y="1238632"/>
            <a:ext cx="5611149" cy="1045915"/>
            <a:chOff x="0" y="0"/>
            <a:chExt cx="2540798" cy="473603"/>
          </a:xfrm>
        </p:grpSpPr>
        <p:sp>
          <p:nvSpPr>
            <p:cNvPr id="9" name="Freeform 9"/>
            <p:cNvSpPr/>
            <p:nvPr/>
          </p:nvSpPr>
          <p:spPr>
            <a:xfrm>
              <a:off x="0" y="0"/>
              <a:ext cx="2540798" cy="473604"/>
            </a:xfrm>
            <a:custGeom>
              <a:avLst/>
              <a:gdLst/>
              <a:ahLst/>
              <a:cxnLst/>
              <a:rect l="l" t="t" r="r" b="b"/>
              <a:pathLst>
                <a:path w="2540798" h="473604">
                  <a:moveTo>
                    <a:pt x="27595" y="0"/>
                  </a:moveTo>
                  <a:lnTo>
                    <a:pt x="2513204" y="0"/>
                  </a:lnTo>
                  <a:cubicBezTo>
                    <a:pt x="2520522" y="0"/>
                    <a:pt x="2527541" y="2907"/>
                    <a:pt x="2532716" y="8082"/>
                  </a:cubicBezTo>
                  <a:cubicBezTo>
                    <a:pt x="2537891" y="13257"/>
                    <a:pt x="2540798" y="20276"/>
                    <a:pt x="2540798" y="27595"/>
                  </a:cubicBezTo>
                  <a:lnTo>
                    <a:pt x="2540798" y="446009"/>
                  </a:lnTo>
                  <a:cubicBezTo>
                    <a:pt x="2540798" y="453327"/>
                    <a:pt x="2537891" y="460346"/>
                    <a:pt x="2532716" y="465521"/>
                  </a:cubicBezTo>
                  <a:cubicBezTo>
                    <a:pt x="2527541" y="470696"/>
                    <a:pt x="2520522" y="473604"/>
                    <a:pt x="2513204" y="473604"/>
                  </a:cubicBezTo>
                  <a:lnTo>
                    <a:pt x="27595" y="473604"/>
                  </a:lnTo>
                  <a:cubicBezTo>
                    <a:pt x="20276" y="473604"/>
                    <a:pt x="13257" y="470696"/>
                    <a:pt x="8082" y="465521"/>
                  </a:cubicBezTo>
                  <a:cubicBezTo>
                    <a:pt x="2907" y="460346"/>
                    <a:pt x="0" y="453327"/>
                    <a:pt x="0" y="446009"/>
                  </a:cubicBezTo>
                  <a:lnTo>
                    <a:pt x="0" y="27595"/>
                  </a:lnTo>
                  <a:cubicBezTo>
                    <a:pt x="0" y="20276"/>
                    <a:pt x="2907" y="13257"/>
                    <a:pt x="8082" y="8082"/>
                  </a:cubicBezTo>
                  <a:cubicBezTo>
                    <a:pt x="13257" y="2907"/>
                    <a:pt x="20276" y="0"/>
                    <a:pt x="27595" y="0"/>
                  </a:cubicBezTo>
                  <a:close/>
                </a:path>
              </a:pathLst>
            </a:custGeom>
            <a:solidFill>
              <a:srgbClr val="1A0A3D"/>
            </a:solidFill>
            <a:ln w="19050" cap="sq">
              <a:solidFill>
                <a:srgbClr val="1A0A3D"/>
              </a:solidFill>
              <a:prstDash val="solid"/>
              <a:miter/>
            </a:ln>
          </p:spPr>
        </p:sp>
        <p:sp>
          <p:nvSpPr>
            <p:cNvPr id="10" name="TextBox 10"/>
            <p:cNvSpPr txBox="1"/>
            <p:nvPr/>
          </p:nvSpPr>
          <p:spPr>
            <a:xfrm>
              <a:off x="0" y="-57150"/>
              <a:ext cx="2540798" cy="530753"/>
            </a:xfrm>
            <a:prstGeom prst="rect">
              <a:avLst/>
            </a:prstGeom>
          </p:spPr>
          <p:txBody>
            <a:bodyPr lIns="50800" tIns="50800" rIns="50800" bIns="50800" rtlCol="0" anchor="ctr"/>
            <a:lstStyle/>
            <a:p>
              <a:pPr lvl="0" algn="ctr">
                <a:lnSpc>
                  <a:spcPts val="5600"/>
                </a:lnSpc>
                <a:spcBef>
                  <a:spcPct val="0"/>
                </a:spcBef>
              </a:pPr>
              <a:r>
                <a:rPr lang="en-US" sz="2800" b="1" dirty="0" err="1">
                  <a:solidFill>
                    <a:srgbClr val="FFFFFF"/>
                  </a:solidFill>
                  <a:latin typeface="Asap Bold"/>
                  <a:ea typeface="Asap Bold"/>
                  <a:cs typeface="Asap Bold"/>
                  <a:sym typeface="Asap Bold"/>
                </a:rPr>
                <a:t>Xây</a:t>
              </a:r>
              <a:r>
                <a:rPr lang="en-US" sz="2800" b="1" dirty="0">
                  <a:solidFill>
                    <a:srgbClr val="FFFFFF"/>
                  </a:solidFill>
                  <a:latin typeface="Asap Bold"/>
                  <a:ea typeface="Asap Bold"/>
                  <a:cs typeface="Asap Bold"/>
                  <a:sym typeface="Asap Bold"/>
                </a:rPr>
                <a:t> </a:t>
              </a:r>
              <a:r>
                <a:rPr lang="en-US" sz="2800" b="1" dirty="0" err="1">
                  <a:solidFill>
                    <a:srgbClr val="FFFFFF"/>
                  </a:solidFill>
                  <a:latin typeface="Asap Bold"/>
                  <a:ea typeface="Asap Bold"/>
                  <a:cs typeface="Asap Bold"/>
                  <a:sym typeface="Asap Bold"/>
                </a:rPr>
                <a:t>Dựng</a:t>
              </a:r>
              <a:r>
                <a:rPr lang="en-US" sz="2800" b="1" dirty="0">
                  <a:solidFill>
                    <a:srgbClr val="FFFFFF"/>
                  </a:solidFill>
                  <a:latin typeface="Asap Bold"/>
                  <a:ea typeface="Asap Bold"/>
                  <a:cs typeface="Asap Bold"/>
                  <a:sym typeface="Asap Bold"/>
                </a:rPr>
                <a:t> </a:t>
              </a:r>
              <a:r>
                <a:rPr lang="en-US" sz="2800" b="1" dirty="0" err="1">
                  <a:solidFill>
                    <a:srgbClr val="FFFFFF"/>
                  </a:solidFill>
                  <a:latin typeface="Asap Bold"/>
                  <a:ea typeface="Asap Bold"/>
                  <a:cs typeface="Asap Bold"/>
                  <a:sym typeface="Asap Bold"/>
                </a:rPr>
                <a:t>Hệ</a:t>
              </a:r>
              <a:r>
                <a:rPr lang="en-US" sz="2800" b="1" dirty="0">
                  <a:solidFill>
                    <a:srgbClr val="FFFFFF"/>
                  </a:solidFill>
                  <a:latin typeface="Asap Bold"/>
                  <a:ea typeface="Asap Bold"/>
                  <a:cs typeface="Asap Bold"/>
                  <a:sym typeface="Asap Bold"/>
                </a:rPr>
                <a:t> </a:t>
              </a:r>
              <a:r>
                <a:rPr lang="en-US" sz="2800" b="1" dirty="0" err="1">
                  <a:solidFill>
                    <a:srgbClr val="FFFFFF"/>
                  </a:solidFill>
                  <a:latin typeface="Asap Bold"/>
                  <a:ea typeface="Asap Bold"/>
                  <a:cs typeface="Asap Bold"/>
                  <a:sym typeface="Asap Bold"/>
                </a:rPr>
                <a:t>thống</a:t>
              </a:r>
              <a:r>
                <a:rPr lang="en-US" sz="2800" b="1" dirty="0">
                  <a:solidFill>
                    <a:srgbClr val="FFFFFF"/>
                  </a:solidFill>
                  <a:latin typeface="Asap Bold"/>
                  <a:ea typeface="Asap Bold"/>
                  <a:cs typeface="Asap Bold"/>
                  <a:sym typeface="Asap Bold"/>
                </a:rPr>
                <a:t> </a:t>
              </a:r>
            </a:p>
          </p:txBody>
        </p:sp>
      </p:grpSp>
      <p:grpSp>
        <p:nvGrpSpPr>
          <p:cNvPr id="11" name="Group 11"/>
          <p:cNvGrpSpPr/>
          <p:nvPr/>
        </p:nvGrpSpPr>
        <p:grpSpPr>
          <a:xfrm>
            <a:off x="533039" y="8299228"/>
            <a:ext cx="4154548" cy="1045915"/>
            <a:chOff x="0" y="0"/>
            <a:chExt cx="1881231" cy="473603"/>
          </a:xfrm>
        </p:grpSpPr>
        <p:sp>
          <p:nvSpPr>
            <p:cNvPr id="12" name="Freeform 12"/>
            <p:cNvSpPr/>
            <p:nvPr/>
          </p:nvSpPr>
          <p:spPr>
            <a:xfrm>
              <a:off x="0" y="0"/>
              <a:ext cx="1881231" cy="473604"/>
            </a:xfrm>
            <a:custGeom>
              <a:avLst/>
              <a:gdLst/>
              <a:ahLst/>
              <a:cxnLst/>
              <a:rect l="l" t="t" r="r" b="b"/>
              <a:pathLst>
                <a:path w="1881231" h="473604">
                  <a:moveTo>
                    <a:pt x="0" y="0"/>
                  </a:moveTo>
                  <a:lnTo>
                    <a:pt x="1881231" y="0"/>
                  </a:lnTo>
                  <a:lnTo>
                    <a:pt x="1881231" y="473604"/>
                  </a:lnTo>
                  <a:lnTo>
                    <a:pt x="0" y="473604"/>
                  </a:lnTo>
                  <a:close/>
                </a:path>
              </a:pathLst>
            </a:custGeom>
            <a:solidFill>
              <a:srgbClr val="FFFFFF"/>
            </a:solidFill>
            <a:ln w="38100" cap="sq">
              <a:solidFill>
                <a:srgbClr val="1A0A3D"/>
              </a:solidFill>
              <a:prstDash val="solid"/>
              <a:miter/>
            </a:ln>
          </p:spPr>
        </p:sp>
        <p:sp>
          <p:nvSpPr>
            <p:cNvPr id="13" name="TextBox 13"/>
            <p:cNvSpPr txBox="1"/>
            <p:nvPr/>
          </p:nvSpPr>
          <p:spPr>
            <a:xfrm>
              <a:off x="0" y="-76200"/>
              <a:ext cx="1881231" cy="549803"/>
            </a:xfrm>
            <a:prstGeom prst="rect">
              <a:avLst/>
            </a:prstGeom>
          </p:spPr>
          <p:txBody>
            <a:bodyPr lIns="50800" tIns="50800" rIns="50800" bIns="50800" rtlCol="0" anchor="ctr"/>
            <a:lstStyle/>
            <a:p>
              <a:pPr marL="0" lvl="0" indent="0" algn="ctr">
                <a:lnSpc>
                  <a:spcPts val="4480"/>
                </a:lnSpc>
                <a:spcBef>
                  <a:spcPct val="0"/>
                </a:spcBef>
              </a:pPr>
              <a:endParaRPr/>
            </a:p>
          </p:txBody>
        </p:sp>
      </p:grpSp>
      <p:sp>
        <p:nvSpPr>
          <p:cNvPr id="14" name="Freeform 14"/>
          <p:cNvSpPr/>
          <p:nvPr/>
        </p:nvSpPr>
        <p:spPr>
          <a:xfrm>
            <a:off x="537730" y="3733884"/>
            <a:ext cx="4154548" cy="4565344"/>
          </a:xfrm>
          <a:custGeom>
            <a:avLst/>
            <a:gdLst/>
            <a:ahLst/>
            <a:cxnLst/>
            <a:rect l="l" t="t" r="r" b="b"/>
            <a:pathLst>
              <a:path w="4154548" h="4565344">
                <a:moveTo>
                  <a:pt x="0" y="0"/>
                </a:moveTo>
                <a:lnTo>
                  <a:pt x="4154548" y="0"/>
                </a:lnTo>
                <a:lnTo>
                  <a:pt x="4154548" y="4565344"/>
                </a:lnTo>
                <a:lnTo>
                  <a:pt x="0" y="4565344"/>
                </a:lnTo>
                <a:lnTo>
                  <a:pt x="0" y="0"/>
                </a:lnTo>
                <a:close/>
              </a:path>
            </a:pathLst>
          </a:custGeom>
          <a:blipFill>
            <a:blip r:embed="rId2">
              <a:extLst>
                <a:ext uri="{96DAC541-7B7A-43D3-8B79-37D633B846F1}">
                  <asvg:svgBlip xmlns:asvg="http://schemas.microsoft.com/office/drawing/2016/SVG/main" r:embed="rId3"/>
                </a:ext>
              </a:extLst>
            </a:blip>
            <a:stretch>
              <a:fillRect l="-11333" t="-7557" r="-11318"/>
            </a:stretch>
          </a:blipFill>
        </p:spPr>
      </p:sp>
      <p:grpSp>
        <p:nvGrpSpPr>
          <p:cNvPr id="15" name="Group 15"/>
          <p:cNvGrpSpPr/>
          <p:nvPr/>
        </p:nvGrpSpPr>
        <p:grpSpPr>
          <a:xfrm>
            <a:off x="-317100" y="7286414"/>
            <a:ext cx="2087369" cy="1971886"/>
            <a:chOff x="0" y="0"/>
            <a:chExt cx="2783158" cy="2629181"/>
          </a:xfrm>
        </p:grpSpPr>
        <p:sp>
          <p:nvSpPr>
            <p:cNvPr id="16" name="Freeform 16"/>
            <p:cNvSpPr/>
            <p:nvPr/>
          </p:nvSpPr>
          <p:spPr>
            <a:xfrm>
              <a:off x="0" y="399938"/>
              <a:ext cx="1408965" cy="2229243"/>
            </a:xfrm>
            <a:custGeom>
              <a:avLst/>
              <a:gdLst/>
              <a:ahLst/>
              <a:cxnLst/>
              <a:rect l="l" t="t" r="r" b="b"/>
              <a:pathLst>
                <a:path w="1408965" h="2229243">
                  <a:moveTo>
                    <a:pt x="0" y="0"/>
                  </a:moveTo>
                  <a:lnTo>
                    <a:pt x="1408965" y="0"/>
                  </a:lnTo>
                  <a:lnTo>
                    <a:pt x="1408965" y="2229243"/>
                  </a:lnTo>
                  <a:lnTo>
                    <a:pt x="0" y="2229243"/>
                  </a:lnTo>
                  <a:lnTo>
                    <a:pt x="0" y="0"/>
                  </a:lnTo>
                  <a:close/>
                </a:path>
              </a:pathLst>
            </a:custGeom>
            <a:blipFill>
              <a:blip r:embed="rId4">
                <a:extLst>
                  <a:ext uri="{96DAC541-7B7A-43D3-8B79-37D633B846F1}">
                    <asvg:svgBlip xmlns:asvg="http://schemas.microsoft.com/office/drawing/2016/SVG/main" r:embed="rId5"/>
                  </a:ext>
                </a:extLst>
              </a:blip>
              <a:stretch>
                <a:fillRect t="-28345" r="-258683" b="-90111"/>
              </a:stretch>
            </a:blipFill>
          </p:spPr>
        </p:sp>
        <p:sp>
          <p:nvSpPr>
            <p:cNvPr id="17" name="Freeform 17"/>
            <p:cNvSpPr/>
            <p:nvPr/>
          </p:nvSpPr>
          <p:spPr>
            <a:xfrm flipH="1">
              <a:off x="1374193" y="399938"/>
              <a:ext cx="1408965" cy="2229243"/>
            </a:xfrm>
            <a:custGeom>
              <a:avLst/>
              <a:gdLst/>
              <a:ahLst/>
              <a:cxnLst/>
              <a:rect l="l" t="t" r="r" b="b"/>
              <a:pathLst>
                <a:path w="1408965" h="2229243">
                  <a:moveTo>
                    <a:pt x="1408965" y="0"/>
                  </a:moveTo>
                  <a:lnTo>
                    <a:pt x="0" y="0"/>
                  </a:lnTo>
                  <a:lnTo>
                    <a:pt x="0" y="2229243"/>
                  </a:lnTo>
                  <a:lnTo>
                    <a:pt x="1408965" y="2229243"/>
                  </a:lnTo>
                  <a:lnTo>
                    <a:pt x="1408965" y="0"/>
                  </a:lnTo>
                  <a:close/>
                </a:path>
              </a:pathLst>
            </a:custGeom>
            <a:blipFill>
              <a:blip r:embed="rId4">
                <a:extLst>
                  <a:ext uri="{96DAC541-7B7A-43D3-8B79-37D633B846F1}">
                    <asvg:svgBlip xmlns:asvg="http://schemas.microsoft.com/office/drawing/2016/SVG/main" r:embed="rId5"/>
                  </a:ext>
                </a:extLst>
              </a:blip>
              <a:stretch>
                <a:fillRect t="-28345" r="-258683" b="-90111"/>
              </a:stretch>
            </a:blipFill>
          </p:spPr>
        </p:sp>
        <p:sp>
          <p:nvSpPr>
            <p:cNvPr id="18" name="Freeform 18"/>
            <p:cNvSpPr/>
            <p:nvPr/>
          </p:nvSpPr>
          <p:spPr>
            <a:xfrm>
              <a:off x="767154" y="0"/>
              <a:ext cx="1311521" cy="1163677"/>
            </a:xfrm>
            <a:custGeom>
              <a:avLst/>
              <a:gdLst/>
              <a:ahLst/>
              <a:cxnLst/>
              <a:rect l="l" t="t" r="r" b="b"/>
              <a:pathLst>
                <a:path w="1311521" h="1163677">
                  <a:moveTo>
                    <a:pt x="0" y="0"/>
                  </a:moveTo>
                  <a:lnTo>
                    <a:pt x="1311522" y="0"/>
                  </a:lnTo>
                  <a:lnTo>
                    <a:pt x="1311522" y="1163677"/>
                  </a:lnTo>
                  <a:lnTo>
                    <a:pt x="0" y="116367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9" name="Freeform 19"/>
          <p:cNvSpPr/>
          <p:nvPr/>
        </p:nvSpPr>
        <p:spPr>
          <a:xfrm>
            <a:off x="2086348" y="2265024"/>
            <a:ext cx="1266122" cy="1708090"/>
          </a:xfrm>
          <a:custGeom>
            <a:avLst/>
            <a:gdLst/>
            <a:ahLst/>
            <a:cxnLst/>
            <a:rect l="l" t="t" r="r" b="b"/>
            <a:pathLst>
              <a:path w="1266122" h="1708090">
                <a:moveTo>
                  <a:pt x="0" y="0"/>
                </a:moveTo>
                <a:lnTo>
                  <a:pt x="1266122" y="0"/>
                </a:lnTo>
                <a:lnTo>
                  <a:pt x="1266122" y="1708090"/>
                </a:lnTo>
                <a:lnTo>
                  <a:pt x="0" y="170809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extLst>
      <p:ext uri="{BB962C8B-B14F-4D97-AF65-F5344CB8AC3E}">
        <p14:creationId xmlns:p14="http://schemas.microsoft.com/office/powerpoint/2010/main" val="3237117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5EDF8"/>
        </a:solidFill>
        <a:effectLst/>
      </p:bgPr>
    </p:bg>
    <p:spTree>
      <p:nvGrpSpPr>
        <p:cNvPr id="1" name=""/>
        <p:cNvGrpSpPr/>
        <p:nvPr/>
      </p:nvGrpSpPr>
      <p:grpSpPr>
        <a:xfrm>
          <a:off x="0" y="0"/>
          <a:ext cx="0" cy="0"/>
          <a:chOff x="0" y="0"/>
          <a:chExt cx="0" cy="0"/>
        </a:xfrm>
      </p:grpSpPr>
      <p:grpSp>
        <p:nvGrpSpPr>
          <p:cNvPr id="2" name="Group 2"/>
          <p:cNvGrpSpPr/>
          <p:nvPr/>
        </p:nvGrpSpPr>
        <p:grpSpPr>
          <a:xfrm>
            <a:off x="4832632" y="1017724"/>
            <a:ext cx="12735825" cy="8850176"/>
            <a:chOff x="0" y="0"/>
            <a:chExt cx="5766941" cy="3300792"/>
          </a:xfrm>
        </p:grpSpPr>
        <p:sp>
          <p:nvSpPr>
            <p:cNvPr id="3" name="Freeform 3"/>
            <p:cNvSpPr/>
            <p:nvPr/>
          </p:nvSpPr>
          <p:spPr>
            <a:xfrm>
              <a:off x="0" y="0"/>
              <a:ext cx="5766941" cy="3300792"/>
            </a:xfrm>
            <a:custGeom>
              <a:avLst/>
              <a:gdLst/>
              <a:ahLst/>
              <a:cxnLst/>
              <a:rect l="l" t="t" r="r" b="b"/>
              <a:pathLst>
                <a:path w="5766941" h="3300792">
                  <a:moveTo>
                    <a:pt x="18237" y="0"/>
                  </a:moveTo>
                  <a:lnTo>
                    <a:pt x="5748705" y="0"/>
                  </a:lnTo>
                  <a:cubicBezTo>
                    <a:pt x="5753541" y="0"/>
                    <a:pt x="5758180" y="1921"/>
                    <a:pt x="5761599" y="5341"/>
                  </a:cubicBezTo>
                  <a:cubicBezTo>
                    <a:pt x="5765020" y="8761"/>
                    <a:pt x="5766941" y="13400"/>
                    <a:pt x="5766941" y="18237"/>
                  </a:cubicBezTo>
                  <a:lnTo>
                    <a:pt x="5766941" y="3282555"/>
                  </a:lnTo>
                  <a:cubicBezTo>
                    <a:pt x="5766941" y="3287392"/>
                    <a:pt x="5765020" y="3292030"/>
                    <a:pt x="5761599" y="3295450"/>
                  </a:cubicBezTo>
                  <a:cubicBezTo>
                    <a:pt x="5758180" y="3298870"/>
                    <a:pt x="5753541" y="3300792"/>
                    <a:pt x="5748705" y="3300792"/>
                  </a:cubicBezTo>
                  <a:lnTo>
                    <a:pt x="18237" y="3300792"/>
                  </a:lnTo>
                  <a:cubicBezTo>
                    <a:pt x="13400" y="3300792"/>
                    <a:pt x="8761" y="3298870"/>
                    <a:pt x="5341" y="3295450"/>
                  </a:cubicBezTo>
                  <a:cubicBezTo>
                    <a:pt x="1921" y="3292030"/>
                    <a:pt x="0" y="3287392"/>
                    <a:pt x="0" y="3282555"/>
                  </a:cubicBezTo>
                  <a:lnTo>
                    <a:pt x="0" y="18237"/>
                  </a:lnTo>
                  <a:cubicBezTo>
                    <a:pt x="0" y="13400"/>
                    <a:pt x="1921" y="8761"/>
                    <a:pt x="5341" y="5341"/>
                  </a:cubicBezTo>
                  <a:cubicBezTo>
                    <a:pt x="8761" y="1921"/>
                    <a:pt x="13400" y="0"/>
                    <a:pt x="18237" y="0"/>
                  </a:cubicBezTo>
                  <a:close/>
                </a:path>
              </a:pathLst>
            </a:custGeom>
            <a:solidFill>
              <a:srgbClr val="1A0A3D"/>
            </a:solidFill>
            <a:ln w="38100" cap="rnd">
              <a:solidFill>
                <a:srgbClr val="1A0A3D"/>
              </a:solidFill>
              <a:prstDash val="solid"/>
              <a:round/>
            </a:ln>
          </p:spPr>
        </p:sp>
        <p:sp>
          <p:nvSpPr>
            <p:cNvPr id="4" name="TextBox 4"/>
            <p:cNvSpPr txBox="1"/>
            <p:nvPr/>
          </p:nvSpPr>
          <p:spPr>
            <a:xfrm>
              <a:off x="0" y="57150"/>
              <a:ext cx="5766941" cy="3243642"/>
            </a:xfrm>
            <a:prstGeom prst="rect">
              <a:avLst/>
            </a:prstGeom>
          </p:spPr>
          <p:txBody>
            <a:bodyPr lIns="50800" tIns="50800" rIns="50800" bIns="50800" rtlCol="0" anchor="ctr"/>
            <a:lstStyle/>
            <a:p>
              <a:pPr marL="0" lvl="0" indent="0" algn="ctr">
                <a:lnSpc>
                  <a:spcPts val="10848"/>
                </a:lnSpc>
                <a:spcBef>
                  <a:spcPct val="0"/>
                </a:spcBef>
              </a:pPr>
              <a:r>
                <a:rPr lang="en-US" sz="9600" b="1">
                  <a:solidFill>
                    <a:srgbClr val="1A0A3D"/>
                  </a:solidFill>
                  <a:latin typeface="Asap Bold"/>
                  <a:ea typeface="Asap Bold"/>
                  <a:cs typeface="Asap Bold"/>
                  <a:sym typeface="Asap Bold"/>
                </a:rPr>
                <a:t>Sóng Điện từ và Hành vi của nó</a:t>
              </a:r>
            </a:p>
          </p:txBody>
        </p:sp>
      </p:grpSp>
      <p:grpSp>
        <p:nvGrpSpPr>
          <p:cNvPr id="5" name="Group 5"/>
          <p:cNvGrpSpPr/>
          <p:nvPr/>
        </p:nvGrpSpPr>
        <p:grpSpPr>
          <a:xfrm>
            <a:off x="5040353" y="1124046"/>
            <a:ext cx="12320384" cy="8591454"/>
            <a:chOff x="0" y="0"/>
            <a:chExt cx="5578824" cy="5187325"/>
          </a:xfrm>
        </p:grpSpPr>
        <p:sp>
          <p:nvSpPr>
            <p:cNvPr id="6" name="Freeform 6"/>
            <p:cNvSpPr/>
            <p:nvPr/>
          </p:nvSpPr>
          <p:spPr>
            <a:xfrm>
              <a:off x="0" y="0"/>
              <a:ext cx="5578824" cy="5187325"/>
            </a:xfrm>
            <a:custGeom>
              <a:avLst/>
              <a:gdLst/>
              <a:ahLst/>
              <a:cxnLst/>
              <a:rect l="l" t="t" r="r" b="b"/>
              <a:pathLst>
                <a:path w="5578824" h="3116973">
                  <a:moveTo>
                    <a:pt x="18851" y="0"/>
                  </a:moveTo>
                  <a:lnTo>
                    <a:pt x="5559972" y="0"/>
                  </a:lnTo>
                  <a:cubicBezTo>
                    <a:pt x="5570384" y="0"/>
                    <a:pt x="5578824" y="8440"/>
                    <a:pt x="5578824" y="18851"/>
                  </a:cubicBezTo>
                  <a:lnTo>
                    <a:pt x="5578824" y="3098121"/>
                  </a:lnTo>
                  <a:cubicBezTo>
                    <a:pt x="5578824" y="3108533"/>
                    <a:pt x="5570384" y="3116973"/>
                    <a:pt x="5559972" y="3116973"/>
                  </a:cubicBezTo>
                  <a:lnTo>
                    <a:pt x="18851" y="3116973"/>
                  </a:lnTo>
                  <a:cubicBezTo>
                    <a:pt x="8440" y="3116973"/>
                    <a:pt x="0" y="3108533"/>
                    <a:pt x="0" y="3098121"/>
                  </a:cubicBezTo>
                  <a:lnTo>
                    <a:pt x="0" y="18851"/>
                  </a:lnTo>
                  <a:cubicBezTo>
                    <a:pt x="0" y="8440"/>
                    <a:pt x="8440" y="0"/>
                    <a:pt x="18851" y="0"/>
                  </a:cubicBezTo>
                  <a:close/>
                </a:path>
              </a:pathLst>
            </a:custGeom>
            <a:solidFill>
              <a:srgbClr val="FFFFFF"/>
            </a:solidFill>
            <a:ln w="38100" cap="rnd">
              <a:solidFill>
                <a:srgbClr val="1A0A3D"/>
              </a:solidFill>
              <a:prstDash val="solid"/>
              <a:round/>
            </a:ln>
          </p:spPr>
        </p:sp>
        <p:sp>
          <p:nvSpPr>
            <p:cNvPr id="7" name="TextBox 7"/>
            <p:cNvSpPr txBox="1"/>
            <p:nvPr/>
          </p:nvSpPr>
          <p:spPr>
            <a:xfrm>
              <a:off x="82542" y="61219"/>
              <a:ext cx="5433098" cy="4712036"/>
            </a:xfrm>
            <a:prstGeom prst="rect">
              <a:avLst/>
            </a:prstGeom>
          </p:spPr>
          <p:txBody>
            <a:bodyPr lIns="50800" tIns="50800" rIns="50800" bIns="50800" rtlCol="0" anchor="ctr"/>
            <a:lstStyle/>
            <a:p>
              <a:pPr algn="just">
                <a:lnSpc>
                  <a:spcPts val="3277"/>
                </a:lnSpc>
              </a:pPr>
              <a:r>
                <a:rPr lang="en-US" b="1" dirty="0" err="1">
                  <a:solidFill>
                    <a:srgbClr val="1A0A3D"/>
                  </a:solidFill>
                  <a:latin typeface="Arial" panose="020B0604020202020204" pitchFamily="34" charset="0"/>
                  <a:ea typeface="Asap Bold"/>
                  <a:cs typeface="Arial" panose="020B0604020202020204" pitchFamily="34" charset="0"/>
                  <a:sym typeface="Asap Bold"/>
                </a:rPr>
                <a:t>Các</a:t>
              </a:r>
              <a:r>
                <a:rPr lang="en-US" b="1" dirty="0">
                  <a:solidFill>
                    <a:srgbClr val="1A0A3D"/>
                  </a:solidFill>
                  <a:latin typeface="Arial" panose="020B0604020202020204" pitchFamily="34" charset="0"/>
                  <a:ea typeface="Asap Bold"/>
                  <a:cs typeface="Arial" panose="020B0604020202020204" pitchFamily="34" charset="0"/>
                  <a:sym typeface="Asap Bold"/>
                </a:rPr>
                <a:t> </a:t>
              </a:r>
              <a:r>
                <a:rPr lang="en-US" b="1" dirty="0" err="1">
                  <a:solidFill>
                    <a:srgbClr val="1A0A3D"/>
                  </a:solidFill>
                  <a:latin typeface="Arial" panose="020B0604020202020204" pitchFamily="34" charset="0"/>
                  <a:ea typeface="Asap Bold"/>
                  <a:cs typeface="Arial" panose="020B0604020202020204" pitchFamily="34" charset="0"/>
                  <a:sym typeface="Asap Bold"/>
                </a:rPr>
                <a:t>kỹ</a:t>
              </a:r>
              <a:r>
                <a:rPr lang="en-US" b="1" dirty="0">
                  <a:solidFill>
                    <a:srgbClr val="1A0A3D"/>
                  </a:solidFill>
                  <a:latin typeface="Arial" panose="020B0604020202020204" pitchFamily="34" charset="0"/>
                  <a:ea typeface="Asap Bold"/>
                  <a:cs typeface="Arial" panose="020B0604020202020204" pitchFamily="34" charset="0"/>
                  <a:sym typeface="Asap Bold"/>
                </a:rPr>
                <a:t> </a:t>
              </a:r>
              <a:r>
                <a:rPr lang="en-US" b="1" dirty="0" err="1">
                  <a:solidFill>
                    <a:srgbClr val="1A0A3D"/>
                  </a:solidFill>
                  <a:latin typeface="Arial" panose="020B0604020202020204" pitchFamily="34" charset="0"/>
                  <a:ea typeface="Asap Bold"/>
                  <a:cs typeface="Arial" panose="020B0604020202020204" pitchFamily="34" charset="0"/>
                  <a:sym typeface="Asap Bold"/>
                </a:rPr>
                <a:t>thuật</a:t>
              </a:r>
              <a:r>
                <a:rPr lang="en-US" b="1" dirty="0">
                  <a:solidFill>
                    <a:srgbClr val="1A0A3D"/>
                  </a:solidFill>
                  <a:latin typeface="Arial" panose="020B0604020202020204" pitchFamily="34" charset="0"/>
                  <a:ea typeface="Asap Bold"/>
                  <a:cs typeface="Arial" panose="020B0604020202020204" pitchFamily="34" charset="0"/>
                  <a:sym typeface="Asap Bold"/>
                </a:rPr>
                <a:t> </a:t>
              </a:r>
              <a:r>
                <a:rPr lang="en-US" b="1" dirty="0" err="1">
                  <a:solidFill>
                    <a:srgbClr val="1A0A3D"/>
                  </a:solidFill>
                  <a:latin typeface="Arial" panose="020B0604020202020204" pitchFamily="34" charset="0"/>
                  <a:ea typeface="Asap Bold"/>
                  <a:cs typeface="Arial" panose="020B0604020202020204" pitchFamily="34" charset="0"/>
                  <a:sym typeface="Asap Bold"/>
                </a:rPr>
                <a:t>sử</a:t>
              </a:r>
              <a:r>
                <a:rPr lang="en-US" b="1" dirty="0">
                  <a:solidFill>
                    <a:srgbClr val="1A0A3D"/>
                  </a:solidFill>
                  <a:latin typeface="Arial" panose="020B0604020202020204" pitchFamily="34" charset="0"/>
                  <a:ea typeface="Asap Bold"/>
                  <a:cs typeface="Arial" panose="020B0604020202020204" pitchFamily="34" charset="0"/>
                  <a:sym typeface="Asap Bold"/>
                </a:rPr>
                <a:t> </a:t>
              </a:r>
              <a:r>
                <a:rPr lang="en-US" b="1" dirty="0" err="1">
                  <a:solidFill>
                    <a:srgbClr val="1A0A3D"/>
                  </a:solidFill>
                  <a:latin typeface="Arial" panose="020B0604020202020204" pitchFamily="34" charset="0"/>
                  <a:ea typeface="Asap Bold"/>
                  <a:cs typeface="Arial" panose="020B0604020202020204" pitchFamily="34" charset="0"/>
                  <a:sym typeface="Asap Bold"/>
                </a:rPr>
                <a:t>dụng</a:t>
              </a:r>
              <a:r>
                <a:rPr lang="en-US" b="1" dirty="0">
                  <a:solidFill>
                    <a:srgbClr val="1A0A3D"/>
                  </a:solidFill>
                  <a:latin typeface="Arial" panose="020B0604020202020204" pitchFamily="34" charset="0"/>
                  <a:ea typeface="Asap Bold"/>
                  <a:cs typeface="Arial" panose="020B0604020202020204" pitchFamily="34" charset="0"/>
                  <a:sym typeface="Asap Bold"/>
                </a:rPr>
                <a:t> </a:t>
              </a:r>
              <a:r>
                <a:rPr lang="en-US" b="1" dirty="0" err="1">
                  <a:solidFill>
                    <a:srgbClr val="1A0A3D"/>
                  </a:solidFill>
                  <a:latin typeface="Arial" panose="020B0604020202020204" pitchFamily="34" charset="0"/>
                  <a:ea typeface="Asap Bold"/>
                  <a:cs typeface="Arial" panose="020B0604020202020204" pitchFamily="34" charset="0"/>
                  <a:sym typeface="Asap Bold"/>
                </a:rPr>
                <a:t>trong</a:t>
              </a:r>
              <a:r>
                <a:rPr lang="en-US" b="1" dirty="0">
                  <a:solidFill>
                    <a:srgbClr val="1A0A3D"/>
                  </a:solidFill>
                  <a:latin typeface="Arial" panose="020B0604020202020204" pitchFamily="34" charset="0"/>
                  <a:ea typeface="Asap Bold"/>
                  <a:cs typeface="Arial" panose="020B0604020202020204" pitchFamily="34" charset="0"/>
                  <a:sym typeface="Asap Bold"/>
                </a:rPr>
                <a:t> </a:t>
              </a:r>
              <a:r>
                <a:rPr lang="en-US" b="1" dirty="0" err="1">
                  <a:solidFill>
                    <a:srgbClr val="1A0A3D"/>
                  </a:solidFill>
                  <a:latin typeface="Arial" panose="020B0604020202020204" pitchFamily="34" charset="0"/>
                  <a:ea typeface="Asap Bold"/>
                  <a:cs typeface="Arial" panose="020B0604020202020204" pitchFamily="34" charset="0"/>
                  <a:sym typeface="Asap Bold"/>
                </a:rPr>
                <a:t>bài</a:t>
              </a:r>
              <a:r>
                <a:rPr lang="en-US" b="1" dirty="0">
                  <a:solidFill>
                    <a:srgbClr val="1A0A3D"/>
                  </a:solidFill>
                  <a:latin typeface="Arial" panose="020B0604020202020204" pitchFamily="34" charset="0"/>
                  <a:ea typeface="Asap Bold"/>
                  <a:cs typeface="Arial" panose="020B0604020202020204" pitchFamily="34" charset="0"/>
                  <a:sym typeface="Asap Bold"/>
                </a:rPr>
                <a:t> </a:t>
              </a:r>
              <a:r>
                <a:rPr lang="en-US" b="1" dirty="0" err="1">
                  <a:solidFill>
                    <a:srgbClr val="1A0A3D"/>
                  </a:solidFill>
                  <a:latin typeface="Arial" panose="020B0604020202020204" pitchFamily="34" charset="0"/>
                  <a:ea typeface="Asap Bold"/>
                  <a:cs typeface="Arial" panose="020B0604020202020204" pitchFamily="34" charset="0"/>
                  <a:sym typeface="Asap Bold"/>
                </a:rPr>
                <a:t>toán</a:t>
              </a:r>
              <a:r>
                <a:rPr lang="en-US" b="1" dirty="0">
                  <a:solidFill>
                    <a:srgbClr val="1A0A3D"/>
                  </a:solidFill>
                  <a:latin typeface="Arial" panose="020B0604020202020204" pitchFamily="34" charset="0"/>
                  <a:ea typeface="Asap Bold"/>
                  <a:cs typeface="Arial" panose="020B0604020202020204" pitchFamily="34" charset="0"/>
                  <a:sym typeface="Asap Bold"/>
                </a:rPr>
                <a:t> </a:t>
              </a:r>
              <a:r>
                <a:rPr lang="en-US" b="1" dirty="0" err="1">
                  <a:solidFill>
                    <a:srgbClr val="1A0A3D"/>
                  </a:solidFill>
                  <a:latin typeface="Arial" panose="020B0604020202020204" pitchFamily="34" charset="0"/>
                  <a:ea typeface="Asap Bold"/>
                  <a:cs typeface="Arial" panose="020B0604020202020204" pitchFamily="34" charset="0"/>
                  <a:sym typeface="Asap Bold"/>
                </a:rPr>
                <a:t>nhận</a:t>
              </a:r>
              <a:r>
                <a:rPr lang="en-US" b="1" dirty="0">
                  <a:solidFill>
                    <a:srgbClr val="1A0A3D"/>
                  </a:solidFill>
                  <a:latin typeface="Arial" panose="020B0604020202020204" pitchFamily="34" charset="0"/>
                  <a:ea typeface="Asap Bold"/>
                  <a:cs typeface="Arial" panose="020B0604020202020204" pitchFamily="34" charset="0"/>
                  <a:sym typeface="Asap Bold"/>
                </a:rPr>
                <a:t> </a:t>
              </a:r>
              <a:r>
                <a:rPr lang="en-US" b="1" dirty="0" err="1">
                  <a:solidFill>
                    <a:srgbClr val="1A0A3D"/>
                  </a:solidFill>
                  <a:latin typeface="Arial" panose="020B0604020202020204" pitchFamily="34" charset="0"/>
                  <a:ea typeface="Asap Bold"/>
                  <a:cs typeface="Arial" panose="020B0604020202020204" pitchFamily="34" charset="0"/>
                  <a:sym typeface="Asap Bold"/>
                </a:rPr>
                <a:t>dạng</a:t>
              </a:r>
              <a:r>
                <a:rPr lang="en-US" b="1" dirty="0">
                  <a:solidFill>
                    <a:srgbClr val="1A0A3D"/>
                  </a:solidFill>
                  <a:latin typeface="Arial" panose="020B0604020202020204" pitchFamily="34" charset="0"/>
                  <a:ea typeface="Asap Bold"/>
                  <a:cs typeface="Arial" panose="020B0604020202020204" pitchFamily="34" charset="0"/>
                  <a:sym typeface="Asap Bold"/>
                </a:rPr>
                <a:t> </a:t>
              </a:r>
              <a:r>
                <a:rPr lang="en-US" b="1" dirty="0" err="1">
                  <a:solidFill>
                    <a:srgbClr val="1A0A3D"/>
                  </a:solidFill>
                  <a:latin typeface="Arial" panose="020B0604020202020204" pitchFamily="34" charset="0"/>
                  <a:ea typeface="Asap Bold"/>
                  <a:cs typeface="Arial" panose="020B0604020202020204" pitchFamily="34" charset="0"/>
                  <a:sym typeface="Asap Bold"/>
                </a:rPr>
                <a:t>biển</a:t>
              </a:r>
              <a:r>
                <a:rPr lang="en-US" b="1" dirty="0">
                  <a:solidFill>
                    <a:srgbClr val="1A0A3D"/>
                  </a:solidFill>
                  <a:latin typeface="Arial" panose="020B0604020202020204" pitchFamily="34" charset="0"/>
                  <a:ea typeface="Asap Bold"/>
                  <a:cs typeface="Arial" panose="020B0604020202020204" pitchFamily="34" charset="0"/>
                  <a:sym typeface="Asap Bold"/>
                </a:rPr>
                <a:t> </a:t>
              </a:r>
              <a:r>
                <a:rPr lang="en-US" b="1" dirty="0" err="1">
                  <a:solidFill>
                    <a:srgbClr val="1A0A3D"/>
                  </a:solidFill>
                  <a:latin typeface="Arial" panose="020B0604020202020204" pitchFamily="34" charset="0"/>
                  <a:ea typeface="Asap Bold"/>
                  <a:cs typeface="Arial" panose="020B0604020202020204" pitchFamily="34" charset="0"/>
                  <a:sym typeface="Asap Bold"/>
                </a:rPr>
                <a:t>số</a:t>
              </a:r>
              <a:r>
                <a:rPr lang="en-US" b="1" dirty="0">
                  <a:solidFill>
                    <a:srgbClr val="1A0A3D"/>
                  </a:solidFill>
                  <a:latin typeface="Arial" panose="020B0604020202020204" pitchFamily="34" charset="0"/>
                  <a:ea typeface="Asap Bold"/>
                  <a:cs typeface="Arial" panose="020B0604020202020204" pitchFamily="34" charset="0"/>
                  <a:sym typeface="Asap Bold"/>
                </a:rPr>
                <a:t> </a:t>
              </a:r>
            </a:p>
            <a:p>
              <a:pPr algn="just">
                <a:lnSpc>
                  <a:spcPts val="3277"/>
                </a:lnSpc>
              </a:pPr>
              <a:r>
                <a:rPr lang="en-US" b="1" dirty="0">
                  <a:solidFill>
                    <a:srgbClr val="1A0A3D"/>
                  </a:solidFill>
                  <a:latin typeface="Arial" panose="020B0604020202020204" pitchFamily="34" charset="0"/>
                  <a:ea typeface="Asap Bold"/>
                  <a:cs typeface="Arial" panose="020B0604020202020204" pitchFamily="34" charset="0"/>
                  <a:sym typeface="Asap Bold"/>
                </a:rPr>
                <a:t>1.Xử </a:t>
              </a:r>
              <a:r>
                <a:rPr lang="en-US" b="1" dirty="0" err="1">
                  <a:solidFill>
                    <a:srgbClr val="1A0A3D"/>
                  </a:solidFill>
                  <a:latin typeface="Arial" panose="020B0604020202020204" pitchFamily="34" charset="0"/>
                  <a:ea typeface="Asap Bold"/>
                  <a:cs typeface="Arial" panose="020B0604020202020204" pitchFamily="34" charset="0"/>
                  <a:sym typeface="Asap Bold"/>
                </a:rPr>
                <a:t>lý</a:t>
              </a:r>
              <a:r>
                <a:rPr lang="en-US" b="1" dirty="0">
                  <a:solidFill>
                    <a:srgbClr val="1A0A3D"/>
                  </a:solidFill>
                  <a:latin typeface="Arial" panose="020B0604020202020204" pitchFamily="34" charset="0"/>
                  <a:ea typeface="Asap Bold"/>
                  <a:cs typeface="Arial" panose="020B0604020202020204" pitchFamily="34" charset="0"/>
                  <a:sym typeface="Asap Bold"/>
                </a:rPr>
                <a:t> </a:t>
              </a:r>
              <a:r>
                <a:rPr lang="en-US" b="1" dirty="0" err="1">
                  <a:solidFill>
                    <a:srgbClr val="1A0A3D"/>
                  </a:solidFill>
                  <a:latin typeface="Arial" panose="020B0604020202020204" pitchFamily="34" charset="0"/>
                  <a:ea typeface="Asap Bold"/>
                  <a:cs typeface="Arial" panose="020B0604020202020204" pitchFamily="34" charset="0"/>
                  <a:sym typeface="Asap Bold"/>
                </a:rPr>
                <a:t>ảnh</a:t>
              </a:r>
              <a:r>
                <a:rPr lang="en-US" b="1" dirty="0">
                  <a:solidFill>
                    <a:srgbClr val="1A0A3D"/>
                  </a:solidFill>
                  <a:latin typeface="Arial" panose="020B0604020202020204" pitchFamily="34" charset="0"/>
                  <a:ea typeface="Asap Bold"/>
                  <a:cs typeface="Arial" panose="020B0604020202020204" pitchFamily="34" charset="0"/>
                  <a:sym typeface="Asap Bold"/>
                </a:rPr>
                <a:t> (Preprocessing)</a:t>
              </a:r>
            </a:p>
            <a:p>
              <a:pPr algn="just">
                <a:lnSpc>
                  <a:spcPts val="3277"/>
                </a:lnSpc>
              </a:pPr>
              <a:r>
                <a:rPr lang="en-US" dirty="0" err="1">
                  <a:solidFill>
                    <a:srgbClr val="1A0A3D"/>
                  </a:solidFill>
                  <a:latin typeface="Arial" panose="020B0604020202020204" pitchFamily="34" charset="0"/>
                  <a:ea typeface="Asap"/>
                  <a:cs typeface="Arial" panose="020B0604020202020204" pitchFamily="34" charset="0"/>
                  <a:sym typeface="Asap"/>
                </a:rPr>
                <a:t>Tư</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tưởng</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kỹ</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thuật</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Xử</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lý</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ảnh</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nhằm</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chuẩn</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hóa</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và</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làm</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nổi</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bật</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các</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đặc</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điểm</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quan</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trọng</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để</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nhận</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diện</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biển</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số</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dễ</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dàng</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hơn</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Gồm</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các</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bước</a:t>
              </a:r>
              <a:r>
                <a:rPr lang="en-US" dirty="0">
                  <a:solidFill>
                    <a:srgbClr val="1A0A3D"/>
                  </a:solidFill>
                  <a:latin typeface="Arial" panose="020B0604020202020204" pitchFamily="34" charset="0"/>
                  <a:ea typeface="Asap"/>
                  <a:cs typeface="Arial" panose="020B0604020202020204" pitchFamily="34" charset="0"/>
                  <a:sym typeface="Asap"/>
                </a:rPr>
                <a:t>:</a:t>
              </a:r>
            </a:p>
            <a:p>
              <a:pPr algn="just">
                <a:lnSpc>
                  <a:spcPts val="3277"/>
                </a:lnSpc>
              </a:pPr>
              <a:r>
                <a:rPr lang="en-US" dirty="0" err="1">
                  <a:solidFill>
                    <a:srgbClr val="1A0A3D"/>
                  </a:solidFill>
                  <a:latin typeface="Arial" panose="020B0604020202020204" pitchFamily="34" charset="0"/>
                  <a:ea typeface="Asap"/>
                  <a:cs typeface="Arial" panose="020B0604020202020204" pitchFamily="34" charset="0"/>
                  <a:sym typeface="Asap"/>
                </a:rPr>
                <a:t>Chuyển</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đổi</a:t>
              </a:r>
              <a:r>
                <a:rPr lang="en-US" dirty="0">
                  <a:solidFill>
                    <a:srgbClr val="1A0A3D"/>
                  </a:solidFill>
                  <a:latin typeface="Arial" panose="020B0604020202020204" pitchFamily="34" charset="0"/>
                  <a:ea typeface="Asap"/>
                  <a:cs typeface="Arial" panose="020B0604020202020204" pitchFamily="34" charset="0"/>
                  <a:sym typeface="Asap"/>
                </a:rPr>
                <a:t> sang thang </a:t>
              </a:r>
              <a:r>
                <a:rPr lang="en-US" dirty="0" err="1">
                  <a:solidFill>
                    <a:srgbClr val="1A0A3D"/>
                  </a:solidFill>
                  <a:latin typeface="Arial" panose="020B0604020202020204" pitchFamily="34" charset="0"/>
                  <a:ea typeface="Asap"/>
                  <a:cs typeface="Arial" panose="020B0604020202020204" pitchFamily="34" charset="0"/>
                  <a:sym typeface="Asap"/>
                </a:rPr>
                <a:t>xám</a:t>
              </a:r>
              <a:r>
                <a:rPr lang="en-US" dirty="0">
                  <a:solidFill>
                    <a:srgbClr val="1A0A3D"/>
                  </a:solidFill>
                  <a:latin typeface="Arial" panose="020B0604020202020204" pitchFamily="34" charset="0"/>
                  <a:ea typeface="Asap"/>
                  <a:cs typeface="Arial" panose="020B0604020202020204" pitchFamily="34" charset="0"/>
                  <a:sym typeface="Asap"/>
                </a:rPr>
                <a:t> (Grayscale).</a:t>
              </a:r>
            </a:p>
            <a:p>
              <a:pPr algn="just">
                <a:lnSpc>
                  <a:spcPts val="3277"/>
                </a:lnSpc>
              </a:pPr>
              <a:r>
                <a:rPr lang="en-US" dirty="0" err="1">
                  <a:solidFill>
                    <a:srgbClr val="1A0A3D"/>
                  </a:solidFill>
                  <a:latin typeface="Arial" panose="020B0604020202020204" pitchFamily="34" charset="0"/>
                  <a:ea typeface="Asap"/>
                  <a:cs typeface="Arial" panose="020B0604020202020204" pitchFamily="34" charset="0"/>
                  <a:sym typeface="Asap"/>
                </a:rPr>
                <a:t>Làm</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mờ</a:t>
              </a:r>
              <a:r>
                <a:rPr lang="en-US" dirty="0">
                  <a:solidFill>
                    <a:srgbClr val="1A0A3D"/>
                  </a:solidFill>
                  <a:latin typeface="Arial" panose="020B0604020202020204" pitchFamily="34" charset="0"/>
                  <a:ea typeface="Asap"/>
                  <a:cs typeface="Arial" panose="020B0604020202020204" pitchFamily="34" charset="0"/>
                  <a:sym typeface="Asap"/>
                </a:rPr>
                <a:t> (Blurring)</a:t>
              </a:r>
            </a:p>
            <a:p>
              <a:pPr algn="just">
                <a:lnSpc>
                  <a:spcPts val="3277"/>
                </a:lnSpc>
              </a:pPr>
              <a:r>
                <a:rPr lang="en-US" dirty="0" err="1">
                  <a:solidFill>
                    <a:srgbClr val="1A0A3D"/>
                  </a:solidFill>
                  <a:latin typeface="Arial" panose="020B0604020202020204" pitchFamily="34" charset="0"/>
                  <a:ea typeface="Asap"/>
                  <a:cs typeface="Arial" panose="020B0604020202020204" pitchFamily="34" charset="0"/>
                  <a:sym typeface="Asap"/>
                </a:rPr>
                <a:t>Phát</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hiện</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biên</a:t>
              </a:r>
              <a:r>
                <a:rPr lang="en-US" dirty="0">
                  <a:solidFill>
                    <a:srgbClr val="1A0A3D"/>
                  </a:solidFill>
                  <a:latin typeface="Arial" panose="020B0604020202020204" pitchFamily="34" charset="0"/>
                  <a:ea typeface="Asap"/>
                  <a:cs typeface="Arial" panose="020B0604020202020204" pitchFamily="34" charset="0"/>
                  <a:sym typeface="Asap"/>
                </a:rPr>
                <a:t> (Edge Detection)</a:t>
              </a:r>
            </a:p>
            <a:p>
              <a:pPr algn="just">
                <a:lnSpc>
                  <a:spcPts val="3277"/>
                </a:lnSpc>
              </a:pPr>
              <a:r>
                <a:rPr lang="en-US" b="1" dirty="0">
                  <a:solidFill>
                    <a:srgbClr val="1A0A3D"/>
                  </a:solidFill>
                  <a:latin typeface="Arial" panose="020B0604020202020204" pitchFamily="34" charset="0"/>
                  <a:ea typeface="Asap Bold"/>
                  <a:cs typeface="Arial" panose="020B0604020202020204" pitchFamily="34" charset="0"/>
                  <a:sym typeface="Asap Bold"/>
                </a:rPr>
                <a:t>2. </a:t>
              </a:r>
              <a:r>
                <a:rPr lang="en-US" b="1" dirty="0" err="1">
                  <a:solidFill>
                    <a:srgbClr val="1A0A3D"/>
                  </a:solidFill>
                  <a:latin typeface="Arial" panose="020B0604020202020204" pitchFamily="34" charset="0"/>
                  <a:ea typeface="Asap Bold"/>
                  <a:cs typeface="Arial" panose="020B0604020202020204" pitchFamily="34" charset="0"/>
                  <a:sym typeface="Asap Bold"/>
                </a:rPr>
                <a:t>Phát</a:t>
              </a:r>
              <a:r>
                <a:rPr lang="en-US" b="1" dirty="0">
                  <a:solidFill>
                    <a:srgbClr val="1A0A3D"/>
                  </a:solidFill>
                  <a:latin typeface="Arial" panose="020B0604020202020204" pitchFamily="34" charset="0"/>
                  <a:ea typeface="Asap Bold"/>
                  <a:cs typeface="Arial" panose="020B0604020202020204" pitchFamily="34" charset="0"/>
                  <a:sym typeface="Asap Bold"/>
                </a:rPr>
                <a:t> </a:t>
              </a:r>
              <a:r>
                <a:rPr lang="en-US" b="1" dirty="0" err="1">
                  <a:solidFill>
                    <a:srgbClr val="1A0A3D"/>
                  </a:solidFill>
                  <a:latin typeface="Arial" panose="020B0604020202020204" pitchFamily="34" charset="0"/>
                  <a:ea typeface="Asap Bold"/>
                  <a:cs typeface="Arial" panose="020B0604020202020204" pitchFamily="34" charset="0"/>
                  <a:sym typeface="Asap Bold"/>
                </a:rPr>
                <a:t>hiện</a:t>
              </a:r>
              <a:r>
                <a:rPr lang="en-US" b="1" dirty="0">
                  <a:solidFill>
                    <a:srgbClr val="1A0A3D"/>
                  </a:solidFill>
                  <a:latin typeface="Arial" panose="020B0604020202020204" pitchFamily="34" charset="0"/>
                  <a:ea typeface="Asap Bold"/>
                  <a:cs typeface="Arial" panose="020B0604020202020204" pitchFamily="34" charset="0"/>
                  <a:sym typeface="Asap Bold"/>
                </a:rPr>
                <a:t> </a:t>
              </a:r>
              <a:r>
                <a:rPr lang="en-US" b="1" dirty="0" err="1">
                  <a:solidFill>
                    <a:srgbClr val="1A0A3D"/>
                  </a:solidFill>
                  <a:latin typeface="Arial" panose="020B0604020202020204" pitchFamily="34" charset="0"/>
                  <a:ea typeface="Asap Bold"/>
                  <a:cs typeface="Arial" panose="020B0604020202020204" pitchFamily="34" charset="0"/>
                  <a:sym typeface="Asap Bold"/>
                </a:rPr>
                <a:t>vùng</a:t>
              </a:r>
              <a:r>
                <a:rPr lang="en-US" b="1" dirty="0">
                  <a:solidFill>
                    <a:srgbClr val="1A0A3D"/>
                  </a:solidFill>
                  <a:latin typeface="Arial" panose="020B0604020202020204" pitchFamily="34" charset="0"/>
                  <a:ea typeface="Asap Bold"/>
                  <a:cs typeface="Arial" panose="020B0604020202020204" pitchFamily="34" charset="0"/>
                  <a:sym typeface="Asap Bold"/>
                </a:rPr>
                <a:t> </a:t>
              </a:r>
              <a:r>
                <a:rPr lang="en-US" b="1" dirty="0" err="1">
                  <a:solidFill>
                    <a:srgbClr val="1A0A3D"/>
                  </a:solidFill>
                  <a:latin typeface="Arial" panose="020B0604020202020204" pitchFamily="34" charset="0"/>
                  <a:ea typeface="Asap Bold"/>
                  <a:cs typeface="Arial" panose="020B0604020202020204" pitchFamily="34" charset="0"/>
                  <a:sym typeface="Asap Bold"/>
                </a:rPr>
                <a:t>biển</a:t>
              </a:r>
              <a:r>
                <a:rPr lang="en-US" b="1" dirty="0">
                  <a:solidFill>
                    <a:srgbClr val="1A0A3D"/>
                  </a:solidFill>
                  <a:latin typeface="Arial" panose="020B0604020202020204" pitchFamily="34" charset="0"/>
                  <a:ea typeface="Asap Bold"/>
                  <a:cs typeface="Arial" panose="020B0604020202020204" pitchFamily="34" charset="0"/>
                  <a:sym typeface="Asap Bold"/>
                </a:rPr>
                <a:t> </a:t>
              </a:r>
              <a:r>
                <a:rPr lang="en-US" b="1" dirty="0" err="1">
                  <a:solidFill>
                    <a:srgbClr val="1A0A3D"/>
                  </a:solidFill>
                  <a:latin typeface="Arial" panose="020B0604020202020204" pitchFamily="34" charset="0"/>
                  <a:ea typeface="Asap Bold"/>
                  <a:cs typeface="Arial" panose="020B0604020202020204" pitchFamily="34" charset="0"/>
                  <a:sym typeface="Asap Bold"/>
                </a:rPr>
                <a:t>số</a:t>
              </a:r>
              <a:r>
                <a:rPr lang="en-US" b="1" dirty="0">
                  <a:solidFill>
                    <a:srgbClr val="1A0A3D"/>
                  </a:solidFill>
                  <a:latin typeface="Arial" panose="020B0604020202020204" pitchFamily="34" charset="0"/>
                  <a:ea typeface="Asap Bold"/>
                  <a:cs typeface="Arial" panose="020B0604020202020204" pitchFamily="34" charset="0"/>
                  <a:sym typeface="Asap Bold"/>
                </a:rPr>
                <a:t> </a:t>
              </a:r>
              <a:r>
                <a:rPr lang="en-US" b="1" dirty="0" err="1">
                  <a:solidFill>
                    <a:srgbClr val="1A0A3D"/>
                  </a:solidFill>
                  <a:latin typeface="Arial" panose="020B0604020202020204" pitchFamily="34" charset="0"/>
                  <a:ea typeface="Asap Bold"/>
                  <a:cs typeface="Arial" panose="020B0604020202020204" pitchFamily="34" charset="0"/>
                  <a:sym typeface="Asap Bold"/>
                </a:rPr>
                <a:t>xe</a:t>
              </a:r>
              <a:r>
                <a:rPr lang="en-US" b="1" dirty="0">
                  <a:solidFill>
                    <a:srgbClr val="1A0A3D"/>
                  </a:solidFill>
                  <a:latin typeface="Arial" panose="020B0604020202020204" pitchFamily="34" charset="0"/>
                  <a:ea typeface="Asap Bold"/>
                  <a:cs typeface="Arial" panose="020B0604020202020204" pitchFamily="34" charset="0"/>
                  <a:sym typeface="Asap Bold"/>
                </a:rPr>
                <a:t> (Region Detection)</a:t>
              </a:r>
            </a:p>
            <a:p>
              <a:pPr algn="just">
                <a:lnSpc>
                  <a:spcPts val="3277"/>
                </a:lnSpc>
              </a:pPr>
              <a:r>
                <a:rPr lang="en-US" dirty="0" err="1">
                  <a:solidFill>
                    <a:srgbClr val="1A0A3D"/>
                  </a:solidFill>
                  <a:latin typeface="Arial" panose="020B0604020202020204" pitchFamily="34" charset="0"/>
                  <a:ea typeface="Asap"/>
                  <a:cs typeface="Arial" panose="020B0604020202020204" pitchFamily="34" charset="0"/>
                  <a:sym typeface="Asap"/>
                </a:rPr>
                <a:t>Tư</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tưởng</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kỹ</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thuật</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Dùng</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thuật</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toán</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tìm</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đường</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viền</a:t>
              </a:r>
              <a:r>
                <a:rPr lang="en-US" dirty="0">
                  <a:solidFill>
                    <a:srgbClr val="1A0A3D"/>
                  </a:solidFill>
                  <a:latin typeface="Arial" panose="020B0604020202020204" pitchFamily="34" charset="0"/>
                  <a:ea typeface="Asap"/>
                  <a:cs typeface="Arial" panose="020B0604020202020204" pitchFamily="34" charset="0"/>
                  <a:sym typeface="Asap"/>
                </a:rPr>
                <a:t> (Contours) </a:t>
              </a:r>
              <a:r>
                <a:rPr lang="en-US" dirty="0" err="1">
                  <a:solidFill>
                    <a:srgbClr val="1A0A3D"/>
                  </a:solidFill>
                  <a:latin typeface="Arial" panose="020B0604020202020204" pitchFamily="34" charset="0"/>
                  <a:ea typeface="Asap"/>
                  <a:cs typeface="Arial" panose="020B0604020202020204" pitchFamily="34" charset="0"/>
                  <a:sym typeface="Asap"/>
                </a:rPr>
                <a:t>để</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phát</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hiện</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các</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vùng</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hình</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chữ</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nhật</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từ</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đó</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xác</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định</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khu</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vực</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chứa</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biển</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số</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xe</a:t>
              </a:r>
              <a:r>
                <a:rPr lang="en-US" dirty="0">
                  <a:solidFill>
                    <a:srgbClr val="1A0A3D"/>
                  </a:solidFill>
                  <a:latin typeface="Arial" panose="020B0604020202020204" pitchFamily="34" charset="0"/>
                  <a:ea typeface="Asap"/>
                  <a:cs typeface="Arial" panose="020B0604020202020204" pitchFamily="34" charset="0"/>
                  <a:sym typeface="Asap"/>
                </a:rPr>
                <a:t>.</a:t>
              </a:r>
            </a:p>
            <a:p>
              <a:pPr algn="just">
                <a:lnSpc>
                  <a:spcPts val="3277"/>
                </a:lnSpc>
              </a:pPr>
              <a:r>
                <a:rPr lang="en-US" dirty="0" err="1">
                  <a:solidFill>
                    <a:srgbClr val="1A0A3D"/>
                  </a:solidFill>
                  <a:latin typeface="Arial" panose="020B0604020202020204" pitchFamily="34" charset="0"/>
                  <a:ea typeface="Asap"/>
                  <a:cs typeface="Arial" panose="020B0604020202020204" pitchFamily="34" charset="0"/>
                  <a:sym typeface="Asap"/>
                </a:rPr>
                <a:t>Tìm</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các</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đường</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viền</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lớn</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nhất</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trong</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ảnh</a:t>
              </a:r>
              <a:r>
                <a:rPr lang="en-US" dirty="0">
                  <a:solidFill>
                    <a:srgbClr val="1A0A3D"/>
                  </a:solidFill>
                  <a:latin typeface="Arial" panose="020B0604020202020204" pitchFamily="34" charset="0"/>
                  <a:ea typeface="Asap"/>
                  <a:cs typeface="Arial" panose="020B0604020202020204" pitchFamily="34" charset="0"/>
                  <a:sym typeface="Asap"/>
                </a:rPr>
                <a:t>.</a:t>
              </a:r>
            </a:p>
            <a:p>
              <a:pPr algn="just">
                <a:lnSpc>
                  <a:spcPts val="3277"/>
                </a:lnSpc>
              </a:pPr>
              <a:r>
                <a:rPr lang="en-US" dirty="0" err="1">
                  <a:solidFill>
                    <a:srgbClr val="1A0A3D"/>
                  </a:solidFill>
                  <a:latin typeface="Arial" panose="020B0604020202020204" pitchFamily="34" charset="0"/>
                  <a:ea typeface="Asap"/>
                  <a:cs typeface="Arial" panose="020B0604020202020204" pitchFamily="34" charset="0"/>
                  <a:sym typeface="Asap"/>
                </a:rPr>
                <a:t>Kiểm</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tra</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các</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đường</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viền</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có</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hình</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dạng</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là</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tứ</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giác</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biển</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số</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xe</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thường</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có</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dạng</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hình</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chữ</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nhật</a:t>
              </a:r>
              <a:r>
                <a:rPr lang="en-US" dirty="0">
                  <a:solidFill>
                    <a:srgbClr val="1A0A3D"/>
                  </a:solidFill>
                  <a:latin typeface="Arial" panose="020B0604020202020204" pitchFamily="34" charset="0"/>
                  <a:ea typeface="Asap"/>
                  <a:cs typeface="Arial" panose="020B0604020202020204" pitchFamily="34" charset="0"/>
                  <a:sym typeface="Asap"/>
                </a:rPr>
                <a:t>).</a:t>
              </a:r>
            </a:p>
            <a:p>
              <a:pPr algn="just">
                <a:lnSpc>
                  <a:spcPts val="3277"/>
                </a:lnSpc>
              </a:pPr>
              <a:r>
                <a:rPr lang="en-US" b="1" dirty="0">
                  <a:solidFill>
                    <a:srgbClr val="1A0A3D"/>
                  </a:solidFill>
                  <a:latin typeface="Arial" panose="020B0604020202020204" pitchFamily="34" charset="0"/>
                  <a:ea typeface="Asap Bold"/>
                  <a:cs typeface="Arial" panose="020B0604020202020204" pitchFamily="34" charset="0"/>
                  <a:sym typeface="Asap Bold"/>
                </a:rPr>
                <a:t>3.Nhận </a:t>
              </a:r>
              <a:r>
                <a:rPr lang="en-US" b="1" dirty="0" err="1">
                  <a:solidFill>
                    <a:srgbClr val="1A0A3D"/>
                  </a:solidFill>
                  <a:latin typeface="Arial" panose="020B0604020202020204" pitchFamily="34" charset="0"/>
                  <a:ea typeface="Asap Bold"/>
                  <a:cs typeface="Arial" panose="020B0604020202020204" pitchFamily="34" charset="0"/>
                  <a:sym typeface="Asap Bold"/>
                </a:rPr>
                <a:t>dạng</a:t>
              </a:r>
              <a:r>
                <a:rPr lang="en-US" b="1" dirty="0">
                  <a:solidFill>
                    <a:srgbClr val="1A0A3D"/>
                  </a:solidFill>
                  <a:latin typeface="Arial" panose="020B0604020202020204" pitchFamily="34" charset="0"/>
                  <a:ea typeface="Asap Bold"/>
                  <a:cs typeface="Arial" panose="020B0604020202020204" pitchFamily="34" charset="0"/>
                  <a:sym typeface="Asap Bold"/>
                </a:rPr>
                <a:t> </a:t>
              </a:r>
              <a:r>
                <a:rPr lang="en-US" b="1" dirty="0" err="1">
                  <a:solidFill>
                    <a:srgbClr val="1A0A3D"/>
                  </a:solidFill>
                  <a:latin typeface="Arial" panose="020B0604020202020204" pitchFamily="34" charset="0"/>
                  <a:ea typeface="Asap Bold"/>
                  <a:cs typeface="Arial" panose="020B0604020202020204" pitchFamily="34" charset="0"/>
                  <a:sym typeface="Asap Bold"/>
                </a:rPr>
                <a:t>ký</a:t>
              </a:r>
              <a:r>
                <a:rPr lang="en-US" b="1" dirty="0">
                  <a:solidFill>
                    <a:srgbClr val="1A0A3D"/>
                  </a:solidFill>
                  <a:latin typeface="Arial" panose="020B0604020202020204" pitchFamily="34" charset="0"/>
                  <a:ea typeface="Asap Bold"/>
                  <a:cs typeface="Arial" panose="020B0604020202020204" pitchFamily="34" charset="0"/>
                  <a:sym typeface="Asap Bold"/>
                </a:rPr>
                <a:t> </a:t>
              </a:r>
              <a:r>
                <a:rPr lang="en-US" b="1" dirty="0" err="1">
                  <a:solidFill>
                    <a:srgbClr val="1A0A3D"/>
                  </a:solidFill>
                  <a:latin typeface="Arial" panose="020B0604020202020204" pitchFamily="34" charset="0"/>
                  <a:ea typeface="Asap Bold"/>
                  <a:cs typeface="Arial" panose="020B0604020202020204" pitchFamily="34" charset="0"/>
                  <a:sym typeface="Asap Bold"/>
                </a:rPr>
                <a:t>tự</a:t>
              </a:r>
              <a:r>
                <a:rPr lang="en-US" b="1" dirty="0">
                  <a:solidFill>
                    <a:srgbClr val="1A0A3D"/>
                  </a:solidFill>
                  <a:latin typeface="Arial" panose="020B0604020202020204" pitchFamily="34" charset="0"/>
                  <a:ea typeface="Asap Bold"/>
                  <a:cs typeface="Arial" panose="020B0604020202020204" pitchFamily="34" charset="0"/>
                  <a:sym typeface="Asap Bold"/>
                </a:rPr>
                <a:t> (Optical Character Recognition - OCR)</a:t>
              </a:r>
            </a:p>
            <a:p>
              <a:pPr algn="just">
                <a:lnSpc>
                  <a:spcPts val="3277"/>
                </a:lnSpc>
              </a:pPr>
              <a:r>
                <a:rPr lang="en-US" dirty="0" err="1">
                  <a:solidFill>
                    <a:srgbClr val="1A0A3D"/>
                  </a:solidFill>
                  <a:latin typeface="Arial" panose="020B0604020202020204" pitchFamily="34" charset="0"/>
                  <a:ea typeface="Asap"/>
                  <a:cs typeface="Arial" panose="020B0604020202020204" pitchFamily="34" charset="0"/>
                  <a:sym typeface="Asap"/>
                </a:rPr>
                <a:t>Tư</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tưởng</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kỹ</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thuật</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Sử</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dụng</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thư</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viện</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EasyOCR</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để</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nhận</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diện</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các</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ký</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tự</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trên</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vùng</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biển</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số</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đã</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được</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cắt</a:t>
              </a:r>
              <a:r>
                <a:rPr lang="en-US" dirty="0">
                  <a:solidFill>
                    <a:srgbClr val="1A0A3D"/>
                  </a:solidFill>
                  <a:latin typeface="Arial" panose="020B0604020202020204" pitchFamily="34" charset="0"/>
                  <a:ea typeface="Asap"/>
                  <a:cs typeface="Arial" panose="020B0604020202020204" pitchFamily="34" charset="0"/>
                  <a:sym typeface="Asap"/>
                </a:rPr>
                <a:t>.</a:t>
              </a:r>
            </a:p>
            <a:p>
              <a:pPr algn="just">
                <a:lnSpc>
                  <a:spcPts val="3277"/>
                </a:lnSpc>
              </a:pPr>
              <a:r>
                <a:rPr lang="en-US" dirty="0">
                  <a:solidFill>
                    <a:srgbClr val="1A0A3D"/>
                  </a:solidFill>
                  <a:latin typeface="Arial" panose="020B0604020202020204" pitchFamily="34" charset="0"/>
                  <a:ea typeface="Asap"/>
                  <a:cs typeface="Arial" panose="020B0604020202020204" pitchFamily="34" charset="0"/>
                  <a:sym typeface="Asap"/>
                </a:rPr>
                <a:t>OCR </a:t>
              </a:r>
              <a:r>
                <a:rPr lang="en-US" dirty="0" err="1">
                  <a:solidFill>
                    <a:srgbClr val="1A0A3D"/>
                  </a:solidFill>
                  <a:latin typeface="Arial" panose="020B0604020202020204" pitchFamily="34" charset="0"/>
                  <a:ea typeface="Asap"/>
                  <a:cs typeface="Arial" panose="020B0604020202020204" pitchFamily="34" charset="0"/>
                  <a:sym typeface="Asap"/>
                </a:rPr>
                <a:t>dựa</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trên</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các</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mô</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hình</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học</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sâu</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để</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nhận</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diện</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ký</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tự</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trong</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hình</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ảnh</a:t>
              </a:r>
              <a:r>
                <a:rPr lang="en-US" dirty="0">
                  <a:solidFill>
                    <a:srgbClr val="1A0A3D"/>
                  </a:solidFill>
                  <a:latin typeface="Arial" panose="020B0604020202020204" pitchFamily="34" charset="0"/>
                  <a:ea typeface="Asap"/>
                  <a:cs typeface="Arial" panose="020B0604020202020204" pitchFamily="34" charset="0"/>
                  <a:sym typeface="Asap"/>
                </a:rPr>
                <a:t>.</a:t>
              </a:r>
            </a:p>
            <a:p>
              <a:pPr algn="just">
                <a:lnSpc>
                  <a:spcPts val="3277"/>
                </a:lnSpc>
              </a:pPr>
              <a:r>
                <a:rPr lang="en-US" b="1" dirty="0">
                  <a:solidFill>
                    <a:srgbClr val="1A0A3D"/>
                  </a:solidFill>
                  <a:latin typeface="Arial" panose="020B0604020202020204" pitchFamily="34" charset="0"/>
                  <a:ea typeface="Asap Bold"/>
                  <a:cs typeface="Arial" panose="020B0604020202020204" pitchFamily="34" charset="0"/>
                  <a:sym typeface="Asap Bold"/>
                </a:rPr>
                <a:t>4.Tra </a:t>
              </a:r>
              <a:r>
                <a:rPr lang="en-US" b="1" dirty="0" err="1">
                  <a:solidFill>
                    <a:srgbClr val="1A0A3D"/>
                  </a:solidFill>
                  <a:latin typeface="Arial" panose="020B0604020202020204" pitchFamily="34" charset="0"/>
                  <a:ea typeface="Asap Bold"/>
                  <a:cs typeface="Arial" panose="020B0604020202020204" pitchFamily="34" charset="0"/>
                  <a:sym typeface="Asap Bold"/>
                </a:rPr>
                <a:t>cứu</a:t>
              </a:r>
              <a:r>
                <a:rPr lang="en-US" b="1" dirty="0">
                  <a:solidFill>
                    <a:srgbClr val="1A0A3D"/>
                  </a:solidFill>
                  <a:latin typeface="Arial" panose="020B0604020202020204" pitchFamily="34" charset="0"/>
                  <a:ea typeface="Asap Bold"/>
                  <a:cs typeface="Arial" panose="020B0604020202020204" pitchFamily="34" charset="0"/>
                  <a:sym typeface="Asap Bold"/>
                </a:rPr>
                <a:t> </a:t>
              </a:r>
              <a:r>
                <a:rPr lang="en-US" b="1" dirty="0" err="1">
                  <a:solidFill>
                    <a:srgbClr val="1A0A3D"/>
                  </a:solidFill>
                  <a:latin typeface="Arial" panose="020B0604020202020204" pitchFamily="34" charset="0"/>
                  <a:ea typeface="Asap Bold"/>
                  <a:cs typeface="Arial" panose="020B0604020202020204" pitchFamily="34" charset="0"/>
                  <a:sym typeface="Asap Bold"/>
                </a:rPr>
                <a:t>tỉnh</a:t>
              </a:r>
              <a:r>
                <a:rPr lang="en-US" b="1" dirty="0">
                  <a:solidFill>
                    <a:srgbClr val="1A0A3D"/>
                  </a:solidFill>
                  <a:latin typeface="Arial" panose="020B0604020202020204" pitchFamily="34" charset="0"/>
                  <a:ea typeface="Asap Bold"/>
                  <a:cs typeface="Arial" panose="020B0604020202020204" pitchFamily="34" charset="0"/>
                  <a:sym typeface="Asap Bold"/>
                </a:rPr>
                <a:t>/</a:t>
              </a:r>
              <a:r>
                <a:rPr lang="en-US" b="1" dirty="0" err="1">
                  <a:solidFill>
                    <a:srgbClr val="1A0A3D"/>
                  </a:solidFill>
                  <a:latin typeface="Arial" panose="020B0604020202020204" pitchFamily="34" charset="0"/>
                  <a:ea typeface="Asap Bold"/>
                  <a:cs typeface="Arial" panose="020B0604020202020204" pitchFamily="34" charset="0"/>
                  <a:sym typeface="Asap Bold"/>
                </a:rPr>
                <a:t>thành</a:t>
              </a:r>
              <a:r>
                <a:rPr lang="en-US" b="1" dirty="0">
                  <a:solidFill>
                    <a:srgbClr val="1A0A3D"/>
                  </a:solidFill>
                  <a:latin typeface="Arial" panose="020B0604020202020204" pitchFamily="34" charset="0"/>
                  <a:ea typeface="Asap Bold"/>
                  <a:cs typeface="Arial" panose="020B0604020202020204" pitchFamily="34" charset="0"/>
                  <a:sym typeface="Asap Bold"/>
                </a:rPr>
                <a:t> </a:t>
              </a:r>
              <a:r>
                <a:rPr lang="en-US" b="1" dirty="0" err="1">
                  <a:solidFill>
                    <a:srgbClr val="1A0A3D"/>
                  </a:solidFill>
                  <a:latin typeface="Arial" panose="020B0604020202020204" pitchFamily="34" charset="0"/>
                  <a:ea typeface="Asap Bold"/>
                  <a:cs typeface="Arial" panose="020B0604020202020204" pitchFamily="34" charset="0"/>
                  <a:sym typeface="Asap Bold"/>
                </a:rPr>
                <a:t>phố</a:t>
              </a:r>
              <a:r>
                <a:rPr lang="en-US" b="1" dirty="0">
                  <a:solidFill>
                    <a:srgbClr val="1A0A3D"/>
                  </a:solidFill>
                  <a:latin typeface="Arial" panose="020B0604020202020204" pitchFamily="34" charset="0"/>
                  <a:ea typeface="Asap Bold"/>
                  <a:cs typeface="Arial" panose="020B0604020202020204" pitchFamily="34" charset="0"/>
                  <a:sym typeface="Asap Bold"/>
                </a:rPr>
                <a:t> </a:t>
              </a:r>
              <a:r>
                <a:rPr lang="en-US" b="1" dirty="0" err="1">
                  <a:solidFill>
                    <a:srgbClr val="1A0A3D"/>
                  </a:solidFill>
                  <a:latin typeface="Arial" panose="020B0604020202020204" pitchFamily="34" charset="0"/>
                  <a:ea typeface="Asap Bold"/>
                  <a:cs typeface="Arial" panose="020B0604020202020204" pitchFamily="34" charset="0"/>
                  <a:sym typeface="Asap Bold"/>
                </a:rPr>
                <a:t>từ</a:t>
              </a:r>
              <a:r>
                <a:rPr lang="en-US" b="1" dirty="0">
                  <a:solidFill>
                    <a:srgbClr val="1A0A3D"/>
                  </a:solidFill>
                  <a:latin typeface="Arial" panose="020B0604020202020204" pitchFamily="34" charset="0"/>
                  <a:ea typeface="Asap Bold"/>
                  <a:cs typeface="Arial" panose="020B0604020202020204" pitchFamily="34" charset="0"/>
                  <a:sym typeface="Asap Bold"/>
                </a:rPr>
                <a:t> </a:t>
              </a:r>
              <a:r>
                <a:rPr lang="en-US" b="1" dirty="0" err="1">
                  <a:solidFill>
                    <a:srgbClr val="1A0A3D"/>
                  </a:solidFill>
                  <a:latin typeface="Arial" panose="020B0604020202020204" pitchFamily="34" charset="0"/>
                  <a:ea typeface="Asap Bold"/>
                  <a:cs typeface="Arial" panose="020B0604020202020204" pitchFamily="34" charset="0"/>
                  <a:sym typeface="Asap Bold"/>
                </a:rPr>
                <a:t>mã</a:t>
              </a:r>
              <a:r>
                <a:rPr lang="en-US" b="1" dirty="0">
                  <a:solidFill>
                    <a:srgbClr val="1A0A3D"/>
                  </a:solidFill>
                  <a:latin typeface="Arial" panose="020B0604020202020204" pitchFamily="34" charset="0"/>
                  <a:ea typeface="Asap Bold"/>
                  <a:cs typeface="Arial" panose="020B0604020202020204" pitchFamily="34" charset="0"/>
                  <a:sym typeface="Asap Bold"/>
                </a:rPr>
                <a:t> </a:t>
              </a:r>
              <a:r>
                <a:rPr lang="en-US" b="1" dirty="0" err="1">
                  <a:solidFill>
                    <a:srgbClr val="1A0A3D"/>
                  </a:solidFill>
                  <a:latin typeface="Arial" panose="020B0604020202020204" pitchFamily="34" charset="0"/>
                  <a:ea typeface="Asap Bold"/>
                  <a:cs typeface="Arial" panose="020B0604020202020204" pitchFamily="34" charset="0"/>
                  <a:sym typeface="Asap Bold"/>
                </a:rPr>
                <a:t>biển</a:t>
              </a:r>
              <a:r>
                <a:rPr lang="en-US" b="1" dirty="0">
                  <a:solidFill>
                    <a:srgbClr val="1A0A3D"/>
                  </a:solidFill>
                  <a:latin typeface="Arial" panose="020B0604020202020204" pitchFamily="34" charset="0"/>
                  <a:ea typeface="Asap Bold"/>
                  <a:cs typeface="Arial" panose="020B0604020202020204" pitchFamily="34" charset="0"/>
                  <a:sym typeface="Asap Bold"/>
                </a:rPr>
                <a:t> </a:t>
              </a:r>
              <a:r>
                <a:rPr lang="en-US" b="1" dirty="0" err="1">
                  <a:solidFill>
                    <a:srgbClr val="1A0A3D"/>
                  </a:solidFill>
                  <a:latin typeface="Arial" panose="020B0604020202020204" pitchFamily="34" charset="0"/>
                  <a:ea typeface="Asap Bold"/>
                  <a:cs typeface="Arial" panose="020B0604020202020204" pitchFamily="34" charset="0"/>
                  <a:sym typeface="Asap Bold"/>
                </a:rPr>
                <a:t>số</a:t>
              </a:r>
              <a:endParaRPr lang="en-US" b="1" dirty="0">
                <a:solidFill>
                  <a:srgbClr val="1A0A3D"/>
                </a:solidFill>
                <a:latin typeface="Arial" panose="020B0604020202020204" pitchFamily="34" charset="0"/>
                <a:ea typeface="Asap Bold"/>
                <a:cs typeface="Arial" panose="020B0604020202020204" pitchFamily="34" charset="0"/>
                <a:sym typeface="Asap Bold"/>
              </a:endParaRPr>
            </a:p>
            <a:p>
              <a:pPr algn="just">
                <a:lnSpc>
                  <a:spcPts val="3277"/>
                </a:lnSpc>
              </a:pPr>
              <a:r>
                <a:rPr lang="en-US" dirty="0" err="1">
                  <a:solidFill>
                    <a:srgbClr val="1A0A3D"/>
                  </a:solidFill>
                  <a:latin typeface="Arial" panose="020B0604020202020204" pitchFamily="34" charset="0"/>
                  <a:ea typeface="Asap"/>
                  <a:cs typeface="Arial" panose="020B0604020202020204" pitchFamily="34" charset="0"/>
                  <a:sym typeface="Asap"/>
                </a:rPr>
                <a:t>Tư</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tưởng</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kỹ</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thuật</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Lấy</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hai</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chữ</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số</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đầu</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tiên</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từ</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kết</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quả</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nhận</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diện</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ký</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tự</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biển</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số</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xe</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sau</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đó</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tra</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cứu</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trong</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từ</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điển</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mã</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tỉnh</a:t>
              </a:r>
              <a:r>
                <a:rPr lang="en-US" dirty="0">
                  <a:solidFill>
                    <a:srgbClr val="1A0A3D"/>
                  </a:solidFill>
                  <a:latin typeface="Arial" panose="020B0604020202020204" pitchFamily="34" charset="0"/>
                  <a:ea typeface="Asap"/>
                  <a:cs typeface="Arial" panose="020B0604020202020204" pitchFamily="34" charset="0"/>
                  <a:sym typeface="Asap"/>
                </a:rPr>
                <a:t>/</a:t>
              </a:r>
              <a:r>
                <a:rPr lang="en-US" dirty="0" err="1">
                  <a:solidFill>
                    <a:srgbClr val="1A0A3D"/>
                  </a:solidFill>
                  <a:latin typeface="Arial" panose="020B0604020202020204" pitchFamily="34" charset="0"/>
                  <a:ea typeface="Asap"/>
                  <a:cs typeface="Arial" panose="020B0604020202020204" pitchFamily="34" charset="0"/>
                  <a:sym typeface="Asap"/>
                </a:rPr>
                <a:t>thành</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phố</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để</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xác</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định</a:t>
              </a:r>
              <a:r>
                <a:rPr lang="en-US" dirty="0">
                  <a:solidFill>
                    <a:srgbClr val="1A0A3D"/>
                  </a:solidFill>
                  <a:latin typeface="Arial" panose="020B0604020202020204" pitchFamily="34" charset="0"/>
                  <a:ea typeface="Asap"/>
                  <a:cs typeface="Arial" panose="020B0604020202020204" pitchFamily="34" charset="0"/>
                  <a:sym typeface="Asap"/>
                </a:rPr>
                <a:t> </a:t>
              </a:r>
              <a:r>
                <a:rPr lang="en-US" dirty="0" err="1">
                  <a:solidFill>
                    <a:srgbClr val="1A0A3D"/>
                  </a:solidFill>
                  <a:latin typeface="Arial" panose="020B0604020202020204" pitchFamily="34" charset="0"/>
                  <a:ea typeface="Asap"/>
                  <a:cs typeface="Arial" panose="020B0604020202020204" pitchFamily="34" charset="0"/>
                  <a:sym typeface="Asap"/>
                </a:rPr>
                <a:t>địa</a:t>
              </a:r>
              <a:r>
                <a:rPr lang="en-US" dirty="0">
                  <a:solidFill>
                    <a:srgbClr val="1A0A3D"/>
                  </a:solidFill>
                  <a:latin typeface="Arial" panose="020B0604020202020204" pitchFamily="34" charset="0"/>
                  <a:ea typeface="Asap"/>
                  <a:cs typeface="Arial" panose="020B0604020202020204" pitchFamily="34" charset="0"/>
                  <a:sym typeface="Asap"/>
                </a:rPr>
                <a:t> </a:t>
              </a:r>
              <a:r>
                <a:rPr lang="en-US" err="1">
                  <a:solidFill>
                    <a:srgbClr val="1A0A3D"/>
                  </a:solidFill>
                  <a:latin typeface="Arial" panose="020B0604020202020204" pitchFamily="34" charset="0"/>
                  <a:ea typeface="Asap"/>
                  <a:cs typeface="Arial" panose="020B0604020202020204" pitchFamily="34" charset="0"/>
                  <a:sym typeface="Asap"/>
                </a:rPr>
                <a:t>phương</a:t>
              </a:r>
              <a:r>
                <a:rPr lang="en-US">
                  <a:solidFill>
                    <a:srgbClr val="1A0A3D"/>
                  </a:solidFill>
                  <a:latin typeface="Arial" panose="020B0604020202020204" pitchFamily="34" charset="0"/>
                  <a:ea typeface="Asap"/>
                  <a:cs typeface="Arial" panose="020B0604020202020204" pitchFamily="34" charset="0"/>
                  <a:sym typeface="Asap"/>
                </a:rPr>
                <a:t>.</a:t>
              </a:r>
              <a:endParaRPr lang="en-US" dirty="0">
                <a:solidFill>
                  <a:srgbClr val="1A0A3D"/>
                </a:solidFill>
                <a:latin typeface="Arial" panose="020B0604020202020204" pitchFamily="34" charset="0"/>
                <a:ea typeface="Asap"/>
                <a:cs typeface="Arial" panose="020B0604020202020204" pitchFamily="34" charset="0"/>
                <a:sym typeface="Asap"/>
              </a:endParaRPr>
            </a:p>
          </p:txBody>
        </p:sp>
      </p:grpSp>
      <p:grpSp>
        <p:nvGrpSpPr>
          <p:cNvPr id="8" name="Group 8"/>
          <p:cNvGrpSpPr/>
          <p:nvPr/>
        </p:nvGrpSpPr>
        <p:grpSpPr>
          <a:xfrm>
            <a:off x="7924800" y="-977"/>
            <a:ext cx="5611149" cy="1045915"/>
            <a:chOff x="0" y="0"/>
            <a:chExt cx="2540798" cy="473603"/>
          </a:xfrm>
        </p:grpSpPr>
        <p:sp>
          <p:nvSpPr>
            <p:cNvPr id="9" name="Freeform 9"/>
            <p:cNvSpPr/>
            <p:nvPr/>
          </p:nvSpPr>
          <p:spPr>
            <a:xfrm>
              <a:off x="0" y="0"/>
              <a:ext cx="2540798" cy="473604"/>
            </a:xfrm>
            <a:custGeom>
              <a:avLst/>
              <a:gdLst/>
              <a:ahLst/>
              <a:cxnLst/>
              <a:rect l="l" t="t" r="r" b="b"/>
              <a:pathLst>
                <a:path w="2540798" h="473604">
                  <a:moveTo>
                    <a:pt x="27595" y="0"/>
                  </a:moveTo>
                  <a:lnTo>
                    <a:pt x="2513204" y="0"/>
                  </a:lnTo>
                  <a:cubicBezTo>
                    <a:pt x="2520522" y="0"/>
                    <a:pt x="2527541" y="2907"/>
                    <a:pt x="2532716" y="8082"/>
                  </a:cubicBezTo>
                  <a:cubicBezTo>
                    <a:pt x="2537891" y="13257"/>
                    <a:pt x="2540798" y="20276"/>
                    <a:pt x="2540798" y="27595"/>
                  </a:cubicBezTo>
                  <a:lnTo>
                    <a:pt x="2540798" y="446009"/>
                  </a:lnTo>
                  <a:cubicBezTo>
                    <a:pt x="2540798" y="453327"/>
                    <a:pt x="2537891" y="460346"/>
                    <a:pt x="2532716" y="465521"/>
                  </a:cubicBezTo>
                  <a:cubicBezTo>
                    <a:pt x="2527541" y="470696"/>
                    <a:pt x="2520522" y="473604"/>
                    <a:pt x="2513204" y="473604"/>
                  </a:cubicBezTo>
                  <a:lnTo>
                    <a:pt x="27595" y="473604"/>
                  </a:lnTo>
                  <a:cubicBezTo>
                    <a:pt x="20276" y="473604"/>
                    <a:pt x="13257" y="470696"/>
                    <a:pt x="8082" y="465521"/>
                  </a:cubicBezTo>
                  <a:cubicBezTo>
                    <a:pt x="2907" y="460346"/>
                    <a:pt x="0" y="453327"/>
                    <a:pt x="0" y="446009"/>
                  </a:cubicBezTo>
                  <a:lnTo>
                    <a:pt x="0" y="27595"/>
                  </a:lnTo>
                  <a:cubicBezTo>
                    <a:pt x="0" y="20276"/>
                    <a:pt x="2907" y="13257"/>
                    <a:pt x="8082" y="8082"/>
                  </a:cubicBezTo>
                  <a:cubicBezTo>
                    <a:pt x="13257" y="2907"/>
                    <a:pt x="20276" y="0"/>
                    <a:pt x="27595" y="0"/>
                  </a:cubicBezTo>
                  <a:close/>
                </a:path>
              </a:pathLst>
            </a:custGeom>
            <a:solidFill>
              <a:srgbClr val="1A0A3D"/>
            </a:solidFill>
            <a:ln w="19050" cap="sq">
              <a:solidFill>
                <a:srgbClr val="1A0A3D"/>
              </a:solidFill>
              <a:prstDash val="solid"/>
              <a:miter/>
            </a:ln>
          </p:spPr>
        </p:sp>
        <p:sp>
          <p:nvSpPr>
            <p:cNvPr id="10" name="TextBox 10"/>
            <p:cNvSpPr txBox="1"/>
            <p:nvPr/>
          </p:nvSpPr>
          <p:spPr>
            <a:xfrm>
              <a:off x="0" y="-57150"/>
              <a:ext cx="2540798" cy="530753"/>
            </a:xfrm>
            <a:prstGeom prst="rect">
              <a:avLst/>
            </a:prstGeom>
          </p:spPr>
          <p:txBody>
            <a:bodyPr lIns="50800" tIns="50800" rIns="50800" bIns="50800" rtlCol="0" anchor="ctr"/>
            <a:lstStyle/>
            <a:p>
              <a:pPr lvl="0" algn="ctr">
                <a:lnSpc>
                  <a:spcPts val="5600"/>
                </a:lnSpc>
                <a:spcBef>
                  <a:spcPct val="0"/>
                </a:spcBef>
              </a:pPr>
              <a:r>
                <a:rPr lang="en-US" sz="2800" b="1" dirty="0" err="1">
                  <a:solidFill>
                    <a:srgbClr val="FFFFFF"/>
                  </a:solidFill>
                  <a:latin typeface="Asap Bold"/>
                  <a:ea typeface="Asap Bold"/>
                  <a:cs typeface="Asap Bold"/>
                  <a:sym typeface="Asap Bold"/>
                </a:rPr>
                <a:t>Xây</a:t>
              </a:r>
              <a:r>
                <a:rPr lang="en-US" sz="2800" b="1" dirty="0">
                  <a:solidFill>
                    <a:srgbClr val="FFFFFF"/>
                  </a:solidFill>
                  <a:latin typeface="Asap Bold"/>
                  <a:ea typeface="Asap Bold"/>
                  <a:cs typeface="Asap Bold"/>
                  <a:sym typeface="Asap Bold"/>
                </a:rPr>
                <a:t> </a:t>
              </a:r>
              <a:r>
                <a:rPr lang="en-US" sz="2800" b="1" dirty="0" err="1">
                  <a:solidFill>
                    <a:srgbClr val="FFFFFF"/>
                  </a:solidFill>
                  <a:latin typeface="Asap Bold"/>
                  <a:ea typeface="Asap Bold"/>
                  <a:cs typeface="Asap Bold"/>
                  <a:sym typeface="Asap Bold"/>
                </a:rPr>
                <a:t>Dựng</a:t>
              </a:r>
              <a:r>
                <a:rPr lang="en-US" sz="2800" b="1" dirty="0">
                  <a:solidFill>
                    <a:srgbClr val="FFFFFF"/>
                  </a:solidFill>
                  <a:latin typeface="Asap Bold"/>
                  <a:ea typeface="Asap Bold"/>
                  <a:cs typeface="Asap Bold"/>
                  <a:sym typeface="Asap Bold"/>
                </a:rPr>
                <a:t> </a:t>
              </a:r>
              <a:r>
                <a:rPr lang="en-US" sz="2800" b="1" dirty="0" err="1">
                  <a:solidFill>
                    <a:srgbClr val="FFFFFF"/>
                  </a:solidFill>
                  <a:latin typeface="Asap Bold"/>
                  <a:ea typeface="Asap Bold"/>
                  <a:cs typeface="Asap Bold"/>
                  <a:sym typeface="Asap Bold"/>
                </a:rPr>
                <a:t>Hệ</a:t>
              </a:r>
              <a:r>
                <a:rPr lang="en-US" sz="2800" b="1" dirty="0">
                  <a:solidFill>
                    <a:srgbClr val="FFFFFF"/>
                  </a:solidFill>
                  <a:latin typeface="Asap Bold"/>
                  <a:ea typeface="Asap Bold"/>
                  <a:cs typeface="Asap Bold"/>
                  <a:sym typeface="Asap Bold"/>
                </a:rPr>
                <a:t> </a:t>
              </a:r>
              <a:r>
                <a:rPr lang="en-US" sz="2800" b="1" dirty="0" err="1">
                  <a:solidFill>
                    <a:srgbClr val="FFFFFF"/>
                  </a:solidFill>
                  <a:latin typeface="Asap Bold"/>
                  <a:ea typeface="Asap Bold"/>
                  <a:cs typeface="Asap Bold"/>
                  <a:sym typeface="Asap Bold"/>
                </a:rPr>
                <a:t>thống</a:t>
              </a:r>
              <a:r>
                <a:rPr lang="en-US" sz="2800" b="1" dirty="0">
                  <a:solidFill>
                    <a:srgbClr val="FFFFFF"/>
                  </a:solidFill>
                  <a:latin typeface="Asap Bold"/>
                  <a:ea typeface="Asap Bold"/>
                  <a:cs typeface="Asap Bold"/>
                  <a:sym typeface="Asap Bold"/>
                </a:rPr>
                <a:t> </a:t>
              </a:r>
            </a:p>
          </p:txBody>
        </p:sp>
      </p:grpSp>
      <p:grpSp>
        <p:nvGrpSpPr>
          <p:cNvPr id="11" name="Group 11"/>
          <p:cNvGrpSpPr/>
          <p:nvPr/>
        </p:nvGrpSpPr>
        <p:grpSpPr>
          <a:xfrm>
            <a:off x="375497" y="8225085"/>
            <a:ext cx="4154548" cy="1045915"/>
            <a:chOff x="0" y="0"/>
            <a:chExt cx="1881231" cy="473603"/>
          </a:xfrm>
        </p:grpSpPr>
        <p:sp>
          <p:nvSpPr>
            <p:cNvPr id="12" name="Freeform 12"/>
            <p:cNvSpPr/>
            <p:nvPr/>
          </p:nvSpPr>
          <p:spPr>
            <a:xfrm>
              <a:off x="0" y="0"/>
              <a:ext cx="1881231" cy="473604"/>
            </a:xfrm>
            <a:custGeom>
              <a:avLst/>
              <a:gdLst/>
              <a:ahLst/>
              <a:cxnLst/>
              <a:rect l="l" t="t" r="r" b="b"/>
              <a:pathLst>
                <a:path w="1881231" h="473604">
                  <a:moveTo>
                    <a:pt x="0" y="0"/>
                  </a:moveTo>
                  <a:lnTo>
                    <a:pt x="1881231" y="0"/>
                  </a:lnTo>
                  <a:lnTo>
                    <a:pt x="1881231" y="473604"/>
                  </a:lnTo>
                  <a:lnTo>
                    <a:pt x="0" y="473604"/>
                  </a:lnTo>
                  <a:close/>
                </a:path>
              </a:pathLst>
            </a:custGeom>
            <a:solidFill>
              <a:srgbClr val="FFFFFF"/>
            </a:solidFill>
            <a:ln w="38100" cap="sq">
              <a:solidFill>
                <a:srgbClr val="1A0A3D"/>
              </a:solidFill>
              <a:prstDash val="solid"/>
              <a:miter/>
            </a:ln>
          </p:spPr>
        </p:sp>
        <p:sp>
          <p:nvSpPr>
            <p:cNvPr id="13" name="TextBox 13"/>
            <p:cNvSpPr txBox="1"/>
            <p:nvPr/>
          </p:nvSpPr>
          <p:spPr>
            <a:xfrm>
              <a:off x="0" y="-76200"/>
              <a:ext cx="1881231" cy="549803"/>
            </a:xfrm>
            <a:prstGeom prst="rect">
              <a:avLst/>
            </a:prstGeom>
          </p:spPr>
          <p:txBody>
            <a:bodyPr lIns="50800" tIns="50800" rIns="50800" bIns="50800" rtlCol="0" anchor="ctr"/>
            <a:lstStyle/>
            <a:p>
              <a:pPr marL="0" lvl="0" indent="0" algn="ctr">
                <a:lnSpc>
                  <a:spcPts val="4480"/>
                </a:lnSpc>
                <a:spcBef>
                  <a:spcPct val="0"/>
                </a:spcBef>
              </a:pPr>
              <a:endParaRPr/>
            </a:p>
          </p:txBody>
        </p:sp>
      </p:grpSp>
      <p:sp>
        <p:nvSpPr>
          <p:cNvPr id="14" name="Freeform 14"/>
          <p:cNvSpPr/>
          <p:nvPr/>
        </p:nvSpPr>
        <p:spPr>
          <a:xfrm>
            <a:off x="457713" y="3742048"/>
            <a:ext cx="4154548" cy="4565344"/>
          </a:xfrm>
          <a:custGeom>
            <a:avLst/>
            <a:gdLst/>
            <a:ahLst/>
            <a:cxnLst/>
            <a:rect l="l" t="t" r="r" b="b"/>
            <a:pathLst>
              <a:path w="4154548" h="4565344">
                <a:moveTo>
                  <a:pt x="0" y="0"/>
                </a:moveTo>
                <a:lnTo>
                  <a:pt x="4154548" y="0"/>
                </a:lnTo>
                <a:lnTo>
                  <a:pt x="4154548" y="4565344"/>
                </a:lnTo>
                <a:lnTo>
                  <a:pt x="0" y="4565344"/>
                </a:lnTo>
                <a:lnTo>
                  <a:pt x="0" y="0"/>
                </a:lnTo>
                <a:close/>
              </a:path>
            </a:pathLst>
          </a:custGeom>
          <a:blipFill>
            <a:blip r:embed="rId2">
              <a:extLst>
                <a:ext uri="{96DAC541-7B7A-43D3-8B79-37D633B846F1}">
                  <asvg:svgBlip xmlns:asvg="http://schemas.microsoft.com/office/drawing/2016/SVG/main" r:embed="rId3"/>
                </a:ext>
              </a:extLst>
            </a:blip>
            <a:stretch>
              <a:fillRect l="-11333" t="-7557" r="-11318"/>
            </a:stretch>
          </a:blipFill>
        </p:spPr>
      </p:sp>
      <p:grpSp>
        <p:nvGrpSpPr>
          <p:cNvPr id="15" name="Group 15"/>
          <p:cNvGrpSpPr/>
          <p:nvPr/>
        </p:nvGrpSpPr>
        <p:grpSpPr>
          <a:xfrm>
            <a:off x="-317100" y="7286414"/>
            <a:ext cx="2087369" cy="1971886"/>
            <a:chOff x="0" y="0"/>
            <a:chExt cx="2783158" cy="2629181"/>
          </a:xfrm>
        </p:grpSpPr>
        <p:sp>
          <p:nvSpPr>
            <p:cNvPr id="16" name="Freeform 16"/>
            <p:cNvSpPr/>
            <p:nvPr/>
          </p:nvSpPr>
          <p:spPr>
            <a:xfrm>
              <a:off x="0" y="399938"/>
              <a:ext cx="1408965" cy="2229243"/>
            </a:xfrm>
            <a:custGeom>
              <a:avLst/>
              <a:gdLst/>
              <a:ahLst/>
              <a:cxnLst/>
              <a:rect l="l" t="t" r="r" b="b"/>
              <a:pathLst>
                <a:path w="1408965" h="2229243">
                  <a:moveTo>
                    <a:pt x="0" y="0"/>
                  </a:moveTo>
                  <a:lnTo>
                    <a:pt x="1408965" y="0"/>
                  </a:lnTo>
                  <a:lnTo>
                    <a:pt x="1408965" y="2229243"/>
                  </a:lnTo>
                  <a:lnTo>
                    <a:pt x="0" y="2229243"/>
                  </a:lnTo>
                  <a:lnTo>
                    <a:pt x="0" y="0"/>
                  </a:lnTo>
                  <a:close/>
                </a:path>
              </a:pathLst>
            </a:custGeom>
            <a:blipFill>
              <a:blip r:embed="rId4">
                <a:extLst>
                  <a:ext uri="{96DAC541-7B7A-43D3-8B79-37D633B846F1}">
                    <asvg:svgBlip xmlns:asvg="http://schemas.microsoft.com/office/drawing/2016/SVG/main" r:embed="rId5"/>
                  </a:ext>
                </a:extLst>
              </a:blip>
              <a:stretch>
                <a:fillRect t="-28345" r="-258683" b="-90111"/>
              </a:stretch>
            </a:blipFill>
          </p:spPr>
        </p:sp>
        <p:sp>
          <p:nvSpPr>
            <p:cNvPr id="17" name="Freeform 17"/>
            <p:cNvSpPr/>
            <p:nvPr/>
          </p:nvSpPr>
          <p:spPr>
            <a:xfrm flipH="1">
              <a:off x="1374193" y="399938"/>
              <a:ext cx="1408965" cy="2229243"/>
            </a:xfrm>
            <a:custGeom>
              <a:avLst/>
              <a:gdLst/>
              <a:ahLst/>
              <a:cxnLst/>
              <a:rect l="l" t="t" r="r" b="b"/>
              <a:pathLst>
                <a:path w="1408965" h="2229243">
                  <a:moveTo>
                    <a:pt x="1408965" y="0"/>
                  </a:moveTo>
                  <a:lnTo>
                    <a:pt x="0" y="0"/>
                  </a:lnTo>
                  <a:lnTo>
                    <a:pt x="0" y="2229243"/>
                  </a:lnTo>
                  <a:lnTo>
                    <a:pt x="1408965" y="2229243"/>
                  </a:lnTo>
                  <a:lnTo>
                    <a:pt x="1408965" y="0"/>
                  </a:lnTo>
                  <a:close/>
                </a:path>
              </a:pathLst>
            </a:custGeom>
            <a:blipFill>
              <a:blip r:embed="rId4">
                <a:extLst>
                  <a:ext uri="{96DAC541-7B7A-43D3-8B79-37D633B846F1}">
                    <asvg:svgBlip xmlns:asvg="http://schemas.microsoft.com/office/drawing/2016/SVG/main" r:embed="rId5"/>
                  </a:ext>
                </a:extLst>
              </a:blip>
              <a:stretch>
                <a:fillRect t="-28345" r="-258683" b="-90111"/>
              </a:stretch>
            </a:blipFill>
          </p:spPr>
        </p:sp>
        <p:sp>
          <p:nvSpPr>
            <p:cNvPr id="18" name="Freeform 18"/>
            <p:cNvSpPr/>
            <p:nvPr/>
          </p:nvSpPr>
          <p:spPr>
            <a:xfrm>
              <a:off x="767154" y="0"/>
              <a:ext cx="1311521" cy="1163677"/>
            </a:xfrm>
            <a:custGeom>
              <a:avLst/>
              <a:gdLst/>
              <a:ahLst/>
              <a:cxnLst/>
              <a:rect l="l" t="t" r="r" b="b"/>
              <a:pathLst>
                <a:path w="1311521" h="1163677">
                  <a:moveTo>
                    <a:pt x="0" y="0"/>
                  </a:moveTo>
                  <a:lnTo>
                    <a:pt x="1311522" y="0"/>
                  </a:lnTo>
                  <a:lnTo>
                    <a:pt x="1311522" y="1163677"/>
                  </a:lnTo>
                  <a:lnTo>
                    <a:pt x="0" y="116367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9" name="Freeform 19"/>
          <p:cNvSpPr/>
          <p:nvPr/>
        </p:nvSpPr>
        <p:spPr>
          <a:xfrm>
            <a:off x="2057400" y="2247900"/>
            <a:ext cx="1266122" cy="1708090"/>
          </a:xfrm>
          <a:custGeom>
            <a:avLst/>
            <a:gdLst/>
            <a:ahLst/>
            <a:cxnLst/>
            <a:rect l="l" t="t" r="r" b="b"/>
            <a:pathLst>
              <a:path w="1266122" h="1708090">
                <a:moveTo>
                  <a:pt x="0" y="0"/>
                </a:moveTo>
                <a:lnTo>
                  <a:pt x="1266122" y="0"/>
                </a:lnTo>
                <a:lnTo>
                  <a:pt x="1266122" y="1708090"/>
                </a:lnTo>
                <a:lnTo>
                  <a:pt x="0" y="170809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extLst>
      <p:ext uri="{BB962C8B-B14F-4D97-AF65-F5344CB8AC3E}">
        <p14:creationId xmlns:p14="http://schemas.microsoft.com/office/powerpoint/2010/main" val="3831148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43694"/>
        </a:solidFill>
        <a:effectLst/>
      </p:bgPr>
    </p:bg>
    <p:spTree>
      <p:nvGrpSpPr>
        <p:cNvPr id="1" name=""/>
        <p:cNvGrpSpPr/>
        <p:nvPr/>
      </p:nvGrpSpPr>
      <p:grpSpPr>
        <a:xfrm>
          <a:off x="0" y="0"/>
          <a:ext cx="0" cy="0"/>
          <a:chOff x="0" y="0"/>
          <a:chExt cx="0" cy="0"/>
        </a:xfrm>
      </p:grpSpPr>
      <p:sp>
        <p:nvSpPr>
          <p:cNvPr id="2" name="Freeform 2"/>
          <p:cNvSpPr/>
          <p:nvPr/>
        </p:nvSpPr>
        <p:spPr>
          <a:xfrm>
            <a:off x="881085" y="3486382"/>
            <a:ext cx="6857115" cy="4268554"/>
          </a:xfrm>
          <a:custGeom>
            <a:avLst/>
            <a:gdLst/>
            <a:ahLst/>
            <a:cxnLst/>
            <a:rect l="l" t="t" r="r" b="b"/>
            <a:pathLst>
              <a:path w="6857115" h="4268554">
                <a:moveTo>
                  <a:pt x="0" y="0"/>
                </a:moveTo>
                <a:lnTo>
                  <a:pt x="6857115" y="0"/>
                </a:lnTo>
                <a:lnTo>
                  <a:pt x="6857115" y="4268554"/>
                </a:lnTo>
                <a:lnTo>
                  <a:pt x="0" y="4268554"/>
                </a:lnTo>
                <a:lnTo>
                  <a:pt x="0" y="0"/>
                </a:lnTo>
                <a:close/>
              </a:path>
            </a:pathLst>
          </a:custGeom>
          <a:blipFill>
            <a:blip r:embed="rId2"/>
            <a:stretch>
              <a:fillRect/>
            </a:stretch>
          </a:blipFill>
        </p:spPr>
      </p:sp>
      <p:grpSp>
        <p:nvGrpSpPr>
          <p:cNvPr id="3" name="Group 3"/>
          <p:cNvGrpSpPr/>
          <p:nvPr/>
        </p:nvGrpSpPr>
        <p:grpSpPr>
          <a:xfrm>
            <a:off x="8415195" y="4561563"/>
            <a:ext cx="2118193" cy="2118193"/>
            <a:chOff x="0" y="0"/>
            <a:chExt cx="812800" cy="812800"/>
          </a:xfrm>
        </p:grpSpPr>
        <p:sp>
          <p:nvSpPr>
            <p:cNvPr id="4" name="Freeform 4"/>
            <p:cNvSpPr/>
            <p:nvPr/>
          </p:nvSpPr>
          <p:spPr>
            <a:xfrm>
              <a:off x="0" y="0"/>
              <a:ext cx="812800" cy="812800"/>
            </a:xfrm>
            <a:custGeom>
              <a:avLst/>
              <a:gdLst/>
              <a:ahLst/>
              <a:cxnLst/>
              <a:rect l="l" t="t" r="r" b="b"/>
              <a:pathLst>
                <a:path w="812800" h="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0796DF"/>
            </a:solidFill>
          </p:spPr>
        </p:sp>
        <p:sp>
          <p:nvSpPr>
            <p:cNvPr id="5" name="TextBox 5"/>
            <p:cNvSpPr txBox="1"/>
            <p:nvPr/>
          </p:nvSpPr>
          <p:spPr>
            <a:xfrm>
              <a:off x="0" y="212725"/>
              <a:ext cx="711200" cy="396875"/>
            </a:xfrm>
            <a:prstGeom prst="rect">
              <a:avLst/>
            </a:prstGeom>
          </p:spPr>
          <p:txBody>
            <a:bodyPr lIns="50800" tIns="50800" rIns="50800" bIns="50800" rtlCol="0" anchor="ctr"/>
            <a:lstStyle/>
            <a:p>
              <a:pPr algn="ctr">
                <a:lnSpc>
                  <a:spcPts val="2260"/>
                </a:lnSpc>
              </a:pPr>
              <a:endParaRPr/>
            </a:p>
          </p:txBody>
        </p:sp>
      </p:grpSp>
      <p:sp>
        <p:nvSpPr>
          <p:cNvPr id="6" name="Freeform 6"/>
          <p:cNvSpPr/>
          <p:nvPr/>
        </p:nvSpPr>
        <p:spPr>
          <a:xfrm>
            <a:off x="11209662" y="4729232"/>
            <a:ext cx="5506884" cy="1782854"/>
          </a:xfrm>
          <a:custGeom>
            <a:avLst/>
            <a:gdLst/>
            <a:ahLst/>
            <a:cxnLst/>
            <a:rect l="l" t="t" r="r" b="b"/>
            <a:pathLst>
              <a:path w="5506884" h="1782854">
                <a:moveTo>
                  <a:pt x="0" y="0"/>
                </a:moveTo>
                <a:lnTo>
                  <a:pt x="5506884" y="0"/>
                </a:lnTo>
                <a:lnTo>
                  <a:pt x="5506884" y="1782854"/>
                </a:lnTo>
                <a:lnTo>
                  <a:pt x="0" y="1782854"/>
                </a:lnTo>
                <a:lnTo>
                  <a:pt x="0" y="0"/>
                </a:lnTo>
                <a:close/>
              </a:path>
            </a:pathLst>
          </a:custGeom>
          <a:blipFill>
            <a:blip r:embed="rId3"/>
            <a:stretch>
              <a:fillRect/>
            </a:stretch>
          </a:blipFill>
        </p:spPr>
      </p:sp>
      <p:sp>
        <p:nvSpPr>
          <p:cNvPr id="7" name="TextBox 7"/>
          <p:cNvSpPr txBox="1"/>
          <p:nvPr/>
        </p:nvSpPr>
        <p:spPr>
          <a:xfrm>
            <a:off x="5074456" y="544513"/>
            <a:ext cx="7435155" cy="863600"/>
          </a:xfrm>
          <a:prstGeom prst="rect">
            <a:avLst/>
          </a:prstGeom>
        </p:spPr>
        <p:txBody>
          <a:bodyPr lIns="0" tIns="0" rIns="0" bIns="0" rtlCol="0" anchor="t">
            <a:spAutoFit/>
          </a:bodyPr>
          <a:lstStyle/>
          <a:p>
            <a:pPr algn="ctr">
              <a:lnSpc>
                <a:spcPts val="7000"/>
              </a:lnSpc>
            </a:pPr>
            <a:r>
              <a:rPr lang="en-US" sz="5000" b="1">
                <a:solidFill>
                  <a:srgbClr val="FFFFFF"/>
                </a:solidFill>
                <a:latin typeface="Noto Sans Bold"/>
                <a:ea typeface="Noto Sans Bold"/>
                <a:cs typeface="Noto Sans Bold"/>
                <a:sym typeface="Noto Sans Bold"/>
              </a:rPr>
              <a:t>Xây dựng chương trình</a:t>
            </a:r>
          </a:p>
        </p:txBody>
      </p:sp>
      <p:sp>
        <p:nvSpPr>
          <p:cNvPr id="8" name="TextBox 8"/>
          <p:cNvSpPr txBox="1"/>
          <p:nvPr/>
        </p:nvSpPr>
        <p:spPr>
          <a:xfrm>
            <a:off x="402903" y="2104708"/>
            <a:ext cx="7435155" cy="906145"/>
          </a:xfrm>
          <a:prstGeom prst="rect">
            <a:avLst/>
          </a:prstGeom>
        </p:spPr>
        <p:txBody>
          <a:bodyPr lIns="0" tIns="0" rIns="0" bIns="0" rtlCol="0" anchor="t">
            <a:spAutoFit/>
          </a:bodyPr>
          <a:lstStyle/>
          <a:p>
            <a:pPr algn="ctr">
              <a:lnSpc>
                <a:spcPts val="7279"/>
              </a:lnSpc>
            </a:pPr>
            <a:r>
              <a:rPr lang="en-US" sz="5199" b="1">
                <a:solidFill>
                  <a:srgbClr val="FFFFFF"/>
                </a:solidFill>
                <a:latin typeface="DejaVu Serif Bold"/>
                <a:ea typeface="DejaVu Serif Bold"/>
                <a:cs typeface="DejaVu Serif Bold"/>
                <a:sym typeface="DejaVu Serif Bold"/>
              </a:rPr>
              <a:t>Input</a:t>
            </a:r>
          </a:p>
        </p:txBody>
      </p:sp>
      <p:sp>
        <p:nvSpPr>
          <p:cNvPr id="9" name="TextBox 9"/>
          <p:cNvSpPr txBox="1"/>
          <p:nvPr/>
        </p:nvSpPr>
        <p:spPr>
          <a:xfrm>
            <a:off x="9937991" y="2104708"/>
            <a:ext cx="7435155" cy="906145"/>
          </a:xfrm>
          <a:prstGeom prst="rect">
            <a:avLst/>
          </a:prstGeom>
        </p:spPr>
        <p:txBody>
          <a:bodyPr lIns="0" tIns="0" rIns="0" bIns="0" rtlCol="0" anchor="t">
            <a:spAutoFit/>
          </a:bodyPr>
          <a:lstStyle/>
          <a:p>
            <a:pPr algn="ctr">
              <a:lnSpc>
                <a:spcPts val="7279"/>
              </a:lnSpc>
            </a:pPr>
            <a:r>
              <a:rPr lang="en-US" sz="5199" b="1">
                <a:solidFill>
                  <a:srgbClr val="FFFFFF"/>
                </a:solidFill>
                <a:latin typeface="DejaVu Serif Bold"/>
                <a:ea typeface="DejaVu Serif Bold"/>
                <a:cs typeface="DejaVu Serif Bold"/>
                <a:sym typeface="DejaVu Serif Bold"/>
              </a:rPr>
              <a:t>Output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1101</Words>
  <Application>Microsoft Office PowerPoint</Application>
  <PresentationFormat>Tùy chỉnh</PresentationFormat>
  <Paragraphs>135</Paragraphs>
  <Slides>14</Slides>
  <Notes>0</Notes>
  <HiddenSlides>0</HiddenSlides>
  <MMClips>0</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14</vt:i4>
      </vt:variant>
    </vt:vector>
  </HeadingPairs>
  <TitlesOfParts>
    <vt:vector size="22" baseType="lpstr">
      <vt:lpstr>Asap Bold</vt:lpstr>
      <vt:lpstr>Calibri</vt:lpstr>
      <vt:lpstr>Arial</vt:lpstr>
      <vt:lpstr>Asap</vt:lpstr>
      <vt:lpstr>Noto Sans Bold</vt:lpstr>
      <vt:lpstr>DejaVu Serif Bold</vt:lpstr>
      <vt:lpstr>Asap Medium</vt:lpstr>
      <vt:lpstr>Office Theme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Nội dung đoạn văn bản của bạn</dc:title>
  <cp:lastModifiedBy>Hoàng Nguyễn</cp:lastModifiedBy>
  <cp:revision>5</cp:revision>
  <dcterms:created xsi:type="dcterms:W3CDTF">2006-08-16T00:00:00Z</dcterms:created>
  <dcterms:modified xsi:type="dcterms:W3CDTF">2024-12-07T10:13:00Z</dcterms:modified>
  <dc:identifier>DAGYlAKuKW8</dc:identifier>
</cp:coreProperties>
</file>