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0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7" r:id="rId11"/>
    <p:sldId id="266" r:id="rId12"/>
    <p:sldId id="269" r:id="rId13"/>
    <p:sldId id="270" r:id="rId14"/>
    <p:sldId id="281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4" userDrawn="1">
          <p15:clr>
            <a:srgbClr val="A4A3A4"/>
          </p15:clr>
        </p15:guide>
        <p15:guide id="2" pos="11124" userDrawn="1">
          <p15:clr>
            <a:srgbClr val="A4A3A4"/>
          </p15:clr>
        </p15:guide>
        <p15:guide id="3" orient="horz" pos="6344" userDrawn="1">
          <p15:clr>
            <a:srgbClr val="A4A3A4"/>
          </p15:clr>
        </p15:guide>
        <p15:guide id="4" pos="6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F3"/>
    <a:srgbClr val="FFBF00"/>
    <a:srgbClr val="E3B525"/>
    <a:srgbClr val="FFA1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>
      <p:cViewPr varScale="1">
        <p:scale>
          <a:sx n="43" d="100"/>
          <a:sy n="43" d="100"/>
        </p:scale>
        <p:origin x="656" y="60"/>
      </p:cViewPr>
      <p:guideLst>
        <p:guide orient="horz" pos="344"/>
        <p:guide pos="11124"/>
        <p:guide orient="horz" pos="6344"/>
        <p:guide pos="61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3456-A29E-41FE-BFB7-B24F24BEE47B}" type="datetimeFigureOut">
              <a:rPr lang="cs-CZ" smtClean="0"/>
              <a:t>13.12.2024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B543-0236-4AEE-9F15-C7CF115048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73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</p:spPr>
        <p:txBody>
          <a:bodyPr anchor="b"/>
          <a:lstStyle>
            <a:lvl1pPr algn="ctr"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866" indent="0" algn="ctr">
              <a:buNone/>
              <a:defRPr sz="3118"/>
            </a:lvl2pPr>
            <a:lvl3pPr marL="1425732" indent="0" algn="ctr">
              <a:buNone/>
              <a:defRPr sz="2807"/>
            </a:lvl3pPr>
            <a:lvl4pPr marL="2138599" indent="0" algn="ctr">
              <a:buNone/>
              <a:defRPr sz="2495"/>
            </a:lvl4pPr>
            <a:lvl5pPr marL="2851465" indent="0" algn="ctr">
              <a:buNone/>
              <a:defRPr sz="2495"/>
            </a:lvl5pPr>
            <a:lvl6pPr marL="3564331" indent="0" algn="ctr">
              <a:buNone/>
              <a:defRPr sz="2495"/>
            </a:lvl6pPr>
            <a:lvl7pPr marL="4277197" indent="0" algn="ctr">
              <a:buNone/>
              <a:defRPr sz="2495"/>
            </a:lvl7pPr>
            <a:lvl8pPr marL="4990064" indent="0" algn="ctr">
              <a:buNone/>
              <a:defRPr sz="2495"/>
            </a:lvl8pPr>
            <a:lvl9pPr marL="5702930" indent="0" algn="ctr">
              <a:buNone/>
              <a:defRPr sz="24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87C5C0-8D39-4172-97A6-5202CC5790F9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Hoang-Thang Ta: BSRBF-KAN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969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3F3DAA-F764-4EE3-89D0-290965B3FE5B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Hoang-Thang Ta: BSRBF-KAN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830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04255" y="569325"/>
            <a:ext cx="4099099" cy="906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6959" y="569325"/>
            <a:ext cx="12059667" cy="90621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C3526C-7187-471E-B2E1-7BF79B565FC6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Hoang-Thang Ta: BSRBF-KAN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863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7173F-032F-4D89-90FC-8486C4F5F7DB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Hoang-Thang Ta: BSRBF-KAN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954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</p:spPr>
        <p:txBody>
          <a:bodyPr anchor="b"/>
          <a:lstStyle>
            <a:lvl1pPr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1pPr>
            <a:lvl2pPr marL="71286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F6AEC-48AB-47D5-9268-D10C59C4F194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Hoang-Thang Ta: BSRBF-KAN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23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959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971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E51FF-5563-496A-A6A6-2DDF0D713335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Hoang-Thang Ta: BSRBF-KAN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5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436" y="3906061"/>
            <a:ext cx="8042253" cy="5745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3971" y="2621369"/>
            <a:ext cx="8081859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3971" y="3906061"/>
            <a:ext cx="8081859" cy="57452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201CF-E03A-4F97-B638-C2966ECD5CBA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Hoang-Thang Ta: BSRBF-KAN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077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4AE51-7A44-4939-A43A-C76E61EDF3E0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Hoang-Thang Ta: BSRBF-KAN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662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3A2DE-926B-4F25-903B-19C136897493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Hoang-Thang Ta: BSRBF-KAN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00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859" y="1539652"/>
            <a:ext cx="9623971" cy="7599245"/>
          </a:xfrm>
        </p:spPr>
        <p:txBody>
          <a:bodyPr/>
          <a:lstStyle>
            <a:lvl1pPr>
              <a:defRPr sz="4989"/>
            </a:lvl1pPr>
            <a:lvl2pPr>
              <a:defRPr sz="4366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8486-A6A7-49A3-82B9-CA083A7B3C55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Hoang-Thang Ta: BSRBF-KAN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004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81859" y="1539652"/>
            <a:ext cx="9623971" cy="7599245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866" indent="0">
              <a:buNone/>
              <a:defRPr sz="4366"/>
            </a:lvl2pPr>
            <a:lvl3pPr marL="1425732" indent="0">
              <a:buNone/>
              <a:defRPr sz="3742"/>
            </a:lvl3pPr>
            <a:lvl4pPr marL="2138599" indent="0">
              <a:buNone/>
              <a:defRPr sz="3118"/>
            </a:lvl4pPr>
            <a:lvl5pPr marL="2851465" indent="0">
              <a:buNone/>
              <a:defRPr sz="3118"/>
            </a:lvl5pPr>
            <a:lvl6pPr marL="3564331" indent="0">
              <a:buNone/>
              <a:defRPr sz="3118"/>
            </a:lvl6pPr>
            <a:lvl7pPr marL="4277197" indent="0">
              <a:buNone/>
              <a:defRPr sz="3118"/>
            </a:lvl7pPr>
            <a:lvl8pPr marL="4990064" indent="0">
              <a:buNone/>
              <a:defRPr sz="3118"/>
            </a:lvl8pPr>
            <a:lvl9pPr marL="5702930" indent="0">
              <a:buNone/>
              <a:defRPr sz="3118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802F8-BC11-41FA-8E7E-A48E4AE5FC05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Hoang-Thang Ta: BSRBF-KAN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2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51EFB2-AD54-461C-91A1-993097BD8790}" type="datetime1">
              <a:rPr lang="en-US" smtClean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Hoang-Thang Ta: BSRBF-KAN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6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1425732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33" indent="-356433" algn="l" defTabSz="1425732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6" kern="1200">
          <a:solidFill>
            <a:schemeClr val="tx1"/>
          </a:solidFill>
          <a:latin typeface="+mn-lt"/>
          <a:ea typeface="+mn-ea"/>
          <a:cs typeface="+mn-cs"/>
        </a:defRPr>
      </a:lvl1pPr>
      <a:lvl2pPr marL="1069299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2166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5032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3207898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920764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633631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5346497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6059363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Blealtan/efficient-ka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oangthangta/BSRBF_KA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0F95502-65C6-482A-9B40-DDCB8DAA9D75}"/>
              </a:ext>
            </a:extLst>
          </p:cNvPr>
          <p:cNvGrpSpPr/>
          <p:nvPr/>
        </p:nvGrpSpPr>
        <p:grpSpPr>
          <a:xfrm>
            <a:off x="0" y="0"/>
            <a:ext cx="19010313" cy="1112119"/>
            <a:chOff x="-324644" y="2222500"/>
            <a:chExt cx="22261685" cy="1302327"/>
          </a:xfrm>
        </p:grpSpPr>
        <p:sp>
          <p:nvSpPr>
            <p:cNvPr id="2" name="object 2"/>
            <p:cNvSpPr/>
            <p:nvPr/>
          </p:nvSpPr>
          <p:spPr>
            <a:xfrm>
              <a:off x="-324644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" name="object 3"/>
            <p:cNvSpPr/>
            <p:nvPr/>
          </p:nvSpPr>
          <p:spPr>
            <a:xfrm>
              <a:off x="16363156" y="2222500"/>
              <a:ext cx="5573885" cy="1302327"/>
            </a:xfrm>
            <a:custGeom>
              <a:avLst/>
              <a:gdLst/>
              <a:ahLst/>
              <a:cxnLst/>
              <a:rect l="l" t="t" r="r" b="b"/>
              <a:pathLst>
                <a:path w="1883409" h="440055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2" name="object 2">
              <a:extLst>
                <a:ext uri="{FF2B5EF4-FFF2-40B4-BE49-F238E27FC236}">
                  <a16:creationId xmlns:a16="http://schemas.microsoft.com/office/drawing/2014/main" id="{3708B453-DDCE-42C1-9AB9-A8D5DDCA46AD}"/>
                </a:ext>
              </a:extLst>
            </p:cNvPr>
            <p:cNvSpPr/>
            <p:nvPr/>
          </p:nvSpPr>
          <p:spPr>
            <a:xfrm>
              <a:off x="52379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23" name="object 2">
              <a:extLst>
                <a:ext uri="{FF2B5EF4-FFF2-40B4-BE49-F238E27FC236}">
                  <a16:creationId xmlns:a16="http://schemas.microsoft.com/office/drawing/2014/main" id="{7D360C87-DA57-4F00-96B5-35199AD11657}"/>
                </a:ext>
              </a:extLst>
            </p:cNvPr>
            <p:cNvSpPr/>
            <p:nvPr/>
          </p:nvSpPr>
          <p:spPr>
            <a:xfrm>
              <a:off x="108005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A1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581356" y="269433"/>
            <a:ext cx="490924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dirty="0">
                <a:cs typeface="Source Sans Pro Light"/>
              </a:rPr>
              <a:t>AI Foundations and Big Data</a:t>
            </a:r>
            <a:endParaRPr sz="3200" dirty="0">
              <a:cs typeface="Source Sans Pro Ligh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4813300"/>
            <a:ext cx="19010313" cy="60311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 txBox="1"/>
          <p:nvPr/>
        </p:nvSpPr>
        <p:spPr>
          <a:xfrm>
            <a:off x="1123156" y="2162289"/>
            <a:ext cx="16230600" cy="33368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3010" marR="5080" indent="-1210945" algn="ctr">
              <a:lnSpc>
                <a:spcPct val="100000"/>
              </a:lnSpc>
              <a:spcBef>
                <a:spcPts val="100"/>
              </a:spcBef>
            </a:pPr>
            <a:r>
              <a:rPr lang="en-US" sz="7200" spc="-5" dirty="0">
                <a:solidFill>
                  <a:srgbClr val="00318B"/>
                </a:solidFill>
                <a:cs typeface="Source Sans Pro"/>
              </a:rPr>
              <a:t>BSRBF-KAN: A combination of B-splines and Radial Basis Functions in Kolmogorov-Arnold Networks</a:t>
            </a:r>
            <a:endParaRPr lang="cs-CZ" sz="7200" dirty="0">
              <a:cs typeface="Source Sans Pro"/>
            </a:endParaRPr>
          </a:p>
        </p:txBody>
      </p:sp>
      <p:sp>
        <p:nvSpPr>
          <p:cNvPr id="19" name="object 19"/>
          <p:cNvSpPr/>
          <p:nvPr/>
        </p:nvSpPr>
        <p:spPr>
          <a:xfrm flipV="1">
            <a:off x="5652238" y="5571135"/>
            <a:ext cx="7696200" cy="274319"/>
          </a:xfrm>
          <a:custGeom>
            <a:avLst/>
            <a:gdLst/>
            <a:ahLst/>
            <a:cxnLst/>
            <a:rect l="l" t="t" r="r" b="b"/>
            <a:pathLst>
              <a:path w="4686300">
                <a:moveTo>
                  <a:pt x="0" y="0"/>
                </a:moveTo>
                <a:lnTo>
                  <a:pt x="4686300" y="0"/>
                </a:lnTo>
              </a:path>
            </a:pathLst>
          </a:custGeom>
          <a:ln w="8466">
            <a:solidFill>
              <a:srgbClr val="002E8E"/>
            </a:solidFill>
          </a:ln>
        </p:spPr>
        <p:txBody>
          <a:bodyPr wrap="square" lIns="0" tIns="0" rIns="0" bIns="0" rtlCol="0"/>
          <a:lstStyle/>
          <a:p>
            <a:pPr algn="ctr"/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4904163" y="5451498"/>
            <a:ext cx="9278186" cy="22544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 marR="5080" indent="-133985" algn="ctr">
              <a:lnSpc>
                <a:spcPct val="100000"/>
              </a:lnSpc>
              <a:spcBef>
                <a:spcPts val="100"/>
              </a:spcBef>
            </a:pPr>
            <a:endParaRPr lang="en-US" sz="4800" spc="-5" dirty="0">
              <a:solidFill>
                <a:srgbClr val="00A0EF"/>
              </a:solidFill>
              <a:cs typeface="Source Sans Pro Light"/>
            </a:endParaRPr>
          </a:p>
          <a:p>
            <a:pPr marL="146050" marR="5080" indent="-133985" algn="ctr">
              <a:lnSpc>
                <a:spcPct val="100000"/>
              </a:lnSpc>
              <a:spcBef>
                <a:spcPts val="100"/>
              </a:spcBef>
            </a:pPr>
            <a:r>
              <a:rPr lang="cs-CZ" sz="4800" spc="-5" dirty="0">
                <a:solidFill>
                  <a:srgbClr val="00A0EF"/>
                </a:solidFill>
                <a:cs typeface="Source Sans Pro Light"/>
              </a:rPr>
              <a:t>Author: </a:t>
            </a:r>
            <a:r>
              <a:rPr lang="en-US" sz="4800" spc="-5" dirty="0">
                <a:solidFill>
                  <a:srgbClr val="00A0EF"/>
                </a:solidFill>
                <a:cs typeface="Source Sans Pro Light"/>
              </a:rPr>
              <a:t>Hoang-Thang Ta</a:t>
            </a:r>
          </a:p>
          <a:p>
            <a:pPr marL="146050" marR="5080" indent="-133985" algn="ctr">
              <a:lnSpc>
                <a:spcPct val="100000"/>
              </a:lnSpc>
              <a:spcBef>
                <a:spcPts val="100"/>
              </a:spcBef>
            </a:pPr>
            <a:r>
              <a:rPr lang="en-US" sz="4800" spc="-5" dirty="0">
                <a:solidFill>
                  <a:srgbClr val="00A0EF"/>
                </a:solidFill>
                <a:cs typeface="Source Sans Pro Light"/>
              </a:rPr>
              <a:t>Affiliate: </a:t>
            </a:r>
            <a:r>
              <a:rPr lang="en-US" sz="4800" spc="-5" dirty="0" err="1">
                <a:solidFill>
                  <a:srgbClr val="00A0EF"/>
                </a:solidFill>
                <a:cs typeface="Source Sans Pro Light"/>
              </a:rPr>
              <a:t>Dalat</a:t>
            </a:r>
            <a:r>
              <a:rPr lang="en-US" sz="4800" spc="-5" dirty="0">
                <a:solidFill>
                  <a:srgbClr val="00A0EF"/>
                </a:solidFill>
                <a:cs typeface="Source Sans Pro Light"/>
              </a:rPr>
              <a:t> University, Vietnam</a:t>
            </a:r>
            <a:endParaRPr lang="en-US" sz="4800" dirty="0">
              <a:cs typeface="Source Sans Pro Light"/>
            </a:endParaRPr>
          </a:p>
        </p:txBody>
      </p:sp>
      <p:sp>
        <p:nvSpPr>
          <p:cNvPr id="25" name="object 7"/>
          <p:cNvSpPr txBox="1"/>
          <p:nvPr/>
        </p:nvSpPr>
        <p:spPr>
          <a:xfrm>
            <a:off x="1386097" y="303425"/>
            <a:ext cx="278505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spc="-15" dirty="0" err="1">
                <a:solidFill>
                  <a:srgbClr val="FFFFFF"/>
                </a:solidFill>
                <a:cs typeface="Source Sans Pro Light"/>
              </a:rPr>
              <a:t>SoICT</a:t>
            </a:r>
            <a:r>
              <a:rPr lang="en-US" sz="3200" spc="-15" dirty="0">
                <a:solidFill>
                  <a:srgbClr val="FFFFFF"/>
                </a:solidFill>
                <a:cs typeface="Source Sans Pro Light"/>
              </a:rPr>
              <a:t> 2024</a:t>
            </a:r>
            <a:endParaRPr sz="3200" dirty="0">
              <a:cs typeface="Source Sans Pro Light"/>
            </a:endParaRPr>
          </a:p>
        </p:txBody>
      </p:sp>
      <p:sp>
        <p:nvSpPr>
          <p:cNvPr id="26" name="object 7"/>
          <p:cNvSpPr txBox="1"/>
          <p:nvPr/>
        </p:nvSpPr>
        <p:spPr>
          <a:xfrm>
            <a:off x="6110497" y="269433"/>
            <a:ext cx="278505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spc="-15" dirty="0">
                <a:cs typeface="Source Sans Pro Light"/>
              </a:rPr>
              <a:t>Session 8B</a:t>
            </a:r>
            <a:endParaRPr sz="3200" dirty="0">
              <a:cs typeface="Source Sans Pro Light"/>
            </a:endParaRPr>
          </a:p>
        </p:txBody>
      </p:sp>
      <p:sp>
        <p:nvSpPr>
          <p:cNvPr id="27" name="object 7"/>
          <p:cNvSpPr txBox="1"/>
          <p:nvPr/>
        </p:nvSpPr>
        <p:spPr>
          <a:xfrm>
            <a:off x="15263913" y="241300"/>
            <a:ext cx="490924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dirty="0">
                <a:cs typeface="Source Sans Pro Light"/>
              </a:rPr>
              <a:t>December, 13th</a:t>
            </a:r>
            <a:endParaRPr sz="3200" dirty="0">
              <a:cs typeface="Source Sans Pro Light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Hoang-Thang Ta: BSRBF-KAN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</a:t>
            </a:fld>
            <a:endParaRPr lang="cs-CZ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87115" y="-47907"/>
            <a:ext cx="16396395" cy="2066896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3. Methodology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06959" y="1536700"/>
            <a:ext cx="16396395" cy="7332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Kolmogorov-Arnold Networks</a:t>
            </a:r>
          </a:p>
          <a:p>
            <a:r>
              <a:rPr lang="en-US" dirty="0"/>
              <a:t>Example: The structure of KAN(2,3,1)</a:t>
            </a:r>
          </a:p>
          <a:p>
            <a:endParaRPr lang="en-US" dirty="0"/>
          </a:p>
          <a:p>
            <a:endParaRPr lang="en-US" dirty="0"/>
          </a:p>
          <a:p>
            <a:pPr lvl="2"/>
            <a:endParaRPr lang="en-US" sz="3552" dirty="0"/>
          </a:p>
        </p:txBody>
      </p:sp>
      <p:pic>
        <p:nvPicPr>
          <p:cNvPr id="2050" name="Picture 2" descr="Refer to cap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2156" y="3072263"/>
            <a:ext cx="10159656" cy="679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Hoang-Thang Ta: BSRBF-KAN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82913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89757" y="-24516"/>
            <a:ext cx="16396395" cy="2066896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3. Methodology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9757" y="2298700"/>
            <a:ext cx="12344400" cy="733278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Implementation of the current KANs</a:t>
            </a:r>
          </a:p>
          <a:p>
            <a:r>
              <a:rPr lang="en-US" b="1" dirty="0"/>
              <a:t>Original KAN (</a:t>
            </a:r>
            <a:r>
              <a:rPr lang="en-US" b="1" dirty="0" err="1"/>
              <a:t>Spl</a:t>
            </a:r>
            <a:r>
              <a:rPr lang="en-US" b="1" dirty="0"/>
              <a:t>-KAN, </a:t>
            </a:r>
            <a:r>
              <a:rPr lang="en-US" b="1" dirty="0" err="1"/>
              <a:t>LiuKAN</a:t>
            </a:r>
            <a:r>
              <a:rPr lang="en-US" b="1" dirty="0"/>
              <a:t>)</a:t>
            </a:r>
          </a:p>
          <a:p>
            <a:pPr lvl="1"/>
            <a:r>
              <a:rPr lang="en-US" dirty="0"/>
              <a:t>Liu, Z., Wang, Y., Vaidya, S., </a:t>
            </a:r>
            <a:r>
              <a:rPr lang="en-US" dirty="0" err="1"/>
              <a:t>Ruehle</a:t>
            </a:r>
            <a:r>
              <a:rPr lang="en-US" dirty="0"/>
              <a:t>, F., Halverson, J., </a:t>
            </a:r>
            <a:r>
              <a:rPr lang="en-US" dirty="0" err="1"/>
              <a:t>Soljačić</a:t>
            </a:r>
            <a:r>
              <a:rPr lang="en-US" dirty="0"/>
              <a:t>, M., </a:t>
            </a:r>
            <a:r>
              <a:rPr lang="en-US" dirty="0" err="1"/>
              <a:t>Hou</a:t>
            </a:r>
            <a:r>
              <a:rPr lang="en-US" dirty="0"/>
              <a:t>, T.Y., </a:t>
            </a:r>
            <a:r>
              <a:rPr lang="en-US" dirty="0" err="1"/>
              <a:t>Tegmark</a:t>
            </a:r>
            <a:r>
              <a:rPr lang="en-US" dirty="0"/>
              <a:t>, M.: </a:t>
            </a:r>
            <a:r>
              <a:rPr lang="en-US" dirty="0" err="1"/>
              <a:t>Kan</a:t>
            </a:r>
            <a:r>
              <a:rPr lang="en-US" dirty="0"/>
              <a:t>: Kolmogorov-</a:t>
            </a:r>
            <a:r>
              <a:rPr lang="en-US" dirty="0" err="1"/>
              <a:t>arnold</a:t>
            </a:r>
            <a:r>
              <a:rPr lang="en-US" dirty="0"/>
              <a:t> networks. </a:t>
            </a:r>
            <a:r>
              <a:rPr lang="en-US" dirty="0" err="1"/>
              <a:t>arXiv</a:t>
            </a:r>
            <a:r>
              <a:rPr lang="en-US" dirty="0"/>
              <a:t> preprint arXiv:2404.19756 (2024)</a:t>
            </a:r>
          </a:p>
          <a:p>
            <a:pPr lvl="1"/>
            <a:r>
              <a:rPr lang="en-US" dirty="0"/>
              <a:t>The residual activation function </a:t>
            </a:r>
            <a:r>
              <a:rPr lang="en-US" b="1" dirty="0">
                <a:solidFill>
                  <a:srgbClr val="00B050"/>
                </a:solidFill>
              </a:rPr>
              <a:t>ϕ(x) </a:t>
            </a:r>
            <a:r>
              <a:rPr lang="en-US" dirty="0"/>
              <a:t>as the sum of the base function and the spline function with their corresponding weight matrices </a:t>
            </a:r>
            <a:r>
              <a:rPr lang="en-US" b="1" dirty="0" err="1">
                <a:solidFill>
                  <a:srgbClr val="00B050"/>
                </a:solidFill>
              </a:rPr>
              <a:t>w</a:t>
            </a:r>
            <a:r>
              <a:rPr lang="en-US" b="1" baseline="-25000" dirty="0" err="1">
                <a:solidFill>
                  <a:srgbClr val="00B050"/>
                </a:solidFill>
              </a:rPr>
              <a:t>b</a:t>
            </a:r>
            <a:r>
              <a:rPr lang="en-US" dirty="0"/>
              <a:t> and </a:t>
            </a:r>
            <a:r>
              <a:rPr lang="en-US" b="1" dirty="0" err="1">
                <a:solidFill>
                  <a:srgbClr val="00B050"/>
                </a:solidFill>
              </a:rPr>
              <a:t>w</a:t>
            </a:r>
            <a:r>
              <a:rPr lang="en-US" b="1" baseline="-25000" dirty="0" err="1">
                <a:solidFill>
                  <a:srgbClr val="00B050"/>
                </a:solidFill>
              </a:rPr>
              <a:t>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	</a:t>
            </a:r>
          </a:p>
          <a:p>
            <a:endParaRPr lang="en-US" dirty="0"/>
          </a:p>
          <a:p>
            <a:pPr lvl="2"/>
            <a:endParaRPr lang="en-US" sz="3552" i="1" dirty="0"/>
          </a:p>
          <a:p>
            <a:pPr lvl="2"/>
            <a:r>
              <a:rPr lang="en-US" sz="3552" i="1" dirty="0"/>
              <a:t>b(x) = </a:t>
            </a:r>
            <a:r>
              <a:rPr lang="en-US" sz="3552" i="1" dirty="0" err="1"/>
              <a:t>silu</a:t>
            </a:r>
            <a:r>
              <a:rPr lang="en-US" sz="3552" i="1" dirty="0"/>
              <a:t>(x) </a:t>
            </a:r>
            <a:r>
              <a:rPr lang="en-US" sz="3552" dirty="0"/>
              <a:t>(activation functions)</a:t>
            </a:r>
          </a:p>
          <a:p>
            <a:pPr lvl="2"/>
            <a:r>
              <a:rPr lang="en-US" sz="3552" i="1" dirty="0"/>
              <a:t>spline(x) </a:t>
            </a:r>
            <a:r>
              <a:rPr lang="en-US" sz="3552" dirty="0"/>
              <a:t>= linear combination of B-Splines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2163" y="2755900"/>
            <a:ext cx="6021762" cy="596681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756" y="6810466"/>
            <a:ext cx="8610600" cy="929002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Hoang-Thang Ta: BSRBF-KAN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55006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04447" y="204698"/>
            <a:ext cx="16396395" cy="2066896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3. Methodology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06959" y="1841500"/>
            <a:ext cx="16580197" cy="778998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Implementation of the current KANs</a:t>
            </a:r>
          </a:p>
          <a:p>
            <a:r>
              <a:rPr lang="en-US" b="1" dirty="0" err="1"/>
              <a:t>EfficientKAN</a:t>
            </a:r>
            <a:endParaRPr lang="en-US" b="1" dirty="0"/>
          </a:p>
          <a:p>
            <a:pPr lvl="1"/>
            <a:r>
              <a:rPr lang="en-US" dirty="0"/>
              <a:t>using B-splines followed by linear combination, reducing memory cost and simplifying computation.</a:t>
            </a:r>
          </a:p>
          <a:p>
            <a:pPr lvl="1"/>
            <a:r>
              <a:rPr lang="en-US" dirty="0">
                <a:hlinkClick r:id="rId2"/>
              </a:rPr>
              <a:t>https://github.com/Blealtan/efficient-kan</a:t>
            </a:r>
            <a:r>
              <a:rPr lang="en-US" dirty="0"/>
              <a:t> </a:t>
            </a:r>
          </a:p>
          <a:p>
            <a:r>
              <a:rPr lang="en-US" b="1" dirty="0" err="1"/>
              <a:t>FastKAN</a:t>
            </a:r>
            <a:endParaRPr lang="en-US" b="1" dirty="0"/>
          </a:p>
          <a:p>
            <a:pPr lvl="1"/>
            <a:r>
              <a:rPr lang="en-US" dirty="0"/>
              <a:t>using GRBFs to approximate the 3-order B-spline and employing layer normalization to keep inputs within the RBFs’ domain. The RBF has the formula: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where </a:t>
            </a:r>
            <a:r>
              <a:rPr lang="en-US" b="1" dirty="0">
                <a:solidFill>
                  <a:srgbClr val="00B050"/>
                </a:solidFill>
              </a:rPr>
              <a:t>r=‖</a:t>
            </a:r>
            <a:r>
              <a:rPr lang="en-US" b="1" dirty="0" err="1">
                <a:solidFill>
                  <a:srgbClr val="00B050"/>
                </a:solidFill>
              </a:rPr>
              <a:t>x−c</a:t>
            </a:r>
            <a:r>
              <a:rPr lang="en-US" b="1" dirty="0">
                <a:solidFill>
                  <a:srgbClr val="00B050"/>
                </a:solidFill>
              </a:rPr>
              <a:t>‖</a:t>
            </a:r>
            <a:r>
              <a:rPr lang="en-US" dirty="0"/>
              <a:t> is the distance between an input vector </a:t>
            </a:r>
            <a:r>
              <a:rPr lang="en-US" b="1" dirty="0"/>
              <a:t>x</a:t>
            </a:r>
            <a:r>
              <a:rPr lang="en-US" dirty="0"/>
              <a:t> and a center </a:t>
            </a:r>
            <a:r>
              <a:rPr lang="en-US" b="1" dirty="0"/>
              <a:t>c</a:t>
            </a:r>
            <a:r>
              <a:rPr lang="en-US" dirty="0"/>
              <a:t>, and </a:t>
            </a:r>
            <a:r>
              <a:rPr lang="en-US" b="1" dirty="0">
                <a:solidFill>
                  <a:srgbClr val="00B050"/>
                </a:solidFill>
              </a:rPr>
              <a:t>ϵ &gt; 0 </a:t>
            </a:r>
            <a:r>
              <a:rPr lang="en-US" dirty="0"/>
              <a:t>controls the width of the Gaussian function.</a:t>
            </a:r>
            <a:br>
              <a:rPr lang="en-US" dirty="0"/>
            </a:br>
            <a:r>
              <a:rPr lang="en-US" dirty="0"/>
              <a:t>	</a:t>
            </a:r>
          </a:p>
          <a:p>
            <a:endParaRPr lang="en-US" dirty="0"/>
          </a:p>
          <a:p>
            <a:pPr lvl="2"/>
            <a:endParaRPr lang="en-US" sz="3552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9657" y="6946900"/>
            <a:ext cx="4114800" cy="81601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Hoang-Thang Ta: BSRBF-KAN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5912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04447" y="204698"/>
            <a:ext cx="16396395" cy="2066896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3. Methodology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919" y="1841500"/>
            <a:ext cx="10972800" cy="7789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Implementation of the current KANs</a:t>
            </a:r>
          </a:p>
          <a:p>
            <a:r>
              <a:rPr lang="en-US" b="1" dirty="0" err="1"/>
              <a:t>FastKAN</a:t>
            </a:r>
            <a:endParaRPr lang="en-US" b="1" dirty="0"/>
          </a:p>
          <a:p>
            <a:pPr lvl="1"/>
            <a:r>
              <a:rPr lang="en-US" sz="3400" dirty="0"/>
              <a:t>Li, Z.: Kolmogorov-</a:t>
            </a:r>
            <a:r>
              <a:rPr lang="en-US" sz="3400" dirty="0" err="1"/>
              <a:t>arnold</a:t>
            </a:r>
            <a:r>
              <a:rPr lang="en-US" sz="3400" dirty="0"/>
              <a:t> networks are radial basis function networks. </a:t>
            </a:r>
            <a:r>
              <a:rPr lang="en-US" sz="3400" dirty="0" err="1"/>
              <a:t>arXiv</a:t>
            </a:r>
            <a:r>
              <a:rPr lang="en-US" sz="3400" dirty="0"/>
              <a:t> preprint arXiv:2405.06721 (2024)</a:t>
            </a:r>
            <a:endParaRPr lang="en-US" sz="3400" b="1" dirty="0"/>
          </a:p>
          <a:p>
            <a:pPr lvl="1"/>
            <a:r>
              <a:rPr lang="en-US" sz="3400" dirty="0" err="1"/>
              <a:t>FastKAN</a:t>
            </a:r>
            <a:r>
              <a:rPr lang="en-US" sz="3400" dirty="0"/>
              <a:t> uses a special form of RBFs, GRBFs where </a:t>
            </a:r>
            <a:r>
              <a:rPr lang="en-US" sz="3400" b="1" dirty="0">
                <a:solidFill>
                  <a:srgbClr val="00B050"/>
                </a:solidFill>
              </a:rPr>
              <a:t>ϵ=0.5</a:t>
            </a:r>
            <a:r>
              <a:rPr lang="en-US" sz="3400" dirty="0"/>
              <a:t> and </a:t>
            </a:r>
            <a:r>
              <a:rPr lang="en-US" sz="3400" b="1" dirty="0">
                <a:solidFill>
                  <a:srgbClr val="00B050"/>
                </a:solidFill>
              </a:rPr>
              <a:t>h</a:t>
            </a:r>
            <a:r>
              <a:rPr lang="en-US" sz="3400" dirty="0"/>
              <a:t> controls the width of the Gaussian function: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marL="712866" lvl="1" indent="0">
              <a:buNone/>
            </a:pPr>
            <a:endParaRPr lang="en-US" dirty="0"/>
          </a:p>
          <a:p>
            <a:pPr lvl="1"/>
            <a:r>
              <a:rPr lang="en-US" sz="3600" dirty="0"/>
              <a:t>The RBF network with </a:t>
            </a:r>
            <a:r>
              <a:rPr lang="en-US" sz="3600" b="1" dirty="0">
                <a:solidFill>
                  <a:srgbClr val="00B050"/>
                </a:solidFill>
              </a:rPr>
              <a:t>N</a:t>
            </a:r>
            <a:r>
              <a:rPr lang="en-US" sz="3600" dirty="0"/>
              <a:t> centers can be shown as:</a:t>
            </a:r>
          </a:p>
          <a:p>
            <a:pPr lvl="2"/>
            <a:endParaRPr lang="en-US" sz="3552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356" y="6184900"/>
            <a:ext cx="6324600" cy="14456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6356" y="1822355"/>
            <a:ext cx="7376162" cy="514487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756" y="8623300"/>
            <a:ext cx="10371033" cy="1630755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Hoang-Thang Ta: BSRBF-KAN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84114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04447" y="204698"/>
            <a:ext cx="16396395" cy="2066896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3. Methodology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918" y="1841500"/>
            <a:ext cx="17353637" cy="7789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Implementation of the current KANs</a:t>
            </a:r>
          </a:p>
          <a:p>
            <a:r>
              <a:rPr lang="en-US" b="1" dirty="0" err="1"/>
              <a:t>FasterKAN</a:t>
            </a:r>
            <a:endParaRPr lang="en-US" b="1" dirty="0"/>
          </a:p>
          <a:p>
            <a:pPr lvl="1"/>
            <a:r>
              <a:rPr lang="en-US" sz="3400" dirty="0"/>
              <a:t>Li, Z.: Kolmogorov-</a:t>
            </a:r>
            <a:r>
              <a:rPr lang="en-US" sz="3400" dirty="0" err="1"/>
              <a:t>arnold</a:t>
            </a:r>
            <a:r>
              <a:rPr lang="en-US" sz="3400" dirty="0"/>
              <a:t> networks are radial basis function networks. </a:t>
            </a:r>
            <a:r>
              <a:rPr lang="en-US" sz="3400" dirty="0" err="1"/>
              <a:t>arXiv</a:t>
            </a:r>
            <a:r>
              <a:rPr lang="en-US" sz="3400" dirty="0"/>
              <a:t> preprint arXiv:2405.06721 (2024)</a:t>
            </a:r>
            <a:endParaRPr lang="en-US" sz="3400" b="1" dirty="0"/>
          </a:p>
          <a:p>
            <a:pPr lvl="1"/>
            <a:r>
              <a:rPr lang="en-US" sz="3400" dirty="0"/>
              <a:t>Use </a:t>
            </a:r>
            <a:r>
              <a:rPr lang="en-US" sz="3400" dirty="0" err="1"/>
              <a:t>Reflectional</a:t>
            </a:r>
            <a:r>
              <a:rPr lang="en-US" sz="3400" dirty="0"/>
              <a:t> Switch Activation Functions (RSWAFs), which are variants of RBFs:</a:t>
            </a:r>
            <a:br>
              <a:rPr lang="en-US" dirty="0"/>
            </a:b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 err="1"/>
              <a:t>GottliebKAN</a:t>
            </a:r>
            <a:r>
              <a:rPr lang="en-US" dirty="0"/>
              <a:t>, which is based on </a:t>
            </a:r>
            <a:r>
              <a:rPr lang="en-US" b="1" dirty="0">
                <a:solidFill>
                  <a:srgbClr val="00B050"/>
                </a:solidFill>
              </a:rPr>
              <a:t>Gottlieb polynomials</a:t>
            </a:r>
          </a:p>
          <a:p>
            <a:pPr lvl="1"/>
            <a:r>
              <a:rPr lang="en-US" sz="3400" dirty="0" err="1"/>
              <a:t>Teymoor</a:t>
            </a:r>
            <a:r>
              <a:rPr lang="en-US" sz="3400" dirty="0"/>
              <a:t> </a:t>
            </a:r>
            <a:r>
              <a:rPr lang="en-US" sz="3400" dirty="0" err="1"/>
              <a:t>Seydi</a:t>
            </a:r>
            <a:r>
              <a:rPr lang="en-US" sz="3400" dirty="0"/>
              <a:t>, S.: Exploring the potential of polynomial basis functions in </a:t>
            </a:r>
            <a:r>
              <a:rPr lang="en-US" sz="3400" dirty="0" err="1"/>
              <a:t>kolmogorov-arnold</a:t>
            </a:r>
            <a:r>
              <a:rPr lang="en-US" sz="3400" dirty="0"/>
              <a:t> networks: A comparative study of different groups of polynomials. </a:t>
            </a:r>
            <a:r>
              <a:rPr lang="en-US" sz="3400" dirty="0" err="1"/>
              <a:t>arXiv</a:t>
            </a:r>
            <a:r>
              <a:rPr lang="en-US" sz="3400" dirty="0"/>
              <a:t> e-prints pp. </a:t>
            </a:r>
            <a:r>
              <a:rPr lang="en-US" sz="3400" dirty="0" err="1"/>
              <a:t>arXiv</a:t>
            </a:r>
            <a:r>
              <a:rPr lang="en-US" sz="3400" dirty="0"/>
              <a:t>–2406 (2024)</a:t>
            </a:r>
          </a:p>
          <a:p>
            <a:pPr lvl="1"/>
            <a:endParaRPr lang="en-US" dirty="0"/>
          </a:p>
          <a:p>
            <a:pPr marL="712866" lvl="1" indent="0">
              <a:buNone/>
            </a:pPr>
            <a:endParaRPr lang="en-US" dirty="0"/>
          </a:p>
          <a:p>
            <a:pPr marL="1425733" lvl="2" indent="0">
              <a:buNone/>
            </a:pPr>
            <a:endParaRPr lang="en-US" sz="3552" i="1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Hoang-Thang Ta: BSRBF-KAN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14</a:t>
            </a:fld>
            <a:endParaRPr lang="cs-CZ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956" y="4928172"/>
            <a:ext cx="13283123" cy="161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96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04447" y="204698"/>
            <a:ext cx="16396395" cy="2066896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3. Methodology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85919" y="1841500"/>
            <a:ext cx="6304638" cy="7789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Implementation of the current KANs</a:t>
            </a:r>
          </a:p>
          <a:p>
            <a:r>
              <a:rPr lang="en-US" b="1" dirty="0"/>
              <a:t>BSBRF-KAN</a:t>
            </a:r>
          </a:p>
          <a:p>
            <a:pPr lvl="1"/>
            <a:r>
              <a:rPr lang="en-US" sz="3600" dirty="0"/>
              <a:t>Combine B-splines and Gaussian RBFs for interpolation and approximation, ensures smoothness, continuity, and proper derivative handling.</a:t>
            </a:r>
          </a:p>
          <a:p>
            <a:pPr lvl="1"/>
            <a:r>
              <a:rPr lang="en-US" sz="3600" dirty="0"/>
              <a:t>From an input </a:t>
            </a:r>
            <a:r>
              <a:rPr lang="en-US" sz="3600" i="1" dirty="0">
                <a:solidFill>
                  <a:srgbClr val="00B050"/>
                </a:solidFill>
              </a:rPr>
              <a:t>x</a:t>
            </a:r>
            <a:r>
              <a:rPr lang="en-US" sz="3600" dirty="0"/>
              <a:t>, the BSRBF function is represented as:</a:t>
            </a:r>
          </a:p>
          <a:p>
            <a:pPr lvl="1"/>
            <a:endParaRPr lang="en-US" sz="2976" dirty="0"/>
          </a:p>
          <a:p>
            <a:pPr lvl="2"/>
            <a:endParaRPr lang="en-US" sz="3552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1556" y="8774906"/>
            <a:ext cx="10628454" cy="83061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481" y="850900"/>
            <a:ext cx="9645889" cy="701040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Hoang-Thang Ta: BSRBF-KAN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8820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204447" y="204698"/>
            <a:ext cx="16396395" cy="2066896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4. Experiments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75556" y="1841500"/>
            <a:ext cx="7162800" cy="77899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4600" b="1" dirty="0">
                <a:solidFill>
                  <a:srgbClr val="0070C0"/>
                </a:solidFill>
              </a:rPr>
              <a:t>Configuration + Model Losses</a:t>
            </a:r>
          </a:p>
          <a:p>
            <a:pPr lvl="1"/>
            <a:r>
              <a:rPr lang="en-US" sz="3600" dirty="0"/>
              <a:t>Each network was trained with </a:t>
            </a:r>
            <a:r>
              <a:rPr lang="en-US" sz="3600" b="1" dirty="0">
                <a:solidFill>
                  <a:srgbClr val="00B050"/>
                </a:solidFill>
              </a:rPr>
              <a:t>5 independent runs</a:t>
            </a:r>
            <a:r>
              <a:rPr lang="en-US" sz="3600" dirty="0"/>
              <a:t> on MNIST (15 epochs) and Fashion-MNIST (25 epochs) using models structured as </a:t>
            </a:r>
            <a:r>
              <a:rPr lang="en-US" sz="3600" b="1" dirty="0">
                <a:solidFill>
                  <a:srgbClr val="00B050"/>
                </a:solidFill>
              </a:rPr>
              <a:t>(784, 64, 10)</a:t>
            </a:r>
            <a:r>
              <a:rPr lang="en-US" sz="3600" dirty="0"/>
              <a:t>, and calculate the metric averages.</a:t>
            </a:r>
          </a:p>
          <a:p>
            <a:pPr lvl="1"/>
            <a:r>
              <a:rPr lang="en-US" sz="3600" dirty="0"/>
              <a:t>For </a:t>
            </a:r>
            <a:r>
              <a:rPr lang="en-US" sz="3600" dirty="0" err="1"/>
              <a:t>GottliebKAN</a:t>
            </a:r>
            <a:r>
              <a:rPr lang="en-US" sz="3600" dirty="0"/>
              <a:t>, we used (784, 64, 64, 10) to be similar to the original design. </a:t>
            </a:r>
          </a:p>
          <a:p>
            <a:pPr lvl="1"/>
            <a:r>
              <a:rPr lang="en-US" sz="3600" dirty="0"/>
              <a:t>Parameters: </a:t>
            </a:r>
            <a:r>
              <a:rPr lang="en-US" sz="3600" b="1" dirty="0" err="1">
                <a:solidFill>
                  <a:srgbClr val="009EF3"/>
                </a:solidFill>
              </a:rPr>
              <a:t>batch_size</a:t>
            </a:r>
            <a:r>
              <a:rPr lang="en-US" sz="3600" b="1" dirty="0">
                <a:solidFill>
                  <a:srgbClr val="009EF3"/>
                </a:solidFill>
              </a:rPr>
              <a:t>=64, </a:t>
            </a:r>
            <a:r>
              <a:rPr lang="en-US" sz="3600" b="1" dirty="0" err="1">
                <a:solidFill>
                  <a:srgbClr val="009EF3"/>
                </a:solidFill>
              </a:rPr>
              <a:t>learning_rate</a:t>
            </a:r>
            <a:r>
              <a:rPr lang="en-US" sz="3600" b="1" dirty="0">
                <a:solidFill>
                  <a:srgbClr val="009EF3"/>
                </a:solidFill>
              </a:rPr>
              <a:t>=1e-3, </a:t>
            </a:r>
            <a:r>
              <a:rPr lang="en-US" sz="3600" b="1" dirty="0" err="1">
                <a:solidFill>
                  <a:srgbClr val="009EF3"/>
                </a:solidFill>
              </a:rPr>
              <a:t>weight_decay</a:t>
            </a:r>
            <a:r>
              <a:rPr lang="en-US" sz="3600" b="1" dirty="0">
                <a:solidFill>
                  <a:srgbClr val="009EF3"/>
                </a:solidFill>
              </a:rPr>
              <a:t>=1e-4, gamma=0.8, optimize=</a:t>
            </a:r>
            <a:r>
              <a:rPr lang="en-US" sz="3600" b="1" dirty="0" err="1">
                <a:solidFill>
                  <a:srgbClr val="009EF3"/>
                </a:solidFill>
              </a:rPr>
              <a:t>AdamW</a:t>
            </a:r>
            <a:r>
              <a:rPr lang="en-US" sz="3600" b="1" dirty="0">
                <a:solidFill>
                  <a:srgbClr val="009EF3"/>
                </a:solidFill>
              </a:rPr>
              <a:t>, and loss=</a:t>
            </a:r>
            <a:r>
              <a:rPr lang="en-US" sz="3600" b="1" dirty="0" err="1">
                <a:solidFill>
                  <a:srgbClr val="009EF3"/>
                </a:solidFill>
              </a:rPr>
              <a:t>CrossEntropy</a:t>
            </a:r>
            <a:r>
              <a:rPr lang="en-US" sz="3600" dirty="0"/>
              <a:t>.</a:t>
            </a:r>
          </a:p>
          <a:p>
            <a:pPr lvl="1"/>
            <a:endParaRPr lang="en-US" sz="2976" dirty="0"/>
          </a:p>
          <a:p>
            <a:pPr lvl="2"/>
            <a:endParaRPr lang="en-US" sz="3552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556" y="1824630"/>
            <a:ext cx="9994440" cy="7187143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Hoang-Thang Ta: BSRBF-KAN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9010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23156" y="-63500"/>
            <a:ext cx="16396395" cy="2066896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4. Experiments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75556" y="1536700"/>
            <a:ext cx="16840200" cy="7789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600" b="1" dirty="0">
                <a:solidFill>
                  <a:srgbClr val="0070C0"/>
                </a:solidFill>
              </a:rPr>
              <a:t>The best metric values in 5 training runs</a:t>
            </a:r>
            <a:endParaRPr lang="en-US" sz="3600" dirty="0"/>
          </a:p>
          <a:p>
            <a:pPr lvl="1"/>
            <a:endParaRPr lang="en-US" sz="2976" dirty="0"/>
          </a:p>
          <a:p>
            <a:pPr lvl="2"/>
            <a:endParaRPr lang="en-US" sz="3552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3556" y="2374900"/>
            <a:ext cx="10383304" cy="821579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Hoang-Thang Ta: BSRBF-KAN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5046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23156" y="-63500"/>
            <a:ext cx="16396395" cy="2066896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4. Experiments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75556" y="1536700"/>
            <a:ext cx="16840200" cy="7789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600" b="1" dirty="0">
                <a:solidFill>
                  <a:srgbClr val="0070C0"/>
                </a:solidFill>
              </a:rPr>
              <a:t>The average metric values in 5 training runs</a:t>
            </a:r>
            <a:endParaRPr lang="en-US" sz="2976" dirty="0"/>
          </a:p>
          <a:p>
            <a:pPr lvl="2"/>
            <a:endParaRPr lang="en-US" sz="3552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1156" y="2298700"/>
            <a:ext cx="11506200" cy="7887081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Hoang-Thang Ta: BSRBF-KAN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83960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23156" y="-63500"/>
            <a:ext cx="16396395" cy="2066896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4. Experiments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75556" y="1536700"/>
            <a:ext cx="5334000" cy="7789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600" b="1" dirty="0">
                <a:solidFill>
                  <a:srgbClr val="0070C0"/>
                </a:solidFill>
              </a:rPr>
              <a:t>Misclassification Analysis</a:t>
            </a:r>
            <a:endParaRPr lang="en-US" sz="3552" i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6443" y="969948"/>
            <a:ext cx="11015508" cy="9125591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Hoang-Thang Ta: BSRBF-KAN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984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Index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4600" dirty="0">
                <a:solidFill>
                  <a:srgbClr val="0070C0"/>
                </a:solidFill>
              </a:rPr>
              <a:t>Introduction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600" dirty="0">
                <a:solidFill>
                  <a:srgbClr val="0070C0"/>
                </a:solidFill>
              </a:rPr>
              <a:t>Related works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600" dirty="0">
                <a:solidFill>
                  <a:srgbClr val="0070C0"/>
                </a:solidFill>
              </a:rPr>
              <a:t>Methodology: </a:t>
            </a:r>
            <a:r>
              <a:rPr lang="en-US" sz="4600" dirty="0"/>
              <a:t>Kolmogorov-Arnold Representation Theorem, Kolmogorov-Arnold Networks, and Several KANs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600" dirty="0">
                <a:solidFill>
                  <a:srgbClr val="0070C0"/>
                </a:solidFill>
              </a:rPr>
              <a:t>Experiments: </a:t>
            </a:r>
            <a:r>
              <a:rPr lang="en-US" sz="4600" dirty="0"/>
              <a:t>MNIST + Fashion-MNIST, Misclassification Analysis, Ablation Study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600" dirty="0">
                <a:solidFill>
                  <a:srgbClr val="0070C0"/>
                </a:solidFill>
              </a:rPr>
              <a:t>Limitation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600" dirty="0">
                <a:solidFill>
                  <a:srgbClr val="0070C0"/>
                </a:solidFill>
              </a:rPr>
              <a:t>Conclusion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4600" dirty="0">
                <a:solidFill>
                  <a:srgbClr val="0070C0"/>
                </a:solidFill>
              </a:rPr>
              <a:t>Questions + Answers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Hoang-Thang Ta: BSRBF-KAN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417658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23156" y="-63500"/>
            <a:ext cx="16396395" cy="2066896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4. Experiments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75556" y="1536700"/>
            <a:ext cx="16535400" cy="77899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600" b="1" dirty="0">
                <a:solidFill>
                  <a:srgbClr val="0070C0"/>
                </a:solidFill>
              </a:rPr>
              <a:t>Ablation Study</a:t>
            </a:r>
            <a:endParaRPr lang="en-US" sz="3552" i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556" y="2385438"/>
            <a:ext cx="11506200" cy="7792708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Hoang-Thang Ta: BSRBF-KAN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2445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23156" y="-63500"/>
            <a:ext cx="16396395" cy="2066896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5. Limitations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75556" y="1536700"/>
            <a:ext cx="16535400" cy="7789987"/>
          </a:xfrm>
        </p:spPr>
        <p:txBody>
          <a:bodyPr>
            <a:noAutofit/>
          </a:bodyPr>
          <a:lstStyle/>
          <a:p>
            <a:r>
              <a:rPr lang="en-US" sz="4200" dirty="0"/>
              <a:t>Experiments were conducted </a:t>
            </a:r>
            <a:r>
              <a:rPr lang="en-US" sz="4200" b="1" dirty="0">
                <a:solidFill>
                  <a:srgbClr val="00B0F0"/>
                </a:solidFill>
              </a:rPr>
              <a:t>simple datasets </a:t>
            </a:r>
            <a:r>
              <a:rPr lang="en-US" sz="4200" dirty="0"/>
              <a:t>(MNIST and Fashion-MNIST)</a:t>
            </a:r>
          </a:p>
          <a:p>
            <a:r>
              <a:rPr lang="en-US" sz="4200" b="1" dirty="0">
                <a:solidFill>
                  <a:srgbClr val="00B050"/>
                </a:solidFill>
              </a:rPr>
              <a:t>The fairness of using the number of parameters </a:t>
            </a:r>
            <a:r>
              <a:rPr lang="en-US" sz="4200" dirty="0"/>
              <a:t>(KANs vs. MLP)</a:t>
            </a:r>
          </a:p>
          <a:p>
            <a:r>
              <a:rPr lang="en-US" sz="4200" dirty="0"/>
              <a:t>Combining B-splines and Radial Basis Functions was chosen based on observed performance </a:t>
            </a:r>
            <a:r>
              <a:rPr lang="en-US" sz="4200" b="1" dirty="0">
                <a:solidFill>
                  <a:srgbClr val="00B050"/>
                </a:solidFill>
              </a:rPr>
              <a:t>without a formalized mathematical justification or deep analyses</a:t>
            </a:r>
            <a:r>
              <a:rPr lang="en-US" sz="4200" dirty="0"/>
              <a:t>.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sz="4200" dirty="0"/>
              <a:t>Requirements: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600" dirty="0"/>
              <a:t> Test more datasets and tasks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600" dirty="0"/>
              <a:t>Design models with equal parameter counts for balanced comparisons</a:t>
            </a:r>
          </a:p>
          <a:p>
            <a:pPr lvl="1">
              <a:buFont typeface="Wingdings" panose="05000000000000000000" pitchFamily="2" charset="2"/>
              <a:buChar char="à"/>
            </a:pPr>
            <a:r>
              <a:rPr lang="en-US" sz="3600" dirty="0"/>
              <a:t> Explore the theoretical basis for function combinations through mathematical and qualitative analyses.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Hoang-Thang Ta: BSRBF-KAN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549577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356" y="469900"/>
            <a:ext cx="16396395" cy="292807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6. Conclusion + Future works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75556" y="3136900"/>
            <a:ext cx="16535400" cy="6189787"/>
          </a:xfrm>
        </p:spPr>
        <p:txBody>
          <a:bodyPr>
            <a:noAutofit/>
          </a:bodyPr>
          <a:lstStyle/>
          <a:p>
            <a:r>
              <a:rPr lang="en-US" sz="3600" dirty="0"/>
              <a:t>The paper introduces BSRBF-KAN, a new Kolmogorov Arnold Network combining B-splines and RBFs for training. </a:t>
            </a:r>
          </a:p>
          <a:p>
            <a:pPr lvl="1"/>
            <a:r>
              <a:rPr lang="en-US" sz="2976" dirty="0"/>
              <a:t>The focus was on understanding KAN combinations rather than optimizing </a:t>
            </a:r>
            <a:r>
              <a:rPr lang="en-US" sz="2976" dirty="0" err="1"/>
              <a:t>hyperparameters</a:t>
            </a:r>
            <a:r>
              <a:rPr lang="en-US" sz="2976" dirty="0"/>
              <a:t>. </a:t>
            </a:r>
          </a:p>
          <a:p>
            <a:r>
              <a:rPr lang="en-US" sz="3600" dirty="0"/>
              <a:t>BSRBF-KAN showed </a:t>
            </a:r>
            <a:r>
              <a:rPr lang="en-US" sz="3600" b="1" dirty="0">
                <a:solidFill>
                  <a:srgbClr val="00B050"/>
                </a:solidFill>
              </a:rPr>
              <a:t>competitive performance and rapid convergence</a:t>
            </a:r>
            <a:r>
              <a:rPr lang="en-US" sz="3600" dirty="0"/>
              <a:t> on MNIST and Fashion-MNIST, </a:t>
            </a:r>
          </a:p>
          <a:p>
            <a:pPr lvl="1"/>
            <a:r>
              <a:rPr lang="en-US" sz="2976" dirty="0"/>
              <a:t>high convergence could lead to overfitting, which can be mitigated. </a:t>
            </a:r>
          </a:p>
          <a:p>
            <a:r>
              <a:rPr lang="en-US" sz="3600" dirty="0"/>
              <a:t>Misclassification analysis and an ablation study were conducted to identify critical components. </a:t>
            </a:r>
          </a:p>
          <a:p>
            <a:r>
              <a:rPr lang="en-US" sz="3600" dirty="0"/>
              <a:t>Future work involves testing on more datasets and exploring KAN combinations to improve model performance.</a:t>
            </a:r>
          </a:p>
          <a:p>
            <a:endParaRPr lang="en-US" sz="3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dirty="0"/>
              <a:t>Hoang-Thang Ta: BSRBF-KAN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6648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199356" y="1331078"/>
            <a:ext cx="16396395" cy="2066896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7. Questions + Answers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275556" y="3136900"/>
            <a:ext cx="16535400" cy="6189787"/>
          </a:xfrm>
        </p:spPr>
        <p:txBody>
          <a:bodyPr>
            <a:noAutofit/>
          </a:bodyPr>
          <a:lstStyle/>
          <a:p>
            <a:r>
              <a:rPr lang="en-US" sz="4600" dirty="0"/>
              <a:t>Thank you for listening.</a:t>
            </a:r>
          </a:p>
          <a:p>
            <a:r>
              <a:rPr lang="en-US" sz="4600" dirty="0"/>
              <a:t>GitHub: </a:t>
            </a:r>
            <a:r>
              <a:rPr lang="en-US" sz="4600" dirty="0">
                <a:hlinkClick r:id="rId2"/>
              </a:rPr>
              <a:t>https://github.com/hoangthangta/BSRBF_KAN</a:t>
            </a:r>
            <a:r>
              <a:rPr lang="en-US" sz="4600" dirty="0"/>
              <a:t> </a:t>
            </a:r>
          </a:p>
          <a:p>
            <a:endParaRPr lang="en-US" sz="3600" dirty="0"/>
          </a:p>
          <a:p>
            <a:endParaRPr lang="en-US" sz="360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Hoang-Thang Ta: BSRBF-KAN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23</a:t>
            </a:fld>
            <a:endParaRPr lang="cs-CZ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F95502-65C6-482A-9B40-DDCB8DAA9D75}"/>
              </a:ext>
            </a:extLst>
          </p:cNvPr>
          <p:cNvGrpSpPr/>
          <p:nvPr/>
        </p:nvGrpSpPr>
        <p:grpSpPr>
          <a:xfrm>
            <a:off x="0" y="0"/>
            <a:ext cx="19010313" cy="1112119"/>
            <a:chOff x="-324644" y="2222500"/>
            <a:chExt cx="22261685" cy="1302327"/>
          </a:xfrm>
        </p:grpSpPr>
        <p:sp>
          <p:nvSpPr>
            <p:cNvPr id="7" name="object 2"/>
            <p:cNvSpPr/>
            <p:nvPr/>
          </p:nvSpPr>
          <p:spPr>
            <a:xfrm>
              <a:off x="-324644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3"/>
            <p:cNvSpPr/>
            <p:nvPr/>
          </p:nvSpPr>
          <p:spPr>
            <a:xfrm>
              <a:off x="16363156" y="2222500"/>
              <a:ext cx="5573885" cy="1302327"/>
            </a:xfrm>
            <a:custGeom>
              <a:avLst/>
              <a:gdLst/>
              <a:ahLst/>
              <a:cxnLst/>
              <a:rect l="l" t="t" r="r" b="b"/>
              <a:pathLst>
                <a:path w="1883409" h="440055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" name="object 2">
              <a:extLst>
                <a:ext uri="{FF2B5EF4-FFF2-40B4-BE49-F238E27FC236}">
                  <a16:creationId xmlns:a16="http://schemas.microsoft.com/office/drawing/2014/main" id="{3708B453-DDCE-42C1-9AB9-A8D5DDCA46AD}"/>
                </a:ext>
              </a:extLst>
            </p:cNvPr>
            <p:cNvSpPr/>
            <p:nvPr/>
          </p:nvSpPr>
          <p:spPr>
            <a:xfrm>
              <a:off x="52379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2">
              <a:extLst>
                <a:ext uri="{FF2B5EF4-FFF2-40B4-BE49-F238E27FC236}">
                  <a16:creationId xmlns:a16="http://schemas.microsoft.com/office/drawing/2014/main" id="{7D360C87-DA57-4F00-96B5-35199AD11657}"/>
                </a:ext>
              </a:extLst>
            </p:cNvPr>
            <p:cNvSpPr/>
            <p:nvPr/>
          </p:nvSpPr>
          <p:spPr>
            <a:xfrm>
              <a:off x="108005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A1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7"/>
          <p:cNvSpPr txBox="1"/>
          <p:nvPr/>
        </p:nvSpPr>
        <p:spPr>
          <a:xfrm>
            <a:off x="9581356" y="241300"/>
            <a:ext cx="490924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dirty="0">
                <a:cs typeface="Source Sans Pro Light"/>
              </a:rPr>
              <a:t>AI Foundations and Big Data</a:t>
            </a:r>
            <a:endParaRPr sz="3200" dirty="0">
              <a:cs typeface="Source Sans Pro Light"/>
            </a:endParaRPr>
          </a:p>
        </p:txBody>
      </p:sp>
      <p:sp>
        <p:nvSpPr>
          <p:cNvPr id="12" name="object 7"/>
          <p:cNvSpPr txBox="1"/>
          <p:nvPr/>
        </p:nvSpPr>
        <p:spPr>
          <a:xfrm>
            <a:off x="1031079" y="303425"/>
            <a:ext cx="278505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spc="-15" dirty="0" err="1">
                <a:solidFill>
                  <a:srgbClr val="FFFFFF"/>
                </a:solidFill>
                <a:cs typeface="Source Sans Pro Light"/>
              </a:rPr>
              <a:t>SoICT</a:t>
            </a:r>
            <a:r>
              <a:rPr lang="en-US" sz="3200" spc="-15" dirty="0">
                <a:solidFill>
                  <a:srgbClr val="FFFFFF"/>
                </a:solidFill>
                <a:cs typeface="Source Sans Pro Light"/>
              </a:rPr>
              <a:t> 2024</a:t>
            </a:r>
            <a:endParaRPr sz="3200" dirty="0">
              <a:cs typeface="Source Sans Pro Light"/>
            </a:endParaRPr>
          </a:p>
        </p:txBody>
      </p:sp>
      <p:sp>
        <p:nvSpPr>
          <p:cNvPr id="13" name="object 7"/>
          <p:cNvSpPr txBox="1"/>
          <p:nvPr/>
        </p:nvSpPr>
        <p:spPr>
          <a:xfrm>
            <a:off x="6076156" y="241300"/>
            <a:ext cx="278505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spc="-15" dirty="0">
                <a:cs typeface="Source Sans Pro Light"/>
              </a:rPr>
              <a:t>Session 8B</a:t>
            </a:r>
            <a:endParaRPr sz="3200" dirty="0">
              <a:cs typeface="Source Sans Pro Light"/>
            </a:endParaRPr>
          </a:p>
        </p:txBody>
      </p:sp>
      <p:sp>
        <p:nvSpPr>
          <p:cNvPr id="14" name="object 7"/>
          <p:cNvSpPr txBox="1"/>
          <p:nvPr/>
        </p:nvSpPr>
        <p:spPr>
          <a:xfrm>
            <a:off x="15263913" y="241300"/>
            <a:ext cx="490924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3200" dirty="0">
                <a:cs typeface="Source Sans Pro Light"/>
              </a:rPr>
              <a:t>December, 13th</a:t>
            </a:r>
            <a:endParaRPr sz="3200" dirty="0">
              <a:cs typeface="Source Sans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2490021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1. 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Kolmogorov-Arnold Networks (KANs) use learnable </a:t>
            </a:r>
            <a:r>
              <a:rPr lang="en-US" sz="4800" b="1" dirty="0">
                <a:solidFill>
                  <a:srgbClr val="009EF3"/>
                </a:solidFill>
              </a:rPr>
              <a:t>activation functions </a:t>
            </a:r>
            <a:r>
              <a:rPr lang="en-US" sz="4800" dirty="0"/>
              <a:t>as "edges" to fit training data, as opposed to the fixed activation functions used as "nodes" in multi-layer </a:t>
            </a:r>
            <a:r>
              <a:rPr lang="en-US" sz="4800" dirty="0" err="1"/>
              <a:t>perceptrons</a:t>
            </a:r>
            <a:r>
              <a:rPr lang="en-US" sz="4800" dirty="0"/>
              <a:t> (MLPs). </a:t>
            </a:r>
          </a:p>
          <a:p>
            <a:r>
              <a:rPr lang="en-US" sz="4800" dirty="0"/>
              <a:t>KANs are based on the </a:t>
            </a:r>
            <a:r>
              <a:rPr lang="en-US" sz="4800" b="1" dirty="0">
                <a:solidFill>
                  <a:srgbClr val="009EF3"/>
                </a:solidFill>
              </a:rPr>
              <a:t>Kolmogorov-Arnold Representation Theorem</a:t>
            </a:r>
            <a:r>
              <a:rPr lang="en-US" sz="4800" dirty="0"/>
              <a:t>. Multilayer </a:t>
            </a:r>
            <a:r>
              <a:rPr lang="en-US" sz="4800" dirty="0" err="1"/>
              <a:t>Perceptrons</a:t>
            </a:r>
            <a:r>
              <a:rPr lang="en-US" sz="4800" dirty="0"/>
              <a:t> (MLPs) are based on </a:t>
            </a:r>
            <a:r>
              <a:rPr lang="en-US" sz="4800" b="1" dirty="0">
                <a:solidFill>
                  <a:srgbClr val="00B0F0"/>
                </a:solidFill>
              </a:rPr>
              <a:t>Universal Approximation Theory.</a:t>
            </a:r>
          </a:p>
          <a:p>
            <a:pPr marL="0" indent="0">
              <a:buNone/>
            </a:pPr>
            <a:r>
              <a:rPr lang="en-US" sz="4800" dirty="0">
                <a:sym typeface="Wingdings" panose="05000000000000000000" pitchFamily="2" charset="2"/>
              </a:rPr>
              <a:t> </a:t>
            </a:r>
            <a:r>
              <a:rPr lang="en-US" sz="4800" dirty="0"/>
              <a:t>New research trends: novel KANs and integrating KANs with CNNs, RNNs, etc.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Hoang-Thang Ta: BSRBF-KAN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70773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1. Introduction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06959" y="2298700"/>
            <a:ext cx="16396395" cy="7332787"/>
          </a:xfrm>
        </p:spPr>
        <p:txBody>
          <a:bodyPr>
            <a:normAutofit/>
          </a:bodyPr>
          <a:lstStyle/>
          <a:p>
            <a:r>
              <a:rPr lang="en-US" sz="4800" dirty="0"/>
              <a:t>Propose </a:t>
            </a:r>
            <a:r>
              <a:rPr lang="en-US" sz="4800" b="1" dirty="0">
                <a:solidFill>
                  <a:srgbClr val="009EF3"/>
                </a:solidFill>
              </a:rPr>
              <a:t>BSRBF-KAN </a:t>
            </a:r>
            <a:r>
              <a:rPr lang="en-US" sz="4800" dirty="0"/>
              <a:t>combines </a:t>
            </a:r>
            <a:r>
              <a:rPr lang="en-US" sz="4800" b="1" dirty="0">
                <a:solidFill>
                  <a:srgbClr val="009EF3"/>
                </a:solidFill>
              </a:rPr>
              <a:t>B-splines</a:t>
            </a:r>
            <a:r>
              <a:rPr lang="en-US" sz="4800" dirty="0"/>
              <a:t> and </a:t>
            </a:r>
            <a:r>
              <a:rPr lang="en-US" sz="4800" b="1" dirty="0">
                <a:solidFill>
                  <a:srgbClr val="009EF3"/>
                </a:solidFill>
              </a:rPr>
              <a:t>radial basis functions (RBFs) </a:t>
            </a:r>
            <a:r>
              <a:rPr lang="en-US" sz="4800" dirty="0"/>
              <a:t>within Kolmogorov Arnold Networks (KAN) for improved data fitting.</a:t>
            </a:r>
          </a:p>
          <a:p>
            <a:r>
              <a:rPr lang="en-US" sz="4800" dirty="0"/>
              <a:t>BSRBF-KAN shows stability and </a:t>
            </a:r>
            <a:r>
              <a:rPr lang="en-US" sz="4800" b="1" dirty="0">
                <a:solidFill>
                  <a:srgbClr val="00B050"/>
                </a:solidFill>
              </a:rPr>
              <a:t>better convergence </a:t>
            </a:r>
            <a:r>
              <a:rPr lang="en-US" sz="4800" dirty="0"/>
              <a:t>compared to MLPs and other networks.</a:t>
            </a:r>
          </a:p>
          <a:p>
            <a:pPr marL="0" indent="0">
              <a:buNone/>
            </a:pPr>
            <a:r>
              <a:rPr lang="en-US" sz="4800" dirty="0">
                <a:sym typeface="Wingdings" panose="05000000000000000000" pitchFamily="2" charset="2"/>
              </a:rPr>
              <a:t> </a:t>
            </a:r>
            <a:r>
              <a:rPr lang="en-US" sz="4800" dirty="0"/>
              <a:t>Inspire new mathematical function combinations for KAN design.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Hoang-Thang Ta: BSRBF-KAN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8249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2. Related works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06959" y="2298700"/>
            <a:ext cx="16396395" cy="733278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Hilbert’s 13th problem</a:t>
            </a:r>
          </a:p>
          <a:p>
            <a:pPr marL="1069300" lvl="2">
              <a:spcBef>
                <a:spcPts val="1559"/>
              </a:spcBef>
            </a:pPr>
            <a:r>
              <a:rPr lang="en-US" sz="3600" dirty="0"/>
              <a:t>concerns the solvability of the general </a:t>
            </a:r>
            <a:r>
              <a:rPr lang="en-US" sz="3600" b="1" dirty="0"/>
              <a:t>7th-degree polynomial function </a:t>
            </a:r>
            <a:r>
              <a:rPr lang="en-US" sz="3600" dirty="0"/>
              <a:t>using continuous functions of only two variables</a:t>
            </a:r>
          </a:p>
          <a:p>
            <a:r>
              <a:rPr lang="en-US" b="1" dirty="0">
                <a:solidFill>
                  <a:srgbClr val="0070C0"/>
                </a:solidFill>
              </a:rPr>
              <a:t>Kolmogorov-Arnold Representation Theorem (Vladimir Arnold, 1957)</a:t>
            </a:r>
          </a:p>
          <a:p>
            <a:pPr lvl="1"/>
            <a:r>
              <a:rPr lang="en-US" sz="3600" dirty="0"/>
              <a:t>demonstrating that a multivariate continuous function can be represented as a combination of single-variable functions and additions</a:t>
            </a:r>
          </a:p>
          <a:p>
            <a:r>
              <a:rPr lang="en-US" dirty="0"/>
              <a:t>Liu, Z., Wang, Y., Vaidya, S., </a:t>
            </a:r>
            <a:r>
              <a:rPr lang="en-US" dirty="0" err="1"/>
              <a:t>Ruehle</a:t>
            </a:r>
            <a:r>
              <a:rPr lang="en-US" dirty="0"/>
              <a:t>, F., Halverson, J., </a:t>
            </a:r>
            <a:r>
              <a:rPr lang="en-US" dirty="0" err="1"/>
              <a:t>Soljačić</a:t>
            </a:r>
            <a:r>
              <a:rPr lang="en-US" dirty="0"/>
              <a:t>, M., </a:t>
            </a:r>
            <a:r>
              <a:rPr lang="en-US" dirty="0" err="1"/>
              <a:t>Hou</a:t>
            </a:r>
            <a:r>
              <a:rPr lang="en-US" dirty="0"/>
              <a:t>, T.Y., </a:t>
            </a:r>
            <a:r>
              <a:rPr lang="en-US" dirty="0" err="1"/>
              <a:t>Tegmark</a:t>
            </a:r>
            <a:r>
              <a:rPr lang="en-US" dirty="0"/>
              <a:t>, M.: </a:t>
            </a:r>
            <a:r>
              <a:rPr lang="en-US" b="1" dirty="0" err="1">
                <a:solidFill>
                  <a:srgbClr val="00B050"/>
                </a:solidFill>
              </a:rPr>
              <a:t>Kan</a:t>
            </a:r>
            <a:r>
              <a:rPr lang="en-US" b="1" dirty="0">
                <a:solidFill>
                  <a:srgbClr val="00B050"/>
                </a:solidFill>
              </a:rPr>
              <a:t>: Kolmogorov-</a:t>
            </a:r>
            <a:r>
              <a:rPr lang="en-US" b="1" dirty="0" err="1">
                <a:solidFill>
                  <a:srgbClr val="00B050"/>
                </a:solidFill>
              </a:rPr>
              <a:t>arnold</a:t>
            </a:r>
            <a:r>
              <a:rPr lang="en-US" b="1" dirty="0">
                <a:solidFill>
                  <a:srgbClr val="00B050"/>
                </a:solidFill>
              </a:rPr>
              <a:t> networks</a:t>
            </a:r>
            <a:r>
              <a:rPr lang="en-US" dirty="0"/>
              <a:t>. </a:t>
            </a:r>
            <a:r>
              <a:rPr lang="en-US" dirty="0" err="1"/>
              <a:t>arXiv</a:t>
            </a:r>
            <a:r>
              <a:rPr lang="en-US" dirty="0"/>
              <a:t> preprint arXiv:2404.19756 (2024)</a:t>
            </a:r>
          </a:p>
          <a:p>
            <a:pPr lvl="1"/>
            <a:r>
              <a:rPr lang="en-US" dirty="0"/>
              <a:t>Original KAN (</a:t>
            </a:r>
            <a:r>
              <a:rPr lang="en-US" dirty="0" err="1"/>
              <a:t>LiuKAN</a:t>
            </a:r>
            <a:r>
              <a:rPr lang="en-US" dirty="0"/>
              <a:t>, </a:t>
            </a:r>
            <a:r>
              <a:rPr lang="en-US" dirty="0" err="1"/>
              <a:t>Spl</a:t>
            </a:r>
            <a:r>
              <a:rPr lang="en-US" dirty="0"/>
              <a:t>-KAN), </a:t>
            </a:r>
            <a:r>
              <a:rPr lang="en-US" dirty="0" err="1"/>
              <a:t>EfficientKAN</a:t>
            </a:r>
            <a:r>
              <a:rPr lang="en-US" dirty="0"/>
              <a:t>, </a:t>
            </a:r>
            <a:r>
              <a:rPr lang="en-US" dirty="0" err="1"/>
              <a:t>FastKAN</a:t>
            </a:r>
            <a:r>
              <a:rPr lang="en-US" dirty="0"/>
              <a:t>, </a:t>
            </a:r>
            <a:r>
              <a:rPr lang="en-US" dirty="0" err="1"/>
              <a:t>FasterKAN</a:t>
            </a:r>
            <a:r>
              <a:rPr lang="en-US" dirty="0"/>
              <a:t>, Chebyshev KAN, etc.</a:t>
            </a:r>
          </a:p>
          <a:p>
            <a:pPr marL="1425733" lvl="2" indent="0">
              <a:buNone/>
            </a:pPr>
            <a:endParaRPr lang="en-US" dirty="0"/>
          </a:p>
          <a:p>
            <a:pPr lvl="2"/>
            <a:endParaRPr lang="en-US" sz="3552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Hoang-Thang Ta: BSRBF-KAN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9323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3. Methodology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06959" y="2298700"/>
            <a:ext cx="16396395" cy="7332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Kolmogorov-Arnold Representation Theorem (KART -- Vladimir Arnold, 1957)</a:t>
            </a:r>
          </a:p>
          <a:p>
            <a:pPr lvl="1"/>
            <a:r>
              <a:rPr lang="en-US" dirty="0"/>
              <a:t>Any multivariate continuous function</a:t>
            </a:r>
            <a:r>
              <a:rPr lang="en-US" b="1" dirty="0">
                <a:solidFill>
                  <a:srgbClr val="00B0F0"/>
                </a:solidFill>
              </a:rPr>
              <a:t> </a:t>
            </a:r>
            <a:r>
              <a:rPr lang="en-US" sz="3600" b="1" dirty="0">
                <a:solidFill>
                  <a:srgbClr val="00B0F0"/>
                </a:solidFill>
              </a:rPr>
              <a:t>f</a:t>
            </a:r>
            <a:r>
              <a:rPr lang="en-US" b="1" dirty="0">
                <a:solidFill>
                  <a:srgbClr val="00B0F0"/>
                </a:solidFill>
              </a:rPr>
              <a:t> </a:t>
            </a:r>
            <a:r>
              <a:rPr lang="en-US" dirty="0"/>
              <a:t>defined on a bounded domain can be expressed using a finite number of continuous single-variable functions and additions</a:t>
            </a:r>
          </a:p>
          <a:p>
            <a:pPr lvl="1"/>
            <a:r>
              <a:rPr lang="en-US" dirty="0"/>
              <a:t>Given </a:t>
            </a:r>
            <a:r>
              <a:rPr lang="en-US" b="1" dirty="0">
                <a:solidFill>
                  <a:srgbClr val="00B0F0"/>
                </a:solidFill>
              </a:rPr>
              <a:t>𝐱 </a:t>
            </a:r>
            <a:r>
              <a:rPr lang="en-US" dirty="0"/>
              <a:t>= x</a:t>
            </a:r>
            <a:r>
              <a:rPr lang="en-US" baseline="-25000" dirty="0"/>
              <a:t>1</a:t>
            </a:r>
            <a:r>
              <a:rPr lang="en-US" dirty="0"/>
              <a:t> , x</a:t>
            </a:r>
            <a:r>
              <a:rPr lang="en-US" baseline="-25000" dirty="0"/>
              <a:t>2</a:t>
            </a:r>
            <a:r>
              <a:rPr lang="en-US" dirty="0"/>
              <a:t> , . . ,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 consisting of </a:t>
            </a:r>
            <a:r>
              <a:rPr lang="en-US" b="1" dirty="0">
                <a:solidFill>
                  <a:srgbClr val="00B0F0"/>
                </a:solidFill>
              </a:rPr>
              <a:t>n</a:t>
            </a:r>
            <a:r>
              <a:rPr lang="en-US" b="1" dirty="0"/>
              <a:t> </a:t>
            </a:r>
            <a:r>
              <a:rPr lang="en-US" dirty="0"/>
              <a:t>variables, a multivariate continuous function </a:t>
            </a:r>
            <a:r>
              <a:rPr lang="en-US" b="1" dirty="0">
                <a:solidFill>
                  <a:srgbClr val="00B0F0"/>
                </a:solidFill>
              </a:rPr>
              <a:t>f(x)</a:t>
            </a:r>
            <a:r>
              <a:rPr lang="en-US" dirty="0"/>
              <a:t> is represented by:</a:t>
            </a:r>
          </a:p>
          <a:p>
            <a:pPr lvl="1"/>
            <a:endParaRPr lang="en-US" dirty="0"/>
          </a:p>
          <a:p>
            <a:pPr lvl="2"/>
            <a:endParaRPr lang="en-US" sz="3552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356" y="6261100"/>
            <a:ext cx="14819666" cy="2293713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Hoang-Thang Ta: BSRBF-KAN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4933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3. Methodology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06959" y="2298700"/>
            <a:ext cx="16396395" cy="7332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Kolmogorov-Arnold Networks</a:t>
            </a:r>
          </a:p>
          <a:p>
            <a:r>
              <a:rPr lang="en-US" dirty="0"/>
              <a:t>An MLP characterized by affine transformations and non-linear functions.</a:t>
            </a:r>
          </a:p>
          <a:p>
            <a:r>
              <a:rPr lang="en-US" dirty="0"/>
              <a:t>From an input </a:t>
            </a:r>
            <a:r>
              <a:rPr lang="en-US" b="1" dirty="0">
                <a:solidFill>
                  <a:srgbClr val="00B050"/>
                </a:solidFill>
              </a:rPr>
              <a:t>𝐱</a:t>
            </a:r>
            <a:r>
              <a:rPr lang="en-US" dirty="0"/>
              <a:t>, the network performs the composition of weight matrices by layers (from </a:t>
            </a:r>
            <a:r>
              <a:rPr lang="en-US" b="1" dirty="0">
                <a:solidFill>
                  <a:srgbClr val="00B050"/>
                </a:solidFill>
              </a:rPr>
              <a:t>layer 0 to layer L-1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/>
              <a:t>and the non-linearity (activation function) </a:t>
            </a:r>
            <a:r>
              <a:rPr lang="en-US" b="1" dirty="0">
                <a:solidFill>
                  <a:srgbClr val="00B050"/>
                </a:solidFill>
              </a:rPr>
              <a:t>σ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lvl="2"/>
            <a:endParaRPr lang="en-US" sz="3552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100" y="6642100"/>
            <a:ext cx="15917900" cy="2718896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Hoang-Thang Ta: BSRBF-KAN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8280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3. Methodology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06959" y="2298700"/>
            <a:ext cx="16396395" cy="7332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Kolmogorov-Arnold Networks (based on KART)</a:t>
            </a:r>
          </a:p>
          <a:p>
            <a:r>
              <a:rPr lang="en-US" dirty="0"/>
              <a:t>In Equation 1, we must search proper </a:t>
            </a:r>
            <a:r>
              <a:rPr lang="en-US" b="1" dirty="0" err="1">
                <a:solidFill>
                  <a:srgbClr val="00B050"/>
                </a:solidFill>
              </a:rPr>
              <a:t>Φ</a:t>
            </a:r>
            <a:r>
              <a:rPr lang="en-US" b="1" baseline="-25000" dirty="0" err="1">
                <a:solidFill>
                  <a:srgbClr val="00B050"/>
                </a:solidFill>
              </a:rPr>
              <a:t>q</a:t>
            </a:r>
            <a:r>
              <a:rPr lang="en-US" dirty="0"/>
              <a:t> and </a:t>
            </a:r>
            <a:r>
              <a:rPr lang="en-US" b="1" i="1" dirty="0" err="1">
                <a:solidFill>
                  <a:srgbClr val="00B050"/>
                </a:solidFill>
              </a:rPr>
              <a:t>ϕ</a:t>
            </a:r>
            <a:r>
              <a:rPr lang="en-US" b="1" baseline="-25000" dirty="0" err="1">
                <a:solidFill>
                  <a:srgbClr val="00B050"/>
                </a:solidFill>
              </a:rPr>
              <a:t>q,p</a:t>
            </a:r>
            <a:r>
              <a:rPr lang="en-US" dirty="0"/>
              <a:t> to solve the problem. A general KAN network consisting of </a:t>
            </a:r>
            <a:r>
              <a:rPr lang="en-US" b="1" dirty="0">
                <a:solidFill>
                  <a:srgbClr val="00B050"/>
                </a:solidFill>
              </a:rPr>
              <a:t>L</a:t>
            </a:r>
            <a:r>
              <a:rPr lang="en-US" dirty="0"/>
              <a:t> layers takes </a:t>
            </a:r>
            <a:r>
              <a:rPr lang="en-US" b="1" dirty="0">
                <a:solidFill>
                  <a:srgbClr val="00B050"/>
                </a:solidFill>
              </a:rPr>
              <a:t>𝐱</a:t>
            </a:r>
            <a:r>
              <a:rPr lang="en-US" dirty="0"/>
              <a:t> to generate the output as: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which </a:t>
            </a:r>
            <a:r>
              <a:rPr lang="en-US" b="1" dirty="0" err="1">
                <a:solidFill>
                  <a:srgbClr val="00B050"/>
                </a:solidFill>
              </a:rPr>
              <a:t>Φ</a:t>
            </a:r>
            <a:r>
              <a:rPr lang="en-US" b="1" baseline="-25000" dirty="0" err="1">
                <a:solidFill>
                  <a:srgbClr val="00B050"/>
                </a:solidFill>
              </a:rPr>
              <a:t>l</a:t>
            </a:r>
            <a:r>
              <a:rPr lang="en-US" b="1" dirty="0"/>
              <a:t> </a:t>
            </a:r>
            <a:r>
              <a:rPr lang="en-US" dirty="0"/>
              <a:t>is the function matrix of the </a:t>
            </a:r>
            <a:r>
              <a:rPr lang="en-US" b="1" dirty="0">
                <a:solidFill>
                  <a:srgbClr val="00B050"/>
                </a:solidFill>
              </a:rPr>
              <a:t>l</a:t>
            </a:r>
            <a:r>
              <a:rPr lang="en-US" b="1" baseline="30000" dirty="0">
                <a:solidFill>
                  <a:srgbClr val="00B050"/>
                </a:solidFill>
              </a:rPr>
              <a:t>th</a:t>
            </a:r>
            <a:r>
              <a:rPr lang="en-US" b="1" dirty="0"/>
              <a:t> </a:t>
            </a:r>
            <a:r>
              <a:rPr lang="en-US" dirty="0"/>
              <a:t>KAN layer or a set of pre-activations.</a:t>
            </a:r>
          </a:p>
          <a:p>
            <a:endParaRPr lang="en-US" dirty="0"/>
          </a:p>
          <a:p>
            <a:pPr lvl="2"/>
            <a:endParaRPr lang="en-US" sz="3552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356" y="5194300"/>
            <a:ext cx="13868400" cy="1321559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Hoang-Thang Ta: BSRBF-KAN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7228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3. Methodology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06959" y="2298700"/>
            <a:ext cx="16396395" cy="7332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Kolmogorov-Arnold Networks</a:t>
            </a:r>
          </a:p>
          <a:p>
            <a:r>
              <a:rPr lang="en-US" dirty="0"/>
              <a:t>The function matrix </a:t>
            </a:r>
            <a:r>
              <a:rPr lang="en-US" b="1" dirty="0" err="1">
                <a:solidFill>
                  <a:srgbClr val="00B050"/>
                </a:solidFill>
              </a:rPr>
              <a:t>Φ</a:t>
            </a:r>
            <a:r>
              <a:rPr lang="en-US" b="1" baseline="-25000" dirty="0" err="1">
                <a:solidFill>
                  <a:srgbClr val="00B050"/>
                </a:solidFill>
              </a:rPr>
              <a:t>l</a:t>
            </a:r>
            <a:r>
              <a:rPr lang="en-US" dirty="0"/>
              <a:t> can be represented as a matrix </a:t>
            </a:r>
            <a:r>
              <a:rPr lang="en-US" b="1" dirty="0">
                <a:solidFill>
                  <a:srgbClr val="00B050"/>
                </a:solidFill>
              </a:rPr>
              <a:t>n</a:t>
            </a:r>
            <a:r>
              <a:rPr lang="en-US" b="1" baseline="-25000" dirty="0">
                <a:solidFill>
                  <a:srgbClr val="00B050"/>
                </a:solidFill>
              </a:rPr>
              <a:t>l+1</a:t>
            </a:r>
            <a:r>
              <a:rPr lang="en-US" b="1" dirty="0">
                <a:solidFill>
                  <a:srgbClr val="00B050"/>
                </a:solidFill>
              </a:rPr>
              <a:t> × </a:t>
            </a:r>
            <a:r>
              <a:rPr lang="en-US" b="1" dirty="0" err="1">
                <a:solidFill>
                  <a:srgbClr val="00B050"/>
                </a:solidFill>
              </a:rPr>
              <a:t>n</a:t>
            </a:r>
            <a:r>
              <a:rPr lang="en-US" b="1" baseline="-25000" dirty="0" err="1">
                <a:solidFill>
                  <a:srgbClr val="00B050"/>
                </a:solidFill>
              </a:rPr>
              <a:t>l</a:t>
            </a:r>
            <a:r>
              <a:rPr lang="en-US" dirty="0"/>
              <a:t> of activations as:</a:t>
            </a:r>
          </a:p>
          <a:p>
            <a:endParaRPr lang="en-US" dirty="0"/>
          </a:p>
          <a:p>
            <a:endParaRPr lang="en-US" dirty="0"/>
          </a:p>
          <a:p>
            <a:pPr lvl="2"/>
            <a:endParaRPr lang="en-US" sz="3552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956" y="4889500"/>
            <a:ext cx="11875117" cy="3619688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Hoang-Thang Ta: BSRBF-KAN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35798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gnetic Fields - by Lifeliqe autor Michael Carter.pptx" id="{1CD8B0ED-503E-4F9D-BE1F-EA91A594AAD6}" vid="{DDA4976A-1FAE-4427-8059-0A415774D0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Magnetism Magnetic Fields</Template>
  <TotalTime>0</TotalTime>
  <Words>1365</Words>
  <Application>Microsoft Office PowerPoint</Application>
  <PresentationFormat>Custom</PresentationFormat>
  <Paragraphs>177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Source Sans Pro</vt:lpstr>
      <vt:lpstr>Source Sans Pro Light</vt:lpstr>
      <vt:lpstr>Wingdings</vt:lpstr>
      <vt:lpstr>Office Theme</vt:lpstr>
      <vt:lpstr>PowerPoint Presentation</vt:lpstr>
      <vt:lpstr>Index</vt:lpstr>
      <vt:lpstr>1. Introduction</vt:lpstr>
      <vt:lpstr>1. Introduction</vt:lpstr>
      <vt:lpstr>2. Related works </vt:lpstr>
      <vt:lpstr>3. Methodology</vt:lpstr>
      <vt:lpstr>3. Methodology</vt:lpstr>
      <vt:lpstr>3. Methodology</vt:lpstr>
      <vt:lpstr>3. Methodology</vt:lpstr>
      <vt:lpstr>3. Methodology</vt:lpstr>
      <vt:lpstr>3. Methodology</vt:lpstr>
      <vt:lpstr>3. Methodology</vt:lpstr>
      <vt:lpstr>3. Methodology</vt:lpstr>
      <vt:lpstr>3. Methodology</vt:lpstr>
      <vt:lpstr>3. Methodology</vt:lpstr>
      <vt:lpstr>4. Experiments</vt:lpstr>
      <vt:lpstr>4. Experiments</vt:lpstr>
      <vt:lpstr>4. Experiments</vt:lpstr>
      <vt:lpstr>4. Experiments</vt:lpstr>
      <vt:lpstr>4. Experiments</vt:lpstr>
      <vt:lpstr>5. Limitations</vt:lpstr>
      <vt:lpstr>6. Conclusion + Future works</vt:lpstr>
      <vt:lpstr>7. Questions + Answers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2024-12-11T23:59:13Z</dcterms:created>
  <dcterms:modified xsi:type="dcterms:W3CDTF">2024-12-13T05:58:37Z</dcterms:modified>
</cp:coreProperties>
</file>