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9"/>
  </p:notesMasterIdLst>
  <p:sldIdLst>
    <p:sldId id="256" r:id="rId2"/>
    <p:sldId id="261" r:id="rId3"/>
    <p:sldId id="257" r:id="rId4"/>
    <p:sldId id="310" r:id="rId5"/>
    <p:sldId id="311" r:id="rId6"/>
    <p:sldId id="312" r:id="rId7"/>
    <p:sldId id="313" r:id="rId8"/>
  </p:sldIdLst>
  <p:sldSz cx="9144000" cy="5143500" type="screen16x9"/>
  <p:notesSz cx="6858000" cy="9144000"/>
  <p:embeddedFontLst>
    <p:embeddedFont>
      <p:font typeface="Fira Sans Extra Condensed Medium" panose="020B0604020202020204" charset="0"/>
      <p:regular r:id="rId10"/>
      <p:bold r:id="rId11"/>
      <p:italic r:id="rId12"/>
      <p:boldItalic r:id="rId13"/>
    </p:embeddedFont>
    <p:embeddedFont>
      <p:font typeface="Open Sans" panose="020B0604020202020204" charset="0"/>
      <p:regular r:id="rId14"/>
      <p:bold r:id="rId15"/>
      <p:italic r:id="rId16"/>
      <p:boldItalic r:id="rId17"/>
    </p:embeddedFont>
    <p:embeddedFont>
      <p:font typeface="Overpass Black" panose="020B060402020202020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DFC727-C49F-4ADA-A4CD-9D0DD1576809}">
  <a:tblStyle styleId="{FDDFC727-C49F-4ADA-A4CD-9D0DD15768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3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pic>
        <p:nvPicPr>
          <p:cNvPr id="90" name="Google Shape;90;p3"/>
          <p:cNvPicPr preferRelativeResize="0"/>
          <p:nvPr/>
        </p:nvPicPr>
        <p:blipFill>
          <a:blip r:embed="rId2">
            <a:alphaModFix amt="76000"/>
          </a:blip>
          <a:stretch>
            <a:fillRect/>
          </a:stretch>
        </p:blipFill>
        <p:spPr>
          <a:xfrm>
            <a:off x="345175" y="3258079"/>
            <a:ext cx="8158656" cy="3038275"/>
          </a:xfrm>
          <a:prstGeom prst="rect">
            <a:avLst/>
          </a:prstGeom>
          <a:noFill/>
          <a:ln>
            <a:noFill/>
          </a:ln>
        </p:spPr>
      </p:pic>
      <p:pic>
        <p:nvPicPr>
          <p:cNvPr id="91" name="Google Shape;91;p3"/>
          <p:cNvPicPr preferRelativeResize="0"/>
          <p:nvPr/>
        </p:nvPicPr>
        <p:blipFill>
          <a:blip r:embed="rId3">
            <a:alphaModFix amt="47000"/>
          </a:blip>
          <a:stretch>
            <a:fillRect/>
          </a:stretch>
        </p:blipFill>
        <p:spPr>
          <a:xfrm>
            <a:off x="1630988" y="143888"/>
            <a:ext cx="5882026" cy="4855727"/>
          </a:xfrm>
          <a:prstGeom prst="rect">
            <a:avLst/>
          </a:prstGeom>
          <a:noFill/>
          <a:ln>
            <a:noFill/>
          </a:ln>
        </p:spPr>
      </p:pic>
      <p:sp>
        <p:nvSpPr>
          <p:cNvPr id="92" name="Google Shape;92;p3"/>
          <p:cNvSpPr/>
          <p:nvPr/>
        </p:nvSpPr>
        <p:spPr>
          <a:xfrm>
            <a:off x="4379243" y="-2465274"/>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3"/>
          <p:cNvGrpSpPr/>
          <p:nvPr/>
        </p:nvGrpSpPr>
        <p:grpSpPr>
          <a:xfrm rot="-2700000">
            <a:off x="473130" y="2695837"/>
            <a:ext cx="1344349" cy="2469678"/>
            <a:chOff x="272875" y="1419395"/>
            <a:chExt cx="255950" cy="563168"/>
          </a:xfrm>
        </p:grpSpPr>
        <p:sp>
          <p:nvSpPr>
            <p:cNvPr id="94"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rot="-2700000">
            <a:off x="8026513" y="-183341"/>
            <a:ext cx="1344349" cy="1995327"/>
            <a:chOff x="272875" y="1527563"/>
            <a:chExt cx="255950" cy="455000"/>
          </a:xfrm>
        </p:grpSpPr>
        <p:sp>
          <p:nvSpPr>
            <p:cNvPr id="130"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800">
                <a:solidFill>
                  <a:srgbClr val="3C78D8"/>
                </a:solidFill>
              </a:defRPr>
            </a:lvl2pPr>
            <a:lvl3pPr lvl="2" algn="ctr" rtl="0">
              <a:spcBef>
                <a:spcPts val="0"/>
              </a:spcBef>
              <a:spcAft>
                <a:spcPts val="0"/>
              </a:spcAft>
              <a:buClr>
                <a:srgbClr val="3C78D8"/>
              </a:buClr>
              <a:buSzPts val="800"/>
              <a:buNone/>
              <a:defRPr sz="800">
                <a:solidFill>
                  <a:srgbClr val="3C78D8"/>
                </a:solidFill>
              </a:defRPr>
            </a:lvl3pPr>
            <a:lvl4pPr lvl="3" algn="ctr" rtl="0">
              <a:spcBef>
                <a:spcPts val="0"/>
              </a:spcBef>
              <a:spcAft>
                <a:spcPts val="0"/>
              </a:spcAft>
              <a:buClr>
                <a:srgbClr val="3C78D8"/>
              </a:buClr>
              <a:buSzPts val="800"/>
              <a:buNone/>
              <a:defRPr sz="800">
                <a:solidFill>
                  <a:srgbClr val="3C78D8"/>
                </a:solidFill>
              </a:defRPr>
            </a:lvl4pPr>
            <a:lvl5pPr lvl="4" algn="ctr" rtl="0">
              <a:spcBef>
                <a:spcPts val="0"/>
              </a:spcBef>
              <a:spcAft>
                <a:spcPts val="0"/>
              </a:spcAft>
              <a:buClr>
                <a:srgbClr val="3C78D8"/>
              </a:buClr>
              <a:buSzPts val="800"/>
              <a:buNone/>
              <a:defRPr sz="800">
                <a:solidFill>
                  <a:srgbClr val="3C78D8"/>
                </a:solidFill>
              </a:defRPr>
            </a:lvl5pPr>
            <a:lvl6pPr lvl="5" algn="ctr" rtl="0">
              <a:spcBef>
                <a:spcPts val="0"/>
              </a:spcBef>
              <a:spcAft>
                <a:spcPts val="0"/>
              </a:spcAft>
              <a:buClr>
                <a:srgbClr val="3C78D8"/>
              </a:buClr>
              <a:buSzPts val="800"/>
              <a:buNone/>
              <a:defRPr sz="800">
                <a:solidFill>
                  <a:srgbClr val="3C78D8"/>
                </a:solidFill>
              </a:defRPr>
            </a:lvl6pPr>
            <a:lvl7pPr lvl="6" algn="ctr" rtl="0">
              <a:spcBef>
                <a:spcPts val="0"/>
              </a:spcBef>
              <a:spcAft>
                <a:spcPts val="0"/>
              </a:spcAft>
              <a:buClr>
                <a:srgbClr val="3C78D8"/>
              </a:buClr>
              <a:buSzPts val="800"/>
              <a:buNone/>
              <a:defRPr sz="800">
                <a:solidFill>
                  <a:srgbClr val="3C78D8"/>
                </a:solidFill>
              </a:defRPr>
            </a:lvl7pPr>
            <a:lvl8pPr lvl="7" algn="ctr" rtl="0">
              <a:spcBef>
                <a:spcPts val="0"/>
              </a:spcBef>
              <a:spcAft>
                <a:spcPts val="0"/>
              </a:spcAft>
              <a:buClr>
                <a:srgbClr val="3C78D8"/>
              </a:buClr>
              <a:buSzPts val="800"/>
              <a:buNone/>
              <a:defRPr sz="800">
                <a:solidFill>
                  <a:srgbClr val="3C78D8"/>
                </a:solidFill>
              </a:defRPr>
            </a:lvl8pPr>
            <a:lvl9pPr lvl="8" algn="ctr" rtl="0">
              <a:spcBef>
                <a:spcPts val="0"/>
              </a:spcBef>
              <a:spcAft>
                <a:spcPts val="0"/>
              </a:spcAft>
              <a:buClr>
                <a:srgbClr val="3C78D8"/>
              </a:buClr>
              <a:buSzPts val="800"/>
              <a:buNone/>
              <a:defRPr sz="800">
                <a:solidFill>
                  <a:srgbClr val="3C78D8"/>
                </a:solidFill>
              </a:defRPr>
            </a:lvl9pPr>
          </a:lstStyle>
          <a:p>
            <a:endParaRPr/>
          </a:p>
        </p:txBody>
      </p:sp>
      <p:sp>
        <p:nvSpPr>
          <p:cNvPr id="167" name="Google Shape;167;p3"/>
          <p:cNvSpPr txBox="1">
            <a:spLocks noGrp="1"/>
          </p:cNvSpPr>
          <p:nvPr>
            <p:ph type="title" idx="2" hasCustomPrompt="1"/>
          </p:nvPr>
        </p:nvSpPr>
        <p:spPr>
          <a:xfrm>
            <a:off x="2646000" y="894175"/>
            <a:ext cx="3852000" cy="20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5000">
                <a:solidFill>
                  <a:srgbClr val="1C4587"/>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7" r:id="rId5"/>
    <p:sldLayoutId id="2147483678"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2" y="227299"/>
            <a:ext cx="5527099" cy="4562724"/>
          </a:xfrm>
          <a:prstGeom prst="rect">
            <a:avLst/>
          </a:prstGeom>
          <a:noFill/>
          <a:ln>
            <a:noFill/>
          </a:ln>
        </p:spPr>
      </p:pic>
      <p:sp>
        <p:nvSpPr>
          <p:cNvPr id="2128" name="Google Shape;2128;p38"/>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Angular v12</a:t>
            </a:r>
            <a:endParaRPr/>
          </a:p>
        </p:txBody>
      </p:sp>
      <p:sp>
        <p:nvSpPr>
          <p:cNvPr id="2129" name="Google Shape;2129;p38"/>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Khóa học angular v12</a:t>
            </a:r>
            <a:br>
              <a:rPr lang="en-US"/>
            </a:br>
            <a:r>
              <a:rPr lang="en-US"/>
              <a:t>4-2021</a:t>
            </a:r>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87" name="Google Shape;2187;p43"/>
          <p:cNvSpPr txBox="1">
            <a:spLocks noGrp="1"/>
          </p:cNvSpPr>
          <p:nvPr>
            <p:ph type="ctrTitle"/>
          </p:nvPr>
        </p:nvSpPr>
        <p:spPr>
          <a:xfrm>
            <a:off x="1720255" y="3061304"/>
            <a:ext cx="5703489"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Prepare The Working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Để chuẩn bị cho chặng đường phía trước, chúng ta cần một số thứ như sau:</a:t>
            </a:r>
            <a:endParaRPr lang="en-US"/>
          </a:p>
          <a:p>
            <a:pPr marL="0" lvl="0" indent="0" algn="l" rtl="0">
              <a:spcBef>
                <a:spcPts val="0"/>
              </a:spcBef>
              <a:spcAft>
                <a:spcPts val="0"/>
              </a:spcAft>
              <a:buNone/>
            </a:pPr>
            <a:endParaRPr/>
          </a:p>
          <a:p>
            <a:pPr marL="457200" lvl="0" indent="-304800" algn="l" rtl="0">
              <a:spcBef>
                <a:spcPts val="0"/>
              </a:spcBef>
              <a:spcAft>
                <a:spcPts val="0"/>
              </a:spcAft>
              <a:buSzPts val="1200"/>
              <a:buAutoNum type="arabicPeriod"/>
            </a:pPr>
            <a:r>
              <a:rPr lang="vi-VN"/>
              <a:t>IDE/Editor: các bạn có thể dùng những công cụ mà các bạn thấy quen thuộc, hoặc sử dụng một số công cụ như Visual Studio Code (VS Code), WebStorm để support code tốt hơn.</a:t>
            </a:r>
            <a:endParaRPr lang="en"/>
          </a:p>
          <a:p>
            <a:pPr marL="457200" lvl="0" indent="-304800" algn="l" rtl="0">
              <a:spcBef>
                <a:spcPts val="0"/>
              </a:spcBef>
              <a:spcAft>
                <a:spcPts val="0"/>
              </a:spcAft>
              <a:buSzPts val="1200"/>
              <a:buAutoNum type="arabicPeriod"/>
            </a:pPr>
            <a:endParaRPr/>
          </a:p>
          <a:p>
            <a:pPr marL="457200" lvl="0" indent="-304800" algn="l" rtl="0">
              <a:spcBef>
                <a:spcPts val="0"/>
              </a:spcBef>
              <a:spcAft>
                <a:spcPts val="0"/>
              </a:spcAft>
              <a:buSzPts val="1200"/>
              <a:buAutoNum type="arabicPeriod"/>
            </a:pPr>
            <a:r>
              <a:rPr lang="vi-VN"/>
              <a:t>Nếu bạn sử dụng VS Code thì nên cài đặt thêm 1 số extension để support trong quá trình code như: Angular Language Service, EditorConfig for VS Code, ESLint/TSLint, Nx Console (optional)</a:t>
            </a:r>
            <a:endParaRPr/>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Chuẩn bị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2A0300-A7DB-4E4C-9F80-D466690862E8}"/>
              </a:ext>
            </a:extLst>
          </p:cNvPr>
          <p:cNvSpPr>
            <a:spLocks noGrp="1"/>
          </p:cNvSpPr>
          <p:nvPr>
            <p:ph type="body" idx="1"/>
          </p:nvPr>
        </p:nvSpPr>
        <p:spPr/>
        <p:txBody>
          <a:bodyPr/>
          <a:lstStyle/>
          <a:p>
            <a:r>
              <a:rPr lang="en-US" sz="1400" b="0" i="0">
                <a:solidFill>
                  <a:schemeClr val="tx1"/>
                </a:solidFill>
                <a:effectLst/>
                <a:latin typeface="-apple-system"/>
              </a:rPr>
              <a:t>Nojdejs</a:t>
            </a:r>
          </a:p>
          <a:p>
            <a:r>
              <a:rPr lang="en-US" sz="1400" b="0" i="0">
                <a:solidFill>
                  <a:schemeClr val="tx1"/>
                </a:solidFill>
                <a:effectLst/>
                <a:latin typeface="-apple-system"/>
              </a:rPr>
              <a:t>Đầu tiên các bạn vào trang </a:t>
            </a:r>
            <a:r>
              <a:rPr lang="en-US" sz="1400" b="0" i="0" u="none" strike="noStrike">
                <a:effectLst/>
                <a:latin typeface="-apple-system"/>
                <a:hlinkClick r:id="rId2"/>
              </a:rPr>
              <a:t>https://nodejs.org/en/download/</a:t>
            </a:r>
            <a:r>
              <a:rPr lang="en-US" sz="1400" b="0" i="0">
                <a:solidFill>
                  <a:srgbClr val="ADBAC7"/>
                </a:solidFill>
                <a:effectLst/>
                <a:latin typeface="-apple-system"/>
              </a:rPr>
              <a:t> </a:t>
            </a:r>
            <a:r>
              <a:rPr lang="en-US" sz="1400" b="0" i="0">
                <a:solidFill>
                  <a:schemeClr val="tx1"/>
                </a:solidFill>
                <a:effectLst/>
                <a:latin typeface="-apple-system"/>
              </a:rPr>
              <a:t>để tải về Nodejs và cài đặt vào máy</a:t>
            </a:r>
          </a:p>
          <a:p>
            <a:r>
              <a:rPr lang="vi-VN" sz="1400" b="0" i="0">
                <a:solidFill>
                  <a:schemeClr val="tx1"/>
                </a:solidFill>
                <a:effectLst/>
                <a:latin typeface="-apple-system"/>
              </a:rPr>
              <a:t>Các bạn có thể tải về bản Long Term Support (LTS) hoặc Current đều được. Hiện tại bản LTS mới nhất là version 12, với Angular version 9 thì đã hoàn toàn phù hợp rồi. Đối với các bạn nào quen thuộc với terminal thì mình khuyến cáo sử dụng NVM để cài đặt và quản lý nhiều phiên bản Nodejs trên cùng 1 máy.</a:t>
            </a:r>
            <a:endParaRPr lang="en-US" sz="1400" b="0" i="0">
              <a:solidFill>
                <a:schemeClr val="tx1"/>
              </a:solidFill>
              <a:effectLst/>
              <a:latin typeface="-apple-system"/>
            </a:endParaRPr>
          </a:p>
          <a:p>
            <a:r>
              <a:rPr lang="en-US" sz="1400" b="0" i="0">
                <a:solidFill>
                  <a:schemeClr val="tx1"/>
                </a:solidFill>
                <a:effectLst/>
                <a:latin typeface="-apple-system"/>
              </a:rPr>
              <a:t>Terminal/PowerShell/CMD (mình sẽ gọi chung là Terminal) và gõ các lệnh sau</a:t>
            </a:r>
            <a:r>
              <a:rPr lang="en-US" sz="1400">
                <a:solidFill>
                  <a:srgbClr val="ADBAC7"/>
                </a:solidFill>
                <a:latin typeface="-apple-system"/>
              </a:rPr>
              <a:t>:</a:t>
            </a:r>
          </a:p>
          <a:p>
            <a:pPr lvl="1"/>
            <a:r>
              <a:rPr lang="en-US"/>
              <a:t>node -v</a:t>
            </a:r>
          </a:p>
          <a:p>
            <a:pPr lvl="1"/>
            <a:r>
              <a:rPr lang="en-US"/>
              <a:t>npm -v</a:t>
            </a:r>
          </a:p>
        </p:txBody>
      </p:sp>
      <p:sp>
        <p:nvSpPr>
          <p:cNvPr id="3" name="Title 2">
            <a:extLst>
              <a:ext uri="{FF2B5EF4-FFF2-40B4-BE49-F238E27FC236}">
                <a16:creationId xmlns:a16="http://schemas.microsoft.com/office/drawing/2014/main" id="{A98D62EE-F96C-4B30-81A7-605F1068BD71}"/>
              </a:ext>
            </a:extLst>
          </p:cNvPr>
          <p:cNvSpPr>
            <a:spLocks noGrp="1"/>
          </p:cNvSpPr>
          <p:nvPr>
            <p:ph type="ctrTitle"/>
          </p:nvPr>
        </p:nvSpPr>
        <p:spPr/>
        <p:txBody>
          <a:bodyPr/>
          <a:lstStyle/>
          <a:p>
            <a:r>
              <a:rPr lang="en-US"/>
              <a:t>Tiến hành</a:t>
            </a:r>
          </a:p>
        </p:txBody>
      </p:sp>
    </p:spTree>
    <p:extLst>
      <p:ext uri="{BB962C8B-B14F-4D97-AF65-F5344CB8AC3E}">
        <p14:creationId xmlns:p14="http://schemas.microsoft.com/office/powerpoint/2010/main" val="148426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F0885-9FA5-4451-8CAA-702C8D858E6A}"/>
              </a:ext>
            </a:extLst>
          </p:cNvPr>
          <p:cNvSpPr>
            <a:spLocks noGrp="1"/>
          </p:cNvSpPr>
          <p:nvPr>
            <p:ph type="body" idx="1"/>
          </p:nvPr>
        </p:nvSpPr>
        <p:spPr/>
        <p:txBody>
          <a:bodyPr/>
          <a:lstStyle/>
          <a:p>
            <a:r>
              <a:rPr lang="en-US">
                <a:solidFill>
                  <a:schemeClr val="tx1"/>
                </a:solidFill>
              </a:rPr>
              <a:t>Angular Cli</a:t>
            </a:r>
          </a:p>
          <a:p>
            <a:r>
              <a:rPr lang="en-US" b="0" i="0">
                <a:solidFill>
                  <a:schemeClr val="tx1"/>
                </a:solidFill>
                <a:effectLst/>
                <a:latin typeface="-apple-system"/>
              </a:rPr>
              <a:t>Để phát triển một dự án Angular, chúng ta sẽ sử dụng đến công cụ chính thức từ team Angular đó là Angular CLI, (nó là một tool chạy các lệnh từ Terminal), và chúng ta sẽ cài đặt thông qua NPM bằng câu lệnh sau:</a:t>
            </a:r>
          </a:p>
          <a:p>
            <a:pPr lvl="1"/>
            <a:r>
              <a:rPr lang="en-US" b="0" i="0">
                <a:solidFill>
                  <a:schemeClr val="tx1"/>
                </a:solidFill>
                <a:effectLst/>
                <a:latin typeface="SFMono-Regular"/>
              </a:rPr>
              <a:t>npm install -g @angular/cli@latest</a:t>
            </a:r>
          </a:p>
          <a:p>
            <a:r>
              <a:rPr lang="en-US">
                <a:solidFill>
                  <a:schemeClr val="tx1"/>
                </a:solidFill>
                <a:latin typeface="-apple-system"/>
              </a:rPr>
              <a:t>Sau khi cài đặt thành công các bạn có thể verify bằng lệnh: </a:t>
            </a:r>
            <a:r>
              <a:rPr lang="en-US" sz="1600">
                <a:solidFill>
                  <a:schemeClr val="tx1"/>
                </a:solidFill>
                <a:latin typeface="-apple-system"/>
              </a:rPr>
              <a:t>ng version’</a:t>
            </a:r>
          </a:p>
          <a:p>
            <a:endParaRPr lang="en-US" sz="1600">
              <a:solidFill>
                <a:schemeClr val="tx1"/>
              </a:solidFill>
              <a:latin typeface="-apple-system"/>
            </a:endParaRPr>
          </a:p>
          <a:p>
            <a:r>
              <a:rPr lang="en-US" b="1">
                <a:solidFill>
                  <a:schemeClr val="tx1"/>
                </a:solidFill>
                <a:latin typeface="-apple-system"/>
              </a:rPr>
              <a:t>Chú ý</a:t>
            </a:r>
            <a:r>
              <a:rPr lang="en-US">
                <a:solidFill>
                  <a:schemeClr val="tx1"/>
                </a:solidFill>
                <a:latin typeface="-apple-system"/>
              </a:rPr>
              <a:t>: Nếu các bạn không thể chạy ng version vì nó báo 'ng' is not recognized as an internal or external command. thì các bạn cần phải thêm npm global vào</a:t>
            </a:r>
            <a:r>
              <a:rPr lang="en-US" u="sng">
                <a:solidFill>
                  <a:schemeClr val="tx1"/>
                </a:solidFill>
                <a:latin typeface="-apple-system"/>
              </a:rPr>
              <a:t> </a:t>
            </a:r>
            <a:r>
              <a:rPr lang="en-US">
                <a:solidFill>
                  <a:schemeClr val="tx1"/>
                </a:solidFill>
                <a:latin typeface="-apple-system"/>
              </a:rPr>
              <a:t>PATH.</a:t>
            </a:r>
          </a:p>
          <a:p>
            <a:pPr lvl="1"/>
            <a:r>
              <a:rPr lang="en-US" b="0" i="0">
                <a:solidFill>
                  <a:schemeClr val="tx1"/>
                </a:solidFill>
                <a:effectLst/>
                <a:latin typeface="SFMono-Regular"/>
              </a:rPr>
              <a:t>File C:\Users\&lt; username &gt;\AppData\Roaming\npm\ng.ps1 cannot be loaded because running scripts is disabled on this system. For more information, see about_Execution_Policies at https:/go.microsoft.com/fwlink/?LinkID=135170.</a:t>
            </a:r>
          </a:p>
          <a:p>
            <a:pPr lvl="1"/>
            <a:endParaRPr lang="en-US">
              <a:solidFill>
                <a:schemeClr val="tx1"/>
              </a:solidFill>
              <a:latin typeface="-apple-system"/>
            </a:endParaRPr>
          </a:p>
          <a:p>
            <a:r>
              <a:rPr lang="en-US">
                <a:solidFill>
                  <a:schemeClr val="tx1"/>
                </a:solidFill>
                <a:latin typeface="-apple-system"/>
              </a:rPr>
              <a:t>=&gt; </a:t>
            </a:r>
            <a:r>
              <a:rPr lang="vi-VN">
                <a:solidFill>
                  <a:schemeClr val="tx1"/>
                </a:solidFill>
                <a:latin typeface="-apple-system"/>
              </a:rPr>
              <a:t>Thì các bạn cần phải enable policy để chạy được command. Để enable các bạn mở Powershell as Administrator và chạy lệnh này Set-ExecutionPolicy -ExecutionPolicy RemoteSigned -Scope LocalMachine</a:t>
            </a:r>
            <a:endParaRPr lang="en-US">
              <a:solidFill>
                <a:schemeClr val="tx1"/>
              </a:solidFill>
              <a:latin typeface="-apple-system"/>
            </a:endParaRPr>
          </a:p>
        </p:txBody>
      </p:sp>
      <p:sp>
        <p:nvSpPr>
          <p:cNvPr id="3" name="Title 2">
            <a:extLst>
              <a:ext uri="{FF2B5EF4-FFF2-40B4-BE49-F238E27FC236}">
                <a16:creationId xmlns:a16="http://schemas.microsoft.com/office/drawing/2014/main" id="{CC446679-AC17-4DC3-B1A3-62758B6562EA}"/>
              </a:ext>
            </a:extLst>
          </p:cNvPr>
          <p:cNvSpPr>
            <a:spLocks noGrp="1"/>
          </p:cNvSpPr>
          <p:nvPr>
            <p:ph type="ctrTitle"/>
          </p:nvPr>
        </p:nvSpPr>
        <p:spPr/>
        <p:txBody>
          <a:bodyPr/>
          <a:lstStyle/>
          <a:p>
            <a:r>
              <a:rPr lang="en-US"/>
              <a:t>Tiến hành</a:t>
            </a:r>
          </a:p>
        </p:txBody>
      </p:sp>
    </p:spTree>
    <p:extLst>
      <p:ext uri="{BB962C8B-B14F-4D97-AF65-F5344CB8AC3E}">
        <p14:creationId xmlns:p14="http://schemas.microsoft.com/office/powerpoint/2010/main" val="155033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4E3B85-EEAB-4795-9EA8-8235CD2D2C16}"/>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5D5E653E-D991-4A89-A6C0-F955A87B8C90}"/>
              </a:ext>
            </a:extLst>
          </p:cNvPr>
          <p:cNvSpPr>
            <a:spLocks noGrp="1"/>
          </p:cNvSpPr>
          <p:nvPr>
            <p:ph type="ctrTitle"/>
          </p:nvPr>
        </p:nvSpPr>
        <p:spPr/>
        <p:txBody>
          <a:bodyPr/>
          <a:lstStyle/>
          <a:p>
            <a:r>
              <a:rPr lang="en-US"/>
              <a:t>Tiến hành</a:t>
            </a:r>
          </a:p>
        </p:txBody>
      </p:sp>
      <p:pic>
        <p:nvPicPr>
          <p:cNvPr id="5" name="Picture 4">
            <a:extLst>
              <a:ext uri="{FF2B5EF4-FFF2-40B4-BE49-F238E27FC236}">
                <a16:creationId xmlns:a16="http://schemas.microsoft.com/office/drawing/2014/main" id="{F6A569A3-A1B1-4E96-BB47-72928E1668C3}"/>
              </a:ext>
            </a:extLst>
          </p:cNvPr>
          <p:cNvPicPr>
            <a:picLocks noChangeAspect="1"/>
          </p:cNvPicPr>
          <p:nvPr/>
        </p:nvPicPr>
        <p:blipFill>
          <a:blip r:embed="rId2"/>
          <a:stretch>
            <a:fillRect/>
          </a:stretch>
        </p:blipFill>
        <p:spPr>
          <a:xfrm>
            <a:off x="625288" y="1055850"/>
            <a:ext cx="8370356" cy="1317556"/>
          </a:xfrm>
          <a:prstGeom prst="rect">
            <a:avLst/>
          </a:prstGeom>
        </p:spPr>
      </p:pic>
    </p:spTree>
    <p:extLst>
      <p:ext uri="{BB962C8B-B14F-4D97-AF65-F5344CB8AC3E}">
        <p14:creationId xmlns:p14="http://schemas.microsoft.com/office/powerpoint/2010/main" val="75568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367C0-8AB9-4C46-8660-C90D104B8FB5}"/>
              </a:ext>
            </a:extLst>
          </p:cNvPr>
          <p:cNvSpPr>
            <a:spLocks noGrp="1"/>
          </p:cNvSpPr>
          <p:nvPr>
            <p:ph type="body" idx="1"/>
          </p:nvPr>
        </p:nvSpPr>
        <p:spPr/>
        <p:txBody>
          <a:bodyPr/>
          <a:lstStyle/>
          <a:p>
            <a:r>
              <a:rPr lang="vi-VN" b="0" i="0">
                <a:solidFill>
                  <a:srgbClr val="ADBAC7"/>
                </a:solidFill>
                <a:effectLst/>
                <a:latin typeface="-apple-system"/>
              </a:rPr>
              <a:t>Sau khi mọi thứ đã xong xuôi thì bạn có thể khởi tạo dự án được rồi. Bạn mở Terminal và chạy lệnh:</a:t>
            </a:r>
            <a:endParaRPr lang="en-US" b="0" i="0">
              <a:solidFill>
                <a:srgbClr val="ADBAC7"/>
              </a:solidFill>
              <a:effectLst/>
              <a:latin typeface="-apple-system"/>
            </a:endParaRPr>
          </a:p>
          <a:p>
            <a:endParaRPr lang="en-US"/>
          </a:p>
          <a:p>
            <a:endParaRPr lang="en-US"/>
          </a:p>
          <a:p>
            <a:endParaRPr lang="en-US"/>
          </a:p>
          <a:p>
            <a:endParaRPr lang="en-US"/>
          </a:p>
          <a:p>
            <a:r>
              <a:rPr lang="vi-VN"/>
              <a:t>Lúc này các bạn sẽ cần trả lời 1 số câu hỏi về routing, style như sau:</a:t>
            </a:r>
          </a:p>
          <a:p>
            <a:endParaRPr lang="vi-VN"/>
          </a:p>
          <a:p>
            <a:r>
              <a:rPr lang="vi-VN"/>
              <a:t>Would you like to add Angular routing?</a:t>
            </a:r>
          </a:p>
          <a:p>
            <a:endParaRPr lang="vi-VN"/>
          </a:p>
          <a:p>
            <a:r>
              <a:rPr lang="vi-VN"/>
              <a:t>Which stylesheet format would you like to use? Cơ bản thì các bạn có thể để default cũng được, </a:t>
            </a:r>
          </a:p>
          <a:p>
            <a:r>
              <a:rPr lang="vi-VN"/>
              <a:t>ng serve Mặc định dự án sẽ chạy ở port 4200, nếu bạn muốn đổi port thì chỉ cần thêm tham số</a:t>
            </a:r>
          </a:p>
          <a:p>
            <a:endParaRPr lang="vi-VN"/>
          </a:p>
          <a:p>
            <a:r>
              <a:rPr lang="vi-VN"/>
              <a:t>ng serve --port=other-port Ví dụ: ng serve --port=9000</a:t>
            </a:r>
          </a:p>
          <a:p>
            <a:endParaRPr lang="vi-VN"/>
          </a:p>
          <a:p>
            <a:r>
              <a:rPr lang="vi-VN"/>
              <a:t>Sau khi serve thành công các bạn có thể mở trình duyệt và navigate vào địa chỉ URL: http://localhost:4200/ ở đây các bạn sẽ thấy được thành quả của mình. Như vậy, chúng ta đã hoàn thành ngày đầu tiên tìm hiểu Angular. Hẹn gặp lại trong các ngày tiếp theo</a:t>
            </a:r>
            <a:endParaRPr lang="en-US"/>
          </a:p>
        </p:txBody>
      </p:sp>
      <p:sp>
        <p:nvSpPr>
          <p:cNvPr id="3" name="Title 2">
            <a:extLst>
              <a:ext uri="{FF2B5EF4-FFF2-40B4-BE49-F238E27FC236}">
                <a16:creationId xmlns:a16="http://schemas.microsoft.com/office/drawing/2014/main" id="{07F88DE0-EED3-40E8-ABBC-332D11B2085C}"/>
              </a:ext>
            </a:extLst>
          </p:cNvPr>
          <p:cNvSpPr>
            <a:spLocks noGrp="1"/>
          </p:cNvSpPr>
          <p:nvPr>
            <p:ph type="ctrTitle"/>
          </p:nvPr>
        </p:nvSpPr>
        <p:spPr/>
        <p:txBody>
          <a:bodyPr/>
          <a:lstStyle/>
          <a:p>
            <a:r>
              <a:rPr lang="en-US"/>
              <a:t>Khởi tạo dự án</a:t>
            </a:r>
          </a:p>
        </p:txBody>
      </p:sp>
      <p:pic>
        <p:nvPicPr>
          <p:cNvPr id="5" name="Picture 4">
            <a:extLst>
              <a:ext uri="{FF2B5EF4-FFF2-40B4-BE49-F238E27FC236}">
                <a16:creationId xmlns:a16="http://schemas.microsoft.com/office/drawing/2014/main" id="{9D606471-E88B-4A65-B8C7-084C859141F8}"/>
              </a:ext>
            </a:extLst>
          </p:cNvPr>
          <p:cNvPicPr>
            <a:picLocks noChangeAspect="1"/>
          </p:cNvPicPr>
          <p:nvPr/>
        </p:nvPicPr>
        <p:blipFill>
          <a:blip r:embed="rId2"/>
          <a:stretch>
            <a:fillRect/>
          </a:stretch>
        </p:blipFill>
        <p:spPr>
          <a:xfrm>
            <a:off x="1433233" y="1528482"/>
            <a:ext cx="2324100" cy="419100"/>
          </a:xfrm>
          <a:prstGeom prst="rect">
            <a:avLst/>
          </a:prstGeom>
        </p:spPr>
      </p:pic>
    </p:spTree>
    <p:extLst>
      <p:ext uri="{BB962C8B-B14F-4D97-AF65-F5344CB8AC3E}">
        <p14:creationId xmlns:p14="http://schemas.microsoft.com/office/powerpoint/2010/main" val="2899569693"/>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619</Words>
  <Application>Microsoft Office PowerPoint</Application>
  <PresentationFormat>On-screen Show (16:9)</PresentationFormat>
  <Paragraphs>44</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Open Sans</vt:lpstr>
      <vt:lpstr>SFMono-Regular</vt:lpstr>
      <vt:lpstr>Arial</vt:lpstr>
      <vt:lpstr>Fira Sans Extra Condensed Medium</vt:lpstr>
      <vt:lpstr>-apple-system</vt:lpstr>
      <vt:lpstr>Overpass Black</vt:lpstr>
      <vt:lpstr>Aqua Marketing Plan by Slidego</vt:lpstr>
      <vt:lpstr>Angular v12</vt:lpstr>
      <vt:lpstr>01</vt:lpstr>
      <vt:lpstr>Chuẩn bị</vt:lpstr>
      <vt:lpstr>Tiến hành</vt:lpstr>
      <vt:lpstr>Tiến hành</vt:lpstr>
      <vt:lpstr>Tiến hành</vt:lpstr>
      <vt:lpstr>Khởi tạo dự 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v12</dc:title>
  <dc:creator>KV4-PM1-2359</dc:creator>
  <cp:lastModifiedBy>ThanHoang</cp:lastModifiedBy>
  <cp:revision>3</cp:revision>
  <dcterms:modified xsi:type="dcterms:W3CDTF">2021-04-16T09:16:17Z</dcterms:modified>
</cp:coreProperties>
</file>