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5.jpg" ContentType="image/jpeg"/>
  <Override PartName="/ppt/media/image6.jpg" ContentType="image/jpeg"/>
  <Override PartName="/ppt/notesSlides/notesSlide3.xml" ContentType="application/vnd.openxmlformats-officedocument.presentationml.notesSlide+xml"/>
  <Override PartName="/ppt/media/image2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75" r:id="rId2"/>
    <p:sldId id="256" r:id="rId3"/>
    <p:sldId id="318" r:id="rId4"/>
    <p:sldId id="290" r:id="rId5"/>
    <p:sldId id="319" r:id="rId6"/>
    <p:sldId id="321" r:id="rId7"/>
    <p:sldId id="322" r:id="rId8"/>
    <p:sldId id="292" r:id="rId9"/>
    <p:sldId id="293" r:id="rId10"/>
    <p:sldId id="323" r:id="rId11"/>
    <p:sldId id="294" r:id="rId12"/>
    <p:sldId id="324" r:id="rId13"/>
    <p:sldId id="299" r:id="rId14"/>
    <p:sldId id="327" r:id="rId15"/>
    <p:sldId id="326" r:id="rId16"/>
    <p:sldId id="305" r:id="rId17"/>
    <p:sldId id="314" r:id="rId18"/>
    <p:sldId id="311" r:id="rId19"/>
    <p:sldId id="334" r:id="rId20"/>
    <p:sldId id="335" r:id="rId21"/>
    <p:sldId id="336" r:id="rId22"/>
    <p:sldId id="337" r:id="rId23"/>
    <p:sldId id="338" r:id="rId24"/>
    <p:sldId id="376" r:id="rId25"/>
    <p:sldId id="333" r:id="rId26"/>
    <p:sldId id="312" r:id="rId27"/>
    <p:sldId id="315" r:id="rId28"/>
    <p:sldId id="316" r:id="rId29"/>
    <p:sldId id="379" r:id="rId30"/>
    <p:sldId id="339" r:id="rId31"/>
    <p:sldId id="377" r:id="rId32"/>
    <p:sldId id="340" r:id="rId33"/>
    <p:sldId id="341" r:id="rId34"/>
    <p:sldId id="343" r:id="rId35"/>
    <p:sldId id="378" r:id="rId36"/>
    <p:sldId id="295" r:id="rId37"/>
    <p:sldId id="306" r:id="rId38"/>
    <p:sldId id="302" r:id="rId39"/>
    <p:sldId id="345" r:id="rId40"/>
    <p:sldId id="346" r:id="rId41"/>
    <p:sldId id="347" r:id="rId42"/>
    <p:sldId id="348" r:id="rId43"/>
    <p:sldId id="349" r:id="rId44"/>
    <p:sldId id="350" r:id="rId45"/>
    <p:sldId id="351" r:id="rId46"/>
    <p:sldId id="352" r:id="rId47"/>
    <p:sldId id="353" r:id="rId48"/>
    <p:sldId id="354" r:id="rId49"/>
    <p:sldId id="308" r:id="rId50"/>
    <p:sldId id="300" r:id="rId51"/>
    <p:sldId id="297" r:id="rId52"/>
    <p:sldId id="356" r:id="rId53"/>
    <p:sldId id="357" r:id="rId54"/>
    <p:sldId id="301" r:id="rId55"/>
    <p:sldId id="358" r:id="rId56"/>
    <p:sldId id="359" r:id="rId57"/>
    <p:sldId id="360" r:id="rId58"/>
    <p:sldId id="361" r:id="rId59"/>
    <p:sldId id="362" r:id="rId60"/>
    <p:sldId id="363" r:id="rId61"/>
    <p:sldId id="364" r:id="rId62"/>
    <p:sldId id="365" r:id="rId63"/>
    <p:sldId id="366" r:id="rId64"/>
    <p:sldId id="367" r:id="rId65"/>
    <p:sldId id="368" r:id="rId66"/>
    <p:sldId id="369" r:id="rId67"/>
    <p:sldId id="370" r:id="rId68"/>
    <p:sldId id="371" r:id="rId69"/>
    <p:sldId id="372" r:id="rId70"/>
    <p:sldId id="373" r:id="rId71"/>
    <p:sldId id="374" r:id="rId72"/>
    <p:sldId id="375" r:id="rId73"/>
    <p:sldId id="317" r:id="rId74"/>
    <p:sldId id="32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3840" userDrawn="1">
          <p15:clr>
            <a:srgbClr val="A4A3A4"/>
          </p15:clr>
        </p15:guide>
        <p15:guide id="3" pos="240" userDrawn="1">
          <p15:clr>
            <a:srgbClr val="A4A3A4"/>
          </p15:clr>
        </p15:guide>
        <p15:guide id="4" pos="7440" userDrawn="1">
          <p15:clr>
            <a:srgbClr val="A4A3A4"/>
          </p15:clr>
        </p15:guide>
        <p15:guide id="5" orient="horz" pos="2376" userDrawn="1">
          <p15:clr>
            <a:srgbClr val="A4A3A4"/>
          </p15:clr>
        </p15:guide>
        <p15:guide id="6" orient="horz" pos="4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6" autoAdjust="0"/>
    <p:restoredTop sz="87703" autoAdjust="0"/>
  </p:normalViewPr>
  <p:slideViewPr>
    <p:cSldViewPr snapToGrid="0" showGuides="1">
      <p:cViewPr varScale="1">
        <p:scale>
          <a:sx n="80" d="100"/>
          <a:sy n="80" d="100"/>
        </p:scale>
        <p:origin x="690" y="96"/>
      </p:cViewPr>
      <p:guideLst>
        <p:guide orient="horz" pos="744"/>
        <p:guide pos="3840"/>
        <p:guide pos="240"/>
        <p:guide pos="7440"/>
        <p:guide orient="horz" pos="2376"/>
        <p:guide orient="horz" pos="400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0"/>
          <a:lstStyle/>
          <a:p>
            <a:pPr>
              <a:defRPr sz="1862" b="0" i="0" u="none" strike="noStrike" kern="1200" spc="0" baseline="0">
                <a:solidFill>
                  <a:schemeClr val="tx1">
                    <a:lumMod val="65000"/>
                    <a:lumOff val="35000"/>
                  </a:schemeClr>
                </a:solidFill>
                <a:latin typeface="+mn-lt"/>
                <a:ea typeface="+mn-ea"/>
                <a:cs typeface="+mn-cs"/>
              </a:defRPr>
            </a:pPr>
            <a:r>
              <a:rPr lang="en-US" sz="2000" b="0" i="1" dirty="0">
                <a:solidFill>
                  <a:srgbClr val="7030A0"/>
                </a:solidFill>
                <a:latin typeface="Cambria" panose="02040503050406030204" pitchFamily="18" charset="0"/>
                <a:ea typeface="Cambria" panose="02040503050406030204" pitchFamily="18" charset="0"/>
              </a:rPr>
              <a:t>Chatbot</a:t>
            </a:r>
            <a:r>
              <a:rPr lang="en-US" sz="2000" b="0" i="1" baseline="0" dirty="0">
                <a:solidFill>
                  <a:srgbClr val="7030A0"/>
                </a:solidFill>
                <a:latin typeface="Cambria" panose="02040503050406030204" pitchFamily="18" charset="0"/>
                <a:ea typeface="Cambria" panose="02040503050406030204" pitchFamily="18" charset="0"/>
              </a:rPr>
              <a:t> Search Count </a:t>
            </a:r>
            <a:r>
              <a:rPr lang="en-US" sz="2000" b="0" baseline="0" dirty="0">
                <a:latin typeface="Cambria" panose="02040503050406030204" pitchFamily="18" charset="0"/>
                <a:ea typeface="Cambria" panose="02040503050406030204" pitchFamily="18" charset="0"/>
              </a:rPr>
              <a:t>by </a:t>
            </a:r>
            <a:r>
              <a:rPr lang="en-US" sz="2000" b="0" baseline="0">
                <a:latin typeface="Cambria" panose="02040503050406030204" pitchFamily="18" charset="0"/>
                <a:ea typeface="Cambria" panose="02040503050406030204" pitchFamily="18" charset="0"/>
              </a:rPr>
              <a:t>Google Trend</a:t>
            </a:r>
            <a:endParaRPr lang="en-US" sz="2000" b="0" dirty="0">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0"/>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667563043118603E-2"/>
          <c:y val="0.10505062935418874"/>
          <c:w val="0.93055874911086744"/>
          <c:h val="0.76858849438053656"/>
        </c:manualLayout>
      </c:layout>
      <c:lineChart>
        <c:grouping val="standard"/>
        <c:varyColors val="0"/>
        <c:ser>
          <c:idx val="0"/>
          <c:order val="0"/>
          <c:tx>
            <c:strRef>
              <c:f>Sheet1!$B$1</c:f>
              <c:strCache>
                <c:ptCount val="1"/>
                <c:pt idx="0">
                  <c:v>Interest over time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Sheet1!$A$2:$A$262</c:f>
              <c:numCache>
                <c:formatCode>m/d/yyyy</c:formatCode>
                <c:ptCount val="261"/>
                <c:pt idx="0">
                  <c:v>41588</c:v>
                </c:pt>
                <c:pt idx="1">
                  <c:v>41595</c:v>
                </c:pt>
                <c:pt idx="2">
                  <c:v>41602</c:v>
                </c:pt>
                <c:pt idx="3">
                  <c:v>41609</c:v>
                </c:pt>
                <c:pt idx="4">
                  <c:v>41616</c:v>
                </c:pt>
                <c:pt idx="5">
                  <c:v>41623</c:v>
                </c:pt>
                <c:pt idx="6">
                  <c:v>41630</c:v>
                </c:pt>
                <c:pt idx="7">
                  <c:v>41637</c:v>
                </c:pt>
                <c:pt idx="8">
                  <c:v>41644</c:v>
                </c:pt>
                <c:pt idx="9">
                  <c:v>41651</c:v>
                </c:pt>
                <c:pt idx="10">
                  <c:v>41658</c:v>
                </c:pt>
                <c:pt idx="11">
                  <c:v>41665</c:v>
                </c:pt>
                <c:pt idx="12">
                  <c:v>41672</c:v>
                </c:pt>
                <c:pt idx="13">
                  <c:v>41679</c:v>
                </c:pt>
                <c:pt idx="14">
                  <c:v>41686</c:v>
                </c:pt>
                <c:pt idx="15">
                  <c:v>41693</c:v>
                </c:pt>
                <c:pt idx="16">
                  <c:v>41700</c:v>
                </c:pt>
                <c:pt idx="17">
                  <c:v>41707</c:v>
                </c:pt>
                <c:pt idx="18">
                  <c:v>41714</c:v>
                </c:pt>
                <c:pt idx="19">
                  <c:v>41721</c:v>
                </c:pt>
                <c:pt idx="20">
                  <c:v>41728</c:v>
                </c:pt>
                <c:pt idx="21">
                  <c:v>41735</c:v>
                </c:pt>
                <c:pt idx="22">
                  <c:v>41742</c:v>
                </c:pt>
                <c:pt idx="23">
                  <c:v>41749</c:v>
                </c:pt>
                <c:pt idx="24">
                  <c:v>41756</c:v>
                </c:pt>
                <c:pt idx="25">
                  <c:v>41763</c:v>
                </c:pt>
                <c:pt idx="26">
                  <c:v>41770</c:v>
                </c:pt>
                <c:pt idx="27">
                  <c:v>41777</c:v>
                </c:pt>
                <c:pt idx="28">
                  <c:v>41784</c:v>
                </c:pt>
                <c:pt idx="29">
                  <c:v>41791</c:v>
                </c:pt>
                <c:pt idx="30">
                  <c:v>41798</c:v>
                </c:pt>
                <c:pt idx="31">
                  <c:v>41805</c:v>
                </c:pt>
                <c:pt idx="32">
                  <c:v>41812</c:v>
                </c:pt>
                <c:pt idx="33">
                  <c:v>41819</c:v>
                </c:pt>
                <c:pt idx="34">
                  <c:v>41826</c:v>
                </c:pt>
                <c:pt idx="35">
                  <c:v>41833</c:v>
                </c:pt>
                <c:pt idx="36">
                  <c:v>41840</c:v>
                </c:pt>
                <c:pt idx="37">
                  <c:v>41847</c:v>
                </c:pt>
                <c:pt idx="38">
                  <c:v>41854</c:v>
                </c:pt>
                <c:pt idx="39">
                  <c:v>41861</c:v>
                </c:pt>
                <c:pt idx="40">
                  <c:v>41868</c:v>
                </c:pt>
                <c:pt idx="41">
                  <c:v>41875</c:v>
                </c:pt>
                <c:pt idx="42">
                  <c:v>41882</c:v>
                </c:pt>
                <c:pt idx="43">
                  <c:v>41889</c:v>
                </c:pt>
                <c:pt idx="44">
                  <c:v>41896</c:v>
                </c:pt>
                <c:pt idx="45">
                  <c:v>41903</c:v>
                </c:pt>
                <c:pt idx="46">
                  <c:v>41910</c:v>
                </c:pt>
                <c:pt idx="47">
                  <c:v>41917</c:v>
                </c:pt>
                <c:pt idx="48">
                  <c:v>41924</c:v>
                </c:pt>
                <c:pt idx="49">
                  <c:v>41931</c:v>
                </c:pt>
                <c:pt idx="50">
                  <c:v>41938</c:v>
                </c:pt>
                <c:pt idx="51">
                  <c:v>41945</c:v>
                </c:pt>
                <c:pt idx="52">
                  <c:v>41952</c:v>
                </c:pt>
                <c:pt idx="53">
                  <c:v>41959</c:v>
                </c:pt>
                <c:pt idx="54">
                  <c:v>41966</c:v>
                </c:pt>
                <c:pt idx="55">
                  <c:v>41973</c:v>
                </c:pt>
                <c:pt idx="56">
                  <c:v>41980</c:v>
                </c:pt>
                <c:pt idx="57">
                  <c:v>41987</c:v>
                </c:pt>
                <c:pt idx="58">
                  <c:v>41994</c:v>
                </c:pt>
                <c:pt idx="59">
                  <c:v>42001</c:v>
                </c:pt>
                <c:pt idx="60">
                  <c:v>42008</c:v>
                </c:pt>
                <c:pt idx="61">
                  <c:v>42015</c:v>
                </c:pt>
                <c:pt idx="62">
                  <c:v>42022</c:v>
                </c:pt>
                <c:pt idx="63">
                  <c:v>42029</c:v>
                </c:pt>
                <c:pt idx="64">
                  <c:v>42036</c:v>
                </c:pt>
                <c:pt idx="65">
                  <c:v>42043</c:v>
                </c:pt>
                <c:pt idx="66">
                  <c:v>42050</c:v>
                </c:pt>
                <c:pt idx="67">
                  <c:v>42057</c:v>
                </c:pt>
                <c:pt idx="68">
                  <c:v>42064</c:v>
                </c:pt>
                <c:pt idx="69">
                  <c:v>42071</c:v>
                </c:pt>
                <c:pt idx="70">
                  <c:v>42078</c:v>
                </c:pt>
                <c:pt idx="71">
                  <c:v>42085</c:v>
                </c:pt>
                <c:pt idx="72">
                  <c:v>42092</c:v>
                </c:pt>
                <c:pt idx="73">
                  <c:v>42099</c:v>
                </c:pt>
                <c:pt idx="74">
                  <c:v>42106</c:v>
                </c:pt>
                <c:pt idx="75">
                  <c:v>42113</c:v>
                </c:pt>
                <c:pt idx="76">
                  <c:v>42120</c:v>
                </c:pt>
                <c:pt idx="77">
                  <c:v>42127</c:v>
                </c:pt>
                <c:pt idx="78">
                  <c:v>42134</c:v>
                </c:pt>
                <c:pt idx="79">
                  <c:v>42141</c:v>
                </c:pt>
                <c:pt idx="80">
                  <c:v>42148</c:v>
                </c:pt>
                <c:pt idx="81">
                  <c:v>42155</c:v>
                </c:pt>
                <c:pt idx="82">
                  <c:v>42162</c:v>
                </c:pt>
                <c:pt idx="83">
                  <c:v>42169</c:v>
                </c:pt>
                <c:pt idx="84">
                  <c:v>42176</c:v>
                </c:pt>
                <c:pt idx="85">
                  <c:v>42183</c:v>
                </c:pt>
                <c:pt idx="86">
                  <c:v>42190</c:v>
                </c:pt>
                <c:pt idx="87">
                  <c:v>42197</c:v>
                </c:pt>
                <c:pt idx="88">
                  <c:v>42204</c:v>
                </c:pt>
                <c:pt idx="89">
                  <c:v>42211</c:v>
                </c:pt>
                <c:pt idx="90">
                  <c:v>42218</c:v>
                </c:pt>
                <c:pt idx="91">
                  <c:v>42225</c:v>
                </c:pt>
                <c:pt idx="92">
                  <c:v>42232</c:v>
                </c:pt>
                <c:pt idx="93">
                  <c:v>42239</c:v>
                </c:pt>
                <c:pt idx="94">
                  <c:v>42246</c:v>
                </c:pt>
                <c:pt idx="95">
                  <c:v>42253</c:v>
                </c:pt>
                <c:pt idx="96">
                  <c:v>42260</c:v>
                </c:pt>
                <c:pt idx="97">
                  <c:v>42267</c:v>
                </c:pt>
                <c:pt idx="98">
                  <c:v>42274</c:v>
                </c:pt>
                <c:pt idx="99">
                  <c:v>42281</c:v>
                </c:pt>
                <c:pt idx="100">
                  <c:v>42288</c:v>
                </c:pt>
                <c:pt idx="101">
                  <c:v>42295</c:v>
                </c:pt>
                <c:pt idx="102">
                  <c:v>42302</c:v>
                </c:pt>
                <c:pt idx="103">
                  <c:v>42309</c:v>
                </c:pt>
                <c:pt idx="104">
                  <c:v>42316</c:v>
                </c:pt>
                <c:pt idx="105">
                  <c:v>42323</c:v>
                </c:pt>
                <c:pt idx="106">
                  <c:v>42330</c:v>
                </c:pt>
                <c:pt idx="107">
                  <c:v>42337</c:v>
                </c:pt>
                <c:pt idx="108">
                  <c:v>42344</c:v>
                </c:pt>
                <c:pt idx="109">
                  <c:v>42351</c:v>
                </c:pt>
                <c:pt idx="110">
                  <c:v>42358</c:v>
                </c:pt>
                <c:pt idx="111">
                  <c:v>42365</c:v>
                </c:pt>
                <c:pt idx="112">
                  <c:v>42372</c:v>
                </c:pt>
                <c:pt idx="113">
                  <c:v>42379</c:v>
                </c:pt>
                <c:pt idx="114">
                  <c:v>42386</c:v>
                </c:pt>
                <c:pt idx="115">
                  <c:v>42393</c:v>
                </c:pt>
                <c:pt idx="116">
                  <c:v>42400</c:v>
                </c:pt>
                <c:pt idx="117">
                  <c:v>42407</c:v>
                </c:pt>
                <c:pt idx="118">
                  <c:v>42414</c:v>
                </c:pt>
                <c:pt idx="119">
                  <c:v>42421</c:v>
                </c:pt>
                <c:pt idx="120">
                  <c:v>42428</c:v>
                </c:pt>
                <c:pt idx="121">
                  <c:v>42435</c:v>
                </c:pt>
                <c:pt idx="122">
                  <c:v>42442</c:v>
                </c:pt>
                <c:pt idx="123">
                  <c:v>42449</c:v>
                </c:pt>
                <c:pt idx="124">
                  <c:v>42456</c:v>
                </c:pt>
                <c:pt idx="125">
                  <c:v>42463</c:v>
                </c:pt>
                <c:pt idx="126">
                  <c:v>42470</c:v>
                </c:pt>
                <c:pt idx="127">
                  <c:v>42477</c:v>
                </c:pt>
                <c:pt idx="128">
                  <c:v>42484</c:v>
                </c:pt>
                <c:pt idx="129">
                  <c:v>42491</c:v>
                </c:pt>
                <c:pt idx="130">
                  <c:v>42498</c:v>
                </c:pt>
                <c:pt idx="131">
                  <c:v>42505</c:v>
                </c:pt>
                <c:pt idx="132">
                  <c:v>42512</c:v>
                </c:pt>
                <c:pt idx="133">
                  <c:v>42519</c:v>
                </c:pt>
                <c:pt idx="134">
                  <c:v>42526</c:v>
                </c:pt>
                <c:pt idx="135">
                  <c:v>42533</c:v>
                </c:pt>
                <c:pt idx="136">
                  <c:v>42540</c:v>
                </c:pt>
                <c:pt idx="137">
                  <c:v>42547</c:v>
                </c:pt>
                <c:pt idx="138">
                  <c:v>42554</c:v>
                </c:pt>
                <c:pt idx="139">
                  <c:v>42561</c:v>
                </c:pt>
                <c:pt idx="140">
                  <c:v>42568</c:v>
                </c:pt>
                <c:pt idx="141">
                  <c:v>42575</c:v>
                </c:pt>
                <c:pt idx="142">
                  <c:v>42582</c:v>
                </c:pt>
                <c:pt idx="143">
                  <c:v>42589</c:v>
                </c:pt>
                <c:pt idx="144">
                  <c:v>42596</c:v>
                </c:pt>
                <c:pt idx="145">
                  <c:v>42603</c:v>
                </c:pt>
                <c:pt idx="146">
                  <c:v>42610</c:v>
                </c:pt>
                <c:pt idx="147">
                  <c:v>42617</c:v>
                </c:pt>
                <c:pt idx="148">
                  <c:v>42624</c:v>
                </c:pt>
                <c:pt idx="149">
                  <c:v>42631</c:v>
                </c:pt>
                <c:pt idx="150">
                  <c:v>42638</c:v>
                </c:pt>
                <c:pt idx="151">
                  <c:v>42645</c:v>
                </c:pt>
                <c:pt idx="152">
                  <c:v>42652</c:v>
                </c:pt>
                <c:pt idx="153">
                  <c:v>42659</c:v>
                </c:pt>
                <c:pt idx="154">
                  <c:v>42666</c:v>
                </c:pt>
                <c:pt idx="155">
                  <c:v>42673</c:v>
                </c:pt>
                <c:pt idx="156">
                  <c:v>42680</c:v>
                </c:pt>
                <c:pt idx="157">
                  <c:v>42687</c:v>
                </c:pt>
                <c:pt idx="158">
                  <c:v>42694</c:v>
                </c:pt>
                <c:pt idx="159">
                  <c:v>42701</c:v>
                </c:pt>
                <c:pt idx="160">
                  <c:v>42708</c:v>
                </c:pt>
                <c:pt idx="161">
                  <c:v>42715</c:v>
                </c:pt>
                <c:pt idx="162">
                  <c:v>42722</c:v>
                </c:pt>
                <c:pt idx="163">
                  <c:v>42729</c:v>
                </c:pt>
                <c:pt idx="164">
                  <c:v>42736</c:v>
                </c:pt>
                <c:pt idx="165">
                  <c:v>42743</c:v>
                </c:pt>
                <c:pt idx="166">
                  <c:v>42750</c:v>
                </c:pt>
                <c:pt idx="167">
                  <c:v>42757</c:v>
                </c:pt>
                <c:pt idx="168">
                  <c:v>42764</c:v>
                </c:pt>
                <c:pt idx="169">
                  <c:v>42771</c:v>
                </c:pt>
                <c:pt idx="170">
                  <c:v>42778</c:v>
                </c:pt>
                <c:pt idx="171">
                  <c:v>42785</c:v>
                </c:pt>
                <c:pt idx="172">
                  <c:v>42792</c:v>
                </c:pt>
                <c:pt idx="173">
                  <c:v>42799</c:v>
                </c:pt>
                <c:pt idx="174">
                  <c:v>42806</c:v>
                </c:pt>
                <c:pt idx="175">
                  <c:v>42813</c:v>
                </c:pt>
                <c:pt idx="176">
                  <c:v>42820</c:v>
                </c:pt>
                <c:pt idx="177">
                  <c:v>42827</c:v>
                </c:pt>
                <c:pt idx="178">
                  <c:v>42834</c:v>
                </c:pt>
                <c:pt idx="179">
                  <c:v>42841</c:v>
                </c:pt>
                <c:pt idx="180">
                  <c:v>42848</c:v>
                </c:pt>
                <c:pt idx="181">
                  <c:v>42855</c:v>
                </c:pt>
                <c:pt idx="182">
                  <c:v>42862</c:v>
                </c:pt>
                <c:pt idx="183">
                  <c:v>42869</c:v>
                </c:pt>
                <c:pt idx="184">
                  <c:v>42876</c:v>
                </c:pt>
                <c:pt idx="185">
                  <c:v>42883</c:v>
                </c:pt>
                <c:pt idx="186">
                  <c:v>42890</c:v>
                </c:pt>
                <c:pt idx="187">
                  <c:v>42897</c:v>
                </c:pt>
                <c:pt idx="188">
                  <c:v>42904</c:v>
                </c:pt>
                <c:pt idx="189">
                  <c:v>42911</c:v>
                </c:pt>
                <c:pt idx="190">
                  <c:v>42918</c:v>
                </c:pt>
                <c:pt idx="191">
                  <c:v>42925</c:v>
                </c:pt>
                <c:pt idx="192">
                  <c:v>42932</c:v>
                </c:pt>
                <c:pt idx="193">
                  <c:v>42939</c:v>
                </c:pt>
                <c:pt idx="194">
                  <c:v>42946</c:v>
                </c:pt>
                <c:pt idx="195">
                  <c:v>42953</c:v>
                </c:pt>
                <c:pt idx="196">
                  <c:v>42960</c:v>
                </c:pt>
                <c:pt idx="197">
                  <c:v>42967</c:v>
                </c:pt>
                <c:pt idx="198">
                  <c:v>42974</c:v>
                </c:pt>
                <c:pt idx="199">
                  <c:v>42981</c:v>
                </c:pt>
                <c:pt idx="200">
                  <c:v>42988</c:v>
                </c:pt>
                <c:pt idx="201">
                  <c:v>42995</c:v>
                </c:pt>
                <c:pt idx="202">
                  <c:v>43002</c:v>
                </c:pt>
                <c:pt idx="203">
                  <c:v>43009</c:v>
                </c:pt>
                <c:pt idx="204">
                  <c:v>43016</c:v>
                </c:pt>
                <c:pt idx="205">
                  <c:v>43023</c:v>
                </c:pt>
                <c:pt idx="206">
                  <c:v>43030</c:v>
                </c:pt>
                <c:pt idx="207">
                  <c:v>43037</c:v>
                </c:pt>
                <c:pt idx="208">
                  <c:v>43044</c:v>
                </c:pt>
                <c:pt idx="209">
                  <c:v>43051</c:v>
                </c:pt>
                <c:pt idx="210">
                  <c:v>43058</c:v>
                </c:pt>
                <c:pt idx="211">
                  <c:v>43065</c:v>
                </c:pt>
                <c:pt idx="212">
                  <c:v>43072</c:v>
                </c:pt>
                <c:pt idx="213">
                  <c:v>43079</c:v>
                </c:pt>
                <c:pt idx="214">
                  <c:v>43086</c:v>
                </c:pt>
                <c:pt idx="215">
                  <c:v>43093</c:v>
                </c:pt>
                <c:pt idx="216">
                  <c:v>43100</c:v>
                </c:pt>
                <c:pt idx="217">
                  <c:v>43107</c:v>
                </c:pt>
                <c:pt idx="218">
                  <c:v>43114</c:v>
                </c:pt>
                <c:pt idx="219">
                  <c:v>43121</c:v>
                </c:pt>
                <c:pt idx="220">
                  <c:v>43128</c:v>
                </c:pt>
                <c:pt idx="221">
                  <c:v>43135</c:v>
                </c:pt>
                <c:pt idx="222">
                  <c:v>43142</c:v>
                </c:pt>
                <c:pt idx="223">
                  <c:v>43149</c:v>
                </c:pt>
                <c:pt idx="224">
                  <c:v>43156</c:v>
                </c:pt>
                <c:pt idx="225">
                  <c:v>43163</c:v>
                </c:pt>
                <c:pt idx="226">
                  <c:v>43170</c:v>
                </c:pt>
                <c:pt idx="227">
                  <c:v>43177</c:v>
                </c:pt>
                <c:pt idx="228">
                  <c:v>43184</c:v>
                </c:pt>
                <c:pt idx="229">
                  <c:v>43191</c:v>
                </c:pt>
                <c:pt idx="230">
                  <c:v>43198</c:v>
                </c:pt>
                <c:pt idx="231">
                  <c:v>43205</c:v>
                </c:pt>
                <c:pt idx="232">
                  <c:v>43212</c:v>
                </c:pt>
                <c:pt idx="233">
                  <c:v>43219</c:v>
                </c:pt>
                <c:pt idx="234">
                  <c:v>43226</c:v>
                </c:pt>
                <c:pt idx="235">
                  <c:v>43233</c:v>
                </c:pt>
                <c:pt idx="236">
                  <c:v>43240</c:v>
                </c:pt>
                <c:pt idx="237">
                  <c:v>43247</c:v>
                </c:pt>
                <c:pt idx="238">
                  <c:v>43254</c:v>
                </c:pt>
                <c:pt idx="239">
                  <c:v>43261</c:v>
                </c:pt>
                <c:pt idx="240">
                  <c:v>43268</c:v>
                </c:pt>
                <c:pt idx="241">
                  <c:v>43275</c:v>
                </c:pt>
                <c:pt idx="242">
                  <c:v>43282</c:v>
                </c:pt>
                <c:pt idx="243">
                  <c:v>43289</c:v>
                </c:pt>
                <c:pt idx="244">
                  <c:v>43296</c:v>
                </c:pt>
                <c:pt idx="245">
                  <c:v>43303</c:v>
                </c:pt>
                <c:pt idx="246">
                  <c:v>43310</c:v>
                </c:pt>
                <c:pt idx="247">
                  <c:v>43317</c:v>
                </c:pt>
                <c:pt idx="248">
                  <c:v>43324</c:v>
                </c:pt>
                <c:pt idx="249">
                  <c:v>43331</c:v>
                </c:pt>
                <c:pt idx="250">
                  <c:v>43338</c:v>
                </c:pt>
                <c:pt idx="251">
                  <c:v>43345</c:v>
                </c:pt>
                <c:pt idx="252">
                  <c:v>43352</c:v>
                </c:pt>
                <c:pt idx="253">
                  <c:v>43359</c:v>
                </c:pt>
                <c:pt idx="254">
                  <c:v>43366</c:v>
                </c:pt>
                <c:pt idx="255">
                  <c:v>43373</c:v>
                </c:pt>
                <c:pt idx="256">
                  <c:v>43380</c:v>
                </c:pt>
                <c:pt idx="257">
                  <c:v>43387</c:v>
                </c:pt>
                <c:pt idx="258">
                  <c:v>43394</c:v>
                </c:pt>
                <c:pt idx="259">
                  <c:v>43401</c:v>
                </c:pt>
                <c:pt idx="260">
                  <c:v>43408</c:v>
                </c:pt>
              </c:numCache>
            </c:numRef>
          </c:cat>
          <c:val>
            <c:numRef>
              <c:f>Sheet1!$B$2:$B$262</c:f>
              <c:numCache>
                <c:formatCode>General</c:formatCode>
                <c:ptCount val="261"/>
                <c:pt idx="0">
                  <c:v>10</c:v>
                </c:pt>
                <c:pt idx="1">
                  <c:v>7</c:v>
                </c:pt>
                <c:pt idx="2">
                  <c:v>8</c:v>
                </c:pt>
                <c:pt idx="3">
                  <c:v>9</c:v>
                </c:pt>
                <c:pt idx="4">
                  <c:v>10</c:v>
                </c:pt>
                <c:pt idx="5">
                  <c:v>11</c:v>
                </c:pt>
                <c:pt idx="6">
                  <c:v>11</c:v>
                </c:pt>
                <c:pt idx="7">
                  <c:v>11</c:v>
                </c:pt>
                <c:pt idx="8">
                  <c:v>9</c:v>
                </c:pt>
                <c:pt idx="9">
                  <c:v>8</c:v>
                </c:pt>
                <c:pt idx="10">
                  <c:v>12</c:v>
                </c:pt>
                <c:pt idx="11">
                  <c:v>10</c:v>
                </c:pt>
                <c:pt idx="12">
                  <c:v>11</c:v>
                </c:pt>
                <c:pt idx="13">
                  <c:v>11</c:v>
                </c:pt>
                <c:pt idx="14">
                  <c:v>9</c:v>
                </c:pt>
                <c:pt idx="15">
                  <c:v>9</c:v>
                </c:pt>
                <c:pt idx="16">
                  <c:v>11</c:v>
                </c:pt>
                <c:pt idx="17">
                  <c:v>8</c:v>
                </c:pt>
                <c:pt idx="18">
                  <c:v>9</c:v>
                </c:pt>
                <c:pt idx="19">
                  <c:v>9</c:v>
                </c:pt>
                <c:pt idx="20">
                  <c:v>9</c:v>
                </c:pt>
                <c:pt idx="21">
                  <c:v>8</c:v>
                </c:pt>
                <c:pt idx="22">
                  <c:v>12</c:v>
                </c:pt>
                <c:pt idx="23">
                  <c:v>10</c:v>
                </c:pt>
                <c:pt idx="24">
                  <c:v>10</c:v>
                </c:pt>
                <c:pt idx="25">
                  <c:v>11</c:v>
                </c:pt>
                <c:pt idx="26">
                  <c:v>10</c:v>
                </c:pt>
                <c:pt idx="27">
                  <c:v>9</c:v>
                </c:pt>
                <c:pt idx="28">
                  <c:v>10</c:v>
                </c:pt>
                <c:pt idx="29">
                  <c:v>10</c:v>
                </c:pt>
                <c:pt idx="30">
                  <c:v>55</c:v>
                </c:pt>
                <c:pt idx="31">
                  <c:v>19</c:v>
                </c:pt>
                <c:pt idx="32">
                  <c:v>15</c:v>
                </c:pt>
                <c:pt idx="33">
                  <c:v>10</c:v>
                </c:pt>
                <c:pt idx="34">
                  <c:v>13</c:v>
                </c:pt>
                <c:pt idx="35">
                  <c:v>9</c:v>
                </c:pt>
                <c:pt idx="36">
                  <c:v>9</c:v>
                </c:pt>
                <c:pt idx="37">
                  <c:v>8</c:v>
                </c:pt>
                <c:pt idx="38">
                  <c:v>9</c:v>
                </c:pt>
                <c:pt idx="39">
                  <c:v>9</c:v>
                </c:pt>
                <c:pt idx="40">
                  <c:v>9</c:v>
                </c:pt>
                <c:pt idx="41">
                  <c:v>11</c:v>
                </c:pt>
                <c:pt idx="42">
                  <c:v>11</c:v>
                </c:pt>
                <c:pt idx="43">
                  <c:v>10</c:v>
                </c:pt>
                <c:pt idx="44">
                  <c:v>8</c:v>
                </c:pt>
                <c:pt idx="45">
                  <c:v>11</c:v>
                </c:pt>
                <c:pt idx="46">
                  <c:v>13</c:v>
                </c:pt>
                <c:pt idx="47">
                  <c:v>13</c:v>
                </c:pt>
                <c:pt idx="48">
                  <c:v>8</c:v>
                </c:pt>
                <c:pt idx="49">
                  <c:v>11</c:v>
                </c:pt>
                <c:pt idx="50">
                  <c:v>11</c:v>
                </c:pt>
                <c:pt idx="51">
                  <c:v>10</c:v>
                </c:pt>
                <c:pt idx="52">
                  <c:v>9</c:v>
                </c:pt>
                <c:pt idx="53">
                  <c:v>11</c:v>
                </c:pt>
                <c:pt idx="54">
                  <c:v>9</c:v>
                </c:pt>
                <c:pt idx="55">
                  <c:v>12</c:v>
                </c:pt>
                <c:pt idx="56">
                  <c:v>10</c:v>
                </c:pt>
                <c:pt idx="57">
                  <c:v>11</c:v>
                </c:pt>
                <c:pt idx="58">
                  <c:v>7</c:v>
                </c:pt>
                <c:pt idx="59">
                  <c:v>11</c:v>
                </c:pt>
                <c:pt idx="60">
                  <c:v>11</c:v>
                </c:pt>
                <c:pt idx="61">
                  <c:v>10</c:v>
                </c:pt>
                <c:pt idx="62">
                  <c:v>11</c:v>
                </c:pt>
                <c:pt idx="63">
                  <c:v>9</c:v>
                </c:pt>
                <c:pt idx="64">
                  <c:v>10</c:v>
                </c:pt>
                <c:pt idx="65">
                  <c:v>9</c:v>
                </c:pt>
                <c:pt idx="66">
                  <c:v>12</c:v>
                </c:pt>
                <c:pt idx="67">
                  <c:v>9</c:v>
                </c:pt>
                <c:pt idx="68">
                  <c:v>10</c:v>
                </c:pt>
                <c:pt idx="69">
                  <c:v>10</c:v>
                </c:pt>
                <c:pt idx="70">
                  <c:v>10</c:v>
                </c:pt>
                <c:pt idx="71">
                  <c:v>12</c:v>
                </c:pt>
                <c:pt idx="72">
                  <c:v>10</c:v>
                </c:pt>
                <c:pt idx="73">
                  <c:v>11</c:v>
                </c:pt>
                <c:pt idx="74">
                  <c:v>10</c:v>
                </c:pt>
                <c:pt idx="75">
                  <c:v>11</c:v>
                </c:pt>
                <c:pt idx="76">
                  <c:v>12</c:v>
                </c:pt>
                <c:pt idx="77">
                  <c:v>10</c:v>
                </c:pt>
                <c:pt idx="78">
                  <c:v>11</c:v>
                </c:pt>
                <c:pt idx="79">
                  <c:v>11</c:v>
                </c:pt>
                <c:pt idx="80">
                  <c:v>12</c:v>
                </c:pt>
                <c:pt idx="81">
                  <c:v>10</c:v>
                </c:pt>
                <c:pt idx="82">
                  <c:v>9</c:v>
                </c:pt>
                <c:pt idx="83">
                  <c:v>11</c:v>
                </c:pt>
                <c:pt idx="84">
                  <c:v>14</c:v>
                </c:pt>
                <c:pt idx="85">
                  <c:v>29</c:v>
                </c:pt>
                <c:pt idx="86">
                  <c:v>15</c:v>
                </c:pt>
                <c:pt idx="87">
                  <c:v>15</c:v>
                </c:pt>
                <c:pt idx="88">
                  <c:v>13</c:v>
                </c:pt>
                <c:pt idx="89">
                  <c:v>13</c:v>
                </c:pt>
                <c:pt idx="90">
                  <c:v>16</c:v>
                </c:pt>
                <c:pt idx="91">
                  <c:v>13</c:v>
                </c:pt>
                <c:pt idx="92">
                  <c:v>12</c:v>
                </c:pt>
                <c:pt idx="93">
                  <c:v>13</c:v>
                </c:pt>
                <c:pt idx="94">
                  <c:v>9</c:v>
                </c:pt>
                <c:pt idx="95">
                  <c:v>12</c:v>
                </c:pt>
                <c:pt idx="96">
                  <c:v>11</c:v>
                </c:pt>
                <c:pt idx="97">
                  <c:v>16</c:v>
                </c:pt>
                <c:pt idx="98">
                  <c:v>11</c:v>
                </c:pt>
                <c:pt idx="99">
                  <c:v>10</c:v>
                </c:pt>
                <c:pt idx="100">
                  <c:v>13</c:v>
                </c:pt>
                <c:pt idx="101">
                  <c:v>13</c:v>
                </c:pt>
                <c:pt idx="102">
                  <c:v>12</c:v>
                </c:pt>
                <c:pt idx="103">
                  <c:v>12</c:v>
                </c:pt>
                <c:pt idx="104">
                  <c:v>13</c:v>
                </c:pt>
                <c:pt idx="105">
                  <c:v>10</c:v>
                </c:pt>
                <c:pt idx="106">
                  <c:v>11</c:v>
                </c:pt>
                <c:pt idx="107">
                  <c:v>10</c:v>
                </c:pt>
                <c:pt idx="108">
                  <c:v>11</c:v>
                </c:pt>
                <c:pt idx="109">
                  <c:v>12</c:v>
                </c:pt>
                <c:pt idx="110">
                  <c:v>15</c:v>
                </c:pt>
                <c:pt idx="111">
                  <c:v>11</c:v>
                </c:pt>
                <c:pt idx="112">
                  <c:v>10</c:v>
                </c:pt>
                <c:pt idx="113">
                  <c:v>11</c:v>
                </c:pt>
                <c:pt idx="114">
                  <c:v>8</c:v>
                </c:pt>
                <c:pt idx="115">
                  <c:v>12</c:v>
                </c:pt>
                <c:pt idx="116">
                  <c:v>8</c:v>
                </c:pt>
                <c:pt idx="117">
                  <c:v>10</c:v>
                </c:pt>
                <c:pt idx="118">
                  <c:v>11</c:v>
                </c:pt>
                <c:pt idx="119">
                  <c:v>11</c:v>
                </c:pt>
                <c:pt idx="120">
                  <c:v>11</c:v>
                </c:pt>
                <c:pt idx="121">
                  <c:v>12</c:v>
                </c:pt>
                <c:pt idx="122">
                  <c:v>11</c:v>
                </c:pt>
                <c:pt idx="123">
                  <c:v>46</c:v>
                </c:pt>
                <c:pt idx="124">
                  <c:v>39</c:v>
                </c:pt>
                <c:pt idx="125">
                  <c:v>23</c:v>
                </c:pt>
                <c:pt idx="126">
                  <c:v>42</c:v>
                </c:pt>
                <c:pt idx="127">
                  <c:v>28</c:v>
                </c:pt>
                <c:pt idx="128">
                  <c:v>23</c:v>
                </c:pt>
                <c:pt idx="129">
                  <c:v>17</c:v>
                </c:pt>
                <c:pt idx="130">
                  <c:v>23</c:v>
                </c:pt>
                <c:pt idx="131">
                  <c:v>21</c:v>
                </c:pt>
                <c:pt idx="132">
                  <c:v>20</c:v>
                </c:pt>
                <c:pt idx="133">
                  <c:v>20</c:v>
                </c:pt>
                <c:pt idx="134">
                  <c:v>22</c:v>
                </c:pt>
                <c:pt idx="135">
                  <c:v>20</c:v>
                </c:pt>
                <c:pt idx="136">
                  <c:v>23</c:v>
                </c:pt>
                <c:pt idx="137">
                  <c:v>33</c:v>
                </c:pt>
                <c:pt idx="138">
                  <c:v>28</c:v>
                </c:pt>
                <c:pt idx="139">
                  <c:v>22</c:v>
                </c:pt>
                <c:pt idx="140">
                  <c:v>27</c:v>
                </c:pt>
                <c:pt idx="141">
                  <c:v>21</c:v>
                </c:pt>
                <c:pt idx="142">
                  <c:v>25</c:v>
                </c:pt>
                <c:pt idx="143">
                  <c:v>21</c:v>
                </c:pt>
                <c:pt idx="144">
                  <c:v>19</c:v>
                </c:pt>
                <c:pt idx="145">
                  <c:v>23</c:v>
                </c:pt>
                <c:pt idx="146">
                  <c:v>23</c:v>
                </c:pt>
                <c:pt idx="147">
                  <c:v>22</c:v>
                </c:pt>
                <c:pt idx="148">
                  <c:v>26</c:v>
                </c:pt>
                <c:pt idx="149">
                  <c:v>27</c:v>
                </c:pt>
                <c:pt idx="150">
                  <c:v>30</c:v>
                </c:pt>
                <c:pt idx="151">
                  <c:v>33</c:v>
                </c:pt>
                <c:pt idx="152">
                  <c:v>39</c:v>
                </c:pt>
                <c:pt idx="153">
                  <c:v>36</c:v>
                </c:pt>
                <c:pt idx="154">
                  <c:v>38</c:v>
                </c:pt>
                <c:pt idx="155">
                  <c:v>33</c:v>
                </c:pt>
                <c:pt idx="156">
                  <c:v>36</c:v>
                </c:pt>
                <c:pt idx="157">
                  <c:v>41</c:v>
                </c:pt>
                <c:pt idx="158">
                  <c:v>35</c:v>
                </c:pt>
                <c:pt idx="159">
                  <c:v>43</c:v>
                </c:pt>
                <c:pt idx="160">
                  <c:v>47</c:v>
                </c:pt>
                <c:pt idx="161">
                  <c:v>42</c:v>
                </c:pt>
                <c:pt idx="162">
                  <c:v>55</c:v>
                </c:pt>
                <c:pt idx="163">
                  <c:v>31</c:v>
                </c:pt>
                <c:pt idx="164">
                  <c:v>40</c:v>
                </c:pt>
                <c:pt idx="165">
                  <c:v>46</c:v>
                </c:pt>
                <c:pt idx="166">
                  <c:v>46</c:v>
                </c:pt>
                <c:pt idx="167">
                  <c:v>48</c:v>
                </c:pt>
                <c:pt idx="168">
                  <c:v>45</c:v>
                </c:pt>
                <c:pt idx="169">
                  <c:v>53</c:v>
                </c:pt>
                <c:pt idx="170">
                  <c:v>52</c:v>
                </c:pt>
                <c:pt idx="171">
                  <c:v>60</c:v>
                </c:pt>
                <c:pt idx="172">
                  <c:v>61</c:v>
                </c:pt>
                <c:pt idx="173">
                  <c:v>61</c:v>
                </c:pt>
                <c:pt idx="174">
                  <c:v>66</c:v>
                </c:pt>
                <c:pt idx="175">
                  <c:v>60</c:v>
                </c:pt>
                <c:pt idx="176">
                  <c:v>64</c:v>
                </c:pt>
                <c:pt idx="177">
                  <c:v>58</c:v>
                </c:pt>
                <c:pt idx="178">
                  <c:v>53</c:v>
                </c:pt>
                <c:pt idx="179">
                  <c:v>60</c:v>
                </c:pt>
                <c:pt idx="180">
                  <c:v>62</c:v>
                </c:pt>
                <c:pt idx="181">
                  <c:v>55</c:v>
                </c:pt>
                <c:pt idx="182">
                  <c:v>66</c:v>
                </c:pt>
                <c:pt idx="183">
                  <c:v>66</c:v>
                </c:pt>
                <c:pt idx="184">
                  <c:v>62</c:v>
                </c:pt>
                <c:pt idx="185">
                  <c:v>62</c:v>
                </c:pt>
                <c:pt idx="186">
                  <c:v>59</c:v>
                </c:pt>
                <c:pt idx="187">
                  <c:v>65</c:v>
                </c:pt>
                <c:pt idx="188">
                  <c:v>70</c:v>
                </c:pt>
                <c:pt idx="189">
                  <c:v>77</c:v>
                </c:pt>
                <c:pt idx="190">
                  <c:v>68</c:v>
                </c:pt>
                <c:pt idx="191">
                  <c:v>69</c:v>
                </c:pt>
                <c:pt idx="192">
                  <c:v>76</c:v>
                </c:pt>
                <c:pt idx="193">
                  <c:v>75</c:v>
                </c:pt>
                <c:pt idx="194">
                  <c:v>100</c:v>
                </c:pt>
                <c:pt idx="195">
                  <c:v>80</c:v>
                </c:pt>
                <c:pt idx="196">
                  <c:v>65</c:v>
                </c:pt>
                <c:pt idx="197">
                  <c:v>69</c:v>
                </c:pt>
                <c:pt idx="198">
                  <c:v>66</c:v>
                </c:pt>
                <c:pt idx="199">
                  <c:v>69</c:v>
                </c:pt>
                <c:pt idx="200">
                  <c:v>96</c:v>
                </c:pt>
                <c:pt idx="201">
                  <c:v>75</c:v>
                </c:pt>
                <c:pt idx="202">
                  <c:v>74</c:v>
                </c:pt>
                <c:pt idx="203">
                  <c:v>75</c:v>
                </c:pt>
                <c:pt idx="204">
                  <c:v>77</c:v>
                </c:pt>
                <c:pt idx="205">
                  <c:v>77</c:v>
                </c:pt>
                <c:pt idx="206">
                  <c:v>79</c:v>
                </c:pt>
                <c:pt idx="207">
                  <c:v>77</c:v>
                </c:pt>
                <c:pt idx="208">
                  <c:v>94</c:v>
                </c:pt>
                <c:pt idx="209">
                  <c:v>91</c:v>
                </c:pt>
                <c:pt idx="210">
                  <c:v>77</c:v>
                </c:pt>
                <c:pt idx="211">
                  <c:v>86</c:v>
                </c:pt>
                <c:pt idx="212">
                  <c:v>88</c:v>
                </c:pt>
                <c:pt idx="213">
                  <c:v>84</c:v>
                </c:pt>
                <c:pt idx="214">
                  <c:v>79</c:v>
                </c:pt>
                <c:pt idx="215">
                  <c:v>54</c:v>
                </c:pt>
                <c:pt idx="216">
                  <c:v>66</c:v>
                </c:pt>
                <c:pt idx="217">
                  <c:v>82</c:v>
                </c:pt>
                <c:pt idx="218">
                  <c:v>87</c:v>
                </c:pt>
                <c:pt idx="219">
                  <c:v>84</c:v>
                </c:pt>
                <c:pt idx="220">
                  <c:v>94</c:v>
                </c:pt>
                <c:pt idx="221">
                  <c:v>88</c:v>
                </c:pt>
                <c:pt idx="222">
                  <c:v>77</c:v>
                </c:pt>
                <c:pt idx="223">
                  <c:v>82</c:v>
                </c:pt>
                <c:pt idx="224">
                  <c:v>88</c:v>
                </c:pt>
                <c:pt idx="225">
                  <c:v>85</c:v>
                </c:pt>
                <c:pt idx="226">
                  <c:v>91</c:v>
                </c:pt>
                <c:pt idx="227">
                  <c:v>90</c:v>
                </c:pt>
                <c:pt idx="228">
                  <c:v>85</c:v>
                </c:pt>
                <c:pt idx="229">
                  <c:v>82</c:v>
                </c:pt>
                <c:pt idx="230">
                  <c:v>85</c:v>
                </c:pt>
                <c:pt idx="231">
                  <c:v>90</c:v>
                </c:pt>
                <c:pt idx="232">
                  <c:v>91</c:v>
                </c:pt>
                <c:pt idx="233">
                  <c:v>72</c:v>
                </c:pt>
                <c:pt idx="234">
                  <c:v>83</c:v>
                </c:pt>
                <c:pt idx="235">
                  <c:v>93</c:v>
                </c:pt>
                <c:pt idx="236">
                  <c:v>83</c:v>
                </c:pt>
                <c:pt idx="237">
                  <c:v>93</c:v>
                </c:pt>
                <c:pt idx="238">
                  <c:v>95</c:v>
                </c:pt>
                <c:pt idx="239">
                  <c:v>86</c:v>
                </c:pt>
                <c:pt idx="240">
                  <c:v>85</c:v>
                </c:pt>
                <c:pt idx="241">
                  <c:v>83</c:v>
                </c:pt>
                <c:pt idx="242">
                  <c:v>82</c:v>
                </c:pt>
                <c:pt idx="243">
                  <c:v>85</c:v>
                </c:pt>
                <c:pt idx="244">
                  <c:v>89</c:v>
                </c:pt>
                <c:pt idx="245">
                  <c:v>84</c:v>
                </c:pt>
                <c:pt idx="246">
                  <c:v>84</c:v>
                </c:pt>
                <c:pt idx="247">
                  <c:v>88</c:v>
                </c:pt>
                <c:pt idx="248">
                  <c:v>85</c:v>
                </c:pt>
                <c:pt idx="249">
                  <c:v>83</c:v>
                </c:pt>
                <c:pt idx="250">
                  <c:v>88</c:v>
                </c:pt>
                <c:pt idx="251">
                  <c:v>86</c:v>
                </c:pt>
                <c:pt idx="252">
                  <c:v>92</c:v>
                </c:pt>
                <c:pt idx="253">
                  <c:v>86</c:v>
                </c:pt>
                <c:pt idx="254">
                  <c:v>94</c:v>
                </c:pt>
                <c:pt idx="255">
                  <c:v>87</c:v>
                </c:pt>
                <c:pt idx="256">
                  <c:v>91</c:v>
                </c:pt>
                <c:pt idx="257">
                  <c:v>91</c:v>
                </c:pt>
                <c:pt idx="258">
                  <c:v>99</c:v>
                </c:pt>
                <c:pt idx="259">
                  <c:v>83</c:v>
                </c:pt>
                <c:pt idx="260">
                  <c:v>76</c:v>
                </c:pt>
              </c:numCache>
            </c:numRef>
          </c:val>
          <c:smooth val="0"/>
          <c:extLst>
            <c:ext xmlns:c16="http://schemas.microsoft.com/office/drawing/2014/chart" uri="{C3380CC4-5D6E-409C-BE32-E72D297353CC}">
              <c16:uniqueId val="{00000000-E385-40BF-8133-375EF08ED34B}"/>
            </c:ext>
          </c:extLst>
        </c:ser>
        <c:dLbls>
          <c:showLegendKey val="0"/>
          <c:showVal val="0"/>
          <c:showCatName val="0"/>
          <c:showSerName val="0"/>
          <c:showPercent val="0"/>
          <c:showBubbleSize val="0"/>
        </c:dLbls>
        <c:marker val="1"/>
        <c:smooth val="0"/>
        <c:axId val="290096392"/>
        <c:axId val="290099016"/>
      </c:lineChart>
      <c:dateAx>
        <c:axId val="29009639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90099016"/>
        <c:crosses val="autoZero"/>
        <c:auto val="1"/>
        <c:lblOffset val="100"/>
        <c:baseTimeUnit val="days"/>
      </c:dateAx>
      <c:valAx>
        <c:axId val="29009901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90096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FD933-7CA3-4A7D-A42A-69DD67D2A423}"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41F50-D5AE-436E-BCA3-1E340CC677AD}" type="slidenum">
              <a:rPr lang="en-US" smtClean="0"/>
              <a:t>‹#›</a:t>
            </a:fld>
            <a:endParaRPr lang="en-US"/>
          </a:p>
        </p:txBody>
      </p:sp>
    </p:spTree>
    <p:extLst>
      <p:ext uri="{BB962C8B-B14F-4D97-AF65-F5344CB8AC3E}">
        <p14:creationId xmlns:p14="http://schemas.microsoft.com/office/powerpoint/2010/main" val="102883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03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https://trends.google.com/trends/explore?date=today%205-y&amp;q=chatbot#TIMESERIES</a:t>
            </a:r>
          </a:p>
        </p:txBody>
      </p:sp>
      <p:sp>
        <p:nvSpPr>
          <p:cNvPr id="4" name="Slide Number Placeholder 3"/>
          <p:cNvSpPr>
            <a:spLocks noGrp="1"/>
          </p:cNvSpPr>
          <p:nvPr>
            <p:ph type="sldNum" sz="quarter" idx="10"/>
          </p:nvPr>
        </p:nvSpPr>
        <p:spPr/>
        <p:txBody>
          <a:bodyPr/>
          <a:lstStyle/>
          <a:p>
            <a:fld id="{62F41F50-D5AE-436E-BCA3-1E340CC677AD}" type="slidenum">
              <a:rPr lang="en-US" smtClean="0"/>
              <a:t>3</a:t>
            </a:fld>
            <a:endParaRPr lang="en-US"/>
          </a:p>
        </p:txBody>
      </p:sp>
    </p:spTree>
    <p:extLst>
      <p:ext uri="{BB962C8B-B14F-4D97-AF65-F5344CB8AC3E}">
        <p14:creationId xmlns:p14="http://schemas.microsoft.com/office/powerpoint/2010/main" val="18352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41F50-D5AE-436E-BCA3-1E340CC677AD}" type="slidenum">
              <a:rPr lang="en-US" smtClean="0"/>
              <a:t>17</a:t>
            </a:fld>
            <a:endParaRPr lang="en-US"/>
          </a:p>
        </p:txBody>
      </p:sp>
    </p:spTree>
    <p:extLst>
      <p:ext uri="{BB962C8B-B14F-4D97-AF65-F5344CB8AC3E}">
        <p14:creationId xmlns:p14="http://schemas.microsoft.com/office/powerpoint/2010/main" val="2765691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72CF-3FCB-4DEB-BC00-799F8F5ED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32BE02-71D1-49BF-B343-0752617C1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0366C-CD2F-4933-8455-9F77A0E9E5EB}"/>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5" name="Footer Placeholder 4">
            <a:extLst>
              <a:ext uri="{FF2B5EF4-FFF2-40B4-BE49-F238E27FC236}">
                <a16:creationId xmlns:a16="http://schemas.microsoft.com/office/drawing/2014/main" id="{661B618D-7B79-45AB-B4EF-7953FF996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A705D-C27B-4A38-AEE2-178DD8DB024F}"/>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331619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2940-19B5-458D-9C89-419466EAB0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BC042-EBC5-4A40-8472-D193538410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A1F0C-FA1F-4432-BB56-8181218E3206}"/>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5" name="Footer Placeholder 4">
            <a:extLst>
              <a:ext uri="{FF2B5EF4-FFF2-40B4-BE49-F238E27FC236}">
                <a16:creationId xmlns:a16="http://schemas.microsoft.com/office/drawing/2014/main" id="{8C02C7CB-5728-4DE1-9A12-BABA74F98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BBD71-F5EB-429B-8626-04490F17E4D5}"/>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235763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F2092-5D3B-4EB5-A608-F93B11C3D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934402-8132-4BFE-90EE-2581561800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89D6E-8078-444C-B64F-B48055A4C03A}"/>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5" name="Footer Placeholder 4">
            <a:extLst>
              <a:ext uri="{FF2B5EF4-FFF2-40B4-BE49-F238E27FC236}">
                <a16:creationId xmlns:a16="http://schemas.microsoft.com/office/drawing/2014/main" id="{EE53E366-159E-440A-AC13-3F53EE593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E94A1-D45C-424D-8CD4-CD8455BD7393}"/>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24284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F237-7FA9-40EC-9817-F24C79E11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1CA49-7A92-4B44-A273-13733B12D7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7D4C8-F648-4E7C-925C-1B550B44002B}"/>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5" name="Footer Placeholder 4">
            <a:extLst>
              <a:ext uri="{FF2B5EF4-FFF2-40B4-BE49-F238E27FC236}">
                <a16:creationId xmlns:a16="http://schemas.microsoft.com/office/drawing/2014/main" id="{3E79F183-8EB8-4A8F-9CE8-C5031BD72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25648-E75F-45F1-9D1D-11872EFCED3F}"/>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160795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FB0A-62CD-47A2-BA17-26538BAA03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99E90-00DD-48A0-8F46-8E109B557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EC47A2-1AD1-48D8-8D44-004D7EF94244}"/>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5" name="Footer Placeholder 4">
            <a:extLst>
              <a:ext uri="{FF2B5EF4-FFF2-40B4-BE49-F238E27FC236}">
                <a16:creationId xmlns:a16="http://schemas.microsoft.com/office/drawing/2014/main" id="{5526B309-6448-4A8D-8212-8D5A86E63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E13C0-2850-4F64-B863-F0537B2BBA49}"/>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385043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293E-600B-41C5-B1DB-60C96CF4E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E36D6-7254-4769-A241-FAFA7E0C9F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BB4CC-DDBB-49A5-9025-D932CEE8DB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F45E1F-D583-4F00-8BF0-BBE9E927F189}"/>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6" name="Footer Placeholder 5">
            <a:extLst>
              <a:ext uri="{FF2B5EF4-FFF2-40B4-BE49-F238E27FC236}">
                <a16:creationId xmlns:a16="http://schemas.microsoft.com/office/drawing/2014/main" id="{04386CF8-4048-4BBA-AE8B-1EEAAD9E7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D034F-AA42-4304-B405-747D358810FF}"/>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357316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2800-B9FD-4BFD-874E-0764459C15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27773A-3CB4-4745-BC58-953526FE2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3069FA-706D-47E3-A636-459F34F6F7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4422F8-1A47-4B96-B0A1-B1A34A6A4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1CEC6D-44FA-4DFF-80C7-D0AE9B0372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6705F-CC92-4149-8C3D-E5D90A8F9898}"/>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8" name="Footer Placeholder 7">
            <a:extLst>
              <a:ext uri="{FF2B5EF4-FFF2-40B4-BE49-F238E27FC236}">
                <a16:creationId xmlns:a16="http://schemas.microsoft.com/office/drawing/2014/main" id="{7601C08E-1B42-431B-B094-138E9A23D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5AEE6-07DA-4ED9-B1AF-A3EA06BD6B90}"/>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25216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C78A-BE7D-4E9A-84E7-D465571A5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1529A-5145-4BAA-8CF5-8EF8C79D9A49}"/>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4" name="Footer Placeholder 3">
            <a:extLst>
              <a:ext uri="{FF2B5EF4-FFF2-40B4-BE49-F238E27FC236}">
                <a16:creationId xmlns:a16="http://schemas.microsoft.com/office/drawing/2014/main" id="{B03B8987-0101-4B21-84DC-DF33622BD1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758F78-8C99-43F5-AC99-B2214DC37335}"/>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50495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5627B-1DCF-4C50-A61B-2461D10DBA0E}"/>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3" name="Footer Placeholder 2">
            <a:extLst>
              <a:ext uri="{FF2B5EF4-FFF2-40B4-BE49-F238E27FC236}">
                <a16:creationId xmlns:a16="http://schemas.microsoft.com/office/drawing/2014/main" id="{EC1B1991-2150-437F-873C-E8BD960FD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EB4474-BAA4-4649-B33D-14885E1C2DA4}"/>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338883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CE59-D8C1-4B20-A7D7-E105C24C6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91203A-605F-494D-9AA8-4CEB44259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40CE9-6EB0-45ED-AD14-9443C654B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E4D122-C13B-4E7C-B58F-95CCE7029CD6}"/>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6" name="Footer Placeholder 5">
            <a:extLst>
              <a:ext uri="{FF2B5EF4-FFF2-40B4-BE49-F238E27FC236}">
                <a16:creationId xmlns:a16="http://schemas.microsoft.com/office/drawing/2014/main" id="{65E27428-B90E-4878-8F7D-6A08DDD3B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082F2-9877-4BF3-B10C-3E95794CDFE6}"/>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147871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C47A-B6B6-4D8E-B87C-1610F16AC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B075D7-F6E4-45CC-B22D-D97C35469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2CEB0F-708C-4DEA-8262-00F10E0BD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09FF36-8CDB-468E-9417-3A61DD8732FC}"/>
              </a:ext>
            </a:extLst>
          </p:cNvPr>
          <p:cNvSpPr>
            <a:spLocks noGrp="1"/>
          </p:cNvSpPr>
          <p:nvPr>
            <p:ph type="dt" sz="half" idx="10"/>
          </p:nvPr>
        </p:nvSpPr>
        <p:spPr/>
        <p:txBody>
          <a:bodyPr/>
          <a:lstStyle/>
          <a:p>
            <a:fld id="{8DC28E72-CFDD-4456-BA34-F3847C5991B0}" type="datetimeFigureOut">
              <a:rPr lang="en-US" smtClean="0"/>
              <a:t>1/15/2019</a:t>
            </a:fld>
            <a:endParaRPr lang="en-US"/>
          </a:p>
        </p:txBody>
      </p:sp>
      <p:sp>
        <p:nvSpPr>
          <p:cNvPr id="6" name="Footer Placeholder 5">
            <a:extLst>
              <a:ext uri="{FF2B5EF4-FFF2-40B4-BE49-F238E27FC236}">
                <a16:creationId xmlns:a16="http://schemas.microsoft.com/office/drawing/2014/main" id="{ED0B6030-C480-4626-AE83-F9B3E1A39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1089C-9D9D-43D0-8741-F0A07FC013A3}"/>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176371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D4F42-55C3-4B2B-8427-6999208C6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D7C7F-5B9F-435A-A2CF-A8354F9BE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4791E-B2EA-4093-A397-10CF009A6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28E72-CFDD-4456-BA34-F3847C5991B0}" type="datetimeFigureOut">
              <a:rPr lang="en-US" smtClean="0"/>
              <a:t>1/15/2019</a:t>
            </a:fld>
            <a:endParaRPr lang="en-US"/>
          </a:p>
        </p:txBody>
      </p:sp>
      <p:sp>
        <p:nvSpPr>
          <p:cNvPr id="5" name="Footer Placeholder 4">
            <a:extLst>
              <a:ext uri="{FF2B5EF4-FFF2-40B4-BE49-F238E27FC236}">
                <a16:creationId xmlns:a16="http://schemas.microsoft.com/office/drawing/2014/main" id="{81C3A367-022E-4E33-B1DF-82C3BD624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C8E59D-4A9D-46C9-AC3C-0CB788930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01AEF-6400-440A-BA2A-CA6B5BA5D071}" type="slidenum">
              <a:rPr lang="en-US" smtClean="0"/>
              <a:t>‹#›</a:t>
            </a:fld>
            <a:endParaRPr lang="en-US"/>
          </a:p>
        </p:txBody>
      </p:sp>
    </p:spTree>
    <p:extLst>
      <p:ext uri="{BB962C8B-B14F-4D97-AF65-F5344CB8AC3E}">
        <p14:creationId xmlns:p14="http://schemas.microsoft.com/office/powerpoint/2010/main" val="2882010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6.jpg"/><Relationship Id="rId5" Type="http://schemas.openxmlformats.org/officeDocument/2006/relationships/image" Target="../media/image25.sv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28.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28.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28.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28.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15.png"/><Relationship Id="rId10"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ounded Rectangle 109">
            <a:extLst>
              <a:ext uri="{FF2B5EF4-FFF2-40B4-BE49-F238E27FC236}">
                <a16:creationId xmlns:a16="http://schemas.microsoft.com/office/drawing/2014/main"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id="{1BED403C-A43A-4B47-BB94-C2A67956DCC4}"/>
              </a:ext>
            </a:extLst>
          </p:cNvPr>
          <p:cNvGrpSpPr/>
          <p:nvPr/>
        </p:nvGrpSpPr>
        <p:grpSpPr>
          <a:xfrm>
            <a:off x="5107" y="4948862"/>
            <a:ext cx="12192000" cy="1909138"/>
            <a:chOff x="0" y="4948862"/>
            <a:chExt cx="12192000" cy="1909138"/>
          </a:xfrm>
        </p:grpSpPr>
        <p:sp>
          <p:nvSpPr>
            <p:cNvPr id="193" name="Freeform: Shape 192">
              <a:extLst>
                <a:ext uri="{FF2B5EF4-FFF2-40B4-BE49-F238E27FC236}">
                  <a16:creationId xmlns:a16="http://schemas.microsoft.com/office/drawing/2014/main"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98">
            <a:extLst>
              <a:ext uri="{FF2B5EF4-FFF2-40B4-BE49-F238E27FC236}">
                <a16:creationId xmlns:a16="http://schemas.microsoft.com/office/drawing/2014/main" id="{8FD73D5A-2E30-4979-9CCF-3B908429DFFE}"/>
              </a:ext>
            </a:extLst>
          </p:cNvPr>
          <p:cNvGrpSpPr/>
          <p:nvPr/>
        </p:nvGrpSpPr>
        <p:grpSpPr>
          <a:xfrm>
            <a:off x="2486025" y="363737"/>
            <a:ext cx="6991350" cy="884950"/>
            <a:chOff x="2280975" y="157675"/>
            <a:chExt cx="4385400" cy="884950"/>
          </a:xfrm>
        </p:grpSpPr>
        <p:sp>
          <p:nvSpPr>
            <p:cNvPr id="100" name="Google Shape;185;p11">
              <a:extLst>
                <a:ext uri="{FF2B5EF4-FFF2-40B4-BE49-F238E27FC236}">
                  <a16:creationId xmlns:a16="http://schemas.microsoft.com/office/drawing/2014/main" id="{9556719D-4084-4BD2-BFAB-47507D3815A8}"/>
                </a:ext>
              </a:extLst>
            </p:cNvPr>
            <p:cNvSpPr txBox="1"/>
            <p:nvPr/>
          </p:nvSpPr>
          <p:spPr>
            <a:xfrm>
              <a:off x="2280975" y="157675"/>
              <a:ext cx="4385400" cy="276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Helvetica Neue"/>
                <a:buNone/>
              </a:pPr>
              <a:r>
                <a:rPr lang="en-US" sz="1600" b="1"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VIETNAM NATIONAL UNIVERSITY – HO CHI MINH CITY</a:t>
              </a:r>
              <a:endParaRPr sz="1600" b="1" i="0"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sp>
          <p:nvSpPr>
            <p:cNvPr id="101" name="Google Shape;186;p11">
              <a:extLst>
                <a:ext uri="{FF2B5EF4-FFF2-40B4-BE49-F238E27FC236}">
                  <a16:creationId xmlns:a16="http://schemas.microsoft.com/office/drawing/2014/main" id="{E390D5C1-6195-4FE7-B844-77BC13C12566}"/>
                </a:ext>
              </a:extLst>
            </p:cNvPr>
            <p:cNvSpPr txBox="1"/>
            <p:nvPr/>
          </p:nvSpPr>
          <p:spPr>
            <a:xfrm>
              <a:off x="2618291" y="450661"/>
              <a:ext cx="3608681"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Helvetica Neue"/>
                <a:buNone/>
              </a:pPr>
              <a:r>
                <a:rPr lang="en-US" sz="1600" b="1"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UNIVERSITY OF INFORMATION TECHNOLOGY</a:t>
              </a:r>
              <a:endParaRPr sz="1600" b="1" i="0"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sp>
          <p:nvSpPr>
            <p:cNvPr id="102" name="Google Shape;187;p11">
              <a:extLst>
                <a:ext uri="{FF2B5EF4-FFF2-40B4-BE49-F238E27FC236}">
                  <a16:creationId xmlns:a16="http://schemas.microsoft.com/office/drawing/2014/main" id="{BE760D55-8348-4368-B531-C23B42B7FB99}"/>
                </a:ext>
              </a:extLst>
            </p:cNvPr>
            <p:cNvSpPr txBox="1"/>
            <p:nvPr/>
          </p:nvSpPr>
          <p:spPr>
            <a:xfrm>
              <a:off x="2951716" y="765626"/>
              <a:ext cx="2941831"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Helvetica Neue"/>
                <a:buNone/>
              </a:pPr>
              <a:r>
                <a:rPr lang="en-US" sz="1600" b="0"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FACULTY OF INFORMATION SYSTEM</a:t>
              </a:r>
              <a:endParaRPr sz="1600" b="0" i="0"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grpSp>
      <p:sp>
        <p:nvSpPr>
          <p:cNvPr id="103" name="Google Shape;184;p11">
            <a:extLst>
              <a:ext uri="{FF2B5EF4-FFF2-40B4-BE49-F238E27FC236}">
                <a16:creationId xmlns:a16="http://schemas.microsoft.com/office/drawing/2014/main" id="{5F9863D2-5B94-46F4-A91D-EAC05D559230}"/>
              </a:ext>
            </a:extLst>
          </p:cNvPr>
          <p:cNvSpPr txBox="1"/>
          <p:nvPr/>
        </p:nvSpPr>
        <p:spPr>
          <a:xfrm>
            <a:off x="920749" y="2625895"/>
            <a:ext cx="10350499" cy="1524527"/>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560"/>
              <a:buFont typeface="Arial"/>
              <a:buNone/>
            </a:pPr>
            <a:r>
              <a:rPr lang="en-US" sz="2300" b="1" u="none" strike="noStrike" cap="none">
                <a:solidFill>
                  <a:srgbClr val="000000"/>
                </a:solidFill>
                <a:latin typeface="Cambria" panose="02040503050406030204" pitchFamily="18" charset="0"/>
                <a:ea typeface="Cambria" panose="02040503050406030204" pitchFamily="18" charset="0"/>
                <a:cs typeface="Arial"/>
                <a:sym typeface="Arial"/>
              </a:rPr>
              <a:t>QUESTION ANSWERING SYSTEM FOR REGULATIONS OF UNIVERSITY OF INFORMATION TECHNOLOGY</a:t>
            </a:r>
            <a:endParaRPr sz="2300" b="1"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sp>
        <p:nvSpPr>
          <p:cNvPr id="105" name="Google Shape;191;p11">
            <a:extLst>
              <a:ext uri="{FF2B5EF4-FFF2-40B4-BE49-F238E27FC236}">
                <a16:creationId xmlns:a16="http://schemas.microsoft.com/office/drawing/2014/main" id="{3C1B4B02-7796-4DD6-9AE1-55DBF398AAE9}"/>
              </a:ext>
            </a:extLst>
          </p:cNvPr>
          <p:cNvSpPr txBox="1"/>
          <p:nvPr/>
        </p:nvSpPr>
        <p:spPr>
          <a:xfrm>
            <a:off x="7200856" y="5284437"/>
            <a:ext cx="3823234" cy="1041766"/>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000000"/>
              </a:buClr>
              <a:buSzPts val="1200"/>
              <a:buFont typeface="Helvetica Neue"/>
              <a:buNone/>
            </a:pPr>
            <a:r>
              <a:rPr lang="en-US" b="1"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Presented by</a:t>
            </a:r>
            <a:endParaRPr dirty="0">
              <a:latin typeface="Cambria" panose="02040503050406030204" pitchFamily="18" charset="0"/>
              <a:ea typeface="Cambria" panose="02040503050406030204" pitchFamily="18" charset="0"/>
            </a:endParaRPr>
          </a:p>
          <a:p>
            <a:pPr marL="0" marR="0" lvl="0" indent="0" algn="r" rtl="0">
              <a:lnSpc>
                <a:spcPct val="150000"/>
              </a:lnSpc>
              <a:spcBef>
                <a:spcPts val="0"/>
              </a:spcBef>
              <a:spcAft>
                <a:spcPts val="0"/>
              </a:spcAft>
              <a:buClr>
                <a:srgbClr val="000000"/>
              </a:buClr>
              <a:buSzPts val="1200"/>
              <a:buFont typeface="Helvetica Neue"/>
              <a:buNone/>
            </a:pPr>
            <a:r>
              <a:rPr lang="en-US" b="0"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Nguyen Viet Nam - 14520560</a:t>
            </a:r>
            <a:endParaRPr dirty="0">
              <a:latin typeface="Cambria" panose="02040503050406030204" pitchFamily="18" charset="0"/>
              <a:ea typeface="Cambria" panose="02040503050406030204" pitchFamily="18" charset="0"/>
            </a:endParaRPr>
          </a:p>
        </p:txBody>
      </p:sp>
      <p:sp>
        <p:nvSpPr>
          <p:cNvPr id="106" name="Google Shape;192;p11">
            <a:extLst>
              <a:ext uri="{FF2B5EF4-FFF2-40B4-BE49-F238E27FC236}">
                <a16:creationId xmlns:a16="http://schemas.microsoft.com/office/drawing/2014/main" id="{D5135A14-9887-4EC7-948B-C7BACED64139}"/>
              </a:ext>
            </a:extLst>
          </p:cNvPr>
          <p:cNvSpPr txBox="1"/>
          <p:nvPr/>
        </p:nvSpPr>
        <p:spPr>
          <a:xfrm>
            <a:off x="4532243" y="6242445"/>
            <a:ext cx="3127512" cy="50363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1600" b="0" i="1" u="none" strike="noStrike" cap="none" dirty="0">
                <a:solidFill>
                  <a:srgbClr val="000000"/>
                </a:solidFill>
                <a:latin typeface="Cambria" panose="02040503050406030204" pitchFamily="18" charset="0"/>
                <a:ea typeface="Cambria" panose="02040503050406030204" pitchFamily="18" charset="0"/>
                <a:cs typeface="Arial"/>
                <a:sym typeface="Arial"/>
              </a:rPr>
              <a:t>Ho Chi Minh City, January 2019</a:t>
            </a:r>
            <a:endParaRPr sz="1600" b="0" i="1"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pic>
        <p:nvPicPr>
          <p:cNvPr id="107" name="Google Shape;189;p11" descr="customLogo">
            <a:extLst>
              <a:ext uri="{FF2B5EF4-FFF2-40B4-BE49-F238E27FC236}">
                <a16:creationId xmlns:a16="http://schemas.microsoft.com/office/drawing/2014/main" id="{9B30C6DD-8479-4A36-9FEE-5E8174668572}"/>
              </a:ext>
            </a:extLst>
          </p:cNvPr>
          <p:cNvPicPr preferRelativeResize="0"/>
          <p:nvPr/>
        </p:nvPicPr>
        <p:blipFill rotWithShape="1">
          <a:blip r:embed="rId3">
            <a:alphaModFix/>
          </a:blip>
          <a:srcRect/>
          <a:stretch/>
        </p:blipFill>
        <p:spPr>
          <a:xfrm>
            <a:off x="268117" y="262963"/>
            <a:ext cx="1097044" cy="919528"/>
          </a:xfrm>
          <a:prstGeom prst="rect">
            <a:avLst/>
          </a:prstGeom>
          <a:noFill/>
          <a:ln>
            <a:noFill/>
          </a:ln>
        </p:spPr>
      </p:pic>
      <p:pic>
        <p:nvPicPr>
          <p:cNvPr id="108" name="Google Shape;190;p11" descr="F:\WS\Mega\AEP Courses\AEP 3rd semester\Discrete mathematics for computing\Discrete maths presentation\aaa.png">
            <a:extLst>
              <a:ext uri="{FF2B5EF4-FFF2-40B4-BE49-F238E27FC236}">
                <a16:creationId xmlns:a16="http://schemas.microsoft.com/office/drawing/2014/main" id="{B2447A1D-5328-45A3-94DA-5FA160EB7F10}"/>
              </a:ext>
            </a:extLst>
          </p:cNvPr>
          <p:cNvPicPr preferRelativeResize="0"/>
          <p:nvPr/>
        </p:nvPicPr>
        <p:blipFill rotWithShape="1">
          <a:blip r:embed="rId4">
            <a:alphaModFix/>
          </a:blip>
          <a:srcRect/>
          <a:stretch/>
        </p:blipFill>
        <p:spPr>
          <a:xfrm>
            <a:off x="9362942" y="262963"/>
            <a:ext cx="2614182" cy="919528"/>
          </a:xfrm>
          <a:prstGeom prst="rect">
            <a:avLst/>
          </a:prstGeom>
          <a:noFill/>
          <a:ln>
            <a:noFill/>
          </a:ln>
        </p:spPr>
      </p:pic>
      <p:sp>
        <p:nvSpPr>
          <p:cNvPr id="109" name="Google Shape;191;p11">
            <a:extLst>
              <a:ext uri="{FF2B5EF4-FFF2-40B4-BE49-F238E27FC236}">
                <a16:creationId xmlns:a16="http://schemas.microsoft.com/office/drawing/2014/main" id="{76627686-6230-473D-99F5-CFCF9590F990}"/>
              </a:ext>
            </a:extLst>
          </p:cNvPr>
          <p:cNvSpPr txBox="1"/>
          <p:nvPr/>
        </p:nvSpPr>
        <p:spPr>
          <a:xfrm>
            <a:off x="7200856" y="3998536"/>
            <a:ext cx="3823234" cy="1524527"/>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000000"/>
              </a:buClr>
              <a:buSzPts val="1200"/>
              <a:buFont typeface="Helvetica Neue"/>
              <a:buNone/>
            </a:pPr>
            <a:r>
              <a:rPr lang="en-US" b="1"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Thesis advisors</a:t>
            </a:r>
            <a:endParaRPr dirty="0">
              <a:latin typeface="Cambria" panose="02040503050406030204" pitchFamily="18" charset="0"/>
              <a:ea typeface="Cambria" panose="02040503050406030204" pitchFamily="18" charset="0"/>
            </a:endParaRPr>
          </a:p>
          <a:p>
            <a:pPr marL="0" marR="0" lvl="0" indent="0" algn="r" rtl="0">
              <a:lnSpc>
                <a:spcPct val="150000"/>
              </a:lnSpc>
              <a:spcBef>
                <a:spcPts val="0"/>
              </a:spcBef>
              <a:spcAft>
                <a:spcPts val="0"/>
              </a:spcAft>
              <a:buClr>
                <a:srgbClr val="000000"/>
              </a:buClr>
              <a:buSzPts val="1200"/>
              <a:buFont typeface="Helvetica Neue"/>
              <a:buNone/>
            </a:pPr>
            <a:r>
              <a:rPr lang="en-US" dirty="0">
                <a:solidFill>
                  <a:srgbClr val="000000"/>
                </a:solidFill>
                <a:latin typeface="Cambria" panose="02040503050406030204" pitchFamily="18" charset="0"/>
                <a:ea typeface="Cambria" panose="02040503050406030204" pitchFamily="18" charset="0"/>
                <a:sym typeface="Helvetica Neue"/>
              </a:rPr>
              <a:t>Dr. Ngo Duc Thanh</a:t>
            </a:r>
          </a:p>
          <a:p>
            <a:pPr marL="0" marR="0" lvl="0" indent="0" algn="r" rtl="0">
              <a:lnSpc>
                <a:spcPct val="150000"/>
              </a:lnSpc>
              <a:spcBef>
                <a:spcPts val="0"/>
              </a:spcBef>
              <a:spcAft>
                <a:spcPts val="0"/>
              </a:spcAft>
              <a:buClr>
                <a:srgbClr val="000000"/>
              </a:buClr>
              <a:buSzPts val="1200"/>
              <a:buFont typeface="Helvetica Neue"/>
              <a:buNone/>
            </a:pPr>
            <a:r>
              <a:rPr lang="en-US" dirty="0">
                <a:solidFill>
                  <a:srgbClr val="000000"/>
                </a:solidFill>
                <a:latin typeface="Cambria" panose="02040503050406030204" pitchFamily="18" charset="0"/>
                <a:ea typeface="Cambria" panose="02040503050406030204" pitchFamily="18" charset="0"/>
                <a:sym typeface="Helvetica Neue"/>
              </a:rPr>
              <a:t>M.Sc. Nguyen Vinh Tiep</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182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Observation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10</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screenshot of a cell phone&#10;&#10;Description generated with very high confidence">
            <a:extLst>
              <a:ext uri="{FF2B5EF4-FFF2-40B4-BE49-F238E27FC236}">
                <a16:creationId xmlns:a16="http://schemas.microsoft.com/office/drawing/2014/main" id="{DFA9C694-F4C0-40E0-91EB-CD372892C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964" y="1026743"/>
            <a:ext cx="6085627" cy="5175718"/>
          </a:xfrm>
          <a:prstGeom prst="rect">
            <a:avLst/>
          </a:prstGeom>
        </p:spPr>
      </p:pic>
      <p:sp>
        <p:nvSpPr>
          <p:cNvPr id="33" name="TextBox 32">
            <a:extLst>
              <a:ext uri="{FF2B5EF4-FFF2-40B4-BE49-F238E27FC236}">
                <a16:creationId xmlns:a16="http://schemas.microsoft.com/office/drawing/2014/main" id="{8D8948FD-5C5A-42F7-9F38-7B57FF35E088}"/>
              </a:ext>
            </a:extLst>
          </p:cNvPr>
          <p:cNvSpPr txBox="1"/>
          <p:nvPr/>
        </p:nvSpPr>
        <p:spPr>
          <a:xfrm>
            <a:off x="838200" y="6202461"/>
            <a:ext cx="8590808" cy="307777"/>
          </a:xfrm>
          <a:prstGeom prst="rect">
            <a:avLst/>
          </a:prstGeom>
          <a:noFill/>
        </p:spPr>
        <p:txBody>
          <a:bodyPr wrap="square" lIns="0" tIns="0" rIns="0" bIns="0" rtlCol="0">
            <a:spAutoFit/>
          </a:bodyPr>
          <a:lstStyle/>
          <a:p>
            <a:pPr algn="ctr"/>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Machines surpass human performance on Machine Reading Comprehension task</a:t>
            </a:r>
            <a:endParaRPr lang="en-US" sz="2000" dirty="0">
              <a:latin typeface="Cambria" panose="02040503050406030204" pitchFamily="18" charset="0"/>
              <a:ea typeface="Cambria" panose="02040503050406030204" pitchFamily="18" charset="0"/>
              <a:cs typeface="Segoe UI" panose="020B0502040204020203" pitchFamily="34" charset="0"/>
            </a:endParaRPr>
          </a:p>
        </p:txBody>
      </p:sp>
      <p:sp>
        <p:nvSpPr>
          <p:cNvPr id="34" name="TextBox 33">
            <a:extLst>
              <a:ext uri="{FF2B5EF4-FFF2-40B4-BE49-F238E27FC236}">
                <a16:creationId xmlns:a16="http://schemas.microsoft.com/office/drawing/2014/main" id="{CC0F1E4C-AF6E-42B6-946B-A9ED78F7960A}"/>
              </a:ext>
            </a:extLst>
          </p:cNvPr>
          <p:cNvSpPr txBox="1"/>
          <p:nvPr/>
        </p:nvSpPr>
        <p:spPr>
          <a:xfrm>
            <a:off x="7374176" y="2802066"/>
            <a:ext cx="4489753" cy="1538883"/>
          </a:xfrm>
          <a:prstGeom prst="rect">
            <a:avLst/>
          </a:prstGeom>
          <a:noFill/>
        </p:spPr>
        <p:txBody>
          <a:bodyPr wrap="square" lIns="0" tIns="0" rIns="0" bIns="0" rtlCol="0">
            <a:spAutoFit/>
          </a:bodyPr>
          <a:lstStyle/>
          <a:p>
            <a:pPr lvl="1"/>
            <a:r>
              <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rPr>
              <a:t>In Vietnamese, we really haven’t had any QA systems that can understand even such simple passages.</a:t>
            </a:r>
          </a:p>
        </p:txBody>
      </p:sp>
    </p:spTree>
    <p:extLst>
      <p:ext uri="{BB962C8B-B14F-4D97-AF65-F5344CB8AC3E}">
        <p14:creationId xmlns:p14="http://schemas.microsoft.com/office/powerpoint/2010/main" val="355781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Hypothesis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11</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32234" cy="5001369"/>
          </a:xfrm>
          <a:prstGeom prst="rect">
            <a:avLst/>
          </a:prstGeom>
          <a:noFill/>
        </p:spPr>
        <p:txBody>
          <a:bodyPr wrap="square" lIns="0" tIns="0" rIns="0" bIns="0" rtlCol="0">
            <a:spAutoFit/>
          </a:bodyPr>
          <a:lstStyle/>
          <a:p>
            <a:pPr marL="342900" indent="-342900">
              <a:buFont typeface="Arial" panose="020B0604020202020204" pitchFamily="34" charset="0"/>
              <a:buChar char="•"/>
            </a:pPr>
            <a:endPar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rPr>
              <a:t>A Question Answering System </a:t>
            </a:r>
            <a:r>
              <a:rPr lang="en-US" sz="3000" dirty="0">
                <a:latin typeface="Cambria" panose="02040503050406030204" pitchFamily="18" charset="0"/>
                <a:ea typeface="Cambria" panose="02040503050406030204" pitchFamily="18" charset="0"/>
                <a:cs typeface="Segoe UI" panose="020B0502040204020203" pitchFamily="34" charset="0"/>
              </a:rPr>
              <a:t>using </a:t>
            </a:r>
            <a:r>
              <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rPr>
              <a:t>Deep Learning approaches </a:t>
            </a:r>
            <a:r>
              <a:rPr lang="en-US" sz="3000" dirty="0">
                <a:latin typeface="Cambria" panose="02040503050406030204" pitchFamily="18" charset="0"/>
                <a:ea typeface="Cambria" panose="02040503050406030204" pitchFamily="18" charset="0"/>
                <a:cs typeface="Segoe UI" panose="020B0502040204020203" pitchFamily="34" charset="0"/>
              </a:rPr>
              <a:t>in </a:t>
            </a:r>
            <a:r>
              <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rPr>
              <a:t>Vietnamese</a:t>
            </a:r>
            <a:r>
              <a:rPr lang="en-US" sz="3000" dirty="0">
                <a:latin typeface="Cambria" panose="02040503050406030204" pitchFamily="18" charset="0"/>
                <a:ea typeface="Cambria" panose="02040503050406030204" pitchFamily="18" charset="0"/>
                <a:cs typeface="Segoe UI" panose="020B0502040204020203" pitchFamily="34" charset="0"/>
              </a:rPr>
              <a:t> can be built using a </a:t>
            </a:r>
            <a:r>
              <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rPr>
              <a:t>limited supply of hand-crafted data.</a:t>
            </a:r>
          </a:p>
          <a:p>
            <a:pPr marL="342900" indent="-342900">
              <a:buFont typeface="Arial" panose="020B0604020202020204" pitchFamily="34" charset="0"/>
              <a:buChar char="•"/>
            </a:pPr>
            <a:endPar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3000" dirty="0">
                <a:latin typeface="Cambria" panose="02040503050406030204" pitchFamily="18" charset="0"/>
                <a:ea typeface="Cambria" panose="02040503050406030204" pitchFamily="18" charset="0"/>
                <a:cs typeface="Segoe UI" panose="020B0502040204020203" pitchFamily="34" charset="0"/>
              </a:rPr>
              <a:t>In this thesis, a Question Answering System with </a:t>
            </a:r>
            <a:r>
              <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rPr>
              <a:t>reading comprehension ability </a:t>
            </a:r>
            <a:r>
              <a:rPr lang="en-US" sz="3000" dirty="0">
                <a:latin typeface="Cambria" panose="02040503050406030204" pitchFamily="18" charset="0"/>
                <a:ea typeface="Cambria" panose="02040503050406030204" pitchFamily="18" charset="0"/>
                <a:cs typeface="Segoe UI" panose="020B0502040204020203" pitchFamily="34" charset="0"/>
              </a:rPr>
              <a:t>is built to</a:t>
            </a:r>
            <a:r>
              <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rPr>
              <a:t> solve the problem at University of Information Technology.</a:t>
            </a:r>
            <a:endParaRPr lang="en-US" sz="3000" dirty="0">
              <a:latin typeface="Cambria" panose="02040503050406030204" pitchFamily="18" charset="0"/>
              <a:ea typeface="Cambria" panose="02040503050406030204" pitchFamily="18" charset="0"/>
              <a:cs typeface="Segoe UI" panose="020B0502040204020203" pitchFamily="34" charset="0"/>
            </a:endParaRPr>
          </a:p>
          <a:p>
            <a:pPr lvl="1"/>
            <a:endPar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endPar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166158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Hypothesis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12</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5103413" cy="561692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Input:</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question </a:t>
            </a:r>
            <a:r>
              <a:rPr lang="en-US" sz="2000" dirty="0">
                <a:latin typeface="Cambria" panose="02040503050406030204" pitchFamily="18" charset="0"/>
                <a:ea typeface="Cambria" panose="02040503050406030204" pitchFamily="18" charset="0"/>
                <a:cs typeface="Segoe UI" panose="020B0502040204020203" pitchFamily="34" charset="0"/>
              </a:rPr>
              <a:t>related to rules &amp; regulations of UIT.</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(2)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document </a:t>
            </a:r>
            <a:r>
              <a:rPr lang="en-US" sz="2000" dirty="0">
                <a:latin typeface="Cambria" panose="02040503050406030204" pitchFamily="18" charset="0"/>
                <a:ea typeface="Cambria" panose="02040503050406030204" pitchFamily="18" charset="0"/>
                <a:cs typeface="Segoe UI" panose="020B0502040204020203" pitchFamily="34" charset="0"/>
              </a:rPr>
              <a:t>represents rules &amp; regulations of UIT.</a:t>
            </a:r>
          </a:p>
          <a:p>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Output</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short answer </a:t>
            </a:r>
            <a:r>
              <a:rPr lang="en-US" sz="2000" dirty="0">
                <a:latin typeface="Cambria" panose="02040503050406030204" pitchFamily="18" charset="0"/>
                <a:ea typeface="Cambria" panose="02040503050406030204" pitchFamily="18" charset="0"/>
                <a:cs typeface="Segoe UI" panose="020B0502040204020203" pitchFamily="34" charset="0"/>
              </a:rPr>
              <a:t>to the question.</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Methodology: </a:t>
            </a:r>
            <a:r>
              <a:rPr lang="en-US" sz="2000" dirty="0">
                <a:latin typeface="Cambria" panose="02040503050406030204" pitchFamily="18" charset="0"/>
                <a:ea typeface="Cambria" panose="02040503050406030204" pitchFamily="18" charset="0"/>
                <a:cs typeface="Segoe UI" panose="020B0502040204020203" pitchFamily="34" charset="0"/>
              </a:rPr>
              <a:t>Use a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deep learning model </a:t>
            </a:r>
            <a:r>
              <a:rPr lang="en-US" sz="2000" dirty="0">
                <a:latin typeface="Cambria" panose="02040503050406030204" pitchFamily="18" charset="0"/>
                <a:ea typeface="Cambria" panose="02040503050406030204" pitchFamily="18" charset="0"/>
                <a:cs typeface="Segoe UI" panose="020B0502040204020203" pitchFamily="34" charset="0"/>
              </a:rPr>
              <a:t>to extract answer.</a:t>
            </a:r>
          </a:p>
          <a:p>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Two assumptions </a:t>
            </a:r>
            <a:r>
              <a:rPr lang="en-US" sz="2000" dirty="0">
                <a:latin typeface="Cambria" panose="02040503050406030204" pitchFamily="18" charset="0"/>
                <a:ea typeface="Cambria" panose="02040503050406030204" pitchFamily="18" charset="0"/>
                <a:cs typeface="Segoe UI" panose="020B0502040204020203" pitchFamily="34" charset="0"/>
              </a:rPr>
              <a:t>was made:</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An answer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always present</a:t>
            </a:r>
            <a:r>
              <a:rPr lang="en-US" sz="2000" dirty="0">
                <a:latin typeface="Cambria" panose="02040503050406030204" pitchFamily="18" charset="0"/>
                <a:ea typeface="Cambria" panose="02040503050406030204" pitchFamily="18" charset="0"/>
                <a:cs typeface="Segoe UI" panose="020B0502040204020203" pitchFamily="34" charset="0"/>
              </a:rPr>
              <a:t> in the document.</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The answer is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span </a:t>
            </a:r>
            <a:r>
              <a:rPr lang="en-US" sz="2000" dirty="0">
                <a:latin typeface="Cambria" panose="02040503050406030204" pitchFamily="18" charset="0"/>
                <a:ea typeface="Cambria" panose="02040503050406030204" pitchFamily="18" charset="0"/>
                <a:cs typeface="Segoe UI" panose="020B0502040204020203" pitchFamily="34" charset="0"/>
              </a:rPr>
              <a:t>(with start point &amp; end point).</a:t>
            </a:r>
          </a:p>
          <a:p>
            <a:pPr lvl="1"/>
            <a:endParaRPr lang="en-US" sz="2000" dirty="0">
              <a:latin typeface="Cambria" panose="02040503050406030204" pitchFamily="18" charset="0"/>
              <a:ea typeface="Cambria" panose="02040503050406030204" pitchFamily="18" charset="0"/>
              <a:cs typeface="Segoe UI" panose="020B0502040204020203" pitchFamily="34" charset="0"/>
            </a:endParaRPr>
          </a:p>
          <a:p>
            <a:pPr lvl="1"/>
            <a:endPar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18" name="Group 17">
            <a:extLst>
              <a:ext uri="{FF2B5EF4-FFF2-40B4-BE49-F238E27FC236}">
                <a16:creationId xmlns:a16="http://schemas.microsoft.com/office/drawing/2014/main" id="{925F2935-D542-4462-B121-36742CC7A130}"/>
              </a:ext>
            </a:extLst>
          </p:cNvPr>
          <p:cNvGrpSpPr/>
          <p:nvPr/>
        </p:nvGrpSpPr>
        <p:grpSpPr>
          <a:xfrm>
            <a:off x="6978794" y="2557648"/>
            <a:ext cx="1680391" cy="1882668"/>
            <a:chOff x="6701609" y="2395753"/>
            <a:chExt cx="2278743" cy="2584400"/>
          </a:xfrm>
        </p:grpSpPr>
        <p:sp>
          <p:nvSpPr>
            <p:cNvPr id="17" name="Rectangle 16">
              <a:extLst>
                <a:ext uri="{FF2B5EF4-FFF2-40B4-BE49-F238E27FC236}">
                  <a16:creationId xmlns:a16="http://schemas.microsoft.com/office/drawing/2014/main" id="{89BFF06D-5992-4D58-B9FB-B2EC91FD480B}"/>
                </a:ext>
              </a:extLst>
            </p:cNvPr>
            <p:cNvSpPr/>
            <p:nvPr/>
          </p:nvSpPr>
          <p:spPr>
            <a:xfrm>
              <a:off x="6701609" y="2395753"/>
              <a:ext cx="2187303" cy="253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 name="Picture 6" descr="A picture containing object&#10;&#10;Description generated with very high confidence">
              <a:extLst>
                <a:ext uri="{FF2B5EF4-FFF2-40B4-BE49-F238E27FC236}">
                  <a16:creationId xmlns:a16="http://schemas.microsoft.com/office/drawing/2014/main" id="{0832C4BF-E65B-42A2-AC59-45F28FB06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069" y="2395754"/>
              <a:ext cx="1697159" cy="1697159"/>
            </a:xfrm>
            <a:prstGeom prst="rect">
              <a:avLst/>
            </a:prstGeom>
          </p:spPr>
        </p:pic>
        <p:sp>
          <p:nvSpPr>
            <p:cNvPr id="8" name="TextBox 7">
              <a:extLst>
                <a:ext uri="{FF2B5EF4-FFF2-40B4-BE49-F238E27FC236}">
                  <a16:creationId xmlns:a16="http://schemas.microsoft.com/office/drawing/2014/main" id="{6AD79CCA-184A-4149-A8A3-B5C34ED4062E}"/>
                </a:ext>
              </a:extLst>
            </p:cNvPr>
            <p:cNvSpPr txBox="1"/>
            <p:nvPr/>
          </p:nvSpPr>
          <p:spPr>
            <a:xfrm>
              <a:off x="6701609" y="4092913"/>
              <a:ext cx="2278743" cy="887240"/>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Deep learning model</a:t>
              </a:r>
            </a:p>
          </p:txBody>
        </p:sp>
      </p:grpSp>
      <p:cxnSp>
        <p:nvCxnSpPr>
          <p:cNvPr id="22" name="Straight Arrow Connector 21">
            <a:extLst>
              <a:ext uri="{FF2B5EF4-FFF2-40B4-BE49-F238E27FC236}">
                <a16:creationId xmlns:a16="http://schemas.microsoft.com/office/drawing/2014/main" id="{81EEA9F2-9D00-41D5-8FD3-F093105D06D5}"/>
              </a:ext>
            </a:extLst>
          </p:cNvPr>
          <p:cNvCxnSpPr>
            <a:cxnSpLocks/>
            <a:endCxn id="7" idx="0"/>
          </p:cNvCxnSpPr>
          <p:nvPr/>
        </p:nvCxnSpPr>
        <p:spPr>
          <a:xfrm>
            <a:off x="7776712" y="1776546"/>
            <a:ext cx="0" cy="7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9DE4F4D-E501-4B3E-BD2A-510413EC8DCF}"/>
              </a:ext>
            </a:extLst>
          </p:cNvPr>
          <p:cNvCxnSpPr>
            <a:cxnSpLocks/>
          </p:cNvCxnSpPr>
          <p:nvPr/>
        </p:nvCxnSpPr>
        <p:spPr>
          <a:xfrm flipH="1">
            <a:off x="8659185" y="3544089"/>
            <a:ext cx="67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18795D1-8628-44AD-A226-CB533EDC3A3E}"/>
              </a:ext>
            </a:extLst>
          </p:cNvPr>
          <p:cNvCxnSpPr>
            <a:cxnSpLocks/>
            <a:stCxn id="17" idx="2"/>
          </p:cNvCxnSpPr>
          <p:nvPr/>
        </p:nvCxnSpPr>
        <p:spPr>
          <a:xfrm>
            <a:off x="7785275" y="4406369"/>
            <a:ext cx="9986" cy="41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2440B08B-8BEA-40DB-99E2-CD061F1F277B}"/>
              </a:ext>
            </a:extLst>
          </p:cNvPr>
          <p:cNvSpPr txBox="1"/>
          <p:nvPr/>
        </p:nvSpPr>
        <p:spPr>
          <a:xfrm>
            <a:off x="6260012" y="5510793"/>
            <a:ext cx="5257800" cy="1061829"/>
          </a:xfrm>
          <a:prstGeom prst="rect">
            <a:avLst/>
          </a:prstGeom>
          <a:noFill/>
        </p:spPr>
        <p:txBody>
          <a:bodyPr wrap="square" rtlCol="0">
            <a:spAutoFit/>
          </a:bodyPr>
          <a:lstStyle/>
          <a:p>
            <a:pPr lvl="1"/>
            <a:r>
              <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rPr>
              <a:t>Problem ?</a:t>
            </a:r>
          </a:p>
          <a:p>
            <a:pPr lvl="1"/>
            <a:r>
              <a:rPr lang="en-US" sz="2000" dirty="0">
                <a:latin typeface="Cambria" panose="02040503050406030204" pitchFamily="18" charset="0"/>
                <a:ea typeface="Cambria" panose="02040503050406030204" pitchFamily="18" charset="0"/>
                <a:cs typeface="Segoe UI" panose="020B0502040204020203" pitchFamily="34" charset="0"/>
              </a:rPr>
              <a:t>UIT’s rules &amp; regulations are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very long.</a:t>
            </a:r>
            <a:endParaRPr lang="en-US" sz="2000" i="1" dirty="0">
              <a:latin typeface="Cambria" panose="02040503050406030204" pitchFamily="18" charset="0"/>
              <a:ea typeface="Cambria" panose="02040503050406030204" pitchFamily="18" charset="0"/>
              <a:cs typeface="Segoe UI" panose="020B0502040204020203" pitchFamily="34" charset="0"/>
            </a:endParaRPr>
          </a:p>
          <a:p>
            <a:endParaRPr lang="en-US" dirty="0"/>
          </a:p>
        </p:txBody>
      </p:sp>
      <p:grpSp>
        <p:nvGrpSpPr>
          <p:cNvPr id="72" name="Group 71">
            <a:extLst>
              <a:ext uri="{FF2B5EF4-FFF2-40B4-BE49-F238E27FC236}">
                <a16:creationId xmlns:a16="http://schemas.microsoft.com/office/drawing/2014/main" id="{1EDCD446-88F5-4960-826F-3AF5185EC038}"/>
              </a:ext>
            </a:extLst>
          </p:cNvPr>
          <p:cNvGrpSpPr/>
          <p:nvPr/>
        </p:nvGrpSpPr>
        <p:grpSpPr>
          <a:xfrm>
            <a:off x="9384467" y="1917605"/>
            <a:ext cx="2716092" cy="3101401"/>
            <a:chOff x="9384467" y="1917605"/>
            <a:chExt cx="2716092" cy="3101401"/>
          </a:xfrm>
        </p:grpSpPr>
        <p:sp>
          <p:nvSpPr>
            <p:cNvPr id="20" name="TextBox 19">
              <a:extLst>
                <a:ext uri="{FF2B5EF4-FFF2-40B4-BE49-F238E27FC236}">
                  <a16:creationId xmlns:a16="http://schemas.microsoft.com/office/drawing/2014/main" id="{C6EAE453-6F3F-4E85-A790-2A8D2CEA9C9F}"/>
                </a:ext>
              </a:extLst>
            </p:cNvPr>
            <p:cNvSpPr txBox="1"/>
            <p:nvPr/>
          </p:nvSpPr>
          <p:spPr>
            <a:xfrm>
              <a:off x="9384467" y="2156684"/>
              <a:ext cx="2716092" cy="2862322"/>
            </a:xfrm>
            <a:prstGeom prst="rect">
              <a:avLst/>
            </a:prstGeom>
            <a:noFill/>
          </p:spPr>
          <p:txBody>
            <a:bodyPr wrap="square" rtlCol="0">
              <a:spAutoFit/>
            </a:bodyPr>
            <a:lstStyle/>
            <a:p>
              <a:r>
                <a:rPr lang="en-US" u="sng" dirty="0">
                  <a:latin typeface="Cambria" panose="02040503050406030204" pitchFamily="18" charset="0"/>
                  <a:ea typeface="Cambria" panose="02040503050406030204" pitchFamily="18" charset="0"/>
                </a:rPr>
                <a:t>Document:</a:t>
              </a:r>
            </a:p>
            <a:p>
              <a:r>
                <a:rPr lang="en-US" dirty="0">
                  <a:latin typeface="Cambria" panose="02040503050406030204" pitchFamily="18" charset="0"/>
                  <a:ea typeface="Cambria" panose="02040503050406030204" pitchFamily="18" charset="0"/>
                </a:rPr>
                <a:t>……..</a:t>
              </a:r>
              <a:endParaRPr lang="vi-VN" dirty="0">
                <a:latin typeface="Cambria" panose="02040503050406030204" pitchFamily="18" charset="0"/>
                <a:ea typeface="Cambria" panose="02040503050406030204" pitchFamily="18" charset="0"/>
              </a:endParaRPr>
            </a:p>
            <a:p>
              <a:r>
                <a:rPr lang="vi-VN" dirty="0">
                  <a:latin typeface="Cambria" panose="02040503050406030204" pitchFamily="18" charset="0"/>
                  <a:ea typeface="Cambria" panose="02040503050406030204" pitchFamily="18" charset="0"/>
                </a:rPr>
                <a:t>- Sinh viên thực tập doanh nghiệp trong tổng thời gian </a:t>
              </a:r>
              <a:r>
                <a:rPr lang="vi-VN" i="1" dirty="0">
                  <a:solidFill>
                    <a:srgbClr val="7030A0"/>
                  </a:solidFill>
                  <a:latin typeface="Cambria" panose="02040503050406030204" pitchFamily="18" charset="0"/>
                  <a:ea typeface="Cambria" panose="02040503050406030204" pitchFamily="18" charset="0"/>
                </a:rPr>
                <a:t>tối thiểu là 8 tuần</a:t>
              </a:r>
              <a:r>
                <a:rPr lang="vi-VN" dirty="0">
                  <a:latin typeface="Cambria" panose="02040503050406030204" pitchFamily="18" charset="0"/>
                  <a:ea typeface="Cambria" panose="02040503050406030204" pitchFamily="18" charset="0"/>
                </a:rPr>
                <a:t>, dưới sự hướng </a:t>
              </a:r>
              <a:r>
                <a:rPr lang="en-US" dirty="0">
                  <a:latin typeface="Cambria" panose="02040503050406030204" pitchFamily="18" charset="0"/>
                  <a:ea typeface="Cambria" panose="02040503050406030204" pitchFamily="18" charset="0"/>
                </a:rPr>
                <a:t>dẫn của một giảng viên do khoa/bộ môn quản lý ngành đào tạo phân công</a:t>
              </a:r>
              <a:endParaRPr lang="vi-V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t>
              </a:r>
            </a:p>
          </p:txBody>
        </p:sp>
        <p:pic>
          <p:nvPicPr>
            <p:cNvPr id="71" name="Picture 70" descr="A picture containing object&#10;&#10;Description generated with high confidence">
              <a:extLst>
                <a:ext uri="{FF2B5EF4-FFF2-40B4-BE49-F238E27FC236}">
                  <a16:creationId xmlns:a16="http://schemas.microsoft.com/office/drawing/2014/main" id="{ADE94EAB-66D8-4433-9C67-DEEC7F3AB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0647" y="1917605"/>
              <a:ext cx="854631" cy="854631"/>
            </a:xfrm>
            <a:prstGeom prst="rect">
              <a:avLst/>
            </a:prstGeom>
          </p:spPr>
        </p:pic>
      </p:grpSp>
      <p:grpSp>
        <p:nvGrpSpPr>
          <p:cNvPr id="75" name="Group 74">
            <a:extLst>
              <a:ext uri="{FF2B5EF4-FFF2-40B4-BE49-F238E27FC236}">
                <a16:creationId xmlns:a16="http://schemas.microsoft.com/office/drawing/2014/main" id="{CEC00DC9-45EA-4F1D-B646-2704A9E675DF}"/>
              </a:ext>
            </a:extLst>
          </p:cNvPr>
          <p:cNvGrpSpPr/>
          <p:nvPr/>
        </p:nvGrpSpPr>
        <p:grpSpPr>
          <a:xfrm>
            <a:off x="6566583" y="1130215"/>
            <a:ext cx="4808673" cy="679519"/>
            <a:chOff x="6566583" y="1130215"/>
            <a:chExt cx="4808673" cy="679519"/>
          </a:xfrm>
        </p:grpSpPr>
        <p:sp>
          <p:nvSpPr>
            <p:cNvPr id="19" name="TextBox 18">
              <a:extLst>
                <a:ext uri="{FF2B5EF4-FFF2-40B4-BE49-F238E27FC236}">
                  <a16:creationId xmlns:a16="http://schemas.microsoft.com/office/drawing/2014/main" id="{E139B347-218F-49AF-8648-B3814CEBA326}"/>
                </a:ext>
              </a:extLst>
            </p:cNvPr>
            <p:cNvSpPr txBox="1"/>
            <p:nvPr/>
          </p:nvSpPr>
          <p:spPr>
            <a:xfrm>
              <a:off x="7244805" y="1130215"/>
              <a:ext cx="4130451" cy="646331"/>
            </a:xfrm>
            <a:prstGeom prst="rect">
              <a:avLst/>
            </a:prstGeom>
            <a:noFill/>
          </p:spPr>
          <p:txBody>
            <a:bodyPr wrap="square" rtlCol="0">
              <a:spAutoFit/>
            </a:bodyPr>
            <a:lstStyle/>
            <a:p>
              <a:r>
                <a:rPr lang="en-US" i="1" dirty="0">
                  <a:solidFill>
                    <a:srgbClr val="7030A0"/>
                  </a:solidFill>
                  <a:latin typeface="Cambria" panose="02040503050406030204" pitchFamily="18" charset="0"/>
                  <a:ea typeface="Cambria" panose="02040503050406030204" pitchFamily="18" charset="0"/>
                </a:rPr>
                <a:t>Thời gian thực tập doanh nghiệp </a:t>
              </a:r>
              <a:r>
                <a:rPr lang="en-US" dirty="0">
                  <a:latin typeface="Cambria" panose="02040503050406030204" pitchFamily="18" charset="0"/>
                  <a:ea typeface="Cambria" panose="02040503050406030204" pitchFamily="18" charset="0"/>
                </a:rPr>
                <a:t>theo quy định của tr</a:t>
              </a:r>
              <a:r>
                <a:rPr lang="vi-VN" dirty="0">
                  <a:latin typeface="Cambria" panose="02040503050406030204" pitchFamily="18" charset="0"/>
                  <a:ea typeface="Cambria" panose="02040503050406030204" pitchFamily="18" charset="0"/>
                </a:rPr>
                <a:t>ư</a:t>
              </a:r>
              <a:r>
                <a:rPr lang="en-US" dirty="0">
                  <a:latin typeface="Cambria" panose="02040503050406030204" pitchFamily="18" charset="0"/>
                  <a:ea typeface="Cambria" panose="02040503050406030204" pitchFamily="18" charset="0"/>
                </a:rPr>
                <a:t>ờng là bao lâu?</a:t>
              </a:r>
            </a:p>
          </p:txBody>
        </p:sp>
        <p:pic>
          <p:nvPicPr>
            <p:cNvPr id="74" name="Picture 73" descr="A picture containing object, clock&#10;&#10;Description generated with very high confidence">
              <a:extLst>
                <a:ext uri="{FF2B5EF4-FFF2-40B4-BE49-F238E27FC236}">
                  <a16:creationId xmlns:a16="http://schemas.microsoft.com/office/drawing/2014/main" id="{27C1D731-7183-4DBF-8799-AFF222ADA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6583" y="1131520"/>
              <a:ext cx="678214" cy="678214"/>
            </a:xfrm>
            <a:prstGeom prst="rect">
              <a:avLst/>
            </a:prstGeom>
          </p:spPr>
        </p:pic>
      </p:grpSp>
      <p:grpSp>
        <p:nvGrpSpPr>
          <p:cNvPr id="78" name="Group 77">
            <a:extLst>
              <a:ext uri="{FF2B5EF4-FFF2-40B4-BE49-F238E27FC236}">
                <a16:creationId xmlns:a16="http://schemas.microsoft.com/office/drawing/2014/main" id="{94358737-D417-47DB-BA5A-45449BA86F4E}"/>
              </a:ext>
            </a:extLst>
          </p:cNvPr>
          <p:cNvGrpSpPr/>
          <p:nvPr/>
        </p:nvGrpSpPr>
        <p:grpSpPr>
          <a:xfrm>
            <a:off x="7100751" y="4858278"/>
            <a:ext cx="2770051" cy="694510"/>
            <a:chOff x="7100751" y="4858278"/>
            <a:chExt cx="2770051" cy="694510"/>
          </a:xfrm>
        </p:grpSpPr>
        <p:sp>
          <p:nvSpPr>
            <p:cNvPr id="66" name="TextBox 65">
              <a:extLst>
                <a:ext uri="{FF2B5EF4-FFF2-40B4-BE49-F238E27FC236}">
                  <a16:creationId xmlns:a16="http://schemas.microsoft.com/office/drawing/2014/main" id="{97C2331F-E82F-4EB0-9E61-35A4DFDC631E}"/>
                </a:ext>
              </a:extLst>
            </p:cNvPr>
            <p:cNvSpPr txBox="1"/>
            <p:nvPr/>
          </p:nvSpPr>
          <p:spPr>
            <a:xfrm>
              <a:off x="7683499" y="5088480"/>
              <a:ext cx="2187303" cy="369332"/>
            </a:xfrm>
            <a:prstGeom prst="rect">
              <a:avLst/>
            </a:prstGeom>
            <a:noFill/>
          </p:spPr>
          <p:txBody>
            <a:bodyPr wrap="square" rtlCol="0">
              <a:spAutoFit/>
            </a:bodyPr>
            <a:lstStyle/>
            <a:p>
              <a:r>
                <a:rPr lang="en-US" i="1" dirty="0">
                  <a:solidFill>
                    <a:srgbClr val="7030A0"/>
                  </a:solidFill>
                  <a:latin typeface="Cambria" panose="02040503050406030204" pitchFamily="18" charset="0"/>
                  <a:ea typeface="Cambria" panose="02040503050406030204" pitchFamily="18" charset="0"/>
                </a:rPr>
                <a:t>tối thiểu là 8 tuần</a:t>
              </a:r>
            </a:p>
          </p:txBody>
        </p:sp>
        <p:pic>
          <p:nvPicPr>
            <p:cNvPr id="77" name="Picture 76" descr="A close up of a sign&#10;&#10;Description generated with high confidence">
              <a:extLst>
                <a:ext uri="{FF2B5EF4-FFF2-40B4-BE49-F238E27FC236}">
                  <a16:creationId xmlns:a16="http://schemas.microsoft.com/office/drawing/2014/main" id="{DC9CCADE-603F-47F8-9296-11213AC8CB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0751" y="4858278"/>
              <a:ext cx="694510" cy="694510"/>
            </a:xfrm>
            <a:prstGeom prst="rect">
              <a:avLst/>
            </a:prstGeom>
          </p:spPr>
        </p:pic>
      </p:grpSp>
    </p:spTree>
    <p:extLst>
      <p:ext uri="{BB962C8B-B14F-4D97-AF65-F5344CB8AC3E}">
        <p14:creationId xmlns:p14="http://schemas.microsoft.com/office/powerpoint/2010/main" val="19160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Hypothesis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13</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5103413" cy="469359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Input:</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question </a:t>
            </a:r>
            <a:r>
              <a:rPr lang="en-US" sz="2000" dirty="0">
                <a:latin typeface="Cambria" panose="02040503050406030204" pitchFamily="18" charset="0"/>
                <a:ea typeface="Cambria" panose="02040503050406030204" pitchFamily="18" charset="0"/>
                <a:cs typeface="Segoe UI" panose="020B0502040204020203" pitchFamily="34" charset="0"/>
              </a:rPr>
              <a:t>related to rules &amp; regulations of UIT.</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(2)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a:t>
            </a:r>
            <a:r>
              <a:rPr lang="en-US" sz="2000" i="1">
                <a:solidFill>
                  <a:srgbClr val="FF0000"/>
                </a:solidFill>
                <a:latin typeface="Cambria" panose="02040503050406030204" pitchFamily="18" charset="0"/>
                <a:ea typeface="Cambria" panose="02040503050406030204" pitchFamily="18" charset="0"/>
                <a:cs typeface="Segoe UI" panose="020B0502040204020203" pitchFamily="34" charset="0"/>
              </a:rPr>
              <a:t>corpus </a:t>
            </a:r>
            <a:r>
              <a:rPr lang="en-US" sz="2000">
                <a:latin typeface="Cambria" panose="02040503050406030204" pitchFamily="18" charset="0"/>
                <a:ea typeface="Cambria" panose="02040503050406030204" pitchFamily="18" charset="0"/>
                <a:cs typeface="Segoe UI" panose="020B0502040204020203" pitchFamily="34" charset="0"/>
              </a:rPr>
              <a:t>represents </a:t>
            </a:r>
            <a:r>
              <a:rPr lang="en-US" sz="2000" dirty="0">
                <a:latin typeface="Cambria" panose="02040503050406030204" pitchFamily="18" charset="0"/>
                <a:ea typeface="Cambria" panose="02040503050406030204" pitchFamily="18" charset="0"/>
                <a:cs typeface="Segoe UI" panose="020B0502040204020203" pitchFamily="34" charset="0"/>
              </a:rPr>
              <a:t>rules &amp; regulations of UIT.</a:t>
            </a:r>
          </a:p>
          <a:p>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Output</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short answer </a:t>
            </a:r>
            <a:r>
              <a:rPr lang="en-US" sz="2000" dirty="0">
                <a:latin typeface="Cambria" panose="02040503050406030204" pitchFamily="18" charset="0"/>
                <a:ea typeface="Cambria" panose="02040503050406030204" pitchFamily="18" charset="0"/>
                <a:cs typeface="Segoe UI" panose="020B0502040204020203" pitchFamily="34" charset="0"/>
              </a:rPr>
              <a:t>to the question.</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Methodology: </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 A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search engine </a:t>
            </a:r>
            <a:r>
              <a:rPr lang="en-US" sz="2000" dirty="0">
                <a:latin typeface="Cambria" panose="02040503050406030204" pitchFamily="18" charset="0"/>
                <a:ea typeface="Cambria" panose="02040503050406030204" pitchFamily="18" charset="0"/>
                <a:cs typeface="Segoe UI" panose="020B0502040204020203" pitchFamily="34" charset="0"/>
              </a:rPr>
              <a:t>is used to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extract relevant documents.</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(2) Use a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deep learning model </a:t>
            </a:r>
            <a:r>
              <a:rPr lang="en-US" sz="2000" dirty="0">
                <a:latin typeface="Cambria" panose="02040503050406030204" pitchFamily="18" charset="0"/>
                <a:ea typeface="Cambria" panose="02040503050406030204" pitchFamily="18" charset="0"/>
                <a:cs typeface="Segoe UI" panose="020B0502040204020203" pitchFamily="34" charset="0"/>
              </a:rPr>
              <a:t>to</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 extract answer </a:t>
            </a:r>
            <a:r>
              <a:rPr lang="en-US" sz="2000" dirty="0">
                <a:latin typeface="Cambria" panose="02040503050406030204" pitchFamily="18" charset="0"/>
                <a:ea typeface="Cambria" panose="02040503050406030204" pitchFamily="18" charset="0"/>
                <a:cs typeface="Segoe UI" panose="020B0502040204020203" pitchFamily="34" charset="0"/>
              </a:rPr>
              <a:t>from relevant documents only.</a:t>
            </a: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endParaRPr lang="en-US" sz="2000" dirty="0">
              <a:latin typeface="Cambria" panose="02040503050406030204" pitchFamily="18" charset="0"/>
              <a:ea typeface="Cambria" panose="02040503050406030204" pitchFamily="18" charset="0"/>
              <a:cs typeface="Segoe UI" panose="020B0502040204020203" pitchFamily="34" charset="0"/>
            </a:endParaRPr>
          </a:p>
          <a:p>
            <a:pPr lvl="1"/>
            <a:endPar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18" name="Group 17">
            <a:extLst>
              <a:ext uri="{FF2B5EF4-FFF2-40B4-BE49-F238E27FC236}">
                <a16:creationId xmlns:a16="http://schemas.microsoft.com/office/drawing/2014/main" id="{925F2935-D542-4462-B121-36742CC7A130}"/>
              </a:ext>
            </a:extLst>
          </p:cNvPr>
          <p:cNvGrpSpPr/>
          <p:nvPr/>
        </p:nvGrpSpPr>
        <p:grpSpPr>
          <a:xfrm>
            <a:off x="9812434" y="3506071"/>
            <a:ext cx="1586378" cy="1857303"/>
            <a:chOff x="6701609" y="2395754"/>
            <a:chExt cx="2278743" cy="2602981"/>
          </a:xfrm>
        </p:grpSpPr>
        <p:sp>
          <p:nvSpPr>
            <p:cNvPr id="17" name="Rectangle 16">
              <a:extLst>
                <a:ext uri="{FF2B5EF4-FFF2-40B4-BE49-F238E27FC236}">
                  <a16:creationId xmlns:a16="http://schemas.microsoft.com/office/drawing/2014/main" id="{89BFF06D-5992-4D58-B9FB-B2EC91FD480B}"/>
                </a:ext>
              </a:extLst>
            </p:cNvPr>
            <p:cNvSpPr/>
            <p:nvPr/>
          </p:nvSpPr>
          <p:spPr>
            <a:xfrm>
              <a:off x="6701609" y="2395754"/>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 name="Picture 6" descr="A picture containing object&#10;&#10;Description generated with very high confidence">
              <a:extLst>
                <a:ext uri="{FF2B5EF4-FFF2-40B4-BE49-F238E27FC236}">
                  <a16:creationId xmlns:a16="http://schemas.microsoft.com/office/drawing/2014/main" id="{0832C4BF-E65B-42A2-AC59-45F28FB06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069" y="2395754"/>
              <a:ext cx="1697159" cy="1697159"/>
            </a:xfrm>
            <a:prstGeom prst="rect">
              <a:avLst/>
            </a:prstGeom>
          </p:spPr>
        </p:pic>
        <p:sp>
          <p:nvSpPr>
            <p:cNvPr id="8" name="TextBox 7">
              <a:extLst>
                <a:ext uri="{FF2B5EF4-FFF2-40B4-BE49-F238E27FC236}">
                  <a16:creationId xmlns:a16="http://schemas.microsoft.com/office/drawing/2014/main" id="{6AD79CCA-184A-4149-A8A3-B5C34ED4062E}"/>
                </a:ext>
              </a:extLst>
            </p:cNvPr>
            <p:cNvSpPr txBox="1"/>
            <p:nvPr/>
          </p:nvSpPr>
          <p:spPr>
            <a:xfrm>
              <a:off x="6701609" y="4092912"/>
              <a:ext cx="2278743" cy="90582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Deep learning model</a:t>
              </a:r>
            </a:p>
          </p:txBody>
        </p:sp>
      </p:grpSp>
      <p:cxnSp>
        <p:nvCxnSpPr>
          <p:cNvPr id="64" name="Straight Arrow Connector 63">
            <a:extLst>
              <a:ext uri="{FF2B5EF4-FFF2-40B4-BE49-F238E27FC236}">
                <a16:creationId xmlns:a16="http://schemas.microsoft.com/office/drawing/2014/main" id="{E18795D1-8628-44AD-A226-CB533EDC3A3E}"/>
              </a:ext>
            </a:extLst>
          </p:cNvPr>
          <p:cNvCxnSpPr>
            <a:cxnSpLocks/>
            <a:stCxn id="8" idx="2"/>
          </p:cNvCxnSpPr>
          <p:nvPr/>
        </p:nvCxnSpPr>
        <p:spPr>
          <a:xfrm>
            <a:off x="10605623" y="5363374"/>
            <a:ext cx="0" cy="32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CEC00DC9-45EA-4F1D-B646-2704A9E675DF}"/>
              </a:ext>
            </a:extLst>
          </p:cNvPr>
          <p:cNvGrpSpPr/>
          <p:nvPr/>
        </p:nvGrpSpPr>
        <p:grpSpPr>
          <a:xfrm>
            <a:off x="6566583" y="1130215"/>
            <a:ext cx="4808673" cy="679519"/>
            <a:chOff x="6566583" y="1130215"/>
            <a:chExt cx="4808673" cy="679519"/>
          </a:xfrm>
        </p:grpSpPr>
        <p:sp>
          <p:nvSpPr>
            <p:cNvPr id="19" name="TextBox 18">
              <a:extLst>
                <a:ext uri="{FF2B5EF4-FFF2-40B4-BE49-F238E27FC236}">
                  <a16:creationId xmlns:a16="http://schemas.microsoft.com/office/drawing/2014/main" id="{E139B347-218F-49AF-8648-B3814CEBA326}"/>
                </a:ext>
              </a:extLst>
            </p:cNvPr>
            <p:cNvSpPr txBox="1"/>
            <p:nvPr/>
          </p:nvSpPr>
          <p:spPr>
            <a:xfrm>
              <a:off x="7244805" y="1130215"/>
              <a:ext cx="4130451" cy="646331"/>
            </a:xfrm>
            <a:prstGeom prst="rect">
              <a:avLst/>
            </a:prstGeom>
            <a:noFill/>
          </p:spPr>
          <p:txBody>
            <a:bodyPr wrap="square" rtlCol="0">
              <a:spAutoFit/>
            </a:bodyPr>
            <a:lstStyle/>
            <a:p>
              <a:r>
                <a:rPr lang="en-US" i="1" dirty="0">
                  <a:solidFill>
                    <a:srgbClr val="7030A0"/>
                  </a:solidFill>
                  <a:latin typeface="Cambria" panose="02040503050406030204" pitchFamily="18" charset="0"/>
                  <a:ea typeface="Cambria" panose="02040503050406030204" pitchFamily="18" charset="0"/>
                </a:rPr>
                <a:t>Thời gian thực tập doanh nghiệp </a:t>
              </a:r>
              <a:r>
                <a:rPr lang="en-US" dirty="0">
                  <a:latin typeface="Cambria" panose="02040503050406030204" pitchFamily="18" charset="0"/>
                  <a:ea typeface="Cambria" panose="02040503050406030204" pitchFamily="18" charset="0"/>
                </a:rPr>
                <a:t>theo quy định của tr</a:t>
              </a:r>
              <a:r>
                <a:rPr lang="vi-VN" dirty="0">
                  <a:latin typeface="Cambria" panose="02040503050406030204" pitchFamily="18" charset="0"/>
                  <a:ea typeface="Cambria" panose="02040503050406030204" pitchFamily="18" charset="0"/>
                </a:rPr>
                <a:t>ư</a:t>
              </a:r>
              <a:r>
                <a:rPr lang="en-US" dirty="0">
                  <a:latin typeface="Cambria" panose="02040503050406030204" pitchFamily="18" charset="0"/>
                  <a:ea typeface="Cambria" panose="02040503050406030204" pitchFamily="18" charset="0"/>
                </a:rPr>
                <a:t>ờng là bao lâu?</a:t>
              </a:r>
            </a:p>
          </p:txBody>
        </p:sp>
        <p:pic>
          <p:nvPicPr>
            <p:cNvPr id="74" name="Picture 73" descr="A picture containing object, clock&#10;&#10;Description generated with very high confidence">
              <a:extLst>
                <a:ext uri="{FF2B5EF4-FFF2-40B4-BE49-F238E27FC236}">
                  <a16:creationId xmlns:a16="http://schemas.microsoft.com/office/drawing/2014/main" id="{27C1D731-7183-4DBF-8799-AFF222ADA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6583" y="1131520"/>
              <a:ext cx="678214" cy="678214"/>
            </a:xfrm>
            <a:prstGeom prst="rect">
              <a:avLst/>
            </a:prstGeom>
          </p:spPr>
        </p:pic>
      </p:grpSp>
      <p:grpSp>
        <p:nvGrpSpPr>
          <p:cNvPr id="78" name="Group 77">
            <a:extLst>
              <a:ext uri="{FF2B5EF4-FFF2-40B4-BE49-F238E27FC236}">
                <a16:creationId xmlns:a16="http://schemas.microsoft.com/office/drawing/2014/main" id="{94358737-D417-47DB-BA5A-45449BA86F4E}"/>
              </a:ext>
            </a:extLst>
          </p:cNvPr>
          <p:cNvGrpSpPr/>
          <p:nvPr/>
        </p:nvGrpSpPr>
        <p:grpSpPr>
          <a:xfrm>
            <a:off x="9365855" y="5541865"/>
            <a:ext cx="2770051" cy="694510"/>
            <a:chOff x="7100751" y="4858278"/>
            <a:chExt cx="2770051" cy="694510"/>
          </a:xfrm>
        </p:grpSpPr>
        <p:sp>
          <p:nvSpPr>
            <p:cNvPr id="66" name="TextBox 65">
              <a:extLst>
                <a:ext uri="{FF2B5EF4-FFF2-40B4-BE49-F238E27FC236}">
                  <a16:creationId xmlns:a16="http://schemas.microsoft.com/office/drawing/2014/main" id="{97C2331F-E82F-4EB0-9E61-35A4DFDC631E}"/>
                </a:ext>
              </a:extLst>
            </p:cNvPr>
            <p:cNvSpPr txBox="1"/>
            <p:nvPr/>
          </p:nvSpPr>
          <p:spPr>
            <a:xfrm>
              <a:off x="7683499" y="5088480"/>
              <a:ext cx="2187303" cy="369332"/>
            </a:xfrm>
            <a:prstGeom prst="rect">
              <a:avLst/>
            </a:prstGeom>
            <a:noFill/>
          </p:spPr>
          <p:txBody>
            <a:bodyPr wrap="square" rtlCol="0">
              <a:spAutoFit/>
            </a:bodyPr>
            <a:lstStyle/>
            <a:p>
              <a:r>
                <a:rPr lang="en-US" i="1" dirty="0">
                  <a:solidFill>
                    <a:srgbClr val="7030A0"/>
                  </a:solidFill>
                  <a:latin typeface="Cambria" panose="02040503050406030204" pitchFamily="18" charset="0"/>
                  <a:ea typeface="Cambria" panose="02040503050406030204" pitchFamily="18" charset="0"/>
                </a:rPr>
                <a:t>tối thiểu là 8 tuần</a:t>
              </a:r>
            </a:p>
          </p:txBody>
        </p:sp>
        <p:pic>
          <p:nvPicPr>
            <p:cNvPr id="77" name="Picture 76" descr="A close up of a sign&#10;&#10;Description generated with high confidence">
              <a:extLst>
                <a:ext uri="{FF2B5EF4-FFF2-40B4-BE49-F238E27FC236}">
                  <a16:creationId xmlns:a16="http://schemas.microsoft.com/office/drawing/2014/main" id="{DC9CCADE-603F-47F8-9296-11213AC8C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0751" y="4858278"/>
              <a:ext cx="694510" cy="694510"/>
            </a:xfrm>
            <a:prstGeom prst="rect">
              <a:avLst/>
            </a:prstGeom>
          </p:spPr>
        </p:pic>
      </p:grpSp>
      <p:pic>
        <p:nvPicPr>
          <p:cNvPr id="33" name="Picture 32" descr="A close up of a sign&#10;&#10;Description generated with high confidence">
            <a:extLst>
              <a:ext uri="{FF2B5EF4-FFF2-40B4-BE49-F238E27FC236}">
                <a16:creationId xmlns:a16="http://schemas.microsoft.com/office/drawing/2014/main" id="{54F9C93E-B724-4067-AB6A-070D3E099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6738" y="2023856"/>
            <a:ext cx="838629" cy="838629"/>
          </a:xfrm>
          <a:prstGeom prst="rect">
            <a:avLst/>
          </a:prstGeom>
        </p:spPr>
      </p:pic>
      <p:grpSp>
        <p:nvGrpSpPr>
          <p:cNvPr id="28" name="Group 27">
            <a:extLst>
              <a:ext uri="{FF2B5EF4-FFF2-40B4-BE49-F238E27FC236}">
                <a16:creationId xmlns:a16="http://schemas.microsoft.com/office/drawing/2014/main" id="{B0C3ED90-21D4-49F4-8D3B-AC6786BA596A}"/>
              </a:ext>
            </a:extLst>
          </p:cNvPr>
          <p:cNvGrpSpPr/>
          <p:nvPr/>
        </p:nvGrpSpPr>
        <p:grpSpPr>
          <a:xfrm>
            <a:off x="7385849" y="2115452"/>
            <a:ext cx="1600015" cy="1857303"/>
            <a:chOff x="7156869" y="2160367"/>
            <a:chExt cx="1600015" cy="1857303"/>
          </a:xfrm>
        </p:grpSpPr>
        <p:grpSp>
          <p:nvGrpSpPr>
            <p:cNvPr id="39" name="Group 38">
              <a:extLst>
                <a:ext uri="{FF2B5EF4-FFF2-40B4-BE49-F238E27FC236}">
                  <a16:creationId xmlns:a16="http://schemas.microsoft.com/office/drawing/2014/main" id="{5F8B7005-4317-44EA-A194-2717E2544CD6}"/>
                </a:ext>
              </a:extLst>
            </p:cNvPr>
            <p:cNvGrpSpPr/>
            <p:nvPr/>
          </p:nvGrpSpPr>
          <p:grpSpPr>
            <a:xfrm>
              <a:off x="7156869" y="2160367"/>
              <a:ext cx="1600015" cy="1857303"/>
              <a:chOff x="6701609" y="59126"/>
              <a:chExt cx="2298332" cy="2602981"/>
            </a:xfrm>
          </p:grpSpPr>
          <p:sp>
            <p:nvSpPr>
              <p:cNvPr id="40" name="Rectangle 39">
                <a:extLst>
                  <a:ext uri="{FF2B5EF4-FFF2-40B4-BE49-F238E27FC236}">
                    <a16:creationId xmlns:a16="http://schemas.microsoft.com/office/drawing/2014/main" id="{B09601A4-2AF7-4501-B8B2-65E9EF65AF77}"/>
                  </a:ext>
                </a:extLst>
              </p:cNvPr>
              <p:cNvSpPr/>
              <p:nvPr/>
            </p:nvSpPr>
            <p:spPr>
              <a:xfrm>
                <a:off x="6701609" y="59126"/>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2" name="TextBox 41">
                <a:extLst>
                  <a:ext uri="{FF2B5EF4-FFF2-40B4-BE49-F238E27FC236}">
                    <a16:creationId xmlns:a16="http://schemas.microsoft.com/office/drawing/2014/main" id="{FC8430A9-E0C6-470B-BCB7-13851C69CDCA}"/>
                  </a:ext>
                </a:extLst>
              </p:cNvPr>
              <p:cNvSpPr txBox="1"/>
              <p:nvPr/>
            </p:nvSpPr>
            <p:spPr>
              <a:xfrm>
                <a:off x="6721198" y="1981622"/>
                <a:ext cx="2278743" cy="51761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Search engine</a:t>
                </a:r>
              </a:p>
            </p:txBody>
          </p:sp>
        </p:grpSp>
        <p:pic>
          <p:nvPicPr>
            <p:cNvPr id="27" name="Picture 26">
              <a:extLst>
                <a:ext uri="{FF2B5EF4-FFF2-40B4-BE49-F238E27FC236}">
                  <a16:creationId xmlns:a16="http://schemas.microsoft.com/office/drawing/2014/main" id="{43A1ACF0-C518-432F-8A9C-4F093199F3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203" y="2200718"/>
              <a:ext cx="1410048" cy="1410048"/>
            </a:xfrm>
            <a:prstGeom prst="rect">
              <a:avLst/>
            </a:prstGeom>
          </p:spPr>
        </p:pic>
      </p:grpSp>
      <p:cxnSp>
        <p:nvCxnSpPr>
          <p:cNvPr id="30" name="Straight Arrow Connector 29">
            <a:extLst>
              <a:ext uri="{FF2B5EF4-FFF2-40B4-BE49-F238E27FC236}">
                <a16:creationId xmlns:a16="http://schemas.microsoft.com/office/drawing/2014/main" id="{0827C051-D5CB-4281-9B01-0AB37FC65FC8}"/>
              </a:ext>
            </a:extLst>
          </p:cNvPr>
          <p:cNvCxnSpPr>
            <a:cxnSpLocks/>
            <a:endCxn id="40" idx="0"/>
          </p:cNvCxnSpPr>
          <p:nvPr/>
        </p:nvCxnSpPr>
        <p:spPr>
          <a:xfrm>
            <a:off x="8146207" y="1757807"/>
            <a:ext cx="1003" cy="35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3DFDD9F-37A4-47D1-AFEA-FE1D5210B6C8}"/>
              </a:ext>
            </a:extLst>
          </p:cNvPr>
          <p:cNvCxnSpPr>
            <a:stCxn id="33" idx="1"/>
          </p:cNvCxnSpPr>
          <p:nvPr/>
        </p:nvCxnSpPr>
        <p:spPr>
          <a:xfrm flipH="1" flipV="1">
            <a:off x="8908570" y="2443170"/>
            <a:ext cx="4281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CDCB17A-7AC6-48D2-9451-65F0DA575CC5}"/>
              </a:ext>
            </a:extLst>
          </p:cNvPr>
          <p:cNvCxnSpPr>
            <a:stCxn id="40" idx="2"/>
          </p:cNvCxnSpPr>
          <p:nvPr/>
        </p:nvCxnSpPr>
        <p:spPr>
          <a:xfrm rot="16200000" flipH="1">
            <a:off x="8607678" y="3512287"/>
            <a:ext cx="744288" cy="16652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descr="A picture containing object&#10;&#10;Description generated with high confidence">
            <a:extLst>
              <a:ext uri="{FF2B5EF4-FFF2-40B4-BE49-F238E27FC236}">
                <a16:creationId xmlns:a16="http://schemas.microsoft.com/office/drawing/2014/main" id="{44B1C718-56D6-4373-9729-81F5857C72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4425" y="4710915"/>
            <a:ext cx="611756" cy="611756"/>
          </a:xfrm>
          <a:prstGeom prst="rect">
            <a:avLst/>
          </a:prstGeom>
        </p:spPr>
      </p:pic>
      <p:pic>
        <p:nvPicPr>
          <p:cNvPr id="54" name="Picture 53" descr="A picture containing object&#10;&#10;Description generated with high confidence">
            <a:extLst>
              <a:ext uri="{FF2B5EF4-FFF2-40B4-BE49-F238E27FC236}">
                <a16:creationId xmlns:a16="http://schemas.microsoft.com/office/drawing/2014/main" id="{FED81766-FD30-419E-AE64-BDDDF50749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0600" y="4710915"/>
            <a:ext cx="611756" cy="611756"/>
          </a:xfrm>
          <a:prstGeom prst="rect">
            <a:avLst/>
          </a:prstGeom>
        </p:spPr>
      </p:pic>
      <p:pic>
        <p:nvPicPr>
          <p:cNvPr id="55" name="Picture 54" descr="A picture containing object&#10;&#10;Description generated with high confidence">
            <a:extLst>
              <a:ext uri="{FF2B5EF4-FFF2-40B4-BE49-F238E27FC236}">
                <a16:creationId xmlns:a16="http://schemas.microsoft.com/office/drawing/2014/main" id="{4BECD857-7962-41D2-89B3-F7748190E7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59977" y="4719148"/>
            <a:ext cx="611756" cy="611756"/>
          </a:xfrm>
          <a:prstGeom prst="rect">
            <a:avLst/>
          </a:prstGeom>
        </p:spPr>
      </p:pic>
      <p:pic>
        <p:nvPicPr>
          <p:cNvPr id="57" name="Picture 56" descr="A picture containing object, clock&#10;&#10;Description generated with very high confidence">
            <a:extLst>
              <a:ext uri="{FF2B5EF4-FFF2-40B4-BE49-F238E27FC236}">
                <a16:creationId xmlns:a16="http://schemas.microsoft.com/office/drawing/2014/main" id="{3194D186-88BA-4294-A731-20BECC13F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0731" y="4013106"/>
            <a:ext cx="678214" cy="678214"/>
          </a:xfrm>
          <a:prstGeom prst="rect">
            <a:avLst/>
          </a:prstGeom>
        </p:spPr>
      </p:pic>
    </p:spTree>
    <p:extLst>
      <p:ext uri="{BB962C8B-B14F-4D97-AF65-F5344CB8AC3E}">
        <p14:creationId xmlns:p14="http://schemas.microsoft.com/office/powerpoint/2010/main" val="232255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Related Works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14</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338554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rPr>
              <a:t>vLawyer System</a:t>
            </a: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lvl="1"/>
            <a:r>
              <a:rPr lang="en-US" sz="2000" dirty="0">
                <a:latin typeface="Cambria" panose="02040503050406030204" pitchFamily="18" charset="0"/>
                <a:ea typeface="Cambria" panose="02040503050406030204" pitchFamily="18" charset="0"/>
                <a:cs typeface="Segoe UI" panose="020B0502040204020203" pitchFamily="34" charset="0"/>
              </a:rPr>
              <a:t>Huu-Thanh Duong, Bao-Quoc Ho.  </a:t>
            </a:r>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A Vietnamese Question Answering System in Vietnam’s Legal Documents</a:t>
            </a:r>
            <a:r>
              <a:rPr lang="en-US" sz="2000" dirty="0">
                <a:latin typeface="Cambria" panose="02040503050406030204" pitchFamily="18" charset="0"/>
                <a:ea typeface="Cambria" panose="02040503050406030204" pitchFamily="18" charset="0"/>
                <a:cs typeface="Segoe UI" panose="020B0502040204020203" pitchFamily="34" charset="0"/>
              </a:rPr>
              <a:t>. Khalid Saeed; Václav Snášel. 13th IFIP International Conference on Computer Information Systems and Industrial Management (CISIM), Nov 2014, Ho Chi Minh City, Vietnam.</a:t>
            </a:r>
          </a:p>
          <a:p>
            <a:pPr marL="800100" lvl="1"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lvl="1"/>
            <a:r>
              <a:rPr lang="en-US" sz="2000" dirty="0">
                <a:latin typeface="Cambria" panose="02040503050406030204" pitchFamily="18" charset="0"/>
                <a:ea typeface="Cambria" panose="02040503050406030204" pitchFamily="18" charset="0"/>
                <a:cs typeface="Segoe UI" panose="020B0502040204020203" pitchFamily="34" charset="0"/>
              </a:rPr>
              <a:t>A </a:t>
            </a:r>
            <a:r>
              <a:rPr lang="en-US" sz="2000" i="1"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rPr>
              <a:t>similarity-based model</a:t>
            </a:r>
            <a:r>
              <a:rPr lang="en-US" sz="2000" dirty="0">
                <a:latin typeface="Cambria" panose="02040503050406030204" pitchFamily="18" charset="0"/>
                <a:ea typeface="Cambria" panose="02040503050406030204" pitchFamily="18" charset="0"/>
                <a:cs typeface="Segoe UI" panose="020B0502040204020203" pitchFamily="34" charset="0"/>
              </a:rPr>
              <a:t> based on </a:t>
            </a:r>
            <a:r>
              <a:rPr lang="en-US" sz="2000" i="1"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rPr>
              <a:t>Information Retrieval </a:t>
            </a:r>
            <a:r>
              <a:rPr lang="en-US" sz="2000" dirty="0">
                <a:latin typeface="Cambria" panose="02040503050406030204" pitchFamily="18" charset="0"/>
                <a:ea typeface="Cambria" panose="02040503050406030204" pitchFamily="18" charset="0"/>
                <a:cs typeface="Segoe UI" panose="020B0502040204020203" pitchFamily="34" charset="0"/>
              </a:rPr>
              <a:t>approach</a:t>
            </a: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5" name="Picture 4" descr="A close up of text on a white background&#10;&#10;Description generated with high confidence">
            <a:extLst>
              <a:ext uri="{FF2B5EF4-FFF2-40B4-BE49-F238E27FC236}">
                <a16:creationId xmlns:a16="http://schemas.microsoft.com/office/drawing/2014/main" id="{2B5F10B1-6B3B-4E1A-BB53-35015EF20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566" y="3358681"/>
            <a:ext cx="5353797" cy="3362794"/>
          </a:xfrm>
          <a:prstGeom prst="rect">
            <a:avLst/>
          </a:prstGeom>
        </p:spPr>
      </p:pic>
    </p:spTree>
    <p:extLst>
      <p:ext uri="{BB962C8B-B14F-4D97-AF65-F5344CB8AC3E}">
        <p14:creationId xmlns:p14="http://schemas.microsoft.com/office/powerpoint/2010/main" val="295557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5FB55-2696-4093-AF1A-68D48E104D3E}"/>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211" r="15845"/>
          <a:stretch/>
        </p:blipFill>
        <p:spPr>
          <a:xfrm>
            <a:off x="5631542" y="0"/>
            <a:ext cx="6560457" cy="6858000"/>
          </a:xfrm>
          <a:prstGeom prst="rect">
            <a:avLst/>
          </a:prstGeom>
        </p:spPr>
      </p:pic>
      <p:sp>
        <p:nvSpPr>
          <p:cNvPr id="7" name="Rectangle 6">
            <a:extLst>
              <a:ext uri="{FF2B5EF4-FFF2-40B4-BE49-F238E27FC236}">
                <a16:creationId xmlns:a16="http://schemas.microsoft.com/office/drawing/2014/main" id="{19638B85-40F1-4499-9537-2A90AE0F34E3}"/>
              </a:ext>
            </a:extLst>
          </p:cNvPr>
          <p:cNvSpPr/>
          <p:nvPr/>
        </p:nvSpPr>
        <p:spPr>
          <a:xfrm>
            <a:off x="5486400" y="0"/>
            <a:ext cx="3251200" cy="6858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983E10-FD4B-4068-91F6-10BD8385ED4C}"/>
              </a:ext>
            </a:extLst>
          </p:cNvPr>
          <p:cNvSpPr txBox="1"/>
          <p:nvPr/>
        </p:nvSpPr>
        <p:spPr>
          <a:xfrm>
            <a:off x="659239" y="2992124"/>
            <a:ext cx="4428018" cy="1231106"/>
          </a:xfrm>
          <a:prstGeom prst="rect">
            <a:avLst/>
          </a:prstGeom>
          <a:noFill/>
        </p:spPr>
        <p:txBody>
          <a:bodyPr wrap="square" lIns="0" tIns="0" rIns="0" bIns="0" rtlCol="0" anchor="ctr">
            <a:spAutoFit/>
          </a:bodyPr>
          <a:lstStyle/>
          <a:p>
            <a:r>
              <a:rPr lang="en-US" sz="4000" b="1" dirty="0">
                <a:solidFill>
                  <a:schemeClr val="tx1">
                    <a:lumMod val="75000"/>
                    <a:lumOff val="25000"/>
                  </a:schemeClr>
                </a:solidFill>
                <a:latin typeface="+mj-lt"/>
              </a:rPr>
              <a:t>System Architecture</a:t>
            </a:r>
          </a:p>
        </p:txBody>
      </p:sp>
    </p:spTree>
    <p:extLst>
      <p:ext uri="{BB962C8B-B14F-4D97-AF65-F5344CB8AC3E}">
        <p14:creationId xmlns:p14="http://schemas.microsoft.com/office/powerpoint/2010/main" val="130185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System Architecture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16</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16" name="Group 15">
            <a:extLst>
              <a:ext uri="{FF2B5EF4-FFF2-40B4-BE49-F238E27FC236}">
                <a16:creationId xmlns:a16="http://schemas.microsoft.com/office/drawing/2014/main" id="{766F560D-36E5-4944-8F5A-AC7D4443DF26}"/>
              </a:ext>
            </a:extLst>
          </p:cNvPr>
          <p:cNvGrpSpPr/>
          <p:nvPr/>
        </p:nvGrpSpPr>
        <p:grpSpPr>
          <a:xfrm>
            <a:off x="7699350" y="2108659"/>
            <a:ext cx="1704898" cy="1991698"/>
            <a:chOff x="6701609" y="2395754"/>
            <a:chExt cx="2278743" cy="2602981"/>
          </a:xfrm>
        </p:grpSpPr>
        <p:sp>
          <p:nvSpPr>
            <p:cNvPr id="17" name="Rectangle 16">
              <a:extLst>
                <a:ext uri="{FF2B5EF4-FFF2-40B4-BE49-F238E27FC236}">
                  <a16:creationId xmlns:a16="http://schemas.microsoft.com/office/drawing/2014/main" id="{CA5B2243-7DE7-4083-B1A2-A7309B31870A}"/>
                </a:ext>
              </a:extLst>
            </p:cNvPr>
            <p:cNvSpPr/>
            <p:nvPr/>
          </p:nvSpPr>
          <p:spPr>
            <a:xfrm>
              <a:off x="6701609" y="2395754"/>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8" name="Picture 17" descr="A picture containing object&#10;&#10;Description generated with very high confidence">
              <a:extLst>
                <a:ext uri="{FF2B5EF4-FFF2-40B4-BE49-F238E27FC236}">
                  <a16:creationId xmlns:a16="http://schemas.microsoft.com/office/drawing/2014/main" id="{9D8CDB1F-ADBA-4370-AA74-72B239559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069" y="2395754"/>
              <a:ext cx="1697159" cy="1697159"/>
            </a:xfrm>
            <a:prstGeom prst="rect">
              <a:avLst/>
            </a:prstGeom>
          </p:spPr>
        </p:pic>
        <p:sp>
          <p:nvSpPr>
            <p:cNvPr id="19" name="TextBox 18">
              <a:extLst>
                <a:ext uri="{FF2B5EF4-FFF2-40B4-BE49-F238E27FC236}">
                  <a16:creationId xmlns:a16="http://schemas.microsoft.com/office/drawing/2014/main" id="{1AFC1BF0-FC47-47A9-A3B1-83C0A2C41441}"/>
                </a:ext>
              </a:extLst>
            </p:cNvPr>
            <p:cNvSpPr txBox="1"/>
            <p:nvPr/>
          </p:nvSpPr>
          <p:spPr>
            <a:xfrm>
              <a:off x="6701609" y="4092912"/>
              <a:ext cx="2278743" cy="90582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Deep learning model</a:t>
              </a:r>
            </a:p>
          </p:txBody>
        </p:sp>
      </p:grpSp>
      <p:pic>
        <p:nvPicPr>
          <p:cNvPr id="22" name="Picture 21" descr="A picture containing object, clock&#10;&#10;Description generated with very high confidence">
            <a:extLst>
              <a:ext uri="{FF2B5EF4-FFF2-40B4-BE49-F238E27FC236}">
                <a16:creationId xmlns:a16="http://schemas.microsoft.com/office/drawing/2014/main" id="{49630AA4-6086-459B-B2DF-A7458F683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5" y="2346203"/>
            <a:ext cx="1061097" cy="1061097"/>
          </a:xfrm>
          <a:prstGeom prst="rect">
            <a:avLst/>
          </a:prstGeom>
        </p:spPr>
      </p:pic>
      <p:pic>
        <p:nvPicPr>
          <p:cNvPr id="25" name="Picture 24" descr="A close up of a sign&#10;&#10;Description generated with high confidence">
            <a:extLst>
              <a:ext uri="{FF2B5EF4-FFF2-40B4-BE49-F238E27FC236}">
                <a16:creationId xmlns:a16="http://schemas.microsoft.com/office/drawing/2014/main" id="{A78308F1-9A11-413E-A722-EE05880A3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2627" y="2563805"/>
            <a:ext cx="1054498" cy="1054498"/>
          </a:xfrm>
          <a:prstGeom prst="rect">
            <a:avLst/>
          </a:prstGeom>
        </p:spPr>
      </p:pic>
      <p:pic>
        <p:nvPicPr>
          <p:cNvPr id="26" name="Picture 25" descr="A close up of a sign&#10;&#10;Description generated with high confidence">
            <a:extLst>
              <a:ext uri="{FF2B5EF4-FFF2-40B4-BE49-F238E27FC236}">
                <a16:creationId xmlns:a16="http://schemas.microsoft.com/office/drawing/2014/main" id="{BC847474-B1C6-43EA-8B74-49C3D45934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1444" y="4975176"/>
            <a:ext cx="1049428" cy="1049428"/>
          </a:xfrm>
          <a:prstGeom prst="rect">
            <a:avLst/>
          </a:prstGeom>
        </p:spPr>
      </p:pic>
      <p:grpSp>
        <p:nvGrpSpPr>
          <p:cNvPr id="27" name="Group 26">
            <a:extLst>
              <a:ext uri="{FF2B5EF4-FFF2-40B4-BE49-F238E27FC236}">
                <a16:creationId xmlns:a16="http://schemas.microsoft.com/office/drawing/2014/main" id="{6FB1D93F-2198-4133-AEA3-53008B0FD9F8}"/>
              </a:ext>
            </a:extLst>
          </p:cNvPr>
          <p:cNvGrpSpPr/>
          <p:nvPr/>
        </p:nvGrpSpPr>
        <p:grpSpPr>
          <a:xfrm>
            <a:off x="3225800" y="2175857"/>
            <a:ext cx="1600015" cy="1857303"/>
            <a:chOff x="7156869" y="2160367"/>
            <a:chExt cx="1600015" cy="1857303"/>
          </a:xfrm>
        </p:grpSpPr>
        <p:grpSp>
          <p:nvGrpSpPr>
            <p:cNvPr id="28" name="Group 27">
              <a:extLst>
                <a:ext uri="{FF2B5EF4-FFF2-40B4-BE49-F238E27FC236}">
                  <a16:creationId xmlns:a16="http://schemas.microsoft.com/office/drawing/2014/main" id="{014066B8-BB92-4152-9925-E2799B91A983}"/>
                </a:ext>
              </a:extLst>
            </p:cNvPr>
            <p:cNvGrpSpPr/>
            <p:nvPr/>
          </p:nvGrpSpPr>
          <p:grpSpPr>
            <a:xfrm>
              <a:off x="7156869" y="2160367"/>
              <a:ext cx="1600015" cy="1857303"/>
              <a:chOff x="6701609" y="59126"/>
              <a:chExt cx="2298332" cy="2602981"/>
            </a:xfrm>
          </p:grpSpPr>
          <p:sp>
            <p:nvSpPr>
              <p:cNvPr id="30" name="Rectangle 29">
                <a:extLst>
                  <a:ext uri="{FF2B5EF4-FFF2-40B4-BE49-F238E27FC236}">
                    <a16:creationId xmlns:a16="http://schemas.microsoft.com/office/drawing/2014/main" id="{F37D19EC-9CE2-487E-806C-AF9D01309E44}"/>
                  </a:ext>
                </a:extLst>
              </p:cNvPr>
              <p:cNvSpPr/>
              <p:nvPr/>
            </p:nvSpPr>
            <p:spPr>
              <a:xfrm>
                <a:off x="6701609" y="59126"/>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id="{E799015C-7CD2-4953-A069-2F61E55F7CE0}"/>
                  </a:ext>
                </a:extLst>
              </p:cNvPr>
              <p:cNvSpPr txBox="1"/>
              <p:nvPr/>
            </p:nvSpPr>
            <p:spPr>
              <a:xfrm>
                <a:off x="6721198" y="1981622"/>
                <a:ext cx="2278743" cy="51761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Search engine</a:t>
                </a:r>
              </a:p>
            </p:txBody>
          </p:sp>
        </p:grpSp>
        <p:pic>
          <p:nvPicPr>
            <p:cNvPr id="29" name="Picture 28">
              <a:extLst>
                <a:ext uri="{FF2B5EF4-FFF2-40B4-BE49-F238E27FC236}">
                  <a16:creationId xmlns:a16="http://schemas.microsoft.com/office/drawing/2014/main" id="{533DABDB-5435-4026-847D-B91439248A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203" y="2200718"/>
              <a:ext cx="1410048" cy="1410048"/>
            </a:xfrm>
            <a:prstGeom prst="rect">
              <a:avLst/>
            </a:prstGeom>
          </p:spPr>
        </p:pic>
      </p:grpSp>
      <p:cxnSp>
        <p:nvCxnSpPr>
          <p:cNvPr id="5" name="Straight Arrow Connector 4">
            <a:extLst>
              <a:ext uri="{FF2B5EF4-FFF2-40B4-BE49-F238E27FC236}">
                <a16:creationId xmlns:a16="http://schemas.microsoft.com/office/drawing/2014/main" id="{037C639E-574D-44FF-B50E-9014612F342E}"/>
              </a:ext>
            </a:extLst>
          </p:cNvPr>
          <p:cNvCxnSpPr>
            <a:cxnSpLocks/>
          </p:cNvCxnSpPr>
          <p:nvPr/>
        </p:nvCxnSpPr>
        <p:spPr>
          <a:xfrm>
            <a:off x="1790700" y="2897225"/>
            <a:ext cx="1435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C9C70AE-BD2D-4599-A956-02DED104ADC1}"/>
              </a:ext>
            </a:extLst>
          </p:cNvPr>
          <p:cNvCxnSpPr>
            <a:stCxn id="26" idx="0"/>
            <a:endCxn id="30" idx="2"/>
          </p:cNvCxnSpPr>
          <p:nvPr/>
        </p:nvCxnSpPr>
        <p:spPr>
          <a:xfrm flipV="1">
            <a:off x="3986158" y="4033160"/>
            <a:ext cx="1003" cy="94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5F1BB04-D6A7-4ED4-B102-723C5149B8FE}"/>
              </a:ext>
            </a:extLst>
          </p:cNvPr>
          <p:cNvGrpSpPr/>
          <p:nvPr/>
        </p:nvGrpSpPr>
        <p:grpSpPr>
          <a:xfrm>
            <a:off x="5552507" y="2501390"/>
            <a:ext cx="1411556" cy="1148034"/>
            <a:chOff x="5437942" y="2615354"/>
            <a:chExt cx="1411556" cy="1148034"/>
          </a:xfrm>
        </p:grpSpPr>
        <p:pic>
          <p:nvPicPr>
            <p:cNvPr id="32" name="Picture 31" descr="A picture containing object&#10;&#10;Description generated with high confidence">
              <a:extLst>
                <a:ext uri="{FF2B5EF4-FFF2-40B4-BE49-F238E27FC236}">
                  <a16:creationId xmlns:a16="http://schemas.microsoft.com/office/drawing/2014/main" id="{2B65E783-C53C-4154-AE3E-E15AA0A62E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37942" y="2615354"/>
              <a:ext cx="611756" cy="611756"/>
            </a:xfrm>
            <a:prstGeom prst="rect">
              <a:avLst/>
            </a:prstGeom>
          </p:spPr>
        </p:pic>
        <p:pic>
          <p:nvPicPr>
            <p:cNvPr id="37" name="Picture 36" descr="A picture containing object&#10;&#10;Description generated with high confidence">
              <a:extLst>
                <a:ext uri="{FF2B5EF4-FFF2-40B4-BE49-F238E27FC236}">
                  <a16:creationId xmlns:a16="http://schemas.microsoft.com/office/drawing/2014/main" id="{C12A8563-608C-495B-BAE5-1166DDD7E6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5842" y="2615354"/>
              <a:ext cx="611756" cy="611756"/>
            </a:xfrm>
            <a:prstGeom prst="rect">
              <a:avLst/>
            </a:prstGeom>
          </p:spPr>
        </p:pic>
        <p:pic>
          <p:nvPicPr>
            <p:cNvPr id="38" name="Picture 37" descr="A picture containing object&#10;&#10;Description generated with high confidence">
              <a:extLst>
                <a:ext uri="{FF2B5EF4-FFF2-40B4-BE49-F238E27FC236}">
                  <a16:creationId xmlns:a16="http://schemas.microsoft.com/office/drawing/2014/main" id="{9A0FDFA7-30C1-473D-8BD7-FF124E0BAD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7742" y="2615354"/>
              <a:ext cx="611756" cy="611756"/>
            </a:xfrm>
            <a:prstGeom prst="rect">
              <a:avLst/>
            </a:prstGeom>
          </p:spPr>
        </p:pic>
        <p:pic>
          <p:nvPicPr>
            <p:cNvPr id="39" name="Picture 38" descr="A picture containing object&#10;&#10;Description generated with high confidence">
              <a:extLst>
                <a:ext uri="{FF2B5EF4-FFF2-40B4-BE49-F238E27FC236}">
                  <a16:creationId xmlns:a16="http://schemas.microsoft.com/office/drawing/2014/main" id="{306D1D90-B42F-463F-8B7A-8C2C369A41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0009" y="3151632"/>
              <a:ext cx="611756" cy="611756"/>
            </a:xfrm>
            <a:prstGeom prst="rect">
              <a:avLst/>
            </a:prstGeom>
          </p:spPr>
        </p:pic>
        <p:pic>
          <p:nvPicPr>
            <p:cNvPr id="40" name="Picture 39" descr="A picture containing object&#10;&#10;Description generated with high confidence">
              <a:extLst>
                <a:ext uri="{FF2B5EF4-FFF2-40B4-BE49-F238E27FC236}">
                  <a16:creationId xmlns:a16="http://schemas.microsoft.com/office/drawing/2014/main" id="{04C8CE58-E4EA-4FEE-AEFB-192611CA9F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6237" y="3142051"/>
              <a:ext cx="611756" cy="611756"/>
            </a:xfrm>
            <a:prstGeom prst="rect">
              <a:avLst/>
            </a:prstGeom>
          </p:spPr>
        </p:pic>
      </p:grpSp>
      <p:cxnSp>
        <p:nvCxnSpPr>
          <p:cNvPr id="42" name="Straight Arrow Connector 41">
            <a:extLst>
              <a:ext uri="{FF2B5EF4-FFF2-40B4-BE49-F238E27FC236}">
                <a16:creationId xmlns:a16="http://schemas.microsoft.com/office/drawing/2014/main" id="{6D77597B-9F14-4057-BF8B-C06FA9CCE568}"/>
              </a:ext>
            </a:extLst>
          </p:cNvPr>
          <p:cNvCxnSpPr>
            <a:cxnSpLocks/>
            <a:stCxn id="30" idx="3"/>
          </p:cNvCxnSpPr>
          <p:nvPr/>
        </p:nvCxnSpPr>
        <p:spPr>
          <a:xfrm>
            <a:off x="4748521" y="3104509"/>
            <a:ext cx="872399" cy="9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9A173B3-869A-429B-979F-6E04AFA64162}"/>
              </a:ext>
            </a:extLst>
          </p:cNvPr>
          <p:cNvCxnSpPr>
            <a:cxnSpLocks/>
            <a:endCxn id="17" idx="1"/>
          </p:cNvCxnSpPr>
          <p:nvPr/>
        </p:nvCxnSpPr>
        <p:spPr>
          <a:xfrm>
            <a:off x="6891106" y="3104508"/>
            <a:ext cx="808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F30B38-9D97-4B84-B0D5-33388F4057C6}"/>
              </a:ext>
            </a:extLst>
          </p:cNvPr>
          <p:cNvCxnSpPr>
            <a:stCxn id="17" idx="3"/>
            <a:endCxn id="25" idx="1"/>
          </p:cNvCxnSpPr>
          <p:nvPr/>
        </p:nvCxnSpPr>
        <p:spPr>
          <a:xfrm flipV="1">
            <a:off x="9335835" y="3091054"/>
            <a:ext cx="926792" cy="1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A70BF6E-7813-4E58-820B-9DDC0FB9D6C8}"/>
              </a:ext>
            </a:extLst>
          </p:cNvPr>
          <p:cNvCxnSpPr>
            <a:cxnSpLocks/>
          </p:cNvCxnSpPr>
          <p:nvPr/>
        </p:nvCxnSpPr>
        <p:spPr>
          <a:xfrm flipV="1">
            <a:off x="1154637" y="2084244"/>
            <a:ext cx="7399233" cy="332340"/>
          </a:xfrm>
          <a:prstGeom prst="bentConnector4">
            <a:avLst>
              <a:gd name="adj1" fmla="val -289"/>
              <a:gd name="adj2" fmla="val 30635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1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Information Retrieval</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17</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430887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Task: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Locate information </a:t>
            </a:r>
            <a:r>
              <a:rPr lang="en-US" sz="2000" dirty="0">
                <a:latin typeface="Cambria" panose="02040503050406030204" pitchFamily="18" charset="0"/>
                <a:ea typeface="Cambria" panose="02040503050406030204" pitchFamily="18" charset="0"/>
                <a:cs typeface="Segoe UI" panose="020B0502040204020203" pitchFamily="34" charset="0"/>
              </a:rPr>
              <a:t>relevant to a user’ query.</a:t>
            </a: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Each Information Retrieval approach defines:</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How documents and queries are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represented.</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How the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relevance of </a:t>
            </a:r>
            <a:r>
              <a:rPr lang="en-US" sz="2000" dirty="0">
                <a:latin typeface="Cambria" panose="02040503050406030204" pitchFamily="18" charset="0"/>
                <a:ea typeface="Cambria" panose="02040503050406030204" pitchFamily="18" charset="0"/>
                <a:cs typeface="Segoe UI" panose="020B0502040204020203" pitchFamily="34" charset="0"/>
              </a:rPr>
              <a:t>a document to a user query is defined.</a:t>
            </a:r>
          </a:p>
          <a:p>
            <a:pPr marL="800100" lvl="1"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Information Retrieval approaches classification (based on mathematical basis):</a:t>
            </a:r>
          </a:p>
          <a:p>
            <a:pPr lvl="1"/>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Set theoretic models		Algebraic models		Probabilistic models</a:t>
            </a:r>
          </a:p>
          <a:p>
            <a:pPr marL="800100" lvl="1"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lvl="1"/>
            <a:endParaRPr lang="en-US" sz="2000" b="1" dirty="0">
              <a:latin typeface="Cambria" panose="02040503050406030204" pitchFamily="18" charset="0"/>
              <a:ea typeface="Cambria" panose="02040503050406030204" pitchFamily="18" charset="0"/>
              <a:cs typeface="Segoe UI" panose="020B0502040204020203" pitchFamily="34" charset="0"/>
            </a:endParaRPr>
          </a:p>
          <a:p>
            <a:pPr lvl="1"/>
            <a:endParaRPr lang="en-US" sz="2000" b="1"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pic>
        <p:nvPicPr>
          <p:cNvPr id="16" name="Graphic 15">
            <a:extLst>
              <a:ext uri="{FF2B5EF4-FFF2-40B4-BE49-F238E27FC236}">
                <a16:creationId xmlns:a16="http://schemas.microsoft.com/office/drawing/2014/main" id="{D5E0DB03-B40C-426B-A272-9DE2F1730F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9288" y="4679551"/>
            <a:ext cx="2505132" cy="1571616"/>
          </a:xfrm>
          <a:prstGeom prst="rect">
            <a:avLst/>
          </a:prstGeom>
        </p:spPr>
      </p:pic>
      <p:pic>
        <p:nvPicPr>
          <p:cNvPr id="21" name="Picture 20" descr="A close up of a map&#10;&#10;Description generated with high confidence">
            <a:extLst>
              <a:ext uri="{FF2B5EF4-FFF2-40B4-BE49-F238E27FC236}">
                <a16:creationId xmlns:a16="http://schemas.microsoft.com/office/drawing/2014/main" id="{9E6A56E9-9765-4F6D-9180-A019414A9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0346" y="4434966"/>
            <a:ext cx="2381928" cy="2103946"/>
          </a:xfrm>
          <a:prstGeom prst="rect">
            <a:avLst/>
          </a:prstGeom>
        </p:spPr>
      </p:pic>
      <p:pic>
        <p:nvPicPr>
          <p:cNvPr id="29" name="Picture 28">
            <a:extLst>
              <a:ext uri="{FF2B5EF4-FFF2-40B4-BE49-F238E27FC236}">
                <a16:creationId xmlns:a16="http://schemas.microsoft.com/office/drawing/2014/main" id="{41D0CEDF-88BD-49E6-9726-6E9D62A1A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1701" y="4786476"/>
            <a:ext cx="2897110" cy="1856568"/>
          </a:xfrm>
          <a:prstGeom prst="rect">
            <a:avLst/>
          </a:prstGeom>
        </p:spPr>
      </p:pic>
      <p:sp>
        <p:nvSpPr>
          <p:cNvPr id="36" name="TextBox 35">
            <a:extLst>
              <a:ext uri="{FF2B5EF4-FFF2-40B4-BE49-F238E27FC236}">
                <a16:creationId xmlns:a16="http://schemas.microsoft.com/office/drawing/2014/main" id="{F82C9CE1-6F57-4F73-91F6-D08C01DBB935}"/>
              </a:ext>
            </a:extLst>
          </p:cNvPr>
          <p:cNvSpPr txBox="1"/>
          <p:nvPr/>
        </p:nvSpPr>
        <p:spPr>
          <a:xfrm>
            <a:off x="1239329" y="3052891"/>
            <a:ext cx="10292270" cy="61555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Extended Boolean Model.</a:t>
            </a:r>
          </a:p>
          <a:p>
            <a:pPr lvl="1"/>
            <a:endParaRPr lang="en-US" sz="2000" b="1" dirty="0"/>
          </a:p>
        </p:txBody>
      </p:sp>
    </p:spTree>
    <p:extLst>
      <p:ext uri="{BB962C8B-B14F-4D97-AF65-F5344CB8AC3E}">
        <p14:creationId xmlns:p14="http://schemas.microsoft.com/office/powerpoint/2010/main" val="355113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Search Engine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18</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picture containing object, clock&#10;&#10;Description generated with very high confidence">
            <a:extLst>
              <a:ext uri="{FF2B5EF4-FFF2-40B4-BE49-F238E27FC236}">
                <a16:creationId xmlns:a16="http://schemas.microsoft.com/office/drawing/2014/main" id="{BEAC769C-003E-43FC-9389-008AB7B0F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706" y="3297368"/>
            <a:ext cx="1131757" cy="1131757"/>
          </a:xfrm>
          <a:prstGeom prst="rect">
            <a:avLst/>
          </a:prstGeom>
        </p:spPr>
      </p:pic>
      <p:pic>
        <p:nvPicPr>
          <p:cNvPr id="17" name="Picture 16" descr="A close up of a sign&#10;&#10;Description generated with high confidence">
            <a:extLst>
              <a:ext uri="{FF2B5EF4-FFF2-40B4-BE49-F238E27FC236}">
                <a16:creationId xmlns:a16="http://schemas.microsoft.com/office/drawing/2014/main" id="{233FCFB5-DA51-4B92-A320-E9B3F700B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373" y="1499754"/>
            <a:ext cx="979090" cy="979090"/>
          </a:xfrm>
          <a:prstGeom prst="rect">
            <a:avLst/>
          </a:prstGeom>
        </p:spPr>
      </p:pic>
      <p:pic>
        <p:nvPicPr>
          <p:cNvPr id="5" name="Picture 4">
            <a:extLst>
              <a:ext uri="{FF2B5EF4-FFF2-40B4-BE49-F238E27FC236}">
                <a16:creationId xmlns:a16="http://schemas.microsoft.com/office/drawing/2014/main" id="{C47E3021-D283-4C99-8B31-4504F4278E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555" y="1424522"/>
            <a:ext cx="979090" cy="979090"/>
          </a:xfrm>
          <a:prstGeom prst="rect">
            <a:avLst/>
          </a:prstGeom>
        </p:spPr>
      </p:pic>
      <p:grpSp>
        <p:nvGrpSpPr>
          <p:cNvPr id="18" name="Group 17">
            <a:extLst>
              <a:ext uri="{FF2B5EF4-FFF2-40B4-BE49-F238E27FC236}">
                <a16:creationId xmlns:a16="http://schemas.microsoft.com/office/drawing/2014/main" id="{61AA0945-0C46-4F23-9C41-381E39551FB1}"/>
              </a:ext>
            </a:extLst>
          </p:cNvPr>
          <p:cNvGrpSpPr/>
          <p:nvPr/>
        </p:nvGrpSpPr>
        <p:grpSpPr>
          <a:xfrm>
            <a:off x="10074667" y="3421621"/>
            <a:ext cx="1411556" cy="1148034"/>
            <a:chOff x="5437942" y="2615354"/>
            <a:chExt cx="1411556" cy="1148034"/>
          </a:xfrm>
        </p:grpSpPr>
        <p:pic>
          <p:nvPicPr>
            <p:cNvPr id="19" name="Picture 18" descr="A picture containing object&#10;&#10;Description generated with high confidence">
              <a:extLst>
                <a:ext uri="{FF2B5EF4-FFF2-40B4-BE49-F238E27FC236}">
                  <a16:creationId xmlns:a16="http://schemas.microsoft.com/office/drawing/2014/main" id="{7F8BC79A-DB7D-482D-880A-74D17B8D7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7942" y="2615354"/>
              <a:ext cx="611756" cy="611756"/>
            </a:xfrm>
            <a:prstGeom prst="rect">
              <a:avLst/>
            </a:prstGeom>
          </p:spPr>
        </p:pic>
        <p:pic>
          <p:nvPicPr>
            <p:cNvPr id="20" name="Picture 19" descr="A picture containing object&#10;&#10;Description generated with high confidence">
              <a:extLst>
                <a:ext uri="{FF2B5EF4-FFF2-40B4-BE49-F238E27FC236}">
                  <a16:creationId xmlns:a16="http://schemas.microsoft.com/office/drawing/2014/main" id="{D435EFE4-0FCC-4B84-8F73-6E3ED86BE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842" y="2615354"/>
              <a:ext cx="611756" cy="611756"/>
            </a:xfrm>
            <a:prstGeom prst="rect">
              <a:avLst/>
            </a:prstGeom>
          </p:spPr>
        </p:pic>
        <p:pic>
          <p:nvPicPr>
            <p:cNvPr id="21" name="Picture 20" descr="A picture containing object&#10;&#10;Description generated with high confidence">
              <a:extLst>
                <a:ext uri="{FF2B5EF4-FFF2-40B4-BE49-F238E27FC236}">
                  <a16:creationId xmlns:a16="http://schemas.microsoft.com/office/drawing/2014/main" id="{A72BC275-E77E-4937-B0AD-D11BFFA789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42" y="2615354"/>
              <a:ext cx="611756" cy="611756"/>
            </a:xfrm>
            <a:prstGeom prst="rect">
              <a:avLst/>
            </a:prstGeom>
          </p:spPr>
        </p:pic>
        <p:pic>
          <p:nvPicPr>
            <p:cNvPr id="22" name="Picture 21" descr="A picture containing object&#10;&#10;Description generated with high confidence">
              <a:extLst>
                <a:ext uri="{FF2B5EF4-FFF2-40B4-BE49-F238E27FC236}">
                  <a16:creationId xmlns:a16="http://schemas.microsoft.com/office/drawing/2014/main" id="{D019BA72-F4E5-47DD-BD63-7AAEE2A7DF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0009" y="3151632"/>
              <a:ext cx="611756" cy="611756"/>
            </a:xfrm>
            <a:prstGeom prst="rect">
              <a:avLst/>
            </a:prstGeom>
          </p:spPr>
        </p:pic>
        <p:pic>
          <p:nvPicPr>
            <p:cNvPr id="23" name="Picture 22" descr="A picture containing object&#10;&#10;Description generated with high confidence">
              <a:extLst>
                <a:ext uri="{FF2B5EF4-FFF2-40B4-BE49-F238E27FC236}">
                  <a16:creationId xmlns:a16="http://schemas.microsoft.com/office/drawing/2014/main" id="{33B1CD15-0CC9-490A-B9E8-D7B7038BC9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6237" y="3142051"/>
              <a:ext cx="611756" cy="611756"/>
            </a:xfrm>
            <a:prstGeom prst="rect">
              <a:avLst/>
            </a:prstGeom>
          </p:spPr>
        </p:pic>
      </p:grpSp>
      <p:grpSp>
        <p:nvGrpSpPr>
          <p:cNvPr id="24" name="Group 23">
            <a:extLst>
              <a:ext uri="{FF2B5EF4-FFF2-40B4-BE49-F238E27FC236}">
                <a16:creationId xmlns:a16="http://schemas.microsoft.com/office/drawing/2014/main" id="{3FCFAD14-246B-4460-BD58-33909574E692}"/>
              </a:ext>
            </a:extLst>
          </p:cNvPr>
          <p:cNvGrpSpPr/>
          <p:nvPr/>
        </p:nvGrpSpPr>
        <p:grpSpPr>
          <a:xfrm>
            <a:off x="6936464" y="3119256"/>
            <a:ext cx="1586378" cy="1897654"/>
            <a:chOff x="7134319" y="2160367"/>
            <a:chExt cx="1586378" cy="1897654"/>
          </a:xfrm>
        </p:grpSpPr>
        <p:grpSp>
          <p:nvGrpSpPr>
            <p:cNvPr id="25" name="Group 24">
              <a:extLst>
                <a:ext uri="{FF2B5EF4-FFF2-40B4-BE49-F238E27FC236}">
                  <a16:creationId xmlns:a16="http://schemas.microsoft.com/office/drawing/2014/main" id="{EE11DA2A-07B3-45F0-95F4-6CD8D6898659}"/>
                </a:ext>
              </a:extLst>
            </p:cNvPr>
            <p:cNvGrpSpPr/>
            <p:nvPr/>
          </p:nvGrpSpPr>
          <p:grpSpPr>
            <a:xfrm>
              <a:off x="7134319" y="2160367"/>
              <a:ext cx="1586378" cy="1897654"/>
              <a:chOff x="6669217" y="59126"/>
              <a:chExt cx="2278743" cy="2659533"/>
            </a:xfrm>
          </p:grpSpPr>
          <p:sp>
            <p:nvSpPr>
              <p:cNvPr id="27" name="Rectangle 26">
                <a:extLst>
                  <a:ext uri="{FF2B5EF4-FFF2-40B4-BE49-F238E27FC236}">
                    <a16:creationId xmlns:a16="http://schemas.microsoft.com/office/drawing/2014/main" id="{A565C488-8222-45AE-919F-E40FB6224B7F}"/>
                  </a:ext>
                </a:extLst>
              </p:cNvPr>
              <p:cNvSpPr/>
              <p:nvPr/>
            </p:nvSpPr>
            <p:spPr>
              <a:xfrm>
                <a:off x="6701609" y="59126"/>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7CFE46EF-072B-444F-ACF5-3F5A34BAE58B}"/>
                  </a:ext>
                </a:extLst>
              </p:cNvPr>
              <p:cNvSpPr txBox="1"/>
              <p:nvPr/>
            </p:nvSpPr>
            <p:spPr>
              <a:xfrm>
                <a:off x="6669217" y="1812836"/>
                <a:ext cx="2278743" cy="90582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Relevance Ranking</a:t>
                </a:r>
              </a:p>
            </p:txBody>
          </p:sp>
        </p:grpSp>
        <p:pic>
          <p:nvPicPr>
            <p:cNvPr id="26" name="Picture 25">
              <a:extLst>
                <a:ext uri="{FF2B5EF4-FFF2-40B4-BE49-F238E27FC236}">
                  <a16:creationId xmlns:a16="http://schemas.microsoft.com/office/drawing/2014/main" id="{EC491784-7E9E-4F4F-B70D-ADEBADB145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203" y="2200718"/>
              <a:ext cx="1410048" cy="1410048"/>
            </a:xfrm>
            <a:prstGeom prst="rect">
              <a:avLst/>
            </a:prstGeom>
          </p:spPr>
        </p:pic>
      </p:grpSp>
      <p:grpSp>
        <p:nvGrpSpPr>
          <p:cNvPr id="29" name="Group 28">
            <a:extLst>
              <a:ext uri="{FF2B5EF4-FFF2-40B4-BE49-F238E27FC236}">
                <a16:creationId xmlns:a16="http://schemas.microsoft.com/office/drawing/2014/main" id="{88450A8D-ED3D-4BEA-AC9B-C5416E4C0CFA}"/>
              </a:ext>
            </a:extLst>
          </p:cNvPr>
          <p:cNvGrpSpPr/>
          <p:nvPr/>
        </p:nvGrpSpPr>
        <p:grpSpPr>
          <a:xfrm>
            <a:off x="3449212" y="3297369"/>
            <a:ext cx="2494504" cy="1509910"/>
            <a:chOff x="3449212" y="3297369"/>
            <a:chExt cx="2494504" cy="1509910"/>
          </a:xfrm>
        </p:grpSpPr>
        <p:pic>
          <p:nvPicPr>
            <p:cNvPr id="7" name="Picture 6" descr="A close up of a sign&#10;&#10;Description generated with very high confidence">
              <a:extLst>
                <a:ext uri="{FF2B5EF4-FFF2-40B4-BE49-F238E27FC236}">
                  <a16:creationId xmlns:a16="http://schemas.microsoft.com/office/drawing/2014/main" id="{BBD4941D-3161-4593-B71C-BE18FA4958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2258" y="3297369"/>
              <a:ext cx="1131757" cy="1131757"/>
            </a:xfrm>
            <a:prstGeom prst="rect">
              <a:avLst/>
            </a:prstGeom>
          </p:spPr>
        </p:pic>
        <p:sp>
          <p:nvSpPr>
            <p:cNvPr id="8" name="TextBox 7">
              <a:extLst>
                <a:ext uri="{FF2B5EF4-FFF2-40B4-BE49-F238E27FC236}">
                  <a16:creationId xmlns:a16="http://schemas.microsoft.com/office/drawing/2014/main" id="{93F0965C-3D8C-46C2-B234-C92E4CF774C3}"/>
                </a:ext>
              </a:extLst>
            </p:cNvPr>
            <p:cNvSpPr txBox="1"/>
            <p:nvPr/>
          </p:nvSpPr>
          <p:spPr>
            <a:xfrm>
              <a:off x="3449212" y="4407169"/>
              <a:ext cx="2494504"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Question Processing</a:t>
              </a:r>
            </a:p>
          </p:txBody>
        </p:sp>
      </p:grpSp>
      <p:cxnSp>
        <p:nvCxnSpPr>
          <p:cNvPr id="31" name="Straight Arrow Connector 30">
            <a:extLst>
              <a:ext uri="{FF2B5EF4-FFF2-40B4-BE49-F238E27FC236}">
                <a16:creationId xmlns:a16="http://schemas.microsoft.com/office/drawing/2014/main" id="{860CA576-3AB2-465E-9D68-9E432C687AF3}"/>
              </a:ext>
            </a:extLst>
          </p:cNvPr>
          <p:cNvCxnSpPr>
            <a:stCxn id="16" idx="3"/>
            <a:endCxn id="7" idx="1"/>
          </p:cNvCxnSpPr>
          <p:nvPr/>
        </p:nvCxnSpPr>
        <p:spPr>
          <a:xfrm>
            <a:off x="2456463" y="3863247"/>
            <a:ext cx="15857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B6755A-8C61-4AE6-BC64-B58C2F6A26B8}"/>
              </a:ext>
            </a:extLst>
          </p:cNvPr>
          <p:cNvCxnSpPr>
            <a:cxnSpLocks/>
            <a:stCxn id="7" idx="3"/>
          </p:cNvCxnSpPr>
          <p:nvPr/>
        </p:nvCxnSpPr>
        <p:spPr>
          <a:xfrm>
            <a:off x="5174015" y="3863248"/>
            <a:ext cx="1707705" cy="1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98D50A-4652-41E7-8F64-5413C4A355B0}"/>
              </a:ext>
            </a:extLst>
          </p:cNvPr>
          <p:cNvCxnSpPr>
            <a:stCxn id="5" idx="2"/>
          </p:cNvCxnSpPr>
          <p:nvPr/>
        </p:nvCxnSpPr>
        <p:spPr>
          <a:xfrm>
            <a:off x="7658100" y="2403612"/>
            <a:ext cx="0" cy="715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DCDE41-D6C2-4CE9-8852-F21EFE884CD4}"/>
              </a:ext>
            </a:extLst>
          </p:cNvPr>
          <p:cNvCxnSpPr>
            <a:cxnSpLocks/>
          </p:cNvCxnSpPr>
          <p:nvPr/>
        </p:nvCxnSpPr>
        <p:spPr>
          <a:xfrm flipV="1">
            <a:off x="2641600" y="1887236"/>
            <a:ext cx="4438746" cy="2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6E077AD-9E50-447A-B305-8D55FB4986B1}"/>
              </a:ext>
            </a:extLst>
          </p:cNvPr>
          <p:cNvCxnSpPr>
            <a:cxnSpLocks/>
          </p:cNvCxnSpPr>
          <p:nvPr/>
        </p:nvCxnSpPr>
        <p:spPr>
          <a:xfrm>
            <a:off x="8559029" y="3863247"/>
            <a:ext cx="1515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CD06811-DFC0-4454-90F0-A8E19A0C14BD}"/>
              </a:ext>
            </a:extLst>
          </p:cNvPr>
          <p:cNvSpPr txBox="1"/>
          <p:nvPr/>
        </p:nvSpPr>
        <p:spPr>
          <a:xfrm>
            <a:off x="7912159" y="1585811"/>
            <a:ext cx="1841044" cy="646331"/>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Document Indexing</a:t>
            </a:r>
          </a:p>
        </p:txBody>
      </p:sp>
    </p:spTree>
    <p:extLst>
      <p:ext uri="{BB962C8B-B14F-4D97-AF65-F5344CB8AC3E}">
        <p14:creationId xmlns:p14="http://schemas.microsoft.com/office/powerpoint/2010/main" val="365719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Document Indexing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19</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
        <p:nvSpPr>
          <p:cNvPr id="29" name="TextBox 28">
            <a:extLst>
              <a:ext uri="{FF2B5EF4-FFF2-40B4-BE49-F238E27FC236}">
                <a16:creationId xmlns:a16="http://schemas.microsoft.com/office/drawing/2014/main" id="{693C1BDB-61A9-4384-AB4D-5F4CCB9F544E}"/>
              </a:ext>
            </a:extLst>
          </p:cNvPr>
          <p:cNvSpPr txBox="1"/>
          <p:nvPr/>
        </p:nvSpPr>
        <p:spPr>
          <a:xfrm>
            <a:off x="1239330" y="1985243"/>
            <a:ext cx="4574730" cy="3077766"/>
          </a:xfrm>
          <a:prstGeom prst="rect">
            <a:avLst/>
          </a:prstGeom>
          <a:noFill/>
        </p:spPr>
        <p:txBody>
          <a:bodyPr wrap="square" lIns="0" tIns="0" rIns="0" bIns="0" rtlCol="0">
            <a:spAutoFit/>
          </a:bodyPr>
          <a:lstStyle/>
          <a:p>
            <a:r>
              <a:rPr lang="en-US" sz="2000" dirty="0">
                <a:latin typeface="Cambria" panose="02040503050406030204" pitchFamily="18" charset="0"/>
                <a:ea typeface="Cambria" panose="02040503050406030204" pitchFamily="18" charset="0"/>
                <a:cs typeface="Segoe UI" panose="020B0502040204020203" pitchFamily="34" charset="0"/>
              </a:rPr>
              <a:t>Document 1: </a:t>
            </a:r>
            <a:r>
              <a:rPr lang="en-US" sz="2000" dirty="0" err="1">
                <a:latin typeface="Cambria" panose="02040503050406030204" pitchFamily="18" charset="0"/>
                <a:ea typeface="Cambria" panose="02040503050406030204" pitchFamily="18" charset="0"/>
                <a:cs typeface="Segoe UI" panose="020B0502040204020203" pitchFamily="34" charset="0"/>
              </a:rPr>
              <a:t>Sinh</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viên</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phải</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tuân</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thủ</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nội</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quy</a:t>
            </a:r>
            <a:r>
              <a:rPr lang="en-US" sz="2000" dirty="0">
                <a:latin typeface="Cambria" panose="02040503050406030204" pitchFamily="18" charset="0"/>
                <a:ea typeface="Cambria" panose="02040503050406030204" pitchFamily="18" charset="0"/>
                <a:cs typeface="Segoe UI" panose="020B0502040204020203" pitchFamily="34" charset="0"/>
              </a:rPr>
              <a:t> A ….</a:t>
            </a:r>
          </a:p>
          <a:p>
            <a:endParaRPr lang="en-US" sz="2000" dirty="0">
              <a:latin typeface="Cambria" panose="02040503050406030204" pitchFamily="18" charset="0"/>
              <a:ea typeface="Cambria" panose="02040503050406030204" pitchFamily="18" charset="0"/>
              <a:cs typeface="Segoe UI" panose="020B0502040204020203" pitchFamily="34" charset="0"/>
            </a:endParaRPr>
          </a:p>
          <a:p>
            <a:r>
              <a:rPr lang="en-US" sz="2000" dirty="0">
                <a:latin typeface="Cambria" panose="02040503050406030204" pitchFamily="18" charset="0"/>
                <a:ea typeface="Cambria" panose="02040503050406030204" pitchFamily="18" charset="0"/>
                <a:cs typeface="Segoe UI" panose="020B0502040204020203" pitchFamily="34" charset="0"/>
              </a:rPr>
              <a:t>Document 2: </a:t>
            </a:r>
            <a:r>
              <a:rPr lang="en-US" sz="2000" dirty="0" err="1">
                <a:latin typeface="Cambria" panose="02040503050406030204" pitchFamily="18" charset="0"/>
                <a:ea typeface="Cambria" panose="02040503050406030204" pitchFamily="18" charset="0"/>
                <a:cs typeface="Segoe UI" panose="020B0502040204020203" pitchFamily="34" charset="0"/>
              </a:rPr>
              <a:t>Sinh</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viên</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phải</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tuân</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thủ</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nội</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quy</a:t>
            </a:r>
            <a:r>
              <a:rPr lang="en-US" sz="2000" dirty="0">
                <a:latin typeface="Cambria" panose="02040503050406030204" pitchFamily="18" charset="0"/>
                <a:ea typeface="Cambria" panose="02040503050406030204" pitchFamily="18" charset="0"/>
                <a:cs typeface="Segoe UI" panose="020B0502040204020203" pitchFamily="34" charset="0"/>
              </a:rPr>
              <a:t> B</a:t>
            </a:r>
          </a:p>
          <a:p>
            <a:endParaRPr lang="en-US" sz="2000" dirty="0">
              <a:latin typeface="Cambria" panose="02040503050406030204" pitchFamily="18" charset="0"/>
              <a:ea typeface="Cambria" panose="02040503050406030204" pitchFamily="18" charset="0"/>
              <a:cs typeface="Segoe UI" panose="020B0502040204020203" pitchFamily="34" charset="0"/>
            </a:endParaRPr>
          </a:p>
          <a:p>
            <a:r>
              <a:rPr lang="en-US" sz="2000" dirty="0">
                <a:latin typeface="Cambria" panose="02040503050406030204" pitchFamily="18" charset="0"/>
                <a:ea typeface="Cambria" panose="02040503050406030204" pitchFamily="18" charset="0"/>
                <a:cs typeface="Segoe UI" panose="020B0502040204020203" pitchFamily="34" charset="0"/>
              </a:rPr>
              <a:t>…..</a:t>
            </a:r>
          </a:p>
          <a:p>
            <a:endParaRPr lang="en-US" sz="2000" dirty="0">
              <a:latin typeface="Cambria" panose="02040503050406030204" pitchFamily="18" charset="0"/>
              <a:ea typeface="Cambria" panose="02040503050406030204" pitchFamily="18" charset="0"/>
              <a:cs typeface="Segoe UI" panose="020B0502040204020203" pitchFamily="34" charset="0"/>
            </a:endParaRPr>
          </a:p>
          <a:p>
            <a:r>
              <a:rPr lang="en-US" sz="2000" dirty="0">
                <a:latin typeface="Cambria" panose="02040503050406030204" pitchFamily="18" charset="0"/>
                <a:ea typeface="Cambria" panose="02040503050406030204" pitchFamily="18" charset="0"/>
                <a:cs typeface="Segoe UI" panose="020B0502040204020203" pitchFamily="34" charset="0"/>
              </a:rPr>
              <a:t>Document n: </a:t>
            </a:r>
            <a:r>
              <a:rPr lang="en-US" sz="2000" dirty="0" err="1">
                <a:latin typeface="Cambria" panose="02040503050406030204" pitchFamily="18" charset="0"/>
                <a:ea typeface="Cambria" panose="02040503050406030204" pitchFamily="18" charset="0"/>
                <a:cs typeface="Segoe UI" panose="020B0502040204020203" pitchFamily="34" charset="0"/>
              </a:rPr>
              <a:t>Nội</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quy</a:t>
            </a:r>
            <a:r>
              <a:rPr lang="en-US" sz="2000" dirty="0">
                <a:latin typeface="Cambria" panose="02040503050406030204" pitchFamily="18" charset="0"/>
                <a:ea typeface="Cambria" panose="02040503050406030204" pitchFamily="18" charset="0"/>
                <a:cs typeface="Segoe UI" panose="020B0502040204020203" pitchFamily="34" charset="0"/>
              </a:rPr>
              <a:t> A </a:t>
            </a:r>
            <a:r>
              <a:rPr lang="en-US" sz="2000" dirty="0" err="1">
                <a:latin typeface="Cambria" panose="02040503050406030204" pitchFamily="18" charset="0"/>
                <a:ea typeface="Cambria" panose="02040503050406030204" pitchFamily="18" charset="0"/>
                <a:cs typeface="Segoe UI" panose="020B0502040204020203" pitchFamily="34" charset="0"/>
              </a:rPr>
              <a:t>và</a:t>
            </a:r>
            <a:r>
              <a:rPr lang="en-US" sz="2000" dirty="0">
                <a:latin typeface="Cambria" panose="02040503050406030204" pitchFamily="18" charset="0"/>
                <a:ea typeface="Cambria" panose="02040503050406030204" pitchFamily="18" charset="0"/>
                <a:cs typeface="Segoe UI" panose="020B0502040204020203" pitchFamily="34" charset="0"/>
              </a:rPr>
              <a:t> B </a:t>
            </a:r>
            <a:r>
              <a:rPr lang="en-US" sz="2000" dirty="0" err="1">
                <a:latin typeface="Cambria" panose="02040503050406030204" pitchFamily="18" charset="0"/>
                <a:ea typeface="Cambria" panose="02040503050406030204" pitchFamily="18" charset="0"/>
                <a:cs typeface="Segoe UI" panose="020B0502040204020203" pitchFamily="34" charset="0"/>
              </a:rPr>
              <a:t>phải</a:t>
            </a:r>
            <a:r>
              <a:rPr lang="en-US" sz="2000" dirty="0">
                <a:latin typeface="Cambria" panose="02040503050406030204" pitchFamily="18" charset="0"/>
                <a:ea typeface="Cambria" panose="02040503050406030204" pitchFamily="18" charset="0"/>
                <a:cs typeface="Segoe UI" panose="020B0502040204020203" pitchFamily="34" charset="0"/>
              </a:rPr>
              <a:t> đ</a:t>
            </a:r>
            <a:r>
              <a:rPr lang="vi-VN" sz="2000" dirty="0">
                <a:latin typeface="Cambria" panose="02040503050406030204" pitchFamily="18" charset="0"/>
                <a:ea typeface="Cambria" panose="02040503050406030204" pitchFamily="18" charset="0"/>
                <a:cs typeface="Segoe UI" panose="020B0502040204020203" pitchFamily="34" charset="0"/>
              </a:rPr>
              <a:t>ư</a:t>
            </a:r>
            <a:r>
              <a:rPr lang="en-US" sz="2000" dirty="0" err="1">
                <a:latin typeface="Cambria" panose="02040503050406030204" pitchFamily="18" charset="0"/>
                <a:ea typeface="Cambria" panose="02040503050406030204" pitchFamily="18" charset="0"/>
                <a:cs typeface="Segoe UI" panose="020B0502040204020203" pitchFamily="34" charset="0"/>
              </a:rPr>
              <a:t>ợc</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tuân</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thủ</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bởi</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sinh</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err="1">
                <a:latin typeface="Cambria" panose="02040503050406030204" pitchFamily="18" charset="0"/>
                <a:ea typeface="Cambria" panose="02040503050406030204" pitchFamily="18" charset="0"/>
                <a:cs typeface="Segoe UI" panose="020B0502040204020203" pitchFamily="34" charset="0"/>
              </a:rPr>
              <a:t>viên</a:t>
            </a:r>
            <a:endParaRPr lang="en-US" sz="2000" dirty="0">
              <a:latin typeface="Cambria" panose="02040503050406030204" pitchFamily="18" charset="0"/>
              <a:ea typeface="Cambria" panose="02040503050406030204" pitchFamily="18" charset="0"/>
              <a:cs typeface="Segoe UI" panose="020B0502040204020203" pitchFamily="34" charset="0"/>
            </a:endParaRPr>
          </a:p>
        </p:txBody>
      </p:sp>
      <p:cxnSp>
        <p:nvCxnSpPr>
          <p:cNvPr id="16" name="Straight Arrow Connector 15">
            <a:extLst>
              <a:ext uri="{FF2B5EF4-FFF2-40B4-BE49-F238E27FC236}">
                <a16:creationId xmlns:a16="http://schemas.microsoft.com/office/drawing/2014/main" id="{03C7B9E3-8A72-44FC-BA2C-284BCF25EB84}"/>
              </a:ext>
            </a:extLst>
          </p:cNvPr>
          <p:cNvCxnSpPr>
            <a:stCxn id="29" idx="3"/>
          </p:cNvCxnSpPr>
          <p:nvPr/>
        </p:nvCxnSpPr>
        <p:spPr>
          <a:xfrm flipV="1">
            <a:off x="5814060" y="3517900"/>
            <a:ext cx="726440" cy="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EBC1332C-EC46-41D1-801D-130EDDD0E22E}"/>
              </a:ext>
            </a:extLst>
          </p:cNvPr>
          <p:cNvGraphicFramePr>
            <a:graphicFrameLocks noGrp="1"/>
          </p:cNvGraphicFramePr>
          <p:nvPr>
            <p:extLst>
              <p:ext uri="{D42A27DB-BD31-4B8C-83A1-F6EECF244321}">
                <p14:modId xmlns:p14="http://schemas.microsoft.com/office/powerpoint/2010/main" val="2348981116"/>
              </p:ext>
            </p:extLst>
          </p:nvPr>
        </p:nvGraphicFramePr>
        <p:xfrm>
          <a:off x="6746431" y="2536112"/>
          <a:ext cx="4912168" cy="2286000"/>
        </p:xfrm>
        <a:graphic>
          <a:graphicData uri="http://schemas.openxmlformats.org/drawingml/2006/table">
            <a:tbl>
              <a:tblPr firstRow="1" bandRow="1">
                <a:tableStyleId>{2D5ABB26-0587-4C30-8999-92F81FD0307C}</a:tableStyleId>
              </a:tblPr>
              <a:tblGrid>
                <a:gridCol w="838161">
                  <a:extLst>
                    <a:ext uri="{9D8B030D-6E8A-4147-A177-3AD203B41FA5}">
                      <a16:colId xmlns:a16="http://schemas.microsoft.com/office/drawing/2014/main" val="421936917"/>
                    </a:ext>
                  </a:extLst>
                </a:gridCol>
                <a:gridCol w="721628">
                  <a:extLst>
                    <a:ext uri="{9D8B030D-6E8A-4147-A177-3AD203B41FA5}">
                      <a16:colId xmlns:a16="http://schemas.microsoft.com/office/drawing/2014/main" val="559010834"/>
                    </a:ext>
                  </a:extLst>
                </a:gridCol>
                <a:gridCol w="774653">
                  <a:extLst>
                    <a:ext uri="{9D8B030D-6E8A-4147-A177-3AD203B41FA5}">
                      <a16:colId xmlns:a16="http://schemas.microsoft.com/office/drawing/2014/main" val="1286557177"/>
                    </a:ext>
                  </a:extLst>
                </a:gridCol>
                <a:gridCol w="641092">
                  <a:extLst>
                    <a:ext uri="{9D8B030D-6E8A-4147-A177-3AD203B41FA5}">
                      <a16:colId xmlns:a16="http://schemas.microsoft.com/office/drawing/2014/main" val="2879433431"/>
                    </a:ext>
                  </a:extLst>
                </a:gridCol>
                <a:gridCol w="627736">
                  <a:extLst>
                    <a:ext uri="{9D8B030D-6E8A-4147-A177-3AD203B41FA5}">
                      <a16:colId xmlns:a16="http://schemas.microsoft.com/office/drawing/2014/main" val="159642746"/>
                    </a:ext>
                  </a:extLst>
                </a:gridCol>
                <a:gridCol w="654449">
                  <a:extLst>
                    <a:ext uri="{9D8B030D-6E8A-4147-A177-3AD203B41FA5}">
                      <a16:colId xmlns:a16="http://schemas.microsoft.com/office/drawing/2014/main" val="92308049"/>
                    </a:ext>
                  </a:extLst>
                </a:gridCol>
                <a:gridCol w="654449">
                  <a:extLst>
                    <a:ext uri="{9D8B030D-6E8A-4147-A177-3AD203B41FA5}">
                      <a16:colId xmlns:a16="http://schemas.microsoft.com/office/drawing/2014/main" val="3421790216"/>
                    </a:ext>
                  </a:extLst>
                </a:gridCol>
              </a:tblGrid>
              <a:tr h="370840">
                <a:tc>
                  <a:txBody>
                    <a:bodyPr/>
                    <a:lstStyle/>
                    <a:p>
                      <a:endParaRPr lang="en-US"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a:latin typeface="Cambria" panose="02040503050406030204" pitchFamily="18" charset="0"/>
                          <a:ea typeface="Cambria" panose="02040503050406030204" pitchFamily="18" charset="0"/>
                        </a:rPr>
                        <a:t>sinh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viên</a:t>
                      </a:r>
                      <a:endParaRPr lang="en-US"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a:latin typeface="Cambria" panose="02040503050406030204" pitchFamily="18" charset="0"/>
                          <a:ea typeface="Cambria" panose="02040503050406030204" pitchFamily="18" charset="0"/>
                        </a:rPr>
                        <a:t>tuân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thủ</a:t>
                      </a:r>
                      <a:endParaRPr lang="en-US"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a:latin typeface="Cambria" panose="02040503050406030204" pitchFamily="18" charset="0"/>
                          <a:ea typeface="Cambria" panose="02040503050406030204" pitchFamily="18" charset="0"/>
                        </a:rPr>
                        <a:t>nội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quy</a:t>
                      </a:r>
                      <a:endParaRPr lang="en-US"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327555"/>
                  </a:ext>
                </a:extLst>
              </a:tr>
              <a:tr h="370840">
                <a:tc>
                  <a:txBody>
                    <a:bodyPr/>
                    <a:lstStyle/>
                    <a:p>
                      <a:r>
                        <a:rPr lang="en-US" sz="2000" dirty="0">
                          <a:latin typeface="Cambria" panose="02040503050406030204" pitchFamily="18" charset="0"/>
                          <a:ea typeface="Cambria" panose="02040503050406030204" pitchFamily="18" charset="0"/>
                        </a:rPr>
                        <a:t>Doc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873545"/>
                  </a:ext>
                </a:extLst>
              </a:tr>
              <a:tr h="370840">
                <a:tc>
                  <a:txBody>
                    <a:bodyPr/>
                    <a:lstStyle/>
                    <a:p>
                      <a:r>
                        <a:rPr lang="en-US" sz="2000" dirty="0">
                          <a:latin typeface="Cambria" panose="02040503050406030204" pitchFamily="18" charset="0"/>
                          <a:ea typeface="Cambria" panose="02040503050406030204" pitchFamily="18" charset="0"/>
                        </a:rPr>
                        <a:t>Doc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902917"/>
                  </a:ext>
                </a:extLst>
              </a:tr>
              <a:tr h="370840">
                <a:tc>
                  <a:txBody>
                    <a:bodyPr/>
                    <a:lstStyle/>
                    <a:p>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3195262"/>
                  </a:ext>
                </a:extLst>
              </a:tr>
              <a:tr h="370840">
                <a:tc>
                  <a:txBody>
                    <a:bodyPr/>
                    <a:lstStyle/>
                    <a:p>
                      <a:r>
                        <a:rPr lang="en-US" sz="2000" dirty="0">
                          <a:latin typeface="Cambria" panose="02040503050406030204" pitchFamily="18" charset="0"/>
                          <a:ea typeface="Cambria" panose="02040503050406030204" pitchFamily="18" charset="0"/>
                        </a:rPr>
                        <a:t>Doc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311234"/>
                  </a:ext>
                </a:extLst>
              </a:tr>
            </a:tbl>
          </a:graphicData>
        </a:graphic>
      </p:graphicFrame>
    </p:spTree>
    <p:extLst>
      <p:ext uri="{BB962C8B-B14F-4D97-AF65-F5344CB8AC3E}">
        <p14:creationId xmlns:p14="http://schemas.microsoft.com/office/powerpoint/2010/main" val="97032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5FB55-2696-4093-AF1A-68D48E104D3E}"/>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211" r="15845"/>
          <a:stretch/>
        </p:blipFill>
        <p:spPr>
          <a:xfrm>
            <a:off x="5631542" y="0"/>
            <a:ext cx="6560457" cy="6858000"/>
          </a:xfrm>
          <a:prstGeom prst="rect">
            <a:avLst/>
          </a:prstGeom>
        </p:spPr>
      </p:pic>
      <p:sp>
        <p:nvSpPr>
          <p:cNvPr id="7" name="Rectangle 6">
            <a:extLst>
              <a:ext uri="{FF2B5EF4-FFF2-40B4-BE49-F238E27FC236}">
                <a16:creationId xmlns:a16="http://schemas.microsoft.com/office/drawing/2014/main" id="{19638B85-40F1-4499-9537-2A90AE0F34E3}"/>
              </a:ext>
            </a:extLst>
          </p:cNvPr>
          <p:cNvSpPr/>
          <p:nvPr/>
        </p:nvSpPr>
        <p:spPr>
          <a:xfrm>
            <a:off x="5486400" y="0"/>
            <a:ext cx="3251200" cy="6858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983E10-FD4B-4068-91F6-10BD8385ED4C}"/>
              </a:ext>
            </a:extLst>
          </p:cNvPr>
          <p:cNvSpPr txBox="1"/>
          <p:nvPr/>
        </p:nvSpPr>
        <p:spPr>
          <a:xfrm>
            <a:off x="659239" y="3299900"/>
            <a:ext cx="4428018" cy="615553"/>
          </a:xfrm>
          <a:prstGeom prst="rect">
            <a:avLst/>
          </a:prstGeom>
          <a:noFill/>
        </p:spPr>
        <p:txBody>
          <a:bodyPr wrap="square" lIns="0" tIns="0" rIns="0" bIns="0" rtlCol="0" anchor="ctr">
            <a:spAutoFit/>
          </a:bodyPr>
          <a:lstStyle/>
          <a:p>
            <a:r>
              <a:rPr lang="en-US" sz="4000" b="1" dirty="0">
                <a:solidFill>
                  <a:schemeClr val="tx1">
                    <a:lumMod val="75000"/>
                    <a:lumOff val="25000"/>
                  </a:schemeClr>
                </a:solidFill>
                <a:latin typeface="+mj-lt"/>
              </a:rPr>
              <a:t>Introduction</a:t>
            </a:r>
          </a:p>
        </p:txBody>
      </p:sp>
    </p:spTree>
    <p:extLst>
      <p:ext uri="{BB962C8B-B14F-4D97-AF65-F5344CB8AC3E}">
        <p14:creationId xmlns:p14="http://schemas.microsoft.com/office/powerpoint/2010/main" val="59958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Document Indexing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20</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421653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700" b="1" dirty="0">
                <a:solidFill>
                  <a:srgbClr val="7030A0"/>
                </a:solidFill>
                <a:latin typeface="Cambria" panose="02040503050406030204" pitchFamily="18" charset="0"/>
                <a:ea typeface="Cambria" panose="02040503050406030204" pitchFamily="18" charset="0"/>
                <a:cs typeface="Segoe UI" panose="020B0502040204020203" pitchFamily="34" charset="0"/>
              </a:rPr>
              <a:t>Process:</a:t>
            </a:r>
          </a:p>
          <a:p>
            <a:pPr marL="342900" indent="-342900">
              <a:buFont typeface="Arial" panose="020B0604020202020204" pitchFamily="34" charset="0"/>
              <a:buChar char="•"/>
            </a:pPr>
            <a:endParaRPr lang="en-US" sz="27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Keywords Extraction </a:t>
            </a:r>
            <a:r>
              <a:rPr lang="en-US" sz="2000" dirty="0">
                <a:latin typeface="Cambria" panose="02040503050406030204" pitchFamily="18" charset="0"/>
                <a:ea typeface="Cambria" panose="02040503050406030204" pitchFamily="18" charset="0"/>
                <a:cs typeface="Segoe UI" panose="020B0502040204020203" pitchFamily="34" charset="0"/>
              </a:rPr>
              <a:t>using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Vietnamese Tokenizer.</a:t>
            </a:r>
          </a:p>
          <a:p>
            <a:pPr marL="800100" lvl="1"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Lowercase Filter</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and</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err="1">
                <a:solidFill>
                  <a:srgbClr val="FF0000"/>
                </a:solidFill>
                <a:latin typeface="Cambria" panose="02040503050406030204" pitchFamily="18" charset="0"/>
                <a:ea typeface="Cambria" panose="02040503050406030204" pitchFamily="18" charset="0"/>
                <a:cs typeface="Segoe UI" panose="020B0502040204020203" pitchFamily="34" charset="0"/>
              </a:rPr>
              <a:t>Stopword</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 Filter. </a:t>
            </a:r>
          </a:p>
          <a:p>
            <a:pPr marL="1257300" lvl="2"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 Vietnamese </a:t>
            </a:r>
            <a:r>
              <a:rPr lang="en-US" sz="2000" dirty="0" err="1">
                <a:latin typeface="Cambria" panose="02040503050406030204" pitchFamily="18" charset="0"/>
                <a:ea typeface="Cambria" panose="02040503050406030204" pitchFamily="18" charset="0"/>
                <a:cs typeface="Segoe UI" panose="020B0502040204020203" pitchFamily="34" charset="0"/>
              </a:rPr>
              <a:t>stopword</a:t>
            </a:r>
            <a:r>
              <a:rPr lang="en-US" sz="2000" dirty="0">
                <a:latin typeface="Cambria" panose="02040503050406030204" pitchFamily="18" charset="0"/>
                <a:ea typeface="Cambria" panose="02040503050406030204" pitchFamily="18" charset="0"/>
                <a:cs typeface="Segoe UI" panose="020B0502040204020203" pitchFamily="34" charset="0"/>
              </a:rPr>
              <a:t> list is used.</a:t>
            </a:r>
          </a:p>
          <a:p>
            <a:pPr lvl="1"/>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lvl="1"/>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Weight terms </a:t>
            </a:r>
            <a:r>
              <a:rPr lang="en-US" sz="2000" dirty="0">
                <a:latin typeface="Cambria" panose="02040503050406030204" pitchFamily="18" charset="0"/>
                <a:ea typeface="Cambria" panose="02040503050406030204" pitchFamily="18" charset="0"/>
                <a:cs typeface="Segoe UI" panose="020B0502040204020203" pitchFamily="34" charset="0"/>
              </a:rPr>
              <a:t>according to their importance</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a:t>
            </a:r>
          </a:p>
          <a:p>
            <a:pPr marL="1257300" lvl="2"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How to weight terms?</a:t>
            </a:r>
          </a:p>
          <a:p>
            <a:pPr marL="342900"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396700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Document Indexing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21</a:t>
            </a:fld>
            <a:endParaRPr 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1954381"/>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700" b="1" dirty="0">
                    <a:solidFill>
                      <a:srgbClr val="7030A0"/>
                    </a:solidFill>
                    <a:latin typeface="Cambria" panose="02040503050406030204" pitchFamily="18" charset="0"/>
                    <a:ea typeface="Cambria" panose="02040503050406030204" pitchFamily="18" charset="0"/>
                    <a:cs typeface="Segoe UI" panose="020B0502040204020203" pitchFamily="34" charset="0"/>
                  </a:rPr>
                  <a:t>Term Weighting:</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Most popular metric: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term frequency-inverse document frequency </a:t>
                </a:r>
                <a:r>
                  <a:rPr lang="en-US" sz="2000" dirty="0">
                    <a:latin typeface="Cambria" panose="02040503050406030204" pitchFamily="18" charset="0"/>
                    <a:ea typeface="Cambria" panose="02040503050406030204" pitchFamily="18" charset="0"/>
                    <a:cs typeface="Segoe UI" panose="020B0502040204020203" pitchFamily="34" charset="0"/>
                  </a:rPr>
                  <a:t>(</a:t>
                </a:r>
                <a:r>
                  <a:rPr lang="en-US" sz="2000" dirty="0" err="1">
                    <a:latin typeface="Cambria" panose="02040503050406030204" pitchFamily="18" charset="0"/>
                    <a:ea typeface="Cambria" panose="02040503050406030204" pitchFamily="18" charset="0"/>
                    <a:cs typeface="Segoe UI" panose="020B0502040204020203" pitchFamily="34" charset="0"/>
                  </a:rPr>
                  <a:t>tf-idf</a:t>
                </a:r>
                <a:r>
                  <a:rPr lang="en-US" sz="2000" dirty="0">
                    <a:latin typeface="Cambria" panose="02040503050406030204" pitchFamily="18" charset="0"/>
                    <a:ea typeface="Cambria" panose="02040503050406030204" pitchFamily="18" charset="0"/>
                    <a:cs typeface="Segoe UI" panose="020B0502040204020203" pitchFamily="34" charset="0"/>
                  </a:rPr>
                  <a:t>).</a:t>
                </a:r>
              </a:p>
              <a:p>
                <a:pPr marL="1257300" lvl="2"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Term frequency: Count the frequency of a word.</a:t>
                </a:r>
              </a:p>
              <a:p>
                <a:pPr marL="1257300" lvl="2"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Inverse document frequency: Count how much information a word provide.</a:t>
                </a:r>
              </a:p>
              <a:p>
                <a:pPr marL="1257300" lvl="2"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lvl="2"/>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solidFill>
                      <a:srgbClr val="FF0000"/>
                    </a:solidFill>
                    <a:ea typeface="Cambria" panose="02040503050406030204" pitchFamily="18" charset="0"/>
                    <a:cs typeface="Segoe UI" panose="020B0502040204020203" pitchFamily="34" charset="0"/>
                  </a:rPr>
                  <a:t>t</a:t>
                </a:r>
                <a14:m>
                  <m:oMath xmlns:m="http://schemas.openxmlformats.org/officeDocument/2006/math">
                    <m:r>
                      <m:rPr>
                        <m:sty m:val="p"/>
                      </m:rPr>
                      <a:rPr lang="en-US" sz="2000" b="0" i="0" smtClean="0">
                        <a:solidFill>
                          <a:srgbClr val="FF0000"/>
                        </a:solidFill>
                        <a:latin typeface="Cambria Math" panose="02040503050406030204" pitchFamily="18" charset="0"/>
                        <a:ea typeface="Cambria" panose="02040503050406030204" pitchFamily="18" charset="0"/>
                        <a:cs typeface="Segoe UI" panose="020B0502040204020203" pitchFamily="34" charset="0"/>
                      </a:rPr>
                      <m:t>f</m:t>
                    </m:r>
                    <m:r>
                      <a:rPr lang="en-US" sz="2000" b="0" i="0"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r>
                      <m:rPr>
                        <m:sty m:val="p"/>
                      </m:rPr>
                      <a:rPr lang="en-US" sz="2000" b="0" i="0" smtClean="0">
                        <a:solidFill>
                          <a:srgbClr val="FF0000"/>
                        </a:solidFill>
                        <a:latin typeface="Cambria Math" panose="02040503050406030204" pitchFamily="18" charset="0"/>
                        <a:ea typeface="Cambria" panose="02040503050406030204" pitchFamily="18" charset="0"/>
                        <a:cs typeface="Segoe UI" panose="020B0502040204020203" pitchFamily="34" charset="0"/>
                      </a:rPr>
                      <m:t>idf</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𝑡𝑓</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𝑖𝑑𝑓</m:t>
                    </m:r>
                  </m:oMath>
                </a14:m>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70" name="TextBox 69">
                <a:extLst>
                  <a:ext uri="{FF2B5EF4-FFF2-40B4-BE49-F238E27FC236}">
                    <a16:creationId xmlns:a16="http://schemas.microsoft.com/office/drawing/2014/main" id="{7F15CFCB-36BA-4062-80B3-699B55480088}"/>
                  </a:ext>
                </a:extLst>
              </p:cNvPr>
              <p:cNvSpPr txBox="1">
                <a:spLocks noRot="1" noChangeAspect="1" noMove="1" noResize="1" noEditPoints="1" noAdjustHandles="1" noChangeArrowheads="1" noChangeShapeType="1" noTextEdit="1"/>
              </p:cNvSpPr>
              <p:nvPr/>
            </p:nvSpPr>
            <p:spPr>
              <a:xfrm>
                <a:off x="1239330" y="1250165"/>
                <a:ext cx="10292270" cy="1954381"/>
              </a:xfrm>
              <a:prstGeom prst="rect">
                <a:avLst/>
              </a:prstGeom>
              <a:blipFill>
                <a:blip r:embed="rId2"/>
                <a:stretch>
                  <a:fillRect l="-1895" t="-5296" b="-716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pic>
        <p:nvPicPr>
          <p:cNvPr id="5" name="Picture 4" descr="A screenshot of a cell phone&#10;&#10;Description generated with very high confidence">
            <a:extLst>
              <a:ext uri="{FF2B5EF4-FFF2-40B4-BE49-F238E27FC236}">
                <a16:creationId xmlns:a16="http://schemas.microsoft.com/office/drawing/2014/main" id="{B61834FB-1EDA-451A-8E85-0AD91BB69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482" y="3318022"/>
            <a:ext cx="3581900" cy="2791215"/>
          </a:xfrm>
          <a:prstGeom prst="rect">
            <a:avLst/>
          </a:prstGeom>
        </p:spPr>
      </p:pic>
      <p:sp>
        <p:nvSpPr>
          <p:cNvPr id="16" name="TextBox 15">
            <a:extLst>
              <a:ext uri="{FF2B5EF4-FFF2-40B4-BE49-F238E27FC236}">
                <a16:creationId xmlns:a16="http://schemas.microsoft.com/office/drawing/2014/main" id="{6D1BDD8A-EA69-413D-A8A9-D75B782E8155}"/>
              </a:ext>
            </a:extLst>
          </p:cNvPr>
          <p:cNvSpPr txBox="1"/>
          <p:nvPr/>
        </p:nvSpPr>
        <p:spPr>
          <a:xfrm>
            <a:off x="929640" y="6202461"/>
            <a:ext cx="10261503" cy="307777"/>
          </a:xfrm>
          <a:prstGeom prst="rect">
            <a:avLst/>
          </a:prstGeom>
          <a:noFill/>
        </p:spPr>
        <p:txBody>
          <a:bodyPr wrap="square" lIns="0" tIns="0" rIns="0" bIns="0" rtlCol="0">
            <a:spAutoFit/>
          </a:bodyPr>
          <a:lstStyle/>
          <a:p>
            <a:pPr algn="ctr"/>
            <a:r>
              <a:rPr lang="en-US" sz="2000" i="1" dirty="0">
                <a:latin typeface="Cambria" panose="02040503050406030204" pitchFamily="18" charset="0"/>
                <a:ea typeface="Cambria" panose="02040503050406030204" pitchFamily="18" charset="0"/>
                <a:cs typeface="Segoe UI" panose="020B0502040204020203" pitchFamily="34" charset="0"/>
              </a:rPr>
              <a:t>The </a:t>
            </a:r>
            <a:r>
              <a:rPr lang="en-US" sz="2000" i="1" dirty="0" err="1">
                <a:latin typeface="Cambria" panose="02040503050406030204" pitchFamily="18" charset="0"/>
                <a:ea typeface="Cambria" panose="02040503050406030204" pitchFamily="18" charset="0"/>
                <a:cs typeface="Segoe UI" panose="020B0502040204020203" pitchFamily="34" charset="0"/>
              </a:rPr>
              <a:t>tf</a:t>
            </a:r>
            <a:r>
              <a:rPr lang="en-US" sz="2000" i="1" dirty="0">
                <a:latin typeface="Cambria" panose="02040503050406030204" pitchFamily="18" charset="0"/>
                <a:ea typeface="Cambria" panose="02040503050406030204" pitchFamily="18" charset="0"/>
                <a:cs typeface="Segoe UI" panose="020B0502040204020203" pitchFamily="34" charset="0"/>
              </a:rPr>
              <a:t> score, </a:t>
            </a:r>
            <a:r>
              <a:rPr lang="en-US" sz="2000" i="1" dirty="0" err="1">
                <a:latin typeface="Cambria" panose="02040503050406030204" pitchFamily="18" charset="0"/>
                <a:ea typeface="Cambria" panose="02040503050406030204" pitchFamily="18" charset="0"/>
                <a:cs typeface="Segoe UI" panose="020B0502040204020203" pitchFamily="34" charset="0"/>
              </a:rPr>
              <a:t>idf</a:t>
            </a:r>
            <a:r>
              <a:rPr lang="en-US" sz="2000" i="1" dirty="0">
                <a:latin typeface="Cambria" panose="02040503050406030204" pitchFamily="18" charset="0"/>
                <a:ea typeface="Cambria" panose="02040503050406030204" pitchFamily="18" charset="0"/>
                <a:cs typeface="Segoe UI" panose="020B0502040204020203" pitchFamily="34" charset="0"/>
              </a:rPr>
              <a:t> score and their variances (based on Wikipedia)</a:t>
            </a:r>
            <a:endParaRPr lang="en-US" sz="2000" dirty="0">
              <a:latin typeface="Cambria" panose="02040503050406030204" pitchFamily="18" charset="0"/>
              <a:ea typeface="Cambria" panose="02040503050406030204" pitchFamily="18" charset="0"/>
              <a:cs typeface="Segoe UI" panose="020B0502040204020203" pitchFamily="34" charset="0"/>
            </a:endParaRPr>
          </a:p>
        </p:txBody>
      </p:sp>
      <p:pic>
        <p:nvPicPr>
          <p:cNvPr id="19" name="Picture 18" descr="A screenshot of a cell phone&#10;&#10;Description generated with very high confidence">
            <a:extLst>
              <a:ext uri="{FF2B5EF4-FFF2-40B4-BE49-F238E27FC236}">
                <a16:creationId xmlns:a16="http://schemas.microsoft.com/office/drawing/2014/main" id="{9569DE23-2273-48B5-9DAA-913E10F9D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1962" y="3318022"/>
            <a:ext cx="5657576" cy="2791214"/>
          </a:xfrm>
          <a:prstGeom prst="rect">
            <a:avLst/>
          </a:prstGeom>
        </p:spPr>
      </p:pic>
    </p:spTree>
    <p:extLst>
      <p:ext uri="{BB962C8B-B14F-4D97-AF65-F5344CB8AC3E}">
        <p14:creationId xmlns:p14="http://schemas.microsoft.com/office/powerpoint/2010/main" val="50955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Document Indexing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22</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133882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700" b="1" dirty="0">
                <a:solidFill>
                  <a:srgbClr val="7030A0"/>
                </a:solidFill>
                <a:latin typeface="Cambria" panose="02040503050406030204" pitchFamily="18" charset="0"/>
                <a:ea typeface="Cambria" panose="02040503050406030204" pitchFamily="18" charset="0"/>
                <a:cs typeface="Segoe UI" panose="020B0502040204020203" pitchFamily="34" charset="0"/>
              </a:rPr>
              <a:t>Term Weighting:</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What I used: The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BM25F weighting scheme </a:t>
            </a:r>
            <a:r>
              <a:rPr lang="en-US" sz="2000" dirty="0">
                <a:latin typeface="Cambria" panose="02040503050406030204" pitchFamily="18" charset="0"/>
                <a:ea typeface="Cambria" panose="02040503050406030204" pitchFamily="18" charset="0"/>
                <a:cs typeface="Segoe UI" panose="020B0502040204020203" pitchFamily="34" charset="0"/>
              </a:rPr>
              <a:t>(based on the BM25 weighting scheme)</a:t>
            </a:r>
          </a:p>
          <a:p>
            <a:pPr marL="1257300" lvl="2"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lvl="2"/>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			</a:t>
            </a: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7BF5E5A-B553-485F-9B3B-E6B7413B644F}"/>
                  </a:ext>
                </a:extLst>
              </p:cNvPr>
              <p:cNvSpPr txBox="1"/>
              <p:nvPr/>
            </p:nvSpPr>
            <p:spPr>
              <a:xfrm>
                <a:off x="1239330" y="2279948"/>
                <a:ext cx="10292270" cy="1396344"/>
              </a:xfrm>
              <a:prstGeom prst="rect">
                <a:avLst/>
              </a:prstGeom>
              <a:noFill/>
            </p:spPr>
            <p:txBody>
              <a:bodyPr wrap="square" lIns="0" tIns="0" rIns="0" bIns="0" rtlCol="0">
                <a:spAutoFit/>
              </a:bodyPr>
              <a:lstStyle/>
              <a:p>
                <a:pPr lvl="2"/>
                <a:r>
                  <a:rPr lang="en-US" sz="3000" dirty="0">
                    <a:solidFill>
                      <a:srgbClr val="FF0000"/>
                    </a:solidFill>
                    <a:ea typeface="Cambria" panose="02040503050406030204" pitchFamily="18" charset="0"/>
                    <a:cs typeface="Segoe UI" panose="020B0502040204020203" pitchFamily="34" charset="0"/>
                  </a:rPr>
                  <a:t>(BM25)</a:t>
                </a:r>
                <a14:m>
                  <m:oMath xmlns:m="http://schemas.openxmlformats.org/officeDocument/2006/math">
                    <m:sSub>
                      <m:sSub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𝑡</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𝐷</m:t>
                        </m:r>
                      </m:sub>
                    </m:s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𝑖𝑑𝑓</m:t>
                    </m:r>
                    <m:d>
                      <m:d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𝑡</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𝐷</m:t>
                        </m:r>
                      </m:e>
                    </m:d>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f>
                      <m:f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sSub>
                          <m:sSub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𝑓</m:t>
                            </m:r>
                          </m:e>
                          <m: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𝑡</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𝐷</m:t>
                            </m:r>
                          </m:sub>
                        </m:s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 (</m:t>
                        </m:r>
                        <m:sSub>
                          <m:sSub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𝑘</m:t>
                            </m:r>
                          </m:e>
                          <m: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sub>
                        </m:s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num>
                      <m:den>
                        <m:sSub>
                          <m:sSub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𝑓</m:t>
                            </m:r>
                          </m:e>
                          <m: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𝑡</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𝐷</m:t>
                            </m:r>
                          </m:sub>
                        </m:s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 </m:t>
                        </m:r>
                        <m:sSub>
                          <m:sSub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𝑘</m:t>
                            </m:r>
                          </m:e>
                          <m: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sub>
                        </m:s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(1 −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𝑏</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𝑏</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 </m:t>
                        </m:r>
                        <m:f>
                          <m:f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𝐷</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num>
                          <m:den>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𝑎𝑣𝑔𝑑𝑙</m:t>
                            </m:r>
                          </m:den>
                        </m:f>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den>
                    </m:f>
                  </m:oMath>
                </a14:m>
                <a:endPar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2"/>
                <a:endPar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18" name="TextBox 17">
                <a:extLst>
                  <a:ext uri="{FF2B5EF4-FFF2-40B4-BE49-F238E27FC236}">
                    <a16:creationId xmlns:a16="http://schemas.microsoft.com/office/drawing/2014/main" id="{07BF5E5A-B553-485F-9B3B-E6B7413B644F}"/>
                  </a:ext>
                </a:extLst>
              </p:cNvPr>
              <p:cNvSpPr txBox="1">
                <a:spLocks noRot="1" noChangeAspect="1" noMove="1" noResize="1" noEditPoints="1" noAdjustHandles="1" noChangeArrowheads="1" noChangeShapeType="1" noTextEdit="1"/>
              </p:cNvSpPr>
              <p:nvPr/>
            </p:nvSpPr>
            <p:spPr>
              <a:xfrm>
                <a:off x="1239330" y="2279948"/>
                <a:ext cx="10292270" cy="13963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9946529-5B53-48EE-A325-D45924E0B701}"/>
                  </a:ext>
                </a:extLst>
              </p:cNvPr>
              <p:cNvSpPr txBox="1"/>
              <p:nvPr/>
            </p:nvSpPr>
            <p:spPr>
              <a:xfrm>
                <a:off x="1239330" y="3631327"/>
                <a:ext cx="10292270" cy="2783391"/>
              </a:xfrm>
              <a:prstGeom prst="rect">
                <a:avLst/>
              </a:prstGeom>
              <a:noFill/>
            </p:spPr>
            <p:txBody>
              <a:bodyPr wrap="square" lIns="0" tIns="0" rIns="0" bIns="0" rtlCol="0">
                <a:spAutoFit/>
              </a:bodyPr>
              <a:lstStyle/>
              <a:p>
                <a:pPr marL="342900" indent="-342900">
                  <a:buFont typeface="Arial" panose="020B0604020202020204" pitchFamily="34" charset="0"/>
                  <a:buChar char="•"/>
                </a:pPr>
                <a14:m>
                  <m:oMath xmlns:m="http://schemas.openxmlformats.org/officeDocument/2006/math">
                    <m:sSub>
                      <m:sSub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𝑓</m:t>
                        </m:r>
                      </m:e>
                      <m: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𝑡</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𝐷</m:t>
                        </m:r>
                      </m:sub>
                    </m:s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a14:m>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Term frequency (</a:t>
                </a:r>
                <a:r>
                  <a:rPr lang="en-US" sz="2000" dirty="0" err="1">
                    <a:latin typeface="Cambria" panose="02040503050406030204" pitchFamily="18" charset="0"/>
                    <a:ea typeface="Cambria" panose="02040503050406030204" pitchFamily="18" charset="0"/>
                    <a:cs typeface="Segoe UI" panose="020B0502040204020203" pitchFamily="34" charset="0"/>
                  </a:rPr>
                  <a:t>tf</a:t>
                </a:r>
                <a:r>
                  <a:rPr lang="en-US" sz="2000" dirty="0">
                    <a:latin typeface="Cambria" panose="02040503050406030204" pitchFamily="18" charset="0"/>
                    <a:ea typeface="Cambria" panose="02040503050406030204" pitchFamily="18" charset="0"/>
                    <a:cs typeface="Segoe UI" panose="020B0502040204020203" pitchFamily="34" charset="0"/>
                  </a:rPr>
                  <a:t>) of a term </a:t>
                </a:r>
                <a:r>
                  <a:rPr lang="en-US" sz="2000" i="1" dirty="0">
                    <a:latin typeface="Cambria" panose="02040503050406030204" pitchFamily="18" charset="0"/>
                    <a:ea typeface="Cambria" panose="02040503050406030204" pitchFamily="18" charset="0"/>
                    <a:cs typeface="Segoe UI" panose="020B0502040204020203" pitchFamily="34" charset="0"/>
                  </a:rPr>
                  <a:t>t</a:t>
                </a:r>
                <a:r>
                  <a:rPr lang="en-US" sz="2000" dirty="0">
                    <a:latin typeface="Cambria" panose="02040503050406030204" pitchFamily="18" charset="0"/>
                    <a:ea typeface="Cambria" panose="02040503050406030204" pitchFamily="18" charset="0"/>
                    <a:cs typeface="Segoe UI" panose="020B0502040204020203" pitchFamily="34" charset="0"/>
                  </a:rPr>
                  <a:t> in document </a:t>
                </a:r>
                <a:r>
                  <a:rPr lang="en-US" sz="2000" i="1" dirty="0">
                    <a:latin typeface="Cambria" panose="02040503050406030204" pitchFamily="18" charset="0"/>
                    <a:ea typeface="Cambria" panose="02040503050406030204" pitchFamily="18" charset="0"/>
                    <a:cs typeface="Segoe UI" panose="020B0502040204020203" pitchFamily="34" charset="0"/>
                  </a:rPr>
                  <a:t>D.</a:t>
                </a:r>
              </a:p>
              <a:p>
                <a:pPr marL="342900" indent="-342900">
                  <a:buFont typeface="Arial" panose="020B0604020202020204" pitchFamily="34" charset="0"/>
                  <a:buChar char="•"/>
                </a:pPr>
                <a14:m>
                  <m:oMath xmlns:m="http://schemas.openxmlformats.org/officeDocument/2006/math">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𝑖𝑑𝑓</m:t>
                    </m:r>
                    <m:d>
                      <m:d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d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𝑡</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𝐷</m:t>
                        </m:r>
                      </m:e>
                    </m:d>
                  </m:oMath>
                </a14:m>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Inverse document frequency (</a:t>
                </a:r>
                <a:r>
                  <a:rPr lang="en-US" sz="2000" dirty="0" err="1">
                    <a:latin typeface="Cambria" panose="02040503050406030204" pitchFamily="18" charset="0"/>
                    <a:ea typeface="Cambria" panose="02040503050406030204" pitchFamily="18" charset="0"/>
                    <a:cs typeface="Segoe UI" panose="020B0502040204020203" pitchFamily="34" charset="0"/>
                  </a:rPr>
                  <a:t>idf</a:t>
                </a:r>
                <a:r>
                  <a:rPr lang="en-US" sz="2000" dirty="0">
                    <a:latin typeface="Cambria" panose="02040503050406030204" pitchFamily="18" charset="0"/>
                    <a:ea typeface="Cambria" panose="02040503050406030204" pitchFamily="18" charset="0"/>
                    <a:cs typeface="Segoe UI" panose="020B0502040204020203" pitchFamily="34" charset="0"/>
                  </a:rPr>
                  <a:t>) of a term </a:t>
                </a:r>
                <a:r>
                  <a:rPr lang="en-US" sz="2000" i="1" dirty="0">
                    <a:latin typeface="Cambria" panose="02040503050406030204" pitchFamily="18" charset="0"/>
                    <a:ea typeface="Cambria" panose="02040503050406030204" pitchFamily="18" charset="0"/>
                    <a:cs typeface="Segoe UI" panose="020B0502040204020203" pitchFamily="34" charset="0"/>
                  </a:rPr>
                  <a:t>t</a:t>
                </a:r>
                <a:r>
                  <a:rPr lang="en-US" sz="2000" dirty="0">
                    <a:latin typeface="Cambria" panose="02040503050406030204" pitchFamily="18" charset="0"/>
                    <a:ea typeface="Cambria" panose="02040503050406030204" pitchFamily="18" charset="0"/>
                    <a:cs typeface="Segoe UI" panose="020B0502040204020203" pitchFamily="34" charset="0"/>
                  </a:rPr>
                  <a:t> in document </a:t>
                </a:r>
                <a:r>
                  <a:rPr lang="en-US" sz="2000" i="1" dirty="0">
                    <a:latin typeface="Cambria" panose="02040503050406030204" pitchFamily="18" charset="0"/>
                    <a:ea typeface="Cambria" panose="02040503050406030204" pitchFamily="18" charset="0"/>
                    <a:cs typeface="Segoe UI" panose="020B0502040204020203" pitchFamily="34" charset="0"/>
                  </a:rPr>
                  <a:t>D.</a:t>
                </a:r>
              </a:p>
              <a:p>
                <a:pPr marL="342900" indent="-342900">
                  <a:buFont typeface="Arial" panose="020B0604020202020204" pitchFamily="34" charset="0"/>
                  <a:buChar char="•"/>
                </a:pPr>
                <a14:m>
                  <m:oMath xmlns:m="http://schemas.openxmlformats.org/officeDocument/2006/math">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m:t>
                    </m:r>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𝐷</m:t>
                    </m:r>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a14:m>
                <a:r>
                  <a:rPr lang="en-US" sz="2000" dirty="0">
                    <a:latin typeface="Cambria" panose="02040503050406030204" pitchFamily="18" charset="0"/>
                    <a:ea typeface="Cambria" panose="02040503050406030204" pitchFamily="18" charset="0"/>
                    <a:cs typeface="Segoe UI" panose="020B0502040204020203" pitchFamily="34" charset="0"/>
                  </a:rPr>
                  <a:t>Total length of document </a:t>
                </a:r>
                <a:r>
                  <a:rPr lang="en-US" sz="2000" i="1" dirty="0">
                    <a:latin typeface="Cambria" panose="02040503050406030204" pitchFamily="18" charset="0"/>
                    <a:ea typeface="Cambria" panose="02040503050406030204" pitchFamily="18" charset="0"/>
                    <a:cs typeface="Segoe UI" panose="020B0502040204020203" pitchFamily="34" charset="0"/>
                  </a:rPr>
                  <a:t>D </a:t>
                </a:r>
                <a:r>
                  <a:rPr lang="en-US" sz="2000" dirty="0">
                    <a:latin typeface="Cambria" panose="02040503050406030204" pitchFamily="18" charset="0"/>
                    <a:ea typeface="Cambria" panose="02040503050406030204" pitchFamily="18" charset="0"/>
                    <a:cs typeface="Segoe UI" panose="020B0502040204020203" pitchFamily="34" charset="0"/>
                  </a:rPr>
                  <a:t>in words</a:t>
                </a:r>
              </a:p>
              <a:p>
                <a:pPr marL="342900" indent="-342900">
                  <a:buFont typeface="Arial" panose="020B0604020202020204" pitchFamily="34" charset="0"/>
                  <a:buChar char="•"/>
                </a:pPr>
                <a14:m>
                  <m:oMath xmlns:m="http://schemas.openxmlformats.org/officeDocument/2006/math">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𝑎𝑣𝑔𝑑</m:t>
                    </m:r>
                  </m:oMath>
                </a14:m>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l </a:t>
                </a:r>
                <a:r>
                  <a:rPr lang="en-US" sz="2000" i="1" dirty="0">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Average document length in the corpus from which documents are drawn</a:t>
                </a:r>
              </a:p>
              <a:p>
                <a:pPr marL="342900" indent="-342900">
                  <a:buFont typeface="Arial" panose="020B0604020202020204" pitchFamily="34" charset="0"/>
                  <a:buChar char="•"/>
                </a:pPr>
                <a14:m>
                  <m:oMath xmlns:m="http://schemas.openxmlformats.org/officeDocument/2006/math">
                    <m:sSub>
                      <m:sSub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𝑘</m:t>
                        </m:r>
                      </m:e>
                      <m: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1</m:t>
                        </m:r>
                      </m:sub>
                    </m:s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a14:m>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Chosen parameter (2)</a:t>
                </a:r>
              </a:p>
              <a:p>
                <a:pPr marL="342900" indent="-342900">
                  <a:buFont typeface="Arial" panose="020B0604020202020204" pitchFamily="34" charset="0"/>
                  <a:buChar char="•"/>
                </a:pPr>
                <a14:m>
                  <m:oMath xmlns:m="http://schemas.openxmlformats.org/officeDocument/2006/math">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𝑏</m:t>
                    </m:r>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a14:m>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i="1" dirty="0">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Chosen parameter (0.75)</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1257300" lvl="2"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lvl="2"/>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			</a:t>
                </a: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20" name="TextBox 19">
                <a:extLst>
                  <a:ext uri="{FF2B5EF4-FFF2-40B4-BE49-F238E27FC236}">
                    <a16:creationId xmlns:a16="http://schemas.microsoft.com/office/drawing/2014/main" id="{39946529-5B53-48EE-A325-D45924E0B701}"/>
                  </a:ext>
                </a:extLst>
              </p:cNvPr>
              <p:cNvSpPr txBox="1">
                <a:spLocks noRot="1" noChangeAspect="1" noMove="1" noResize="1" noEditPoints="1" noAdjustHandles="1" noChangeArrowheads="1" noChangeShapeType="1" noTextEdit="1"/>
              </p:cNvSpPr>
              <p:nvPr/>
            </p:nvSpPr>
            <p:spPr>
              <a:xfrm>
                <a:off x="1239330" y="3631327"/>
                <a:ext cx="10292270" cy="2783391"/>
              </a:xfrm>
              <a:prstGeom prst="rect">
                <a:avLst/>
              </a:prstGeom>
              <a:blipFill>
                <a:blip r:embed="rId4"/>
                <a:stretch>
                  <a:fillRect l="-1421" t="-3070"/>
                </a:stretch>
              </a:blipFill>
            </p:spPr>
            <p:txBody>
              <a:bodyPr/>
              <a:lstStyle/>
              <a:p>
                <a:r>
                  <a:rPr lang="en-US">
                    <a:noFill/>
                  </a:rPr>
                  <a:t> </a:t>
                </a:r>
              </a:p>
            </p:txBody>
          </p:sp>
        </mc:Fallback>
      </mc:AlternateContent>
    </p:spTree>
    <p:extLst>
      <p:ext uri="{BB962C8B-B14F-4D97-AF65-F5344CB8AC3E}">
        <p14:creationId xmlns:p14="http://schemas.microsoft.com/office/powerpoint/2010/main" val="514600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Document Indexing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23</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133882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700" b="1" dirty="0">
                <a:solidFill>
                  <a:srgbClr val="7030A0"/>
                </a:solidFill>
                <a:latin typeface="Cambria" panose="02040503050406030204" pitchFamily="18" charset="0"/>
                <a:ea typeface="Cambria" panose="02040503050406030204" pitchFamily="18" charset="0"/>
                <a:cs typeface="Segoe UI" panose="020B0502040204020203" pitchFamily="34" charset="0"/>
              </a:rPr>
              <a:t>Term Weighting:</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What I used: The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BM25F weighting scheme </a:t>
            </a:r>
            <a:r>
              <a:rPr lang="en-US" sz="2000" dirty="0">
                <a:latin typeface="Cambria" panose="02040503050406030204" pitchFamily="18" charset="0"/>
                <a:ea typeface="Cambria" panose="02040503050406030204" pitchFamily="18" charset="0"/>
                <a:cs typeface="Segoe UI" panose="020B0502040204020203" pitchFamily="34" charset="0"/>
              </a:rPr>
              <a:t>(based on the BM25 weighting scheme)</a:t>
            </a:r>
          </a:p>
          <a:p>
            <a:pPr marL="1257300" lvl="2"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lvl="2"/>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			</a:t>
            </a: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7BF5E5A-B553-485F-9B3B-E6B7413B644F}"/>
                  </a:ext>
                </a:extLst>
              </p:cNvPr>
              <p:cNvSpPr txBox="1"/>
              <p:nvPr/>
            </p:nvSpPr>
            <p:spPr>
              <a:xfrm>
                <a:off x="1239330" y="2279948"/>
                <a:ext cx="10292270" cy="1499257"/>
              </a:xfrm>
              <a:prstGeom prst="rect">
                <a:avLst/>
              </a:prstGeom>
              <a:noFill/>
            </p:spPr>
            <p:txBody>
              <a:bodyPr wrap="square" lIns="0" tIns="0" rIns="0" bIns="0" rtlCol="0">
                <a:spAutoFit/>
              </a:bodyPr>
              <a:lstStyle/>
              <a:p>
                <a:pPr lvl="2"/>
                <a:r>
                  <a:rPr lang="en-US" sz="3000" dirty="0">
                    <a:solidFill>
                      <a:srgbClr val="FF0000"/>
                    </a:solidFill>
                    <a:ea typeface="Cambria" panose="02040503050406030204" pitchFamily="18" charset="0"/>
                    <a:cs typeface="Segoe UI" panose="020B0502040204020203" pitchFamily="34" charset="0"/>
                  </a:rPr>
                  <a:t>(BM25F)</a:t>
                </a:r>
                <a14:m>
                  <m:oMath xmlns:m="http://schemas.openxmlformats.org/officeDocument/2006/math">
                    <m:sSub>
                      <m:sSub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𝑡</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𝐷</m:t>
                        </m:r>
                      </m:sub>
                    </m:s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r>
                      <a:rPr lang="en-US" sz="3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𝑖𝑑𝑓</m:t>
                    </m:r>
                    <m:d>
                      <m:d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𝑡</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𝐷</m:t>
                        </m:r>
                      </m:e>
                    </m:d>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f>
                      <m:f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acc>
                          <m:accPr>
                            <m:chr m:val="̃"/>
                            <m:ctrlPr>
                              <a:rPr lang="en-US" sz="3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accPr>
                          <m:e>
                            <m:sSub>
                              <m:sSubPr>
                                <m:ctrlPr>
                                  <a:rPr lang="en-US" sz="3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𝑓</m:t>
                                </m:r>
                              </m:e>
                              <m:sub>
                                <m:r>
                                  <a:rPr lang="en-US" sz="3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𝑡</m:t>
                                </m:r>
                                <m:r>
                                  <a:rPr lang="en-US" sz="3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𝐷</m:t>
                                </m:r>
                              </m:sub>
                            </m:sSub>
                          </m:e>
                        </m:acc>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 (</m:t>
                        </m:r>
                        <m:sSub>
                          <m:sSub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𝑘</m:t>
                            </m:r>
                          </m:e>
                          <m: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sub>
                        </m:s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num>
                      <m:den>
                        <m:acc>
                          <m:accPr>
                            <m:chr m:val="̃"/>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accPr>
                          <m:e>
                            <m:sSub>
                              <m:sSub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𝑓</m:t>
                                </m:r>
                              </m:e>
                              <m: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𝑡</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𝐷</m:t>
                                </m:r>
                              </m:sub>
                            </m:sSub>
                          </m:e>
                        </m:acc>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sSub>
                          <m:sSub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𝑘</m:t>
                            </m:r>
                          </m:e>
                          <m: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sub>
                        </m:sSub>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(1 −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𝑏</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 </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𝑏</m:t>
                        </m:r>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 ∗ </m:t>
                        </m:r>
                        <m:f>
                          <m:fPr>
                            <m:ctrlP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acc>
                              <m:accPr>
                                <m:chr m:val="̃"/>
                                <m:ctrlPr>
                                  <a:rPr lang="en-US" sz="3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accPr>
                              <m:e>
                                <m:r>
                                  <a:rPr lang="en-US" sz="3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𝐷</m:t>
                                </m:r>
                              </m:e>
                            </m:acc>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num>
                          <m:den>
                            <m:acc>
                              <m:accPr>
                                <m:chr m:val="̃"/>
                                <m:ctrlPr>
                                  <a:rPr lang="en-US" sz="3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accPr>
                              <m:e>
                                <m:r>
                                  <a:rPr lang="en-US" sz="3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𝑎𝑣𝑔𝑑𝑙</m:t>
                                </m:r>
                              </m:e>
                            </m:acc>
                          </m:den>
                        </m:f>
                        <m:r>
                          <a:rPr lang="en-US" sz="3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den>
                    </m:f>
                  </m:oMath>
                </a14:m>
                <a:endPar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2"/>
                <a:endParaRPr lang="en-US" sz="3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18" name="TextBox 17">
                <a:extLst>
                  <a:ext uri="{FF2B5EF4-FFF2-40B4-BE49-F238E27FC236}">
                    <a16:creationId xmlns:a16="http://schemas.microsoft.com/office/drawing/2014/main" id="{07BF5E5A-B553-485F-9B3B-E6B7413B644F}"/>
                  </a:ext>
                </a:extLst>
              </p:cNvPr>
              <p:cNvSpPr txBox="1">
                <a:spLocks noRot="1" noChangeAspect="1" noMove="1" noResize="1" noEditPoints="1" noAdjustHandles="1" noChangeArrowheads="1" noChangeShapeType="1" noTextEdit="1"/>
              </p:cNvSpPr>
              <p:nvPr/>
            </p:nvSpPr>
            <p:spPr>
              <a:xfrm>
                <a:off x="1239330" y="2279948"/>
                <a:ext cx="10292270" cy="14992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9946529-5B53-48EE-A325-D45924E0B701}"/>
                  </a:ext>
                </a:extLst>
              </p:cNvPr>
              <p:cNvSpPr txBox="1"/>
              <p:nvPr/>
            </p:nvSpPr>
            <p:spPr>
              <a:xfrm>
                <a:off x="1239330" y="3631327"/>
                <a:ext cx="10292270" cy="3757632"/>
              </a:xfrm>
              <a:prstGeom prst="rect">
                <a:avLst/>
              </a:prstGeom>
              <a:noFill/>
            </p:spPr>
            <p:txBody>
              <a:bodyPr wrap="square" lIns="0" tIns="0" rIns="0" bIns="0" rtlCol="0">
                <a:spAutoFit/>
              </a:bodyPr>
              <a:lstStyle/>
              <a:p>
                <a:pPr marL="342900" indent="-342900">
                  <a:buFont typeface="Arial" panose="020B0604020202020204" pitchFamily="34" charset="0"/>
                  <a:buChar char="•"/>
                </a:pPr>
                <a14:m>
                  <m:oMath xmlns:m="http://schemas.openxmlformats.org/officeDocument/2006/math">
                    <m:acc>
                      <m:accPr>
                        <m:chr m:val="̃"/>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accPr>
                      <m:e>
                        <m:sSub>
                          <m:sSub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𝑓</m:t>
                            </m:r>
                          </m:e>
                          <m: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𝑡</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𝐷</m:t>
                            </m:r>
                          </m:sub>
                        </m:sSub>
                      </m:e>
                    </m:acc>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a14:m>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Term frequency (</a:t>
                </a:r>
                <a:r>
                  <a:rPr lang="en-US" sz="2000" dirty="0" err="1">
                    <a:latin typeface="Cambria" panose="02040503050406030204" pitchFamily="18" charset="0"/>
                    <a:ea typeface="Cambria" panose="02040503050406030204" pitchFamily="18" charset="0"/>
                    <a:cs typeface="Segoe UI" panose="020B0502040204020203" pitchFamily="34" charset="0"/>
                  </a:rPr>
                  <a:t>tf</a:t>
                </a:r>
                <a:r>
                  <a:rPr lang="en-US" sz="2000" dirty="0">
                    <a:latin typeface="Cambria" panose="02040503050406030204" pitchFamily="18" charset="0"/>
                    <a:ea typeface="Cambria" panose="02040503050406030204" pitchFamily="18" charset="0"/>
                    <a:cs typeface="Segoe UI" panose="020B0502040204020203" pitchFamily="34" charset="0"/>
                  </a:rPr>
                  <a:t>) of a term </a:t>
                </a:r>
                <a:r>
                  <a:rPr lang="en-US" sz="2000" i="1" dirty="0">
                    <a:latin typeface="Cambria" panose="02040503050406030204" pitchFamily="18" charset="0"/>
                    <a:ea typeface="Cambria" panose="02040503050406030204" pitchFamily="18" charset="0"/>
                    <a:cs typeface="Segoe UI" panose="020B0502040204020203" pitchFamily="34" charset="0"/>
                  </a:rPr>
                  <a:t>t</a:t>
                </a:r>
                <a:r>
                  <a:rPr lang="en-US" sz="2000" dirty="0">
                    <a:latin typeface="Cambria" panose="02040503050406030204" pitchFamily="18" charset="0"/>
                    <a:ea typeface="Cambria" panose="02040503050406030204" pitchFamily="18" charset="0"/>
                    <a:cs typeface="Segoe UI" panose="020B0502040204020203" pitchFamily="34" charset="0"/>
                  </a:rPr>
                  <a:t> in document </a:t>
                </a:r>
                <a:r>
                  <a:rPr lang="en-US" sz="2000" i="1" dirty="0">
                    <a:latin typeface="Cambria" panose="02040503050406030204" pitchFamily="18" charset="0"/>
                    <a:ea typeface="Cambria" panose="02040503050406030204" pitchFamily="18" charset="0"/>
                    <a:cs typeface="Segoe UI" panose="020B0502040204020203" pitchFamily="34" charset="0"/>
                  </a:rPr>
                  <a:t>D, </a:t>
                </a:r>
                <a:r>
                  <a:rPr lang="en-US" sz="2000" dirty="0">
                    <a:latin typeface="Cambria" panose="02040503050406030204" pitchFamily="18" charset="0"/>
                    <a:ea typeface="Cambria" panose="02040503050406030204" pitchFamily="18" charset="0"/>
                  </a:rPr>
                  <a:t>defined by a linear combination of</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weighted fields of a term.</a:t>
                </a:r>
                <a:endParaRPr lang="en-US" sz="2000" i="1"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14:m>
                  <m:oMath xmlns:m="http://schemas.openxmlformats.org/officeDocument/2006/math">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𝑖𝑑𝑓</m:t>
                    </m:r>
                    <m:d>
                      <m:d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d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𝑡</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𝐷</m:t>
                        </m:r>
                      </m:e>
                    </m:d>
                  </m:oMath>
                </a14:m>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Inverse document frequency (</a:t>
                </a:r>
                <a:r>
                  <a:rPr lang="en-US" sz="2000" dirty="0" err="1">
                    <a:latin typeface="Cambria" panose="02040503050406030204" pitchFamily="18" charset="0"/>
                    <a:ea typeface="Cambria" panose="02040503050406030204" pitchFamily="18" charset="0"/>
                    <a:cs typeface="Segoe UI" panose="020B0502040204020203" pitchFamily="34" charset="0"/>
                  </a:rPr>
                  <a:t>idf</a:t>
                </a:r>
                <a:r>
                  <a:rPr lang="en-US" sz="2000" dirty="0">
                    <a:latin typeface="Cambria" panose="02040503050406030204" pitchFamily="18" charset="0"/>
                    <a:ea typeface="Cambria" panose="02040503050406030204" pitchFamily="18" charset="0"/>
                    <a:cs typeface="Segoe UI" panose="020B0502040204020203" pitchFamily="34" charset="0"/>
                  </a:rPr>
                  <a:t>) of a term </a:t>
                </a:r>
                <a:r>
                  <a:rPr lang="en-US" sz="2000" i="1" dirty="0">
                    <a:latin typeface="Cambria" panose="02040503050406030204" pitchFamily="18" charset="0"/>
                    <a:ea typeface="Cambria" panose="02040503050406030204" pitchFamily="18" charset="0"/>
                    <a:cs typeface="Segoe UI" panose="020B0502040204020203" pitchFamily="34" charset="0"/>
                  </a:rPr>
                  <a:t>t</a:t>
                </a:r>
                <a:r>
                  <a:rPr lang="en-US" sz="2000" dirty="0">
                    <a:latin typeface="Cambria" panose="02040503050406030204" pitchFamily="18" charset="0"/>
                    <a:ea typeface="Cambria" panose="02040503050406030204" pitchFamily="18" charset="0"/>
                    <a:cs typeface="Segoe UI" panose="020B0502040204020203" pitchFamily="34" charset="0"/>
                  </a:rPr>
                  <a:t> in document </a:t>
                </a:r>
                <a:r>
                  <a:rPr lang="en-US" sz="2000" i="1" dirty="0">
                    <a:latin typeface="Cambria" panose="02040503050406030204" pitchFamily="18" charset="0"/>
                    <a:ea typeface="Cambria" panose="02040503050406030204" pitchFamily="18" charset="0"/>
                    <a:cs typeface="Segoe UI" panose="020B0502040204020203" pitchFamily="34" charset="0"/>
                  </a:rPr>
                  <a:t>D.</a:t>
                </a:r>
              </a:p>
              <a:p>
                <a:pPr marL="342900" indent="-342900">
                  <a:buFont typeface="Arial" panose="020B0604020202020204" pitchFamily="34" charset="0"/>
                  <a:buChar char="•"/>
                </a:pPr>
                <a14:m>
                  <m:oMath xmlns:m="http://schemas.openxmlformats.org/officeDocument/2006/math">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m:t>
                    </m:r>
                    <m:acc>
                      <m:accPr>
                        <m:chr m:val="̃"/>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acc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𝐷</m:t>
                        </m:r>
                      </m:e>
                    </m:acc>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a14:m>
                <a:r>
                  <a:rPr lang="en-US" sz="2000" dirty="0">
                    <a:latin typeface="Cambria" panose="02040503050406030204" pitchFamily="18" charset="0"/>
                    <a:ea typeface="Cambria" panose="02040503050406030204" pitchFamily="18" charset="0"/>
                    <a:cs typeface="Segoe UI" panose="020B0502040204020203" pitchFamily="34" charset="0"/>
                  </a:rPr>
                  <a:t>Total length of document </a:t>
                </a:r>
                <a:r>
                  <a:rPr lang="en-US" sz="2000" i="1" dirty="0">
                    <a:latin typeface="Cambria" panose="02040503050406030204" pitchFamily="18" charset="0"/>
                    <a:ea typeface="Cambria" panose="02040503050406030204" pitchFamily="18" charset="0"/>
                    <a:cs typeface="Segoe UI" panose="020B0502040204020203" pitchFamily="34" charset="0"/>
                  </a:rPr>
                  <a:t>D </a:t>
                </a:r>
                <a:r>
                  <a:rPr lang="en-US" sz="2000" dirty="0">
                    <a:latin typeface="Cambria" panose="02040503050406030204" pitchFamily="18" charset="0"/>
                    <a:ea typeface="Cambria" panose="02040503050406030204" pitchFamily="18" charset="0"/>
                    <a:cs typeface="Segoe UI" panose="020B0502040204020203" pitchFamily="34" charset="0"/>
                  </a:rPr>
                  <a:t>in words </a:t>
                </a:r>
                <a:r>
                  <a:rPr lang="en-US" sz="2000" dirty="0">
                    <a:latin typeface="Cambria" panose="02040503050406030204" pitchFamily="18" charset="0"/>
                    <a:ea typeface="Cambria" panose="02040503050406030204" pitchFamily="18" charset="0"/>
                  </a:rPr>
                  <a:t>after considering term weights for each field, and can be thought as term frequency for all terms </a:t>
                </a:r>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14:m>
                  <m:oMath xmlns:m="http://schemas.openxmlformats.org/officeDocument/2006/math">
                    <m:acc>
                      <m:accPr>
                        <m:chr m:val="̃"/>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acc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𝑎𝑣𝑔𝑑𝑙</m:t>
                        </m:r>
                      </m:e>
                    </m:acc>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a14:m>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Average document length in the corpus from which documents are drawn </a:t>
                </a:r>
                <a:r>
                  <a:rPr lang="en-US" sz="2000" dirty="0">
                    <a:latin typeface="Cambria" panose="02040503050406030204" pitchFamily="18" charset="0"/>
                    <a:ea typeface="Cambria" panose="02040503050406030204" pitchFamily="18" charset="0"/>
                  </a:rPr>
                  <a:t>after considering term weights for each field</a:t>
                </a:r>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14:m>
                  <m:oMath xmlns:m="http://schemas.openxmlformats.org/officeDocument/2006/math">
                    <m:sSub>
                      <m:sSub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𝑘</m:t>
                        </m:r>
                      </m:e>
                      <m: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1</m:t>
                        </m:r>
                      </m:sub>
                    </m:s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a14:m>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Chosen parameter (2)</a:t>
                </a:r>
              </a:p>
              <a:p>
                <a:pPr marL="342900" indent="-342900">
                  <a:buFont typeface="Arial" panose="020B0604020202020204" pitchFamily="34" charset="0"/>
                  <a:buChar char="•"/>
                </a:pPr>
                <a14:m>
                  <m:oMath xmlns:m="http://schemas.openxmlformats.org/officeDocument/2006/math">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𝑏</m:t>
                    </m:r>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a14:m>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i="1" dirty="0">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Chosen parameter (0.75)</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1257300" lvl="2"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lvl="2"/>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			</a:t>
                </a: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20" name="TextBox 19">
                <a:extLst>
                  <a:ext uri="{FF2B5EF4-FFF2-40B4-BE49-F238E27FC236}">
                    <a16:creationId xmlns:a16="http://schemas.microsoft.com/office/drawing/2014/main" id="{39946529-5B53-48EE-A325-D45924E0B701}"/>
                  </a:ext>
                </a:extLst>
              </p:cNvPr>
              <p:cNvSpPr txBox="1">
                <a:spLocks noRot="1" noChangeAspect="1" noMove="1" noResize="1" noEditPoints="1" noAdjustHandles="1" noChangeArrowheads="1" noChangeShapeType="1" noTextEdit="1"/>
              </p:cNvSpPr>
              <p:nvPr/>
            </p:nvSpPr>
            <p:spPr>
              <a:xfrm>
                <a:off x="1239330" y="3631327"/>
                <a:ext cx="10292270" cy="3757632"/>
              </a:xfrm>
              <a:prstGeom prst="rect">
                <a:avLst/>
              </a:prstGeom>
              <a:blipFill>
                <a:blip r:embed="rId4"/>
                <a:stretch>
                  <a:fillRect l="-1421" t="-1623" r="-1303"/>
                </a:stretch>
              </a:blipFill>
            </p:spPr>
            <p:txBody>
              <a:bodyPr/>
              <a:lstStyle/>
              <a:p>
                <a:r>
                  <a:rPr lang="en-US">
                    <a:noFill/>
                  </a:rPr>
                  <a:t> </a:t>
                </a:r>
              </a:p>
            </p:txBody>
          </p:sp>
        </mc:Fallback>
      </mc:AlternateContent>
    </p:spTree>
    <p:extLst>
      <p:ext uri="{BB962C8B-B14F-4D97-AF65-F5344CB8AC3E}">
        <p14:creationId xmlns:p14="http://schemas.microsoft.com/office/powerpoint/2010/main" val="350408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Search Engine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24</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picture containing object, clock&#10;&#10;Description generated with very high confidence">
            <a:extLst>
              <a:ext uri="{FF2B5EF4-FFF2-40B4-BE49-F238E27FC236}">
                <a16:creationId xmlns:a16="http://schemas.microsoft.com/office/drawing/2014/main" id="{BEAC769C-003E-43FC-9389-008AB7B0F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706" y="3297368"/>
            <a:ext cx="1131757" cy="1131757"/>
          </a:xfrm>
          <a:prstGeom prst="rect">
            <a:avLst/>
          </a:prstGeom>
        </p:spPr>
      </p:pic>
      <p:pic>
        <p:nvPicPr>
          <p:cNvPr id="17" name="Picture 16" descr="A close up of a sign&#10;&#10;Description generated with high confidence">
            <a:extLst>
              <a:ext uri="{FF2B5EF4-FFF2-40B4-BE49-F238E27FC236}">
                <a16:creationId xmlns:a16="http://schemas.microsoft.com/office/drawing/2014/main" id="{233FCFB5-DA51-4B92-A320-E9B3F700B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373" y="1499754"/>
            <a:ext cx="979090" cy="979090"/>
          </a:xfrm>
          <a:prstGeom prst="rect">
            <a:avLst/>
          </a:prstGeom>
        </p:spPr>
      </p:pic>
      <p:pic>
        <p:nvPicPr>
          <p:cNvPr id="5" name="Picture 4">
            <a:extLst>
              <a:ext uri="{FF2B5EF4-FFF2-40B4-BE49-F238E27FC236}">
                <a16:creationId xmlns:a16="http://schemas.microsoft.com/office/drawing/2014/main" id="{C47E3021-D283-4C99-8B31-4504F4278E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555" y="1424522"/>
            <a:ext cx="979090" cy="979090"/>
          </a:xfrm>
          <a:prstGeom prst="rect">
            <a:avLst/>
          </a:prstGeom>
        </p:spPr>
      </p:pic>
      <p:grpSp>
        <p:nvGrpSpPr>
          <p:cNvPr id="18" name="Group 17">
            <a:extLst>
              <a:ext uri="{FF2B5EF4-FFF2-40B4-BE49-F238E27FC236}">
                <a16:creationId xmlns:a16="http://schemas.microsoft.com/office/drawing/2014/main" id="{61AA0945-0C46-4F23-9C41-381E39551FB1}"/>
              </a:ext>
            </a:extLst>
          </p:cNvPr>
          <p:cNvGrpSpPr/>
          <p:nvPr/>
        </p:nvGrpSpPr>
        <p:grpSpPr>
          <a:xfrm>
            <a:off x="10074667" y="3421621"/>
            <a:ext cx="1411556" cy="1148034"/>
            <a:chOff x="5437942" y="2615354"/>
            <a:chExt cx="1411556" cy="1148034"/>
          </a:xfrm>
        </p:grpSpPr>
        <p:pic>
          <p:nvPicPr>
            <p:cNvPr id="19" name="Picture 18" descr="A picture containing object&#10;&#10;Description generated with high confidence">
              <a:extLst>
                <a:ext uri="{FF2B5EF4-FFF2-40B4-BE49-F238E27FC236}">
                  <a16:creationId xmlns:a16="http://schemas.microsoft.com/office/drawing/2014/main" id="{7F8BC79A-DB7D-482D-880A-74D17B8D7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7942" y="2615354"/>
              <a:ext cx="611756" cy="611756"/>
            </a:xfrm>
            <a:prstGeom prst="rect">
              <a:avLst/>
            </a:prstGeom>
          </p:spPr>
        </p:pic>
        <p:pic>
          <p:nvPicPr>
            <p:cNvPr id="20" name="Picture 19" descr="A picture containing object&#10;&#10;Description generated with high confidence">
              <a:extLst>
                <a:ext uri="{FF2B5EF4-FFF2-40B4-BE49-F238E27FC236}">
                  <a16:creationId xmlns:a16="http://schemas.microsoft.com/office/drawing/2014/main" id="{D435EFE4-0FCC-4B84-8F73-6E3ED86BE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842" y="2615354"/>
              <a:ext cx="611756" cy="611756"/>
            </a:xfrm>
            <a:prstGeom prst="rect">
              <a:avLst/>
            </a:prstGeom>
          </p:spPr>
        </p:pic>
        <p:pic>
          <p:nvPicPr>
            <p:cNvPr id="21" name="Picture 20" descr="A picture containing object&#10;&#10;Description generated with high confidence">
              <a:extLst>
                <a:ext uri="{FF2B5EF4-FFF2-40B4-BE49-F238E27FC236}">
                  <a16:creationId xmlns:a16="http://schemas.microsoft.com/office/drawing/2014/main" id="{A72BC275-E77E-4937-B0AD-D11BFFA789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42" y="2615354"/>
              <a:ext cx="611756" cy="611756"/>
            </a:xfrm>
            <a:prstGeom prst="rect">
              <a:avLst/>
            </a:prstGeom>
          </p:spPr>
        </p:pic>
        <p:pic>
          <p:nvPicPr>
            <p:cNvPr id="22" name="Picture 21" descr="A picture containing object&#10;&#10;Description generated with high confidence">
              <a:extLst>
                <a:ext uri="{FF2B5EF4-FFF2-40B4-BE49-F238E27FC236}">
                  <a16:creationId xmlns:a16="http://schemas.microsoft.com/office/drawing/2014/main" id="{D019BA72-F4E5-47DD-BD63-7AAEE2A7DF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0009" y="3151632"/>
              <a:ext cx="611756" cy="611756"/>
            </a:xfrm>
            <a:prstGeom prst="rect">
              <a:avLst/>
            </a:prstGeom>
          </p:spPr>
        </p:pic>
        <p:pic>
          <p:nvPicPr>
            <p:cNvPr id="23" name="Picture 22" descr="A picture containing object&#10;&#10;Description generated with high confidence">
              <a:extLst>
                <a:ext uri="{FF2B5EF4-FFF2-40B4-BE49-F238E27FC236}">
                  <a16:creationId xmlns:a16="http://schemas.microsoft.com/office/drawing/2014/main" id="{33B1CD15-0CC9-490A-B9E8-D7B7038BC9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6237" y="3142051"/>
              <a:ext cx="611756" cy="611756"/>
            </a:xfrm>
            <a:prstGeom prst="rect">
              <a:avLst/>
            </a:prstGeom>
          </p:spPr>
        </p:pic>
      </p:grpSp>
      <p:grpSp>
        <p:nvGrpSpPr>
          <p:cNvPr id="24" name="Group 23">
            <a:extLst>
              <a:ext uri="{FF2B5EF4-FFF2-40B4-BE49-F238E27FC236}">
                <a16:creationId xmlns:a16="http://schemas.microsoft.com/office/drawing/2014/main" id="{3FCFAD14-246B-4460-BD58-33909574E692}"/>
              </a:ext>
            </a:extLst>
          </p:cNvPr>
          <p:cNvGrpSpPr/>
          <p:nvPr/>
        </p:nvGrpSpPr>
        <p:grpSpPr>
          <a:xfrm>
            <a:off x="6936464" y="3119256"/>
            <a:ext cx="1586378" cy="1897654"/>
            <a:chOff x="7134319" y="2160367"/>
            <a:chExt cx="1586378" cy="1897654"/>
          </a:xfrm>
        </p:grpSpPr>
        <p:grpSp>
          <p:nvGrpSpPr>
            <p:cNvPr id="25" name="Group 24">
              <a:extLst>
                <a:ext uri="{FF2B5EF4-FFF2-40B4-BE49-F238E27FC236}">
                  <a16:creationId xmlns:a16="http://schemas.microsoft.com/office/drawing/2014/main" id="{EE11DA2A-07B3-45F0-95F4-6CD8D6898659}"/>
                </a:ext>
              </a:extLst>
            </p:cNvPr>
            <p:cNvGrpSpPr/>
            <p:nvPr/>
          </p:nvGrpSpPr>
          <p:grpSpPr>
            <a:xfrm>
              <a:off x="7134319" y="2160367"/>
              <a:ext cx="1586378" cy="1897654"/>
              <a:chOff x="6669217" y="59126"/>
              <a:chExt cx="2278743" cy="2659533"/>
            </a:xfrm>
          </p:grpSpPr>
          <p:sp>
            <p:nvSpPr>
              <p:cNvPr id="27" name="Rectangle 26">
                <a:extLst>
                  <a:ext uri="{FF2B5EF4-FFF2-40B4-BE49-F238E27FC236}">
                    <a16:creationId xmlns:a16="http://schemas.microsoft.com/office/drawing/2014/main" id="{A565C488-8222-45AE-919F-E40FB6224B7F}"/>
                  </a:ext>
                </a:extLst>
              </p:cNvPr>
              <p:cNvSpPr/>
              <p:nvPr/>
            </p:nvSpPr>
            <p:spPr>
              <a:xfrm>
                <a:off x="6701609" y="59126"/>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7CFE46EF-072B-444F-ACF5-3F5A34BAE58B}"/>
                  </a:ext>
                </a:extLst>
              </p:cNvPr>
              <p:cNvSpPr txBox="1"/>
              <p:nvPr/>
            </p:nvSpPr>
            <p:spPr>
              <a:xfrm>
                <a:off x="6669217" y="1812836"/>
                <a:ext cx="2278743" cy="90582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Relevance Ranking</a:t>
                </a:r>
              </a:p>
            </p:txBody>
          </p:sp>
        </p:grpSp>
        <p:pic>
          <p:nvPicPr>
            <p:cNvPr id="26" name="Picture 25">
              <a:extLst>
                <a:ext uri="{FF2B5EF4-FFF2-40B4-BE49-F238E27FC236}">
                  <a16:creationId xmlns:a16="http://schemas.microsoft.com/office/drawing/2014/main" id="{EC491784-7E9E-4F4F-B70D-ADEBADB145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203" y="2200718"/>
              <a:ext cx="1410048" cy="1410048"/>
            </a:xfrm>
            <a:prstGeom prst="rect">
              <a:avLst/>
            </a:prstGeom>
          </p:spPr>
        </p:pic>
      </p:grpSp>
      <p:grpSp>
        <p:nvGrpSpPr>
          <p:cNvPr id="29" name="Group 28">
            <a:extLst>
              <a:ext uri="{FF2B5EF4-FFF2-40B4-BE49-F238E27FC236}">
                <a16:creationId xmlns:a16="http://schemas.microsoft.com/office/drawing/2014/main" id="{88450A8D-ED3D-4BEA-AC9B-C5416E4C0CFA}"/>
              </a:ext>
            </a:extLst>
          </p:cNvPr>
          <p:cNvGrpSpPr/>
          <p:nvPr/>
        </p:nvGrpSpPr>
        <p:grpSpPr>
          <a:xfrm>
            <a:off x="3449212" y="3297369"/>
            <a:ext cx="2494504" cy="1509910"/>
            <a:chOff x="3449212" y="3297369"/>
            <a:chExt cx="2494504" cy="1509910"/>
          </a:xfrm>
        </p:grpSpPr>
        <p:pic>
          <p:nvPicPr>
            <p:cNvPr id="7" name="Picture 6" descr="A close up of a sign&#10;&#10;Description generated with very high confidence">
              <a:extLst>
                <a:ext uri="{FF2B5EF4-FFF2-40B4-BE49-F238E27FC236}">
                  <a16:creationId xmlns:a16="http://schemas.microsoft.com/office/drawing/2014/main" id="{BBD4941D-3161-4593-B71C-BE18FA4958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2258" y="3297369"/>
              <a:ext cx="1131757" cy="1131757"/>
            </a:xfrm>
            <a:prstGeom prst="rect">
              <a:avLst/>
            </a:prstGeom>
          </p:spPr>
        </p:pic>
        <p:sp>
          <p:nvSpPr>
            <p:cNvPr id="8" name="TextBox 7">
              <a:extLst>
                <a:ext uri="{FF2B5EF4-FFF2-40B4-BE49-F238E27FC236}">
                  <a16:creationId xmlns:a16="http://schemas.microsoft.com/office/drawing/2014/main" id="{93F0965C-3D8C-46C2-B234-C92E4CF774C3}"/>
                </a:ext>
              </a:extLst>
            </p:cNvPr>
            <p:cNvSpPr txBox="1"/>
            <p:nvPr/>
          </p:nvSpPr>
          <p:spPr>
            <a:xfrm>
              <a:off x="3449212" y="4407169"/>
              <a:ext cx="2494504"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Question Processing</a:t>
              </a:r>
            </a:p>
          </p:txBody>
        </p:sp>
      </p:grpSp>
      <p:cxnSp>
        <p:nvCxnSpPr>
          <p:cNvPr id="31" name="Straight Arrow Connector 30">
            <a:extLst>
              <a:ext uri="{FF2B5EF4-FFF2-40B4-BE49-F238E27FC236}">
                <a16:creationId xmlns:a16="http://schemas.microsoft.com/office/drawing/2014/main" id="{860CA576-3AB2-465E-9D68-9E432C687AF3}"/>
              </a:ext>
            </a:extLst>
          </p:cNvPr>
          <p:cNvCxnSpPr>
            <a:stCxn id="16" idx="3"/>
            <a:endCxn id="7" idx="1"/>
          </p:cNvCxnSpPr>
          <p:nvPr/>
        </p:nvCxnSpPr>
        <p:spPr>
          <a:xfrm>
            <a:off x="2456463" y="3863247"/>
            <a:ext cx="15857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B6755A-8C61-4AE6-BC64-B58C2F6A26B8}"/>
              </a:ext>
            </a:extLst>
          </p:cNvPr>
          <p:cNvCxnSpPr>
            <a:cxnSpLocks/>
            <a:stCxn id="7" idx="3"/>
          </p:cNvCxnSpPr>
          <p:nvPr/>
        </p:nvCxnSpPr>
        <p:spPr>
          <a:xfrm>
            <a:off x="5174015" y="3863248"/>
            <a:ext cx="1707705" cy="1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98D50A-4652-41E7-8F64-5413C4A355B0}"/>
              </a:ext>
            </a:extLst>
          </p:cNvPr>
          <p:cNvCxnSpPr>
            <a:stCxn id="5" idx="2"/>
          </p:cNvCxnSpPr>
          <p:nvPr/>
        </p:nvCxnSpPr>
        <p:spPr>
          <a:xfrm>
            <a:off x="7658100" y="2403612"/>
            <a:ext cx="0" cy="715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DCDE41-D6C2-4CE9-8852-F21EFE884CD4}"/>
              </a:ext>
            </a:extLst>
          </p:cNvPr>
          <p:cNvCxnSpPr>
            <a:cxnSpLocks/>
          </p:cNvCxnSpPr>
          <p:nvPr/>
        </p:nvCxnSpPr>
        <p:spPr>
          <a:xfrm flipV="1">
            <a:off x="2641600" y="1887236"/>
            <a:ext cx="4438746" cy="2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6E077AD-9E50-447A-B305-8D55FB4986B1}"/>
              </a:ext>
            </a:extLst>
          </p:cNvPr>
          <p:cNvCxnSpPr>
            <a:cxnSpLocks/>
          </p:cNvCxnSpPr>
          <p:nvPr/>
        </p:nvCxnSpPr>
        <p:spPr>
          <a:xfrm>
            <a:off x="8559029" y="3863247"/>
            <a:ext cx="1515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CD06811-DFC0-4454-90F0-A8E19A0C14BD}"/>
              </a:ext>
            </a:extLst>
          </p:cNvPr>
          <p:cNvSpPr txBox="1"/>
          <p:nvPr/>
        </p:nvSpPr>
        <p:spPr>
          <a:xfrm>
            <a:off x="7912159" y="1585811"/>
            <a:ext cx="1841044" cy="646331"/>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Document Indexing</a:t>
            </a:r>
          </a:p>
        </p:txBody>
      </p:sp>
    </p:spTree>
    <p:extLst>
      <p:ext uri="{BB962C8B-B14F-4D97-AF65-F5344CB8AC3E}">
        <p14:creationId xmlns:p14="http://schemas.microsoft.com/office/powerpoint/2010/main" val="419035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Question Processing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25</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7" name="Group 6">
            <a:extLst>
              <a:ext uri="{FF2B5EF4-FFF2-40B4-BE49-F238E27FC236}">
                <a16:creationId xmlns:a16="http://schemas.microsoft.com/office/drawing/2014/main" id="{FDCEB3D5-17B4-4852-AD90-38AE8C9B8CC6}"/>
              </a:ext>
            </a:extLst>
          </p:cNvPr>
          <p:cNvGrpSpPr/>
          <p:nvPr/>
        </p:nvGrpSpPr>
        <p:grpSpPr>
          <a:xfrm>
            <a:off x="1006672" y="1795307"/>
            <a:ext cx="10720508" cy="3267385"/>
            <a:chOff x="1200901" y="3005275"/>
            <a:chExt cx="10720508" cy="3267385"/>
          </a:xfrm>
        </p:grpSpPr>
        <p:sp>
          <p:nvSpPr>
            <p:cNvPr id="22" name="TextBox 21">
              <a:extLst>
                <a:ext uri="{FF2B5EF4-FFF2-40B4-BE49-F238E27FC236}">
                  <a16:creationId xmlns:a16="http://schemas.microsoft.com/office/drawing/2014/main" id="{B0B91369-0DBB-4E43-8BA4-3AEC426FF5F1}"/>
                </a:ext>
              </a:extLst>
            </p:cNvPr>
            <p:cNvSpPr txBox="1"/>
            <p:nvPr/>
          </p:nvSpPr>
          <p:spPr>
            <a:xfrm>
              <a:off x="5429086" y="3039229"/>
              <a:ext cx="2073133"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a:t>
              </a:r>
              <a:r>
                <a:rPr lang="vi-VN" dirty="0">
                  <a:latin typeface="Cambria" panose="02040503050406030204" pitchFamily="18" charset="0"/>
                  <a:ea typeface="Cambria" panose="02040503050406030204" pitchFamily="18" charset="0"/>
                </a:rPr>
                <a:t>rường</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(52 %)</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ngoại_ngữ (11 %) </a:t>
              </a:r>
            </a:p>
            <a:p>
              <a:r>
                <a:rPr lang="en-US" dirty="0">
                  <a:latin typeface="Cambria" panose="02040503050406030204" pitchFamily="18" charset="0"/>
                  <a:ea typeface="Cambria" panose="02040503050406030204" pitchFamily="18" charset="0"/>
                </a:rPr>
                <a:t>tốt_nghiệp (26 %)</a:t>
              </a:r>
            </a:p>
          </p:txBody>
        </p:sp>
        <p:grpSp>
          <p:nvGrpSpPr>
            <p:cNvPr id="5" name="Group 4">
              <a:extLst>
                <a:ext uri="{FF2B5EF4-FFF2-40B4-BE49-F238E27FC236}">
                  <a16:creationId xmlns:a16="http://schemas.microsoft.com/office/drawing/2014/main" id="{719B3344-BA29-4FCD-AFFF-7542A1D0E1DA}"/>
                </a:ext>
              </a:extLst>
            </p:cNvPr>
            <p:cNvGrpSpPr/>
            <p:nvPr/>
          </p:nvGrpSpPr>
          <p:grpSpPr>
            <a:xfrm>
              <a:off x="1200901" y="3005275"/>
              <a:ext cx="10720508" cy="3267385"/>
              <a:chOff x="1200901" y="3005275"/>
              <a:chExt cx="10720508" cy="3267385"/>
            </a:xfrm>
          </p:grpSpPr>
          <p:grpSp>
            <p:nvGrpSpPr>
              <p:cNvPr id="4" name="Group 3">
                <a:extLst>
                  <a:ext uri="{FF2B5EF4-FFF2-40B4-BE49-F238E27FC236}">
                    <a16:creationId xmlns:a16="http://schemas.microsoft.com/office/drawing/2014/main" id="{4D26BA63-CAE7-4DC1-8026-C8445C0FC317}"/>
                  </a:ext>
                </a:extLst>
              </p:cNvPr>
              <p:cNvGrpSpPr/>
              <p:nvPr/>
            </p:nvGrpSpPr>
            <p:grpSpPr>
              <a:xfrm>
                <a:off x="1200901" y="3005275"/>
                <a:ext cx="2181657" cy="1754326"/>
                <a:chOff x="1200901" y="3005275"/>
                <a:chExt cx="2181657" cy="1754326"/>
              </a:xfrm>
            </p:grpSpPr>
            <p:sp>
              <p:nvSpPr>
                <p:cNvPr id="17" name="TextBox 16">
                  <a:extLst>
                    <a:ext uri="{FF2B5EF4-FFF2-40B4-BE49-F238E27FC236}">
                      <a16:creationId xmlns:a16="http://schemas.microsoft.com/office/drawing/2014/main" id="{EF82661A-96CB-428C-9303-9E40D2611340}"/>
                    </a:ext>
                  </a:extLst>
                </p:cNvPr>
                <p:cNvSpPr txBox="1"/>
                <p:nvPr/>
              </p:nvSpPr>
              <p:spPr>
                <a:xfrm>
                  <a:off x="2076710" y="3005275"/>
                  <a:ext cx="1305848" cy="1754326"/>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Yêu cầu của trường phải có ngoại ngữ gì khi tốt nghiệp</a:t>
                  </a:r>
                </a:p>
              </p:txBody>
            </p:sp>
            <p:pic>
              <p:nvPicPr>
                <p:cNvPr id="18" name="Picture 17" descr="A picture containing object, clock&#10;&#10;Description generated with very high confidence">
                  <a:extLst>
                    <a:ext uri="{FF2B5EF4-FFF2-40B4-BE49-F238E27FC236}">
                      <a16:creationId xmlns:a16="http://schemas.microsoft.com/office/drawing/2014/main" id="{DF7F4206-8FD7-4707-96BB-8A1CCDF86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901" y="3122861"/>
                  <a:ext cx="959773" cy="963322"/>
                </a:xfrm>
                <a:prstGeom prst="rect">
                  <a:avLst/>
                </a:prstGeom>
              </p:spPr>
            </p:pic>
          </p:grpSp>
          <p:cxnSp>
            <p:nvCxnSpPr>
              <p:cNvPr id="6" name="Straight Arrow Connector 5">
                <a:extLst>
                  <a:ext uri="{FF2B5EF4-FFF2-40B4-BE49-F238E27FC236}">
                    <a16:creationId xmlns:a16="http://schemas.microsoft.com/office/drawing/2014/main" id="{F1E8C79A-8950-4E52-8987-1EC374C044A9}"/>
                  </a:ext>
                </a:extLst>
              </p:cNvPr>
              <p:cNvCxnSpPr>
                <a:cxnSpLocks/>
              </p:cNvCxnSpPr>
              <p:nvPr/>
            </p:nvCxnSpPr>
            <p:spPr>
              <a:xfrm>
                <a:off x="3278779" y="3556000"/>
                <a:ext cx="1267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A picture containing text&#10;&#10;Description generated with high confidence">
                <a:extLst>
                  <a:ext uri="{FF2B5EF4-FFF2-40B4-BE49-F238E27FC236}">
                    <a16:creationId xmlns:a16="http://schemas.microsoft.com/office/drawing/2014/main" id="{0BEA08FD-C0EF-4073-8419-5C238AE33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148" y="3262286"/>
                <a:ext cx="725510" cy="725510"/>
              </a:xfrm>
              <a:prstGeom prst="rect">
                <a:avLst/>
              </a:prstGeom>
            </p:spPr>
          </p:pic>
          <p:cxnSp>
            <p:nvCxnSpPr>
              <p:cNvPr id="24" name="Straight Arrow Connector 23">
                <a:extLst>
                  <a:ext uri="{FF2B5EF4-FFF2-40B4-BE49-F238E27FC236}">
                    <a16:creationId xmlns:a16="http://schemas.microsoft.com/office/drawing/2014/main" id="{0933C819-6A67-4C96-81FB-618E7C79B1CD}"/>
                  </a:ext>
                </a:extLst>
              </p:cNvPr>
              <p:cNvCxnSpPr>
                <a:cxnSpLocks/>
              </p:cNvCxnSpPr>
              <p:nvPr/>
            </p:nvCxnSpPr>
            <p:spPr>
              <a:xfrm>
                <a:off x="5027903" y="4086183"/>
                <a:ext cx="0" cy="67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 picture containing text&#10;&#10;Description generated with high confidence">
                <a:extLst>
                  <a:ext uri="{FF2B5EF4-FFF2-40B4-BE49-F238E27FC236}">
                    <a16:creationId xmlns:a16="http://schemas.microsoft.com/office/drawing/2014/main" id="{EAA9AB60-3777-4E9E-A139-B6B2D8360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576" y="4900819"/>
                <a:ext cx="725510" cy="725510"/>
              </a:xfrm>
              <a:prstGeom prst="rect">
                <a:avLst/>
              </a:prstGeom>
            </p:spPr>
          </p:pic>
          <p:grpSp>
            <p:nvGrpSpPr>
              <p:cNvPr id="26" name="Group 25">
                <a:extLst>
                  <a:ext uri="{FF2B5EF4-FFF2-40B4-BE49-F238E27FC236}">
                    <a16:creationId xmlns:a16="http://schemas.microsoft.com/office/drawing/2014/main" id="{B22979A7-F584-413C-A677-D4D349965328}"/>
                  </a:ext>
                </a:extLst>
              </p:cNvPr>
              <p:cNvGrpSpPr/>
              <p:nvPr/>
            </p:nvGrpSpPr>
            <p:grpSpPr>
              <a:xfrm>
                <a:off x="8130461" y="4704592"/>
                <a:ext cx="1079430" cy="1224298"/>
                <a:chOff x="6243198" y="2917727"/>
                <a:chExt cx="1131757" cy="1911509"/>
              </a:xfrm>
            </p:grpSpPr>
            <p:pic>
              <p:nvPicPr>
                <p:cNvPr id="27" name="Picture 26" descr="A close up of a sign&#10;&#10;Description generated with very high confidence">
                  <a:extLst>
                    <a:ext uri="{FF2B5EF4-FFF2-40B4-BE49-F238E27FC236}">
                      <a16:creationId xmlns:a16="http://schemas.microsoft.com/office/drawing/2014/main" id="{5623356B-7302-4124-90D2-E4222C8B30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198" y="2917727"/>
                  <a:ext cx="1131757" cy="1511398"/>
                </a:xfrm>
                <a:prstGeom prst="rect">
                  <a:avLst/>
                </a:prstGeom>
              </p:spPr>
            </p:pic>
            <p:sp>
              <p:nvSpPr>
                <p:cNvPr id="28" name="TextBox 27">
                  <a:extLst>
                    <a:ext uri="{FF2B5EF4-FFF2-40B4-BE49-F238E27FC236}">
                      <a16:creationId xmlns:a16="http://schemas.microsoft.com/office/drawing/2014/main" id="{C5FDF1DF-C013-4160-91D6-517D2D518E45}"/>
                    </a:ext>
                  </a:extLst>
                </p:cNvPr>
                <p:cNvSpPr txBox="1"/>
                <p:nvPr/>
              </p:nvSpPr>
              <p:spPr>
                <a:xfrm>
                  <a:off x="6341172" y="4429125"/>
                  <a:ext cx="935808" cy="400111"/>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Query</a:t>
                  </a:r>
                </a:p>
              </p:txBody>
            </p:sp>
          </p:grpSp>
          <p:sp>
            <p:nvSpPr>
              <p:cNvPr id="31" name="TextBox 30">
                <a:extLst>
                  <a:ext uri="{FF2B5EF4-FFF2-40B4-BE49-F238E27FC236}">
                    <a16:creationId xmlns:a16="http://schemas.microsoft.com/office/drawing/2014/main" id="{3F5DA02A-4BFC-4EC9-98E1-754BA0AD8A50}"/>
                  </a:ext>
                </a:extLst>
              </p:cNvPr>
              <p:cNvSpPr txBox="1"/>
              <p:nvPr/>
            </p:nvSpPr>
            <p:spPr>
              <a:xfrm>
                <a:off x="9178209" y="4605451"/>
                <a:ext cx="2743200" cy="132343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(title:ngoại_ngữ OR content:ngoại_ngữ) AND (title:tốt_nghiệp OR content:tốt_nghiệp)</a:t>
                </a:r>
              </a:p>
            </p:txBody>
          </p:sp>
          <p:sp>
            <p:nvSpPr>
              <p:cNvPr id="34" name="TextBox 33">
                <a:extLst>
                  <a:ext uri="{FF2B5EF4-FFF2-40B4-BE49-F238E27FC236}">
                    <a16:creationId xmlns:a16="http://schemas.microsoft.com/office/drawing/2014/main" id="{8B3CF514-8DAE-4DDD-A8D6-FFB6A37AB601}"/>
                  </a:ext>
                </a:extLst>
              </p:cNvPr>
              <p:cNvSpPr txBox="1"/>
              <p:nvPr/>
            </p:nvSpPr>
            <p:spPr>
              <a:xfrm>
                <a:off x="3366685" y="5626329"/>
                <a:ext cx="4239902"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ngoại_ngữ, ngôn_ngữ, tiếng_n</a:t>
                </a:r>
                <a:r>
                  <a:rPr lang="vi-VN" dirty="0">
                    <a:latin typeface="Cambria" panose="02040503050406030204" pitchFamily="18" charset="0"/>
                    <a:ea typeface="Cambria" panose="02040503050406030204" pitchFamily="18" charset="0"/>
                  </a:rPr>
                  <a:t>ư</a:t>
                </a:r>
                <a:r>
                  <a:rPr lang="en-US" dirty="0">
                    <a:latin typeface="Cambria" panose="02040503050406030204" pitchFamily="18" charset="0"/>
                    <a:ea typeface="Cambria" panose="02040503050406030204" pitchFamily="18" charset="0"/>
                  </a:rPr>
                  <a:t>ớc_ngoài</a:t>
                </a:r>
              </a:p>
              <a:p>
                <a:r>
                  <a:rPr lang="en-US" dirty="0">
                    <a:latin typeface="Cambria" panose="02040503050406030204" pitchFamily="18" charset="0"/>
                    <a:ea typeface="Cambria" panose="02040503050406030204" pitchFamily="18" charset="0"/>
                  </a:rPr>
                  <a:t>tốt_nghiệp, chứng nhận, </a:t>
                </a:r>
              </a:p>
            </p:txBody>
          </p:sp>
          <p:cxnSp>
            <p:nvCxnSpPr>
              <p:cNvPr id="35" name="Straight Arrow Connector 34">
                <a:extLst>
                  <a:ext uri="{FF2B5EF4-FFF2-40B4-BE49-F238E27FC236}">
                    <a16:creationId xmlns:a16="http://schemas.microsoft.com/office/drawing/2014/main" id="{F73C7D06-930F-4FA1-9CCD-8829DB300375}"/>
                  </a:ext>
                </a:extLst>
              </p:cNvPr>
              <p:cNvCxnSpPr>
                <a:cxnSpLocks/>
                <a:endCxn id="27" idx="1"/>
              </p:cNvCxnSpPr>
              <p:nvPr/>
            </p:nvCxnSpPr>
            <p:spPr>
              <a:xfrm>
                <a:off x="5580535" y="5188608"/>
                <a:ext cx="2549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3308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Question Processing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26</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310826" y="3283108"/>
            <a:ext cx="10292270" cy="276998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Keyword Extraction:</a:t>
            </a:r>
          </a:p>
          <a:p>
            <a:pPr marL="914400" lvl="1" indent="-457200">
              <a:buFont typeface="Arial" panose="020B0604020202020204" pitchFamily="34" charset="0"/>
              <a:buChar char="•"/>
            </a:pP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Word segmentation </a:t>
            </a:r>
            <a:r>
              <a:rPr lang="en-US" sz="2000" dirty="0">
                <a:latin typeface="Cambria" panose="02040503050406030204" pitchFamily="18" charset="0"/>
                <a:ea typeface="Cambria" panose="02040503050406030204" pitchFamily="18" charset="0"/>
                <a:cs typeface="Segoe UI" panose="020B0502040204020203" pitchFamily="34" charset="0"/>
              </a:rPr>
              <a:t>and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POS tagging</a:t>
            </a:r>
          </a:p>
          <a:p>
            <a:pPr lvl="1"/>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Remove stop words</a:t>
            </a:r>
          </a:p>
          <a:p>
            <a:pPr lvl="1"/>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Assign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appear percentage </a:t>
            </a:r>
          </a:p>
          <a:p>
            <a:pPr marL="914400" lvl="1" indent="-457200">
              <a:buFont typeface="+mj-lt"/>
              <a:buAutoNum type="arabicPeriod"/>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Get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Noun</a:t>
            </a:r>
            <a:r>
              <a:rPr lang="en-US" sz="2000" dirty="0">
                <a:latin typeface="Cambria" panose="02040503050406030204" pitchFamily="18" charset="0"/>
                <a:ea typeface="Cambria" panose="02040503050406030204" pitchFamily="18" charset="0"/>
                <a:cs typeface="Segoe UI" panose="020B0502040204020203" pitchFamily="34" charset="0"/>
              </a:rPr>
              <a:t> &amp;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Verb</a:t>
            </a:r>
            <a:r>
              <a:rPr lang="en-US" sz="2000" dirty="0">
                <a:latin typeface="Cambria" panose="02040503050406030204" pitchFamily="18" charset="0"/>
                <a:ea typeface="Cambria" panose="02040503050406030204" pitchFamily="18" charset="0"/>
                <a:cs typeface="Segoe UI" panose="020B0502040204020203" pitchFamily="34" charset="0"/>
              </a:rPr>
              <a:t> only</a:t>
            </a:r>
          </a:p>
          <a:p>
            <a:pPr lvl="1"/>
            <a:endParaRPr lang="en-US" sz="2000" b="1"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38" name="Group 37">
            <a:extLst>
              <a:ext uri="{FF2B5EF4-FFF2-40B4-BE49-F238E27FC236}">
                <a16:creationId xmlns:a16="http://schemas.microsoft.com/office/drawing/2014/main" id="{F906AB5E-DF3F-453E-9D1C-08CB528498BF}"/>
              </a:ext>
            </a:extLst>
          </p:cNvPr>
          <p:cNvGrpSpPr/>
          <p:nvPr/>
        </p:nvGrpSpPr>
        <p:grpSpPr>
          <a:xfrm>
            <a:off x="2945341" y="1291403"/>
            <a:ext cx="6301318" cy="1754326"/>
            <a:chOff x="1200901" y="3005275"/>
            <a:chExt cx="6301318" cy="1754326"/>
          </a:xfrm>
        </p:grpSpPr>
        <p:grpSp>
          <p:nvGrpSpPr>
            <p:cNvPr id="4" name="Group 3">
              <a:extLst>
                <a:ext uri="{FF2B5EF4-FFF2-40B4-BE49-F238E27FC236}">
                  <a16:creationId xmlns:a16="http://schemas.microsoft.com/office/drawing/2014/main" id="{4D26BA63-CAE7-4DC1-8026-C8445C0FC317}"/>
                </a:ext>
              </a:extLst>
            </p:cNvPr>
            <p:cNvGrpSpPr/>
            <p:nvPr/>
          </p:nvGrpSpPr>
          <p:grpSpPr>
            <a:xfrm>
              <a:off x="1200901" y="3005275"/>
              <a:ext cx="2181657" cy="1754326"/>
              <a:chOff x="1200901" y="3005275"/>
              <a:chExt cx="2181657" cy="1754326"/>
            </a:xfrm>
          </p:grpSpPr>
          <p:sp>
            <p:nvSpPr>
              <p:cNvPr id="17" name="TextBox 16">
                <a:extLst>
                  <a:ext uri="{FF2B5EF4-FFF2-40B4-BE49-F238E27FC236}">
                    <a16:creationId xmlns:a16="http://schemas.microsoft.com/office/drawing/2014/main" id="{EF82661A-96CB-428C-9303-9E40D2611340}"/>
                  </a:ext>
                </a:extLst>
              </p:cNvPr>
              <p:cNvSpPr txBox="1"/>
              <p:nvPr/>
            </p:nvSpPr>
            <p:spPr>
              <a:xfrm>
                <a:off x="2076710" y="3005275"/>
                <a:ext cx="1305848" cy="1754326"/>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Yêu cầu của trường phải có ngoại ngữ gì khi tốt nghiệp</a:t>
                </a:r>
                <a:r>
                  <a:rPr lang="en-US" dirty="0">
                    <a:latin typeface="Cambria" panose="02040503050406030204" pitchFamily="18" charset="0"/>
                    <a:ea typeface="Cambria" panose="02040503050406030204" pitchFamily="18" charset="0"/>
                  </a:rPr>
                  <a:t>?</a:t>
                </a:r>
                <a:endParaRPr lang="vi-VN" dirty="0">
                  <a:latin typeface="Cambria" panose="02040503050406030204" pitchFamily="18" charset="0"/>
                  <a:ea typeface="Cambria" panose="02040503050406030204" pitchFamily="18" charset="0"/>
                </a:endParaRPr>
              </a:p>
            </p:txBody>
          </p:sp>
          <p:pic>
            <p:nvPicPr>
              <p:cNvPr id="18" name="Picture 17" descr="A picture containing object, clock&#10;&#10;Description generated with very high confidence">
                <a:extLst>
                  <a:ext uri="{FF2B5EF4-FFF2-40B4-BE49-F238E27FC236}">
                    <a16:creationId xmlns:a16="http://schemas.microsoft.com/office/drawing/2014/main" id="{DF7F4206-8FD7-4707-96BB-8A1CCDF86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901" y="3122861"/>
                <a:ext cx="959773" cy="963322"/>
              </a:xfrm>
              <a:prstGeom prst="rect">
                <a:avLst/>
              </a:prstGeom>
            </p:spPr>
          </p:pic>
        </p:grpSp>
        <p:cxnSp>
          <p:nvCxnSpPr>
            <p:cNvPr id="6" name="Straight Arrow Connector 5">
              <a:extLst>
                <a:ext uri="{FF2B5EF4-FFF2-40B4-BE49-F238E27FC236}">
                  <a16:creationId xmlns:a16="http://schemas.microsoft.com/office/drawing/2014/main" id="{F1E8C79A-8950-4E52-8987-1EC374C044A9}"/>
                </a:ext>
              </a:extLst>
            </p:cNvPr>
            <p:cNvCxnSpPr>
              <a:cxnSpLocks/>
            </p:cNvCxnSpPr>
            <p:nvPr/>
          </p:nvCxnSpPr>
          <p:spPr>
            <a:xfrm>
              <a:off x="3278779" y="3556000"/>
              <a:ext cx="1267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D1272E67-6BE4-46B7-A73C-F385CEC1E50C}"/>
                </a:ext>
              </a:extLst>
            </p:cNvPr>
            <p:cNvGrpSpPr/>
            <p:nvPr/>
          </p:nvGrpSpPr>
          <p:grpSpPr>
            <a:xfrm>
              <a:off x="4665148" y="3039229"/>
              <a:ext cx="2837071" cy="948567"/>
              <a:chOff x="4665148" y="3039229"/>
              <a:chExt cx="2837071" cy="948567"/>
            </a:xfrm>
          </p:grpSpPr>
          <p:pic>
            <p:nvPicPr>
              <p:cNvPr id="20" name="Picture 19" descr="A picture containing text&#10;&#10;Description generated with high confidence">
                <a:extLst>
                  <a:ext uri="{FF2B5EF4-FFF2-40B4-BE49-F238E27FC236}">
                    <a16:creationId xmlns:a16="http://schemas.microsoft.com/office/drawing/2014/main" id="{0BEA08FD-C0EF-4073-8419-5C238AE33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148" y="3262286"/>
                <a:ext cx="725510" cy="725510"/>
              </a:xfrm>
              <a:prstGeom prst="rect">
                <a:avLst/>
              </a:prstGeom>
            </p:spPr>
          </p:pic>
          <p:sp>
            <p:nvSpPr>
              <p:cNvPr id="22" name="TextBox 21">
                <a:extLst>
                  <a:ext uri="{FF2B5EF4-FFF2-40B4-BE49-F238E27FC236}">
                    <a16:creationId xmlns:a16="http://schemas.microsoft.com/office/drawing/2014/main" id="{B0B91369-0DBB-4E43-8BA4-3AEC426FF5F1}"/>
                  </a:ext>
                </a:extLst>
              </p:cNvPr>
              <p:cNvSpPr txBox="1"/>
              <p:nvPr/>
            </p:nvSpPr>
            <p:spPr>
              <a:xfrm>
                <a:off x="5429086" y="3039229"/>
                <a:ext cx="2073133"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a:t>
                </a:r>
                <a:r>
                  <a:rPr lang="vi-VN" dirty="0">
                    <a:latin typeface="Cambria" panose="02040503050406030204" pitchFamily="18" charset="0"/>
                    <a:ea typeface="Cambria" panose="02040503050406030204" pitchFamily="18" charset="0"/>
                  </a:rPr>
                  <a:t>rường</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(52 %)</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ngoại_ngữ (11 %) </a:t>
                </a:r>
              </a:p>
              <a:p>
                <a:r>
                  <a:rPr lang="en-US" dirty="0">
                    <a:latin typeface="Cambria" panose="02040503050406030204" pitchFamily="18" charset="0"/>
                    <a:ea typeface="Cambria" panose="02040503050406030204" pitchFamily="18" charset="0"/>
                  </a:rPr>
                  <a:t>tốt_nghiệp (26 %)</a:t>
                </a:r>
              </a:p>
            </p:txBody>
          </p:sp>
        </p:grpSp>
      </p:grpSp>
      <p:sp>
        <p:nvSpPr>
          <p:cNvPr id="40" name="TextBox 39">
            <a:extLst>
              <a:ext uri="{FF2B5EF4-FFF2-40B4-BE49-F238E27FC236}">
                <a16:creationId xmlns:a16="http://schemas.microsoft.com/office/drawing/2014/main" id="{E5DE3D6F-336E-43F5-90D7-498929410B57}"/>
              </a:ext>
            </a:extLst>
          </p:cNvPr>
          <p:cNvSpPr txBox="1"/>
          <p:nvPr/>
        </p:nvSpPr>
        <p:spPr>
          <a:xfrm>
            <a:off x="6246468" y="3523056"/>
            <a:ext cx="6000381" cy="369332"/>
          </a:xfrm>
          <a:prstGeom prst="rect">
            <a:avLst/>
          </a:prstGeom>
          <a:noFill/>
        </p:spPr>
        <p:txBody>
          <a:bodyPr wrap="square" rtlCol="0">
            <a:spAutoFit/>
          </a:bodyPr>
          <a:lstStyle/>
          <a:p>
            <a:r>
              <a:rPr lang="vi-VN" dirty="0">
                <a:highlight>
                  <a:srgbClr val="FFFF00"/>
                </a:highlight>
                <a:latin typeface="Cambria" panose="02040503050406030204" pitchFamily="18" charset="0"/>
                <a:ea typeface="Cambria" panose="02040503050406030204" pitchFamily="18" charset="0"/>
              </a:rPr>
              <a:t>Yêu cầu </a:t>
            </a:r>
            <a:r>
              <a:rPr lang="vi-VN" dirty="0">
                <a:highlight>
                  <a:srgbClr val="C0C0C0"/>
                </a:highlight>
                <a:latin typeface="Cambria" panose="02040503050406030204" pitchFamily="18" charset="0"/>
                <a:ea typeface="Cambria" panose="02040503050406030204" pitchFamily="18" charset="0"/>
              </a:rPr>
              <a:t>của</a:t>
            </a:r>
            <a:r>
              <a:rPr lang="vi-VN" dirty="0">
                <a:latin typeface="Cambria" panose="02040503050406030204" pitchFamily="18" charset="0"/>
                <a:ea typeface="Cambria" panose="02040503050406030204" pitchFamily="18" charset="0"/>
              </a:rPr>
              <a:t> </a:t>
            </a:r>
            <a:r>
              <a:rPr lang="vi-VN" dirty="0">
                <a:highlight>
                  <a:srgbClr val="00FF00"/>
                </a:highlight>
                <a:latin typeface="Cambria" panose="02040503050406030204" pitchFamily="18" charset="0"/>
                <a:ea typeface="Cambria" panose="02040503050406030204" pitchFamily="18" charset="0"/>
              </a:rPr>
              <a:t>trường</a:t>
            </a:r>
            <a:r>
              <a:rPr lang="vi-VN" dirty="0">
                <a:latin typeface="Cambria" panose="02040503050406030204" pitchFamily="18" charset="0"/>
                <a:ea typeface="Cambria" panose="02040503050406030204" pitchFamily="18" charset="0"/>
              </a:rPr>
              <a:t> </a:t>
            </a:r>
            <a:r>
              <a:rPr lang="vi-VN" dirty="0">
                <a:highlight>
                  <a:srgbClr val="FFFF00"/>
                </a:highlight>
                <a:latin typeface="Cambria" panose="02040503050406030204" pitchFamily="18" charset="0"/>
                <a:ea typeface="Cambria" panose="02040503050406030204" pitchFamily="18" charset="0"/>
              </a:rPr>
              <a:t>phải</a:t>
            </a:r>
            <a:r>
              <a:rPr lang="vi-VN" dirty="0">
                <a:latin typeface="Cambria" panose="02040503050406030204" pitchFamily="18" charset="0"/>
                <a:ea typeface="Cambria" panose="02040503050406030204" pitchFamily="18" charset="0"/>
              </a:rPr>
              <a:t> </a:t>
            </a:r>
            <a:r>
              <a:rPr lang="vi-VN" dirty="0">
                <a:highlight>
                  <a:srgbClr val="FFFF00"/>
                </a:highlight>
                <a:latin typeface="Cambria" panose="02040503050406030204" pitchFamily="18" charset="0"/>
                <a:ea typeface="Cambria" panose="02040503050406030204" pitchFamily="18" charset="0"/>
              </a:rPr>
              <a:t>có</a:t>
            </a:r>
            <a:r>
              <a:rPr lang="vi-VN" dirty="0">
                <a:latin typeface="Cambria" panose="02040503050406030204" pitchFamily="18" charset="0"/>
                <a:ea typeface="Cambria" panose="02040503050406030204" pitchFamily="18" charset="0"/>
              </a:rPr>
              <a:t> </a:t>
            </a:r>
            <a:r>
              <a:rPr lang="vi-VN" dirty="0">
                <a:highlight>
                  <a:srgbClr val="00FF00"/>
                </a:highlight>
                <a:latin typeface="Cambria" panose="02040503050406030204" pitchFamily="18" charset="0"/>
                <a:ea typeface="Cambria" panose="02040503050406030204" pitchFamily="18" charset="0"/>
              </a:rPr>
              <a:t>ngoại ngữ </a:t>
            </a:r>
            <a:r>
              <a:rPr lang="vi-VN" dirty="0">
                <a:highlight>
                  <a:srgbClr val="C0C0C0"/>
                </a:highlight>
                <a:latin typeface="Cambria" panose="02040503050406030204" pitchFamily="18" charset="0"/>
                <a:ea typeface="Cambria" panose="02040503050406030204" pitchFamily="18" charset="0"/>
              </a:rPr>
              <a:t>gì </a:t>
            </a:r>
            <a:r>
              <a:rPr lang="vi-VN" dirty="0">
                <a:highlight>
                  <a:srgbClr val="00FF00"/>
                </a:highlight>
                <a:latin typeface="Cambria" panose="02040503050406030204" pitchFamily="18" charset="0"/>
                <a:ea typeface="Cambria" panose="02040503050406030204" pitchFamily="18" charset="0"/>
              </a:rPr>
              <a:t>khi</a:t>
            </a:r>
            <a:r>
              <a:rPr lang="vi-VN" dirty="0">
                <a:latin typeface="Cambria" panose="02040503050406030204" pitchFamily="18" charset="0"/>
                <a:ea typeface="Cambria" panose="02040503050406030204" pitchFamily="18" charset="0"/>
              </a:rPr>
              <a:t> </a:t>
            </a:r>
            <a:r>
              <a:rPr lang="vi-VN" dirty="0">
                <a:highlight>
                  <a:srgbClr val="FFFF00"/>
                </a:highlight>
                <a:latin typeface="Cambria" panose="02040503050406030204" pitchFamily="18" charset="0"/>
                <a:ea typeface="Cambria" panose="02040503050406030204" pitchFamily="18" charset="0"/>
              </a:rPr>
              <a:t>tốt nghiệp</a:t>
            </a:r>
            <a:r>
              <a:rPr lang="en-US" dirty="0">
                <a:highlight>
                  <a:srgbClr val="C0C0C0"/>
                </a:highlight>
                <a:latin typeface="Cambria" panose="02040503050406030204" pitchFamily="18" charset="0"/>
                <a:ea typeface="Cambria" panose="02040503050406030204" pitchFamily="18" charset="0"/>
              </a:rPr>
              <a:t>?</a:t>
            </a:r>
            <a:endParaRPr lang="vi-VN" dirty="0">
              <a:highlight>
                <a:srgbClr val="C0C0C0"/>
              </a:highlight>
              <a:latin typeface="Cambria" panose="02040503050406030204" pitchFamily="18" charset="0"/>
              <a:ea typeface="Cambria" panose="02040503050406030204" pitchFamily="18" charset="0"/>
            </a:endParaRPr>
          </a:p>
        </p:txBody>
      </p:sp>
      <p:sp>
        <p:nvSpPr>
          <p:cNvPr id="39" name="TextBox 38">
            <a:extLst>
              <a:ext uri="{FF2B5EF4-FFF2-40B4-BE49-F238E27FC236}">
                <a16:creationId xmlns:a16="http://schemas.microsoft.com/office/drawing/2014/main" id="{3598F894-15BF-43FA-AB67-B54F70987A28}"/>
              </a:ext>
            </a:extLst>
          </p:cNvPr>
          <p:cNvSpPr txBox="1"/>
          <p:nvPr/>
        </p:nvSpPr>
        <p:spPr>
          <a:xfrm>
            <a:off x="6578310" y="3808289"/>
            <a:ext cx="5692584" cy="369332"/>
          </a:xfrm>
          <a:prstGeom prst="rect">
            <a:avLst/>
          </a:prstGeom>
          <a:noFill/>
        </p:spPr>
        <p:txBody>
          <a:bodyPr wrap="none" rtlCol="0">
            <a:spAutoFit/>
          </a:bodyPr>
          <a:lstStyle/>
          <a:p>
            <a:r>
              <a:rPr lang="en-US" b="1" dirty="0">
                <a:solidFill>
                  <a:srgbClr val="7030A0"/>
                </a:solidFill>
                <a:latin typeface="Cambria" panose="02040503050406030204" pitchFamily="18" charset="0"/>
                <a:ea typeface="Cambria" panose="02040503050406030204" pitchFamily="18" charset="0"/>
              </a:rPr>
              <a:t>V</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E</a:t>
            </a:r>
            <a:r>
              <a:rPr lang="en-US" dirty="0">
                <a:latin typeface="Cambria" panose="02040503050406030204" pitchFamily="18" charset="0"/>
                <a:ea typeface="Cambria" panose="02040503050406030204" pitchFamily="18" charset="0"/>
              </a:rPr>
              <a:t>        </a:t>
            </a:r>
            <a:r>
              <a:rPr lang="en-US" b="1" dirty="0">
                <a:solidFill>
                  <a:schemeClr val="accent4">
                    <a:lumMod val="75000"/>
                  </a:schemeClr>
                </a:solidFill>
                <a:latin typeface="Cambria" panose="02040503050406030204" pitchFamily="18" charset="0"/>
                <a:ea typeface="Cambria" panose="02040503050406030204" pitchFamily="18" charset="0"/>
              </a:rPr>
              <a:t>N</a:t>
            </a:r>
            <a:r>
              <a:rPr lang="en-US" dirty="0">
                <a:latin typeface="Cambria" panose="02040503050406030204" pitchFamily="18" charset="0"/>
                <a:ea typeface="Cambria" panose="02040503050406030204" pitchFamily="18" charset="0"/>
              </a:rPr>
              <a:t>        </a:t>
            </a:r>
            <a:r>
              <a:rPr lang="en-US" b="1" dirty="0">
                <a:solidFill>
                  <a:srgbClr val="7030A0"/>
                </a:solidFill>
                <a:latin typeface="Cambria" panose="02040503050406030204" pitchFamily="18" charset="0"/>
                <a:ea typeface="Cambria" panose="02040503050406030204" pitchFamily="18" charset="0"/>
              </a:rPr>
              <a:t>V    </a:t>
            </a:r>
            <a:r>
              <a:rPr lang="en-US" b="1" dirty="0" err="1">
                <a:solidFill>
                  <a:srgbClr val="7030A0"/>
                </a:solidFill>
                <a:latin typeface="Cambria" panose="02040503050406030204" pitchFamily="18" charset="0"/>
                <a:ea typeface="Cambria" panose="02040503050406030204" pitchFamily="18" charset="0"/>
              </a:rPr>
              <a:t>V</a:t>
            </a:r>
            <a:r>
              <a:rPr lang="en-US" b="1" dirty="0">
                <a:solidFill>
                  <a:srgbClr val="7030A0"/>
                </a:solidFill>
                <a:latin typeface="Cambria" panose="02040503050406030204" pitchFamily="18" charset="0"/>
                <a:ea typeface="Cambria" panose="02040503050406030204" pitchFamily="18" charset="0"/>
              </a:rPr>
              <a:t>            </a:t>
            </a:r>
            <a:r>
              <a:rPr lang="en-US" b="1" dirty="0">
                <a:solidFill>
                  <a:schemeClr val="accent4">
                    <a:lumMod val="75000"/>
                  </a:schemeClr>
                </a:solidFill>
                <a:latin typeface="Cambria" panose="02040503050406030204" pitchFamily="18" charset="0"/>
                <a:ea typeface="Cambria" panose="02040503050406030204" pitchFamily="18" charset="0"/>
              </a:rPr>
              <a:t>N</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P</a:t>
            </a:r>
            <a:r>
              <a:rPr lang="en-US" dirty="0">
                <a:latin typeface="Cambria" panose="02040503050406030204" pitchFamily="18" charset="0"/>
                <a:ea typeface="Cambria" panose="02040503050406030204" pitchFamily="18" charset="0"/>
              </a:rPr>
              <a:t>    </a:t>
            </a:r>
            <a:r>
              <a:rPr lang="en-US" b="1" dirty="0">
                <a:solidFill>
                  <a:schemeClr val="accent4">
                    <a:lumMod val="75000"/>
                  </a:schemeClr>
                </a:solidFill>
                <a:latin typeface="Cambria" panose="02040503050406030204" pitchFamily="18" charset="0"/>
                <a:ea typeface="Cambria" panose="02040503050406030204" pitchFamily="18" charset="0"/>
              </a:rPr>
              <a:t>N</a:t>
            </a:r>
            <a:r>
              <a:rPr lang="en-US" dirty="0">
                <a:latin typeface="Cambria" panose="02040503050406030204" pitchFamily="18" charset="0"/>
                <a:ea typeface="Cambria" panose="02040503050406030204" pitchFamily="18" charset="0"/>
              </a:rPr>
              <a:t>          </a:t>
            </a:r>
            <a:r>
              <a:rPr lang="en-US" b="1" dirty="0">
                <a:solidFill>
                  <a:srgbClr val="7030A0"/>
                </a:solidFill>
                <a:latin typeface="Cambria" panose="02040503050406030204" pitchFamily="18" charset="0"/>
                <a:ea typeface="Cambria" panose="02040503050406030204" pitchFamily="18" charset="0"/>
              </a:rPr>
              <a:t>V</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F</a:t>
            </a:r>
            <a:r>
              <a:rPr lang="en-US" dirty="0">
                <a:latin typeface="Cambria" panose="02040503050406030204" pitchFamily="18" charset="0"/>
                <a:ea typeface="Cambria" panose="02040503050406030204" pitchFamily="18" charset="0"/>
              </a:rPr>
              <a:t>     </a:t>
            </a:r>
          </a:p>
        </p:txBody>
      </p:sp>
      <p:sp>
        <p:nvSpPr>
          <p:cNvPr id="42" name="TextBox 41">
            <a:extLst>
              <a:ext uri="{FF2B5EF4-FFF2-40B4-BE49-F238E27FC236}">
                <a16:creationId xmlns:a16="http://schemas.microsoft.com/office/drawing/2014/main" id="{ECAED4AF-EBC7-4BFC-8B6F-395C43CA0626}"/>
              </a:ext>
            </a:extLst>
          </p:cNvPr>
          <p:cNvSpPr txBox="1"/>
          <p:nvPr/>
        </p:nvSpPr>
        <p:spPr>
          <a:xfrm>
            <a:off x="6191619" y="4116456"/>
            <a:ext cx="6000381" cy="369332"/>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 </a:t>
            </a:r>
            <a:r>
              <a:rPr lang="vi-VN" dirty="0">
                <a:highlight>
                  <a:srgbClr val="00FF00"/>
                </a:highlight>
                <a:latin typeface="Cambria" panose="02040503050406030204" pitchFamily="18" charset="0"/>
                <a:ea typeface="Cambria" panose="02040503050406030204" pitchFamily="18" charset="0"/>
              </a:rPr>
              <a:t>trường</a:t>
            </a:r>
            <a:r>
              <a:rPr lang="vi-VN" dirty="0">
                <a:latin typeface="Cambria" panose="02040503050406030204" pitchFamily="18" charset="0"/>
                <a:ea typeface="Cambria" panose="02040503050406030204" pitchFamily="18" charset="0"/>
              </a:rPr>
              <a:t> </a:t>
            </a:r>
            <a:r>
              <a:rPr lang="vi-VN" dirty="0">
                <a:highlight>
                  <a:srgbClr val="00FF00"/>
                </a:highlight>
                <a:latin typeface="Cambria" panose="02040503050406030204" pitchFamily="18" charset="0"/>
                <a:ea typeface="Cambria" panose="02040503050406030204" pitchFamily="18" charset="0"/>
              </a:rPr>
              <a:t>ngoại ngữ</a:t>
            </a:r>
            <a:r>
              <a:rPr lang="vi-VN" dirty="0">
                <a:latin typeface="Cambria" panose="02040503050406030204" pitchFamily="18" charset="0"/>
                <a:ea typeface="Cambria" panose="02040503050406030204" pitchFamily="18" charset="0"/>
              </a:rPr>
              <a:t> </a:t>
            </a:r>
            <a:r>
              <a:rPr lang="vi-VN" dirty="0">
                <a:highlight>
                  <a:srgbClr val="FFFF00"/>
                </a:highlight>
                <a:latin typeface="Cambria" panose="02040503050406030204" pitchFamily="18" charset="0"/>
                <a:ea typeface="Cambria" panose="02040503050406030204" pitchFamily="18" charset="0"/>
              </a:rPr>
              <a:t>tốt nghiệp</a:t>
            </a:r>
            <a:endParaRPr lang="vi-VN" dirty="0">
              <a:highlight>
                <a:srgbClr val="C0C0C0"/>
              </a:highlight>
              <a:latin typeface="Cambria" panose="02040503050406030204" pitchFamily="18" charset="0"/>
              <a:ea typeface="Cambria" panose="02040503050406030204" pitchFamily="18" charset="0"/>
            </a:endParaRPr>
          </a:p>
        </p:txBody>
      </p:sp>
      <p:sp>
        <p:nvSpPr>
          <p:cNvPr id="43" name="TextBox 42">
            <a:extLst>
              <a:ext uri="{FF2B5EF4-FFF2-40B4-BE49-F238E27FC236}">
                <a16:creationId xmlns:a16="http://schemas.microsoft.com/office/drawing/2014/main" id="{93ED9053-2090-4E08-8D16-A49897257B77}"/>
              </a:ext>
            </a:extLst>
          </p:cNvPr>
          <p:cNvSpPr txBox="1"/>
          <p:nvPr/>
        </p:nvSpPr>
        <p:spPr>
          <a:xfrm>
            <a:off x="6495237" y="4430900"/>
            <a:ext cx="2696572" cy="369332"/>
          </a:xfrm>
          <a:prstGeom prst="rect">
            <a:avLst/>
          </a:prstGeom>
          <a:noFill/>
        </p:spPr>
        <p:txBody>
          <a:bodyPr wrap="none" rtlCol="0">
            <a:spAutoFit/>
          </a:bodyPr>
          <a:lstStyle/>
          <a:p>
            <a:r>
              <a:rPr lang="en-US" b="1" dirty="0">
                <a:solidFill>
                  <a:schemeClr val="accent4">
                    <a:lumMod val="75000"/>
                  </a:schemeClr>
                </a:solidFill>
                <a:latin typeface="Cambria" panose="02040503050406030204" pitchFamily="18" charset="0"/>
                <a:ea typeface="Cambria" panose="02040503050406030204" pitchFamily="18" charset="0"/>
              </a:rPr>
              <a:t>N              </a:t>
            </a:r>
            <a:r>
              <a:rPr lang="en-US" dirty="0">
                <a:latin typeface="Cambria" panose="02040503050406030204" pitchFamily="18" charset="0"/>
                <a:ea typeface="Cambria" panose="02040503050406030204" pitchFamily="18" charset="0"/>
              </a:rPr>
              <a:t> </a:t>
            </a:r>
            <a:r>
              <a:rPr lang="en-US" b="1" dirty="0" err="1">
                <a:solidFill>
                  <a:schemeClr val="accent4">
                    <a:lumMod val="75000"/>
                  </a:schemeClr>
                </a:solidFill>
                <a:latin typeface="Cambria" panose="02040503050406030204" pitchFamily="18" charset="0"/>
                <a:ea typeface="Cambria" panose="02040503050406030204" pitchFamily="18" charset="0"/>
              </a:rPr>
              <a:t>N</a:t>
            </a:r>
            <a:r>
              <a:rPr lang="en-US" dirty="0">
                <a:latin typeface="Cambria" panose="02040503050406030204" pitchFamily="18" charset="0"/>
                <a:ea typeface="Cambria" panose="02040503050406030204" pitchFamily="18" charset="0"/>
              </a:rPr>
              <a:t>               </a:t>
            </a:r>
            <a:r>
              <a:rPr lang="en-US" b="1" dirty="0">
                <a:solidFill>
                  <a:srgbClr val="7030A0"/>
                </a:solidFill>
                <a:latin typeface="Cambria" panose="02040503050406030204" pitchFamily="18" charset="0"/>
                <a:ea typeface="Cambria" panose="02040503050406030204" pitchFamily="18" charset="0"/>
              </a:rPr>
              <a:t>V</a:t>
            </a:r>
            <a:r>
              <a:rPr lang="en-US" dirty="0">
                <a:latin typeface="Cambria" panose="02040503050406030204" pitchFamily="18" charset="0"/>
                <a:ea typeface="Cambria" panose="02040503050406030204" pitchFamily="18" charset="0"/>
              </a:rPr>
              <a:t>          </a:t>
            </a:r>
          </a:p>
        </p:txBody>
      </p:sp>
      <p:sp>
        <p:nvSpPr>
          <p:cNvPr id="44" name="TextBox 43">
            <a:extLst>
              <a:ext uri="{FF2B5EF4-FFF2-40B4-BE49-F238E27FC236}">
                <a16:creationId xmlns:a16="http://schemas.microsoft.com/office/drawing/2014/main" id="{3DB0324A-9538-4B90-8CDD-73C5C4209455}"/>
              </a:ext>
            </a:extLst>
          </p:cNvPr>
          <p:cNvSpPr txBox="1"/>
          <p:nvPr/>
        </p:nvSpPr>
        <p:spPr>
          <a:xfrm>
            <a:off x="6191619" y="4713444"/>
            <a:ext cx="6000381" cy="369332"/>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 </a:t>
            </a:r>
            <a:r>
              <a:rPr lang="vi-VN" dirty="0">
                <a:highlight>
                  <a:srgbClr val="00FF00"/>
                </a:highlight>
                <a:latin typeface="Cambria" panose="02040503050406030204" pitchFamily="18" charset="0"/>
                <a:ea typeface="Cambria" panose="02040503050406030204" pitchFamily="18" charset="0"/>
              </a:rPr>
              <a:t>trường</a:t>
            </a:r>
            <a:r>
              <a:rPr lang="vi-VN" dirty="0">
                <a:latin typeface="Cambria" panose="02040503050406030204" pitchFamily="18" charset="0"/>
                <a:ea typeface="Cambria" panose="02040503050406030204" pitchFamily="18" charset="0"/>
              </a:rPr>
              <a:t> </a:t>
            </a:r>
            <a:r>
              <a:rPr lang="vi-VN" dirty="0">
                <a:highlight>
                  <a:srgbClr val="00FF00"/>
                </a:highlight>
                <a:latin typeface="Cambria" panose="02040503050406030204" pitchFamily="18" charset="0"/>
                <a:ea typeface="Cambria" panose="02040503050406030204" pitchFamily="18" charset="0"/>
              </a:rPr>
              <a:t>ngoại ngữ</a:t>
            </a:r>
            <a:r>
              <a:rPr lang="vi-VN" dirty="0">
                <a:latin typeface="Cambria" panose="02040503050406030204" pitchFamily="18" charset="0"/>
                <a:ea typeface="Cambria" panose="02040503050406030204" pitchFamily="18" charset="0"/>
              </a:rPr>
              <a:t> </a:t>
            </a:r>
            <a:r>
              <a:rPr lang="vi-VN" dirty="0">
                <a:highlight>
                  <a:srgbClr val="FFFF00"/>
                </a:highlight>
                <a:latin typeface="Cambria" panose="02040503050406030204" pitchFamily="18" charset="0"/>
                <a:ea typeface="Cambria" panose="02040503050406030204" pitchFamily="18" charset="0"/>
              </a:rPr>
              <a:t>tốt nghiệp</a:t>
            </a:r>
            <a:endParaRPr lang="vi-VN" dirty="0">
              <a:highlight>
                <a:srgbClr val="C0C0C0"/>
              </a:highlight>
              <a:latin typeface="Cambria" panose="02040503050406030204" pitchFamily="18" charset="0"/>
              <a:ea typeface="Cambria" panose="02040503050406030204" pitchFamily="18" charset="0"/>
            </a:endParaRPr>
          </a:p>
        </p:txBody>
      </p:sp>
      <p:sp>
        <p:nvSpPr>
          <p:cNvPr id="46" name="TextBox 45">
            <a:extLst>
              <a:ext uri="{FF2B5EF4-FFF2-40B4-BE49-F238E27FC236}">
                <a16:creationId xmlns:a16="http://schemas.microsoft.com/office/drawing/2014/main" id="{3B2D25E0-B80E-4A94-841F-D8FC3E525A46}"/>
              </a:ext>
            </a:extLst>
          </p:cNvPr>
          <p:cNvSpPr txBox="1"/>
          <p:nvPr/>
        </p:nvSpPr>
        <p:spPr>
          <a:xfrm>
            <a:off x="6166219" y="5043761"/>
            <a:ext cx="3581430" cy="369332"/>
          </a:xfrm>
          <a:prstGeom prst="rect">
            <a:avLst/>
          </a:prstGeom>
          <a:noFill/>
        </p:spPr>
        <p:txBody>
          <a:bodyPr wrap="none" rtlCol="0">
            <a:spAutoFit/>
          </a:bodyPr>
          <a:lstStyle/>
          <a:p>
            <a:r>
              <a:rPr lang="en-US" b="1" dirty="0">
                <a:solidFill>
                  <a:schemeClr val="accent4">
                    <a:lumMod val="75000"/>
                  </a:schemeClr>
                </a:solidFill>
                <a:latin typeface="Cambria" panose="02040503050406030204" pitchFamily="18" charset="0"/>
                <a:ea typeface="Cambria" panose="02040503050406030204" pitchFamily="18" charset="0"/>
              </a:rPr>
              <a:t>N</a:t>
            </a:r>
            <a:r>
              <a:rPr lang="en-US" dirty="0">
                <a:latin typeface="Cambria" panose="02040503050406030204" pitchFamily="18" charset="0"/>
                <a:ea typeface="Cambria" panose="02040503050406030204" pitchFamily="18" charset="0"/>
              </a:rPr>
              <a:t> (52%)  </a:t>
            </a:r>
            <a:r>
              <a:rPr lang="en-US" b="1" dirty="0">
                <a:solidFill>
                  <a:schemeClr val="accent4">
                    <a:lumMod val="75000"/>
                  </a:schemeClr>
                </a:solidFill>
                <a:latin typeface="Cambria" panose="02040503050406030204" pitchFamily="18" charset="0"/>
                <a:ea typeface="Cambria" panose="02040503050406030204" pitchFamily="18" charset="0"/>
              </a:rPr>
              <a:t>N</a:t>
            </a:r>
            <a:r>
              <a:rPr lang="en-US" dirty="0">
                <a:latin typeface="Cambria" panose="02040503050406030204" pitchFamily="18" charset="0"/>
                <a:ea typeface="Cambria" panose="02040503050406030204" pitchFamily="18" charset="0"/>
              </a:rPr>
              <a:t> (11%)    </a:t>
            </a:r>
            <a:r>
              <a:rPr lang="en-US" b="1" dirty="0">
                <a:solidFill>
                  <a:srgbClr val="7030A0"/>
                </a:solidFill>
                <a:latin typeface="Cambria" panose="02040503050406030204" pitchFamily="18" charset="0"/>
                <a:ea typeface="Cambria" panose="02040503050406030204" pitchFamily="18" charset="0"/>
              </a:rPr>
              <a:t>V </a:t>
            </a:r>
            <a:r>
              <a:rPr lang="en-US" dirty="0">
                <a:latin typeface="Cambria" panose="02040503050406030204" pitchFamily="18" charset="0"/>
                <a:ea typeface="Cambria" panose="02040503050406030204" pitchFamily="18" charset="0"/>
              </a:rPr>
              <a:t>(26%)          </a:t>
            </a:r>
          </a:p>
        </p:txBody>
      </p:sp>
      <p:sp>
        <p:nvSpPr>
          <p:cNvPr id="47" name="TextBox 46">
            <a:extLst>
              <a:ext uri="{FF2B5EF4-FFF2-40B4-BE49-F238E27FC236}">
                <a16:creationId xmlns:a16="http://schemas.microsoft.com/office/drawing/2014/main" id="{106653E5-D821-4494-BFC1-E016F37727D4}"/>
              </a:ext>
            </a:extLst>
          </p:cNvPr>
          <p:cNvSpPr txBox="1"/>
          <p:nvPr/>
        </p:nvSpPr>
        <p:spPr>
          <a:xfrm>
            <a:off x="6191619" y="5424209"/>
            <a:ext cx="6000381" cy="369332"/>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 </a:t>
            </a:r>
            <a:r>
              <a:rPr lang="vi-VN" dirty="0">
                <a:highlight>
                  <a:srgbClr val="00FF00"/>
                </a:highlight>
                <a:latin typeface="Cambria" panose="02040503050406030204" pitchFamily="18" charset="0"/>
                <a:ea typeface="Cambria" panose="02040503050406030204" pitchFamily="18" charset="0"/>
              </a:rPr>
              <a:t>trường</a:t>
            </a:r>
            <a:r>
              <a:rPr lang="vi-VN" dirty="0">
                <a:latin typeface="Cambria" panose="02040503050406030204" pitchFamily="18" charset="0"/>
                <a:ea typeface="Cambria" panose="02040503050406030204" pitchFamily="18" charset="0"/>
              </a:rPr>
              <a:t> </a:t>
            </a:r>
            <a:r>
              <a:rPr lang="vi-VN" dirty="0">
                <a:highlight>
                  <a:srgbClr val="00FF00"/>
                </a:highlight>
                <a:latin typeface="Cambria" panose="02040503050406030204" pitchFamily="18" charset="0"/>
                <a:ea typeface="Cambria" panose="02040503050406030204" pitchFamily="18" charset="0"/>
              </a:rPr>
              <a:t>ngoại ngữ</a:t>
            </a:r>
            <a:r>
              <a:rPr lang="vi-VN" dirty="0">
                <a:latin typeface="Cambria" panose="02040503050406030204" pitchFamily="18" charset="0"/>
                <a:ea typeface="Cambria" panose="02040503050406030204" pitchFamily="18" charset="0"/>
              </a:rPr>
              <a:t> </a:t>
            </a:r>
            <a:r>
              <a:rPr lang="vi-VN" dirty="0">
                <a:highlight>
                  <a:srgbClr val="FFFF00"/>
                </a:highlight>
                <a:latin typeface="Cambria" panose="02040503050406030204" pitchFamily="18" charset="0"/>
                <a:ea typeface="Cambria" panose="02040503050406030204" pitchFamily="18" charset="0"/>
              </a:rPr>
              <a:t>tốt nghiệp</a:t>
            </a:r>
            <a:endParaRPr lang="vi-VN" dirty="0">
              <a:highlight>
                <a:srgbClr val="C0C0C0"/>
              </a:highlight>
              <a:latin typeface="Cambria" panose="02040503050406030204" pitchFamily="18" charset="0"/>
              <a:ea typeface="Cambria" panose="02040503050406030204" pitchFamily="18" charset="0"/>
            </a:endParaRPr>
          </a:p>
        </p:txBody>
      </p:sp>
      <p:sp>
        <p:nvSpPr>
          <p:cNvPr id="48" name="TextBox 47">
            <a:extLst>
              <a:ext uri="{FF2B5EF4-FFF2-40B4-BE49-F238E27FC236}">
                <a16:creationId xmlns:a16="http://schemas.microsoft.com/office/drawing/2014/main" id="{820F8AC0-CABF-4A7E-8F27-729D45B58A7B}"/>
              </a:ext>
            </a:extLst>
          </p:cNvPr>
          <p:cNvSpPr txBox="1"/>
          <p:nvPr/>
        </p:nvSpPr>
        <p:spPr>
          <a:xfrm>
            <a:off x="6199970" y="5754526"/>
            <a:ext cx="3581430" cy="369332"/>
          </a:xfrm>
          <a:prstGeom prst="rect">
            <a:avLst/>
          </a:prstGeom>
          <a:noFill/>
        </p:spPr>
        <p:txBody>
          <a:bodyPr wrap="none" rtlCol="0">
            <a:spAutoFit/>
          </a:bodyPr>
          <a:lstStyle/>
          <a:p>
            <a:r>
              <a:rPr lang="en-US" b="1" dirty="0">
                <a:solidFill>
                  <a:schemeClr val="accent4">
                    <a:lumMod val="75000"/>
                  </a:schemeClr>
                </a:solidFill>
                <a:latin typeface="Cambria" panose="02040503050406030204" pitchFamily="18" charset="0"/>
                <a:ea typeface="Cambria" panose="02040503050406030204" pitchFamily="18" charset="0"/>
              </a:rPr>
              <a:t>N</a:t>
            </a:r>
            <a:r>
              <a:rPr lang="en-US" dirty="0">
                <a:latin typeface="Cambria" panose="02040503050406030204" pitchFamily="18" charset="0"/>
                <a:ea typeface="Cambria" panose="02040503050406030204" pitchFamily="18" charset="0"/>
              </a:rPr>
              <a:t> (52%)  </a:t>
            </a:r>
            <a:r>
              <a:rPr lang="en-US" b="1" dirty="0">
                <a:solidFill>
                  <a:schemeClr val="accent4">
                    <a:lumMod val="75000"/>
                  </a:schemeClr>
                </a:solidFill>
                <a:latin typeface="Cambria" panose="02040503050406030204" pitchFamily="18" charset="0"/>
                <a:ea typeface="Cambria" panose="02040503050406030204" pitchFamily="18" charset="0"/>
              </a:rPr>
              <a:t>N</a:t>
            </a:r>
            <a:r>
              <a:rPr lang="en-US" dirty="0">
                <a:latin typeface="Cambria" panose="02040503050406030204" pitchFamily="18" charset="0"/>
                <a:ea typeface="Cambria" panose="02040503050406030204" pitchFamily="18" charset="0"/>
              </a:rPr>
              <a:t> (11%)    </a:t>
            </a:r>
            <a:r>
              <a:rPr lang="en-US" b="1" dirty="0">
                <a:solidFill>
                  <a:srgbClr val="7030A0"/>
                </a:solidFill>
                <a:latin typeface="Cambria" panose="02040503050406030204" pitchFamily="18" charset="0"/>
                <a:ea typeface="Cambria" panose="02040503050406030204" pitchFamily="18" charset="0"/>
              </a:rPr>
              <a:t>V </a:t>
            </a:r>
            <a:r>
              <a:rPr lang="en-US" dirty="0">
                <a:latin typeface="Cambria" panose="02040503050406030204" pitchFamily="18" charset="0"/>
                <a:ea typeface="Cambria" panose="02040503050406030204" pitchFamily="18" charset="0"/>
              </a:rPr>
              <a:t>(26%)          </a:t>
            </a:r>
          </a:p>
        </p:txBody>
      </p:sp>
    </p:spTree>
    <p:extLst>
      <p:ext uri="{BB962C8B-B14F-4D97-AF65-F5344CB8AC3E}">
        <p14:creationId xmlns:p14="http://schemas.microsoft.com/office/powerpoint/2010/main" val="254093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0">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9" grpId="0"/>
      <p:bldP spid="42" grpId="0"/>
      <p:bldP spid="43" grpId="0"/>
      <p:bldP spid="44" grpId="0"/>
      <p:bldP spid="46" grpId="0"/>
      <p:bldP spid="47" grpId="0"/>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Question Processing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27</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310826" y="3283108"/>
            <a:ext cx="5902774" cy="307776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Query Expansion:</a:t>
            </a:r>
          </a:p>
          <a:p>
            <a:pPr marL="914400" lvl="1" indent="-457200">
              <a:buFont typeface="Arial" panose="020B0604020202020204" pitchFamily="34" charset="0"/>
              <a:buChar char="•"/>
            </a:pP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Remove keywords </a:t>
            </a:r>
            <a:r>
              <a:rPr lang="en-US" sz="2000" dirty="0">
                <a:latin typeface="Cambria" panose="02040503050406030204" pitchFamily="18" charset="0"/>
                <a:ea typeface="Cambria" panose="02040503050406030204" pitchFamily="18" charset="0"/>
                <a:cs typeface="Segoe UI" panose="020B0502040204020203" pitchFamily="34" charset="0"/>
              </a:rPr>
              <a:t>that appear too much</a:t>
            </a:r>
          </a:p>
          <a:p>
            <a:pPr lvl="1"/>
            <a:endParaRPr lang="en-US" sz="2000" dirty="0">
              <a:latin typeface="Cambria" panose="02040503050406030204" pitchFamily="18" charset="0"/>
              <a:ea typeface="Cambria" panose="02040503050406030204" pitchFamily="18" charset="0"/>
              <a:cs typeface="Segoe UI" panose="020B0502040204020203" pitchFamily="34" charset="0"/>
            </a:endParaRPr>
          </a:p>
          <a:p>
            <a:pPr lvl="1"/>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For keywords that rarely or doesn’t appear in document,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find synonyms </a:t>
            </a:r>
            <a:r>
              <a:rPr lang="en-US" sz="2000" dirty="0">
                <a:latin typeface="Cambria" panose="02040503050406030204" pitchFamily="18" charset="0"/>
                <a:ea typeface="Cambria" panose="02040503050406030204" pitchFamily="18" charset="0"/>
                <a:cs typeface="Segoe UI" panose="020B0502040204020203" pitchFamily="34" charset="0"/>
              </a:rPr>
              <a:t>using word2vec </a:t>
            </a:r>
          </a:p>
          <a:p>
            <a:pPr lvl="1"/>
            <a:endParaRPr lang="en-US" sz="2000" dirty="0">
              <a:latin typeface="Cambria" panose="02040503050406030204" pitchFamily="18" charset="0"/>
              <a:ea typeface="Cambria" panose="02040503050406030204" pitchFamily="18" charset="0"/>
              <a:cs typeface="Segoe UI" panose="020B0502040204020203" pitchFamily="34" charset="0"/>
            </a:endParaRPr>
          </a:p>
          <a:p>
            <a:pPr lvl="1"/>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Remove keywords </a:t>
            </a:r>
            <a:r>
              <a:rPr lang="en-US" sz="2000" dirty="0">
                <a:latin typeface="Cambria" panose="02040503050406030204" pitchFamily="18" charset="0"/>
                <a:ea typeface="Cambria" panose="02040503050406030204" pitchFamily="18" charset="0"/>
                <a:cs typeface="Segoe UI" panose="020B0502040204020203" pitchFamily="34" charset="0"/>
              </a:rPr>
              <a:t>that appear too much or doesn’t appear in document</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
        <p:nvSpPr>
          <p:cNvPr id="47" name="TextBox 46">
            <a:extLst>
              <a:ext uri="{FF2B5EF4-FFF2-40B4-BE49-F238E27FC236}">
                <a16:creationId xmlns:a16="http://schemas.microsoft.com/office/drawing/2014/main" id="{106653E5-D821-4494-BFC1-E016F37727D4}"/>
              </a:ext>
            </a:extLst>
          </p:cNvPr>
          <p:cNvSpPr txBox="1"/>
          <p:nvPr/>
        </p:nvSpPr>
        <p:spPr>
          <a:xfrm>
            <a:off x="7457440" y="3456841"/>
            <a:ext cx="6000381" cy="369332"/>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ngoại ngữ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tốt nghiệp</a:t>
            </a:r>
          </a:p>
        </p:txBody>
      </p:sp>
      <p:sp>
        <p:nvSpPr>
          <p:cNvPr id="48" name="TextBox 47">
            <a:extLst>
              <a:ext uri="{FF2B5EF4-FFF2-40B4-BE49-F238E27FC236}">
                <a16:creationId xmlns:a16="http://schemas.microsoft.com/office/drawing/2014/main" id="{820F8AC0-CABF-4A7E-8F27-729D45B58A7B}"/>
              </a:ext>
            </a:extLst>
          </p:cNvPr>
          <p:cNvSpPr txBox="1"/>
          <p:nvPr/>
        </p:nvSpPr>
        <p:spPr>
          <a:xfrm>
            <a:off x="7546182" y="3729999"/>
            <a:ext cx="3233578"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(11%)    </a:t>
            </a:r>
            <a:r>
              <a:rPr lang="en-US" b="1" dirty="0">
                <a:solidFill>
                  <a:srgbClr val="7030A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(26%)          </a:t>
            </a:r>
          </a:p>
        </p:txBody>
      </p:sp>
      <p:pic>
        <p:nvPicPr>
          <p:cNvPr id="28" name="Picture 27" descr="A picture containing text&#10;&#10;Description generated with high confidence">
            <a:extLst>
              <a:ext uri="{FF2B5EF4-FFF2-40B4-BE49-F238E27FC236}">
                <a16:creationId xmlns:a16="http://schemas.microsoft.com/office/drawing/2014/main" id="{60E04D53-8CEA-48EE-99B0-0D675DD11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068" y="1583239"/>
            <a:ext cx="725510" cy="725510"/>
          </a:xfrm>
          <a:prstGeom prst="rect">
            <a:avLst/>
          </a:prstGeom>
        </p:spPr>
      </p:pic>
      <p:sp>
        <p:nvSpPr>
          <p:cNvPr id="29" name="TextBox 28">
            <a:extLst>
              <a:ext uri="{FF2B5EF4-FFF2-40B4-BE49-F238E27FC236}">
                <a16:creationId xmlns:a16="http://schemas.microsoft.com/office/drawing/2014/main" id="{4D6FF2A0-DCA2-44A7-967C-4831A3468783}"/>
              </a:ext>
            </a:extLst>
          </p:cNvPr>
          <p:cNvSpPr txBox="1"/>
          <p:nvPr/>
        </p:nvSpPr>
        <p:spPr>
          <a:xfrm>
            <a:off x="2306627" y="1410934"/>
            <a:ext cx="2073133"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a:t>
            </a:r>
            <a:r>
              <a:rPr lang="vi-VN" dirty="0">
                <a:latin typeface="Cambria" panose="02040503050406030204" pitchFamily="18" charset="0"/>
                <a:ea typeface="Cambria" panose="02040503050406030204" pitchFamily="18" charset="0"/>
              </a:rPr>
              <a:t>rường</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(52 %)</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ngoại_ngữ (11 %) </a:t>
            </a:r>
          </a:p>
          <a:p>
            <a:r>
              <a:rPr lang="en-US" dirty="0">
                <a:latin typeface="Cambria" panose="02040503050406030204" pitchFamily="18" charset="0"/>
                <a:ea typeface="Cambria" panose="02040503050406030204" pitchFamily="18" charset="0"/>
              </a:rPr>
              <a:t>tốt_nghiệp (26 %)</a:t>
            </a:r>
          </a:p>
        </p:txBody>
      </p:sp>
      <p:cxnSp>
        <p:nvCxnSpPr>
          <p:cNvPr id="30" name="Straight Arrow Connector 29">
            <a:extLst>
              <a:ext uri="{FF2B5EF4-FFF2-40B4-BE49-F238E27FC236}">
                <a16:creationId xmlns:a16="http://schemas.microsoft.com/office/drawing/2014/main" id="{13552EBA-A63F-4491-AFE5-6D0991D17E3F}"/>
              </a:ext>
            </a:extLst>
          </p:cNvPr>
          <p:cNvCxnSpPr>
            <a:cxnSpLocks/>
            <a:stCxn id="29" idx="3"/>
          </p:cNvCxnSpPr>
          <p:nvPr/>
        </p:nvCxnSpPr>
        <p:spPr>
          <a:xfrm>
            <a:off x="4379760" y="1872599"/>
            <a:ext cx="1811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A picture containing text&#10;&#10;Description generated with high confidence">
            <a:extLst>
              <a:ext uri="{FF2B5EF4-FFF2-40B4-BE49-F238E27FC236}">
                <a16:creationId xmlns:a16="http://schemas.microsoft.com/office/drawing/2014/main" id="{9285789F-3980-43FF-A80B-A1F61837F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333" y="1624062"/>
            <a:ext cx="725510" cy="725510"/>
          </a:xfrm>
          <a:prstGeom prst="rect">
            <a:avLst/>
          </a:prstGeom>
        </p:spPr>
      </p:pic>
      <p:sp>
        <p:nvSpPr>
          <p:cNvPr id="32" name="TextBox 31">
            <a:extLst>
              <a:ext uri="{FF2B5EF4-FFF2-40B4-BE49-F238E27FC236}">
                <a16:creationId xmlns:a16="http://schemas.microsoft.com/office/drawing/2014/main" id="{41E58D00-6BFC-4D2F-A566-C19420EEA31E}"/>
              </a:ext>
            </a:extLst>
          </p:cNvPr>
          <p:cNvSpPr txBox="1"/>
          <p:nvPr/>
        </p:nvSpPr>
        <p:spPr>
          <a:xfrm>
            <a:off x="6961274" y="1590028"/>
            <a:ext cx="4239902"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ngoại_ngữ, ngôn_ngữ, tiếng_n</a:t>
            </a:r>
            <a:r>
              <a:rPr lang="vi-VN" dirty="0">
                <a:latin typeface="Cambria" panose="02040503050406030204" pitchFamily="18" charset="0"/>
                <a:ea typeface="Cambria" panose="02040503050406030204" pitchFamily="18" charset="0"/>
              </a:rPr>
              <a:t>ư</a:t>
            </a:r>
            <a:r>
              <a:rPr lang="en-US" dirty="0">
                <a:latin typeface="Cambria" panose="02040503050406030204" pitchFamily="18" charset="0"/>
                <a:ea typeface="Cambria" panose="02040503050406030204" pitchFamily="18" charset="0"/>
              </a:rPr>
              <a:t>ớc_ngoài</a:t>
            </a:r>
          </a:p>
          <a:p>
            <a:r>
              <a:rPr lang="en-US" dirty="0">
                <a:latin typeface="Cambria" panose="02040503050406030204" pitchFamily="18" charset="0"/>
                <a:ea typeface="Cambria" panose="02040503050406030204" pitchFamily="18" charset="0"/>
              </a:rPr>
              <a:t>tốt_nghiệp, chứng nhận, </a:t>
            </a:r>
          </a:p>
        </p:txBody>
      </p:sp>
      <p:sp>
        <p:nvSpPr>
          <p:cNvPr id="41" name="TextBox 40">
            <a:extLst>
              <a:ext uri="{FF2B5EF4-FFF2-40B4-BE49-F238E27FC236}">
                <a16:creationId xmlns:a16="http://schemas.microsoft.com/office/drawing/2014/main" id="{D8750DCD-82C4-4F7B-9AE0-5994EFFEC55A}"/>
              </a:ext>
            </a:extLst>
          </p:cNvPr>
          <p:cNvSpPr txBox="1"/>
          <p:nvPr/>
        </p:nvSpPr>
        <p:spPr>
          <a:xfrm>
            <a:off x="7457440" y="4431009"/>
            <a:ext cx="3997960" cy="1477328"/>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ngoại ngữ</a:t>
            </a:r>
            <a:r>
              <a:rPr lang="en-US" dirty="0">
                <a:latin typeface="Cambria" panose="02040503050406030204" pitchFamily="18" charset="0"/>
                <a:ea typeface="Cambria" panose="02040503050406030204" pitchFamily="18" charset="0"/>
              </a:rPr>
              <a:t>, ngôn ngữ, tiếng_n</a:t>
            </a:r>
            <a:r>
              <a:rPr lang="vi-VN" dirty="0">
                <a:latin typeface="Cambria" panose="02040503050406030204" pitchFamily="18" charset="0"/>
                <a:ea typeface="Cambria" panose="02040503050406030204" pitchFamily="18" charset="0"/>
              </a:rPr>
              <a:t>ư</a:t>
            </a:r>
            <a:r>
              <a:rPr lang="en-US" dirty="0">
                <a:latin typeface="Cambria" panose="02040503050406030204" pitchFamily="18" charset="0"/>
                <a:ea typeface="Cambria" panose="02040503050406030204" pitchFamily="18" charset="0"/>
              </a:rPr>
              <a:t>ớc_ngoài</a:t>
            </a:r>
          </a:p>
          <a:p>
            <a:r>
              <a:rPr lang="vi-V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(11%)      (56%)                   (0%) </a:t>
            </a:r>
          </a:p>
          <a:p>
            <a:r>
              <a:rPr lang="vi-VN" dirty="0">
                <a:latin typeface="Cambria" panose="02040503050406030204" pitchFamily="18" charset="0"/>
                <a:ea typeface="Cambria" panose="02040503050406030204" pitchFamily="18" charset="0"/>
              </a:rPr>
              <a:t>tốt nghiệp</a:t>
            </a:r>
            <a:r>
              <a:rPr lang="en-US" dirty="0">
                <a:latin typeface="Cambria" panose="02040503050406030204" pitchFamily="18" charset="0"/>
                <a:ea typeface="Cambria" panose="02040503050406030204" pitchFamily="18" charset="0"/>
              </a:rPr>
              <a:t>, chứng nhận</a:t>
            </a:r>
          </a:p>
          <a:p>
            <a:r>
              <a:rPr lang="en-US" dirty="0">
                <a:latin typeface="Cambria" panose="02040503050406030204" pitchFamily="18" charset="0"/>
                <a:ea typeface="Cambria" panose="02040503050406030204" pitchFamily="18" charset="0"/>
              </a:rPr>
              <a:t>     (26%)           (0%)</a:t>
            </a:r>
          </a:p>
          <a:p>
            <a:endParaRPr lang="vi-VN" dirty="0">
              <a:latin typeface="Cambria" panose="02040503050406030204" pitchFamily="18" charset="0"/>
              <a:ea typeface="Cambria" panose="02040503050406030204" pitchFamily="18" charset="0"/>
            </a:endParaRPr>
          </a:p>
        </p:txBody>
      </p:sp>
      <p:sp>
        <p:nvSpPr>
          <p:cNvPr id="49" name="TextBox 48">
            <a:extLst>
              <a:ext uri="{FF2B5EF4-FFF2-40B4-BE49-F238E27FC236}">
                <a16:creationId xmlns:a16="http://schemas.microsoft.com/office/drawing/2014/main" id="{444F3A6E-A762-439A-A908-AE042392BABA}"/>
              </a:ext>
            </a:extLst>
          </p:cNvPr>
          <p:cNvSpPr txBox="1"/>
          <p:nvPr/>
        </p:nvSpPr>
        <p:spPr>
          <a:xfrm>
            <a:off x="7464436" y="5723671"/>
            <a:ext cx="6000381" cy="369332"/>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ngoại ngữ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tốt nghiệp</a:t>
            </a:r>
          </a:p>
        </p:txBody>
      </p:sp>
      <p:sp>
        <p:nvSpPr>
          <p:cNvPr id="50" name="TextBox 49">
            <a:extLst>
              <a:ext uri="{FF2B5EF4-FFF2-40B4-BE49-F238E27FC236}">
                <a16:creationId xmlns:a16="http://schemas.microsoft.com/office/drawing/2014/main" id="{C1B4C8AE-998E-4A02-956E-636F0F00C9A4}"/>
              </a:ext>
            </a:extLst>
          </p:cNvPr>
          <p:cNvSpPr txBox="1"/>
          <p:nvPr/>
        </p:nvSpPr>
        <p:spPr>
          <a:xfrm>
            <a:off x="7594165" y="6009779"/>
            <a:ext cx="3233578"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(11%)    </a:t>
            </a:r>
            <a:r>
              <a:rPr lang="en-US" b="1" dirty="0">
                <a:solidFill>
                  <a:srgbClr val="7030A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(26%)          </a:t>
            </a:r>
          </a:p>
        </p:txBody>
      </p:sp>
    </p:spTree>
    <p:extLst>
      <p:ext uri="{BB962C8B-B14F-4D97-AF65-F5344CB8AC3E}">
        <p14:creationId xmlns:p14="http://schemas.microsoft.com/office/powerpoint/2010/main" val="22556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1" grpId="0"/>
      <p:bldP spid="49" grpId="0"/>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Question Processing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28</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310826" y="3283108"/>
            <a:ext cx="9877874" cy="307776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Query Generation:</a:t>
            </a: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For each synonyms of a keywords,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append query using OR	 </a:t>
            </a:r>
          </a:p>
          <a:p>
            <a:pPr lvl="1"/>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	</a:t>
            </a:r>
          </a:p>
          <a:p>
            <a:pPr lvl="1"/>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(ngoại ngữ OR ngôn ngữ)   	(tốt nghiệp OR chứng nhận)</a:t>
            </a:r>
          </a:p>
          <a:p>
            <a:pPr lvl="1"/>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Append query </a:t>
            </a:r>
            <a:r>
              <a:rPr lang="en-US" sz="2000" dirty="0">
                <a:latin typeface="Cambria" panose="02040503050406030204" pitchFamily="18" charset="0"/>
                <a:ea typeface="Cambria" panose="02040503050406030204" pitchFamily="18" charset="0"/>
                <a:cs typeface="Segoe UI" panose="020B0502040204020203" pitchFamily="34" charset="0"/>
              </a:rPr>
              <a:t>from the last step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using AND</a:t>
            </a:r>
          </a:p>
          <a:p>
            <a:pPr marL="914400" lvl="1" indent="-4572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3"/>
            <a:r>
              <a:rPr lang="en-US" sz="2000" dirty="0">
                <a:latin typeface="Cambria" panose="02040503050406030204" pitchFamily="18" charset="0"/>
                <a:ea typeface="Cambria" panose="02040503050406030204" pitchFamily="18" charset="0"/>
                <a:cs typeface="Segoe UI" panose="020B0502040204020203" pitchFamily="34" charset="0"/>
              </a:rPr>
              <a:t>	(ngoại ngữ OR ngôn ngữ)   AND (tốt nghiệp OR chứng nhận)</a:t>
            </a:r>
          </a:p>
          <a:p>
            <a:pPr lvl="3"/>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Note: We are searching for keywords in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title and content </a:t>
            </a:r>
            <a:r>
              <a:rPr lang="en-US" sz="2000" dirty="0">
                <a:latin typeface="Cambria" panose="02040503050406030204" pitchFamily="18" charset="0"/>
                <a:ea typeface="Cambria" panose="02040503050406030204" pitchFamily="18" charset="0"/>
                <a:cs typeface="Segoe UI" panose="020B0502040204020203" pitchFamily="34" charset="0"/>
              </a:rPr>
              <a:t>of each document</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22" name="Picture 21" descr="A picture containing text&#10;&#10;Description generated with high confidence">
            <a:extLst>
              <a:ext uri="{FF2B5EF4-FFF2-40B4-BE49-F238E27FC236}">
                <a16:creationId xmlns:a16="http://schemas.microsoft.com/office/drawing/2014/main" id="{8176E07C-5F22-4F6F-AE3F-9D8A498F3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927" y="1511041"/>
            <a:ext cx="725510" cy="725510"/>
          </a:xfrm>
          <a:prstGeom prst="rect">
            <a:avLst/>
          </a:prstGeom>
        </p:spPr>
      </p:pic>
      <p:grpSp>
        <p:nvGrpSpPr>
          <p:cNvPr id="23" name="Group 22">
            <a:extLst>
              <a:ext uri="{FF2B5EF4-FFF2-40B4-BE49-F238E27FC236}">
                <a16:creationId xmlns:a16="http://schemas.microsoft.com/office/drawing/2014/main" id="{CBC93DF8-B8A0-4B2E-91A5-125FF2D59C72}"/>
              </a:ext>
            </a:extLst>
          </p:cNvPr>
          <p:cNvGrpSpPr/>
          <p:nvPr/>
        </p:nvGrpSpPr>
        <p:grpSpPr>
          <a:xfrm>
            <a:off x="6988812" y="1314814"/>
            <a:ext cx="1079430" cy="1224298"/>
            <a:chOff x="6243198" y="2917727"/>
            <a:chExt cx="1131757" cy="1911509"/>
          </a:xfrm>
        </p:grpSpPr>
        <p:pic>
          <p:nvPicPr>
            <p:cNvPr id="24" name="Picture 23" descr="A close up of a sign&#10;&#10;Description generated with very high confidence">
              <a:extLst>
                <a:ext uri="{FF2B5EF4-FFF2-40B4-BE49-F238E27FC236}">
                  <a16:creationId xmlns:a16="http://schemas.microsoft.com/office/drawing/2014/main" id="{35211BA2-47D0-4C32-A03F-9314613127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198" y="2917727"/>
              <a:ext cx="1131757" cy="1511398"/>
            </a:xfrm>
            <a:prstGeom prst="rect">
              <a:avLst/>
            </a:prstGeom>
          </p:spPr>
        </p:pic>
        <p:sp>
          <p:nvSpPr>
            <p:cNvPr id="25" name="TextBox 24">
              <a:extLst>
                <a:ext uri="{FF2B5EF4-FFF2-40B4-BE49-F238E27FC236}">
                  <a16:creationId xmlns:a16="http://schemas.microsoft.com/office/drawing/2014/main" id="{F8D08C87-31CB-45CC-BBC4-C0C035401677}"/>
                </a:ext>
              </a:extLst>
            </p:cNvPr>
            <p:cNvSpPr txBox="1"/>
            <p:nvPr/>
          </p:nvSpPr>
          <p:spPr>
            <a:xfrm>
              <a:off x="6341172" y="4429125"/>
              <a:ext cx="935808" cy="400111"/>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Query</a:t>
              </a:r>
            </a:p>
          </p:txBody>
        </p:sp>
      </p:grpSp>
      <p:sp>
        <p:nvSpPr>
          <p:cNvPr id="26" name="TextBox 25">
            <a:extLst>
              <a:ext uri="{FF2B5EF4-FFF2-40B4-BE49-F238E27FC236}">
                <a16:creationId xmlns:a16="http://schemas.microsoft.com/office/drawing/2014/main" id="{5A7CA6F5-B35C-4216-9A46-24040A4AE4B8}"/>
              </a:ext>
            </a:extLst>
          </p:cNvPr>
          <p:cNvSpPr txBox="1"/>
          <p:nvPr/>
        </p:nvSpPr>
        <p:spPr>
          <a:xfrm>
            <a:off x="8036560" y="1215673"/>
            <a:ext cx="2743200" cy="132343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(title:ngoại_ngữ OR content:ngoại_ngữ) AND (title:tốt_nghiệp OR content:tốt_nghiệp)</a:t>
            </a:r>
          </a:p>
        </p:txBody>
      </p:sp>
      <p:sp>
        <p:nvSpPr>
          <p:cNvPr id="27" name="TextBox 26">
            <a:extLst>
              <a:ext uri="{FF2B5EF4-FFF2-40B4-BE49-F238E27FC236}">
                <a16:creationId xmlns:a16="http://schemas.microsoft.com/office/drawing/2014/main" id="{69F87120-7D72-4619-AC17-22FD821F0482}"/>
              </a:ext>
            </a:extLst>
          </p:cNvPr>
          <p:cNvSpPr txBox="1"/>
          <p:nvPr/>
        </p:nvSpPr>
        <p:spPr>
          <a:xfrm>
            <a:off x="2225036" y="2236551"/>
            <a:ext cx="4239902"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ngoại_ngữ, ngôn_ngữ, tiếng_n</a:t>
            </a:r>
            <a:r>
              <a:rPr lang="vi-VN" dirty="0">
                <a:latin typeface="Cambria" panose="02040503050406030204" pitchFamily="18" charset="0"/>
                <a:ea typeface="Cambria" panose="02040503050406030204" pitchFamily="18" charset="0"/>
              </a:rPr>
              <a:t>ư</a:t>
            </a:r>
            <a:r>
              <a:rPr lang="en-US" dirty="0">
                <a:latin typeface="Cambria" panose="02040503050406030204" pitchFamily="18" charset="0"/>
                <a:ea typeface="Cambria" panose="02040503050406030204" pitchFamily="18" charset="0"/>
              </a:rPr>
              <a:t>ớc_ngoài</a:t>
            </a:r>
          </a:p>
          <a:p>
            <a:r>
              <a:rPr lang="en-US" dirty="0">
                <a:latin typeface="Cambria" panose="02040503050406030204" pitchFamily="18" charset="0"/>
                <a:ea typeface="Cambria" panose="02040503050406030204" pitchFamily="18" charset="0"/>
              </a:rPr>
              <a:t>tốt_nghiệp, chứng nhận, </a:t>
            </a:r>
          </a:p>
        </p:txBody>
      </p:sp>
      <p:cxnSp>
        <p:nvCxnSpPr>
          <p:cNvPr id="33" name="Straight Arrow Connector 32">
            <a:extLst>
              <a:ext uri="{FF2B5EF4-FFF2-40B4-BE49-F238E27FC236}">
                <a16:creationId xmlns:a16="http://schemas.microsoft.com/office/drawing/2014/main" id="{FD4E7F0C-91DB-46AA-A7AA-BA26CDBB89BF}"/>
              </a:ext>
            </a:extLst>
          </p:cNvPr>
          <p:cNvCxnSpPr>
            <a:cxnSpLocks/>
            <a:endCxn id="24" idx="1"/>
          </p:cNvCxnSpPr>
          <p:nvPr/>
        </p:nvCxnSpPr>
        <p:spPr>
          <a:xfrm>
            <a:off x="4438886" y="1798830"/>
            <a:ext cx="2549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42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Search Engine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29</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picture containing object, clock&#10;&#10;Description generated with very high confidence">
            <a:extLst>
              <a:ext uri="{FF2B5EF4-FFF2-40B4-BE49-F238E27FC236}">
                <a16:creationId xmlns:a16="http://schemas.microsoft.com/office/drawing/2014/main" id="{BEAC769C-003E-43FC-9389-008AB7B0F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706" y="3297368"/>
            <a:ext cx="1131757" cy="1131757"/>
          </a:xfrm>
          <a:prstGeom prst="rect">
            <a:avLst/>
          </a:prstGeom>
        </p:spPr>
      </p:pic>
      <p:pic>
        <p:nvPicPr>
          <p:cNvPr id="17" name="Picture 16" descr="A close up of a sign&#10;&#10;Description generated with high confidence">
            <a:extLst>
              <a:ext uri="{FF2B5EF4-FFF2-40B4-BE49-F238E27FC236}">
                <a16:creationId xmlns:a16="http://schemas.microsoft.com/office/drawing/2014/main" id="{233FCFB5-DA51-4B92-A320-E9B3F700B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373" y="1499754"/>
            <a:ext cx="979090" cy="979090"/>
          </a:xfrm>
          <a:prstGeom prst="rect">
            <a:avLst/>
          </a:prstGeom>
        </p:spPr>
      </p:pic>
      <p:pic>
        <p:nvPicPr>
          <p:cNvPr id="5" name="Picture 4">
            <a:extLst>
              <a:ext uri="{FF2B5EF4-FFF2-40B4-BE49-F238E27FC236}">
                <a16:creationId xmlns:a16="http://schemas.microsoft.com/office/drawing/2014/main" id="{C47E3021-D283-4C99-8B31-4504F4278E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555" y="1424522"/>
            <a:ext cx="979090" cy="979090"/>
          </a:xfrm>
          <a:prstGeom prst="rect">
            <a:avLst/>
          </a:prstGeom>
        </p:spPr>
      </p:pic>
      <p:grpSp>
        <p:nvGrpSpPr>
          <p:cNvPr id="18" name="Group 17">
            <a:extLst>
              <a:ext uri="{FF2B5EF4-FFF2-40B4-BE49-F238E27FC236}">
                <a16:creationId xmlns:a16="http://schemas.microsoft.com/office/drawing/2014/main" id="{61AA0945-0C46-4F23-9C41-381E39551FB1}"/>
              </a:ext>
            </a:extLst>
          </p:cNvPr>
          <p:cNvGrpSpPr/>
          <p:nvPr/>
        </p:nvGrpSpPr>
        <p:grpSpPr>
          <a:xfrm>
            <a:off x="10074667" y="3421621"/>
            <a:ext cx="1411556" cy="1148034"/>
            <a:chOff x="5437942" y="2615354"/>
            <a:chExt cx="1411556" cy="1148034"/>
          </a:xfrm>
        </p:grpSpPr>
        <p:pic>
          <p:nvPicPr>
            <p:cNvPr id="19" name="Picture 18" descr="A picture containing object&#10;&#10;Description generated with high confidence">
              <a:extLst>
                <a:ext uri="{FF2B5EF4-FFF2-40B4-BE49-F238E27FC236}">
                  <a16:creationId xmlns:a16="http://schemas.microsoft.com/office/drawing/2014/main" id="{7F8BC79A-DB7D-482D-880A-74D17B8D7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7942" y="2615354"/>
              <a:ext cx="611756" cy="611756"/>
            </a:xfrm>
            <a:prstGeom prst="rect">
              <a:avLst/>
            </a:prstGeom>
          </p:spPr>
        </p:pic>
        <p:pic>
          <p:nvPicPr>
            <p:cNvPr id="20" name="Picture 19" descr="A picture containing object&#10;&#10;Description generated with high confidence">
              <a:extLst>
                <a:ext uri="{FF2B5EF4-FFF2-40B4-BE49-F238E27FC236}">
                  <a16:creationId xmlns:a16="http://schemas.microsoft.com/office/drawing/2014/main" id="{D435EFE4-0FCC-4B84-8F73-6E3ED86BE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842" y="2615354"/>
              <a:ext cx="611756" cy="611756"/>
            </a:xfrm>
            <a:prstGeom prst="rect">
              <a:avLst/>
            </a:prstGeom>
          </p:spPr>
        </p:pic>
        <p:pic>
          <p:nvPicPr>
            <p:cNvPr id="21" name="Picture 20" descr="A picture containing object&#10;&#10;Description generated with high confidence">
              <a:extLst>
                <a:ext uri="{FF2B5EF4-FFF2-40B4-BE49-F238E27FC236}">
                  <a16:creationId xmlns:a16="http://schemas.microsoft.com/office/drawing/2014/main" id="{A72BC275-E77E-4937-B0AD-D11BFFA789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42" y="2615354"/>
              <a:ext cx="611756" cy="611756"/>
            </a:xfrm>
            <a:prstGeom prst="rect">
              <a:avLst/>
            </a:prstGeom>
          </p:spPr>
        </p:pic>
        <p:pic>
          <p:nvPicPr>
            <p:cNvPr id="22" name="Picture 21" descr="A picture containing object&#10;&#10;Description generated with high confidence">
              <a:extLst>
                <a:ext uri="{FF2B5EF4-FFF2-40B4-BE49-F238E27FC236}">
                  <a16:creationId xmlns:a16="http://schemas.microsoft.com/office/drawing/2014/main" id="{D019BA72-F4E5-47DD-BD63-7AAEE2A7DF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0009" y="3151632"/>
              <a:ext cx="611756" cy="611756"/>
            </a:xfrm>
            <a:prstGeom prst="rect">
              <a:avLst/>
            </a:prstGeom>
          </p:spPr>
        </p:pic>
        <p:pic>
          <p:nvPicPr>
            <p:cNvPr id="23" name="Picture 22" descr="A picture containing object&#10;&#10;Description generated with high confidence">
              <a:extLst>
                <a:ext uri="{FF2B5EF4-FFF2-40B4-BE49-F238E27FC236}">
                  <a16:creationId xmlns:a16="http://schemas.microsoft.com/office/drawing/2014/main" id="{33B1CD15-0CC9-490A-B9E8-D7B7038BC9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6237" y="3142051"/>
              <a:ext cx="611756" cy="611756"/>
            </a:xfrm>
            <a:prstGeom prst="rect">
              <a:avLst/>
            </a:prstGeom>
          </p:spPr>
        </p:pic>
      </p:grpSp>
      <p:grpSp>
        <p:nvGrpSpPr>
          <p:cNvPr id="24" name="Group 23">
            <a:extLst>
              <a:ext uri="{FF2B5EF4-FFF2-40B4-BE49-F238E27FC236}">
                <a16:creationId xmlns:a16="http://schemas.microsoft.com/office/drawing/2014/main" id="{3FCFAD14-246B-4460-BD58-33909574E692}"/>
              </a:ext>
            </a:extLst>
          </p:cNvPr>
          <p:cNvGrpSpPr/>
          <p:nvPr/>
        </p:nvGrpSpPr>
        <p:grpSpPr>
          <a:xfrm>
            <a:off x="6936464" y="3119256"/>
            <a:ext cx="1586378" cy="1897654"/>
            <a:chOff x="7134319" y="2160367"/>
            <a:chExt cx="1586378" cy="1897654"/>
          </a:xfrm>
        </p:grpSpPr>
        <p:grpSp>
          <p:nvGrpSpPr>
            <p:cNvPr id="25" name="Group 24">
              <a:extLst>
                <a:ext uri="{FF2B5EF4-FFF2-40B4-BE49-F238E27FC236}">
                  <a16:creationId xmlns:a16="http://schemas.microsoft.com/office/drawing/2014/main" id="{EE11DA2A-07B3-45F0-95F4-6CD8D6898659}"/>
                </a:ext>
              </a:extLst>
            </p:cNvPr>
            <p:cNvGrpSpPr/>
            <p:nvPr/>
          </p:nvGrpSpPr>
          <p:grpSpPr>
            <a:xfrm>
              <a:off x="7134319" y="2160367"/>
              <a:ext cx="1586378" cy="1897654"/>
              <a:chOff x="6669217" y="59126"/>
              <a:chExt cx="2278743" cy="2659533"/>
            </a:xfrm>
          </p:grpSpPr>
          <p:sp>
            <p:nvSpPr>
              <p:cNvPr id="27" name="Rectangle 26">
                <a:extLst>
                  <a:ext uri="{FF2B5EF4-FFF2-40B4-BE49-F238E27FC236}">
                    <a16:creationId xmlns:a16="http://schemas.microsoft.com/office/drawing/2014/main" id="{A565C488-8222-45AE-919F-E40FB6224B7F}"/>
                  </a:ext>
                </a:extLst>
              </p:cNvPr>
              <p:cNvSpPr/>
              <p:nvPr/>
            </p:nvSpPr>
            <p:spPr>
              <a:xfrm>
                <a:off x="6701609" y="59126"/>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7CFE46EF-072B-444F-ACF5-3F5A34BAE58B}"/>
                  </a:ext>
                </a:extLst>
              </p:cNvPr>
              <p:cNvSpPr txBox="1"/>
              <p:nvPr/>
            </p:nvSpPr>
            <p:spPr>
              <a:xfrm>
                <a:off x="6669217" y="1812836"/>
                <a:ext cx="2278743" cy="90582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Relevance Ranking</a:t>
                </a:r>
              </a:p>
            </p:txBody>
          </p:sp>
        </p:grpSp>
        <p:pic>
          <p:nvPicPr>
            <p:cNvPr id="26" name="Picture 25">
              <a:extLst>
                <a:ext uri="{FF2B5EF4-FFF2-40B4-BE49-F238E27FC236}">
                  <a16:creationId xmlns:a16="http://schemas.microsoft.com/office/drawing/2014/main" id="{EC491784-7E9E-4F4F-B70D-ADEBADB145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203" y="2200718"/>
              <a:ext cx="1410048" cy="1410048"/>
            </a:xfrm>
            <a:prstGeom prst="rect">
              <a:avLst/>
            </a:prstGeom>
          </p:spPr>
        </p:pic>
      </p:grpSp>
      <p:grpSp>
        <p:nvGrpSpPr>
          <p:cNvPr id="29" name="Group 28">
            <a:extLst>
              <a:ext uri="{FF2B5EF4-FFF2-40B4-BE49-F238E27FC236}">
                <a16:creationId xmlns:a16="http://schemas.microsoft.com/office/drawing/2014/main" id="{88450A8D-ED3D-4BEA-AC9B-C5416E4C0CFA}"/>
              </a:ext>
            </a:extLst>
          </p:cNvPr>
          <p:cNvGrpSpPr/>
          <p:nvPr/>
        </p:nvGrpSpPr>
        <p:grpSpPr>
          <a:xfrm>
            <a:off x="3449212" y="3297369"/>
            <a:ext cx="2494504" cy="1509910"/>
            <a:chOff x="3449212" y="3297369"/>
            <a:chExt cx="2494504" cy="1509910"/>
          </a:xfrm>
        </p:grpSpPr>
        <p:pic>
          <p:nvPicPr>
            <p:cNvPr id="7" name="Picture 6" descr="A close up of a sign&#10;&#10;Description generated with very high confidence">
              <a:extLst>
                <a:ext uri="{FF2B5EF4-FFF2-40B4-BE49-F238E27FC236}">
                  <a16:creationId xmlns:a16="http://schemas.microsoft.com/office/drawing/2014/main" id="{BBD4941D-3161-4593-B71C-BE18FA4958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2258" y="3297369"/>
              <a:ext cx="1131757" cy="1131757"/>
            </a:xfrm>
            <a:prstGeom prst="rect">
              <a:avLst/>
            </a:prstGeom>
          </p:spPr>
        </p:pic>
        <p:sp>
          <p:nvSpPr>
            <p:cNvPr id="8" name="TextBox 7">
              <a:extLst>
                <a:ext uri="{FF2B5EF4-FFF2-40B4-BE49-F238E27FC236}">
                  <a16:creationId xmlns:a16="http://schemas.microsoft.com/office/drawing/2014/main" id="{93F0965C-3D8C-46C2-B234-C92E4CF774C3}"/>
                </a:ext>
              </a:extLst>
            </p:cNvPr>
            <p:cNvSpPr txBox="1"/>
            <p:nvPr/>
          </p:nvSpPr>
          <p:spPr>
            <a:xfrm>
              <a:off x="3449212" y="4407169"/>
              <a:ext cx="2494504"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Question Processing</a:t>
              </a:r>
            </a:p>
          </p:txBody>
        </p:sp>
      </p:grpSp>
      <p:cxnSp>
        <p:nvCxnSpPr>
          <p:cNvPr id="31" name="Straight Arrow Connector 30">
            <a:extLst>
              <a:ext uri="{FF2B5EF4-FFF2-40B4-BE49-F238E27FC236}">
                <a16:creationId xmlns:a16="http://schemas.microsoft.com/office/drawing/2014/main" id="{860CA576-3AB2-465E-9D68-9E432C687AF3}"/>
              </a:ext>
            </a:extLst>
          </p:cNvPr>
          <p:cNvCxnSpPr>
            <a:stCxn id="16" idx="3"/>
            <a:endCxn id="7" idx="1"/>
          </p:cNvCxnSpPr>
          <p:nvPr/>
        </p:nvCxnSpPr>
        <p:spPr>
          <a:xfrm>
            <a:off x="2456463" y="3863247"/>
            <a:ext cx="15857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B6755A-8C61-4AE6-BC64-B58C2F6A26B8}"/>
              </a:ext>
            </a:extLst>
          </p:cNvPr>
          <p:cNvCxnSpPr>
            <a:cxnSpLocks/>
            <a:stCxn id="7" idx="3"/>
          </p:cNvCxnSpPr>
          <p:nvPr/>
        </p:nvCxnSpPr>
        <p:spPr>
          <a:xfrm>
            <a:off x="5174015" y="3863248"/>
            <a:ext cx="1707705" cy="1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98D50A-4652-41E7-8F64-5413C4A355B0}"/>
              </a:ext>
            </a:extLst>
          </p:cNvPr>
          <p:cNvCxnSpPr>
            <a:stCxn id="5" idx="2"/>
          </p:cNvCxnSpPr>
          <p:nvPr/>
        </p:nvCxnSpPr>
        <p:spPr>
          <a:xfrm>
            <a:off x="7658100" y="2403612"/>
            <a:ext cx="0" cy="715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DCDE41-D6C2-4CE9-8852-F21EFE884CD4}"/>
              </a:ext>
            </a:extLst>
          </p:cNvPr>
          <p:cNvCxnSpPr>
            <a:cxnSpLocks/>
          </p:cNvCxnSpPr>
          <p:nvPr/>
        </p:nvCxnSpPr>
        <p:spPr>
          <a:xfrm flipV="1">
            <a:off x="2641600" y="1887236"/>
            <a:ext cx="4438746" cy="2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6E077AD-9E50-447A-B305-8D55FB4986B1}"/>
              </a:ext>
            </a:extLst>
          </p:cNvPr>
          <p:cNvCxnSpPr>
            <a:cxnSpLocks/>
          </p:cNvCxnSpPr>
          <p:nvPr/>
        </p:nvCxnSpPr>
        <p:spPr>
          <a:xfrm>
            <a:off x="8559029" y="3863247"/>
            <a:ext cx="1515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CD06811-DFC0-4454-90F0-A8E19A0C14BD}"/>
              </a:ext>
            </a:extLst>
          </p:cNvPr>
          <p:cNvSpPr txBox="1"/>
          <p:nvPr/>
        </p:nvSpPr>
        <p:spPr>
          <a:xfrm>
            <a:off x="7912159" y="1585811"/>
            <a:ext cx="1841044" cy="646331"/>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Document Indexing</a:t>
            </a:r>
          </a:p>
        </p:txBody>
      </p:sp>
    </p:spTree>
    <p:extLst>
      <p:ext uri="{BB962C8B-B14F-4D97-AF65-F5344CB8AC3E}">
        <p14:creationId xmlns:p14="http://schemas.microsoft.com/office/powerpoint/2010/main" val="272841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Observation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graphicFrame>
        <p:nvGraphicFramePr>
          <p:cNvPr id="6" name="Chart 5">
            <a:extLst>
              <a:ext uri="{FF2B5EF4-FFF2-40B4-BE49-F238E27FC236}">
                <a16:creationId xmlns:a16="http://schemas.microsoft.com/office/drawing/2014/main" id="{AA65BDCA-27A8-4513-8EF3-918FF3FB95EC}"/>
              </a:ext>
            </a:extLst>
          </p:cNvPr>
          <p:cNvGraphicFramePr/>
          <p:nvPr>
            <p:extLst>
              <p:ext uri="{D42A27DB-BD31-4B8C-83A1-F6EECF244321}">
                <p14:modId xmlns:p14="http://schemas.microsoft.com/office/powerpoint/2010/main" val="1745578191"/>
              </p:ext>
            </p:extLst>
          </p:nvPr>
        </p:nvGraphicFramePr>
        <p:xfrm>
          <a:off x="929640" y="1094442"/>
          <a:ext cx="10577549" cy="54444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94061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Relevance Ranking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30</a:t>
            </a:fld>
            <a:endParaRPr 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F15CFCB-36BA-4062-80B3-699B55480088}"/>
                  </a:ext>
                </a:extLst>
              </p:cNvPr>
              <p:cNvSpPr txBox="1"/>
              <p:nvPr/>
            </p:nvSpPr>
            <p:spPr>
              <a:xfrm>
                <a:off x="1157063" y="1094442"/>
                <a:ext cx="9877874" cy="5614614"/>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Apply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p-norm</a:t>
                </a: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In L</a:t>
                </a:r>
                <a:r>
                  <a:rPr lang="en-US" sz="2000" baseline="-25000" dirty="0">
                    <a:latin typeface="Cambria" panose="02040503050406030204" pitchFamily="18" charset="0"/>
                    <a:ea typeface="Cambria" panose="02040503050406030204" pitchFamily="18" charset="0"/>
                    <a:cs typeface="Segoe UI" panose="020B0502040204020203" pitchFamily="34" charset="0"/>
                  </a:rPr>
                  <a:t>2</a:t>
                </a:r>
                <a:r>
                  <a:rPr lang="en-US" sz="2000" dirty="0">
                    <a:latin typeface="Cambria" panose="02040503050406030204" pitchFamily="18" charset="0"/>
                    <a:ea typeface="Cambria" panose="02040503050406030204" pitchFamily="18" charset="0"/>
                    <a:cs typeface="Segoe UI" panose="020B0502040204020203" pitchFamily="34" charset="0"/>
                  </a:rPr>
                  <a:t> - norm</a:t>
                </a: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For query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p</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or</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a:t>
                </a: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K</a:t>
                </a:r>
                <a:r>
                  <a:rPr lang="en-US" sz="2000" baseline="-25000" dirty="0" err="1">
                    <a:solidFill>
                      <a:srgbClr val="7030A0"/>
                    </a:solidFill>
                    <a:latin typeface="Cambria" panose="02040503050406030204" pitchFamily="18" charset="0"/>
                    <a:ea typeface="Cambria" panose="02040503050406030204" pitchFamily="18" charset="0"/>
                    <a:cs typeface="Segoe UI" panose="020B0502040204020203" pitchFamily="34" charset="0"/>
                  </a:rPr>
                  <a:t>x</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y</a:t>
                </a:r>
              </a:p>
              <a:p>
                <a:pPr/>
                <a14:m>
                  <m:oMathPara xmlns:m="http://schemas.openxmlformats.org/officeDocument/2006/math">
                    <m:oMathParaPr>
                      <m:jc m:val="centerGroup"/>
                    </m:oMathParaPr>
                    <m:oMath xmlns:m="http://schemas.openxmlformats.org/officeDocument/2006/math">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𝑠𝑖𝑚</m:t>
                      </m:r>
                      <m:d>
                        <m:dPr>
                          <m:ctrlP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dPr>
                        <m:e>
                          <m:sSub>
                            <m:sSubPr>
                              <m:ctrlP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𝑝</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𝑜𝑟</m:t>
                              </m:r>
                            </m:sub>
                          </m:s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𝐷</m:t>
                          </m:r>
                        </m:e>
                      </m:d>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m:t>
                      </m:r>
                      <m:rad>
                        <m:radPr>
                          <m:degHide m:val="on"/>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radPr>
                        <m:deg/>
                        <m:e>
                          <m:f>
                            <m:f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fPr>
                            <m:num>
                              <m:sSubSup>
                                <m:sSubSup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1</m:t>
                                  </m:r>
                                </m:sub>
                                <m: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2</m:t>
                                  </m:r>
                                </m:sup>
                              </m:sSub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m:t>
                              </m:r>
                              <m:sSubSup>
                                <m:sSubSup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2</m:t>
                                  </m:r>
                                </m:sub>
                                <m:sup>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2</m:t>
                                  </m:r>
                                </m:sup>
                              </m:sSubSup>
                            </m:num>
                            <m:den>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2</m:t>
                              </m:r>
                            </m:den>
                          </m:f>
                        </m:e>
                      </m:rad>
                    </m:oMath>
                  </m:oMathPara>
                </a14:m>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 For query </a:t>
                </a: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p</a:t>
                </a:r>
                <a:r>
                  <a:rPr lang="en-US" sz="2000" baseline="-25000" dirty="0" err="1">
                    <a:solidFill>
                      <a:srgbClr val="7030A0"/>
                    </a:solidFill>
                    <a:latin typeface="Cambria" panose="02040503050406030204" pitchFamily="18" charset="0"/>
                    <a:ea typeface="Cambria" panose="02040503050406030204" pitchFamily="18" charset="0"/>
                    <a:cs typeface="Segoe UI" panose="020B0502040204020203" pitchFamily="34" charset="0"/>
                  </a:rPr>
                  <a:t>and</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a:t>
                </a: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K</a:t>
                </a:r>
                <a:r>
                  <a:rPr lang="en-US" sz="2000" baseline="-25000" dirty="0" err="1">
                    <a:solidFill>
                      <a:srgbClr val="7030A0"/>
                    </a:solidFill>
                    <a:latin typeface="Cambria" panose="02040503050406030204" pitchFamily="18" charset="0"/>
                    <a:ea typeface="Cambria" panose="02040503050406030204" pitchFamily="18" charset="0"/>
                    <a:cs typeface="Segoe UI" panose="020B0502040204020203" pitchFamily="34" charset="0"/>
                  </a:rPr>
                  <a:t>x</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y</a:t>
                </a:r>
              </a:p>
              <a:p>
                <a:pPr marL="342900" indent="-342900">
                  <a:buFont typeface="Arial" panose="020B0604020202020204" pitchFamily="34" charset="0"/>
                  <a:buChar char="•"/>
                </a:pPr>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𝑠𝑖𝑚</m:t>
                      </m:r>
                      <m:d>
                        <m:d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dPr>
                        <m:e>
                          <m:sSub>
                            <m:sSub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𝑝</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𝑎𝑛𝑑</m:t>
                              </m:r>
                            </m:sub>
                          </m:s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𝐷</m:t>
                          </m:r>
                        </m:e>
                      </m:d>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m:t>
                      </m:r>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1−</m:t>
                      </m:r>
                      <m:rad>
                        <m:radPr>
                          <m:degHide m:val="on"/>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radPr>
                        <m:deg/>
                        <m:e>
                          <m:f>
                            <m:f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fPr>
                            <m:num>
                              <m:sSup>
                                <m:sSup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(1 −</m:t>
                                  </m:r>
                                  <m:sSub>
                                    <m:sSub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1</m:t>
                                      </m:r>
                                    </m:sub>
                                  </m:s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m:t>
                                  </m:r>
                                </m:e>
                                <m: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2</m:t>
                                  </m:r>
                                </m:sup>
                              </m:s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m:t>
                              </m:r>
                              <m:sSup>
                                <m:sSup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(1 −</m:t>
                                  </m:r>
                                  <m:sSub>
                                    <m:sSub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2</m:t>
                                      </m:r>
                                    </m:sub>
                                  </m:s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m:t>
                                  </m:r>
                                </m:e>
                                <m:sup>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2</m:t>
                                  </m:r>
                                </m:sup>
                              </m:sSup>
                            </m:num>
                            <m:den>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2</m:t>
                              </m:r>
                            </m:den>
                          </m:f>
                        </m:e>
                      </m:rad>
                    </m:oMath>
                  </m:oMathPara>
                </a14:m>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Note: Weight of terms are normalized by their maximum score, so they adopts values from 0 to 1</a:t>
                </a: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70" name="TextBox 69">
                <a:extLst>
                  <a:ext uri="{FF2B5EF4-FFF2-40B4-BE49-F238E27FC236}">
                    <a16:creationId xmlns:a16="http://schemas.microsoft.com/office/drawing/2014/main" id="{7F15CFCB-36BA-4062-80B3-699B55480088}"/>
                  </a:ext>
                </a:extLst>
              </p:cNvPr>
              <p:cNvSpPr txBox="1">
                <a:spLocks noRot="1" noChangeAspect="1" noMove="1" noResize="1" noEditPoints="1" noAdjustHandles="1" noChangeArrowheads="1" noChangeShapeType="1" noTextEdit="1"/>
              </p:cNvSpPr>
              <p:nvPr/>
            </p:nvSpPr>
            <p:spPr>
              <a:xfrm>
                <a:off x="1157063" y="1094442"/>
                <a:ext cx="9877874" cy="5614614"/>
              </a:xfrm>
              <a:prstGeom prst="rect">
                <a:avLst/>
              </a:prstGeom>
              <a:blipFill>
                <a:blip r:embed="rId2"/>
                <a:stretch>
                  <a:fillRect l="-1481" t="-1412"/>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3308478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Search Engine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31</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picture containing object, clock&#10;&#10;Description generated with very high confidence">
            <a:extLst>
              <a:ext uri="{FF2B5EF4-FFF2-40B4-BE49-F238E27FC236}">
                <a16:creationId xmlns:a16="http://schemas.microsoft.com/office/drawing/2014/main" id="{BEAC769C-003E-43FC-9389-008AB7B0F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706" y="3297368"/>
            <a:ext cx="1131757" cy="1131757"/>
          </a:xfrm>
          <a:prstGeom prst="rect">
            <a:avLst/>
          </a:prstGeom>
        </p:spPr>
      </p:pic>
      <p:pic>
        <p:nvPicPr>
          <p:cNvPr id="17" name="Picture 16" descr="A close up of a sign&#10;&#10;Description generated with high confidence">
            <a:extLst>
              <a:ext uri="{FF2B5EF4-FFF2-40B4-BE49-F238E27FC236}">
                <a16:creationId xmlns:a16="http://schemas.microsoft.com/office/drawing/2014/main" id="{233FCFB5-DA51-4B92-A320-E9B3F700B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373" y="1499754"/>
            <a:ext cx="979090" cy="979090"/>
          </a:xfrm>
          <a:prstGeom prst="rect">
            <a:avLst/>
          </a:prstGeom>
        </p:spPr>
      </p:pic>
      <p:pic>
        <p:nvPicPr>
          <p:cNvPr id="5" name="Picture 4">
            <a:extLst>
              <a:ext uri="{FF2B5EF4-FFF2-40B4-BE49-F238E27FC236}">
                <a16:creationId xmlns:a16="http://schemas.microsoft.com/office/drawing/2014/main" id="{C47E3021-D283-4C99-8B31-4504F4278E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555" y="1424522"/>
            <a:ext cx="979090" cy="979090"/>
          </a:xfrm>
          <a:prstGeom prst="rect">
            <a:avLst/>
          </a:prstGeom>
        </p:spPr>
      </p:pic>
      <p:grpSp>
        <p:nvGrpSpPr>
          <p:cNvPr id="18" name="Group 17">
            <a:extLst>
              <a:ext uri="{FF2B5EF4-FFF2-40B4-BE49-F238E27FC236}">
                <a16:creationId xmlns:a16="http://schemas.microsoft.com/office/drawing/2014/main" id="{61AA0945-0C46-4F23-9C41-381E39551FB1}"/>
              </a:ext>
            </a:extLst>
          </p:cNvPr>
          <p:cNvGrpSpPr/>
          <p:nvPr/>
        </p:nvGrpSpPr>
        <p:grpSpPr>
          <a:xfrm>
            <a:off x="10074667" y="3421621"/>
            <a:ext cx="1411556" cy="1148034"/>
            <a:chOff x="5437942" y="2615354"/>
            <a:chExt cx="1411556" cy="1148034"/>
          </a:xfrm>
        </p:grpSpPr>
        <p:pic>
          <p:nvPicPr>
            <p:cNvPr id="19" name="Picture 18" descr="A picture containing object&#10;&#10;Description generated with high confidence">
              <a:extLst>
                <a:ext uri="{FF2B5EF4-FFF2-40B4-BE49-F238E27FC236}">
                  <a16:creationId xmlns:a16="http://schemas.microsoft.com/office/drawing/2014/main" id="{7F8BC79A-DB7D-482D-880A-74D17B8D7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7942" y="2615354"/>
              <a:ext cx="611756" cy="611756"/>
            </a:xfrm>
            <a:prstGeom prst="rect">
              <a:avLst/>
            </a:prstGeom>
          </p:spPr>
        </p:pic>
        <p:pic>
          <p:nvPicPr>
            <p:cNvPr id="20" name="Picture 19" descr="A picture containing object&#10;&#10;Description generated with high confidence">
              <a:extLst>
                <a:ext uri="{FF2B5EF4-FFF2-40B4-BE49-F238E27FC236}">
                  <a16:creationId xmlns:a16="http://schemas.microsoft.com/office/drawing/2014/main" id="{D435EFE4-0FCC-4B84-8F73-6E3ED86BE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842" y="2615354"/>
              <a:ext cx="611756" cy="611756"/>
            </a:xfrm>
            <a:prstGeom prst="rect">
              <a:avLst/>
            </a:prstGeom>
          </p:spPr>
        </p:pic>
        <p:pic>
          <p:nvPicPr>
            <p:cNvPr id="21" name="Picture 20" descr="A picture containing object&#10;&#10;Description generated with high confidence">
              <a:extLst>
                <a:ext uri="{FF2B5EF4-FFF2-40B4-BE49-F238E27FC236}">
                  <a16:creationId xmlns:a16="http://schemas.microsoft.com/office/drawing/2014/main" id="{A72BC275-E77E-4937-B0AD-D11BFFA789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42" y="2615354"/>
              <a:ext cx="611756" cy="611756"/>
            </a:xfrm>
            <a:prstGeom prst="rect">
              <a:avLst/>
            </a:prstGeom>
          </p:spPr>
        </p:pic>
        <p:pic>
          <p:nvPicPr>
            <p:cNvPr id="22" name="Picture 21" descr="A picture containing object&#10;&#10;Description generated with high confidence">
              <a:extLst>
                <a:ext uri="{FF2B5EF4-FFF2-40B4-BE49-F238E27FC236}">
                  <a16:creationId xmlns:a16="http://schemas.microsoft.com/office/drawing/2014/main" id="{D019BA72-F4E5-47DD-BD63-7AAEE2A7DF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0009" y="3151632"/>
              <a:ext cx="611756" cy="611756"/>
            </a:xfrm>
            <a:prstGeom prst="rect">
              <a:avLst/>
            </a:prstGeom>
          </p:spPr>
        </p:pic>
        <p:pic>
          <p:nvPicPr>
            <p:cNvPr id="23" name="Picture 22" descr="A picture containing object&#10;&#10;Description generated with high confidence">
              <a:extLst>
                <a:ext uri="{FF2B5EF4-FFF2-40B4-BE49-F238E27FC236}">
                  <a16:creationId xmlns:a16="http://schemas.microsoft.com/office/drawing/2014/main" id="{33B1CD15-0CC9-490A-B9E8-D7B7038BC9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6237" y="3142051"/>
              <a:ext cx="611756" cy="611756"/>
            </a:xfrm>
            <a:prstGeom prst="rect">
              <a:avLst/>
            </a:prstGeom>
          </p:spPr>
        </p:pic>
      </p:grpSp>
      <p:grpSp>
        <p:nvGrpSpPr>
          <p:cNvPr id="24" name="Group 23">
            <a:extLst>
              <a:ext uri="{FF2B5EF4-FFF2-40B4-BE49-F238E27FC236}">
                <a16:creationId xmlns:a16="http://schemas.microsoft.com/office/drawing/2014/main" id="{3FCFAD14-246B-4460-BD58-33909574E692}"/>
              </a:ext>
            </a:extLst>
          </p:cNvPr>
          <p:cNvGrpSpPr/>
          <p:nvPr/>
        </p:nvGrpSpPr>
        <p:grpSpPr>
          <a:xfrm>
            <a:off x="6936464" y="3119256"/>
            <a:ext cx="1586378" cy="1897654"/>
            <a:chOff x="7134319" y="2160367"/>
            <a:chExt cx="1586378" cy="1897654"/>
          </a:xfrm>
        </p:grpSpPr>
        <p:grpSp>
          <p:nvGrpSpPr>
            <p:cNvPr id="25" name="Group 24">
              <a:extLst>
                <a:ext uri="{FF2B5EF4-FFF2-40B4-BE49-F238E27FC236}">
                  <a16:creationId xmlns:a16="http://schemas.microsoft.com/office/drawing/2014/main" id="{EE11DA2A-07B3-45F0-95F4-6CD8D6898659}"/>
                </a:ext>
              </a:extLst>
            </p:cNvPr>
            <p:cNvGrpSpPr/>
            <p:nvPr/>
          </p:nvGrpSpPr>
          <p:grpSpPr>
            <a:xfrm>
              <a:off x="7134319" y="2160367"/>
              <a:ext cx="1586378" cy="1897654"/>
              <a:chOff x="6669217" y="59126"/>
              <a:chExt cx="2278743" cy="2659533"/>
            </a:xfrm>
          </p:grpSpPr>
          <p:sp>
            <p:nvSpPr>
              <p:cNvPr id="27" name="Rectangle 26">
                <a:extLst>
                  <a:ext uri="{FF2B5EF4-FFF2-40B4-BE49-F238E27FC236}">
                    <a16:creationId xmlns:a16="http://schemas.microsoft.com/office/drawing/2014/main" id="{A565C488-8222-45AE-919F-E40FB6224B7F}"/>
                  </a:ext>
                </a:extLst>
              </p:cNvPr>
              <p:cNvSpPr/>
              <p:nvPr/>
            </p:nvSpPr>
            <p:spPr>
              <a:xfrm>
                <a:off x="6701609" y="59126"/>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7CFE46EF-072B-444F-ACF5-3F5A34BAE58B}"/>
                  </a:ext>
                </a:extLst>
              </p:cNvPr>
              <p:cNvSpPr txBox="1"/>
              <p:nvPr/>
            </p:nvSpPr>
            <p:spPr>
              <a:xfrm>
                <a:off x="6669217" y="1812836"/>
                <a:ext cx="2278743" cy="90582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Relevance Ranking</a:t>
                </a:r>
              </a:p>
            </p:txBody>
          </p:sp>
        </p:grpSp>
        <p:pic>
          <p:nvPicPr>
            <p:cNvPr id="26" name="Picture 25">
              <a:extLst>
                <a:ext uri="{FF2B5EF4-FFF2-40B4-BE49-F238E27FC236}">
                  <a16:creationId xmlns:a16="http://schemas.microsoft.com/office/drawing/2014/main" id="{EC491784-7E9E-4F4F-B70D-ADEBADB145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203" y="2200718"/>
              <a:ext cx="1410048" cy="1410048"/>
            </a:xfrm>
            <a:prstGeom prst="rect">
              <a:avLst/>
            </a:prstGeom>
          </p:spPr>
        </p:pic>
      </p:grpSp>
      <p:grpSp>
        <p:nvGrpSpPr>
          <p:cNvPr id="29" name="Group 28">
            <a:extLst>
              <a:ext uri="{FF2B5EF4-FFF2-40B4-BE49-F238E27FC236}">
                <a16:creationId xmlns:a16="http://schemas.microsoft.com/office/drawing/2014/main" id="{88450A8D-ED3D-4BEA-AC9B-C5416E4C0CFA}"/>
              </a:ext>
            </a:extLst>
          </p:cNvPr>
          <p:cNvGrpSpPr/>
          <p:nvPr/>
        </p:nvGrpSpPr>
        <p:grpSpPr>
          <a:xfrm>
            <a:off x="3449212" y="3297369"/>
            <a:ext cx="2494504" cy="1509910"/>
            <a:chOff x="3449212" y="3297369"/>
            <a:chExt cx="2494504" cy="1509910"/>
          </a:xfrm>
        </p:grpSpPr>
        <p:pic>
          <p:nvPicPr>
            <p:cNvPr id="7" name="Picture 6" descr="A close up of a sign&#10;&#10;Description generated with very high confidence">
              <a:extLst>
                <a:ext uri="{FF2B5EF4-FFF2-40B4-BE49-F238E27FC236}">
                  <a16:creationId xmlns:a16="http://schemas.microsoft.com/office/drawing/2014/main" id="{BBD4941D-3161-4593-B71C-BE18FA4958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2258" y="3297369"/>
              <a:ext cx="1131757" cy="1131757"/>
            </a:xfrm>
            <a:prstGeom prst="rect">
              <a:avLst/>
            </a:prstGeom>
          </p:spPr>
        </p:pic>
        <p:sp>
          <p:nvSpPr>
            <p:cNvPr id="8" name="TextBox 7">
              <a:extLst>
                <a:ext uri="{FF2B5EF4-FFF2-40B4-BE49-F238E27FC236}">
                  <a16:creationId xmlns:a16="http://schemas.microsoft.com/office/drawing/2014/main" id="{93F0965C-3D8C-46C2-B234-C92E4CF774C3}"/>
                </a:ext>
              </a:extLst>
            </p:cNvPr>
            <p:cNvSpPr txBox="1"/>
            <p:nvPr/>
          </p:nvSpPr>
          <p:spPr>
            <a:xfrm>
              <a:off x="3449212" y="4407169"/>
              <a:ext cx="2494504"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Question Processing</a:t>
              </a:r>
            </a:p>
          </p:txBody>
        </p:sp>
      </p:grpSp>
      <p:cxnSp>
        <p:nvCxnSpPr>
          <p:cNvPr id="31" name="Straight Arrow Connector 30">
            <a:extLst>
              <a:ext uri="{FF2B5EF4-FFF2-40B4-BE49-F238E27FC236}">
                <a16:creationId xmlns:a16="http://schemas.microsoft.com/office/drawing/2014/main" id="{860CA576-3AB2-465E-9D68-9E432C687AF3}"/>
              </a:ext>
            </a:extLst>
          </p:cNvPr>
          <p:cNvCxnSpPr>
            <a:stCxn id="16" idx="3"/>
            <a:endCxn id="7" idx="1"/>
          </p:cNvCxnSpPr>
          <p:nvPr/>
        </p:nvCxnSpPr>
        <p:spPr>
          <a:xfrm>
            <a:off x="2456463" y="3863247"/>
            <a:ext cx="15857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B6755A-8C61-4AE6-BC64-B58C2F6A26B8}"/>
              </a:ext>
            </a:extLst>
          </p:cNvPr>
          <p:cNvCxnSpPr>
            <a:cxnSpLocks/>
            <a:stCxn id="7" idx="3"/>
          </p:cNvCxnSpPr>
          <p:nvPr/>
        </p:nvCxnSpPr>
        <p:spPr>
          <a:xfrm>
            <a:off x="5174015" y="3863248"/>
            <a:ext cx="1707705" cy="1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98D50A-4652-41E7-8F64-5413C4A355B0}"/>
              </a:ext>
            </a:extLst>
          </p:cNvPr>
          <p:cNvCxnSpPr>
            <a:stCxn id="5" idx="2"/>
          </p:cNvCxnSpPr>
          <p:nvPr/>
        </p:nvCxnSpPr>
        <p:spPr>
          <a:xfrm>
            <a:off x="7658100" y="2403612"/>
            <a:ext cx="0" cy="715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DCDE41-D6C2-4CE9-8852-F21EFE884CD4}"/>
              </a:ext>
            </a:extLst>
          </p:cNvPr>
          <p:cNvCxnSpPr>
            <a:cxnSpLocks/>
          </p:cNvCxnSpPr>
          <p:nvPr/>
        </p:nvCxnSpPr>
        <p:spPr>
          <a:xfrm flipV="1">
            <a:off x="2641600" y="1887236"/>
            <a:ext cx="4438746" cy="2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6E077AD-9E50-447A-B305-8D55FB4986B1}"/>
              </a:ext>
            </a:extLst>
          </p:cNvPr>
          <p:cNvCxnSpPr>
            <a:cxnSpLocks/>
          </p:cNvCxnSpPr>
          <p:nvPr/>
        </p:nvCxnSpPr>
        <p:spPr>
          <a:xfrm>
            <a:off x="8559029" y="3863247"/>
            <a:ext cx="1515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CD06811-DFC0-4454-90F0-A8E19A0C14BD}"/>
              </a:ext>
            </a:extLst>
          </p:cNvPr>
          <p:cNvSpPr txBox="1"/>
          <p:nvPr/>
        </p:nvSpPr>
        <p:spPr>
          <a:xfrm>
            <a:off x="7912159" y="1585811"/>
            <a:ext cx="1841044" cy="646331"/>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Document Indexing</a:t>
            </a:r>
          </a:p>
        </p:txBody>
      </p:sp>
    </p:spTree>
    <p:extLst>
      <p:ext uri="{BB962C8B-B14F-4D97-AF65-F5344CB8AC3E}">
        <p14:creationId xmlns:p14="http://schemas.microsoft.com/office/powerpoint/2010/main" val="1757080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Relevance Ranking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32</a:t>
            </a:fld>
            <a:endParaRPr 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F15CFCB-36BA-4062-80B3-699B55480088}"/>
                  </a:ext>
                </a:extLst>
              </p:cNvPr>
              <p:cNvSpPr txBox="1"/>
              <p:nvPr/>
            </p:nvSpPr>
            <p:spPr>
              <a:xfrm>
                <a:off x="1157063" y="1094442"/>
                <a:ext cx="9877874" cy="458869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Apply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p-norm</a:t>
                </a: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In </a:t>
                </a:r>
                <a:r>
                  <a:rPr lang="en-US" sz="2000" dirty="0" err="1">
                    <a:latin typeface="Cambria" panose="02040503050406030204" pitchFamily="18" charset="0"/>
                    <a:ea typeface="Cambria" panose="02040503050406030204" pitchFamily="18" charset="0"/>
                    <a:cs typeface="Segoe UI" panose="020B0502040204020203" pitchFamily="34" charset="0"/>
                  </a:rPr>
                  <a:t>L</a:t>
                </a:r>
                <a:r>
                  <a:rPr lang="en-US" sz="2000" baseline="-25000" dirty="0" err="1">
                    <a:latin typeface="Cambria" panose="02040503050406030204" pitchFamily="18" charset="0"/>
                    <a:ea typeface="Cambria" panose="02040503050406030204" pitchFamily="18" charset="0"/>
                    <a:cs typeface="Segoe UI" panose="020B0502040204020203" pitchFamily="34" charset="0"/>
                  </a:rPr>
                  <a:t>p</a:t>
                </a:r>
                <a:r>
                  <a:rPr lang="en-US" sz="2000" dirty="0">
                    <a:latin typeface="Cambria" panose="02040503050406030204" pitchFamily="18" charset="0"/>
                    <a:ea typeface="Cambria" panose="02040503050406030204" pitchFamily="18" charset="0"/>
                    <a:cs typeface="Segoe UI" panose="020B0502040204020203" pitchFamily="34" charset="0"/>
                  </a:rPr>
                  <a:t> – norm (where p is the number of terms in the query)</a:t>
                </a: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For query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p</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or</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1</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t  </a:t>
                </a:r>
                <a:r>
                  <a:rPr lang="en-US" sz="2000" dirty="0">
                    <a:latin typeface="Cambria" panose="02040503050406030204" pitchFamily="18" charset="0"/>
                    <a:ea typeface="Cambria" panose="02040503050406030204" pitchFamily="18" charset="0"/>
                    <a:cs typeface="Segoe UI" panose="020B0502040204020203" pitchFamily="34" charset="0"/>
                  </a:rPr>
                  <a:t>with t terms.</a:t>
                </a:r>
              </a:p>
              <a:p>
                <a:pPr/>
                <a14:m>
                  <m:oMathPara xmlns:m="http://schemas.openxmlformats.org/officeDocument/2006/math">
                    <m:oMathParaPr>
                      <m:jc m:val="centerGroup"/>
                    </m:oMathParaPr>
                    <m:oMath xmlns:m="http://schemas.openxmlformats.org/officeDocument/2006/math">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𝑠𝑖𝑚</m:t>
                      </m:r>
                      <m:d>
                        <m:dPr>
                          <m:ctrlP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dPr>
                        <m:e>
                          <m:sSub>
                            <m:sSubPr>
                              <m:ctrlP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𝑝</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𝑜𝑟</m:t>
                              </m:r>
                            </m:sub>
                          </m:s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𝐷</m:t>
                          </m:r>
                        </m:e>
                      </m:d>
                      <m: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m:t>
                      </m:r>
                      <m:rad>
                        <m:rad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radPr>
                        <m:deg>
                          <m:r>
                            <m:rPr>
                              <m:brk m:alnAt="7"/>
                            </m:rP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𝑝</m:t>
                          </m:r>
                        </m:deg>
                        <m:e>
                          <m:f>
                            <m:f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fPr>
                            <m:num>
                              <m:sSubSup>
                                <m:sSubSup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1</m:t>
                                  </m:r>
                                </m:sub>
                                <m: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𝑝</m:t>
                                  </m:r>
                                </m:sup>
                              </m:sSubSup>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m:t>
                              </m:r>
                              <m:sSubSup>
                                <m:sSubSup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2</m:t>
                                  </m:r>
                                </m:sub>
                                <m: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𝑝</m:t>
                                  </m:r>
                                </m:sup>
                              </m:sSub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sSubSup>
                                <m:sSubSup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𝑡</m:t>
                                  </m:r>
                                </m:sub>
                                <m:sup>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𝑝</m:t>
                                  </m:r>
                                </m:sup>
                              </m:sSubSup>
                            </m:num>
                            <m:den>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𝑡</m:t>
                              </m:r>
                            </m:den>
                          </m:f>
                        </m:e>
                      </m:rad>
                    </m:oMath>
                  </m:oMathPara>
                </a14:m>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 For query </a:t>
                </a: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p</a:t>
                </a:r>
                <a:r>
                  <a:rPr lang="en-US" sz="2000" baseline="-25000" dirty="0" err="1">
                    <a:solidFill>
                      <a:srgbClr val="7030A0"/>
                    </a:solidFill>
                    <a:latin typeface="Cambria" panose="02040503050406030204" pitchFamily="18" charset="0"/>
                    <a:ea typeface="Cambria" panose="02040503050406030204" pitchFamily="18" charset="0"/>
                    <a:cs typeface="Segoe UI" panose="020B0502040204020203" pitchFamily="34" charset="0"/>
                  </a:rPr>
                  <a:t>and</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1</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t </a:t>
                </a:r>
                <a:r>
                  <a:rPr lang="en-US" sz="2000" dirty="0">
                    <a:latin typeface="Cambria" panose="02040503050406030204" pitchFamily="18" charset="0"/>
                    <a:ea typeface="Cambria" panose="02040503050406030204" pitchFamily="18" charset="0"/>
                    <a:cs typeface="Segoe UI" panose="020B0502040204020203" pitchFamily="34" charset="0"/>
                  </a:rPr>
                  <a:t>with t terms.</a:t>
                </a:r>
              </a:p>
              <a:p>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𝑠𝑖𝑚</m:t>
                      </m:r>
                      <m:d>
                        <m:d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dPr>
                        <m:e>
                          <m:sSub>
                            <m:sSub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𝑝</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𝑎𝑛𝑑</m:t>
                              </m:r>
                            </m:sub>
                          </m:s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 </m:t>
                          </m:r>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𝐷</m:t>
                          </m:r>
                        </m:e>
                      </m:d>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m:t>
                      </m:r>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1−</m:t>
                      </m:r>
                      <m:rad>
                        <m:radPr>
                          <m:ctrlP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radPr>
                        <m:deg>
                          <m:r>
                            <m:rPr>
                              <m:brk m:alnAt="7"/>
                            </m:rP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𝑝</m:t>
                          </m:r>
                        </m:deg>
                        <m:e>
                          <m:f>
                            <m:f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fPr>
                            <m:num>
                              <m:sSup>
                                <m:sSup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(1 −</m:t>
                                  </m:r>
                                  <m:sSub>
                                    <m:sSub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1</m:t>
                                      </m:r>
                                    </m:sub>
                                  </m:s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m:t>
                                  </m:r>
                                </m:e>
                                <m: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𝑝</m:t>
                                  </m:r>
                                </m:sup>
                              </m:sSup>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m:t>
                              </m:r>
                              <m:sSup>
                                <m:sSup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(1 −</m:t>
                                  </m:r>
                                  <m:sSub>
                                    <m:sSub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2</m:t>
                                      </m:r>
                                    </m:sub>
                                  </m:s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m:t>
                                  </m:r>
                                </m:e>
                                <m: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𝑝</m:t>
                                  </m:r>
                                </m:sup>
                              </m:s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 +</m:t>
                              </m:r>
                              <m:sSup>
                                <m:sSup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(1 −</m:t>
                                  </m:r>
                                  <m:sSub>
                                    <m:sSubPr>
                                      <m:ctrlP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𝑡</m:t>
                                      </m:r>
                                    </m:sub>
                                  </m:sSub>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m:t>
                                  </m:r>
                                </m:e>
                                <m:sup>
                                  <m:r>
                                    <a:rPr lang="en-US" sz="2000" i="1">
                                      <a:solidFill>
                                        <a:srgbClr val="7030A0"/>
                                      </a:solidFill>
                                      <a:latin typeface="Cambria Math" panose="02040503050406030204" pitchFamily="18" charset="0"/>
                                      <a:ea typeface="Cambria" panose="02040503050406030204" pitchFamily="18" charset="0"/>
                                      <a:cs typeface="Segoe UI" panose="020B0502040204020203" pitchFamily="34" charset="0"/>
                                    </a:rPr>
                                    <m:t>𝑝</m:t>
                                  </m:r>
                                </m:sup>
                              </m:sSup>
                            </m:num>
                            <m:den>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𝑡</m:t>
                              </m:r>
                            </m:den>
                          </m:f>
                        </m:e>
                      </m:rad>
                    </m:oMath>
                  </m:oMathPara>
                </a14:m>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70" name="TextBox 69">
                <a:extLst>
                  <a:ext uri="{FF2B5EF4-FFF2-40B4-BE49-F238E27FC236}">
                    <a16:creationId xmlns:a16="http://schemas.microsoft.com/office/drawing/2014/main" id="{7F15CFCB-36BA-4062-80B3-699B55480088}"/>
                  </a:ext>
                </a:extLst>
              </p:cNvPr>
              <p:cNvSpPr txBox="1">
                <a:spLocks noRot="1" noChangeAspect="1" noMove="1" noResize="1" noEditPoints="1" noAdjustHandles="1" noChangeArrowheads="1" noChangeShapeType="1" noTextEdit="1"/>
              </p:cNvSpPr>
              <p:nvPr/>
            </p:nvSpPr>
            <p:spPr>
              <a:xfrm>
                <a:off x="1157063" y="1094442"/>
                <a:ext cx="9877874" cy="4588692"/>
              </a:xfrm>
              <a:prstGeom prst="rect">
                <a:avLst/>
              </a:prstGeom>
              <a:blipFill>
                <a:blip r:embed="rId2"/>
                <a:stretch>
                  <a:fillRect l="-1481" t="-1729"/>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2863054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Relevance Ranking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33</a:t>
            </a:fld>
            <a:endParaRPr 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F15CFCB-36BA-4062-80B3-699B55480088}"/>
                  </a:ext>
                </a:extLst>
              </p:cNvPr>
              <p:cNvSpPr txBox="1"/>
              <p:nvPr/>
            </p:nvSpPr>
            <p:spPr>
              <a:xfrm>
                <a:off x="1157063" y="1094442"/>
                <a:ext cx="9877874" cy="2051844"/>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Apply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p-norm</a:t>
                </a: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In </a:t>
                </a:r>
                <a:r>
                  <a:rPr lang="en-US" sz="2000" dirty="0" err="1">
                    <a:latin typeface="Cambria" panose="02040503050406030204" pitchFamily="18" charset="0"/>
                    <a:ea typeface="Cambria" panose="02040503050406030204" pitchFamily="18" charset="0"/>
                    <a:cs typeface="Segoe UI" panose="020B0502040204020203" pitchFamily="34" charset="0"/>
                  </a:rPr>
                  <a:t>L</a:t>
                </a:r>
                <a:r>
                  <a:rPr lang="en-US" sz="2000" baseline="-25000" dirty="0" err="1">
                    <a:latin typeface="Cambria" panose="02040503050406030204" pitchFamily="18" charset="0"/>
                    <a:ea typeface="Cambria" panose="02040503050406030204" pitchFamily="18" charset="0"/>
                    <a:cs typeface="Segoe UI" panose="020B0502040204020203" pitchFamily="34" charset="0"/>
                  </a:rPr>
                  <a:t>p</a:t>
                </a:r>
                <a:r>
                  <a:rPr lang="en-US" sz="2000" dirty="0">
                    <a:latin typeface="Cambria" panose="02040503050406030204" pitchFamily="18" charset="0"/>
                    <a:ea typeface="Cambria" panose="02040503050406030204" pitchFamily="18" charset="0"/>
                    <a:cs typeface="Segoe UI" panose="020B0502040204020203" pitchFamily="34" charset="0"/>
                  </a:rPr>
                  <a:t> – norm (where p is the number of terms in the query)</a:t>
                </a: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For query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p</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or</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11</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12</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 ) ⋀ …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n1</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K</a:t>
                </a:r>
                <a:r>
                  <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rPr>
                  <a:t>n2</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 … )</a:t>
                </a:r>
                <a:r>
                  <a:rPr lang="en-US" sz="2000" dirty="0">
                    <a:latin typeface="Cambria" panose="02040503050406030204" pitchFamily="18" charset="0"/>
                    <a:ea typeface="Cambria" panose="02040503050406030204" pitchFamily="18" charset="0"/>
                    <a:cs typeface="Segoe UI" panose="020B0502040204020203" pitchFamily="34" charset="0"/>
                  </a:rPr>
                  <a:t>.</a:t>
                </a:r>
              </a:p>
              <a:p>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a14:m>
                  <m:oMathPara xmlns:m="http://schemas.openxmlformats.org/officeDocument/2006/math">
                    <m:oMathParaPr>
                      <m:jc m:val="left"/>
                    </m:oMathParaPr>
                    <m:oMath xmlns:m="http://schemas.openxmlformats.org/officeDocument/2006/math">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m:oMathPara>
                </a14:m>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70" name="TextBox 69">
                <a:extLst>
                  <a:ext uri="{FF2B5EF4-FFF2-40B4-BE49-F238E27FC236}">
                    <a16:creationId xmlns:a16="http://schemas.microsoft.com/office/drawing/2014/main" id="{7F15CFCB-36BA-4062-80B3-699B55480088}"/>
                  </a:ext>
                </a:extLst>
              </p:cNvPr>
              <p:cNvSpPr txBox="1">
                <a:spLocks noRot="1" noChangeAspect="1" noMove="1" noResize="1" noEditPoints="1" noAdjustHandles="1" noChangeArrowheads="1" noChangeShapeType="1" noTextEdit="1"/>
              </p:cNvSpPr>
              <p:nvPr/>
            </p:nvSpPr>
            <p:spPr>
              <a:xfrm>
                <a:off x="1157063" y="1094442"/>
                <a:ext cx="9877874" cy="2051844"/>
              </a:xfrm>
              <a:prstGeom prst="rect">
                <a:avLst/>
              </a:prstGeom>
              <a:blipFill>
                <a:blip r:embed="rId2"/>
                <a:stretch>
                  <a:fillRect l="-1481" t="-3869"/>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861BD43-DF2A-4D07-86FE-EA8217A8DA56}"/>
                  </a:ext>
                </a:extLst>
              </p:cNvPr>
              <p:cNvSpPr txBox="1"/>
              <p:nvPr/>
            </p:nvSpPr>
            <p:spPr>
              <a:xfrm>
                <a:off x="-508668" y="2567932"/>
                <a:ext cx="9877874" cy="909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𝑠𝑖𝑚</m:t>
                      </m:r>
                      <m:d>
                        <m:d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𝑄</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𝐷</m:t>
                          </m:r>
                        </m:e>
                      </m:d>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rad>
                        <m:rad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radPr>
                        <m:deg>
                          <m:r>
                            <m:rPr>
                              <m:brk m:alnAt="7"/>
                            </m:r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deg>
                        <m:e>
                          <m:f>
                            <m:f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sSup>
                                <m:s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(1 −</m:t>
                                  </m:r>
                                  <m:sSub>
                                    <m:sSub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𝐾</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sub>
                                  </m:s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e>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sSup>
                                <m:s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(1 −</m:t>
                                  </m:r>
                                  <m:sSub>
                                    <m:sSub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𝑘</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2</m:t>
                                      </m:r>
                                    </m:sub>
                                  </m:s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e>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 …. +</m:t>
                              </m:r>
                              <m:sSup>
                                <m:s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(1 −</m:t>
                                  </m:r>
                                  <m:sSub>
                                    <m:sSub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𝑘𝑛</m:t>
                                      </m:r>
                                    </m:sub>
                                  </m:s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e>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p>
                            </m:num>
                            <m:den>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𝑛</m:t>
                              </m:r>
                            </m:den>
                          </m:f>
                        </m:e>
                      </m:rad>
                    </m:oMath>
                  </m:oMathPara>
                </a14:m>
                <a:endParaRPr lang="en-US" sz="2000" dirty="0">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16" name="TextBox 15">
                <a:extLst>
                  <a:ext uri="{FF2B5EF4-FFF2-40B4-BE49-F238E27FC236}">
                    <a16:creationId xmlns:a16="http://schemas.microsoft.com/office/drawing/2014/main" id="{5861BD43-DF2A-4D07-86FE-EA8217A8DA56}"/>
                  </a:ext>
                </a:extLst>
              </p:cNvPr>
              <p:cNvSpPr txBox="1">
                <a:spLocks noRot="1" noChangeAspect="1" noMove="1" noResize="1" noEditPoints="1" noAdjustHandles="1" noChangeArrowheads="1" noChangeShapeType="1" noTextEdit="1"/>
              </p:cNvSpPr>
              <p:nvPr/>
            </p:nvSpPr>
            <p:spPr>
              <a:xfrm>
                <a:off x="-508668" y="2567932"/>
                <a:ext cx="9877874" cy="9093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93F0D92-11E2-4A14-BBA3-53D4D8275D7B}"/>
                  </a:ext>
                </a:extLst>
              </p:cNvPr>
              <p:cNvSpPr txBox="1"/>
              <p:nvPr/>
            </p:nvSpPr>
            <p:spPr>
              <a:xfrm>
                <a:off x="2163412" y="3567958"/>
                <a:ext cx="9877874" cy="1998368"/>
              </a:xfrm>
              <a:prstGeom prst="rect">
                <a:avLst/>
              </a:prstGeom>
              <a:noFill/>
            </p:spPr>
            <p:txBody>
              <a:bodyPr wrap="square" lIns="0" tIns="0" rIns="0" bIns="0" rtlCol="0">
                <a:spAutoFit/>
              </a:bodyPr>
              <a:lstStyle/>
              <a:p>
                <a:pPr marL="342900" indent="-342900">
                  <a:buFont typeface="Arial" panose="020B0604020202020204" pitchFamily="34" charset="0"/>
                  <a:buChar char="•"/>
                </a:pPr>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lang="en-US" sz="2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=1−</m:t>
                      </m:r>
                      <m:rad>
                        <m:rad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radPr>
                        <m:deg>
                          <m:r>
                            <m:rPr>
                              <m:brk m:alnAt="7"/>
                            </m:r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deg>
                        <m:e>
                          <m:f>
                            <m:f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sSup>
                                <m:s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d>
                                    <m:dPr>
                                      <m:ctrlPr>
                                        <a:rPr lang="en-US" sz="2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1 −</m:t>
                                      </m:r>
                                      <m:rad>
                                        <m:rad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radPr>
                                        <m:deg>
                                          <m:r>
                                            <m:rPr>
                                              <m:brk m:alnAt="7"/>
                                            </m:r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deg>
                                        <m:e>
                                          <m:f>
                                            <m:f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sSubSup>
                                                <m:sSub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𝐾</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11</m:t>
                                                  </m:r>
                                                </m:sub>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b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sSubSup>
                                                <m:sSub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𝐾</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12</m:t>
                                                  </m:r>
                                                </m:sub>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b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sSubSup>
                                                <m:sSub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𝐾</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𝑡</m:t>
                                                  </m:r>
                                                </m:sub>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bSup>
                                            </m:num>
                                            <m:den>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𝑡</m:t>
                                              </m:r>
                                            </m:den>
                                          </m:f>
                                        </m:e>
                                      </m:rad>
                                    </m:e>
                                  </m:d>
                                </m:e>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 …. +</m:t>
                              </m:r>
                              <m:sSup>
                                <m:s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d>
                                    <m:d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1 −</m:t>
                                      </m:r>
                                      <m:rad>
                                        <m:rad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radPr>
                                        <m:deg>
                                          <m:r>
                                            <m:rPr>
                                              <m:brk m:alnAt="7"/>
                                            </m:r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deg>
                                        <m:e>
                                          <m:f>
                                            <m:f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sSubSup>
                                                <m:sSub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𝐾</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𝑛</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1</m:t>
                                                  </m:r>
                                                </m:sub>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b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sSubSup>
                                                <m:sSub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𝐾</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𝑛</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2</m:t>
                                                  </m:r>
                                                </m:sub>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b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sSubSup>
                                                <m:sSubSupPr>
                                                  <m:ctrlP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𝑤</m:t>
                                                  </m:r>
                                                </m:e>
                                                <m:sub>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𝐾</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𝑛𝑢</m:t>
                                                  </m:r>
                                                </m:sub>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bSup>
                                            </m:num>
                                            <m:den>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𝑢</m:t>
                                              </m:r>
                                            </m:den>
                                          </m:f>
                                        </m:e>
                                      </m:rad>
                                    </m:e>
                                  </m:d>
                                </m:e>
                                <m:sup>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sup>
                              </m:sSup>
                            </m:num>
                            <m:den>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𝑛</m:t>
                              </m:r>
                            </m:den>
                          </m:f>
                        </m:e>
                      </m:rad>
                    </m:oMath>
                  </m:oMathPara>
                </a14:m>
                <a:endPar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17" name="TextBox 16">
                <a:extLst>
                  <a:ext uri="{FF2B5EF4-FFF2-40B4-BE49-F238E27FC236}">
                    <a16:creationId xmlns:a16="http://schemas.microsoft.com/office/drawing/2014/main" id="{693F0D92-11E2-4A14-BBA3-53D4D8275D7B}"/>
                  </a:ext>
                </a:extLst>
              </p:cNvPr>
              <p:cNvSpPr txBox="1">
                <a:spLocks noRot="1" noChangeAspect="1" noMove="1" noResize="1" noEditPoints="1" noAdjustHandles="1" noChangeArrowheads="1" noChangeShapeType="1" noTextEdit="1"/>
              </p:cNvSpPr>
              <p:nvPr/>
            </p:nvSpPr>
            <p:spPr>
              <a:xfrm>
                <a:off x="2163412" y="3567958"/>
                <a:ext cx="9877874" cy="199836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778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Search Engine - Implementation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34</a:t>
            </a:fld>
            <a:endParaRPr 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F15CFCB-36BA-4062-80B3-699B55480088}"/>
                  </a:ext>
                </a:extLst>
              </p:cNvPr>
              <p:cNvSpPr txBox="1"/>
              <p:nvPr/>
            </p:nvSpPr>
            <p:spPr>
              <a:xfrm>
                <a:off x="1157063" y="1094442"/>
                <a:ext cx="9877874" cy="543738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Use the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Whoosh</a:t>
                </a:r>
                <a:r>
                  <a:rPr lang="en-US" sz="2000" dirty="0">
                    <a:latin typeface="Cambria" panose="02040503050406030204" pitchFamily="18" charset="0"/>
                    <a:ea typeface="Cambria" panose="02040503050406030204" pitchFamily="18" charset="0"/>
                    <a:cs typeface="Segoe UI" panose="020B0502040204020203" pitchFamily="34" charset="0"/>
                  </a:rPr>
                  <a:t> library for writing a simple search engine</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Simplicity &amp; fast</a:t>
                </a:r>
              </a:p>
              <a:p>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Document Indexing</a:t>
                </a:r>
              </a:p>
              <a:p>
                <a:pPr marL="800100" lvl="1" indent="-342900">
                  <a:buFont typeface="Arial" panose="020B0604020202020204"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Field for indexing</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document title </a:t>
                </a:r>
                <a:r>
                  <a:rPr lang="en-US" sz="2000" dirty="0">
                    <a:latin typeface="Cambria" panose="02040503050406030204" pitchFamily="18" charset="0"/>
                    <a:ea typeface="Cambria" panose="02040503050406030204" pitchFamily="18" charset="0"/>
                    <a:cs typeface="Segoe UI" panose="020B0502040204020203" pitchFamily="34" charset="0"/>
                  </a:rPr>
                  <a:t>with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term weight of 1.5 </a:t>
                </a:r>
                <a:r>
                  <a:rPr lang="en-US" sz="2000" dirty="0">
                    <a:latin typeface="Cambria" panose="02040503050406030204" pitchFamily="18" charset="0"/>
                    <a:ea typeface="Cambria" panose="02040503050406030204" pitchFamily="18" charset="0"/>
                    <a:cs typeface="Segoe UI" panose="020B0502040204020203" pitchFamily="34" charset="0"/>
                  </a:rPr>
                  <a:t>and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document text </a:t>
                </a:r>
                <a:r>
                  <a:rPr lang="en-US" sz="2000" dirty="0">
                    <a:latin typeface="Cambria" panose="02040503050406030204" pitchFamily="18" charset="0"/>
                    <a:ea typeface="Cambria" panose="02040503050406030204" pitchFamily="18" charset="0"/>
                    <a:cs typeface="Segoe UI" panose="020B0502040204020203" pitchFamily="34" charset="0"/>
                  </a:rPr>
                  <a:t>with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term weight of 1.</a:t>
                </a:r>
              </a:p>
              <a:p>
                <a:pPr marL="800100" lvl="1" indent="-342900">
                  <a:buFont typeface="Arial" panose="020B0604020202020204" pitchFamily="34" charset="0"/>
                  <a:buChar char="•"/>
                </a:pP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ViTokenizer</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pyvi</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is used for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keyword extraction</a:t>
                </a:r>
                <a:r>
                  <a:rPr lang="en-US" sz="2000" dirty="0">
                    <a:latin typeface="Cambria" panose="02040503050406030204" pitchFamily="18" charset="0"/>
                    <a:ea typeface="Cambria" panose="02040503050406030204" pitchFamily="18" charset="0"/>
                    <a:cs typeface="Segoe UI" panose="020B0502040204020203" pitchFamily="34" charset="0"/>
                  </a:rPr>
                  <a:t>.</a:t>
                </a:r>
              </a:p>
              <a:p>
                <a:pPr marL="800100" lvl="1" indent="-342900">
                  <a:buFont typeface="Arial" panose="020B0604020202020204" pitchFamily="34" charset="0"/>
                  <a:buChar char="•"/>
                </a:pP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BM25F</a:t>
                </a:r>
                <a:r>
                  <a:rPr lang="en-US" sz="2000" dirty="0">
                    <a:latin typeface="Cambria" panose="02040503050406030204" pitchFamily="18" charset="0"/>
                    <a:ea typeface="Cambria" panose="02040503050406030204" pitchFamily="18" charset="0"/>
                    <a:cs typeface="Segoe UI" panose="020B0502040204020203" pitchFamily="34" charset="0"/>
                  </a:rPr>
                  <a:t> weighting scheme is used for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term weighting and relevance ranking</a:t>
                </a:r>
                <a:r>
                  <a:rPr lang="en-US" sz="2000" dirty="0">
                    <a:latin typeface="Cambria" panose="02040503050406030204" pitchFamily="18" charset="0"/>
                    <a:ea typeface="Cambria" panose="02040503050406030204" pitchFamily="18" charset="0"/>
                    <a:cs typeface="Segoe UI" panose="020B0502040204020203" pitchFamily="34" charset="0"/>
                  </a:rPr>
                  <a:t>.</a:t>
                </a:r>
              </a:p>
              <a:p>
                <a:pPr marL="800100" lvl="1"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Question Processing</a:t>
                </a:r>
              </a:p>
              <a:p>
                <a:pPr marL="800100" lvl="1" indent="-342900">
                  <a:buFont typeface="Arial" panose="020B0604020202020204" pitchFamily="34" charset="0"/>
                  <a:buChar char="•"/>
                </a:pP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Word2Vec</a:t>
                </a:r>
                <a:r>
                  <a:rPr lang="en-US" sz="2000" dirty="0">
                    <a:latin typeface="Cambria" panose="02040503050406030204" pitchFamily="18" charset="0"/>
                    <a:ea typeface="Cambria" panose="02040503050406030204" pitchFamily="18" charset="0"/>
                    <a:cs typeface="Segoe UI" panose="020B0502040204020203" pitchFamily="34" charset="0"/>
                  </a:rPr>
                  <a:t> is used for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Query Expansion</a:t>
                </a:r>
                <a:r>
                  <a:rPr lang="en-US" sz="2000" dirty="0">
                    <a:latin typeface="Cambria" panose="02040503050406030204" pitchFamily="18" charset="0"/>
                    <a:ea typeface="Cambria" panose="02040503050406030204" pitchFamily="18" charset="0"/>
                    <a:cs typeface="Segoe UI" panose="020B0502040204020203" pitchFamily="34" charset="0"/>
                  </a:rPr>
                  <a:t>.</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For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Query Reformulation</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fuzzy search</a:t>
                </a:r>
                <a:r>
                  <a:rPr lang="en-US" sz="2000" dirty="0">
                    <a:latin typeface="Cambria" panose="02040503050406030204" pitchFamily="18" charset="0"/>
                    <a:ea typeface="Cambria" panose="02040503050406030204" pitchFamily="18" charset="0"/>
                    <a:cs typeface="Segoe UI" panose="020B0502040204020203" pitchFamily="34" charset="0"/>
                  </a:rPr>
                  <a:t> is used.</a:t>
                </a:r>
              </a:p>
              <a:p>
                <a:pPr marL="800100" lvl="1"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b="1" dirty="0">
                  <a:latin typeface="Cambria" panose="02040503050406030204" pitchFamily="18" charset="0"/>
                  <a:ea typeface="Cambria" panose="02040503050406030204" pitchFamily="18" charset="0"/>
                  <a:cs typeface="Segoe UI" panose="020B0502040204020203" pitchFamily="34" charset="0"/>
                </a:endParaRPr>
              </a:p>
              <a:p>
                <a:endParaRPr lang="en-US" sz="2000" baseline="-25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a14:m>
                  <m:oMathPara xmlns:m="http://schemas.openxmlformats.org/officeDocument/2006/math">
                    <m:oMathParaPr>
                      <m:jc m:val="left"/>
                    </m:oMathParaPr>
                    <m:oMath xmlns:m="http://schemas.openxmlformats.org/officeDocument/2006/math">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oMath>
                  </m:oMathPara>
                </a14:m>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70" name="TextBox 69">
                <a:extLst>
                  <a:ext uri="{FF2B5EF4-FFF2-40B4-BE49-F238E27FC236}">
                    <a16:creationId xmlns:a16="http://schemas.microsoft.com/office/drawing/2014/main" id="{7F15CFCB-36BA-4062-80B3-699B55480088}"/>
                  </a:ext>
                </a:extLst>
              </p:cNvPr>
              <p:cNvSpPr txBox="1">
                <a:spLocks noRot="1" noChangeAspect="1" noMove="1" noResize="1" noEditPoints="1" noAdjustHandles="1" noChangeArrowheads="1" noChangeShapeType="1" noTextEdit="1"/>
              </p:cNvSpPr>
              <p:nvPr/>
            </p:nvSpPr>
            <p:spPr>
              <a:xfrm>
                <a:off x="1157063" y="1094442"/>
                <a:ext cx="9877874" cy="5437386"/>
              </a:xfrm>
              <a:prstGeom prst="rect">
                <a:avLst/>
              </a:prstGeom>
              <a:blipFill>
                <a:blip r:embed="rId2"/>
                <a:stretch>
                  <a:fillRect l="-1481" t="-1459"/>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1325100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System Architecture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35</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16" name="Group 15">
            <a:extLst>
              <a:ext uri="{FF2B5EF4-FFF2-40B4-BE49-F238E27FC236}">
                <a16:creationId xmlns:a16="http://schemas.microsoft.com/office/drawing/2014/main" id="{766F560D-36E5-4944-8F5A-AC7D4443DF26}"/>
              </a:ext>
            </a:extLst>
          </p:cNvPr>
          <p:cNvGrpSpPr/>
          <p:nvPr/>
        </p:nvGrpSpPr>
        <p:grpSpPr>
          <a:xfrm>
            <a:off x="7699350" y="2108659"/>
            <a:ext cx="1704898" cy="1991698"/>
            <a:chOff x="6701609" y="2395754"/>
            <a:chExt cx="2278743" cy="2602981"/>
          </a:xfrm>
        </p:grpSpPr>
        <p:sp>
          <p:nvSpPr>
            <p:cNvPr id="17" name="Rectangle 16">
              <a:extLst>
                <a:ext uri="{FF2B5EF4-FFF2-40B4-BE49-F238E27FC236}">
                  <a16:creationId xmlns:a16="http://schemas.microsoft.com/office/drawing/2014/main" id="{CA5B2243-7DE7-4083-B1A2-A7309B31870A}"/>
                </a:ext>
              </a:extLst>
            </p:cNvPr>
            <p:cNvSpPr/>
            <p:nvPr/>
          </p:nvSpPr>
          <p:spPr>
            <a:xfrm>
              <a:off x="6701609" y="2395754"/>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8" name="Picture 17" descr="A picture containing object&#10;&#10;Description generated with very high confidence">
              <a:extLst>
                <a:ext uri="{FF2B5EF4-FFF2-40B4-BE49-F238E27FC236}">
                  <a16:creationId xmlns:a16="http://schemas.microsoft.com/office/drawing/2014/main" id="{9D8CDB1F-ADBA-4370-AA74-72B239559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069" y="2395754"/>
              <a:ext cx="1697159" cy="1697159"/>
            </a:xfrm>
            <a:prstGeom prst="rect">
              <a:avLst/>
            </a:prstGeom>
          </p:spPr>
        </p:pic>
        <p:sp>
          <p:nvSpPr>
            <p:cNvPr id="19" name="TextBox 18">
              <a:extLst>
                <a:ext uri="{FF2B5EF4-FFF2-40B4-BE49-F238E27FC236}">
                  <a16:creationId xmlns:a16="http://schemas.microsoft.com/office/drawing/2014/main" id="{1AFC1BF0-FC47-47A9-A3B1-83C0A2C41441}"/>
                </a:ext>
              </a:extLst>
            </p:cNvPr>
            <p:cNvSpPr txBox="1"/>
            <p:nvPr/>
          </p:nvSpPr>
          <p:spPr>
            <a:xfrm>
              <a:off x="6701609" y="4092912"/>
              <a:ext cx="2278743" cy="90582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Deep learning model</a:t>
              </a:r>
            </a:p>
          </p:txBody>
        </p:sp>
      </p:grpSp>
      <p:pic>
        <p:nvPicPr>
          <p:cNvPr id="22" name="Picture 21" descr="A picture containing object, clock&#10;&#10;Description generated with very high confidence">
            <a:extLst>
              <a:ext uri="{FF2B5EF4-FFF2-40B4-BE49-F238E27FC236}">
                <a16:creationId xmlns:a16="http://schemas.microsoft.com/office/drawing/2014/main" id="{49630AA4-6086-459B-B2DF-A7458F683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5" y="2346203"/>
            <a:ext cx="1061097" cy="1061097"/>
          </a:xfrm>
          <a:prstGeom prst="rect">
            <a:avLst/>
          </a:prstGeom>
        </p:spPr>
      </p:pic>
      <p:pic>
        <p:nvPicPr>
          <p:cNvPr id="25" name="Picture 24" descr="A close up of a sign&#10;&#10;Description generated with high confidence">
            <a:extLst>
              <a:ext uri="{FF2B5EF4-FFF2-40B4-BE49-F238E27FC236}">
                <a16:creationId xmlns:a16="http://schemas.microsoft.com/office/drawing/2014/main" id="{A78308F1-9A11-413E-A722-EE05880A3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2627" y="2563805"/>
            <a:ext cx="1054498" cy="1054498"/>
          </a:xfrm>
          <a:prstGeom prst="rect">
            <a:avLst/>
          </a:prstGeom>
        </p:spPr>
      </p:pic>
      <p:pic>
        <p:nvPicPr>
          <p:cNvPr id="26" name="Picture 25" descr="A close up of a sign&#10;&#10;Description generated with high confidence">
            <a:extLst>
              <a:ext uri="{FF2B5EF4-FFF2-40B4-BE49-F238E27FC236}">
                <a16:creationId xmlns:a16="http://schemas.microsoft.com/office/drawing/2014/main" id="{BC847474-B1C6-43EA-8B74-49C3D45934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1444" y="4975176"/>
            <a:ext cx="1049428" cy="1049428"/>
          </a:xfrm>
          <a:prstGeom prst="rect">
            <a:avLst/>
          </a:prstGeom>
        </p:spPr>
      </p:pic>
      <p:grpSp>
        <p:nvGrpSpPr>
          <p:cNvPr id="27" name="Group 26">
            <a:extLst>
              <a:ext uri="{FF2B5EF4-FFF2-40B4-BE49-F238E27FC236}">
                <a16:creationId xmlns:a16="http://schemas.microsoft.com/office/drawing/2014/main" id="{6FB1D93F-2198-4133-AEA3-53008B0FD9F8}"/>
              </a:ext>
            </a:extLst>
          </p:cNvPr>
          <p:cNvGrpSpPr/>
          <p:nvPr/>
        </p:nvGrpSpPr>
        <p:grpSpPr>
          <a:xfrm>
            <a:off x="3225800" y="2175857"/>
            <a:ext cx="1600015" cy="1857303"/>
            <a:chOff x="7156869" y="2160367"/>
            <a:chExt cx="1600015" cy="1857303"/>
          </a:xfrm>
        </p:grpSpPr>
        <p:grpSp>
          <p:nvGrpSpPr>
            <p:cNvPr id="28" name="Group 27">
              <a:extLst>
                <a:ext uri="{FF2B5EF4-FFF2-40B4-BE49-F238E27FC236}">
                  <a16:creationId xmlns:a16="http://schemas.microsoft.com/office/drawing/2014/main" id="{014066B8-BB92-4152-9925-E2799B91A983}"/>
                </a:ext>
              </a:extLst>
            </p:cNvPr>
            <p:cNvGrpSpPr/>
            <p:nvPr/>
          </p:nvGrpSpPr>
          <p:grpSpPr>
            <a:xfrm>
              <a:off x="7156869" y="2160367"/>
              <a:ext cx="1600015" cy="1857303"/>
              <a:chOff x="6701609" y="59126"/>
              <a:chExt cx="2298332" cy="2602981"/>
            </a:xfrm>
          </p:grpSpPr>
          <p:sp>
            <p:nvSpPr>
              <p:cNvPr id="30" name="Rectangle 29">
                <a:extLst>
                  <a:ext uri="{FF2B5EF4-FFF2-40B4-BE49-F238E27FC236}">
                    <a16:creationId xmlns:a16="http://schemas.microsoft.com/office/drawing/2014/main" id="{F37D19EC-9CE2-487E-806C-AF9D01309E44}"/>
                  </a:ext>
                </a:extLst>
              </p:cNvPr>
              <p:cNvSpPr/>
              <p:nvPr/>
            </p:nvSpPr>
            <p:spPr>
              <a:xfrm>
                <a:off x="6701609" y="59126"/>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id="{E799015C-7CD2-4953-A069-2F61E55F7CE0}"/>
                  </a:ext>
                </a:extLst>
              </p:cNvPr>
              <p:cNvSpPr txBox="1"/>
              <p:nvPr/>
            </p:nvSpPr>
            <p:spPr>
              <a:xfrm>
                <a:off x="6721198" y="1981622"/>
                <a:ext cx="2278743" cy="51761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Search engine</a:t>
                </a:r>
              </a:p>
            </p:txBody>
          </p:sp>
        </p:grpSp>
        <p:pic>
          <p:nvPicPr>
            <p:cNvPr id="29" name="Picture 28">
              <a:extLst>
                <a:ext uri="{FF2B5EF4-FFF2-40B4-BE49-F238E27FC236}">
                  <a16:creationId xmlns:a16="http://schemas.microsoft.com/office/drawing/2014/main" id="{533DABDB-5435-4026-847D-B91439248A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203" y="2200718"/>
              <a:ext cx="1410048" cy="1410048"/>
            </a:xfrm>
            <a:prstGeom prst="rect">
              <a:avLst/>
            </a:prstGeom>
          </p:spPr>
        </p:pic>
      </p:grpSp>
      <p:cxnSp>
        <p:nvCxnSpPr>
          <p:cNvPr id="5" name="Straight Arrow Connector 4">
            <a:extLst>
              <a:ext uri="{FF2B5EF4-FFF2-40B4-BE49-F238E27FC236}">
                <a16:creationId xmlns:a16="http://schemas.microsoft.com/office/drawing/2014/main" id="{037C639E-574D-44FF-B50E-9014612F342E}"/>
              </a:ext>
            </a:extLst>
          </p:cNvPr>
          <p:cNvCxnSpPr>
            <a:cxnSpLocks/>
          </p:cNvCxnSpPr>
          <p:nvPr/>
        </p:nvCxnSpPr>
        <p:spPr>
          <a:xfrm>
            <a:off x="1790700" y="2897225"/>
            <a:ext cx="1435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C9C70AE-BD2D-4599-A956-02DED104ADC1}"/>
              </a:ext>
            </a:extLst>
          </p:cNvPr>
          <p:cNvCxnSpPr>
            <a:stCxn id="26" idx="0"/>
            <a:endCxn id="30" idx="2"/>
          </p:cNvCxnSpPr>
          <p:nvPr/>
        </p:nvCxnSpPr>
        <p:spPr>
          <a:xfrm flipV="1">
            <a:off x="3986158" y="4033160"/>
            <a:ext cx="1003" cy="94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5F1BB04-D6A7-4ED4-B102-723C5149B8FE}"/>
              </a:ext>
            </a:extLst>
          </p:cNvPr>
          <p:cNvGrpSpPr/>
          <p:nvPr/>
        </p:nvGrpSpPr>
        <p:grpSpPr>
          <a:xfrm>
            <a:off x="5552507" y="2501390"/>
            <a:ext cx="1411556" cy="1148034"/>
            <a:chOff x="5437942" y="2615354"/>
            <a:chExt cx="1411556" cy="1148034"/>
          </a:xfrm>
        </p:grpSpPr>
        <p:pic>
          <p:nvPicPr>
            <p:cNvPr id="32" name="Picture 31" descr="A picture containing object&#10;&#10;Description generated with high confidence">
              <a:extLst>
                <a:ext uri="{FF2B5EF4-FFF2-40B4-BE49-F238E27FC236}">
                  <a16:creationId xmlns:a16="http://schemas.microsoft.com/office/drawing/2014/main" id="{2B65E783-C53C-4154-AE3E-E15AA0A62E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37942" y="2615354"/>
              <a:ext cx="611756" cy="611756"/>
            </a:xfrm>
            <a:prstGeom prst="rect">
              <a:avLst/>
            </a:prstGeom>
          </p:spPr>
        </p:pic>
        <p:pic>
          <p:nvPicPr>
            <p:cNvPr id="37" name="Picture 36" descr="A picture containing object&#10;&#10;Description generated with high confidence">
              <a:extLst>
                <a:ext uri="{FF2B5EF4-FFF2-40B4-BE49-F238E27FC236}">
                  <a16:creationId xmlns:a16="http://schemas.microsoft.com/office/drawing/2014/main" id="{C12A8563-608C-495B-BAE5-1166DDD7E6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5842" y="2615354"/>
              <a:ext cx="611756" cy="611756"/>
            </a:xfrm>
            <a:prstGeom prst="rect">
              <a:avLst/>
            </a:prstGeom>
          </p:spPr>
        </p:pic>
        <p:pic>
          <p:nvPicPr>
            <p:cNvPr id="38" name="Picture 37" descr="A picture containing object&#10;&#10;Description generated with high confidence">
              <a:extLst>
                <a:ext uri="{FF2B5EF4-FFF2-40B4-BE49-F238E27FC236}">
                  <a16:creationId xmlns:a16="http://schemas.microsoft.com/office/drawing/2014/main" id="{9A0FDFA7-30C1-473D-8BD7-FF124E0BAD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7742" y="2615354"/>
              <a:ext cx="611756" cy="611756"/>
            </a:xfrm>
            <a:prstGeom prst="rect">
              <a:avLst/>
            </a:prstGeom>
          </p:spPr>
        </p:pic>
        <p:pic>
          <p:nvPicPr>
            <p:cNvPr id="39" name="Picture 38" descr="A picture containing object&#10;&#10;Description generated with high confidence">
              <a:extLst>
                <a:ext uri="{FF2B5EF4-FFF2-40B4-BE49-F238E27FC236}">
                  <a16:creationId xmlns:a16="http://schemas.microsoft.com/office/drawing/2014/main" id="{306D1D90-B42F-463F-8B7A-8C2C369A41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0009" y="3151632"/>
              <a:ext cx="611756" cy="611756"/>
            </a:xfrm>
            <a:prstGeom prst="rect">
              <a:avLst/>
            </a:prstGeom>
          </p:spPr>
        </p:pic>
        <p:pic>
          <p:nvPicPr>
            <p:cNvPr id="40" name="Picture 39" descr="A picture containing object&#10;&#10;Description generated with high confidence">
              <a:extLst>
                <a:ext uri="{FF2B5EF4-FFF2-40B4-BE49-F238E27FC236}">
                  <a16:creationId xmlns:a16="http://schemas.microsoft.com/office/drawing/2014/main" id="{04C8CE58-E4EA-4FEE-AEFB-192611CA9F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6237" y="3142051"/>
              <a:ext cx="611756" cy="611756"/>
            </a:xfrm>
            <a:prstGeom prst="rect">
              <a:avLst/>
            </a:prstGeom>
          </p:spPr>
        </p:pic>
      </p:grpSp>
      <p:cxnSp>
        <p:nvCxnSpPr>
          <p:cNvPr id="42" name="Straight Arrow Connector 41">
            <a:extLst>
              <a:ext uri="{FF2B5EF4-FFF2-40B4-BE49-F238E27FC236}">
                <a16:creationId xmlns:a16="http://schemas.microsoft.com/office/drawing/2014/main" id="{6D77597B-9F14-4057-BF8B-C06FA9CCE568}"/>
              </a:ext>
            </a:extLst>
          </p:cNvPr>
          <p:cNvCxnSpPr>
            <a:cxnSpLocks/>
            <a:stCxn id="30" idx="3"/>
          </p:cNvCxnSpPr>
          <p:nvPr/>
        </p:nvCxnSpPr>
        <p:spPr>
          <a:xfrm>
            <a:off x="4748521" y="3104509"/>
            <a:ext cx="872399" cy="9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9A173B3-869A-429B-979F-6E04AFA64162}"/>
              </a:ext>
            </a:extLst>
          </p:cNvPr>
          <p:cNvCxnSpPr>
            <a:cxnSpLocks/>
            <a:endCxn id="17" idx="1"/>
          </p:cNvCxnSpPr>
          <p:nvPr/>
        </p:nvCxnSpPr>
        <p:spPr>
          <a:xfrm>
            <a:off x="6891106" y="3104508"/>
            <a:ext cx="808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F30B38-9D97-4B84-B0D5-33388F4057C6}"/>
              </a:ext>
            </a:extLst>
          </p:cNvPr>
          <p:cNvCxnSpPr>
            <a:stCxn id="17" idx="3"/>
            <a:endCxn id="25" idx="1"/>
          </p:cNvCxnSpPr>
          <p:nvPr/>
        </p:nvCxnSpPr>
        <p:spPr>
          <a:xfrm flipV="1">
            <a:off x="9335835" y="3091054"/>
            <a:ext cx="926792" cy="1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A70BF6E-7813-4E58-820B-9DDC0FB9D6C8}"/>
              </a:ext>
            </a:extLst>
          </p:cNvPr>
          <p:cNvCxnSpPr>
            <a:cxnSpLocks/>
          </p:cNvCxnSpPr>
          <p:nvPr/>
        </p:nvCxnSpPr>
        <p:spPr>
          <a:xfrm flipV="1">
            <a:off x="1154637" y="2084244"/>
            <a:ext cx="7399233" cy="332340"/>
          </a:xfrm>
          <a:prstGeom prst="bentConnector4">
            <a:avLst>
              <a:gd name="adj1" fmla="val -289"/>
              <a:gd name="adj2" fmla="val 30635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494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Deep Learning for Machine Comprehension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36</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7622164" y="39092"/>
              <a:ext cx="4461985"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MRC</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cxnSp>
        <p:nvCxnSpPr>
          <p:cNvPr id="16" name="Straight Connector 15">
            <a:extLst>
              <a:ext uri="{FF2B5EF4-FFF2-40B4-BE49-F238E27FC236}">
                <a16:creationId xmlns:a16="http://schemas.microsoft.com/office/drawing/2014/main" id="{9106908D-37E5-4806-8FCE-AE680C287B55}"/>
              </a:ext>
            </a:extLst>
          </p:cNvPr>
          <p:cNvCxnSpPr>
            <a:cxnSpLocks/>
          </p:cNvCxnSpPr>
          <p:nvPr/>
        </p:nvCxnSpPr>
        <p:spPr>
          <a:xfrm>
            <a:off x="182880" y="1633888"/>
            <a:ext cx="1191768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79F6ADF-2C83-413A-AC4D-30957371FF74}"/>
              </a:ext>
            </a:extLst>
          </p:cNvPr>
          <p:cNvGrpSpPr/>
          <p:nvPr/>
        </p:nvGrpSpPr>
        <p:grpSpPr>
          <a:xfrm>
            <a:off x="716905" y="1134129"/>
            <a:ext cx="4401916" cy="1308887"/>
            <a:chOff x="1249585" y="1190146"/>
            <a:chExt cx="4401916" cy="1308887"/>
          </a:xfrm>
        </p:grpSpPr>
        <p:sp>
          <p:nvSpPr>
            <p:cNvPr id="70" name="TextBox 69">
              <a:extLst>
                <a:ext uri="{FF2B5EF4-FFF2-40B4-BE49-F238E27FC236}">
                  <a16:creationId xmlns:a16="http://schemas.microsoft.com/office/drawing/2014/main" id="{7F15CFCB-36BA-4062-80B3-699B55480088}"/>
                </a:ext>
              </a:extLst>
            </p:cNvPr>
            <p:cNvSpPr txBox="1"/>
            <p:nvPr/>
          </p:nvSpPr>
          <p:spPr>
            <a:xfrm>
              <a:off x="1249585" y="1190146"/>
              <a:ext cx="4008215" cy="307777"/>
            </a:xfrm>
            <a:prstGeom prst="rect">
              <a:avLst/>
            </a:prstGeom>
            <a:noFill/>
          </p:spPr>
          <p:txBody>
            <a:bodyPr wrap="square" lIns="0" tIns="0" rIns="0" bIns="0" rtlCol="0">
              <a:spAutoFit/>
            </a:bodyPr>
            <a:lstStyle/>
            <a:p>
              <a:pPr algn="ct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Before 2015</a:t>
              </a:r>
            </a:p>
          </p:txBody>
        </p:sp>
        <p:sp>
          <p:nvSpPr>
            <p:cNvPr id="17" name="TextBox 16">
              <a:extLst>
                <a:ext uri="{FF2B5EF4-FFF2-40B4-BE49-F238E27FC236}">
                  <a16:creationId xmlns:a16="http://schemas.microsoft.com/office/drawing/2014/main" id="{A6CE8949-3CBC-4115-9E69-AB21674EF81A}"/>
                </a:ext>
              </a:extLst>
            </p:cNvPr>
            <p:cNvSpPr txBox="1"/>
            <p:nvPr/>
          </p:nvSpPr>
          <p:spPr>
            <a:xfrm>
              <a:off x="2666859" y="1883480"/>
              <a:ext cx="2984642" cy="61555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Lexical matching</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Logistic regression</a:t>
              </a:r>
            </a:p>
          </p:txBody>
        </p:sp>
      </p:grpSp>
      <p:grpSp>
        <p:nvGrpSpPr>
          <p:cNvPr id="18" name="Group 17">
            <a:extLst>
              <a:ext uri="{FF2B5EF4-FFF2-40B4-BE49-F238E27FC236}">
                <a16:creationId xmlns:a16="http://schemas.microsoft.com/office/drawing/2014/main" id="{8A33F28A-AA24-44B5-9875-A89B80690918}"/>
              </a:ext>
            </a:extLst>
          </p:cNvPr>
          <p:cNvGrpSpPr/>
          <p:nvPr/>
        </p:nvGrpSpPr>
        <p:grpSpPr>
          <a:xfrm>
            <a:off x="5301701" y="1151324"/>
            <a:ext cx="6045750" cy="4078876"/>
            <a:chOff x="1249585" y="1190146"/>
            <a:chExt cx="6045750" cy="4078876"/>
          </a:xfrm>
        </p:grpSpPr>
        <p:sp>
          <p:nvSpPr>
            <p:cNvPr id="19" name="TextBox 18">
              <a:extLst>
                <a:ext uri="{FF2B5EF4-FFF2-40B4-BE49-F238E27FC236}">
                  <a16:creationId xmlns:a16="http://schemas.microsoft.com/office/drawing/2014/main" id="{A9057069-C90C-4B80-A414-CAC881DBA540}"/>
                </a:ext>
              </a:extLst>
            </p:cNvPr>
            <p:cNvSpPr txBox="1"/>
            <p:nvPr/>
          </p:nvSpPr>
          <p:spPr>
            <a:xfrm>
              <a:off x="1249585" y="1190146"/>
              <a:ext cx="4008215" cy="307777"/>
            </a:xfrm>
            <a:prstGeom prst="rect">
              <a:avLst/>
            </a:prstGeom>
            <a:noFill/>
          </p:spPr>
          <p:txBody>
            <a:bodyPr wrap="square" lIns="0" tIns="0" rIns="0" bIns="0" rtlCol="0">
              <a:spAutoFit/>
            </a:bodyPr>
            <a:lstStyle/>
            <a:p>
              <a:pPr algn="ct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After 2015</a:t>
              </a:r>
            </a:p>
          </p:txBody>
        </p:sp>
        <p:sp>
          <p:nvSpPr>
            <p:cNvPr id="20" name="TextBox 19">
              <a:extLst>
                <a:ext uri="{FF2B5EF4-FFF2-40B4-BE49-F238E27FC236}">
                  <a16:creationId xmlns:a16="http://schemas.microsoft.com/office/drawing/2014/main" id="{F579EF91-5DB7-47EE-AD29-248F77382135}"/>
                </a:ext>
              </a:extLst>
            </p:cNvPr>
            <p:cNvSpPr txBox="1"/>
            <p:nvPr/>
          </p:nvSpPr>
          <p:spPr>
            <a:xfrm>
              <a:off x="2666858" y="1883480"/>
              <a:ext cx="4628477" cy="338554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Attentive Reader</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Memory Networks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Gated-attention Reader</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ReasoNet</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Match-LSTM</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Attention Sum Reader</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Attention-over-Attention Reader</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Iterative Attentive Reader</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Dynamic coattention network</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Bi-directional Attention Flow Network</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Multi-Perspective Context Matching</a:t>
              </a:r>
            </a:p>
          </p:txBody>
        </p:sp>
      </p:grpSp>
      <p:sp>
        <p:nvSpPr>
          <p:cNvPr id="7" name="TextBox 6">
            <a:extLst>
              <a:ext uri="{FF2B5EF4-FFF2-40B4-BE49-F238E27FC236}">
                <a16:creationId xmlns:a16="http://schemas.microsoft.com/office/drawing/2014/main" id="{FD71DE1D-17F9-4EFB-A528-54B4B74B4513}"/>
              </a:ext>
            </a:extLst>
          </p:cNvPr>
          <p:cNvSpPr txBox="1"/>
          <p:nvPr/>
        </p:nvSpPr>
        <p:spPr>
          <a:xfrm>
            <a:off x="3390900" y="6009779"/>
            <a:ext cx="8049665"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Source: “Towards the Machine Comprehension of Text” by Danqi Chen, 2017. </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2806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Deep Learning for Machine Comprehension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37</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617390" cy="276998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State of the art: BERT: Pre-training of Deep Bidirectional Transformers for Language Understanding</a:t>
            </a:r>
          </a:p>
          <a:p>
            <a:pPr marL="342900" indent="-342900">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Developed by </a:t>
            </a:r>
            <a:r>
              <a:rPr lang="en-US" sz="2000" i="1"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rPr>
              <a:t>Google AI Language </a:t>
            </a:r>
          </a:p>
          <a:p>
            <a:pPr marL="800100" lvl="1" indent="-342900">
              <a:buFont typeface="Arial" panose="020B0604020202020204" pitchFamily="34" charset="0"/>
              <a:buChar char="•"/>
            </a:pPr>
            <a:endParaRPr lang="en-US" sz="2000" i="1"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Ranked 1 on SQuAD1.1 dataset </a:t>
            </a:r>
          </a:p>
          <a:p>
            <a:pPr marL="800100" lvl="1"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Score </a:t>
            </a:r>
            <a:r>
              <a:rPr lang="en-US" sz="2000"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(Surpass human performance)</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MRC</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6" name="Table 5">
            <a:extLst>
              <a:ext uri="{FF2B5EF4-FFF2-40B4-BE49-F238E27FC236}">
                <a16:creationId xmlns:a16="http://schemas.microsoft.com/office/drawing/2014/main" id="{B27CDCDB-2E83-457C-AACA-C65224F5074F}"/>
              </a:ext>
            </a:extLst>
          </p:cNvPr>
          <p:cNvGraphicFramePr>
            <a:graphicFrameLocks noGrp="1"/>
          </p:cNvGraphicFramePr>
          <p:nvPr>
            <p:extLst>
              <p:ext uri="{D42A27DB-BD31-4B8C-83A1-F6EECF244321}">
                <p14:modId xmlns:p14="http://schemas.microsoft.com/office/powerpoint/2010/main" val="1004195314"/>
              </p:ext>
            </p:extLst>
          </p:nvPr>
        </p:nvGraphicFramePr>
        <p:xfrm>
          <a:off x="2775864" y="3297605"/>
          <a:ext cx="1864170" cy="741680"/>
        </p:xfrm>
        <a:graphic>
          <a:graphicData uri="http://schemas.openxmlformats.org/drawingml/2006/table">
            <a:tbl>
              <a:tblPr firstRow="1" bandRow="1">
                <a:tableStyleId>{93296810-A885-4BE3-A3E7-6D5BEEA58F35}</a:tableStyleId>
              </a:tblPr>
              <a:tblGrid>
                <a:gridCol w="932085">
                  <a:extLst>
                    <a:ext uri="{9D8B030D-6E8A-4147-A177-3AD203B41FA5}">
                      <a16:colId xmlns:a16="http://schemas.microsoft.com/office/drawing/2014/main" val="766451353"/>
                    </a:ext>
                  </a:extLst>
                </a:gridCol>
                <a:gridCol w="932085">
                  <a:extLst>
                    <a:ext uri="{9D8B030D-6E8A-4147-A177-3AD203B41FA5}">
                      <a16:colId xmlns:a16="http://schemas.microsoft.com/office/drawing/2014/main" val="3189532031"/>
                    </a:ext>
                  </a:extLst>
                </a:gridCol>
              </a:tblGrid>
              <a:tr h="370840">
                <a:tc>
                  <a:txBody>
                    <a:bodyPr/>
                    <a:lstStyle/>
                    <a:p>
                      <a:r>
                        <a:rPr lang="en-US" dirty="0"/>
                        <a:t>EM</a:t>
                      </a:r>
                    </a:p>
                  </a:txBody>
                  <a:tcPr/>
                </a:tc>
                <a:tc>
                  <a:txBody>
                    <a:bodyPr/>
                    <a:lstStyle/>
                    <a:p>
                      <a:r>
                        <a:rPr lang="en-US" dirty="0"/>
                        <a:t>F1</a:t>
                      </a:r>
                    </a:p>
                  </a:txBody>
                  <a:tcPr/>
                </a:tc>
                <a:extLst>
                  <a:ext uri="{0D108BD9-81ED-4DB2-BD59-A6C34878D82A}">
                    <a16:rowId xmlns:a16="http://schemas.microsoft.com/office/drawing/2014/main" val="1192684448"/>
                  </a:ext>
                </a:extLst>
              </a:tr>
              <a:tr h="370840">
                <a:tc>
                  <a:txBody>
                    <a:bodyPr/>
                    <a:lstStyle/>
                    <a:p>
                      <a:r>
                        <a:rPr lang="en-US" dirty="0"/>
                        <a:t>87.43</a:t>
                      </a:r>
                    </a:p>
                  </a:txBody>
                  <a:tcPr/>
                </a:tc>
                <a:tc>
                  <a:txBody>
                    <a:bodyPr/>
                    <a:lstStyle/>
                    <a:p>
                      <a:r>
                        <a:rPr lang="en-US" dirty="0"/>
                        <a:t>93.16</a:t>
                      </a:r>
                    </a:p>
                  </a:txBody>
                  <a:tcPr/>
                </a:tc>
                <a:extLst>
                  <a:ext uri="{0D108BD9-81ED-4DB2-BD59-A6C34878D82A}">
                    <a16:rowId xmlns:a16="http://schemas.microsoft.com/office/drawing/2014/main" val="2797988111"/>
                  </a:ext>
                </a:extLst>
              </a:tr>
            </a:tbl>
          </a:graphicData>
        </a:graphic>
      </p:graphicFrame>
    </p:spTree>
    <p:extLst>
      <p:ext uri="{BB962C8B-B14F-4D97-AF65-F5344CB8AC3E}">
        <p14:creationId xmlns:p14="http://schemas.microsoft.com/office/powerpoint/2010/main" val="434029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SQuAD: An English Dataset for RC</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38</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390186" y="39092"/>
              <a:ext cx="369396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MRC</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5" name="Picture 4" descr="A screenshot of a cell phone&#10;&#10;Description generated with very high confidence">
            <a:extLst>
              <a:ext uri="{FF2B5EF4-FFF2-40B4-BE49-F238E27FC236}">
                <a16:creationId xmlns:a16="http://schemas.microsoft.com/office/drawing/2014/main" id="{24A2D4DD-BFFA-4E98-B838-14C0E060B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988" y="1151324"/>
            <a:ext cx="10027423" cy="5337893"/>
          </a:xfrm>
          <a:prstGeom prst="rect">
            <a:avLst/>
          </a:prstGeom>
        </p:spPr>
      </p:pic>
    </p:spTree>
    <p:extLst>
      <p:ext uri="{BB962C8B-B14F-4D97-AF65-F5344CB8AC3E}">
        <p14:creationId xmlns:p14="http://schemas.microsoft.com/office/powerpoint/2010/main" val="1650553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BERT</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39</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617390" cy="923330"/>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BERT: Bidirectional Encoder Representation from Transformer</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An unsupervised, deeply bidirectional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language understanding model.</a:t>
            </a:r>
          </a:p>
          <a:p>
            <a:pPr marL="800100" lvl="1" indent="-342900">
              <a:buFont typeface="Arial" panose="020B0604020202020204" pitchFamily="34" charset="0"/>
              <a:buChar char="•"/>
            </a:pP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Can be fine-tuned </a:t>
            </a:r>
            <a:r>
              <a:rPr lang="en-US" sz="2000" i="1" dirty="0">
                <a:latin typeface="Cambria" panose="02040503050406030204" pitchFamily="18" charset="0"/>
                <a:ea typeface="Cambria" panose="02040503050406030204" pitchFamily="18" charset="0"/>
                <a:cs typeface="Segoe UI" panose="020B0502040204020203" pitchFamily="34" charset="0"/>
              </a:rPr>
              <a:t>on various NLP downstream tasks.</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close up of text on a black background&#10;&#10;Description generated with very high confidence">
            <a:extLst>
              <a:ext uri="{FF2B5EF4-FFF2-40B4-BE49-F238E27FC236}">
                <a16:creationId xmlns:a16="http://schemas.microsoft.com/office/drawing/2014/main" id="{3F2C511D-6D98-4439-8939-4C6FACE99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820" y="2173495"/>
            <a:ext cx="7531780" cy="3781469"/>
          </a:xfrm>
          <a:prstGeom prst="rect">
            <a:avLst/>
          </a:prstGeom>
        </p:spPr>
      </p:pic>
      <p:sp>
        <p:nvSpPr>
          <p:cNvPr id="17" name="TextBox 16">
            <a:extLst>
              <a:ext uri="{FF2B5EF4-FFF2-40B4-BE49-F238E27FC236}">
                <a16:creationId xmlns:a16="http://schemas.microsoft.com/office/drawing/2014/main" id="{25A34876-8F72-4E4E-935D-228DDC793D73}"/>
              </a:ext>
            </a:extLst>
          </p:cNvPr>
          <p:cNvSpPr txBox="1"/>
          <p:nvPr/>
        </p:nvSpPr>
        <p:spPr>
          <a:xfrm>
            <a:off x="8610448" y="3448676"/>
            <a:ext cx="3368192" cy="61555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12 Transformer layers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110M parameters</a:t>
            </a:r>
          </a:p>
        </p:txBody>
      </p:sp>
    </p:spTree>
    <p:extLst>
      <p:ext uri="{BB962C8B-B14F-4D97-AF65-F5344CB8AC3E}">
        <p14:creationId xmlns:p14="http://schemas.microsoft.com/office/powerpoint/2010/main" val="356251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Observation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965248" y="6048573"/>
            <a:ext cx="10261503" cy="307777"/>
          </a:xfrm>
          <a:prstGeom prst="rect">
            <a:avLst/>
          </a:prstGeom>
          <a:noFill/>
        </p:spPr>
        <p:txBody>
          <a:bodyPr wrap="square" lIns="0" tIns="0" rIns="0" bIns="0" rtlCol="0">
            <a:spAutoFit/>
          </a:bodyPr>
          <a:lstStyle/>
          <a:p>
            <a:pPr algn="ctr"/>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Activity of chatbots discussion </a:t>
            </a:r>
            <a:r>
              <a:rPr lang="en-US" sz="2000" dirty="0">
                <a:latin typeface="Cambria" panose="02040503050406030204" pitchFamily="18" charset="0"/>
                <a:ea typeface="Cambria" panose="02040503050406030204" pitchFamily="18" charset="0"/>
                <a:cs typeface="Segoe UI" panose="020B0502040204020203" pitchFamily="34" charset="0"/>
              </a:rPr>
              <a:t>by Facebook IQ</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8" name="Picture 7">
            <a:extLst>
              <a:ext uri="{FF2B5EF4-FFF2-40B4-BE49-F238E27FC236}">
                <a16:creationId xmlns:a16="http://schemas.microsoft.com/office/drawing/2014/main" id="{3AEBC657-CEBF-4388-A304-55A275085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406" y="702822"/>
            <a:ext cx="9049553" cy="5452356"/>
          </a:xfrm>
          <a:prstGeom prst="rect">
            <a:avLst/>
          </a:prstGeom>
        </p:spPr>
      </p:pic>
    </p:spTree>
    <p:extLst>
      <p:ext uri="{BB962C8B-B14F-4D97-AF65-F5344CB8AC3E}">
        <p14:creationId xmlns:p14="http://schemas.microsoft.com/office/powerpoint/2010/main" val="1521166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BERT</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40</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617390" cy="307776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BERT deploys </a:t>
            </a:r>
            <a:r>
              <a:rPr lang="en-US" sz="2000" b="1" dirty="0">
                <a:solidFill>
                  <a:srgbClr val="FF0000"/>
                </a:solidFill>
                <a:latin typeface="Cambria" panose="02040503050406030204" pitchFamily="18" charset="0"/>
                <a:ea typeface="Cambria" panose="02040503050406030204" pitchFamily="18" charset="0"/>
                <a:cs typeface="Segoe UI" panose="020B0502040204020203" pitchFamily="34" charset="0"/>
              </a:rPr>
              <a:t>2 novel tasks </a:t>
            </a: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for </a:t>
            </a:r>
            <a:r>
              <a:rPr lang="en-US" sz="2000" b="1" dirty="0">
                <a:solidFill>
                  <a:srgbClr val="FF0000"/>
                </a:solidFill>
                <a:latin typeface="Cambria" panose="02040503050406030204" pitchFamily="18" charset="0"/>
                <a:ea typeface="Cambria" panose="02040503050406030204" pitchFamily="18" charset="0"/>
                <a:cs typeface="Segoe UI" panose="020B0502040204020203" pitchFamily="34" charset="0"/>
              </a:rPr>
              <a:t>language understanding</a:t>
            </a: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Task 1: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Masked Language Model</a:t>
            </a: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Task 2: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Next Sentence Prediction</a:t>
            </a: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
        <p:nvSpPr>
          <p:cNvPr id="5" name="Rectangle: Rounded Corners 4">
            <a:extLst>
              <a:ext uri="{FF2B5EF4-FFF2-40B4-BE49-F238E27FC236}">
                <a16:creationId xmlns:a16="http://schemas.microsoft.com/office/drawing/2014/main" id="{4324246B-5B71-4B7E-97DD-FB6DC4AC7ACA}"/>
              </a:ext>
            </a:extLst>
          </p:cNvPr>
          <p:cNvSpPr/>
          <p:nvPr/>
        </p:nvSpPr>
        <p:spPr>
          <a:xfrm>
            <a:off x="1873776" y="1908339"/>
            <a:ext cx="7495430" cy="13119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latin typeface="Cambria" panose="02040503050406030204" pitchFamily="18" charset="0"/>
                <a:ea typeface="Cambria" panose="02040503050406030204" pitchFamily="18" charset="0"/>
              </a:rPr>
              <a:t>Input: </a:t>
            </a:r>
          </a:p>
          <a:p>
            <a:r>
              <a:rPr lang="en-US" sz="2000" dirty="0">
                <a:latin typeface="Cambria" panose="02040503050406030204" pitchFamily="18" charset="0"/>
                <a:ea typeface="Cambria" panose="02040503050406030204" pitchFamily="18" charset="0"/>
              </a:rPr>
              <a:t>The quick brown fox [MASK] right over the [MASK] dog</a:t>
            </a:r>
          </a:p>
          <a:p>
            <a:r>
              <a:rPr lang="en-US" sz="2000" dirty="0">
                <a:latin typeface="Cambria" panose="02040503050406030204" pitchFamily="18" charset="0"/>
                <a:ea typeface="Cambria" panose="02040503050406030204" pitchFamily="18" charset="0"/>
              </a:rPr>
              <a:t>Label:</a:t>
            </a:r>
          </a:p>
          <a:p>
            <a:r>
              <a:rPr lang="en-US" sz="2000" dirty="0">
                <a:latin typeface="Cambria" panose="02040503050406030204" pitchFamily="18" charset="0"/>
                <a:ea typeface="Cambria" panose="02040503050406030204" pitchFamily="18" charset="0"/>
              </a:rPr>
              <a:t>[MASK1] = runs; [MASKS2] = dog</a:t>
            </a:r>
          </a:p>
        </p:txBody>
      </p:sp>
      <p:sp>
        <p:nvSpPr>
          <p:cNvPr id="18" name="Rectangle: Rounded Corners 17">
            <a:extLst>
              <a:ext uri="{FF2B5EF4-FFF2-40B4-BE49-F238E27FC236}">
                <a16:creationId xmlns:a16="http://schemas.microsoft.com/office/drawing/2014/main" id="{B13208ED-E89F-4723-8B81-F2E6456771EF}"/>
              </a:ext>
            </a:extLst>
          </p:cNvPr>
          <p:cNvSpPr/>
          <p:nvPr/>
        </p:nvSpPr>
        <p:spPr>
          <a:xfrm>
            <a:off x="1873776" y="3861865"/>
            <a:ext cx="9337563" cy="22484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latin typeface="Cambria" panose="02040503050406030204" pitchFamily="18" charset="0"/>
                <a:ea typeface="Cambria" panose="02040503050406030204" pitchFamily="18" charset="0"/>
              </a:rPr>
              <a:t>Input: </a:t>
            </a:r>
          </a:p>
          <a:p>
            <a:r>
              <a:rPr lang="en-US" sz="2000" dirty="0">
                <a:latin typeface="Cambria" panose="02040503050406030204" pitchFamily="18" charset="0"/>
                <a:ea typeface="Cambria" panose="02040503050406030204" pitchFamily="18" charset="0"/>
              </a:rPr>
              <a:t>[CLS] the man went to [MASK] store [SEP] he bought a gallon [MASK] milk [SEP]</a:t>
            </a:r>
          </a:p>
          <a:p>
            <a:r>
              <a:rPr lang="en-US" sz="2000" dirty="0">
                <a:latin typeface="Cambria" panose="02040503050406030204" pitchFamily="18" charset="0"/>
                <a:ea typeface="Cambria" panose="02040503050406030204" pitchFamily="18" charset="0"/>
              </a:rPr>
              <a:t>Label: </a:t>
            </a:r>
            <a:r>
              <a:rPr lang="en-US" sz="2000" dirty="0" err="1">
                <a:latin typeface="Cambria" panose="02040503050406030204" pitchFamily="18" charset="0"/>
                <a:ea typeface="Cambria" panose="02040503050406030204" pitchFamily="18" charset="0"/>
              </a:rPr>
              <a:t>IsNext</a:t>
            </a: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Input:</a:t>
            </a:r>
          </a:p>
          <a:p>
            <a:r>
              <a:rPr lang="en-US" sz="2000" dirty="0">
                <a:latin typeface="Cambria" panose="02040503050406030204" pitchFamily="18" charset="0"/>
                <a:ea typeface="Cambria" panose="02040503050406030204" pitchFamily="18" charset="0"/>
              </a:rPr>
              <a:t>[CLS] the man [MASK] to the store [SEP] penguin [MASK] are flightless birds [SEP]</a:t>
            </a:r>
          </a:p>
          <a:p>
            <a:r>
              <a:rPr lang="en-US" sz="2000" dirty="0">
                <a:latin typeface="Cambria" panose="02040503050406030204" pitchFamily="18" charset="0"/>
                <a:ea typeface="Cambria" panose="02040503050406030204" pitchFamily="18" charset="0"/>
              </a:rPr>
              <a:t>Label: </a:t>
            </a:r>
            <a:r>
              <a:rPr lang="en-US" sz="2000" dirty="0" err="1">
                <a:latin typeface="Cambria" panose="02040503050406030204" pitchFamily="18" charset="0"/>
                <a:ea typeface="Cambria" panose="02040503050406030204" pitchFamily="18" charset="0"/>
              </a:rPr>
              <a:t>NotNext</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87250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Transformer Encoder</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41</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6346350" y="1274564"/>
            <a:ext cx="5100320" cy="307776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Transformer deploys </a:t>
            </a:r>
            <a:r>
              <a:rPr lang="en-US" sz="2000" dirty="0">
                <a:solidFill>
                  <a:srgbClr val="FF0000"/>
                </a:solidFill>
                <a:latin typeface="Cambria" panose="02040503050406030204" pitchFamily="18" charset="0"/>
                <a:ea typeface="Cambria" panose="02040503050406030204" pitchFamily="18" charset="0"/>
              </a:rPr>
              <a:t>multi-head self-attention mechanism </a:t>
            </a:r>
            <a:r>
              <a:rPr lang="en-US" sz="2000" dirty="0">
                <a:latin typeface="Cambria" panose="02040503050406030204" pitchFamily="18" charset="0"/>
                <a:ea typeface="Cambria" panose="02040503050406030204" pitchFamily="18" charset="0"/>
              </a:rPr>
              <a:t>and </a:t>
            </a:r>
            <a:r>
              <a:rPr lang="en-US" sz="2000" dirty="0">
                <a:solidFill>
                  <a:srgbClr val="FF0000"/>
                </a:solidFill>
                <a:latin typeface="Cambria" panose="02040503050406030204" pitchFamily="18" charset="0"/>
                <a:ea typeface="Cambria" panose="02040503050406030204" pitchFamily="18" charset="0"/>
              </a:rPr>
              <a:t>point-wise, fully connected layers.</a:t>
            </a:r>
          </a:p>
          <a:p>
            <a:pPr marL="342900" indent="-342900">
              <a:buFont typeface="Arial" panose="020B0604020202020204" pitchFamily="34" charset="0"/>
              <a:buChar char="•"/>
            </a:pPr>
            <a:endParaRPr lang="en-US" sz="2000" dirty="0">
              <a:solidFill>
                <a:srgbClr val="FF0000"/>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Number of attention heads A = 12.</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size of feedforward layer H = 768.</a:t>
            </a:r>
            <a:br>
              <a:rPr lang="en-US" sz="2000" dirty="0">
                <a:latin typeface="Cambria" panose="02040503050406030204" pitchFamily="18" charset="0"/>
                <a:ea typeface="Cambria" panose="02040503050406030204" pitchFamily="18" charset="0"/>
              </a:rPr>
            </a:br>
            <a:endPar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8" name="Picture 7" descr="A screenshot of a cell phone&#10;&#10;Description generated with very high confidence">
            <a:extLst>
              <a:ext uri="{FF2B5EF4-FFF2-40B4-BE49-F238E27FC236}">
                <a16:creationId xmlns:a16="http://schemas.microsoft.com/office/drawing/2014/main" id="{61393F25-A014-450E-9B5E-75AAC5E9F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01" y="1250165"/>
            <a:ext cx="3929060" cy="5056249"/>
          </a:xfrm>
          <a:prstGeom prst="rect">
            <a:avLst/>
          </a:prstGeom>
        </p:spPr>
      </p:pic>
    </p:spTree>
    <p:extLst>
      <p:ext uri="{BB962C8B-B14F-4D97-AF65-F5344CB8AC3E}">
        <p14:creationId xmlns:p14="http://schemas.microsoft.com/office/powerpoint/2010/main" val="3815604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Transformer Encoder</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42</a:t>
            </a:fld>
            <a:endParaRPr 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F15CFCB-36BA-4062-80B3-699B55480088}"/>
                  </a:ext>
                </a:extLst>
              </p:cNvPr>
              <p:cNvSpPr txBox="1"/>
              <p:nvPr/>
            </p:nvSpPr>
            <p:spPr>
              <a:xfrm>
                <a:off x="6346350" y="1274564"/>
                <a:ext cx="5100320" cy="184665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Transformer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fully connected feed-forward network</a:t>
                </a:r>
                <a:r>
                  <a:rPr lang="en-US" sz="2000" dirty="0">
                    <a:latin typeface="Cambria" panose="02040503050406030204" pitchFamily="18" charset="0"/>
                    <a:ea typeface="Cambria" panose="02040503050406030204" pitchFamily="18" charset="0"/>
                    <a:cs typeface="Segoe UI" panose="020B0502040204020203" pitchFamily="34" charset="0"/>
                  </a:rPr>
                  <a:t> consists of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2 linear transformations</a:t>
                </a:r>
                <a:r>
                  <a:rPr lang="en-US" sz="2000" dirty="0">
                    <a:latin typeface="Cambria" panose="02040503050406030204" pitchFamily="18" charset="0"/>
                    <a:ea typeface="Cambria" panose="02040503050406030204" pitchFamily="18" charset="0"/>
                    <a:cs typeface="Segoe UI" panose="020B0502040204020203" pitchFamily="34" charset="0"/>
                  </a:rPr>
                  <a:t> with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a </a:t>
                </a: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ReLU</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activation </a:t>
                </a:r>
                <a:r>
                  <a:rPr lang="en-US" sz="2000" dirty="0">
                    <a:latin typeface="Cambria" panose="02040503050406030204" pitchFamily="18" charset="0"/>
                    <a:ea typeface="Cambria" panose="02040503050406030204" pitchFamily="18" charset="0"/>
                    <a:cs typeface="Segoe UI" panose="020B0502040204020203" pitchFamily="34" charset="0"/>
                  </a:rPr>
                  <a:t>in between.</a:t>
                </a:r>
              </a:p>
              <a:p>
                <a:pPr marL="342900" indent="-342900">
                  <a:buFont typeface="Arial" panose="020B0604020202020204" pitchFamily="34" charset="0"/>
                  <a:buChar char="•"/>
                </a:pPr>
                <a:endPar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𝐹𝐹𝑁</m:t>
                      </m:r>
                      <m:d>
                        <m:d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𝑥</m:t>
                          </m:r>
                        </m:e>
                      </m:d>
                      <m:r>
                        <a:rPr lang="en-US" sz="2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func>
                        <m:func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funcPr>
                        <m:fName>
                          <m:r>
                            <m:rPr>
                              <m:sty m:val="p"/>
                            </m:rPr>
                            <a:rPr lang="en-US" sz="2000" b="0" i="0" smtClean="0">
                              <a:solidFill>
                                <a:srgbClr val="FF0000"/>
                              </a:solidFill>
                              <a:latin typeface="Cambria Math" panose="02040503050406030204" pitchFamily="18" charset="0"/>
                              <a:ea typeface="Cambria" panose="02040503050406030204" pitchFamily="18" charset="0"/>
                              <a:cs typeface="Segoe UI" panose="020B0502040204020203" pitchFamily="34" charset="0"/>
                            </a:rPr>
                            <m:t>max</m:t>
                          </m:r>
                        </m:fName>
                        <m:e>
                          <m:d>
                            <m:d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0, </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𝑥𝑊</m:t>
                              </m:r>
                              <m:r>
                                <a:rPr lang="en-US" sz="2000" b="0" i="1" baseline="-25000" smtClean="0">
                                  <a:solidFill>
                                    <a:srgbClr val="FF0000"/>
                                  </a:solidFill>
                                  <a:latin typeface="Cambria Math" panose="02040503050406030204" pitchFamily="18" charset="0"/>
                                  <a:ea typeface="Cambria" panose="02040503050406030204" pitchFamily="18" charset="0"/>
                                  <a:cs typeface="Segoe UI" panose="020B0502040204020203" pitchFamily="34" charset="0"/>
                                </a:rPr>
                                <m:t>1</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𝑏</m:t>
                              </m:r>
                              <m:r>
                                <a:rPr lang="en-US" sz="2000" b="0" i="1" baseline="-25000" smtClean="0">
                                  <a:solidFill>
                                    <a:srgbClr val="FF0000"/>
                                  </a:solidFill>
                                  <a:latin typeface="Cambria Math" panose="02040503050406030204" pitchFamily="18" charset="0"/>
                                  <a:ea typeface="Cambria" panose="02040503050406030204" pitchFamily="18" charset="0"/>
                                  <a:cs typeface="Segoe UI" panose="020B0502040204020203" pitchFamily="34" charset="0"/>
                                </a:rPr>
                                <m:t>1</m:t>
                              </m:r>
                            </m:e>
                          </m:d>
                        </m:e>
                      </m:func>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𝑊</m:t>
                      </m:r>
                      <m:r>
                        <a:rPr lang="en-US" sz="2000" b="0" i="1" baseline="-25000" smtClean="0">
                          <a:solidFill>
                            <a:srgbClr val="FF0000"/>
                          </a:solidFill>
                          <a:latin typeface="Cambria Math" panose="02040503050406030204" pitchFamily="18" charset="0"/>
                          <a:ea typeface="Cambria" panose="02040503050406030204" pitchFamily="18" charset="0"/>
                          <a:cs typeface="Segoe UI" panose="020B0502040204020203" pitchFamily="34" charset="0"/>
                        </a:rPr>
                        <m:t>2</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𝑏</m:t>
                      </m:r>
                      <m:r>
                        <a:rPr lang="en-US" sz="2000" b="0" i="1" baseline="-25000" smtClean="0">
                          <a:solidFill>
                            <a:srgbClr val="FF0000"/>
                          </a:solidFill>
                          <a:latin typeface="Cambria Math" panose="02040503050406030204" pitchFamily="18" charset="0"/>
                          <a:ea typeface="Cambria" panose="02040503050406030204" pitchFamily="18" charset="0"/>
                          <a:cs typeface="Segoe UI" panose="020B0502040204020203" pitchFamily="34" charset="0"/>
                        </a:rPr>
                        <m:t>2</m:t>
                      </m:r>
                    </m:oMath>
                  </m:oMathPara>
                </a14:m>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70" name="TextBox 69">
                <a:extLst>
                  <a:ext uri="{FF2B5EF4-FFF2-40B4-BE49-F238E27FC236}">
                    <a16:creationId xmlns:a16="http://schemas.microsoft.com/office/drawing/2014/main" id="{7F15CFCB-36BA-4062-80B3-699B55480088}"/>
                  </a:ext>
                </a:extLst>
              </p:cNvPr>
              <p:cNvSpPr txBox="1">
                <a:spLocks noRot="1" noChangeAspect="1" noMove="1" noResize="1" noEditPoints="1" noAdjustHandles="1" noChangeArrowheads="1" noChangeShapeType="1" noTextEdit="1"/>
              </p:cNvSpPr>
              <p:nvPr/>
            </p:nvSpPr>
            <p:spPr>
              <a:xfrm>
                <a:off x="6346350" y="1274564"/>
                <a:ext cx="5100320" cy="1846659"/>
              </a:xfrm>
              <a:prstGeom prst="rect">
                <a:avLst/>
              </a:prstGeom>
              <a:blipFill>
                <a:blip r:embed="rId2"/>
                <a:stretch>
                  <a:fillRect l="-2867" t="-4290" b="-231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pic>
        <p:nvPicPr>
          <p:cNvPr id="8" name="Picture 7" descr="A screenshot of a cell phone&#10;&#10;Description generated with very high confidence">
            <a:extLst>
              <a:ext uri="{FF2B5EF4-FFF2-40B4-BE49-F238E27FC236}">
                <a16:creationId xmlns:a16="http://schemas.microsoft.com/office/drawing/2014/main" id="{61393F25-A014-450E-9B5E-75AAC5E9F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401" y="1250165"/>
            <a:ext cx="3929060" cy="5056249"/>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0ED988-A635-48D4-A50C-C6D6043B7052}"/>
                  </a:ext>
                </a:extLst>
              </p:cNvPr>
              <p:cNvSpPr txBox="1"/>
              <p:nvPr/>
            </p:nvSpPr>
            <p:spPr>
              <a:xfrm>
                <a:off x="6253480" y="3429000"/>
                <a:ext cx="5193190" cy="265316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Transformer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multi-head attention</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rPr>
                  <a:t>allows the model </a:t>
                </a:r>
                <a:r>
                  <a:rPr lang="en-US" sz="2000" dirty="0">
                    <a:solidFill>
                      <a:srgbClr val="7030A0"/>
                    </a:solidFill>
                    <a:latin typeface="Cambria" panose="02040503050406030204" pitchFamily="18" charset="0"/>
                    <a:ea typeface="Cambria" panose="02040503050406030204" pitchFamily="18" charset="0"/>
                  </a:rPr>
                  <a:t>to jointly attend to information </a:t>
                </a:r>
                <a:r>
                  <a:rPr lang="en-US" sz="2000" dirty="0">
                    <a:latin typeface="Cambria" panose="02040503050406030204" pitchFamily="18" charset="0"/>
                    <a:ea typeface="Cambria" panose="02040503050406030204" pitchFamily="18" charset="0"/>
                  </a:rPr>
                  <a:t>from </a:t>
                </a:r>
                <a:r>
                  <a:rPr lang="en-US" sz="2000" dirty="0">
                    <a:solidFill>
                      <a:srgbClr val="7030A0"/>
                    </a:solidFill>
                    <a:latin typeface="Cambria" panose="02040503050406030204" pitchFamily="18" charset="0"/>
                    <a:ea typeface="Cambria" panose="02040503050406030204" pitchFamily="18" charset="0"/>
                  </a:rPr>
                  <a:t>different representation subspaces </a:t>
                </a:r>
                <a:r>
                  <a:rPr lang="en-US" sz="2000" dirty="0">
                    <a:latin typeface="Cambria" panose="02040503050406030204" pitchFamily="18" charset="0"/>
                    <a:ea typeface="Cambria" panose="02040503050406030204" pitchFamily="18" charset="0"/>
                  </a:rPr>
                  <a:t>at </a:t>
                </a:r>
                <a:r>
                  <a:rPr lang="en-US" sz="2000" dirty="0">
                    <a:solidFill>
                      <a:srgbClr val="7030A0"/>
                    </a:solidFill>
                    <a:latin typeface="Cambria" panose="02040503050406030204" pitchFamily="18" charset="0"/>
                    <a:ea typeface="Cambria" panose="02040503050406030204" pitchFamily="18" charset="0"/>
                  </a:rPr>
                  <a:t>different positions.</a:t>
                </a:r>
              </a:p>
              <a:p>
                <a:br>
                  <a:rPr lang="en-US" sz="2000" dirty="0"/>
                </a:br>
                <a14:m>
                  <m:oMath xmlns:m="http://schemas.openxmlformats.org/officeDocument/2006/math">
                    <m:r>
                      <a:rPr lang="en-US" sz="2000" b="0" i="0"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𝑀𝑢𝑙𝑡𝑖h𝑒𝑎𝑑</m:t>
                    </m:r>
                    <m:d>
                      <m:d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𝑄</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𝑉</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𝐾</m:t>
                        </m:r>
                      </m:e>
                    </m:d>
                    <m:r>
                      <a:rPr lang="en-US" sz="2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func>
                      <m:func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funcPr>
                      <m:fNa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𝐶𝑜𝑛𝑐𝑎𝑡</m:t>
                        </m:r>
                      </m:fName>
                      <m:e>
                        <m:d>
                          <m:d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h𝑒𝑎𝑑</m:t>
                            </m:r>
                            <m:r>
                              <a:rPr lang="en-US" sz="2000" b="0" i="1" baseline="-25000" smtClean="0">
                                <a:solidFill>
                                  <a:srgbClr val="FF0000"/>
                                </a:solidFill>
                                <a:latin typeface="Cambria Math" panose="02040503050406030204" pitchFamily="18" charset="0"/>
                                <a:ea typeface="Cambria" panose="02040503050406030204" pitchFamily="18" charset="0"/>
                                <a:cs typeface="Segoe UI" panose="020B0502040204020203" pitchFamily="34" charset="0"/>
                              </a:rPr>
                              <m:t>1</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sSub>
                              <m:sSubPr>
                                <m:ctrlPr>
                                  <a:rPr lang="en-US" sz="2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h𝑒𝑎𝑑</m:t>
                                </m:r>
                              </m:e>
                              <m:sub>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2</m:t>
                                </m:r>
                              </m:sub>
                            </m:sSub>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 </m:t>
                            </m:r>
                            <m:sSub>
                              <m:sSub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h𝑒𝑎𝑑</m:t>
                                </m:r>
                              </m:e>
                              <m:sub>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h</m:t>
                                </m:r>
                              </m:sub>
                            </m:sSub>
                          </m:e>
                        </m:d>
                      </m:e>
                    </m:func>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𝑊</m:t>
                    </m:r>
                  </m:oMath>
                </a14:m>
                <a:r>
                  <a:rPr lang="en-US" sz="2000" i="1" baseline="-25000" dirty="0">
                    <a:solidFill>
                      <a:srgbClr val="FF0000"/>
                    </a:solidFill>
                    <a:latin typeface="Cambria" panose="02040503050406030204" pitchFamily="18" charset="0"/>
                    <a:ea typeface="Cambria" panose="02040503050406030204" pitchFamily="18" charset="0"/>
                    <a:cs typeface="Segoe UI" panose="020B0502040204020203" pitchFamily="34" charset="0"/>
                  </a:rPr>
                  <a:t>0</a:t>
                </a:r>
              </a:p>
              <a:p>
                <a:pPr lvl="1"/>
                <a:endParaRPr lang="en-US" sz="2000" i="1" baseline="-25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16" name="TextBox 15">
                <a:extLst>
                  <a:ext uri="{FF2B5EF4-FFF2-40B4-BE49-F238E27FC236}">
                    <a16:creationId xmlns:a16="http://schemas.microsoft.com/office/drawing/2014/main" id="{810ED988-A635-48D4-A50C-C6D6043B7052}"/>
                  </a:ext>
                </a:extLst>
              </p:cNvPr>
              <p:cNvSpPr txBox="1">
                <a:spLocks noRot="1" noChangeAspect="1" noMove="1" noResize="1" noEditPoints="1" noAdjustHandles="1" noChangeArrowheads="1" noChangeShapeType="1" noTextEdit="1"/>
              </p:cNvSpPr>
              <p:nvPr/>
            </p:nvSpPr>
            <p:spPr>
              <a:xfrm>
                <a:off x="6253480" y="3429000"/>
                <a:ext cx="5193190" cy="2653162"/>
              </a:xfrm>
              <a:prstGeom prst="rect">
                <a:avLst/>
              </a:prstGeom>
              <a:blipFill>
                <a:blip r:embed="rId5"/>
                <a:stretch>
                  <a:fillRect l="-2817" t="-2989" r="-3286"/>
                </a:stretch>
              </a:blipFill>
            </p:spPr>
            <p:txBody>
              <a:bodyPr/>
              <a:lstStyle/>
              <a:p>
                <a:r>
                  <a:rPr lang="en-US">
                    <a:noFill/>
                  </a:rPr>
                  <a:t> </a:t>
                </a:r>
              </a:p>
            </p:txBody>
          </p:sp>
        </mc:Fallback>
      </mc:AlternateContent>
    </p:spTree>
    <p:extLst>
      <p:ext uri="{BB962C8B-B14F-4D97-AF65-F5344CB8AC3E}">
        <p14:creationId xmlns:p14="http://schemas.microsoft.com/office/powerpoint/2010/main" val="104811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Transformer Attention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43</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0ED988-A635-48D4-A50C-C6D6043B7052}"/>
                  </a:ext>
                </a:extLst>
              </p:cNvPr>
              <p:cNvSpPr txBox="1"/>
              <p:nvPr/>
            </p:nvSpPr>
            <p:spPr>
              <a:xfrm>
                <a:off x="2341880" y="5161807"/>
                <a:ext cx="8158480" cy="1476815"/>
              </a:xfrm>
              <a:prstGeom prst="rect">
                <a:avLst/>
              </a:prstGeom>
              <a:noFill/>
            </p:spPr>
            <p:txBody>
              <a:bodyPr wrap="square" lIns="0" tIns="0" rIns="0" bIns="0" rtlCol="0">
                <a:spAutoFit/>
              </a:bodyPr>
              <a:lstStyle/>
              <a:p>
                <a:br>
                  <a:rPr lang="en-US" sz="2000" dirty="0"/>
                </a:br>
                <a14:m>
                  <m:oMath xmlns:m="http://schemas.openxmlformats.org/officeDocument/2006/math">
                    <m:r>
                      <a:rPr lang="en-US" sz="2000" b="0" i="0"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𝑀𝑢𝑙𝑡𝑖h𝑒𝑎𝑑</m:t>
                    </m:r>
                    <m:d>
                      <m:d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𝑄</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𝑉</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𝐾</m:t>
                        </m:r>
                      </m:e>
                    </m:d>
                    <m:r>
                      <a:rPr lang="en-US" sz="2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func>
                      <m:func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funcPr>
                      <m:fNa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𝐶𝑜𝑛𝑐𝑎𝑡</m:t>
                        </m:r>
                      </m:fName>
                      <m:e>
                        <m:d>
                          <m:d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h𝑒𝑎𝑑</m:t>
                            </m:r>
                            <m:r>
                              <a:rPr lang="en-US" sz="2000" b="0" i="1" baseline="-25000" smtClean="0">
                                <a:solidFill>
                                  <a:srgbClr val="FF0000"/>
                                </a:solidFill>
                                <a:latin typeface="Cambria Math" panose="02040503050406030204" pitchFamily="18" charset="0"/>
                                <a:ea typeface="Cambria" panose="02040503050406030204" pitchFamily="18" charset="0"/>
                                <a:cs typeface="Segoe UI" panose="020B0502040204020203" pitchFamily="34" charset="0"/>
                              </a:rPr>
                              <m:t>1</m:t>
                            </m:r>
                            <m:r>
                              <a:rPr lang="en-US" sz="20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sSub>
                              <m:sSubPr>
                                <m:ctrlPr>
                                  <a:rPr lang="en-US" sz="20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h𝑒𝑎𝑑</m:t>
                                </m:r>
                              </m:e>
                              <m:sub>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2</m:t>
                                </m:r>
                              </m:sub>
                            </m:sSub>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 </m:t>
                            </m:r>
                            <m:sSub>
                              <m:sSub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h𝑒𝑎𝑑</m:t>
                                </m:r>
                              </m:e>
                              <m:sub>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h</m:t>
                                </m:r>
                              </m:sub>
                            </m:sSub>
                          </m:e>
                        </m:d>
                      </m:e>
                    </m:func>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𝑊</m:t>
                    </m:r>
                  </m:oMath>
                </a14:m>
                <a:r>
                  <a:rPr lang="en-US" sz="2000" i="1" baseline="-25000" dirty="0">
                    <a:solidFill>
                      <a:srgbClr val="FF0000"/>
                    </a:solidFill>
                    <a:latin typeface="Cambria" panose="02040503050406030204" pitchFamily="18" charset="0"/>
                    <a:ea typeface="Cambria" panose="02040503050406030204" pitchFamily="18" charset="0"/>
                    <a:cs typeface="Segoe UI" panose="020B0502040204020203" pitchFamily="34" charset="0"/>
                  </a:rPr>
                  <a:t>0</a:t>
                </a:r>
              </a:p>
              <a:p>
                <a:r>
                  <a:rPr lang="en-US" sz="2000" i="1" baseline="-25000" dirty="0">
                    <a:solidFill>
                      <a:srgbClr val="FF0000"/>
                    </a:solidFill>
                    <a:latin typeface="Cambria" panose="02040503050406030204" pitchFamily="18" charset="0"/>
                    <a:ea typeface="Cambria" panose="02040503050406030204" pitchFamily="18" charset="0"/>
                    <a:cs typeface="Segoe UI" panose="020B0502040204020203" pitchFamily="34" charset="0"/>
                  </a:rPr>
                  <a:t>     </a:t>
                </a:r>
                <a14:m>
                  <m:oMath xmlns:m="http://schemas.openxmlformats.org/officeDocument/2006/math">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𝐴𝑡𝑡𝑒𝑛𝑡𝑖𝑜𝑛</m:t>
                    </m:r>
                    <m:d>
                      <m:d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𝑄</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𝐾</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𝑉</m:t>
                        </m:r>
                      </m:e>
                    </m:d>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𝑠𝑜𝑓𝑡𝑚𝑎𝑥</m:t>
                    </m:r>
                    <m:d>
                      <m:d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dPr>
                      <m:e>
                        <m:f>
                          <m:f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𝑄</m:t>
                            </m:r>
                            <m:sSup>
                              <m:sSup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𝐾</m:t>
                                </m:r>
                              </m:e>
                              <m:sup>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𝑇</m:t>
                                </m:r>
                              </m:sup>
                            </m:sSup>
                          </m:num>
                          <m:den>
                            <m:rad>
                              <m:radPr>
                                <m:degHide m:val="on"/>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radPr>
                              <m:deg/>
                              <m:e>
                                <m:sSub>
                                  <m:sSubPr>
                                    <m:ctrlP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𝑑</m:t>
                                    </m:r>
                                  </m:e>
                                  <m:sub>
                                    <m:r>
                                      <a:rPr lang="en-US" sz="20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𝑘</m:t>
                                    </m:r>
                                  </m:sub>
                                </m:sSub>
                              </m:e>
                            </m:rad>
                          </m:den>
                        </m:f>
                      </m:e>
                    </m:d>
                  </m:oMath>
                </a14:m>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V</a:t>
                </a:r>
              </a:p>
              <a:p>
                <a:pPr marL="800100" lvl="1" indent="-342900">
                  <a:buFont typeface="Arial" panose="020B0604020202020204" pitchFamily="34" charset="0"/>
                  <a:buChar char="•"/>
                </a:pPr>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16" name="TextBox 15">
                <a:extLst>
                  <a:ext uri="{FF2B5EF4-FFF2-40B4-BE49-F238E27FC236}">
                    <a16:creationId xmlns:a16="http://schemas.microsoft.com/office/drawing/2014/main" id="{810ED988-A635-48D4-A50C-C6D6043B7052}"/>
                  </a:ext>
                </a:extLst>
              </p:cNvPr>
              <p:cNvSpPr txBox="1">
                <a:spLocks noRot="1" noChangeAspect="1" noMove="1" noResize="1" noEditPoints="1" noAdjustHandles="1" noChangeArrowheads="1" noChangeShapeType="1" noTextEdit="1"/>
              </p:cNvSpPr>
              <p:nvPr/>
            </p:nvSpPr>
            <p:spPr>
              <a:xfrm>
                <a:off x="2341880" y="5161807"/>
                <a:ext cx="8158480" cy="1476815"/>
              </a:xfrm>
              <a:prstGeom prst="rect">
                <a:avLst/>
              </a:prstGeom>
              <a:blipFill>
                <a:blip r:embed="rId3"/>
                <a:stretch>
                  <a:fillRect l="-75"/>
                </a:stretch>
              </a:blipFill>
            </p:spPr>
            <p:txBody>
              <a:bodyPr/>
              <a:lstStyle/>
              <a:p>
                <a:r>
                  <a:rPr lang="en-US">
                    <a:noFill/>
                  </a:rPr>
                  <a:t> </a:t>
                </a:r>
              </a:p>
            </p:txBody>
          </p:sp>
        </mc:Fallback>
      </mc:AlternateContent>
      <p:pic>
        <p:nvPicPr>
          <p:cNvPr id="5" name="Picture 4" descr="A picture containing screenshot&#10;&#10;Description generated with very high confidence">
            <a:extLst>
              <a:ext uri="{FF2B5EF4-FFF2-40B4-BE49-F238E27FC236}">
                <a16:creationId xmlns:a16="http://schemas.microsoft.com/office/drawing/2014/main" id="{B4642880-A0E7-4FB8-AB31-7E0C2E1A6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2397" y="1094442"/>
            <a:ext cx="7177823" cy="4300004"/>
          </a:xfrm>
          <a:prstGeom prst="rect">
            <a:avLst/>
          </a:prstGeom>
        </p:spPr>
      </p:pic>
    </p:spTree>
    <p:extLst>
      <p:ext uri="{BB962C8B-B14F-4D97-AF65-F5344CB8AC3E}">
        <p14:creationId xmlns:p14="http://schemas.microsoft.com/office/powerpoint/2010/main" val="2057146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BERT: Input Representation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44</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6" name="Picture 5" descr="A close up of a keyboard&#10;&#10;Description generated with very high confidence">
            <a:extLst>
              <a:ext uri="{FF2B5EF4-FFF2-40B4-BE49-F238E27FC236}">
                <a16:creationId xmlns:a16="http://schemas.microsoft.com/office/drawing/2014/main" id="{C8AE0E27-1DDA-44D8-B5F1-1B0C2EB4C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69" y="1573331"/>
            <a:ext cx="9849131" cy="3278950"/>
          </a:xfrm>
          <a:prstGeom prst="rect">
            <a:avLst/>
          </a:prstGeom>
        </p:spPr>
      </p:pic>
    </p:spTree>
    <p:extLst>
      <p:ext uri="{BB962C8B-B14F-4D97-AF65-F5344CB8AC3E}">
        <p14:creationId xmlns:p14="http://schemas.microsoft.com/office/powerpoint/2010/main" val="1278276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BERT: Fine-tune on </a:t>
            </a:r>
            <a:r>
              <a:rPr lang="en-US" sz="4000" b="1" dirty="0" err="1">
                <a:solidFill>
                  <a:schemeClr val="tx1">
                    <a:lumMod val="75000"/>
                    <a:lumOff val="25000"/>
                  </a:schemeClr>
                </a:solidFill>
                <a:latin typeface="Cambria" panose="02040503050406030204" pitchFamily="18" charset="0"/>
                <a:ea typeface="Cambria" panose="02040503050406030204" pitchFamily="18" charset="0"/>
              </a:rPr>
              <a:t>SQuAD</a:t>
            </a:r>
            <a:r>
              <a:rPr lang="en-US" sz="4000" b="1" dirty="0">
                <a:solidFill>
                  <a:schemeClr val="tx1">
                    <a:lumMod val="75000"/>
                    <a:lumOff val="25000"/>
                  </a:schemeClr>
                </a:solidFill>
                <a:latin typeface="Cambria" panose="02040503050406030204" pitchFamily="18" charset="0"/>
                <a:ea typeface="Cambria" panose="02040503050406030204" pitchFamily="18" charset="0"/>
              </a:rPr>
              <a:t> v1.1</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45</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5" name="Picture 4" descr="A close up of a keyboard&#10;&#10;Description generated with high confidence">
            <a:extLst>
              <a:ext uri="{FF2B5EF4-FFF2-40B4-BE49-F238E27FC236}">
                <a16:creationId xmlns:a16="http://schemas.microsoft.com/office/drawing/2014/main" id="{ECB83469-6BB2-46F0-8118-3D4E8F4BC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788" y="1151324"/>
            <a:ext cx="5564942" cy="4893876"/>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32866B2-C564-49BA-96D3-965DF0CCA634}"/>
                  </a:ext>
                </a:extLst>
              </p:cNvPr>
              <p:cNvSpPr txBox="1"/>
              <p:nvPr/>
            </p:nvSpPr>
            <p:spPr>
              <a:xfrm>
                <a:off x="6722730" y="1782097"/>
                <a:ext cx="5100320" cy="572143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Learn</a:t>
                </a:r>
                <a:r>
                  <a:rPr lang="en-US" sz="2000" dirty="0">
                    <a:latin typeface="Cambria" panose="02040503050406030204" pitchFamily="18" charset="0"/>
                    <a:ea typeface="Cambria" panose="02040503050406030204" pitchFamily="18" charset="0"/>
                    <a:cs typeface="Segoe UI" panose="020B0502040204020203" pitchFamily="34" charset="0"/>
                  </a:rPr>
                  <a:t> 2 additional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start vector S </a:t>
                </a:r>
                <a:r>
                  <a:rPr lang="en-US" sz="2000" dirty="0">
                    <a:latin typeface="Cambria" panose="02040503050406030204" pitchFamily="18" charset="0"/>
                    <a:ea typeface="Cambria" panose="02040503050406030204" pitchFamily="18" charset="0"/>
                    <a:cs typeface="Segoe UI" panose="020B0502040204020203" pitchFamily="34" charset="0"/>
                  </a:rPr>
                  <a:t>and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end vector E</a:t>
                </a:r>
                <a:r>
                  <a:rPr lang="en-US" sz="2000" dirty="0">
                    <a:latin typeface="Cambria" panose="02040503050406030204" pitchFamily="18" charset="0"/>
                    <a:ea typeface="Cambria" panose="02040503050406030204" pitchFamily="18" charset="0"/>
                    <a:cs typeface="Segoe UI" panose="020B0502040204020203" pitchFamily="34" charset="0"/>
                  </a:rPr>
                  <a:t>.</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Denote final hidden vector from BERT for the i</a:t>
                </a:r>
                <a:r>
                  <a:rPr lang="en-US" sz="2000" baseline="30000" dirty="0">
                    <a:latin typeface="Cambria" panose="02040503050406030204" pitchFamily="18" charset="0"/>
                    <a:ea typeface="Cambria" panose="02040503050406030204" pitchFamily="18" charset="0"/>
                    <a:cs typeface="Segoe UI" panose="020B0502040204020203" pitchFamily="34" charset="0"/>
                  </a:rPr>
                  <a:t>th</a:t>
                </a:r>
                <a:r>
                  <a:rPr lang="en-US" sz="2000" dirty="0">
                    <a:latin typeface="Cambria" panose="02040503050406030204" pitchFamily="18" charset="0"/>
                    <a:ea typeface="Cambria" panose="02040503050406030204" pitchFamily="18" charset="0"/>
                    <a:cs typeface="Segoe UI" panose="020B0502040204020203" pitchFamily="34" charset="0"/>
                  </a:rPr>
                  <a:t> input token as  T</a:t>
                </a:r>
                <a:r>
                  <a:rPr lang="en-US" sz="2000" baseline="-25000" dirty="0">
                    <a:latin typeface="Cambria" panose="02040503050406030204" pitchFamily="18" charset="0"/>
                    <a:ea typeface="Cambria" panose="02040503050406030204" pitchFamily="18" charset="0"/>
                    <a:cs typeface="Segoe UI" panose="020B0502040204020203" pitchFamily="34" charset="0"/>
                  </a:rPr>
                  <a:t>i</a:t>
                </a:r>
                <a:r>
                  <a:rPr lang="en-US" sz="2000" dirty="0">
                    <a:latin typeface="Cambria" panose="02040503050406030204" pitchFamily="18" charset="0"/>
                    <a:ea typeface="Cambria" panose="02040503050406030204" pitchFamily="18" charset="0"/>
                    <a:cs typeface="Segoe UI" panose="020B0502040204020203" pitchFamily="34" charset="0"/>
                  </a:rPr>
                  <a:t>, probability of a word is being the start/end of the answer span is: </a:t>
                </a:r>
              </a:p>
              <a:p>
                <a:pPr marL="342900" indent="-342900">
                  <a:buFont typeface="Arial" panose="020B0604020202020204" pitchFamily="34" charset="0"/>
                  <a:buChar char="•"/>
                </a:pPr>
                <a:endPar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14:m>
                  <m:oMathPara xmlns:m="http://schemas.openxmlformats.org/officeDocument/2006/math">
                    <m:oMathParaPr>
                      <m:jc m:val="centerGroup"/>
                    </m:oMathParaPr>
                    <m:oMath xmlns:m="http://schemas.openxmlformats.org/officeDocument/2006/math">
                      <m:sSubSup>
                        <m:sSubSupPr>
                          <m:ctrlP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𝑝</m:t>
                          </m:r>
                        </m:e>
                        <m:sub>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𝑠𝑡𝑎𝑟𝑡</m:t>
                          </m:r>
                        </m:sub>
                        <m: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p>
                      </m:sSubSup>
                      <m: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f>
                        <m:fPr>
                          <m:ctrlP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sSup>
                            <m:sSupPr>
                              <m:ctrlP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𝑒</m:t>
                              </m:r>
                            </m:e>
                            <m: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𝑆</m:t>
                              </m:r>
                              <m:sSub>
                                <m:sSubPr>
                                  <m:ctrlP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𝑇</m:t>
                                  </m:r>
                                </m:e>
                                <m:sub>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b>
                              </m:sSub>
                            </m:sup>
                          </m:s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num>
                        <m:den>
                          <m:nary>
                            <m:naryPr>
                              <m:chr m:val="∑"/>
                              <m:supHide m:val="on"/>
                              <m:ctrlP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naryPr>
                            <m:sub>
                              <m:r>
                                <m:rPr>
                                  <m:brk m:alnAt="7"/>
                                </m:rP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𝑗</m:t>
                              </m:r>
                            </m:sub>
                            <m:sup/>
                            <m:e>
                              <m:sSup>
                                <m:sSup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𝑒</m:t>
                                  </m:r>
                                </m:e>
                                <m:sup>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𝑆</m:t>
                                  </m:r>
                                  <m:sSub>
                                    <m:sSub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𝑇</m:t>
                                      </m:r>
                                    </m:e>
                                    <m:sub>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b>
                                  </m:sSub>
                                </m:sup>
                              </m:sSup>
                            </m:e>
                          </m:nary>
                        </m:den>
                      </m:f>
                    </m:oMath>
                  </m:oMathPara>
                </a14:m>
                <a:endParaRPr lang="en-US" sz="25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endParaRPr lang="en-US" sz="25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r>
                  <a:rPr lang="en-US" sz="2500" i="1" dirty="0">
                    <a:solidFill>
                      <a:srgbClr val="FF0000"/>
                    </a:solidFill>
                    <a:latin typeface="Cambria" panose="02040503050406030204" pitchFamily="18" charset="0"/>
                    <a:ea typeface="Cambria" panose="02040503050406030204" pitchFamily="18" charset="0"/>
                    <a:cs typeface="Segoe UI" panose="020B0502040204020203" pitchFamily="34" charset="0"/>
                  </a:rPr>
                  <a:t>	        </a:t>
                </a:r>
                <a14:m>
                  <m:oMath xmlns:m="http://schemas.openxmlformats.org/officeDocument/2006/math">
                    <m:sSubSup>
                      <m:sSubSup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e>
                      <m:sub>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𝑒𝑛𝑑</m:t>
                        </m:r>
                      </m:sub>
                      <m:sup>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p>
                    </m:sSubSup>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f>
                      <m:f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sSup>
                          <m:sSup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𝑒</m:t>
                            </m:r>
                          </m:e>
                          <m: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𝐸</m:t>
                            </m:r>
                            <m:sSub>
                              <m:sSub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𝑇</m:t>
                                </m:r>
                              </m:e>
                              <m:sub>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b>
                            </m:sSub>
                          </m:sup>
                        </m:sSup>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num>
                      <m:den>
                        <m:nary>
                          <m:naryPr>
                            <m:chr m:val="∑"/>
                            <m:supHide m:val="on"/>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naryPr>
                          <m:sub>
                            <m:r>
                              <m:rPr>
                                <m:brk m:alnAt="7"/>
                              </m:r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𝑗</m:t>
                            </m:r>
                          </m:sub>
                          <m:sup/>
                          <m:e>
                            <m:sSup>
                              <m:sSup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𝑒</m:t>
                                </m:r>
                              </m:e>
                              <m: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𝐸</m:t>
                                </m:r>
                                <m:sSub>
                                  <m:sSub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𝑇</m:t>
                                    </m:r>
                                  </m:e>
                                  <m:sub>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b>
                                </m:sSub>
                              </m:sup>
                            </m:sSup>
                          </m:e>
                        </m:nary>
                      </m:den>
                    </m:f>
                  </m:oMath>
                </a14:m>
                <a:endParaRPr lang="en-US" sz="25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endPar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16" name="TextBox 15">
                <a:extLst>
                  <a:ext uri="{FF2B5EF4-FFF2-40B4-BE49-F238E27FC236}">
                    <a16:creationId xmlns:a16="http://schemas.microsoft.com/office/drawing/2014/main" id="{332866B2-C564-49BA-96D3-965DF0CCA634}"/>
                  </a:ext>
                </a:extLst>
              </p:cNvPr>
              <p:cNvSpPr txBox="1">
                <a:spLocks noRot="1" noChangeAspect="1" noMove="1" noResize="1" noEditPoints="1" noAdjustHandles="1" noChangeArrowheads="1" noChangeShapeType="1" noTextEdit="1"/>
              </p:cNvSpPr>
              <p:nvPr/>
            </p:nvSpPr>
            <p:spPr>
              <a:xfrm>
                <a:off x="6722730" y="1782097"/>
                <a:ext cx="5100320" cy="5721438"/>
              </a:xfrm>
              <a:prstGeom prst="rect">
                <a:avLst/>
              </a:prstGeom>
              <a:blipFill>
                <a:blip r:embed="rId4"/>
                <a:stretch>
                  <a:fillRect l="-2871" t="-1384"/>
                </a:stretch>
              </a:blipFill>
            </p:spPr>
            <p:txBody>
              <a:bodyPr/>
              <a:lstStyle/>
              <a:p>
                <a:r>
                  <a:rPr lang="en-US">
                    <a:noFill/>
                  </a:rPr>
                  <a:t> </a:t>
                </a:r>
              </a:p>
            </p:txBody>
          </p:sp>
        </mc:Fallback>
      </mc:AlternateContent>
    </p:spTree>
    <p:extLst>
      <p:ext uri="{BB962C8B-B14F-4D97-AF65-F5344CB8AC3E}">
        <p14:creationId xmlns:p14="http://schemas.microsoft.com/office/powerpoint/2010/main" val="1923501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BERT: Implementation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46</a:t>
            </a:fld>
            <a:endParaRPr 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617390" cy="492795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Adam Optimizer </a:t>
                </a:r>
                <a:r>
                  <a:rPr lang="en-US" sz="2000" dirty="0">
                    <a:latin typeface="Cambria" panose="02040503050406030204" pitchFamily="18" charset="0"/>
                    <a:ea typeface="Cambria" panose="02040503050406030204" pitchFamily="18" charset="0"/>
                    <a:cs typeface="Segoe UI" panose="020B0502040204020203" pitchFamily="34" charset="0"/>
                  </a:rPr>
                  <a:t>is used, with </a:t>
                </a: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 </a:t>
                </a:r>
                <a14:m>
                  <m:oMath xmlns:m="http://schemas.openxmlformats.org/officeDocument/2006/math">
                    <m:r>
                      <m:rPr>
                        <m:nor/>
                      </m:rPr>
                      <a:rPr lang="el-GR" sz="2000" dirty="0">
                        <a:solidFill>
                          <a:srgbClr val="7030A0"/>
                        </a:solidFill>
                        <a:latin typeface="Cambria" panose="02040503050406030204" pitchFamily="18" charset="0"/>
                        <a:ea typeface="Cambria" panose="02040503050406030204" pitchFamily="18" charset="0"/>
                        <a:cs typeface="Segoe UI" panose="020B0502040204020203" pitchFamily="34" charset="0"/>
                      </a:rPr>
                      <m:t>α</m:t>
                    </m:r>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=3</m:t>
                    </m:r>
                    <m:sSup>
                      <m:sSup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pPr>
                      <m:e>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𝑒</m:t>
                        </m:r>
                      </m:e>
                      <m: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−5</m:t>
                        </m:r>
                      </m:sup>
                    </m:sSup>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 </m:t>
                    </m:r>
                    <m:sSub>
                      <m:sSub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m:rPr>
                            <m:nor/>
                          </m:rPr>
                          <a:rPr lang="el-GR" sz="2000" dirty="0">
                            <a:solidFill>
                              <a:srgbClr val="7030A0"/>
                            </a:solidFill>
                            <a:latin typeface="Cambria" panose="02040503050406030204" pitchFamily="18" charset="0"/>
                            <a:ea typeface="Cambria" panose="02040503050406030204" pitchFamily="18" charset="0"/>
                            <a:cs typeface="Segoe UI" panose="020B0502040204020203" pitchFamily="34" charset="0"/>
                          </a:rPr>
                          <m:t>β</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1</m:t>
                        </m:r>
                      </m:sub>
                    </m:s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=0.9;</m:t>
                    </m:r>
                    <m:sSub>
                      <m:sSubPr>
                        <m:ctrlPr>
                          <a:rPr lang="en-US" sz="200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ctrlPr>
                      </m:sSubPr>
                      <m:e>
                        <m:r>
                          <m:rPr>
                            <m:nor/>
                          </m:rPr>
                          <a:rPr lang="el-GR" sz="2000" dirty="0">
                            <a:solidFill>
                              <a:srgbClr val="7030A0"/>
                            </a:solidFill>
                            <a:latin typeface="Cambria" panose="02040503050406030204" pitchFamily="18" charset="0"/>
                            <a:ea typeface="Cambria" panose="02040503050406030204" pitchFamily="18" charset="0"/>
                            <a:cs typeface="Segoe UI" panose="020B0502040204020203" pitchFamily="34" charset="0"/>
                          </a:rPr>
                          <m:t>β</m:t>
                        </m:r>
                      </m:e>
                      <m: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2</m:t>
                        </m:r>
                      </m:sub>
                    </m:sSub>
                    <m:r>
                      <a:rPr lang="en-US" sz="2000" b="0" i="1" smtClean="0">
                        <a:solidFill>
                          <a:srgbClr val="7030A0"/>
                        </a:solidFill>
                        <a:latin typeface="Cambria Math" panose="02040503050406030204" pitchFamily="18" charset="0"/>
                        <a:ea typeface="Cambria" panose="02040503050406030204" pitchFamily="18" charset="0"/>
                        <a:cs typeface="Segoe UI" panose="020B0502040204020203" pitchFamily="34" charset="0"/>
                      </a:rPr>
                      <m:t>=0.999</m:t>
                    </m:r>
                  </m:oMath>
                </a14:m>
                <a:endParaRPr lang="en-US" sz="2000" dirty="0">
                  <a:latin typeface="Cambria" panose="02040503050406030204" pitchFamily="18" charset="0"/>
                  <a:ea typeface="Cambria" panose="02040503050406030204" pitchFamily="18" charset="0"/>
                  <a:cs typeface="Segoe UI" panose="020B0502040204020203" pitchFamily="34" charset="0"/>
                </a:endParaRP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Learning rate is </a:t>
                </a:r>
                <a:r>
                  <a:rPr lang="en-US" sz="2000" dirty="0" err="1">
                    <a:latin typeface="Cambria" panose="02040503050406030204" pitchFamily="18" charset="0"/>
                    <a:ea typeface="Cambria" panose="02040503050406030204" pitchFamily="18" charset="0"/>
                  </a:rPr>
                  <a:t>is</a:t>
                </a:r>
                <a:r>
                  <a:rPr lang="en-US" sz="2000" dirty="0">
                    <a:latin typeface="Cambria" panose="02040503050406030204" pitchFamily="18" charset="0"/>
                    <a:ea typeface="Cambria" panose="02040503050406030204" pitchFamily="18" charset="0"/>
                  </a:rPr>
                  <a:t> linearly increased (warmup) for the first 10% of training.</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L2 regularization is used with </a:t>
                </a:r>
                <a:r>
                  <a:rPr lang="en-US" sz="2000" dirty="0">
                    <a:solidFill>
                      <a:srgbClr val="7030A0"/>
                    </a:solidFill>
                    <a:latin typeface="Cambria" panose="02040503050406030204" pitchFamily="18" charset="0"/>
                    <a:ea typeface="Cambria" panose="02040503050406030204" pitchFamily="18" charset="0"/>
                  </a:rPr>
                  <a:t>L2 weight decay of 0.01</a:t>
                </a:r>
              </a:p>
              <a:p>
                <a:pPr marL="800100" lvl="1"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dropout of 0.1 </a:t>
                </a:r>
                <a:r>
                  <a:rPr lang="en-US" sz="2000" dirty="0">
                    <a:latin typeface="Cambria" panose="02040503050406030204" pitchFamily="18" charset="0"/>
                    <a:ea typeface="Cambria" panose="02040503050406030204" pitchFamily="18" charset="0"/>
                    <a:cs typeface="Segoe UI" panose="020B0502040204020203" pitchFamily="34" charset="0"/>
                  </a:rPr>
                  <a:t>is applied to all layer.</a:t>
                </a:r>
              </a:p>
              <a:p>
                <a:pPr marL="342900" indent="-342900">
                  <a:buFont typeface="Arial" panose="020B0604020202020204" pitchFamily="34" charset="0"/>
                  <a:buChar char="•"/>
                </a:pP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gelu</a:t>
                </a:r>
                <a:r>
                  <a:rPr lang="en-US" sz="2000" dirty="0">
                    <a:latin typeface="Cambria" panose="02040503050406030204" pitchFamily="18" charset="0"/>
                    <a:ea typeface="Cambria" panose="02040503050406030204" pitchFamily="18" charset="0"/>
                    <a:cs typeface="Segoe UI" panose="020B0502040204020203" pitchFamily="34" charset="0"/>
                  </a:rPr>
                  <a:t> is used as standard activation function instead of </a:t>
                </a:r>
                <a:r>
                  <a:rPr lang="en-US" sz="2000" dirty="0" err="1">
                    <a:latin typeface="Cambria" panose="02040503050406030204" pitchFamily="18" charset="0"/>
                    <a:ea typeface="Cambria" panose="02040503050406030204" pitchFamily="18" charset="0"/>
                    <a:cs typeface="Segoe UI" panose="020B0502040204020203" pitchFamily="34" charset="0"/>
                  </a:rPr>
                  <a:t>relu</a:t>
                </a:r>
                <a:r>
                  <a:rPr lang="en-US" sz="2000" dirty="0">
                    <a:latin typeface="Cambria" panose="02040503050406030204" pitchFamily="18" charset="0"/>
                    <a:ea typeface="Cambria" panose="02040503050406030204" pitchFamily="18" charset="0"/>
                    <a:cs typeface="Segoe UI" panose="020B0502040204020203" pitchFamily="34" charset="0"/>
                  </a:rPr>
                  <a:t>.</a:t>
                </a:r>
              </a:p>
              <a:p>
                <a:pPr marL="342900" indent="-342900">
                  <a:buFont typeface="Arial" panose="020B0604020202020204" pitchFamily="34" charset="0"/>
                  <a:buChar char="•"/>
                </a:pP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Batch size = 8.</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Trained for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2 epochs</a:t>
                </a:r>
                <a:r>
                  <a:rPr lang="en-US" sz="2000" dirty="0">
                    <a:latin typeface="Cambria" panose="02040503050406030204" pitchFamily="18" charset="0"/>
                    <a:ea typeface="Cambria" panose="02040503050406030204" pitchFamily="18" charset="0"/>
                    <a:cs typeface="Segoe UI" panose="020B0502040204020203" pitchFamily="34" charset="0"/>
                  </a:rPr>
                  <a:t>.</a:t>
                </a:r>
              </a:p>
              <a:p>
                <a:pPr marL="342900" indent="-342900">
                  <a:buFont typeface="Arial" panose="020B0604020202020204" pitchFamily="34" charset="0"/>
                  <a:buChar char="•"/>
                </a:pP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WordPiece</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tokenization </a:t>
                </a:r>
                <a:r>
                  <a:rPr lang="en-US" sz="2000" dirty="0">
                    <a:latin typeface="Cambria" panose="02040503050406030204" pitchFamily="18" charset="0"/>
                    <a:ea typeface="Cambria" panose="02040503050406030204" pitchFamily="18" charset="0"/>
                    <a:cs typeface="Segoe UI" panose="020B0502040204020203" pitchFamily="34" charset="0"/>
                  </a:rPr>
                  <a:t>is used for word embeddings.</a:t>
                </a:r>
              </a:p>
              <a:p>
                <a:pPr marL="342900" indent="-342900">
                  <a:buFont typeface="Arial" panose="020B0604020202020204" pitchFamily="34" charset="0"/>
                  <a:buChar char="•"/>
                </a:pP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Maximum number of input tokens is 384</a:t>
                </a:r>
                <a:r>
                  <a:rPr lang="en-US" sz="2000" dirty="0">
                    <a:latin typeface="Cambria" panose="02040503050406030204" pitchFamily="18" charset="0"/>
                    <a:ea typeface="Cambria" panose="02040503050406030204" pitchFamily="18" charset="0"/>
                    <a:cs typeface="Segoe UI" panose="020B0502040204020203" pitchFamily="34" charset="0"/>
                  </a:rPr>
                  <a:t>, with the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stride of 128.</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When testing and inference,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3 best answers </a:t>
                </a:r>
                <a:r>
                  <a:rPr lang="en-US" sz="2000" dirty="0">
                    <a:latin typeface="Cambria" panose="02040503050406030204" pitchFamily="18" charset="0"/>
                    <a:ea typeface="Cambria" panose="02040503050406030204" pitchFamily="18" charset="0"/>
                    <a:cs typeface="Segoe UI" panose="020B0502040204020203" pitchFamily="34" charset="0"/>
                  </a:rPr>
                  <a:t>are returned.</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The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maximum answer length is 500</a:t>
                </a:r>
                <a:r>
                  <a:rPr lang="en-US" sz="2000" dirty="0">
                    <a:latin typeface="Cambria" panose="02040503050406030204" pitchFamily="18" charset="0"/>
                    <a:ea typeface="Cambria" panose="02040503050406030204" pitchFamily="18" charset="0"/>
                    <a:cs typeface="Segoe UI" panose="020B0502040204020203" pitchFamily="34" charset="0"/>
                  </a:rPr>
                  <a:t>.</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The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maximum token length of the question is 64.</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Training is done on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Google </a:t>
                </a: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Colab</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a:t>
                </a:r>
              </a:p>
            </p:txBody>
          </p:sp>
        </mc:Choice>
        <mc:Fallback xmlns="">
          <p:sp>
            <p:nvSpPr>
              <p:cNvPr id="70" name="TextBox 69">
                <a:extLst>
                  <a:ext uri="{FF2B5EF4-FFF2-40B4-BE49-F238E27FC236}">
                    <a16:creationId xmlns:a16="http://schemas.microsoft.com/office/drawing/2014/main" id="{7F15CFCB-36BA-4062-80B3-699B55480088}"/>
                  </a:ext>
                </a:extLst>
              </p:cNvPr>
              <p:cNvSpPr txBox="1">
                <a:spLocks noRot="1" noChangeAspect="1" noMove="1" noResize="1" noEditPoints="1" noAdjustHandles="1" noChangeArrowheads="1" noChangeShapeType="1" noTextEdit="1"/>
              </p:cNvSpPr>
              <p:nvPr/>
            </p:nvSpPr>
            <p:spPr>
              <a:xfrm>
                <a:off x="1239330" y="1250165"/>
                <a:ext cx="10617390" cy="4927952"/>
              </a:xfrm>
              <a:prstGeom prst="rect">
                <a:avLst/>
              </a:prstGeom>
              <a:blipFill>
                <a:blip r:embed="rId2"/>
                <a:stretch>
                  <a:fillRect l="-1378" t="-1609" b="-2228"/>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2641960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5FB55-2696-4093-AF1A-68D48E104D3E}"/>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211" r="15845"/>
          <a:stretch/>
        </p:blipFill>
        <p:spPr>
          <a:xfrm>
            <a:off x="5631542" y="0"/>
            <a:ext cx="6560457" cy="6858000"/>
          </a:xfrm>
          <a:prstGeom prst="rect">
            <a:avLst/>
          </a:prstGeom>
        </p:spPr>
      </p:pic>
      <p:sp>
        <p:nvSpPr>
          <p:cNvPr id="7" name="Rectangle 6">
            <a:extLst>
              <a:ext uri="{FF2B5EF4-FFF2-40B4-BE49-F238E27FC236}">
                <a16:creationId xmlns:a16="http://schemas.microsoft.com/office/drawing/2014/main" id="{19638B85-40F1-4499-9537-2A90AE0F34E3}"/>
              </a:ext>
            </a:extLst>
          </p:cNvPr>
          <p:cNvSpPr/>
          <p:nvPr/>
        </p:nvSpPr>
        <p:spPr>
          <a:xfrm>
            <a:off x="5486400" y="0"/>
            <a:ext cx="3251200" cy="6858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983E10-FD4B-4068-91F6-10BD8385ED4C}"/>
              </a:ext>
            </a:extLst>
          </p:cNvPr>
          <p:cNvSpPr txBox="1"/>
          <p:nvPr/>
        </p:nvSpPr>
        <p:spPr>
          <a:xfrm>
            <a:off x="659239" y="2992124"/>
            <a:ext cx="4428018" cy="1231106"/>
          </a:xfrm>
          <a:prstGeom prst="rect">
            <a:avLst/>
          </a:prstGeom>
          <a:noFill/>
        </p:spPr>
        <p:txBody>
          <a:bodyPr wrap="square" lIns="0" tIns="0" rIns="0" bIns="0" rtlCol="0" anchor="ctr">
            <a:spAutoFit/>
          </a:bodyPr>
          <a:lstStyle/>
          <a:p>
            <a:r>
              <a:rPr lang="en-US" sz="4000" b="1" dirty="0">
                <a:solidFill>
                  <a:schemeClr val="tx1">
                    <a:lumMod val="75000"/>
                    <a:lumOff val="25000"/>
                  </a:schemeClr>
                </a:solidFill>
                <a:latin typeface="+mj-lt"/>
              </a:rPr>
              <a:t>Fine-tune Approach</a:t>
            </a:r>
          </a:p>
        </p:txBody>
      </p:sp>
    </p:spTree>
    <p:extLst>
      <p:ext uri="{BB962C8B-B14F-4D97-AF65-F5344CB8AC3E}">
        <p14:creationId xmlns:p14="http://schemas.microsoft.com/office/powerpoint/2010/main" val="2559398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Fine-tune to Vietnamese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48</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52209" y="1250165"/>
            <a:ext cx="10617390" cy="558614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Instance-based transfer learning.</a:t>
            </a:r>
          </a:p>
          <a:p>
            <a:endPar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Straightforward approach: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Translate </a:t>
            </a: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SQuAD</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v1.1 to Vietnamese.</a:t>
            </a:r>
          </a:p>
          <a:p>
            <a:pPr marL="800100" lvl="1" indent="-342900">
              <a:buFont typeface="Arial" panose="020B0604020202020204" pitchFamily="34" charset="0"/>
              <a:buChar char="•"/>
            </a:pP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Translate questions </a:t>
            </a:r>
            <a:r>
              <a:rPr lang="en-US" sz="2000" dirty="0">
                <a:latin typeface="Cambria" panose="02040503050406030204" pitchFamily="18" charset="0"/>
                <a:ea typeface="Cambria" panose="02040503050406030204" pitchFamily="18" charset="0"/>
                <a:cs typeface="Segoe UI" panose="020B0502040204020203" pitchFamily="34" charset="0"/>
              </a:rPr>
              <a:t>from English to Vietnamese.</a:t>
            </a:r>
          </a:p>
          <a:p>
            <a:pPr marL="800100" lvl="1" indent="-342900">
              <a:buFont typeface="Arial" panose="020B0604020202020204" pitchFamily="34" charset="0"/>
              <a:buChar char="•"/>
            </a:pP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Mark answer spans </a:t>
            </a:r>
            <a:r>
              <a:rPr lang="en-US" sz="2000" dirty="0">
                <a:latin typeface="Cambria" panose="02040503050406030204" pitchFamily="18" charset="0"/>
                <a:ea typeface="Cambria" panose="02040503050406030204" pitchFamily="18" charset="0"/>
                <a:cs typeface="Segoe UI" panose="020B0502040204020203" pitchFamily="34" charset="0"/>
              </a:rPr>
              <a:t>in context with special characters</a:t>
            </a:r>
          </a:p>
          <a:p>
            <a:pPr marL="800100" lvl="1" indent="-342900">
              <a:buFont typeface="Arial" panose="020B0604020202020204" pitchFamily="34" charset="0"/>
              <a:buChar char="•"/>
            </a:pP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Translate contexts </a:t>
            </a:r>
            <a:r>
              <a:rPr lang="en-US" sz="2000" dirty="0">
                <a:latin typeface="Cambria" panose="02040503050406030204" pitchFamily="18" charset="0"/>
                <a:ea typeface="Cambria" panose="02040503050406030204" pitchFamily="18" charset="0"/>
                <a:cs typeface="Segoe UI" panose="020B0502040204020203" pitchFamily="34" charset="0"/>
              </a:rPr>
              <a:t>from English to Vietnamese.</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Retrieve answer spans</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treat as new answers.</a:t>
            </a: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Problems: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Translate quality.</a:t>
            </a: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Solution</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Filter translated data.</a:t>
            </a: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300" dirty="0">
                <a:solidFill>
                  <a:srgbClr val="FF0000"/>
                </a:solidFill>
                <a:latin typeface="Cambria" panose="02040503050406030204" pitchFamily="18" charset="0"/>
                <a:ea typeface="Cambria" panose="02040503050406030204" pitchFamily="18" charset="0"/>
                <a:cs typeface="Segoe UI" panose="020B0502040204020203" pitchFamily="34" charset="0"/>
              </a:rPr>
              <a:t>How can we filter data?</a:t>
            </a: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Fine-tune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304224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28A6949D-5A6E-4D83-BA5E-0FF9ADA15954}"/>
              </a:ext>
            </a:extLst>
          </p:cNvPr>
          <p:cNvCxnSpPr>
            <a:cxnSpLocks/>
          </p:cNvCxnSpPr>
          <p:nvPr/>
        </p:nvCxnSpPr>
        <p:spPr>
          <a:xfrm>
            <a:off x="0" y="1919240"/>
            <a:ext cx="121920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49</a:t>
            </a:fld>
            <a:endParaRPr lang="en-US" dirty="0"/>
          </a:p>
        </p:txBody>
      </p:sp>
      <p:sp>
        <p:nvSpPr>
          <p:cNvPr id="103" name="Rectangle 102">
            <a:extLst>
              <a:ext uri="{FF2B5EF4-FFF2-40B4-BE49-F238E27FC236}">
                <a16:creationId xmlns:a16="http://schemas.microsoft.com/office/drawing/2014/main" id="{3142795E-D4BB-4576-822D-E5351A1E0C13}"/>
              </a:ext>
            </a:extLst>
          </p:cNvPr>
          <p:cNvSpPr/>
          <p:nvPr/>
        </p:nvSpPr>
        <p:spPr>
          <a:xfrm>
            <a:off x="542906" y="2557480"/>
            <a:ext cx="2649955" cy="19705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A small-scale, manual </a:t>
            </a:r>
            <a:r>
              <a:rPr lang="en-US" sz="2000" dirty="0" err="1">
                <a:solidFill>
                  <a:schemeClr val="bg1"/>
                </a:solidFill>
                <a:latin typeface="Cambria" panose="02040503050406030204" pitchFamily="18" charset="0"/>
                <a:ea typeface="Cambria" panose="02040503050406030204" pitchFamily="18" charset="0"/>
              </a:rPr>
              <a:t>labour</a:t>
            </a:r>
            <a:r>
              <a:rPr lang="en-US" sz="2000" dirty="0">
                <a:solidFill>
                  <a:schemeClr val="bg1"/>
                </a:solidFill>
                <a:latin typeface="Cambria" panose="02040503050406030204" pitchFamily="18" charset="0"/>
                <a:ea typeface="Cambria" panose="02040503050406030204" pitchFamily="18" charset="0"/>
              </a:rPr>
              <a:t> Vietnamese reading comprehension dataset is created</a:t>
            </a:r>
            <a:r>
              <a:rPr lang="en-US"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
        <p:nvSpPr>
          <p:cNvPr id="80" name="Rectangle 79">
            <a:extLst>
              <a:ext uri="{FF2B5EF4-FFF2-40B4-BE49-F238E27FC236}">
                <a16:creationId xmlns:a16="http://schemas.microsoft.com/office/drawing/2014/main" id="{C6666A46-B4E7-47A9-9E98-029A189E3682}"/>
              </a:ext>
            </a:extLst>
          </p:cNvPr>
          <p:cNvSpPr/>
          <p:nvPr/>
        </p:nvSpPr>
        <p:spPr>
          <a:xfrm>
            <a:off x="3380707" y="2547282"/>
            <a:ext cx="2649955" cy="19705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A weak model is created from manual data.</a:t>
            </a:r>
          </a:p>
        </p:txBody>
      </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4EA4CEB5-EA69-4D0A-8F0C-AB28F729E0BC}"/>
                  </a:ext>
                </a:extLst>
              </p:cNvPr>
              <p:cNvSpPr/>
              <p:nvPr/>
            </p:nvSpPr>
            <p:spPr>
              <a:xfrm>
                <a:off x="6161339" y="2547282"/>
                <a:ext cx="2649955" cy="19705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Using the weak model to predict the translation quality</a:t>
                </a:r>
              </a:p>
              <a:p>
                <a:pPr algn="ctr"/>
                <a:endParaRPr lang="en-US" sz="2000" dirty="0">
                  <a:solidFill>
                    <a:schemeClr val="bg1"/>
                  </a:solidFill>
                  <a:latin typeface="Cambria"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sz="1500" i="0">
                          <a:latin typeface="Cambria Math" panose="02040503050406030204" pitchFamily="18" charset="0"/>
                          <a:ea typeface="Cambria" panose="02040503050406030204" pitchFamily="18" charset="0"/>
                        </a:rPr>
                        <m:t>score</m:t>
                      </m:r>
                      <m:r>
                        <a:rPr lang="en-US" sz="1500" i="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P</m:t>
                      </m:r>
                      <m:d>
                        <m:dPr>
                          <m:ctrlPr>
                            <a:rPr lang="en-US" sz="1500" i="1">
                              <a:latin typeface="Cambria Math" panose="02040503050406030204" pitchFamily="18" charset="0"/>
                              <a:ea typeface="Cambria" panose="02040503050406030204" pitchFamily="18" charset="0"/>
                            </a:rPr>
                          </m:ctrlPr>
                        </m:dPr>
                        <m:e>
                          <m:r>
                            <m:rPr>
                              <m:sty m:val="p"/>
                            </m:rPr>
                            <a:rPr lang="en-US" sz="1500" i="0">
                              <a:latin typeface="Cambria Math" panose="02040503050406030204" pitchFamily="18" charset="0"/>
                              <a:ea typeface="Cambria" panose="02040503050406030204" pitchFamily="18" charset="0"/>
                            </a:rPr>
                            <m:t>y</m:t>
                          </m:r>
                          <m:r>
                            <a:rPr lang="en-US" sz="1500" i="0" baseline="-25000" smtClean="0">
                              <a:latin typeface="Cambria Math" panose="02040503050406030204" pitchFamily="18" charset="0"/>
                              <a:ea typeface="Cambria" panose="02040503050406030204" pitchFamily="18" charset="0"/>
                            </a:rPr>
                            <m:t>1</m:t>
                          </m:r>
                          <m:r>
                            <a:rPr lang="en-US" sz="1500" i="0" smtClean="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s</m:t>
                          </m:r>
                        </m:e>
                      </m:d>
                      <m:r>
                        <a:rPr lang="en-US" sz="1500" i="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P</m:t>
                      </m:r>
                      <m:r>
                        <a:rPr lang="en-US" sz="1500" i="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y</m:t>
                      </m:r>
                      <m:r>
                        <a:rPr lang="en-US" sz="1500" i="0" baseline="-25000">
                          <a:latin typeface="Cambria Math" panose="02040503050406030204" pitchFamily="18" charset="0"/>
                          <a:ea typeface="Cambria" panose="02040503050406030204" pitchFamily="18" charset="0"/>
                        </a:rPr>
                        <m:t>2</m:t>
                      </m:r>
                      <m:r>
                        <a:rPr lang="en-US" sz="1500" i="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e</m:t>
                      </m:r>
                      <m:r>
                        <a:rPr lang="en-US" sz="1500" i="0">
                          <a:latin typeface="Cambria Math" panose="02040503050406030204" pitchFamily="18" charset="0"/>
                          <a:ea typeface="Cambria" panose="02040503050406030204" pitchFamily="18" charset="0"/>
                        </a:rPr>
                        <m:t>)</m:t>
                      </m:r>
                    </m:oMath>
                  </m:oMathPara>
                </a14:m>
                <a:br>
                  <a:rPr lang="en-US" sz="2000" dirty="0">
                    <a:latin typeface="Cambria" panose="02040503050406030204" pitchFamily="18" charset="0"/>
                    <a:ea typeface="Cambria" panose="02040503050406030204" pitchFamily="18" charset="0"/>
                  </a:rPr>
                </a:b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algn="ctr"/>
                <a:endParaRPr lang="en-US" sz="2000" dirty="0">
                  <a:solidFill>
                    <a:schemeClr val="bg1"/>
                  </a:solidFill>
                  <a:latin typeface="Cambria" panose="02040503050406030204" pitchFamily="18" charset="0"/>
                  <a:ea typeface="Cambria" panose="02040503050406030204" pitchFamily="18" charset="0"/>
                </a:endParaRPr>
              </a:p>
            </p:txBody>
          </p:sp>
        </mc:Choice>
        <mc:Fallback xmlns="">
          <p:sp>
            <p:nvSpPr>
              <p:cNvPr id="49" name="Rectangle 48">
                <a:extLst>
                  <a:ext uri="{FF2B5EF4-FFF2-40B4-BE49-F238E27FC236}">
                    <a16:creationId xmlns:a16="http://schemas.microsoft.com/office/drawing/2014/main" id="{4EA4CEB5-EA69-4D0A-8F0C-AB28F729E0BC}"/>
                  </a:ext>
                </a:extLst>
              </p:cNvPr>
              <p:cNvSpPr>
                <a:spLocks noRot="1" noChangeAspect="1" noMove="1" noResize="1" noEditPoints="1" noAdjustHandles="1" noChangeArrowheads="1" noChangeShapeType="1" noTextEdit="1"/>
              </p:cNvSpPr>
              <p:nvPr/>
            </p:nvSpPr>
            <p:spPr>
              <a:xfrm>
                <a:off x="6161339" y="2547282"/>
                <a:ext cx="2649955" cy="1970546"/>
              </a:xfrm>
              <a:prstGeom prst="rect">
                <a:avLst/>
              </a:prstGeom>
              <a:blipFill>
                <a:blip r:embed="rId2"/>
                <a:stretch>
                  <a:fillRect l="-1152" r="-2765"/>
                </a:stretch>
              </a:blipFill>
              <a:ln>
                <a:noFill/>
              </a:ln>
            </p:spPr>
            <p:txBody>
              <a:bodyPr/>
              <a:lstStyle/>
              <a:p>
                <a:r>
                  <a:rPr lang="en-US">
                    <a:noFill/>
                  </a:rPr>
                  <a:t> </a:t>
                </a:r>
              </a:p>
            </p:txBody>
          </p:sp>
        </mc:Fallback>
      </mc:AlternateContent>
      <p:sp>
        <p:nvSpPr>
          <p:cNvPr id="32" name="Rectangle 31">
            <a:extLst>
              <a:ext uri="{FF2B5EF4-FFF2-40B4-BE49-F238E27FC236}">
                <a16:creationId xmlns:a16="http://schemas.microsoft.com/office/drawing/2014/main" id="{23951792-D8D3-47CA-8434-00749529A3E2}"/>
              </a:ext>
            </a:extLst>
          </p:cNvPr>
          <p:cNvSpPr/>
          <p:nvPr/>
        </p:nvSpPr>
        <p:spPr>
          <a:xfrm>
            <a:off x="8941970" y="2547282"/>
            <a:ext cx="2649955" cy="197054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mbria" panose="02040503050406030204" pitchFamily="18" charset="0"/>
                <a:ea typeface="Cambria" panose="02040503050406030204" pitchFamily="18" charset="0"/>
              </a:rPr>
              <a:t>Fine-tune BERT using hand-crafted data and filtered translated data</a:t>
            </a:r>
          </a:p>
        </p:txBody>
      </p:sp>
      <p:sp>
        <p:nvSpPr>
          <p:cNvPr id="65" name="TextBox 64">
            <a:extLst>
              <a:ext uri="{FF2B5EF4-FFF2-40B4-BE49-F238E27FC236}">
                <a16:creationId xmlns:a16="http://schemas.microsoft.com/office/drawing/2014/main" id="{ABF0A3A3-E02C-4FB0-B7E3-D571DEB93B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How can we filter data?</a:t>
            </a:r>
          </a:p>
        </p:txBody>
      </p:sp>
      <p:grpSp>
        <p:nvGrpSpPr>
          <p:cNvPr id="66" name="Group 65">
            <a:extLst>
              <a:ext uri="{FF2B5EF4-FFF2-40B4-BE49-F238E27FC236}">
                <a16:creationId xmlns:a16="http://schemas.microsoft.com/office/drawing/2014/main" id="{29E1CCD8-BCDF-45D6-86DC-DB3CF3F217BE}"/>
              </a:ext>
            </a:extLst>
          </p:cNvPr>
          <p:cNvGrpSpPr/>
          <p:nvPr/>
        </p:nvGrpSpPr>
        <p:grpSpPr>
          <a:xfrm>
            <a:off x="182881" y="39092"/>
            <a:ext cx="11917680" cy="439797"/>
            <a:chOff x="182880" y="39092"/>
            <a:chExt cx="12020843" cy="439797"/>
          </a:xfrm>
        </p:grpSpPr>
        <p:cxnSp>
          <p:nvCxnSpPr>
            <p:cNvPr id="67" name="Đường nối Thẳng 5">
              <a:extLst>
                <a:ext uri="{FF2B5EF4-FFF2-40B4-BE49-F238E27FC236}">
                  <a16:creationId xmlns:a16="http://schemas.microsoft.com/office/drawing/2014/main" id="{D9D49207-1414-4A55-A1E0-E133C3D2FFC6}"/>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Hộp Văn bản 6">
              <a:extLst>
                <a:ext uri="{FF2B5EF4-FFF2-40B4-BE49-F238E27FC236}">
                  <a16:creationId xmlns:a16="http://schemas.microsoft.com/office/drawing/2014/main" id="{B7573E94-F057-4C9C-82CC-F9356143D985}"/>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Fine-tune</a:t>
              </a:r>
              <a:endParaRPr lang="vi-VN" sz="2000" dirty="0">
                <a:solidFill>
                  <a:srgbClr val="0070C0"/>
                </a:solidFill>
                <a:latin typeface="Cambria" panose="02040503050406030204" pitchFamily="18" charset="0"/>
              </a:endParaRPr>
            </a:p>
          </p:txBody>
        </p:sp>
        <p:pic>
          <p:nvPicPr>
            <p:cNvPr id="69" name="Google Shape;189;p11" descr="customLogo">
              <a:extLst>
                <a:ext uri="{FF2B5EF4-FFF2-40B4-BE49-F238E27FC236}">
                  <a16:creationId xmlns:a16="http://schemas.microsoft.com/office/drawing/2014/main" id="{52B39D2A-C39A-4AFA-A6DB-59607E0D19CE}"/>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sp>
        <p:nvSpPr>
          <p:cNvPr id="5" name="Arrow: Chevron 4">
            <a:extLst>
              <a:ext uri="{FF2B5EF4-FFF2-40B4-BE49-F238E27FC236}">
                <a16:creationId xmlns:a16="http://schemas.microsoft.com/office/drawing/2014/main" id="{9E4C75FB-9ED9-4A8D-A105-7B19E2086316}"/>
              </a:ext>
            </a:extLst>
          </p:cNvPr>
          <p:cNvSpPr/>
          <p:nvPr/>
        </p:nvSpPr>
        <p:spPr>
          <a:xfrm>
            <a:off x="737206" y="4989105"/>
            <a:ext cx="2930554" cy="866634"/>
          </a:xfrm>
          <a:prstGeom prst="chevron">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Hand-craft dataset creation</a:t>
            </a:r>
          </a:p>
        </p:txBody>
      </p:sp>
      <p:sp>
        <p:nvSpPr>
          <p:cNvPr id="76" name="Arrow: Chevron 75">
            <a:extLst>
              <a:ext uri="{FF2B5EF4-FFF2-40B4-BE49-F238E27FC236}">
                <a16:creationId xmlns:a16="http://schemas.microsoft.com/office/drawing/2014/main" id="{74E60210-6023-441D-A3CC-E4EA715AAEBE}"/>
              </a:ext>
            </a:extLst>
          </p:cNvPr>
          <p:cNvSpPr/>
          <p:nvPr/>
        </p:nvSpPr>
        <p:spPr>
          <a:xfrm>
            <a:off x="3311844" y="4989105"/>
            <a:ext cx="2930554" cy="866634"/>
          </a:xfrm>
          <a:prstGeom prst="chevr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Training Prediction Model</a:t>
            </a:r>
          </a:p>
        </p:txBody>
      </p:sp>
      <p:sp>
        <p:nvSpPr>
          <p:cNvPr id="77" name="Arrow: Chevron 76">
            <a:extLst>
              <a:ext uri="{FF2B5EF4-FFF2-40B4-BE49-F238E27FC236}">
                <a16:creationId xmlns:a16="http://schemas.microsoft.com/office/drawing/2014/main" id="{9CCC6356-F73F-4585-A6A5-0CA757EA9411}"/>
              </a:ext>
            </a:extLst>
          </p:cNvPr>
          <p:cNvSpPr/>
          <p:nvPr/>
        </p:nvSpPr>
        <p:spPr>
          <a:xfrm>
            <a:off x="5906739" y="4989105"/>
            <a:ext cx="2930554" cy="86663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Filter translated data</a:t>
            </a:r>
          </a:p>
        </p:txBody>
      </p:sp>
      <p:sp>
        <p:nvSpPr>
          <p:cNvPr id="78" name="Arrow: Chevron 77">
            <a:extLst>
              <a:ext uri="{FF2B5EF4-FFF2-40B4-BE49-F238E27FC236}">
                <a16:creationId xmlns:a16="http://schemas.microsoft.com/office/drawing/2014/main" id="{DF365D6F-AABA-4E43-BA4A-841F1B84C666}"/>
              </a:ext>
            </a:extLst>
          </p:cNvPr>
          <p:cNvSpPr/>
          <p:nvPr/>
        </p:nvSpPr>
        <p:spPr>
          <a:xfrm>
            <a:off x="8481377" y="4989105"/>
            <a:ext cx="2930554" cy="86663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Training BERT</a:t>
            </a:r>
          </a:p>
        </p:txBody>
      </p:sp>
      <p:grpSp>
        <p:nvGrpSpPr>
          <p:cNvPr id="18" name="Group 17">
            <a:extLst>
              <a:ext uri="{FF2B5EF4-FFF2-40B4-BE49-F238E27FC236}">
                <a16:creationId xmlns:a16="http://schemas.microsoft.com/office/drawing/2014/main" id="{43E422CB-0109-4E10-8959-FB50AA3210E7}"/>
              </a:ext>
            </a:extLst>
          </p:cNvPr>
          <p:cNvGrpSpPr/>
          <p:nvPr/>
        </p:nvGrpSpPr>
        <p:grpSpPr>
          <a:xfrm>
            <a:off x="1505869" y="1440341"/>
            <a:ext cx="904588" cy="904588"/>
            <a:chOff x="1505869" y="1440341"/>
            <a:chExt cx="904588" cy="904588"/>
          </a:xfrm>
        </p:grpSpPr>
        <p:sp>
          <p:nvSpPr>
            <p:cNvPr id="113" name="Rectangle 112">
              <a:extLst>
                <a:ext uri="{FF2B5EF4-FFF2-40B4-BE49-F238E27FC236}">
                  <a16:creationId xmlns:a16="http://schemas.microsoft.com/office/drawing/2014/main" id="{42FF3DDC-1844-4484-97DE-E89A6D52A0C8}"/>
                </a:ext>
              </a:extLst>
            </p:cNvPr>
            <p:cNvSpPr/>
            <p:nvPr/>
          </p:nvSpPr>
          <p:spPr>
            <a:xfrm>
              <a:off x="1505869" y="1440341"/>
              <a:ext cx="904588" cy="904588"/>
            </a:xfrm>
            <a:prstGeom prst="rect">
              <a:avLst/>
            </a:prstGeom>
            <a:solidFill>
              <a:srgbClr val="00B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 name="Picture 6" descr="A picture containing object&#10;&#10;Description generated with high confidence">
              <a:extLst>
                <a:ext uri="{FF2B5EF4-FFF2-40B4-BE49-F238E27FC236}">
                  <a16:creationId xmlns:a16="http://schemas.microsoft.com/office/drawing/2014/main" id="{744DD469-982C-489C-8B8D-F52370AE41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7110" y="1545069"/>
              <a:ext cx="762106" cy="762106"/>
            </a:xfrm>
            <a:prstGeom prst="rect">
              <a:avLst/>
            </a:prstGeom>
          </p:spPr>
        </p:pic>
      </p:grpSp>
      <p:grpSp>
        <p:nvGrpSpPr>
          <p:cNvPr id="21" name="Group 20">
            <a:extLst>
              <a:ext uri="{FF2B5EF4-FFF2-40B4-BE49-F238E27FC236}">
                <a16:creationId xmlns:a16="http://schemas.microsoft.com/office/drawing/2014/main" id="{8111830F-F1B6-4ECD-A951-0EBDF3D09261}"/>
              </a:ext>
            </a:extLst>
          </p:cNvPr>
          <p:cNvGrpSpPr/>
          <p:nvPr/>
        </p:nvGrpSpPr>
        <p:grpSpPr>
          <a:xfrm>
            <a:off x="9814654" y="1435578"/>
            <a:ext cx="904588" cy="904588"/>
            <a:chOff x="9814654" y="1435578"/>
            <a:chExt cx="904588" cy="904588"/>
          </a:xfrm>
        </p:grpSpPr>
        <p:sp>
          <p:nvSpPr>
            <p:cNvPr id="44" name="Rectangle 43">
              <a:extLst>
                <a:ext uri="{FF2B5EF4-FFF2-40B4-BE49-F238E27FC236}">
                  <a16:creationId xmlns:a16="http://schemas.microsoft.com/office/drawing/2014/main" id="{1F75280A-9435-4230-888B-B139E1FDF99A}"/>
                </a:ext>
              </a:extLst>
            </p:cNvPr>
            <p:cNvSpPr/>
            <p:nvPr/>
          </p:nvSpPr>
          <p:spPr>
            <a:xfrm>
              <a:off x="9814654" y="1435578"/>
              <a:ext cx="904588" cy="904588"/>
            </a:xfrm>
            <a:prstGeom prst="rect">
              <a:avLst/>
            </a:prstGeom>
            <a:solidFill>
              <a:schemeClr val="bg2">
                <a:lumMod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3" name="Picture 12">
              <a:extLst>
                <a:ext uri="{FF2B5EF4-FFF2-40B4-BE49-F238E27FC236}">
                  <a16:creationId xmlns:a16="http://schemas.microsoft.com/office/drawing/2014/main" id="{9AD284CD-12B2-47A3-8FB6-B402C6D9F2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3352" y="1595053"/>
              <a:ext cx="609685" cy="609685"/>
            </a:xfrm>
            <a:prstGeom prst="rect">
              <a:avLst/>
            </a:prstGeom>
          </p:spPr>
        </p:pic>
      </p:grpSp>
      <p:sp>
        <p:nvSpPr>
          <p:cNvPr id="90" name="Rectangle 89">
            <a:extLst>
              <a:ext uri="{FF2B5EF4-FFF2-40B4-BE49-F238E27FC236}">
                <a16:creationId xmlns:a16="http://schemas.microsoft.com/office/drawing/2014/main" id="{0BD91C7E-A48C-4CC6-8E32-B245A597F73F}"/>
              </a:ext>
            </a:extLst>
          </p:cNvPr>
          <p:cNvSpPr/>
          <p:nvPr/>
        </p:nvSpPr>
        <p:spPr>
          <a:xfrm>
            <a:off x="4253390" y="1435578"/>
            <a:ext cx="904588" cy="904588"/>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0" name="Group 19">
            <a:extLst>
              <a:ext uri="{FF2B5EF4-FFF2-40B4-BE49-F238E27FC236}">
                <a16:creationId xmlns:a16="http://schemas.microsoft.com/office/drawing/2014/main" id="{A0B7242C-F71A-4A6E-9216-019607F2A8B9}"/>
              </a:ext>
            </a:extLst>
          </p:cNvPr>
          <p:cNvGrpSpPr/>
          <p:nvPr/>
        </p:nvGrpSpPr>
        <p:grpSpPr>
          <a:xfrm>
            <a:off x="4338509" y="1435578"/>
            <a:ext cx="3600101" cy="904588"/>
            <a:chOff x="4338509" y="1435578"/>
            <a:chExt cx="3600101" cy="904588"/>
          </a:xfrm>
        </p:grpSpPr>
        <p:sp>
          <p:nvSpPr>
            <p:cNvPr id="71" name="Rectangle 70">
              <a:extLst>
                <a:ext uri="{FF2B5EF4-FFF2-40B4-BE49-F238E27FC236}">
                  <a16:creationId xmlns:a16="http://schemas.microsoft.com/office/drawing/2014/main" id="{C07DDBAB-72C8-445D-BD1D-C0CD0D9D4E11}"/>
                </a:ext>
              </a:extLst>
            </p:cNvPr>
            <p:cNvSpPr/>
            <p:nvPr/>
          </p:nvSpPr>
          <p:spPr>
            <a:xfrm>
              <a:off x="7034022" y="1435578"/>
              <a:ext cx="904588" cy="904588"/>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7" name="Picture 16">
              <a:extLst>
                <a:ext uri="{FF2B5EF4-FFF2-40B4-BE49-F238E27FC236}">
                  <a16:creationId xmlns:a16="http://schemas.microsoft.com/office/drawing/2014/main" id="{AE106924-7C9F-42F2-B3AA-B8678B2131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8509" y="1498912"/>
              <a:ext cx="734349" cy="734349"/>
            </a:xfrm>
            <a:prstGeom prst="rect">
              <a:avLst/>
            </a:prstGeom>
          </p:spPr>
        </p:pic>
      </p:grpSp>
      <p:pic>
        <p:nvPicPr>
          <p:cNvPr id="15" name="Picture 14">
            <a:extLst>
              <a:ext uri="{FF2B5EF4-FFF2-40B4-BE49-F238E27FC236}">
                <a16:creationId xmlns:a16="http://schemas.microsoft.com/office/drawing/2014/main" id="{2BF9777C-A4FB-4028-99A9-3DD0C4F528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7758" y="1573331"/>
            <a:ext cx="637116" cy="637116"/>
          </a:xfrm>
          <a:prstGeom prst="rect">
            <a:avLst/>
          </a:prstGeom>
        </p:spPr>
      </p:pic>
    </p:spTree>
    <p:extLst>
      <p:ext uri="{BB962C8B-B14F-4D97-AF65-F5344CB8AC3E}">
        <p14:creationId xmlns:p14="http://schemas.microsoft.com/office/powerpoint/2010/main" val="288971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49" grpId="0" animBg="1"/>
      <p:bldP spid="32" grpId="0" animBg="1"/>
      <p:bldP spid="76" grpId="0" animBg="1"/>
      <p:bldP spid="77" grpId="0" animBg="1"/>
      <p:bldP spid="78" grpId="0" animBg="1"/>
      <p:bldP spid="9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Observation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123672" y="6071334"/>
            <a:ext cx="10261503" cy="307777"/>
          </a:xfrm>
          <a:prstGeom prst="rect">
            <a:avLst/>
          </a:prstGeom>
          <a:noFill/>
        </p:spPr>
        <p:txBody>
          <a:bodyPr wrap="square" lIns="0" tIns="0" rIns="0" bIns="0" rtlCol="0">
            <a:spAutoFit/>
          </a:bodyPr>
          <a:lstStyle/>
          <a:p>
            <a:pPr algn="ctr"/>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Chatbot in Business </a:t>
            </a:r>
            <a:r>
              <a:rPr lang="en-US" sz="2000" dirty="0">
                <a:latin typeface="Cambria" panose="02040503050406030204" pitchFamily="18" charset="0"/>
                <a:ea typeface="Cambria" panose="02040503050406030204" pitchFamily="18" charset="0"/>
                <a:cs typeface="Segoe UI" panose="020B0502040204020203" pitchFamily="34" charset="0"/>
              </a:rPr>
              <a:t>from Facebook F8 2017</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5" name="Picture 4" descr="A picture containing electronics&#10;&#10;Description generated with high confidence">
            <a:extLst>
              <a:ext uri="{FF2B5EF4-FFF2-40B4-BE49-F238E27FC236}">
                <a16:creationId xmlns:a16="http://schemas.microsoft.com/office/drawing/2014/main" id="{D30C7FD0-1544-40DD-A0F3-3B918C7CC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153" y="1079044"/>
            <a:ext cx="8834718" cy="4969529"/>
          </a:xfrm>
          <a:prstGeom prst="rect">
            <a:avLst/>
          </a:prstGeom>
        </p:spPr>
      </p:pic>
    </p:spTree>
    <p:extLst>
      <p:ext uri="{BB962C8B-B14F-4D97-AF65-F5344CB8AC3E}">
        <p14:creationId xmlns:p14="http://schemas.microsoft.com/office/powerpoint/2010/main" val="1749616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Vietnamese Datasets Example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50</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Fine-tune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522474"/>
            <a:ext cx="9468427" cy="2308324"/>
            <a:chOff x="1361786" y="1522474"/>
            <a:chExt cx="9468427" cy="2308324"/>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2308324"/>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Mục tiêu của chương trình giáo dục đại học của Trường nhằm tạo ra những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con người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có trình độ đại học, có chuẩn mực cao về kiến thức, kỹ năng đáp ứng khung trình độ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quốc gia bậc đại học; có phẩm chất chính trị, đạo đức; có sức khỏe đáp ứng nhu cầu </a:t>
              </a:r>
              <a:endParaRPr lang="en-US" dirty="0">
                <a:latin typeface="Cambria" panose="02040503050406030204" pitchFamily="18" charset="0"/>
                <a:ea typeface="Cambria" panose="02040503050406030204" pitchFamily="18" charset="0"/>
              </a:endParaRPr>
            </a:p>
            <a:p>
              <a:r>
                <a:rPr lang="vi-VN" dirty="0">
                  <a:latin typeface="Cambria" panose="02040503050406030204" pitchFamily="18" charset="0"/>
                  <a:ea typeface="Cambria" panose="02040503050406030204" pitchFamily="18" charset="0"/>
                </a:rPr>
                <a:t>của thị trường lao động và phục vụ cộng đồng. Phương thức đào tạo của Trường theo học chế tín chỉ, giúp cho sinh viên có thể tích lũy kiến thức trong mọi thời điểm, </a:t>
              </a:r>
              <a:r>
                <a:rPr lang="vi-VN" i="1" dirty="0">
                  <a:solidFill>
                    <a:srgbClr val="7030A0"/>
                  </a:solidFill>
                  <a:latin typeface="Cambria" panose="02040503050406030204" pitchFamily="18" charset="0"/>
                  <a:ea typeface="Cambria" panose="02040503050406030204" pitchFamily="18" charset="0"/>
                </a:rPr>
                <a:t>đồng thời cũng yêu cầu ở sinh viên tính tích cực, chủ động trong việc lập kế hoạch học tập cá nhân nhằm tạo nên hiệu quả cao trong học tập và rèn luyện</a:t>
              </a:r>
            </a:p>
            <a:p>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7" y="1563498"/>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453227" y="3708976"/>
            <a:ext cx="3493063" cy="1384598"/>
            <a:chOff x="1561537" y="4459527"/>
            <a:chExt cx="3493063" cy="1384598"/>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200329"/>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Trường yêu cầu sinh viên phải có thái độ/tinh thần học tập như thế nào?</a:t>
              </a: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7" name="Group 6">
            <a:extLst>
              <a:ext uri="{FF2B5EF4-FFF2-40B4-BE49-F238E27FC236}">
                <a16:creationId xmlns:a16="http://schemas.microsoft.com/office/drawing/2014/main" id="{843A9F6D-963E-44D8-BB41-03E6D5FDCAAD}"/>
              </a:ext>
            </a:extLst>
          </p:cNvPr>
          <p:cNvGrpSpPr/>
          <p:nvPr/>
        </p:nvGrpSpPr>
        <p:grpSpPr>
          <a:xfrm>
            <a:off x="5064838" y="3708977"/>
            <a:ext cx="5943996" cy="2378247"/>
            <a:chOff x="5064838" y="3708977"/>
            <a:chExt cx="5943996" cy="2378247"/>
          </a:xfrm>
        </p:grpSpPr>
        <p:sp>
          <p:nvSpPr>
            <p:cNvPr id="32" name="TextBox 31">
              <a:extLst>
                <a:ext uri="{FF2B5EF4-FFF2-40B4-BE49-F238E27FC236}">
                  <a16:creationId xmlns:a16="http://schemas.microsoft.com/office/drawing/2014/main" id="{3E359A56-397D-4EF5-AB40-964673C1A080}"/>
                </a:ext>
              </a:extLst>
            </p:cNvPr>
            <p:cNvSpPr txBox="1"/>
            <p:nvPr/>
          </p:nvSpPr>
          <p:spPr>
            <a:xfrm>
              <a:off x="5980715" y="3822925"/>
              <a:ext cx="5028119"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1/ </a:t>
              </a:r>
              <a:r>
                <a:rPr lang="en-US" i="1" dirty="0">
                  <a:solidFill>
                    <a:srgbClr val="7030A0"/>
                  </a:solidFill>
                  <a:latin typeface="Cambria" panose="02040503050406030204" pitchFamily="18" charset="0"/>
                  <a:ea typeface="Cambria" panose="02040503050406030204" pitchFamily="18" charset="0"/>
                </a:rPr>
                <a:t>Yêu cầu ở sinh viên tính tích cực, chủ động trong việc lập kế hoạch học tập cá nhân</a:t>
              </a:r>
            </a:p>
          </p:txBody>
        </p:sp>
        <p:pic>
          <p:nvPicPr>
            <p:cNvPr id="33" name="Picture 32" descr="A close up of a sign&#10;&#10;Description generated with high confidence">
              <a:extLst>
                <a:ext uri="{FF2B5EF4-FFF2-40B4-BE49-F238E27FC236}">
                  <a16:creationId xmlns:a16="http://schemas.microsoft.com/office/drawing/2014/main" id="{2EE30117-1DC5-471F-B391-CEB7AA379C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sp>
          <p:nvSpPr>
            <p:cNvPr id="23" name="TextBox 22">
              <a:extLst>
                <a:ext uri="{FF2B5EF4-FFF2-40B4-BE49-F238E27FC236}">
                  <a16:creationId xmlns:a16="http://schemas.microsoft.com/office/drawing/2014/main" id="{76611C36-4F3D-450B-B544-24907D9F5A43}"/>
                </a:ext>
              </a:extLst>
            </p:cNvPr>
            <p:cNvSpPr txBox="1"/>
            <p:nvPr/>
          </p:nvSpPr>
          <p:spPr>
            <a:xfrm>
              <a:off x="5980715" y="4631909"/>
              <a:ext cx="5028119"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2/ </a:t>
              </a:r>
              <a:r>
                <a:rPr lang="en-US" i="1" dirty="0">
                  <a:solidFill>
                    <a:srgbClr val="7030A0"/>
                  </a:solidFill>
                  <a:latin typeface="Cambria" panose="02040503050406030204" pitchFamily="18" charset="0"/>
                  <a:ea typeface="Cambria" panose="02040503050406030204" pitchFamily="18" charset="0"/>
                </a:rPr>
                <a:t>Yêu cầu ở sinh viên tính tích cực, chủ động trong việc lập kế hoạch học tập cá nhân nhằm tạo nên hiệu quả cao trong học tập và rèn luyện</a:t>
              </a:r>
            </a:p>
          </p:txBody>
        </p:sp>
        <p:sp>
          <p:nvSpPr>
            <p:cNvPr id="25" name="TextBox 24">
              <a:extLst>
                <a:ext uri="{FF2B5EF4-FFF2-40B4-BE49-F238E27FC236}">
                  <a16:creationId xmlns:a16="http://schemas.microsoft.com/office/drawing/2014/main" id="{1D235945-B9A1-4866-9B88-623A6F1E3F0D}"/>
                </a:ext>
              </a:extLst>
            </p:cNvPr>
            <p:cNvSpPr txBox="1"/>
            <p:nvPr/>
          </p:nvSpPr>
          <p:spPr>
            <a:xfrm>
              <a:off x="5980714" y="5717892"/>
              <a:ext cx="5028119"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3/ </a:t>
              </a:r>
              <a:r>
                <a:rPr lang="en-US" i="1" dirty="0">
                  <a:solidFill>
                    <a:srgbClr val="7030A0"/>
                  </a:solidFill>
                  <a:latin typeface="Cambria" panose="02040503050406030204" pitchFamily="18" charset="0"/>
                  <a:ea typeface="Cambria" panose="02040503050406030204" pitchFamily="18" charset="0"/>
                </a:rPr>
                <a:t>Tích cực, chủ động</a:t>
              </a:r>
            </a:p>
          </p:txBody>
        </p:sp>
      </p:grpSp>
    </p:spTree>
    <p:extLst>
      <p:ext uri="{BB962C8B-B14F-4D97-AF65-F5344CB8AC3E}">
        <p14:creationId xmlns:p14="http://schemas.microsoft.com/office/powerpoint/2010/main" val="1877685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Vietnamese Datasets Statistics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51</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184665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Rules &amp; Regulations dataset: </a:t>
            </a:r>
            <a:r>
              <a:rPr lang="en-US" sz="2000" dirty="0">
                <a:latin typeface="Cambria" panose="02040503050406030204" pitchFamily="18" charset="0"/>
                <a:ea typeface="Cambria" panose="02040503050406030204" pitchFamily="18" charset="0"/>
                <a:cs typeface="Segoe UI" panose="020B0502040204020203" pitchFamily="34" charset="0"/>
              </a:rPr>
              <a:t>Gather &amp; organize by hand from </a:t>
            </a:r>
            <a:r>
              <a:rPr lang="en-US" sz="2000" i="1"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rPr>
              <a:t>UIT websites.</a:t>
            </a: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Wikipedia dataset: </a:t>
            </a:r>
            <a:r>
              <a:rPr lang="en-US" sz="2000" dirty="0">
                <a:latin typeface="Cambria" panose="02040503050406030204" pitchFamily="18" charset="0"/>
                <a:ea typeface="Cambria" panose="02040503050406030204" pitchFamily="18" charset="0"/>
                <a:cs typeface="Segoe UI" panose="020B0502040204020203" pitchFamily="34" charset="0"/>
              </a:rPr>
              <a:t>Use Vietnamese Wikipedia.</a:t>
            </a: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Translated dataset: </a:t>
            </a:r>
            <a:r>
              <a:rPr lang="en-US" sz="2000" dirty="0">
                <a:latin typeface="Cambria" panose="02040503050406030204" pitchFamily="18" charset="0"/>
                <a:ea typeface="Cambria" panose="02040503050406030204" pitchFamily="18" charset="0"/>
                <a:cs typeface="Segoe UI" panose="020B0502040204020203" pitchFamily="34" charset="0"/>
              </a:rPr>
              <a:t>Translate the English </a:t>
            </a:r>
            <a:r>
              <a:rPr lang="en-US" sz="2000" dirty="0" err="1">
                <a:latin typeface="Cambria" panose="02040503050406030204" pitchFamily="18" charset="0"/>
                <a:ea typeface="Cambria" panose="02040503050406030204" pitchFamily="18" charset="0"/>
                <a:cs typeface="Segoe UI" panose="020B0502040204020203" pitchFamily="34" charset="0"/>
              </a:rPr>
              <a:t>SQuAD</a:t>
            </a:r>
            <a:r>
              <a:rPr lang="en-US" sz="2000" dirty="0">
                <a:latin typeface="Cambria" panose="02040503050406030204" pitchFamily="18" charset="0"/>
                <a:ea typeface="Cambria" panose="02040503050406030204" pitchFamily="18" charset="0"/>
                <a:cs typeface="Segoe UI" panose="020B0502040204020203" pitchFamily="34" charset="0"/>
              </a:rPr>
              <a:t> dataset to Vietnamese.</a:t>
            </a: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065427" y="39092"/>
              <a:ext cx="4018721"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Fine-tune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4" name="Table 3">
            <a:extLst>
              <a:ext uri="{FF2B5EF4-FFF2-40B4-BE49-F238E27FC236}">
                <a16:creationId xmlns:a16="http://schemas.microsoft.com/office/drawing/2014/main" id="{5D2B7D07-695D-4DDB-BB97-31343C0B48E8}"/>
              </a:ext>
            </a:extLst>
          </p:cNvPr>
          <p:cNvGraphicFramePr>
            <a:graphicFrameLocks noGrp="1"/>
          </p:cNvGraphicFramePr>
          <p:nvPr>
            <p:extLst>
              <p:ext uri="{D42A27DB-BD31-4B8C-83A1-F6EECF244321}">
                <p14:modId xmlns:p14="http://schemas.microsoft.com/office/powerpoint/2010/main" val="4136021229"/>
              </p:ext>
            </p:extLst>
          </p:nvPr>
        </p:nvGraphicFramePr>
        <p:xfrm>
          <a:off x="1854201" y="2831801"/>
          <a:ext cx="8127999" cy="3078480"/>
        </p:xfrm>
        <a:graphic>
          <a:graphicData uri="http://schemas.openxmlformats.org/drawingml/2006/table">
            <a:tbl>
              <a:tblPr firstRow="1" bandRow="1">
                <a:tableStyleId>{F2DE63D5-997A-4646-A377-4702673A728D}</a:tableStyleId>
              </a:tblPr>
              <a:tblGrid>
                <a:gridCol w="5023117">
                  <a:extLst>
                    <a:ext uri="{9D8B030D-6E8A-4147-A177-3AD203B41FA5}">
                      <a16:colId xmlns:a16="http://schemas.microsoft.com/office/drawing/2014/main" val="4087111159"/>
                    </a:ext>
                  </a:extLst>
                </a:gridCol>
                <a:gridCol w="1468192">
                  <a:extLst>
                    <a:ext uri="{9D8B030D-6E8A-4147-A177-3AD203B41FA5}">
                      <a16:colId xmlns:a16="http://schemas.microsoft.com/office/drawing/2014/main" val="778939132"/>
                    </a:ext>
                  </a:extLst>
                </a:gridCol>
                <a:gridCol w="1636690">
                  <a:extLst>
                    <a:ext uri="{9D8B030D-6E8A-4147-A177-3AD203B41FA5}">
                      <a16:colId xmlns:a16="http://schemas.microsoft.com/office/drawing/2014/main" val="683613570"/>
                    </a:ext>
                  </a:extLst>
                </a:gridCol>
              </a:tblGrid>
              <a:tr h="370840">
                <a:tc>
                  <a:txBody>
                    <a:bodyPr/>
                    <a:lstStyle/>
                    <a:p>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tcPr>
                </a:tc>
                <a:tc>
                  <a:txBody>
                    <a:bodyPr/>
                    <a:lstStyle/>
                    <a:p>
                      <a:pPr algn="ctr"/>
                      <a:r>
                        <a:rPr lang="en-US" sz="2000" dirty="0">
                          <a:latin typeface="Cambria" panose="02040503050406030204" pitchFamily="18" charset="0"/>
                          <a:ea typeface="Cambria" panose="02040503050406030204" pitchFamily="18" charset="0"/>
                        </a:rPr>
                        <a:t>QA Pairs </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Number of paragraphs</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065581407"/>
                  </a:ext>
                </a:extLst>
              </a:tr>
              <a:tr h="370840">
                <a:tc>
                  <a:txBody>
                    <a:bodyPr/>
                    <a:lstStyle/>
                    <a:p>
                      <a:r>
                        <a:rPr lang="en-US" sz="2000" dirty="0">
                          <a:latin typeface="Cambria" panose="02040503050406030204" pitchFamily="18" charset="0"/>
                          <a:ea typeface="Cambria" panose="02040503050406030204" pitchFamily="18" charset="0"/>
                        </a:rPr>
                        <a:t>Trained data on Wikipedia (hand-craft)</a:t>
                      </a:r>
                    </a:p>
                  </a:txBody>
                  <a:tcPr>
                    <a:lnR w="9525" cap="flat" cmpd="sng" algn="ctr">
                      <a:solidFill>
                        <a:schemeClr val="tx1"/>
                      </a:solidFill>
                      <a:prstDash val="solid"/>
                      <a:round/>
                      <a:headEnd type="none" w="med" len="med"/>
                      <a:tailEnd type="none" w="med" len="med"/>
                    </a:lnR>
                  </a:tcPr>
                </a:tc>
                <a:tc>
                  <a:txBody>
                    <a:bodyPr/>
                    <a:lstStyle/>
                    <a:p>
                      <a:pPr algn="ctr"/>
                      <a:r>
                        <a:rPr lang="en-US" sz="2000" dirty="0">
                          <a:latin typeface="Cambria" panose="02040503050406030204" pitchFamily="18" charset="0"/>
                          <a:ea typeface="Cambria" panose="02040503050406030204" pitchFamily="18" charset="0"/>
                        </a:rPr>
                        <a:t>599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noFill/>
                      <a:prstDash val="solid"/>
                      <a:miter lim="800000"/>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67</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5937157"/>
                  </a:ext>
                </a:extLst>
              </a:tr>
              <a:tr h="370840">
                <a:tc>
                  <a:txBody>
                    <a:bodyPr/>
                    <a:lstStyle/>
                    <a:p>
                      <a:r>
                        <a:rPr lang="en-US" sz="2000" dirty="0">
                          <a:latin typeface="Cambria" panose="02040503050406030204" pitchFamily="18" charset="0"/>
                          <a:ea typeface="Cambria" panose="02040503050406030204" pitchFamily="18" charset="0"/>
                        </a:rPr>
                        <a:t>Trained data on UIT regulations (hand-craft)</a:t>
                      </a:r>
                    </a:p>
                  </a:txBody>
                  <a:tcPr>
                    <a:lnR w="9525" cap="flat" cmpd="sng" algn="ctr">
                      <a:solidFill>
                        <a:schemeClr val="tx1"/>
                      </a:solidFill>
                      <a:prstDash val="solid"/>
                      <a:round/>
                      <a:headEnd type="none" w="med" len="med"/>
                      <a:tailEnd type="none" w="med" len="med"/>
                    </a:lnR>
                  </a:tcPr>
                </a:tc>
                <a:tc>
                  <a:txBody>
                    <a:bodyPr/>
                    <a:lstStyle/>
                    <a:p>
                      <a:pPr algn="ctr"/>
                      <a:r>
                        <a:rPr lang="en-US" sz="2000" dirty="0">
                          <a:latin typeface="Cambria" panose="02040503050406030204" pitchFamily="18" charset="0"/>
                          <a:ea typeface="Cambria" panose="02040503050406030204" pitchFamily="18" charset="0"/>
                        </a:rPr>
                        <a:t>626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75</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8480928"/>
                  </a:ext>
                </a:extLst>
              </a:tr>
              <a:tr h="370840">
                <a:tc>
                  <a:txBody>
                    <a:bodyPr/>
                    <a:lstStyle/>
                    <a:p>
                      <a:r>
                        <a:rPr lang="en-US" sz="2000" dirty="0">
                          <a:latin typeface="Cambria" panose="02040503050406030204" pitchFamily="18" charset="0"/>
                          <a:ea typeface="Cambria" panose="02040503050406030204" pitchFamily="18" charset="0"/>
                        </a:rPr>
                        <a:t>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78978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536</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762924"/>
                  </a:ext>
                </a:extLst>
              </a:tr>
              <a:tr h="370840">
                <a:tc>
                  <a:txBody>
                    <a:bodyPr/>
                    <a:lstStyle/>
                    <a:p>
                      <a:r>
                        <a:rPr lang="en-US" sz="2000" dirty="0">
                          <a:latin typeface="Cambria" panose="02040503050406030204" pitchFamily="18" charset="0"/>
                          <a:ea typeface="Cambria" panose="02040503050406030204" pitchFamily="18" charset="0"/>
                        </a:rPr>
                        <a:t>Testing data on Wikipedia (hand-craft)</a:t>
                      </a:r>
                    </a:p>
                  </a:txBody>
                  <a:tcPr>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latin typeface="Cambria" panose="02040503050406030204" pitchFamily="18" charset="0"/>
                          <a:ea typeface="Cambria" panose="02040503050406030204" pitchFamily="18" charset="0"/>
                        </a:rPr>
                        <a:t>111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14</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6163695"/>
                  </a:ext>
                </a:extLst>
              </a:tr>
              <a:tr h="370840">
                <a:tc>
                  <a:txBody>
                    <a:bodyPr/>
                    <a:lstStyle/>
                    <a:p>
                      <a:r>
                        <a:rPr lang="en-US" sz="2000" dirty="0">
                          <a:latin typeface="Cambria" panose="02040503050406030204" pitchFamily="18" charset="0"/>
                          <a:ea typeface="Cambria" panose="02040503050406030204" pitchFamily="18" charset="0"/>
                        </a:rPr>
                        <a:t>Testing data on UIT regulations (hand-craft)</a:t>
                      </a:r>
                    </a:p>
                  </a:txBody>
                  <a:tcPr>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95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13</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6500090"/>
                  </a:ext>
                </a:extLst>
              </a:tr>
              <a:tr h="370840">
                <a:tc>
                  <a:txBody>
                    <a:bodyPr/>
                    <a:lstStyle/>
                    <a:p>
                      <a:r>
                        <a:rPr lang="en-US" sz="2000" dirty="0">
                          <a:latin typeface="Cambria" panose="02040503050406030204" pitchFamily="18" charset="0"/>
                          <a:ea typeface="Cambria" panose="02040503050406030204" pitchFamily="18" charset="0"/>
                        </a:rPr>
                        <a:t>Total</a:t>
                      </a:r>
                    </a:p>
                  </a:txBody>
                  <a:tcPr>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80409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705</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5887367"/>
                  </a:ext>
                </a:extLst>
              </a:tr>
            </a:tbl>
          </a:graphicData>
        </a:graphic>
      </p:graphicFrame>
    </p:spTree>
    <p:extLst>
      <p:ext uri="{BB962C8B-B14F-4D97-AF65-F5344CB8AC3E}">
        <p14:creationId xmlns:p14="http://schemas.microsoft.com/office/powerpoint/2010/main" val="2068679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5FB55-2696-4093-AF1A-68D48E104D3E}"/>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211" r="15845"/>
          <a:stretch/>
        </p:blipFill>
        <p:spPr>
          <a:xfrm>
            <a:off x="5631542" y="0"/>
            <a:ext cx="6560457" cy="6858000"/>
          </a:xfrm>
          <a:prstGeom prst="rect">
            <a:avLst/>
          </a:prstGeom>
        </p:spPr>
      </p:pic>
      <p:sp>
        <p:nvSpPr>
          <p:cNvPr id="7" name="Rectangle 6">
            <a:extLst>
              <a:ext uri="{FF2B5EF4-FFF2-40B4-BE49-F238E27FC236}">
                <a16:creationId xmlns:a16="http://schemas.microsoft.com/office/drawing/2014/main" id="{19638B85-40F1-4499-9537-2A90AE0F34E3}"/>
              </a:ext>
            </a:extLst>
          </p:cNvPr>
          <p:cNvSpPr/>
          <p:nvPr/>
        </p:nvSpPr>
        <p:spPr>
          <a:xfrm>
            <a:off x="5486400" y="0"/>
            <a:ext cx="3251200" cy="6858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983E10-FD4B-4068-91F6-10BD8385ED4C}"/>
              </a:ext>
            </a:extLst>
          </p:cNvPr>
          <p:cNvSpPr txBox="1"/>
          <p:nvPr/>
        </p:nvSpPr>
        <p:spPr>
          <a:xfrm>
            <a:off x="659239" y="3299900"/>
            <a:ext cx="4428018" cy="615553"/>
          </a:xfrm>
          <a:prstGeom prst="rect">
            <a:avLst/>
          </a:prstGeom>
          <a:noFill/>
        </p:spPr>
        <p:txBody>
          <a:bodyPr wrap="square" lIns="0" tIns="0" rIns="0" bIns="0" rtlCol="0" anchor="ctr">
            <a:spAutoFit/>
          </a:bodyPr>
          <a:lstStyle/>
          <a:p>
            <a:r>
              <a:rPr lang="en-US" sz="4000" b="1" dirty="0">
                <a:solidFill>
                  <a:schemeClr val="tx1">
                    <a:lumMod val="75000"/>
                    <a:lumOff val="25000"/>
                  </a:schemeClr>
                </a:solidFill>
                <a:latin typeface="+mj-lt"/>
              </a:rPr>
              <a:t>Experiments</a:t>
            </a:r>
          </a:p>
        </p:txBody>
      </p:sp>
    </p:spTree>
    <p:extLst>
      <p:ext uri="{BB962C8B-B14F-4D97-AF65-F5344CB8AC3E}">
        <p14:creationId xmlns:p14="http://schemas.microsoft.com/office/powerpoint/2010/main" val="3839901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Evaluation Metrics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53</a:t>
            </a:fld>
            <a:endParaRPr 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5088124"/>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On the fine-tuned BERT model: </a:t>
                </a:r>
              </a:p>
              <a:p>
                <a:pPr lvl="2"/>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panose="02040503050406030204" pitchFamily="18" charset="0"/>
                          <a:cs typeface="Segoe UI" panose="020B0502040204020203" pitchFamily="34" charset="0"/>
                        </a:rPr>
                        <m:t>𝐸𝑀</m:t>
                      </m:r>
                      <m:r>
                        <a:rPr lang="en-US" sz="2000" i="1">
                          <a:latin typeface="Cambria Math" panose="02040503050406030204" pitchFamily="18" charset="0"/>
                          <a:ea typeface="Cambria" panose="02040503050406030204" pitchFamily="18" charset="0"/>
                          <a:cs typeface="Segoe UI" panose="020B0502040204020203" pitchFamily="34" charset="0"/>
                        </a:rPr>
                        <m:t>(</m:t>
                      </m:r>
                      <m:r>
                        <a:rPr lang="en-US" sz="2000" i="1">
                          <a:latin typeface="Cambria Math" panose="02040503050406030204" pitchFamily="18" charset="0"/>
                          <a:ea typeface="Cambria" panose="02040503050406030204" pitchFamily="18" charset="0"/>
                          <a:cs typeface="Segoe UI" panose="020B0502040204020203" pitchFamily="34" charset="0"/>
                        </a:rPr>
                        <m:t>𝐴𝑐𝑐𝑢𝑟𝑎𝑐𝑦</m:t>
                      </m:r>
                      <m:r>
                        <a:rPr lang="en-US" sz="2000" i="1">
                          <a:latin typeface="Cambria Math" panose="02040503050406030204" pitchFamily="18" charset="0"/>
                          <a:ea typeface="Cambria" panose="02040503050406030204" pitchFamily="18" charset="0"/>
                          <a:cs typeface="Segoe UI" panose="020B0502040204020203" pitchFamily="34" charset="0"/>
                        </a:rPr>
                        <m:t>)=</m:t>
                      </m:r>
                      <m:f>
                        <m:fPr>
                          <m:ctrlPr>
                            <a:rPr lang="en-US" sz="2000" i="1">
                              <a:latin typeface="Cambria Math" panose="02040503050406030204" pitchFamily="18" charset="0"/>
                              <a:ea typeface="Cambria" panose="02040503050406030204" pitchFamily="18" charset="0"/>
                              <a:cs typeface="Segoe UI" panose="020B0502040204020203" pitchFamily="34" charset="0"/>
                            </a:rPr>
                          </m:ctrlPr>
                        </m:fPr>
                        <m:num>
                          <m:r>
                            <a:rPr lang="en-US" sz="2000" i="1">
                              <a:latin typeface="Cambria Math" panose="02040503050406030204" pitchFamily="18" charset="0"/>
                              <a:ea typeface="Cambria" panose="02040503050406030204" pitchFamily="18" charset="0"/>
                              <a:cs typeface="Segoe UI" panose="020B0502040204020203" pitchFamily="34" charset="0"/>
                            </a:rPr>
                            <m:t>𝑇𝑟𝑢𝑒𝑃𝑜𝑠𝑖𝑡𝑖𝑣𝑒</m:t>
                          </m:r>
                          <m:r>
                            <a:rPr lang="en-US" sz="2000" i="1">
                              <a:latin typeface="Cambria Math" panose="02040503050406030204" pitchFamily="18" charset="0"/>
                              <a:ea typeface="Cambria" panose="02040503050406030204" pitchFamily="18" charset="0"/>
                              <a:cs typeface="Segoe UI" panose="020B0502040204020203" pitchFamily="34" charset="0"/>
                            </a:rPr>
                            <m:t>+</m:t>
                          </m:r>
                          <m:r>
                            <a:rPr lang="en-US" sz="2000" i="1">
                              <a:latin typeface="Cambria Math" panose="02040503050406030204" pitchFamily="18" charset="0"/>
                              <a:ea typeface="Cambria" panose="02040503050406030204" pitchFamily="18" charset="0"/>
                              <a:cs typeface="Segoe UI" panose="020B0502040204020203" pitchFamily="34" charset="0"/>
                            </a:rPr>
                            <m:t>𝑇𝑟𝑢𝑒𝑁𝑒𝑔𝑎𝑡𝑖𝑣𝑒</m:t>
                          </m:r>
                        </m:num>
                        <m:den>
                          <m:r>
                            <a:rPr lang="en-US" sz="2000" i="1">
                              <a:latin typeface="Cambria Math" panose="02040503050406030204" pitchFamily="18" charset="0"/>
                              <a:ea typeface="Cambria" panose="02040503050406030204" pitchFamily="18" charset="0"/>
                              <a:cs typeface="Segoe UI" panose="020B0502040204020203" pitchFamily="34" charset="0"/>
                            </a:rPr>
                            <m:t>𝑇𝑟𝑢𝑒𝑃𝑜𝑠𝑖𝑡𝑖𝑣𝑒</m:t>
                          </m:r>
                          <m:r>
                            <a:rPr lang="en-US" sz="2000" i="1">
                              <a:latin typeface="Cambria Math" panose="02040503050406030204" pitchFamily="18" charset="0"/>
                              <a:ea typeface="Cambria" panose="02040503050406030204" pitchFamily="18" charset="0"/>
                              <a:cs typeface="Segoe UI" panose="020B0502040204020203" pitchFamily="34" charset="0"/>
                            </a:rPr>
                            <m:t>+</m:t>
                          </m:r>
                          <m:r>
                            <a:rPr lang="en-US" sz="2000" i="1">
                              <a:latin typeface="Cambria Math" panose="02040503050406030204" pitchFamily="18" charset="0"/>
                              <a:ea typeface="Cambria" panose="02040503050406030204" pitchFamily="18" charset="0"/>
                              <a:cs typeface="Segoe UI" panose="020B0502040204020203" pitchFamily="34" charset="0"/>
                            </a:rPr>
                            <m:t>𝐹𝑎𝑙𝑠𝑒</m:t>
                          </m:r>
                          <m:r>
                            <a:rPr lang="en-US" sz="2000" i="1">
                              <a:latin typeface="Cambria Math" panose="02040503050406030204" pitchFamily="18" charset="0"/>
                              <a:ea typeface="Cambria" panose="02040503050406030204" pitchFamily="18" charset="0"/>
                              <a:cs typeface="Segoe UI" panose="020B0502040204020203" pitchFamily="34" charset="0"/>
                            </a:rPr>
                            <m:t> </m:t>
                          </m:r>
                          <m:r>
                            <a:rPr lang="en-US" sz="2000" i="1">
                              <a:latin typeface="Cambria Math" panose="02040503050406030204" pitchFamily="18" charset="0"/>
                              <a:ea typeface="Cambria" panose="02040503050406030204" pitchFamily="18" charset="0"/>
                              <a:cs typeface="Segoe UI" panose="020B0502040204020203" pitchFamily="34" charset="0"/>
                            </a:rPr>
                            <m:t>𝑃𝑜𝑠𝑖𝑡𝑖𝑣𝑒</m:t>
                          </m:r>
                          <m:r>
                            <a:rPr lang="en-US" sz="2000" i="1">
                              <a:latin typeface="Cambria Math" panose="02040503050406030204" pitchFamily="18" charset="0"/>
                              <a:ea typeface="Cambria" panose="02040503050406030204" pitchFamily="18" charset="0"/>
                              <a:cs typeface="Segoe UI" panose="020B0502040204020203" pitchFamily="34" charset="0"/>
                            </a:rPr>
                            <m:t>+</m:t>
                          </m:r>
                          <m:r>
                            <a:rPr lang="en-US" sz="2000" i="1">
                              <a:latin typeface="Cambria Math" panose="02040503050406030204" pitchFamily="18" charset="0"/>
                              <a:ea typeface="Cambria" panose="02040503050406030204" pitchFamily="18" charset="0"/>
                              <a:cs typeface="Segoe UI" panose="020B0502040204020203" pitchFamily="34" charset="0"/>
                            </a:rPr>
                            <m:t>𝐹𝑎𝑙𝑠𝑒𝑁𝑒𝑔𝑎𝑡𝑖𝑣𝑒</m:t>
                          </m:r>
                          <m:r>
                            <a:rPr lang="en-US" sz="2000" i="1">
                              <a:latin typeface="Cambria Math" panose="02040503050406030204" pitchFamily="18" charset="0"/>
                              <a:ea typeface="Cambria" panose="02040503050406030204" pitchFamily="18" charset="0"/>
                              <a:cs typeface="Segoe UI" panose="020B0502040204020203" pitchFamily="34" charset="0"/>
                            </a:rPr>
                            <m:t>+</m:t>
                          </m:r>
                          <m:r>
                            <a:rPr lang="en-US" sz="2000" i="1">
                              <a:latin typeface="Cambria Math" panose="02040503050406030204" pitchFamily="18" charset="0"/>
                              <a:ea typeface="Cambria" panose="02040503050406030204" pitchFamily="18" charset="0"/>
                              <a:cs typeface="Segoe UI" panose="020B0502040204020203" pitchFamily="34" charset="0"/>
                            </a:rPr>
                            <m:t>𝑇𝑟𝑢𝑒𝑁𝑒𝑔𝑎𝑡𝑖𝑣𝑒</m:t>
                          </m:r>
                        </m:den>
                      </m:f>
                    </m:oMath>
                  </m:oMathPara>
                </a14:m>
                <a:endParaRPr lang="en-US" sz="2000" dirty="0">
                  <a:latin typeface="Cambria"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a:p>
                <a:pPr lvl="2"/>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panose="02040503050406030204" pitchFamily="18" charset="0"/>
                          <a:cs typeface="Segoe UI" panose="020B0502040204020203" pitchFamily="34" charset="0"/>
                        </a:rPr>
                        <m:t>𝐹</m:t>
                      </m:r>
                      <m:r>
                        <a:rPr lang="en-US" sz="2000" i="1">
                          <a:latin typeface="Cambria Math" panose="02040503050406030204" pitchFamily="18" charset="0"/>
                          <a:ea typeface="Cambria" panose="02040503050406030204" pitchFamily="18" charset="0"/>
                          <a:cs typeface="Segoe UI" panose="020B0502040204020203" pitchFamily="34" charset="0"/>
                        </a:rPr>
                        <m:t>1=2 ∗ </m:t>
                      </m:r>
                      <m:f>
                        <m:fPr>
                          <m:ctrlPr>
                            <a:rPr lang="en-US" sz="2000" i="1">
                              <a:latin typeface="Cambria Math" panose="02040503050406030204" pitchFamily="18" charset="0"/>
                              <a:ea typeface="Cambria" panose="02040503050406030204" pitchFamily="18" charset="0"/>
                              <a:cs typeface="Segoe UI" panose="020B0502040204020203" pitchFamily="34" charset="0"/>
                            </a:rPr>
                          </m:ctrlPr>
                        </m:fPr>
                        <m:num>
                          <m:r>
                            <a:rPr lang="en-US" sz="2000" i="1">
                              <a:latin typeface="Cambria Math" panose="02040503050406030204" pitchFamily="18" charset="0"/>
                              <a:ea typeface="Cambria" panose="02040503050406030204" pitchFamily="18" charset="0"/>
                              <a:cs typeface="Segoe UI" panose="020B0502040204020203" pitchFamily="34" charset="0"/>
                            </a:rPr>
                            <m:t>𝑃𝑟𝑒𝑐𝑖𝑠𝑖𝑜𝑛</m:t>
                          </m:r>
                          <m:r>
                            <a:rPr lang="en-US" sz="2000" i="1">
                              <a:latin typeface="Cambria Math" panose="02040503050406030204" pitchFamily="18" charset="0"/>
                              <a:ea typeface="Cambria" panose="02040503050406030204" pitchFamily="18" charset="0"/>
                              <a:cs typeface="Segoe UI" panose="020B0502040204020203" pitchFamily="34" charset="0"/>
                            </a:rPr>
                            <m:t> ∗</m:t>
                          </m:r>
                          <m:r>
                            <a:rPr lang="en-US" sz="2000" i="1">
                              <a:latin typeface="Cambria Math" panose="02040503050406030204" pitchFamily="18" charset="0"/>
                              <a:ea typeface="Cambria" panose="02040503050406030204" pitchFamily="18" charset="0"/>
                              <a:cs typeface="Segoe UI" panose="020B0502040204020203" pitchFamily="34" charset="0"/>
                            </a:rPr>
                            <m:t>𝑅𝑒𝑐𝑎𝑙𝑙</m:t>
                          </m:r>
                        </m:num>
                        <m:den>
                          <m:r>
                            <a:rPr lang="en-US" sz="2000" i="1">
                              <a:latin typeface="Cambria Math" panose="02040503050406030204" pitchFamily="18" charset="0"/>
                              <a:ea typeface="Cambria" panose="02040503050406030204" pitchFamily="18" charset="0"/>
                              <a:cs typeface="Segoe UI" panose="020B0502040204020203" pitchFamily="34" charset="0"/>
                            </a:rPr>
                            <m:t>𝑃𝑟𝑒𝑐𝑖𝑠𝑖𝑜𝑛</m:t>
                          </m:r>
                          <m:r>
                            <a:rPr lang="en-US" sz="2000" i="1">
                              <a:latin typeface="Cambria Math" panose="02040503050406030204" pitchFamily="18" charset="0"/>
                              <a:ea typeface="Cambria" panose="02040503050406030204" pitchFamily="18" charset="0"/>
                              <a:cs typeface="Segoe UI" panose="020B0502040204020203" pitchFamily="34" charset="0"/>
                            </a:rPr>
                            <m:t>+</m:t>
                          </m:r>
                          <m:r>
                            <a:rPr lang="en-US" sz="2000" i="1">
                              <a:latin typeface="Cambria Math" panose="02040503050406030204" pitchFamily="18" charset="0"/>
                              <a:ea typeface="Cambria" panose="02040503050406030204" pitchFamily="18" charset="0"/>
                              <a:cs typeface="Segoe UI" panose="020B0502040204020203" pitchFamily="34" charset="0"/>
                            </a:rPr>
                            <m:t>𝑅𝑒𝑐𝑎𝑙𝑙</m:t>
                          </m:r>
                        </m:den>
                      </m:f>
                    </m:oMath>
                  </m:oMathPara>
                </a14:m>
                <a:endParaRPr lang="en-US" sz="2000" dirty="0">
                  <a:latin typeface="Cambria"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a:p>
                <a:pPr lvl="2"/>
                <a14:m>
                  <m:oMath xmlns:m="http://schemas.openxmlformats.org/officeDocument/2006/math">
                    <m:r>
                      <a:rPr lang="en-US" sz="2000" i="1">
                        <a:latin typeface="Cambria Math" panose="02040503050406030204" pitchFamily="18" charset="0"/>
                        <a:ea typeface="Cambria" panose="02040503050406030204" pitchFamily="18" charset="0"/>
                        <a:cs typeface="Segoe UI" panose="020B0502040204020203" pitchFamily="34" charset="0"/>
                      </a:rPr>
                      <m:t>𝑃𝑟𝑒𝑐𝑖𝑠𝑖𝑜𝑛</m:t>
                    </m:r>
                    <m:r>
                      <a:rPr lang="en-US" sz="2000" i="1">
                        <a:latin typeface="Cambria Math" panose="02040503050406030204" pitchFamily="18" charset="0"/>
                        <a:ea typeface="Cambria" panose="02040503050406030204" pitchFamily="18" charset="0"/>
                        <a:cs typeface="Segoe UI" panose="020B0502040204020203" pitchFamily="34" charset="0"/>
                      </a:rPr>
                      <m:t>=</m:t>
                    </m:r>
                    <m:f>
                      <m:fPr>
                        <m:ctrlPr>
                          <a:rPr lang="en-US" sz="2000" i="1">
                            <a:latin typeface="Cambria Math" panose="02040503050406030204" pitchFamily="18" charset="0"/>
                            <a:ea typeface="Cambria" panose="02040503050406030204" pitchFamily="18" charset="0"/>
                            <a:cs typeface="Segoe UI" panose="020B0502040204020203" pitchFamily="34" charset="0"/>
                          </a:rPr>
                        </m:ctrlPr>
                      </m:fPr>
                      <m:num>
                        <m:r>
                          <a:rPr lang="en-US" sz="2000" i="1">
                            <a:latin typeface="Cambria Math" panose="02040503050406030204" pitchFamily="18" charset="0"/>
                            <a:ea typeface="Cambria" panose="02040503050406030204" pitchFamily="18" charset="0"/>
                            <a:cs typeface="Segoe UI" panose="020B0502040204020203" pitchFamily="34" charset="0"/>
                          </a:rPr>
                          <m:t>𝑇𝑟𝑢𝑒𝑃𝑜𝑠𝑖𝑡𝑖𝑣𝑒</m:t>
                        </m:r>
                        <m:r>
                          <a:rPr lang="en-US" sz="2000" i="1">
                            <a:latin typeface="Cambria Math" panose="02040503050406030204" pitchFamily="18" charset="0"/>
                            <a:ea typeface="Cambria" panose="02040503050406030204" pitchFamily="18" charset="0"/>
                            <a:cs typeface="Segoe UI" panose="020B0502040204020203" pitchFamily="34" charset="0"/>
                          </a:rPr>
                          <m:t> </m:t>
                        </m:r>
                      </m:num>
                      <m:den>
                        <m:r>
                          <a:rPr lang="en-US" sz="2000" i="1">
                            <a:latin typeface="Cambria Math" panose="02040503050406030204" pitchFamily="18" charset="0"/>
                            <a:ea typeface="Cambria" panose="02040503050406030204" pitchFamily="18" charset="0"/>
                            <a:cs typeface="Segoe UI" panose="020B0502040204020203" pitchFamily="34" charset="0"/>
                          </a:rPr>
                          <m:t>𝑇𝑟𝑢𝑒𝑃𝑜𝑠𝑖𝑡𝑖𝑣𝑒</m:t>
                        </m:r>
                        <m:r>
                          <a:rPr lang="en-US" sz="2000" i="1">
                            <a:latin typeface="Cambria Math" panose="02040503050406030204" pitchFamily="18" charset="0"/>
                            <a:ea typeface="Cambria" panose="02040503050406030204" pitchFamily="18" charset="0"/>
                            <a:cs typeface="Segoe UI" panose="020B0502040204020203" pitchFamily="34" charset="0"/>
                          </a:rPr>
                          <m:t>+</m:t>
                        </m:r>
                        <m:r>
                          <a:rPr lang="en-US" sz="2000" i="1">
                            <a:latin typeface="Cambria Math" panose="02040503050406030204" pitchFamily="18" charset="0"/>
                            <a:ea typeface="Cambria" panose="02040503050406030204" pitchFamily="18" charset="0"/>
                            <a:cs typeface="Segoe UI" panose="020B0502040204020203" pitchFamily="34" charset="0"/>
                          </a:rPr>
                          <m:t>𝐹𝑎𝑙𝑠𝑒𝑃𝑜𝑠𝑖𝑡𝑖𝑣𝑒</m:t>
                        </m:r>
                        <m:r>
                          <a:rPr lang="en-US" sz="2000" i="1">
                            <a:latin typeface="Cambria Math" panose="02040503050406030204" pitchFamily="18" charset="0"/>
                            <a:ea typeface="Cambria" panose="02040503050406030204" pitchFamily="18" charset="0"/>
                            <a:cs typeface="Segoe UI" panose="020B0502040204020203" pitchFamily="34" charset="0"/>
                          </a:rPr>
                          <m:t> </m:t>
                        </m:r>
                      </m:den>
                    </m:f>
                    <m:r>
                      <a:rPr lang="en-US" sz="2000">
                        <a:latin typeface="Cambria Math" panose="02040503050406030204" pitchFamily="18" charset="0"/>
                        <a:ea typeface="Cambria" panose="02040503050406030204" pitchFamily="18" charset="0"/>
                        <a:cs typeface="Segoe UI" panose="020B0502040204020203" pitchFamily="34" charset="0"/>
                      </a:rPr>
                      <m:t>   </m:t>
                    </m:r>
                  </m:oMath>
                </a14:m>
                <a:r>
                  <a:rPr lang="en-US" sz="2000" dirty="0">
                    <a:latin typeface="Cambria" panose="02040503050406030204" pitchFamily="18" charset="0"/>
                    <a:ea typeface="Cambria" panose="02040503050406030204" pitchFamily="18" charset="0"/>
                    <a:cs typeface="Segoe UI" panose="020B0502040204020203" pitchFamily="34" charset="0"/>
                  </a:rPr>
                  <a:t>     </a:t>
                </a:r>
                <a14:m>
                  <m:oMath xmlns:m="http://schemas.openxmlformats.org/officeDocument/2006/math">
                    <m:r>
                      <a:rPr lang="en-US" sz="2000" i="1">
                        <a:latin typeface="Cambria Math" panose="02040503050406030204" pitchFamily="18" charset="0"/>
                        <a:ea typeface="Cambria" panose="02040503050406030204" pitchFamily="18" charset="0"/>
                        <a:cs typeface="Segoe UI" panose="020B0502040204020203" pitchFamily="34" charset="0"/>
                      </a:rPr>
                      <m:t>𝑅𝑒𝑐𝑎𝑙𝑙</m:t>
                    </m:r>
                    <m:r>
                      <a:rPr lang="en-US" sz="2000" i="1">
                        <a:latin typeface="Cambria Math" panose="02040503050406030204" pitchFamily="18" charset="0"/>
                        <a:ea typeface="Cambria" panose="02040503050406030204" pitchFamily="18" charset="0"/>
                        <a:cs typeface="Segoe UI" panose="020B0502040204020203" pitchFamily="34" charset="0"/>
                      </a:rPr>
                      <m:t>=</m:t>
                    </m:r>
                    <m:f>
                      <m:fPr>
                        <m:ctrlPr>
                          <a:rPr lang="en-US" sz="2000" i="1">
                            <a:latin typeface="Cambria Math" panose="02040503050406030204" pitchFamily="18" charset="0"/>
                            <a:ea typeface="Cambria" panose="02040503050406030204" pitchFamily="18" charset="0"/>
                            <a:cs typeface="Segoe UI" panose="020B0502040204020203" pitchFamily="34" charset="0"/>
                          </a:rPr>
                        </m:ctrlPr>
                      </m:fPr>
                      <m:num>
                        <m:r>
                          <a:rPr lang="en-US" sz="2000" i="1">
                            <a:latin typeface="Cambria Math" panose="02040503050406030204" pitchFamily="18" charset="0"/>
                            <a:ea typeface="Cambria" panose="02040503050406030204" pitchFamily="18" charset="0"/>
                            <a:cs typeface="Segoe UI" panose="020B0502040204020203" pitchFamily="34" charset="0"/>
                          </a:rPr>
                          <m:t>𝑇𝑟𝑢𝑒𝑃𝑜𝑠𝑖𝑡𝑖𝑣𝑒</m:t>
                        </m:r>
                      </m:num>
                      <m:den>
                        <m:r>
                          <a:rPr lang="en-US" sz="2000" i="1">
                            <a:latin typeface="Cambria Math" panose="02040503050406030204" pitchFamily="18" charset="0"/>
                            <a:ea typeface="Cambria" panose="02040503050406030204" pitchFamily="18" charset="0"/>
                            <a:cs typeface="Segoe UI" panose="020B0502040204020203" pitchFamily="34" charset="0"/>
                          </a:rPr>
                          <m:t>𝑇𝑟𝑢𝑒𝑃𝑜𝑠𝑖𝑡𝑖𝑣𝑒</m:t>
                        </m:r>
                        <m:r>
                          <a:rPr lang="en-US" sz="2000" i="1">
                            <a:latin typeface="Cambria Math" panose="02040503050406030204" pitchFamily="18" charset="0"/>
                            <a:ea typeface="Cambria" panose="02040503050406030204" pitchFamily="18" charset="0"/>
                            <a:cs typeface="Segoe UI" panose="020B0502040204020203" pitchFamily="34" charset="0"/>
                          </a:rPr>
                          <m:t>+</m:t>
                        </m:r>
                        <m:r>
                          <a:rPr lang="en-US" sz="2000" i="1">
                            <a:latin typeface="Cambria Math" panose="02040503050406030204" pitchFamily="18" charset="0"/>
                            <a:ea typeface="Cambria" panose="02040503050406030204" pitchFamily="18" charset="0"/>
                            <a:cs typeface="Segoe UI" panose="020B0502040204020203" pitchFamily="34" charset="0"/>
                          </a:rPr>
                          <m:t>𝐹𝑎𝑙𝑠𝑒𝑁𝑒𝑔𝑎𝑡𝑖𝑣𝑒</m:t>
                        </m:r>
                      </m:den>
                    </m:f>
                  </m:oMath>
                </a14:m>
                <a:endParaRPr lang="en-US" sz="2000" dirty="0">
                  <a:latin typeface="Cambria" panose="02040503050406030204" pitchFamily="18" charset="0"/>
                  <a:ea typeface="Cambria" panose="02040503050406030204" pitchFamily="18" charset="0"/>
                  <a:cs typeface="Segoe UI" panose="020B0502040204020203" pitchFamily="34" charset="0"/>
                </a:endParaRPr>
              </a:p>
              <a:p>
                <a:endParaRPr lang="en-US" sz="2000" i="1"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endParaRPr>
              </a:p>
              <a:p>
                <a:endParaRPr lang="en-US" sz="2000" i="1"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On the combined system:</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Test cases for each type of questions.</a:t>
                </a:r>
              </a:p>
              <a:p>
                <a:pPr lvl="2"/>
                <a:endParaRPr lang="en-US" sz="2000" b="0" i="1" dirty="0">
                  <a:latin typeface="Cambria Math"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70" name="TextBox 69">
                <a:extLst>
                  <a:ext uri="{FF2B5EF4-FFF2-40B4-BE49-F238E27FC236}">
                    <a16:creationId xmlns:a16="http://schemas.microsoft.com/office/drawing/2014/main" id="{7F15CFCB-36BA-4062-80B3-699B55480088}"/>
                  </a:ext>
                </a:extLst>
              </p:cNvPr>
              <p:cNvSpPr txBox="1">
                <a:spLocks noRot="1" noChangeAspect="1" noMove="1" noResize="1" noEditPoints="1" noAdjustHandles="1" noChangeArrowheads="1" noChangeShapeType="1" noTextEdit="1"/>
              </p:cNvSpPr>
              <p:nvPr/>
            </p:nvSpPr>
            <p:spPr>
              <a:xfrm>
                <a:off x="1239330" y="1250165"/>
                <a:ext cx="10292270" cy="5088124"/>
              </a:xfrm>
              <a:prstGeom prst="rect">
                <a:avLst/>
              </a:prstGeom>
              <a:blipFill>
                <a:blip r:embed="rId2"/>
                <a:stretch>
                  <a:fillRect l="-1421" t="-155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4280498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Experiment 1: Cased or Uncased</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54</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923330"/>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Tested on all files (Wikipedia test + UIT Regulations test) </a:t>
            </a:r>
          </a:p>
          <a:p>
            <a:pPr lvl="2"/>
            <a:endParaRPr lang="en-US" sz="2000" b="0" i="1" dirty="0">
              <a:latin typeface="Cambria Math"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4" name="Table 3">
            <a:extLst>
              <a:ext uri="{FF2B5EF4-FFF2-40B4-BE49-F238E27FC236}">
                <a16:creationId xmlns:a16="http://schemas.microsoft.com/office/drawing/2014/main" id="{C4BEE4A5-DE64-430C-ACD4-A1B3ABF310B2}"/>
              </a:ext>
            </a:extLst>
          </p:cNvPr>
          <p:cNvGraphicFramePr>
            <a:graphicFrameLocks noGrp="1"/>
          </p:cNvGraphicFramePr>
          <p:nvPr>
            <p:extLst>
              <p:ext uri="{D42A27DB-BD31-4B8C-83A1-F6EECF244321}">
                <p14:modId xmlns:p14="http://schemas.microsoft.com/office/powerpoint/2010/main" val="2958843151"/>
              </p:ext>
            </p:extLst>
          </p:nvPr>
        </p:nvGraphicFramePr>
        <p:xfrm>
          <a:off x="1239330" y="1701820"/>
          <a:ext cx="10114470" cy="2815361"/>
        </p:xfrm>
        <a:graphic>
          <a:graphicData uri="http://schemas.openxmlformats.org/drawingml/2006/table">
            <a:tbl>
              <a:tblPr firstRow="1" bandRow="1">
                <a:tableStyleId>{93296810-A885-4BE3-A3E7-6D5BEEA58F35}</a:tableStyleId>
              </a:tblPr>
              <a:tblGrid>
                <a:gridCol w="4955410">
                  <a:extLst>
                    <a:ext uri="{9D8B030D-6E8A-4147-A177-3AD203B41FA5}">
                      <a16:colId xmlns:a16="http://schemas.microsoft.com/office/drawing/2014/main" val="758167718"/>
                    </a:ext>
                  </a:extLst>
                </a:gridCol>
                <a:gridCol w="1390918">
                  <a:extLst>
                    <a:ext uri="{9D8B030D-6E8A-4147-A177-3AD203B41FA5}">
                      <a16:colId xmlns:a16="http://schemas.microsoft.com/office/drawing/2014/main" val="3468231084"/>
                    </a:ext>
                  </a:extLst>
                </a:gridCol>
                <a:gridCol w="1249251">
                  <a:extLst>
                    <a:ext uri="{9D8B030D-6E8A-4147-A177-3AD203B41FA5}">
                      <a16:colId xmlns:a16="http://schemas.microsoft.com/office/drawing/2014/main" val="3290144382"/>
                    </a:ext>
                  </a:extLst>
                </a:gridCol>
                <a:gridCol w="1184856">
                  <a:extLst>
                    <a:ext uri="{9D8B030D-6E8A-4147-A177-3AD203B41FA5}">
                      <a16:colId xmlns:a16="http://schemas.microsoft.com/office/drawing/2014/main" val="1100443428"/>
                    </a:ext>
                  </a:extLst>
                </a:gridCol>
                <a:gridCol w="1334035">
                  <a:extLst>
                    <a:ext uri="{9D8B030D-6E8A-4147-A177-3AD203B41FA5}">
                      <a16:colId xmlns:a16="http://schemas.microsoft.com/office/drawing/2014/main" val="584872943"/>
                    </a:ext>
                  </a:extLst>
                </a:gridCol>
              </a:tblGrid>
              <a:tr h="422895">
                <a:tc rowSpan="2">
                  <a:txBody>
                    <a:bodyPr/>
                    <a:lstStyle/>
                    <a:p>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gridSpan="2">
                  <a:txBody>
                    <a:bodyPr/>
                    <a:lstStyle/>
                    <a:p>
                      <a:pPr algn="ctr"/>
                      <a:r>
                        <a:rPr lang="en-US" sz="2000" dirty="0">
                          <a:latin typeface="Cambria" panose="02040503050406030204" pitchFamily="18" charset="0"/>
                          <a:ea typeface="Cambria" panose="02040503050406030204" pitchFamily="18" charset="0"/>
                        </a:rPr>
                        <a:t>Bert Uncased Model</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000" dirty="0">
                          <a:latin typeface="Cambria" panose="02040503050406030204" pitchFamily="18" charset="0"/>
                          <a:ea typeface="Cambria" panose="02040503050406030204" pitchFamily="18" charset="0"/>
                        </a:rPr>
                        <a:t>Bert Cased Model</a:t>
                      </a:r>
                    </a:p>
                  </a:txBody>
                  <a:tcPr>
                    <a:lnL w="9525"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552723576"/>
                  </a:ext>
                </a:extLst>
              </a:tr>
              <a:tr h="399245">
                <a:tc vMerge="1">
                  <a:txBody>
                    <a:bodyPr/>
                    <a:lstStyle/>
                    <a:p>
                      <a:endParaRPr lang="en-US" sz="2000" dirty="0">
                        <a:latin typeface="Cambria" panose="02040503050406030204" pitchFamily="18" charset="0"/>
                        <a:ea typeface="Cambria" panose="02040503050406030204" pitchFamily="18" charset="0"/>
                      </a:endParaRPr>
                    </a:p>
                  </a:txBody>
                  <a:tcPr>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26244977"/>
                  </a:ext>
                </a:extLst>
              </a:tr>
              <a:tr h="360609">
                <a:tc>
                  <a:txBody>
                    <a:bodyPr/>
                    <a:lstStyle/>
                    <a:p>
                      <a:r>
                        <a:rPr lang="en-US" sz="2000" dirty="0">
                          <a:latin typeface="Cambria" panose="02040503050406030204" pitchFamily="18" charset="0"/>
                          <a:ea typeface="Cambria" panose="02040503050406030204" pitchFamily="18" charset="0"/>
                        </a:rPr>
                        <a:t>Starting Point</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0</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11.44</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0</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10.38</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18605"/>
                  </a:ext>
                </a:extLst>
              </a:tr>
              <a:tr h="402251">
                <a:tc>
                  <a:txBody>
                    <a:bodyPr/>
                    <a:lstStyle/>
                    <a:p>
                      <a:r>
                        <a:rPr lang="en-US" sz="2000" dirty="0">
                          <a:latin typeface="Cambria" panose="02040503050406030204" pitchFamily="18" charset="0"/>
                          <a:ea typeface="Cambria" panose="02040503050406030204" pitchFamily="18" charset="0"/>
                        </a:rPr>
                        <a:t>Training using Wikipedia file only</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10.29</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28.73</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23.05</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44.08</a:t>
                      </a:r>
                    </a:p>
                  </a:txBody>
                  <a:tcP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588843"/>
                  </a:ext>
                </a:extLst>
              </a:tr>
              <a:tr h="283335">
                <a:tc>
                  <a:txBody>
                    <a:bodyPr/>
                    <a:lstStyle/>
                    <a:p>
                      <a:r>
                        <a:rPr lang="en-US" sz="2000" dirty="0">
                          <a:latin typeface="Cambria" panose="02040503050406030204" pitchFamily="18" charset="0"/>
                          <a:ea typeface="Cambria" panose="02040503050406030204" pitchFamily="18" charset="0"/>
                        </a:rPr>
                        <a:t>Training using UIT file only</a:t>
                      </a:r>
                    </a:p>
                  </a:txBody>
                  <a:tcPr>
                    <a:lnR w="9525" cap="flat" cmpd="sng" algn="ctr">
                      <a:solidFill>
                        <a:schemeClr val="tx1"/>
                      </a:solidFill>
                      <a:prstDash val="solid"/>
                      <a:round/>
                      <a:headEnd type="none" w="med" len="med"/>
                      <a:tailEnd type="none" w="med" len="med"/>
                    </a:lnR>
                  </a:tcPr>
                </a:tc>
                <a:tc>
                  <a:txBody>
                    <a:bodyPr/>
                    <a:lstStyle/>
                    <a:p>
                      <a:pPr algn="ctr"/>
                      <a:r>
                        <a:rPr lang="en-US" sz="2000" b="0" dirty="0">
                          <a:latin typeface="Cambria" panose="02040503050406030204" pitchFamily="18" charset="0"/>
                          <a:ea typeface="Cambria" panose="02040503050406030204" pitchFamily="18" charset="0"/>
                        </a:rPr>
                        <a:t>10.70</a:t>
                      </a:r>
                    </a:p>
                  </a:txBody>
                  <a:tcPr>
                    <a:lnL w="9525" cap="flat" cmpd="sng" algn="ctr">
                      <a:solidFill>
                        <a:schemeClr val="tx1"/>
                      </a:solidFill>
                      <a:prstDash val="solid"/>
                      <a:round/>
                      <a:headEnd type="none" w="med" len="med"/>
                      <a:tailEnd type="none" w="med" len="med"/>
                    </a:lnL>
                    <a:lnR w="12700" cmpd="sng">
                      <a:noFill/>
                    </a:lnR>
                  </a:tcPr>
                </a:tc>
                <a:tc>
                  <a:txBody>
                    <a:bodyPr/>
                    <a:lstStyle/>
                    <a:p>
                      <a:pPr algn="ctr"/>
                      <a:r>
                        <a:rPr lang="en-US" sz="2000" b="0" dirty="0">
                          <a:latin typeface="Cambria" panose="02040503050406030204" pitchFamily="18" charset="0"/>
                          <a:ea typeface="Cambria" panose="02040503050406030204" pitchFamily="18" charset="0"/>
                        </a:rPr>
                        <a:t>30.99</a:t>
                      </a:r>
                    </a:p>
                  </a:txBody>
                  <a:tcPr>
                    <a:lnL w="12700" cmpd="sng">
                      <a:noFill/>
                    </a:lnL>
                    <a:lnR w="952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23.45</a:t>
                      </a:r>
                    </a:p>
                  </a:txBody>
                  <a:tcPr>
                    <a:lnL w="9525" cap="flat" cmpd="sng" algn="ctr">
                      <a:solidFill>
                        <a:schemeClr val="tx1"/>
                      </a:solidFill>
                      <a:prstDash val="solid"/>
                      <a:round/>
                      <a:headEnd type="none" w="med" len="med"/>
                      <a:tailEnd type="none" w="med" len="med"/>
                    </a:lnL>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44.73</a:t>
                      </a:r>
                    </a:p>
                  </a:txBody>
                  <a:tcPr/>
                </a:tc>
                <a:extLst>
                  <a:ext uri="{0D108BD9-81ED-4DB2-BD59-A6C34878D82A}">
                    <a16:rowId xmlns:a16="http://schemas.microsoft.com/office/drawing/2014/main" val="3465301398"/>
                  </a:ext>
                </a:extLst>
              </a:tr>
              <a:tr h="402250">
                <a:tc>
                  <a:txBody>
                    <a:bodyPr/>
                    <a:lstStyle/>
                    <a:p>
                      <a:r>
                        <a:rPr lang="en-US" sz="2000" dirty="0">
                          <a:latin typeface="Cambria" panose="02040503050406030204" pitchFamily="18" charset="0"/>
                          <a:ea typeface="Cambria" panose="02040503050406030204" pitchFamily="18" charset="0"/>
                        </a:rPr>
                        <a:t>Training using both files</a:t>
                      </a: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10.67</a:t>
                      </a:r>
                    </a:p>
                  </a:txBody>
                  <a:tcPr>
                    <a:lnL w="9525" cap="flat" cmpd="sng" algn="ctr">
                      <a:solidFill>
                        <a:schemeClr val="tx1"/>
                      </a:solidFill>
                      <a:prstDash val="solid"/>
                      <a:round/>
                      <a:headEnd type="none" w="med" len="med"/>
                      <a:tailEnd type="none" w="med" len="med"/>
                    </a:lnL>
                    <a:lnR w="12700" cmpd="sng">
                      <a:noFill/>
                    </a:lnR>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35.43</a:t>
                      </a:r>
                    </a:p>
                  </a:txBody>
                  <a:tcPr>
                    <a:lnL w="12700" cmpd="sng">
                      <a:noFill/>
                    </a:lnL>
                    <a:lnR w="9525" cap="flat" cmpd="sng" algn="ctr">
                      <a:solidFill>
                        <a:schemeClr val="tx1"/>
                      </a:solidFill>
                      <a:prstDash val="solid"/>
                      <a:round/>
                      <a:headEnd type="none" w="med" len="med"/>
                      <a:tailEnd type="none" w="med" len="med"/>
                    </a:lnR>
                    <a:lnT w="127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27.16</a:t>
                      </a:r>
                    </a:p>
                  </a:txBody>
                  <a:tcP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49.78</a:t>
                      </a:r>
                    </a:p>
                  </a:txBody>
                  <a:tcPr>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335233"/>
                  </a:ext>
                </a:extLst>
              </a:tr>
              <a:tr h="330770">
                <a:tc>
                  <a:txBody>
                    <a:bodyPr/>
                    <a:lstStyle/>
                    <a:p>
                      <a:r>
                        <a:rPr lang="en-US" sz="2000" dirty="0">
                          <a:latin typeface="Cambria" panose="02040503050406030204" pitchFamily="18" charset="0"/>
                          <a:ea typeface="Cambria" panose="02040503050406030204" pitchFamily="18" charset="0"/>
                        </a:rPr>
                        <a:t>Training using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25.10</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47.56</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26.33</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52.08</a:t>
                      </a:r>
                    </a:p>
                  </a:txBody>
                  <a:tcP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00525180"/>
                  </a:ext>
                </a:extLst>
              </a:tr>
            </a:tbl>
          </a:graphicData>
        </a:graphic>
      </p:graphicFrame>
    </p:spTree>
    <p:extLst>
      <p:ext uri="{BB962C8B-B14F-4D97-AF65-F5344CB8AC3E}">
        <p14:creationId xmlns:p14="http://schemas.microsoft.com/office/powerpoint/2010/main" val="2230189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Experiment 1: Cased or Uncased</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55</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61555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Tested on Wikipedia test set</a:t>
            </a:r>
            <a:endParaRPr lang="en-US" sz="2000" b="0" i="1" dirty="0">
              <a:latin typeface="Cambria Math"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4" name="Table 3">
            <a:extLst>
              <a:ext uri="{FF2B5EF4-FFF2-40B4-BE49-F238E27FC236}">
                <a16:creationId xmlns:a16="http://schemas.microsoft.com/office/drawing/2014/main" id="{C4BEE4A5-DE64-430C-ACD4-A1B3ABF310B2}"/>
              </a:ext>
            </a:extLst>
          </p:cNvPr>
          <p:cNvGraphicFramePr>
            <a:graphicFrameLocks noGrp="1"/>
          </p:cNvGraphicFramePr>
          <p:nvPr>
            <p:extLst>
              <p:ext uri="{D42A27DB-BD31-4B8C-83A1-F6EECF244321}">
                <p14:modId xmlns:p14="http://schemas.microsoft.com/office/powerpoint/2010/main" val="4005201775"/>
              </p:ext>
            </p:extLst>
          </p:nvPr>
        </p:nvGraphicFramePr>
        <p:xfrm>
          <a:off x="1239330" y="1701820"/>
          <a:ext cx="10114470" cy="2815361"/>
        </p:xfrm>
        <a:graphic>
          <a:graphicData uri="http://schemas.openxmlformats.org/drawingml/2006/table">
            <a:tbl>
              <a:tblPr firstRow="1" bandRow="1">
                <a:tableStyleId>{93296810-A885-4BE3-A3E7-6D5BEEA58F35}</a:tableStyleId>
              </a:tblPr>
              <a:tblGrid>
                <a:gridCol w="4955410">
                  <a:extLst>
                    <a:ext uri="{9D8B030D-6E8A-4147-A177-3AD203B41FA5}">
                      <a16:colId xmlns:a16="http://schemas.microsoft.com/office/drawing/2014/main" val="758167718"/>
                    </a:ext>
                  </a:extLst>
                </a:gridCol>
                <a:gridCol w="1390918">
                  <a:extLst>
                    <a:ext uri="{9D8B030D-6E8A-4147-A177-3AD203B41FA5}">
                      <a16:colId xmlns:a16="http://schemas.microsoft.com/office/drawing/2014/main" val="3468231084"/>
                    </a:ext>
                  </a:extLst>
                </a:gridCol>
                <a:gridCol w="1249251">
                  <a:extLst>
                    <a:ext uri="{9D8B030D-6E8A-4147-A177-3AD203B41FA5}">
                      <a16:colId xmlns:a16="http://schemas.microsoft.com/office/drawing/2014/main" val="3290144382"/>
                    </a:ext>
                  </a:extLst>
                </a:gridCol>
                <a:gridCol w="1184856">
                  <a:extLst>
                    <a:ext uri="{9D8B030D-6E8A-4147-A177-3AD203B41FA5}">
                      <a16:colId xmlns:a16="http://schemas.microsoft.com/office/drawing/2014/main" val="1100443428"/>
                    </a:ext>
                  </a:extLst>
                </a:gridCol>
                <a:gridCol w="1334035">
                  <a:extLst>
                    <a:ext uri="{9D8B030D-6E8A-4147-A177-3AD203B41FA5}">
                      <a16:colId xmlns:a16="http://schemas.microsoft.com/office/drawing/2014/main" val="584872943"/>
                    </a:ext>
                  </a:extLst>
                </a:gridCol>
              </a:tblGrid>
              <a:tr h="422895">
                <a:tc rowSpan="2">
                  <a:txBody>
                    <a:bodyPr/>
                    <a:lstStyle/>
                    <a:p>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gridSpan="2">
                  <a:txBody>
                    <a:bodyPr/>
                    <a:lstStyle/>
                    <a:p>
                      <a:pPr algn="ctr"/>
                      <a:r>
                        <a:rPr lang="en-US" sz="2000" dirty="0">
                          <a:latin typeface="Cambria" panose="02040503050406030204" pitchFamily="18" charset="0"/>
                          <a:ea typeface="Cambria" panose="02040503050406030204" pitchFamily="18" charset="0"/>
                        </a:rPr>
                        <a:t>Bert Uncased Model</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000" dirty="0">
                          <a:latin typeface="Cambria" panose="02040503050406030204" pitchFamily="18" charset="0"/>
                          <a:ea typeface="Cambria" panose="02040503050406030204" pitchFamily="18" charset="0"/>
                        </a:rPr>
                        <a:t>Bert Cased Model</a:t>
                      </a:r>
                    </a:p>
                  </a:txBody>
                  <a:tcPr>
                    <a:lnL w="9525"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552723576"/>
                  </a:ext>
                </a:extLst>
              </a:tr>
              <a:tr h="399245">
                <a:tc vMerge="1">
                  <a:txBody>
                    <a:bodyPr/>
                    <a:lstStyle/>
                    <a:p>
                      <a:endParaRPr lang="en-US" sz="2000" dirty="0">
                        <a:latin typeface="Cambria" panose="02040503050406030204" pitchFamily="18" charset="0"/>
                        <a:ea typeface="Cambria" panose="02040503050406030204" pitchFamily="18" charset="0"/>
                      </a:endParaRPr>
                    </a:p>
                  </a:txBody>
                  <a:tcPr>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26244977"/>
                  </a:ext>
                </a:extLst>
              </a:tr>
              <a:tr h="360609">
                <a:tc>
                  <a:txBody>
                    <a:bodyPr/>
                    <a:lstStyle/>
                    <a:p>
                      <a:r>
                        <a:rPr lang="en-US" sz="2000" dirty="0">
                          <a:latin typeface="Cambria" panose="02040503050406030204" pitchFamily="18" charset="0"/>
                          <a:ea typeface="Cambria" panose="02040503050406030204" pitchFamily="18" charset="0"/>
                        </a:rPr>
                        <a:t>Starting Point</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0</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8.09</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0</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7.93</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18605"/>
                  </a:ext>
                </a:extLst>
              </a:tr>
              <a:tr h="402251">
                <a:tc>
                  <a:txBody>
                    <a:bodyPr/>
                    <a:lstStyle/>
                    <a:p>
                      <a:r>
                        <a:rPr lang="en-US" sz="2000" dirty="0">
                          <a:latin typeface="Cambria" panose="02040503050406030204" pitchFamily="18" charset="0"/>
                          <a:ea typeface="Cambria" panose="02040503050406030204" pitchFamily="18" charset="0"/>
                        </a:rPr>
                        <a:t>Training using Wikipedia file only</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13.51</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28.02</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32.43</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48.34</a:t>
                      </a:r>
                    </a:p>
                  </a:txBody>
                  <a:tcP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588843"/>
                  </a:ext>
                </a:extLst>
              </a:tr>
              <a:tr h="283335">
                <a:tc>
                  <a:txBody>
                    <a:bodyPr/>
                    <a:lstStyle/>
                    <a:p>
                      <a:r>
                        <a:rPr lang="en-US" sz="2000" dirty="0">
                          <a:latin typeface="Cambria" panose="02040503050406030204" pitchFamily="18" charset="0"/>
                          <a:ea typeface="Cambria" panose="02040503050406030204" pitchFamily="18" charset="0"/>
                        </a:rPr>
                        <a:t>Training using UIT file only</a:t>
                      </a:r>
                    </a:p>
                  </a:txBody>
                  <a:tcPr>
                    <a:lnR w="9525" cap="flat" cmpd="sng" algn="ctr">
                      <a:solidFill>
                        <a:schemeClr val="tx1"/>
                      </a:solidFill>
                      <a:prstDash val="solid"/>
                      <a:round/>
                      <a:headEnd type="none" w="med" len="med"/>
                      <a:tailEnd type="none" w="med" len="med"/>
                    </a:lnR>
                  </a:tcPr>
                </a:tc>
                <a:tc>
                  <a:txBody>
                    <a:bodyPr/>
                    <a:lstStyle/>
                    <a:p>
                      <a:pPr algn="ctr"/>
                      <a:r>
                        <a:rPr lang="en-US" sz="2000" b="0" dirty="0">
                          <a:latin typeface="Cambria" panose="02040503050406030204" pitchFamily="18" charset="0"/>
                          <a:ea typeface="Cambria" panose="02040503050406030204" pitchFamily="18" charset="0"/>
                        </a:rPr>
                        <a:t>9.01</a:t>
                      </a:r>
                    </a:p>
                  </a:txBody>
                  <a:tcPr>
                    <a:lnL w="9525" cap="flat" cmpd="sng" algn="ctr">
                      <a:solidFill>
                        <a:schemeClr val="tx1"/>
                      </a:solidFill>
                      <a:prstDash val="solid"/>
                      <a:round/>
                      <a:headEnd type="none" w="med" len="med"/>
                      <a:tailEnd type="none" w="med" len="med"/>
                    </a:lnL>
                    <a:lnR w="12700" cmpd="sng">
                      <a:noFill/>
                    </a:lnR>
                  </a:tcPr>
                </a:tc>
                <a:tc>
                  <a:txBody>
                    <a:bodyPr/>
                    <a:lstStyle/>
                    <a:p>
                      <a:pPr algn="ctr"/>
                      <a:r>
                        <a:rPr lang="en-US" sz="2000" b="0" dirty="0">
                          <a:latin typeface="Cambria" panose="02040503050406030204" pitchFamily="18" charset="0"/>
                          <a:ea typeface="Cambria" panose="02040503050406030204" pitchFamily="18" charset="0"/>
                        </a:rPr>
                        <a:t>22.84</a:t>
                      </a:r>
                    </a:p>
                  </a:txBody>
                  <a:tcPr>
                    <a:lnL w="12700" cmpd="sng">
                      <a:noFill/>
                    </a:lnL>
                    <a:lnR w="952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32.43</a:t>
                      </a:r>
                    </a:p>
                  </a:txBody>
                  <a:tcPr>
                    <a:lnL w="9525" cap="flat" cmpd="sng" algn="ctr">
                      <a:solidFill>
                        <a:schemeClr val="tx1"/>
                      </a:solidFill>
                      <a:prstDash val="solid"/>
                      <a:round/>
                      <a:headEnd type="none" w="med" len="med"/>
                      <a:tailEnd type="none" w="med" len="med"/>
                    </a:lnL>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48.28</a:t>
                      </a:r>
                    </a:p>
                  </a:txBody>
                  <a:tcPr/>
                </a:tc>
                <a:extLst>
                  <a:ext uri="{0D108BD9-81ED-4DB2-BD59-A6C34878D82A}">
                    <a16:rowId xmlns:a16="http://schemas.microsoft.com/office/drawing/2014/main" val="3465301398"/>
                  </a:ext>
                </a:extLst>
              </a:tr>
              <a:tr h="402250">
                <a:tc>
                  <a:txBody>
                    <a:bodyPr/>
                    <a:lstStyle/>
                    <a:p>
                      <a:r>
                        <a:rPr lang="en-US" sz="2000" dirty="0">
                          <a:latin typeface="Cambria" panose="02040503050406030204" pitchFamily="18" charset="0"/>
                          <a:ea typeface="Cambria" panose="02040503050406030204" pitchFamily="18" charset="0"/>
                        </a:rPr>
                        <a:t>Training using both files</a:t>
                      </a: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11.71</a:t>
                      </a:r>
                    </a:p>
                  </a:txBody>
                  <a:tcPr>
                    <a:lnL w="9525" cap="flat" cmpd="sng" algn="ctr">
                      <a:solidFill>
                        <a:schemeClr val="tx1"/>
                      </a:solidFill>
                      <a:prstDash val="solid"/>
                      <a:round/>
                      <a:headEnd type="none" w="med" len="med"/>
                      <a:tailEnd type="none" w="med" len="med"/>
                    </a:lnL>
                    <a:lnR w="12700" cmpd="sng">
                      <a:noFill/>
                    </a:lnR>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30.30</a:t>
                      </a:r>
                    </a:p>
                  </a:txBody>
                  <a:tcPr>
                    <a:lnL w="12700" cmpd="sng">
                      <a:noFill/>
                    </a:lnL>
                    <a:lnR w="9525" cap="flat" cmpd="sng" algn="ctr">
                      <a:solidFill>
                        <a:schemeClr val="tx1"/>
                      </a:solidFill>
                      <a:prstDash val="solid"/>
                      <a:round/>
                      <a:headEnd type="none" w="med" len="med"/>
                      <a:tailEnd type="none" w="med" len="med"/>
                    </a:lnR>
                    <a:lnT w="127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36.03</a:t>
                      </a:r>
                    </a:p>
                  </a:txBody>
                  <a:tcP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53.07</a:t>
                      </a:r>
                    </a:p>
                  </a:txBody>
                  <a:tcPr>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335233"/>
                  </a:ext>
                </a:extLst>
              </a:tr>
              <a:tr h="330770">
                <a:tc>
                  <a:txBody>
                    <a:bodyPr/>
                    <a:lstStyle/>
                    <a:p>
                      <a:r>
                        <a:rPr lang="en-US" sz="2000" dirty="0">
                          <a:latin typeface="Cambria" panose="02040503050406030204" pitchFamily="18" charset="0"/>
                          <a:ea typeface="Cambria" panose="02040503050406030204" pitchFamily="18" charset="0"/>
                        </a:rPr>
                        <a:t>Training using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30.63</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47.76</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33.33</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51.81</a:t>
                      </a:r>
                    </a:p>
                  </a:txBody>
                  <a:tcP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00525180"/>
                  </a:ext>
                </a:extLst>
              </a:tr>
            </a:tbl>
          </a:graphicData>
        </a:graphic>
      </p:graphicFrame>
    </p:spTree>
    <p:extLst>
      <p:ext uri="{BB962C8B-B14F-4D97-AF65-F5344CB8AC3E}">
        <p14:creationId xmlns:p14="http://schemas.microsoft.com/office/powerpoint/2010/main" val="69499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Experiment 1: Cased or Uncased</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56</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61555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Tested on UIT Regulations test set</a:t>
            </a:r>
            <a:endParaRPr lang="en-US" sz="2000" b="0" i="1" dirty="0">
              <a:latin typeface="Cambria Math"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4" name="Table 3">
            <a:extLst>
              <a:ext uri="{FF2B5EF4-FFF2-40B4-BE49-F238E27FC236}">
                <a16:creationId xmlns:a16="http://schemas.microsoft.com/office/drawing/2014/main" id="{C4BEE4A5-DE64-430C-ACD4-A1B3ABF310B2}"/>
              </a:ext>
            </a:extLst>
          </p:cNvPr>
          <p:cNvGraphicFramePr>
            <a:graphicFrameLocks noGrp="1"/>
          </p:cNvGraphicFramePr>
          <p:nvPr>
            <p:extLst>
              <p:ext uri="{D42A27DB-BD31-4B8C-83A1-F6EECF244321}">
                <p14:modId xmlns:p14="http://schemas.microsoft.com/office/powerpoint/2010/main" val="2288104877"/>
              </p:ext>
            </p:extLst>
          </p:nvPr>
        </p:nvGraphicFramePr>
        <p:xfrm>
          <a:off x="1239330" y="1701820"/>
          <a:ext cx="10114470" cy="2815361"/>
        </p:xfrm>
        <a:graphic>
          <a:graphicData uri="http://schemas.openxmlformats.org/drawingml/2006/table">
            <a:tbl>
              <a:tblPr firstRow="1" bandRow="1">
                <a:tableStyleId>{93296810-A885-4BE3-A3E7-6D5BEEA58F35}</a:tableStyleId>
              </a:tblPr>
              <a:tblGrid>
                <a:gridCol w="4955410">
                  <a:extLst>
                    <a:ext uri="{9D8B030D-6E8A-4147-A177-3AD203B41FA5}">
                      <a16:colId xmlns:a16="http://schemas.microsoft.com/office/drawing/2014/main" val="758167718"/>
                    </a:ext>
                  </a:extLst>
                </a:gridCol>
                <a:gridCol w="1390918">
                  <a:extLst>
                    <a:ext uri="{9D8B030D-6E8A-4147-A177-3AD203B41FA5}">
                      <a16:colId xmlns:a16="http://schemas.microsoft.com/office/drawing/2014/main" val="3468231084"/>
                    </a:ext>
                  </a:extLst>
                </a:gridCol>
                <a:gridCol w="1249251">
                  <a:extLst>
                    <a:ext uri="{9D8B030D-6E8A-4147-A177-3AD203B41FA5}">
                      <a16:colId xmlns:a16="http://schemas.microsoft.com/office/drawing/2014/main" val="3290144382"/>
                    </a:ext>
                  </a:extLst>
                </a:gridCol>
                <a:gridCol w="1184856">
                  <a:extLst>
                    <a:ext uri="{9D8B030D-6E8A-4147-A177-3AD203B41FA5}">
                      <a16:colId xmlns:a16="http://schemas.microsoft.com/office/drawing/2014/main" val="1100443428"/>
                    </a:ext>
                  </a:extLst>
                </a:gridCol>
                <a:gridCol w="1334035">
                  <a:extLst>
                    <a:ext uri="{9D8B030D-6E8A-4147-A177-3AD203B41FA5}">
                      <a16:colId xmlns:a16="http://schemas.microsoft.com/office/drawing/2014/main" val="584872943"/>
                    </a:ext>
                  </a:extLst>
                </a:gridCol>
              </a:tblGrid>
              <a:tr h="422895">
                <a:tc rowSpan="2">
                  <a:txBody>
                    <a:bodyPr/>
                    <a:lstStyle/>
                    <a:p>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gridSpan="2">
                  <a:txBody>
                    <a:bodyPr/>
                    <a:lstStyle/>
                    <a:p>
                      <a:pPr algn="ctr"/>
                      <a:r>
                        <a:rPr lang="en-US" sz="2000" dirty="0">
                          <a:latin typeface="Cambria" panose="02040503050406030204" pitchFamily="18" charset="0"/>
                          <a:ea typeface="Cambria" panose="02040503050406030204" pitchFamily="18" charset="0"/>
                        </a:rPr>
                        <a:t>Bert Uncased Model</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000" dirty="0">
                          <a:latin typeface="Cambria" panose="02040503050406030204" pitchFamily="18" charset="0"/>
                          <a:ea typeface="Cambria" panose="02040503050406030204" pitchFamily="18" charset="0"/>
                        </a:rPr>
                        <a:t>Bert Cased Model</a:t>
                      </a:r>
                    </a:p>
                  </a:txBody>
                  <a:tcPr>
                    <a:lnL w="9525"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552723576"/>
                  </a:ext>
                </a:extLst>
              </a:tr>
              <a:tr h="399245">
                <a:tc vMerge="1">
                  <a:txBody>
                    <a:bodyPr/>
                    <a:lstStyle/>
                    <a:p>
                      <a:endParaRPr lang="en-US" sz="2000" dirty="0">
                        <a:latin typeface="Cambria" panose="02040503050406030204" pitchFamily="18" charset="0"/>
                        <a:ea typeface="Cambria" panose="02040503050406030204" pitchFamily="18" charset="0"/>
                      </a:endParaRPr>
                    </a:p>
                  </a:txBody>
                  <a:tcPr>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26244977"/>
                  </a:ext>
                </a:extLst>
              </a:tr>
              <a:tr h="360609">
                <a:tc>
                  <a:txBody>
                    <a:bodyPr/>
                    <a:lstStyle/>
                    <a:p>
                      <a:r>
                        <a:rPr lang="en-US" sz="2000" dirty="0">
                          <a:latin typeface="Cambria" panose="02040503050406030204" pitchFamily="18" charset="0"/>
                          <a:ea typeface="Cambria" panose="02040503050406030204" pitchFamily="18" charset="0"/>
                        </a:rPr>
                        <a:t>Starting Point</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0</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15.88</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0</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11.93</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18605"/>
                  </a:ext>
                </a:extLst>
              </a:tr>
              <a:tr h="402251">
                <a:tc>
                  <a:txBody>
                    <a:bodyPr/>
                    <a:lstStyle/>
                    <a:p>
                      <a:r>
                        <a:rPr lang="en-US" sz="2000" dirty="0">
                          <a:latin typeface="Cambria" panose="02040503050406030204" pitchFamily="18" charset="0"/>
                          <a:ea typeface="Cambria" panose="02040503050406030204" pitchFamily="18" charset="0"/>
                        </a:rPr>
                        <a:t>Training using Wikipedia file only</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8.42</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29.73</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12.63</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38.91</a:t>
                      </a:r>
                    </a:p>
                  </a:txBody>
                  <a:tcP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588843"/>
                  </a:ext>
                </a:extLst>
              </a:tr>
              <a:tr h="283335">
                <a:tc>
                  <a:txBody>
                    <a:bodyPr/>
                    <a:lstStyle/>
                    <a:p>
                      <a:r>
                        <a:rPr lang="en-US" sz="2000" dirty="0">
                          <a:latin typeface="Cambria" panose="02040503050406030204" pitchFamily="18" charset="0"/>
                          <a:ea typeface="Cambria" panose="02040503050406030204" pitchFamily="18" charset="0"/>
                        </a:rPr>
                        <a:t>Training using UIT file only</a:t>
                      </a:r>
                    </a:p>
                  </a:txBody>
                  <a:tcPr>
                    <a:lnR w="9525" cap="flat" cmpd="sng" algn="ctr">
                      <a:solidFill>
                        <a:schemeClr val="tx1"/>
                      </a:solidFill>
                      <a:prstDash val="solid"/>
                      <a:round/>
                      <a:headEnd type="none" w="med" len="med"/>
                      <a:tailEnd type="none" w="med" len="med"/>
                    </a:lnR>
                  </a:tcPr>
                </a:tc>
                <a:tc>
                  <a:txBody>
                    <a:bodyPr/>
                    <a:lstStyle/>
                    <a:p>
                      <a:pPr algn="ctr"/>
                      <a:r>
                        <a:rPr lang="en-US" sz="2000" b="0" dirty="0">
                          <a:latin typeface="Cambria" panose="02040503050406030204" pitchFamily="18" charset="0"/>
                          <a:ea typeface="Cambria" panose="02040503050406030204" pitchFamily="18" charset="0"/>
                        </a:rPr>
                        <a:t>9.47</a:t>
                      </a:r>
                    </a:p>
                  </a:txBody>
                  <a:tcPr>
                    <a:lnL w="9525" cap="flat" cmpd="sng" algn="ctr">
                      <a:solidFill>
                        <a:schemeClr val="tx1"/>
                      </a:solidFill>
                      <a:prstDash val="solid"/>
                      <a:round/>
                      <a:headEnd type="none" w="med" len="med"/>
                      <a:tailEnd type="none" w="med" len="med"/>
                    </a:lnL>
                    <a:lnR w="12700" cmpd="sng">
                      <a:noFill/>
                    </a:lnR>
                  </a:tcPr>
                </a:tc>
                <a:tc>
                  <a:txBody>
                    <a:bodyPr/>
                    <a:lstStyle/>
                    <a:p>
                      <a:pPr algn="ctr"/>
                      <a:r>
                        <a:rPr lang="en-US" sz="2000" b="0" dirty="0">
                          <a:latin typeface="Cambria" panose="02040503050406030204" pitchFamily="18" charset="0"/>
                          <a:ea typeface="Cambria" panose="02040503050406030204" pitchFamily="18" charset="0"/>
                        </a:rPr>
                        <a:t>36.28</a:t>
                      </a:r>
                    </a:p>
                  </a:txBody>
                  <a:tcPr>
                    <a:lnL w="12700" cmpd="sng">
                      <a:noFill/>
                    </a:lnL>
                    <a:lnR w="952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12.63</a:t>
                      </a:r>
                    </a:p>
                  </a:txBody>
                  <a:tcPr>
                    <a:lnL w="9525" cap="flat" cmpd="sng" algn="ctr">
                      <a:solidFill>
                        <a:schemeClr val="tx1"/>
                      </a:solidFill>
                      <a:prstDash val="solid"/>
                      <a:round/>
                      <a:headEnd type="none" w="med" len="med"/>
                      <a:tailEnd type="none" w="med" len="med"/>
                    </a:lnL>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39.41</a:t>
                      </a:r>
                    </a:p>
                  </a:txBody>
                  <a:tcPr/>
                </a:tc>
                <a:extLst>
                  <a:ext uri="{0D108BD9-81ED-4DB2-BD59-A6C34878D82A}">
                    <a16:rowId xmlns:a16="http://schemas.microsoft.com/office/drawing/2014/main" val="3465301398"/>
                  </a:ext>
                </a:extLst>
              </a:tr>
              <a:tr h="402250">
                <a:tc>
                  <a:txBody>
                    <a:bodyPr/>
                    <a:lstStyle/>
                    <a:p>
                      <a:r>
                        <a:rPr lang="en-US" sz="2000" dirty="0">
                          <a:latin typeface="Cambria" panose="02040503050406030204" pitchFamily="18" charset="0"/>
                          <a:ea typeface="Cambria" panose="02040503050406030204" pitchFamily="18" charset="0"/>
                        </a:rPr>
                        <a:t>Training using both files</a:t>
                      </a: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7.37</a:t>
                      </a:r>
                    </a:p>
                  </a:txBody>
                  <a:tcPr>
                    <a:lnL w="9525" cap="flat" cmpd="sng" algn="ctr">
                      <a:solidFill>
                        <a:schemeClr val="tx1"/>
                      </a:solidFill>
                      <a:prstDash val="solid"/>
                      <a:round/>
                      <a:headEnd type="none" w="med" len="med"/>
                      <a:tailEnd type="none" w="med" len="med"/>
                    </a:lnL>
                    <a:lnR w="12700" cmpd="sng">
                      <a:noFill/>
                    </a:lnR>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38.70</a:t>
                      </a:r>
                    </a:p>
                  </a:txBody>
                  <a:tcPr>
                    <a:lnL w="12700" cmpd="sng">
                      <a:noFill/>
                    </a:lnL>
                    <a:lnR w="9525" cap="flat" cmpd="sng" algn="ctr">
                      <a:solidFill>
                        <a:schemeClr val="tx1"/>
                      </a:solidFill>
                      <a:prstDash val="solid"/>
                      <a:round/>
                      <a:headEnd type="none" w="med" len="med"/>
                      <a:tailEnd type="none" w="med" len="med"/>
                    </a:lnR>
                    <a:lnT w="127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15.78</a:t>
                      </a:r>
                    </a:p>
                  </a:txBody>
                  <a:tcP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43.33</a:t>
                      </a:r>
                    </a:p>
                  </a:txBody>
                  <a:tcPr>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335233"/>
                  </a:ext>
                </a:extLst>
              </a:tr>
              <a:tr h="330770">
                <a:tc>
                  <a:txBody>
                    <a:bodyPr/>
                    <a:lstStyle/>
                    <a:p>
                      <a:r>
                        <a:rPr lang="en-US" sz="2000" dirty="0">
                          <a:latin typeface="Cambria" panose="02040503050406030204" pitchFamily="18" charset="0"/>
                          <a:ea typeface="Cambria" panose="02040503050406030204" pitchFamily="18" charset="0"/>
                        </a:rPr>
                        <a:t>Training using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18.95</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44.94</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18.94</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52.15</a:t>
                      </a:r>
                    </a:p>
                  </a:txBody>
                  <a:tcP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00525180"/>
                  </a:ext>
                </a:extLst>
              </a:tr>
            </a:tbl>
          </a:graphicData>
        </a:graphic>
      </p:graphicFrame>
    </p:spTree>
    <p:extLst>
      <p:ext uri="{BB962C8B-B14F-4D97-AF65-F5344CB8AC3E}">
        <p14:creationId xmlns:p14="http://schemas.microsoft.com/office/powerpoint/2010/main" val="551113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Experiment 2: Vietnamese BERT</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57</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4" name="Table 3">
            <a:extLst>
              <a:ext uri="{FF2B5EF4-FFF2-40B4-BE49-F238E27FC236}">
                <a16:creationId xmlns:a16="http://schemas.microsoft.com/office/drawing/2014/main" id="{C4BEE4A5-DE64-430C-ACD4-A1B3ABF310B2}"/>
              </a:ext>
            </a:extLst>
          </p:cNvPr>
          <p:cNvGraphicFramePr>
            <a:graphicFrameLocks noGrp="1"/>
          </p:cNvGraphicFramePr>
          <p:nvPr>
            <p:extLst>
              <p:ext uri="{D42A27DB-BD31-4B8C-83A1-F6EECF244321}">
                <p14:modId xmlns:p14="http://schemas.microsoft.com/office/powerpoint/2010/main" val="3724666576"/>
              </p:ext>
            </p:extLst>
          </p:nvPr>
        </p:nvGraphicFramePr>
        <p:xfrm>
          <a:off x="929640" y="1868622"/>
          <a:ext cx="10716033" cy="3599645"/>
        </p:xfrm>
        <a:graphic>
          <a:graphicData uri="http://schemas.openxmlformats.org/drawingml/2006/table">
            <a:tbl>
              <a:tblPr firstRow="1" bandRow="1">
                <a:tableStyleId>{93296810-A885-4BE3-A3E7-6D5BEEA58F35}</a:tableStyleId>
              </a:tblPr>
              <a:tblGrid>
                <a:gridCol w="4053977">
                  <a:extLst>
                    <a:ext uri="{9D8B030D-6E8A-4147-A177-3AD203B41FA5}">
                      <a16:colId xmlns:a16="http://schemas.microsoft.com/office/drawing/2014/main" val="758167718"/>
                    </a:ext>
                  </a:extLst>
                </a:gridCol>
                <a:gridCol w="914400">
                  <a:extLst>
                    <a:ext uri="{9D8B030D-6E8A-4147-A177-3AD203B41FA5}">
                      <a16:colId xmlns:a16="http://schemas.microsoft.com/office/drawing/2014/main" val="3468231084"/>
                    </a:ext>
                  </a:extLst>
                </a:gridCol>
                <a:gridCol w="1045028">
                  <a:extLst>
                    <a:ext uri="{9D8B030D-6E8A-4147-A177-3AD203B41FA5}">
                      <a16:colId xmlns:a16="http://schemas.microsoft.com/office/drawing/2014/main" val="3290144382"/>
                    </a:ext>
                  </a:extLst>
                </a:gridCol>
                <a:gridCol w="1233715">
                  <a:extLst>
                    <a:ext uri="{9D8B030D-6E8A-4147-A177-3AD203B41FA5}">
                      <a16:colId xmlns:a16="http://schemas.microsoft.com/office/drawing/2014/main" val="1100443428"/>
                    </a:ext>
                  </a:extLst>
                </a:gridCol>
                <a:gridCol w="1103085">
                  <a:extLst>
                    <a:ext uri="{9D8B030D-6E8A-4147-A177-3AD203B41FA5}">
                      <a16:colId xmlns:a16="http://schemas.microsoft.com/office/drawing/2014/main" val="584872943"/>
                    </a:ext>
                  </a:extLst>
                </a:gridCol>
                <a:gridCol w="1170765">
                  <a:extLst>
                    <a:ext uri="{9D8B030D-6E8A-4147-A177-3AD203B41FA5}">
                      <a16:colId xmlns:a16="http://schemas.microsoft.com/office/drawing/2014/main" val="2043807189"/>
                    </a:ext>
                  </a:extLst>
                </a:gridCol>
                <a:gridCol w="1195063">
                  <a:extLst>
                    <a:ext uri="{9D8B030D-6E8A-4147-A177-3AD203B41FA5}">
                      <a16:colId xmlns:a16="http://schemas.microsoft.com/office/drawing/2014/main" val="2834080964"/>
                    </a:ext>
                  </a:extLst>
                </a:gridCol>
              </a:tblGrid>
              <a:tr h="422895">
                <a:tc rowSpan="2">
                  <a:txBody>
                    <a:bodyPr/>
                    <a:lstStyle/>
                    <a:p>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gridSpan="2">
                  <a:txBody>
                    <a:bodyPr/>
                    <a:lstStyle/>
                    <a:p>
                      <a:pPr algn="ctr"/>
                      <a:r>
                        <a:rPr lang="en-US" sz="2000" dirty="0">
                          <a:latin typeface="Cambria" panose="02040503050406030204" pitchFamily="18" charset="0"/>
                          <a:ea typeface="Cambria" panose="02040503050406030204" pitchFamily="18" charset="0"/>
                        </a:rPr>
                        <a:t>All test set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000" dirty="0">
                          <a:latin typeface="Cambria" panose="02040503050406030204" pitchFamily="18" charset="0"/>
                          <a:ea typeface="Cambria" panose="02040503050406030204" pitchFamily="18" charset="0"/>
                        </a:rPr>
                        <a:t>Wikipedia test set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000" dirty="0">
                          <a:latin typeface="Cambria" panose="02040503050406030204" pitchFamily="18" charset="0"/>
                          <a:ea typeface="Cambria" panose="02040503050406030204" pitchFamily="18" charset="0"/>
                        </a:rPr>
                        <a:t>UIT regulation test set</a:t>
                      </a:r>
                    </a:p>
                  </a:txBody>
                  <a:tcPr>
                    <a:lnL w="9525"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pPr algn="ctr"/>
                      <a:endParaRPr lang="en-US" sz="2000" dirty="0">
                        <a:latin typeface="Cambria" panose="02040503050406030204" pitchFamily="18" charset="0"/>
                        <a:ea typeface="Cambria" panose="02040503050406030204" pitchFamily="18" charset="0"/>
                      </a:endParaRPr>
                    </a:p>
                  </a:txBody>
                  <a:tcPr>
                    <a:lnL w="28575" cap="flat" cmpd="sng" algn="ctr">
                      <a:solidFill>
                        <a:schemeClr val="tx1">
                          <a:lumMod val="85000"/>
                          <a:lumOff val="15000"/>
                        </a:schemeClr>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52723576"/>
                  </a:ext>
                </a:extLst>
              </a:tr>
              <a:tr h="399245">
                <a:tc vMerge="1">
                  <a:txBody>
                    <a:bodyPr/>
                    <a:lstStyle/>
                    <a:p>
                      <a:endParaRPr lang="en-US" sz="2000" dirty="0">
                        <a:latin typeface="Cambria" panose="02040503050406030204" pitchFamily="18" charset="0"/>
                        <a:ea typeface="Cambria" panose="02040503050406030204" pitchFamily="18" charset="0"/>
                      </a:endParaRPr>
                    </a:p>
                  </a:txBody>
                  <a:tcPr>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26244977"/>
                  </a:ext>
                </a:extLst>
              </a:tr>
              <a:tr h="360609">
                <a:tc>
                  <a:txBody>
                    <a:bodyPr/>
                    <a:lstStyle/>
                    <a:p>
                      <a:r>
                        <a:rPr lang="en-US" sz="2000" dirty="0">
                          <a:latin typeface="Cambria" panose="02040503050406030204" pitchFamily="18" charset="0"/>
                          <a:ea typeface="Cambria" panose="02040503050406030204" pitchFamily="18" charset="0"/>
                        </a:rPr>
                        <a:t>Hand-craft dataset</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27.16</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49.78</a:t>
                      </a:r>
                    </a:p>
                  </a:txBody>
                  <a:tcPr>
                    <a:lnL w="12700" cmpd="sng">
                      <a:noFill/>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36.03</a:t>
                      </a:r>
                    </a:p>
                  </a:txBody>
                  <a:tcPr>
                    <a:lnL w="63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53.07</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15.78</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43.33</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303176"/>
                  </a:ext>
                </a:extLst>
              </a:tr>
              <a:tr h="360609">
                <a:tc>
                  <a:txBody>
                    <a:bodyPr/>
                    <a:lstStyle/>
                    <a:p>
                      <a:r>
                        <a:rPr lang="en-US" sz="2000" dirty="0">
                          <a:latin typeface="Cambria" panose="02040503050406030204" pitchFamily="18" charset="0"/>
                          <a:ea typeface="Cambria" panose="02040503050406030204" pitchFamily="18" charset="0"/>
                        </a:rPr>
                        <a:t>Hand-crafted dataset + 25% best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35.39</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57.87</a:t>
                      </a:r>
                    </a:p>
                  </a:txBody>
                  <a:tcPr>
                    <a:lnL w="12700" cmpd="sng">
                      <a:noFill/>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43.24</a:t>
                      </a:r>
                    </a:p>
                  </a:txBody>
                  <a:tcPr>
                    <a:lnL w="63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59.00</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26.31</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55.72</a:t>
                      </a:r>
                    </a:p>
                  </a:txBody>
                  <a:tcP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0821469"/>
                  </a:ext>
                </a:extLst>
              </a:tr>
              <a:tr h="360609">
                <a:tc>
                  <a:txBody>
                    <a:bodyPr/>
                    <a:lstStyle/>
                    <a:p>
                      <a:r>
                        <a:rPr lang="en-US" sz="2000" dirty="0">
                          <a:latin typeface="Cambria" panose="02040503050406030204" pitchFamily="18" charset="0"/>
                          <a:ea typeface="Cambria" panose="02040503050406030204" pitchFamily="18" charset="0"/>
                        </a:rPr>
                        <a:t>Hand-crafted dataset + 50% best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34.57</a:t>
                      </a:r>
                    </a:p>
                  </a:txBody>
                  <a:tcPr>
                    <a:lnL w="9525" cap="flat" cmpd="sng" algn="ctr">
                      <a:solidFill>
                        <a:schemeClr val="tx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60.61</a:t>
                      </a:r>
                    </a:p>
                  </a:txBody>
                  <a:tcPr>
                    <a:lnL w="12700" cmpd="sng">
                      <a:noFill/>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43.24</a:t>
                      </a:r>
                    </a:p>
                  </a:txBody>
                  <a:tcPr>
                    <a:lnL w="6350" cap="flat" cmpd="sng" algn="ctr">
                      <a:solidFill>
                        <a:schemeClr val="tx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65.97</a:t>
                      </a:r>
                    </a:p>
                  </a:txBody>
                  <a:tcPr>
                    <a:lnR w="952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23.15</a:t>
                      </a:r>
                    </a:p>
                  </a:txBody>
                  <a:tcPr>
                    <a:lnL w="9525" cap="flat" cmpd="sng" algn="ctr">
                      <a:solidFill>
                        <a:schemeClr val="tx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53.90</a:t>
                      </a:r>
                    </a:p>
                  </a:txBody>
                  <a:tcP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93235"/>
                  </a:ext>
                </a:extLst>
              </a:tr>
              <a:tr h="360609">
                <a:tc>
                  <a:txBody>
                    <a:bodyPr/>
                    <a:lstStyle/>
                    <a:p>
                      <a:r>
                        <a:rPr lang="en-US" sz="2000" dirty="0">
                          <a:latin typeface="Cambria" panose="02040503050406030204" pitchFamily="18" charset="0"/>
                          <a:ea typeface="Cambria" panose="02040503050406030204" pitchFamily="18" charset="0"/>
                        </a:rPr>
                        <a:t>Hand-crafted dataset + 75% best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34.98</a:t>
                      </a:r>
                    </a:p>
                  </a:txBody>
                  <a:tcPr>
                    <a:lnL w="9525" cap="flat" cmpd="sng" algn="ctr">
                      <a:solidFill>
                        <a:schemeClr val="tx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59.00</a:t>
                      </a:r>
                    </a:p>
                  </a:txBody>
                  <a:tcPr>
                    <a:lnL w="12700" cmpd="sng">
                      <a:noFill/>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45.05</a:t>
                      </a:r>
                    </a:p>
                  </a:txBody>
                  <a:tcPr>
                    <a:lnL w="6350" cap="flat" cmpd="sng" algn="ctr">
                      <a:solidFill>
                        <a:schemeClr val="tx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66.09</a:t>
                      </a:r>
                    </a:p>
                  </a:txBody>
                  <a:tcPr>
                    <a:lnR w="952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22.10</a:t>
                      </a:r>
                    </a:p>
                  </a:txBody>
                  <a:tcPr>
                    <a:lnL w="9525" cap="flat" cmpd="sng" algn="ctr">
                      <a:solidFill>
                        <a:schemeClr val="tx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50.22</a:t>
                      </a:r>
                    </a:p>
                  </a:txBody>
                  <a:tcP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10862265"/>
                  </a:ext>
                </a:extLst>
              </a:tr>
            </a:tbl>
          </a:graphicData>
        </a:graphic>
      </p:graphicFrame>
    </p:spTree>
    <p:extLst>
      <p:ext uri="{BB962C8B-B14F-4D97-AF65-F5344CB8AC3E}">
        <p14:creationId xmlns:p14="http://schemas.microsoft.com/office/powerpoint/2010/main" val="27441747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1: Factoid Questions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58</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4248054"/>
            <a:chOff x="1361786" y="1521737"/>
            <a:chExt cx="9468427" cy="4248054"/>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424731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Vì những lý do chính đáng không thể dự thi, kiểm tra (ốm đau, tai nạn, việc gia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đình</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 . ) sinh viên sẽ được xem xét giải quyết cho nhận điểm chưa hoàn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tất học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phần (hoãn thi), ký hiệu bằng chữ I. Trước khi kết thúc học kỳ, sinh viên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phải nộp đơn trình bày rõ lý do không thể hoàn tất học phần cùng các giấy tờ</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xác nhận cần thiết cho cán bộ giảng dạy học phần đó và P.ĐTĐH. </a:t>
              </a:r>
              <a:r>
                <a:rPr lang="vi-VN" dirty="0">
                  <a:solidFill>
                    <a:srgbClr val="7030A0"/>
                  </a:solidFill>
                  <a:latin typeface="Cambria" panose="02040503050406030204" pitchFamily="18" charset="0"/>
                  <a:ea typeface="Cambria" panose="02040503050406030204" pitchFamily="18" charset="0"/>
                </a:rPr>
                <a:t>Trường hợp</a:t>
              </a:r>
              <a:r>
                <a:rPr lang="en-US" dirty="0">
                  <a:solidFill>
                    <a:srgbClr val="7030A0"/>
                  </a:solidFill>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đột xuất và có lý do chính đáng, sinh viên phải nộp trong vòng </a:t>
              </a:r>
              <a:r>
                <a:rPr lang="vi-VN" dirty="0">
                  <a:solidFill>
                    <a:srgbClr val="FF0000"/>
                  </a:solidFill>
                  <a:latin typeface="Cambria" panose="02040503050406030204" pitchFamily="18" charset="0"/>
                  <a:ea typeface="Cambria" panose="02040503050406030204" pitchFamily="18" charset="0"/>
                </a:rPr>
                <a:t>3 ngày </a:t>
              </a:r>
              <a:r>
                <a:rPr lang="vi-VN" dirty="0">
                  <a:solidFill>
                    <a:srgbClr val="7030A0"/>
                  </a:solidFill>
                  <a:latin typeface="Cambria" panose="02040503050406030204" pitchFamily="18" charset="0"/>
                  <a:ea typeface="Cambria" panose="02040503050406030204" pitchFamily="18" charset="0"/>
                </a:rPr>
                <a:t>kể từ ngày</a:t>
              </a:r>
              <a:r>
                <a:rPr lang="en-US" dirty="0">
                  <a:solidFill>
                    <a:srgbClr val="7030A0"/>
                  </a:solidFill>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thi để được xem xét</a:t>
              </a:r>
              <a:r>
                <a:rPr lang="vi-VN" dirty="0">
                  <a:latin typeface="Cambria" panose="02040503050406030204" pitchFamily="18" charset="0"/>
                  <a:ea typeface="Cambria" panose="02040503050406030204" pitchFamily="18" charset="0"/>
                </a:rPr>
                <a:t>. Cán bộ giảng dạy phụ trách học phần, khoa/bộ môn quản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lý ngành đào tạo và P. ĐTĐH sẽ xem xét và quyết định sinh viên có được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I hay không. Nếu không được chấp thuận, sinh viên tự ý bỏ thi sẽ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không (0) cho học phần đó. Nếu được nhận điểm I, trong thời gian tối đa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là 2 học kỳ chính tiếp theo, sinh viên phải làm đơn đăng ký thi lại học phần đó.</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khi thi, điểm I sẽ được đổi thành điểm mà sinh viên đạt được. Ngược lại, qua hai học kỳ, nếu sinh viên không đăng ký thi lại thì điểm I sẽ bị đổi thành điểm</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không (0). Sinh viên nhận điểm I trong học kỳ nào sẽ không được xét học bổng</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khuyến khích của học kỳ đó </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384598"/>
            <a:chOff x="1561537" y="4459527"/>
            <a:chExt cx="3493063" cy="1384598"/>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200329"/>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Sinh viên không thể dự thi phải nộp đơn trước bao nhiêu ngày để xét? </a:t>
              </a: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2" name="Group 21">
            <a:extLst>
              <a:ext uri="{FF2B5EF4-FFF2-40B4-BE49-F238E27FC236}">
                <a16:creationId xmlns:a16="http://schemas.microsoft.com/office/drawing/2014/main" id="{9480F703-3A7C-41EA-BCDE-1201DFC2A529}"/>
              </a:ext>
            </a:extLst>
          </p:cNvPr>
          <p:cNvGrpSpPr/>
          <p:nvPr/>
        </p:nvGrpSpPr>
        <p:grpSpPr>
          <a:xfrm>
            <a:off x="4991941" y="4886168"/>
            <a:ext cx="5956819" cy="1058997"/>
            <a:chOff x="5064838" y="3708977"/>
            <a:chExt cx="5397870" cy="1058997"/>
          </a:xfrm>
        </p:grpSpPr>
        <p:sp>
          <p:nvSpPr>
            <p:cNvPr id="24" name="TextBox 23">
              <a:extLst>
                <a:ext uri="{FF2B5EF4-FFF2-40B4-BE49-F238E27FC236}">
                  <a16:creationId xmlns:a16="http://schemas.microsoft.com/office/drawing/2014/main" id="{E0957FA0-D8D5-48E3-B09A-428B01CEEA9E}"/>
                </a:ext>
              </a:extLst>
            </p:cNvPr>
            <p:cNvSpPr txBox="1"/>
            <p:nvPr/>
          </p:nvSpPr>
          <p:spPr>
            <a:xfrm>
              <a:off x="5434589" y="3752311"/>
              <a:ext cx="5028119" cy="1015663"/>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a:p>
              <a:pPr marL="914400" lvl="1" indent="-457200">
                <a:buFont typeface="Wingdings" panose="05000000000000000000" pitchFamily="2" charset="2"/>
                <a:buChar char="ü"/>
              </a:pPr>
              <a:endPar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answer retrieved</a:t>
              </a:r>
            </a:p>
          </p:txBody>
        </p:sp>
        <p:pic>
          <p:nvPicPr>
            <p:cNvPr id="28" name="Picture 27" descr="A close up of a sign&#10;&#10;Description generated with high confidence">
              <a:extLst>
                <a:ext uri="{FF2B5EF4-FFF2-40B4-BE49-F238E27FC236}">
                  <a16:creationId xmlns:a16="http://schemas.microsoft.com/office/drawing/2014/main" id="{393E2AF4-7C5E-42E0-BFA6-C9DC6A4650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337141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1: Factoid Questions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59</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694056"/>
            <a:chOff x="1361786" y="1521737"/>
            <a:chExt cx="9468427" cy="3694056"/>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69331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Tín chỉ học phí (TCHP) là </a:t>
              </a:r>
              <a:r>
                <a:rPr lang="vi-VN" dirty="0">
                  <a:solidFill>
                    <a:srgbClr val="FF0000"/>
                  </a:solidFill>
                  <a:latin typeface="Cambria" panose="02040503050406030204" pitchFamily="18" charset="0"/>
                  <a:ea typeface="Cambria" panose="02040503050406030204" pitchFamily="18" charset="0"/>
                </a:rPr>
                <a:t>đơn vị dùng để lượng hóa chi phí của các hoạt động giảng </a:t>
              </a:r>
              <a:r>
                <a:rPr lang="en-US" dirty="0">
                  <a:solidFill>
                    <a:srgbClr val="FF0000"/>
                  </a:solidFill>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dạy tính cho từng học phần</a:t>
              </a:r>
              <a:r>
                <a:rPr lang="vi-VN" dirty="0">
                  <a:latin typeface="Cambria" panose="02040503050406030204" pitchFamily="18" charset="0"/>
                  <a:ea typeface="Cambria" panose="02040503050406030204" pitchFamily="18" charset="0"/>
                </a:rPr>
                <a:t>. Số TCHP của mỗi học phần được xác định căn cứ vào đề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cương và cách thức tổ chức học phần; cụ thể như sau: Phần giảng dạy lý thuyết tại lớp: 15 tiết tương đương với 1 TCHP. Phần giảng dạy thực hành, thí nghiệm, thảo luận: 15 tiết tương đương với 1 TCHP. Một số học phần đặc biệt được xác định số TCHP riêng như: học phần Giáo dục quốc phòng-An ninh, Giáo dục thể chất, Thực tập doanh nghiệp, Khóa luận tốt nghiệp, Môn học đồ án bao gồm chuyên đề nghiên cứu khoa học, seminar,. . . sẽ được Hiệu trưởng ban hành. Có 3 loại TCHP: 1. TCHP học lại (TCHPHL): là tín chỉ học phí của học phần học lại. 2. TCHP học cải thiện (TCHPCT): là tín chỉ học phí của học phần học cải thiện. 3. TCHP học mới (TCHPHM): là tín chỉ học phí của học phần mới học lần đầu. Đầu năm học, Trường sẽ công bố mức học phí cho mỗi loại TCHP</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854631"/>
            <a:chOff x="1561537" y="4459527"/>
            <a:chExt cx="3493063" cy="854631"/>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TCHP </a:t>
              </a:r>
              <a:r>
                <a:rPr lang="en-US" sz="2000" dirty="0" err="1">
                  <a:latin typeface="Cambria" panose="02040503050406030204" pitchFamily="18" charset="0"/>
                  <a:ea typeface="Cambria" panose="02040503050406030204" pitchFamily="18" charset="0"/>
                </a:rPr>
                <a:t>là</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gì</a:t>
              </a: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0" name="Group 19">
            <a:extLst>
              <a:ext uri="{FF2B5EF4-FFF2-40B4-BE49-F238E27FC236}">
                <a16:creationId xmlns:a16="http://schemas.microsoft.com/office/drawing/2014/main" id="{F040CD79-96BD-43BB-8544-2311166D1EAA}"/>
              </a:ext>
            </a:extLst>
          </p:cNvPr>
          <p:cNvGrpSpPr/>
          <p:nvPr/>
        </p:nvGrpSpPr>
        <p:grpSpPr>
          <a:xfrm>
            <a:off x="4991942" y="4886168"/>
            <a:ext cx="6361858" cy="1058997"/>
            <a:chOff x="5064838" y="3708977"/>
            <a:chExt cx="5397870" cy="1058997"/>
          </a:xfrm>
        </p:grpSpPr>
        <p:sp>
          <p:nvSpPr>
            <p:cNvPr id="21" name="TextBox 20">
              <a:extLst>
                <a:ext uri="{FF2B5EF4-FFF2-40B4-BE49-F238E27FC236}">
                  <a16:creationId xmlns:a16="http://schemas.microsoft.com/office/drawing/2014/main" id="{3FFACE90-2F41-4F7B-B7B7-5BA0F52D880D}"/>
                </a:ext>
              </a:extLst>
            </p:cNvPr>
            <p:cNvSpPr txBox="1"/>
            <p:nvPr/>
          </p:nvSpPr>
          <p:spPr>
            <a:xfrm>
              <a:off x="5434589" y="3752311"/>
              <a:ext cx="5028119" cy="1015663"/>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a:p>
              <a:pPr marL="914400" lvl="1" indent="-457200">
                <a:buFont typeface="Wingdings" panose="05000000000000000000" pitchFamily="2" charset="2"/>
                <a:buChar char="ü"/>
              </a:pPr>
              <a:endPar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answer retrieved</a:t>
              </a:r>
            </a:p>
          </p:txBody>
        </p:sp>
        <p:pic>
          <p:nvPicPr>
            <p:cNvPr id="22" name="Picture 21" descr="A close up of a sign&#10;&#10;Description generated with high confidence">
              <a:extLst>
                <a:ext uri="{FF2B5EF4-FFF2-40B4-BE49-F238E27FC236}">
                  <a16:creationId xmlns:a16="http://schemas.microsoft.com/office/drawing/2014/main" id="{7D97B4F2-E0C9-4022-8C12-9338F5C50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55105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Observation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123672" y="6071334"/>
            <a:ext cx="10261503" cy="307777"/>
          </a:xfrm>
          <a:prstGeom prst="rect">
            <a:avLst/>
          </a:prstGeom>
          <a:noFill/>
        </p:spPr>
        <p:txBody>
          <a:bodyPr wrap="square" lIns="0" tIns="0" rIns="0" bIns="0" rtlCol="0">
            <a:spAutoFit/>
          </a:bodyPr>
          <a:lstStyle/>
          <a:p>
            <a:pPr algn="ctr"/>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Problems with traditional online experiences </a:t>
            </a:r>
            <a:r>
              <a:rPr lang="en-US" sz="2000" dirty="0">
                <a:latin typeface="Cambria" panose="02040503050406030204" pitchFamily="18" charset="0"/>
                <a:ea typeface="Cambria" panose="02040503050406030204" pitchFamily="18" charset="0"/>
                <a:cs typeface="Segoe UI" panose="020B0502040204020203" pitchFamily="34" charset="0"/>
              </a:rPr>
              <a:t>by 2018 State of Chatbots Report</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20" name="Picture 19" descr="A screenshot of a cell phone&#10;&#10;Description generated with very high confidence">
            <a:extLst>
              <a:ext uri="{FF2B5EF4-FFF2-40B4-BE49-F238E27FC236}">
                <a16:creationId xmlns:a16="http://schemas.microsoft.com/office/drawing/2014/main" id="{F43EE6F6-E486-4BA3-91C0-1FC4ECF8A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420" y="1146539"/>
            <a:ext cx="8116600" cy="4872697"/>
          </a:xfrm>
          <a:prstGeom prst="rect">
            <a:avLst/>
          </a:prstGeom>
        </p:spPr>
      </p:pic>
    </p:spTree>
    <p:extLst>
      <p:ext uri="{BB962C8B-B14F-4D97-AF65-F5344CB8AC3E}">
        <p14:creationId xmlns:p14="http://schemas.microsoft.com/office/powerpoint/2010/main" val="3338231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1: Factoid Questions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60</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971055"/>
            <a:chOff x="1361786" y="1521737"/>
            <a:chExt cx="9468427" cy="3971055"/>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970318"/>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Khoa chịu trách nhiệm xét duyệt đề tài KLTN. Việc xét duyệt phải đảm bảo các yêu cầu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a:t>
              </a:r>
              <a:r>
                <a:rPr lang="vi-VN" dirty="0">
                  <a:solidFill>
                    <a:srgbClr val="7030A0"/>
                  </a:solidFill>
                  <a:latin typeface="Cambria" panose="02040503050406030204" pitchFamily="18" charset="0"/>
                  <a:ea typeface="Cambria" panose="02040503050406030204" pitchFamily="18" charset="0"/>
                </a:rPr>
                <a:t>Đề tài có thể do </a:t>
              </a:r>
              <a:r>
                <a:rPr lang="vi-VN" dirty="0">
                  <a:solidFill>
                    <a:srgbClr val="FF0000"/>
                  </a:solidFill>
                  <a:latin typeface="Cambria" panose="02040503050406030204" pitchFamily="18" charset="0"/>
                  <a:ea typeface="Cambria" panose="02040503050406030204" pitchFamily="18" charset="0"/>
                </a:rPr>
                <a:t>giảng viên hay các doanh nghiệp </a:t>
              </a:r>
              <a:r>
                <a:rPr lang="vi-VN" dirty="0">
                  <a:solidFill>
                    <a:srgbClr val="7030A0"/>
                  </a:solidFill>
                  <a:latin typeface="Cambria" panose="02040503050406030204" pitchFamily="18" charset="0"/>
                  <a:ea typeface="Cambria" panose="02040503050406030204" pitchFamily="18" charset="0"/>
                </a:rPr>
                <a:t>đề xuất</a:t>
              </a:r>
              <a:r>
                <a:rPr lang="vi-VN" dirty="0">
                  <a:latin typeface="Cambria" panose="02040503050406030204" pitchFamily="18" charset="0"/>
                  <a:ea typeface="Cambria" panose="02040503050406030204" pitchFamily="18" charset="0"/>
                </a:rPr>
                <a:t>. Đề tài và đề cương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nghiên cứu phải đảm bảo: Tính khoa học, tính thực tiễn của đề tài; Tính khả thi của đề tài (điều kiện thực hiện, thời gian, khối lượng. . . ); Đề tài phù hợp với mục tiêu đào tạo và chuẩn đầu ra của ngành đào tạo tương ứng; Các đề tài đã qua xét duyệt phải được công bố để sinh viên đăng ký. Mỗi đề tài KLTN được giao cho từ 1 đến 2 SV thực hiện với sự phân công trách nhiệm cụ thể cho từng SV có ghi rõ trong đề cương nghiên cứu. Mỗi đề tài KLTN phải do tối thiểu 1 CBHD có học vị từ thạc sĩ trở lên hướng dẫn, nếu đề tài do doanh nghiệp đề xuất thì có thể có thêm 1 đại diện của doanh nghiệp đồng hướng dẫn. CBHD đề tài không được là người có quan hệ ruột thịt với SV thực hiện (cha, mẹ, vợ, chồng, anh, chị, em ruột). CBHD được hướng dẫn tối đa 5 đề tài hoặc 10 SV trong mỗi đợt giao đề tài KLTN. Đối với các đề tài có sử dụng dữ liệu hoặc tư liệu của doanh nghiệp, CBHD có trách nhiệm kiểm tra việc thực hiện các qui định về tác quyền của đơn vị cung cấp dữ liệu hoặc tư liệu liên quan</a:t>
              </a:r>
              <a:r>
                <a:rPr lang="en-US" dirty="0">
                  <a:latin typeface="Cambria" panose="02040503050406030204" pitchFamily="18" charset="0"/>
                  <a:ea typeface="Cambria" panose="02040503050406030204" pitchFamily="18" charset="0"/>
                </a:rPr>
                <a:t>.</a:t>
              </a: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892155"/>
            <a:chOff x="1561537" y="4459527"/>
            <a:chExt cx="3493063" cy="892155"/>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Ai </a:t>
              </a:r>
              <a:r>
                <a:rPr lang="en-US" sz="2000" dirty="0" err="1">
                  <a:latin typeface="Cambria" panose="02040503050406030204" pitchFamily="18" charset="0"/>
                  <a:ea typeface="Cambria" panose="02040503050406030204" pitchFamily="18" charset="0"/>
                </a:rPr>
                <a:t>có</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thể</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đề</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xuất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đề</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tài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tốt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nghiệp</a:t>
              </a:r>
              <a:r>
                <a:rPr lang="en-US" sz="2000" dirty="0">
                  <a:latin typeface="Cambria" panose="02040503050406030204" pitchFamily="18" charset="0"/>
                  <a:ea typeface="Cambria" panose="02040503050406030204" pitchFamily="18" charset="0"/>
                </a:rPr>
                <a:t>? </a:t>
              </a: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7" name="Group 6">
            <a:extLst>
              <a:ext uri="{FF2B5EF4-FFF2-40B4-BE49-F238E27FC236}">
                <a16:creationId xmlns:a16="http://schemas.microsoft.com/office/drawing/2014/main" id="{843A9F6D-963E-44D8-BB41-03E6D5FDCAAD}"/>
              </a:ext>
            </a:extLst>
          </p:cNvPr>
          <p:cNvGrpSpPr/>
          <p:nvPr/>
        </p:nvGrpSpPr>
        <p:grpSpPr>
          <a:xfrm>
            <a:off x="4991942" y="4886168"/>
            <a:ext cx="6692902" cy="1058997"/>
            <a:chOff x="5064838" y="3708977"/>
            <a:chExt cx="5397870" cy="1058997"/>
          </a:xfrm>
        </p:grpSpPr>
        <p:sp>
          <p:nvSpPr>
            <p:cNvPr id="32" name="TextBox 31">
              <a:extLst>
                <a:ext uri="{FF2B5EF4-FFF2-40B4-BE49-F238E27FC236}">
                  <a16:creationId xmlns:a16="http://schemas.microsoft.com/office/drawing/2014/main" id="{3E359A56-397D-4EF5-AB40-964673C1A080}"/>
                </a:ext>
              </a:extLst>
            </p:cNvPr>
            <p:cNvSpPr txBox="1"/>
            <p:nvPr/>
          </p:nvSpPr>
          <p:spPr>
            <a:xfrm>
              <a:off x="5434589" y="3752311"/>
              <a:ext cx="5028119" cy="1015663"/>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a:p>
              <a:pPr marL="914400" lvl="1" indent="-457200">
                <a:buFont typeface="Wingdings" panose="05000000000000000000" pitchFamily="2" charset="2"/>
                <a:buChar char="ü"/>
              </a:pPr>
              <a:endPar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answer retrieved</a:t>
              </a:r>
            </a:p>
          </p:txBody>
        </p:sp>
        <p:pic>
          <p:nvPicPr>
            <p:cNvPr id="33" name="Picture 32" descr="A close up of a sign&#10;&#10;Description generated with high confidence">
              <a:extLst>
                <a:ext uri="{FF2B5EF4-FFF2-40B4-BE49-F238E27FC236}">
                  <a16:creationId xmlns:a16="http://schemas.microsoft.com/office/drawing/2014/main" id="{2EE30117-1DC5-471F-B391-CEB7AA379C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252531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2: Lexical/Syntactic Variations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61</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4248054"/>
            <a:chOff x="1361786" y="1521737"/>
            <a:chExt cx="9468427" cy="4248054"/>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424731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Vì những lý do chính đáng không thể dự thi, kiểm tra (ốm đau, tai nạn, việc gia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đình</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 . ) sinh viên sẽ được xem xét giải quyết cho nhận điểm chưa hoàn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tất học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phần (hoãn thi), ký hiệu bằng chữ I. Trước khi kết thúc học kỳ, sinh viên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phải nộp đơn trình bày rõ lý do không thể hoàn tất học phần cùng các giấy tờ</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xác nhận cần thiết cho cán bộ giảng dạy học phần đó và P.ĐTĐH. Trường hợp</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và có lý do chính đáng, sinh viên phải nộp trong vòng 3 ngày kể từ ngày</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thi để được xem xét. Cán bộ giảng dạy phụ trách học phần, khoa/bộ môn quản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lý ngành đào tạo và P. ĐTĐH sẽ xem xét và quyết định sinh viên có được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I hay không. </a:t>
              </a:r>
              <a:r>
                <a:rPr lang="vi-VN" dirty="0">
                  <a:solidFill>
                    <a:srgbClr val="7030A0"/>
                  </a:solidFill>
                  <a:latin typeface="Cambria" panose="02040503050406030204" pitchFamily="18" charset="0"/>
                  <a:ea typeface="Cambria" panose="02040503050406030204" pitchFamily="18" charset="0"/>
                </a:rPr>
                <a:t>Nếu </a:t>
              </a:r>
              <a:r>
                <a:rPr lang="vi-VN" dirty="0">
                  <a:solidFill>
                    <a:schemeClr val="accent5">
                      <a:lumMod val="50000"/>
                    </a:schemeClr>
                  </a:solidFill>
                  <a:latin typeface="Cambria" panose="02040503050406030204" pitchFamily="18" charset="0"/>
                  <a:ea typeface="Cambria" panose="02040503050406030204" pitchFamily="18" charset="0"/>
                </a:rPr>
                <a:t>không được chấp thuận</a:t>
              </a:r>
              <a:r>
                <a:rPr lang="vi-VN" dirty="0">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sinh viên tự ý </a:t>
              </a:r>
              <a:r>
                <a:rPr lang="vi-VN" dirty="0">
                  <a:solidFill>
                    <a:schemeClr val="accent5">
                      <a:lumMod val="50000"/>
                    </a:schemeClr>
                  </a:solidFill>
                  <a:latin typeface="Cambria" panose="02040503050406030204" pitchFamily="18" charset="0"/>
                  <a:ea typeface="Cambria" panose="02040503050406030204" pitchFamily="18" charset="0"/>
                </a:rPr>
                <a:t>bỏ thi </a:t>
              </a:r>
              <a:r>
                <a:rPr lang="vi-VN" dirty="0">
                  <a:solidFill>
                    <a:srgbClr val="7030A0"/>
                  </a:solidFill>
                  <a:latin typeface="Cambria" panose="02040503050406030204" pitchFamily="18" charset="0"/>
                  <a:ea typeface="Cambria" panose="02040503050406030204" pitchFamily="18" charset="0"/>
                </a:rPr>
                <a:t>sẽ </a:t>
              </a:r>
              <a:r>
                <a:rPr lang="vi-VN" dirty="0">
                  <a:solidFill>
                    <a:srgbClr val="FF0000"/>
                  </a:solidFill>
                  <a:latin typeface="Cambria" panose="02040503050406030204" pitchFamily="18" charset="0"/>
                  <a:ea typeface="Cambria" panose="02040503050406030204" pitchFamily="18" charset="0"/>
                </a:rPr>
                <a:t>nhận</a:t>
              </a:r>
              <a:r>
                <a:rPr lang="en-US" dirty="0">
                  <a:solidFill>
                    <a:srgbClr val="FF0000"/>
                  </a:solidFill>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điểm không (0) cho học phần đó</a:t>
              </a:r>
              <a:r>
                <a:rPr lang="vi-VN" dirty="0">
                  <a:latin typeface="Cambria" panose="02040503050406030204" pitchFamily="18" charset="0"/>
                  <a:ea typeface="Cambria" panose="02040503050406030204" pitchFamily="18" charset="0"/>
                </a:rPr>
                <a:t>. Nếu được nhận điểm I, trong thời gian tối đa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là 2 học kỳ chính tiếp theo, sinh viên phải làm đơn đăng ký thi lại học phần đó.</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khi thi, điểm I sẽ được đổi thành điểm mà sinh viên đạt được. Ngược lại, qua hai học kỳ, nếu sinh viên không đăng ký thi lại thì điểm I sẽ bị đổi thành điểm</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không (0). Sinh viên nhận điểm I trong học kỳ nào sẽ không được xét học bổng</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khuyến khích của học kỳ đó </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753929"/>
            <a:chOff x="1561537" y="4459527"/>
            <a:chExt cx="3493063" cy="1753929"/>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569660"/>
            </a:xfrm>
            <a:prstGeom prst="rect">
              <a:avLst/>
            </a:prstGeom>
            <a:noFill/>
          </p:spPr>
          <p:txBody>
            <a:bodyPr wrap="square" rtlCol="0">
              <a:spAutoFit/>
            </a:bodyPr>
            <a:lstStyle/>
            <a:p>
              <a:r>
                <a:rPr lang="vi-VN" sz="2000" dirty="0">
                  <a:latin typeface="Cambria" panose="02040503050406030204" pitchFamily="18" charset="0"/>
                  <a:ea typeface="Cambria" panose="02040503050406030204" pitchFamily="18" charset="0"/>
                </a:rPr>
                <a:t>Nếu </a:t>
              </a:r>
              <a:r>
                <a:rPr lang="vi-VN" sz="2000" dirty="0">
                  <a:solidFill>
                    <a:schemeClr val="accent5">
                      <a:lumMod val="50000"/>
                    </a:schemeClr>
                  </a:solidFill>
                  <a:latin typeface="Cambria" panose="02040503050406030204" pitchFamily="18" charset="0"/>
                  <a:ea typeface="Cambria" panose="02040503050406030204" pitchFamily="18" charset="0"/>
                </a:rPr>
                <a:t>không được đồng ý</a:t>
              </a:r>
              <a:r>
                <a:rPr lang="vi-VN" sz="2000" dirty="0">
                  <a:solidFill>
                    <a:srgbClr val="002060"/>
                  </a:solidFill>
                  <a:latin typeface="Cambria" panose="02040503050406030204" pitchFamily="18" charset="0"/>
                  <a:ea typeface="Cambria" panose="02040503050406030204" pitchFamily="18" charset="0"/>
                </a:rPr>
                <a:t> </a:t>
              </a:r>
              <a:r>
                <a:rPr lang="vi-VN" sz="2000" dirty="0">
                  <a:latin typeface="Cambria" panose="02040503050406030204" pitchFamily="18" charset="0"/>
                  <a:ea typeface="Cambria" panose="02040503050406030204" pitchFamily="18" charset="0"/>
                </a:rPr>
                <a:t>mà em </a:t>
              </a:r>
              <a:r>
                <a:rPr lang="vi-VN" sz="2000" dirty="0">
                  <a:solidFill>
                    <a:schemeClr val="accent5">
                      <a:lumMod val="50000"/>
                    </a:schemeClr>
                  </a:solidFill>
                  <a:latin typeface="Cambria" panose="02040503050406030204" pitchFamily="18" charset="0"/>
                  <a:ea typeface="Cambria" panose="02040503050406030204" pitchFamily="18" charset="0"/>
                </a:rPr>
                <a:t>không thi </a:t>
              </a:r>
              <a:r>
                <a:rPr lang="vi-VN" sz="2000" dirty="0">
                  <a:latin typeface="Cambria" panose="02040503050406030204" pitchFamily="18" charset="0"/>
                  <a:ea typeface="Cambria" panose="02040503050406030204" pitchFamily="18" charset="0"/>
                </a:rPr>
                <a:t>thì sẽ ra sao? </a:t>
              </a:r>
              <a:br>
                <a:rPr lang="vi-VN" dirty="0"/>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2" name="Group 21">
            <a:extLst>
              <a:ext uri="{FF2B5EF4-FFF2-40B4-BE49-F238E27FC236}">
                <a16:creationId xmlns:a16="http://schemas.microsoft.com/office/drawing/2014/main" id="{9480F703-3A7C-41EA-BCDE-1201DFC2A529}"/>
              </a:ext>
            </a:extLst>
          </p:cNvPr>
          <p:cNvGrpSpPr/>
          <p:nvPr/>
        </p:nvGrpSpPr>
        <p:grpSpPr>
          <a:xfrm>
            <a:off x="4991942" y="4886168"/>
            <a:ext cx="5397870" cy="854630"/>
            <a:chOff x="5064838" y="3708977"/>
            <a:chExt cx="5397870" cy="854630"/>
          </a:xfrm>
        </p:grpSpPr>
        <p:sp>
          <p:nvSpPr>
            <p:cNvPr id="24" name="TextBox 23">
              <a:extLst>
                <a:ext uri="{FF2B5EF4-FFF2-40B4-BE49-F238E27FC236}">
                  <a16:creationId xmlns:a16="http://schemas.microsoft.com/office/drawing/2014/main" id="{E0957FA0-D8D5-48E3-B09A-428B01CEEA9E}"/>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No document found</a:t>
              </a:r>
            </a:p>
          </p:txBody>
        </p:sp>
        <p:pic>
          <p:nvPicPr>
            <p:cNvPr id="28" name="Picture 27" descr="A close up of a sign&#10;&#10;Description generated with high confidence">
              <a:extLst>
                <a:ext uri="{FF2B5EF4-FFF2-40B4-BE49-F238E27FC236}">
                  <a16:creationId xmlns:a16="http://schemas.microsoft.com/office/drawing/2014/main" id="{393E2AF4-7C5E-42E0-BFA6-C9DC6A4650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428567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2: Lexical/Syntactic Variations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62</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694056"/>
            <a:chOff x="1361786" y="1521737"/>
            <a:chExt cx="9468427" cy="3694056"/>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69331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Tín chỉ học phí (TCHP) là đơn vị dùng để lượng hóa chi phí của các hoạt động giảng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dạy tính cho từng học phần. Số TCHP của mỗi học phần được xác định căn cứ vào đề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cương và cách thức tổ chức học phần; cụ thể như sau: Phần giảng dạy lý thuyết tại lớp: 15 tiết tương đương với 1 TCHP. Phần giảng dạy thực hành, thí nghiệm, thảo luận: </a:t>
              </a:r>
              <a:r>
                <a:rPr lang="vi-VN" dirty="0">
                  <a:solidFill>
                    <a:srgbClr val="FF0000"/>
                  </a:solidFill>
                  <a:latin typeface="Cambria" panose="02040503050406030204" pitchFamily="18" charset="0"/>
                  <a:ea typeface="Cambria" panose="02040503050406030204" pitchFamily="18" charset="0"/>
                </a:rPr>
                <a:t>15 tiết </a:t>
              </a:r>
              <a:r>
                <a:rPr lang="vi-VN" dirty="0">
                  <a:solidFill>
                    <a:schemeClr val="accent5">
                      <a:lumMod val="50000"/>
                    </a:schemeClr>
                  </a:solidFill>
                  <a:latin typeface="Cambria" panose="02040503050406030204" pitchFamily="18" charset="0"/>
                  <a:ea typeface="Cambria" panose="02040503050406030204" pitchFamily="18" charset="0"/>
                </a:rPr>
                <a:t>tương đương</a:t>
              </a:r>
              <a:r>
                <a:rPr lang="vi-VN" dirty="0">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với 1 TCHP</a:t>
              </a:r>
              <a:r>
                <a:rPr lang="vi-VN" dirty="0">
                  <a:latin typeface="Cambria" panose="02040503050406030204" pitchFamily="18" charset="0"/>
                  <a:ea typeface="Cambria" panose="02040503050406030204" pitchFamily="18" charset="0"/>
                </a:rPr>
                <a:t>. Một số học phần đặc biệt được xác định số TCHP riêng như: học phần Giáo dục quốc phòng-An ninh, Giáo dục thể chất, Thực tập doanh nghiệp, Khóa luận tốt nghiệp, Môn học đồ án bao gồm chuyên đề nghiên cứu khoa học, seminar,. . . sẽ được Hiệu trưởng ban hành. Có 3 loại TCHP: 1. TCHP học lại (TCHPHL): là tín chỉ học phí của học phần học lại. 2. TCHP học cải thiện (TCHPCT): là tín chỉ học phí của học phần học cải thiện. 3. TCHP học mới (TCHPHM): là tín chỉ học phí của học phần mới học lần đầu. Đầu năm học, Trường sẽ công bố mức học phí cho mỗi loại TCHP</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507708"/>
            <a:chOff x="1561537" y="4459527"/>
            <a:chExt cx="3493063" cy="1507708"/>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32343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1 </a:t>
              </a:r>
              <a:r>
                <a:rPr lang="en-US" sz="2000" dirty="0" err="1">
                  <a:latin typeface="Cambria" panose="02040503050406030204" pitchFamily="18" charset="0"/>
                  <a:ea typeface="Cambria" panose="02040503050406030204" pitchFamily="18" charset="0"/>
                </a:rPr>
                <a:t>tín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chỉ</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học</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phần</a:t>
              </a:r>
              <a:r>
                <a:rPr lang="en-US" sz="2000" dirty="0">
                  <a:latin typeface="Cambria" panose="02040503050406030204" pitchFamily="18" charset="0"/>
                  <a:ea typeface="Cambria" panose="02040503050406030204" pitchFamily="18" charset="0"/>
                </a:rPr>
                <a:t> </a:t>
              </a:r>
              <a:r>
                <a:rPr lang="en-US" sz="2000" dirty="0" err="1">
                  <a:solidFill>
                    <a:schemeClr val="accent5">
                      <a:lumMod val="50000"/>
                    </a:schemeClr>
                  </a:solidFill>
                  <a:latin typeface="Cambria" panose="02040503050406030204" pitchFamily="18" charset="0"/>
                  <a:ea typeface="Cambria" panose="02040503050406030204" pitchFamily="18" charset="0"/>
                </a:rPr>
                <a:t>bằng</a:t>
              </a:r>
              <a:r>
                <a:rPr lang="en-US" sz="2000" dirty="0">
                  <a:solidFill>
                    <a:schemeClr val="accent5">
                      <a:lumMod val="50000"/>
                    </a:schemeClr>
                  </a:solidFill>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bao </a:t>
              </a:r>
              <a:r>
                <a:rPr lang="en-US" sz="2000" dirty="0" err="1">
                  <a:latin typeface="Cambria" panose="02040503050406030204" pitchFamily="18" charset="0"/>
                  <a:ea typeface="Cambria" panose="02040503050406030204" pitchFamily="18" charset="0"/>
                </a:rPr>
                <a:t>nhiêu</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tiết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học</a:t>
              </a:r>
              <a:r>
                <a:rPr lang="en-US" sz="2000" dirty="0">
                  <a:latin typeface="Cambria" panose="02040503050406030204" pitchFamily="18" charset="0"/>
                  <a:ea typeface="Cambria" panose="02040503050406030204" pitchFamily="18" charset="0"/>
                </a:rPr>
                <a:t>? </a:t>
              </a:r>
              <a:br>
                <a:rPr lang="en-US" sz="2000" dirty="0"/>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0" name="Group 19">
            <a:extLst>
              <a:ext uri="{FF2B5EF4-FFF2-40B4-BE49-F238E27FC236}">
                <a16:creationId xmlns:a16="http://schemas.microsoft.com/office/drawing/2014/main" id="{F040CD79-96BD-43BB-8544-2311166D1EAA}"/>
              </a:ext>
            </a:extLst>
          </p:cNvPr>
          <p:cNvGrpSpPr/>
          <p:nvPr/>
        </p:nvGrpSpPr>
        <p:grpSpPr>
          <a:xfrm>
            <a:off x="4991941" y="4886168"/>
            <a:ext cx="6242115" cy="1058997"/>
            <a:chOff x="5064838" y="3708977"/>
            <a:chExt cx="5397870" cy="1058997"/>
          </a:xfrm>
        </p:grpSpPr>
        <p:sp>
          <p:nvSpPr>
            <p:cNvPr id="21" name="TextBox 20">
              <a:extLst>
                <a:ext uri="{FF2B5EF4-FFF2-40B4-BE49-F238E27FC236}">
                  <a16:creationId xmlns:a16="http://schemas.microsoft.com/office/drawing/2014/main" id="{3FFACE90-2F41-4F7B-B7B7-5BA0F52D880D}"/>
                </a:ext>
              </a:extLst>
            </p:cNvPr>
            <p:cNvSpPr txBox="1"/>
            <p:nvPr/>
          </p:nvSpPr>
          <p:spPr>
            <a:xfrm>
              <a:off x="5434589" y="3752311"/>
              <a:ext cx="5028119" cy="1015663"/>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a:p>
              <a:pPr marL="914400" lvl="1" indent="-457200">
                <a:buFont typeface="Wingdings" panose="05000000000000000000" pitchFamily="2" charset="2"/>
                <a:buChar char="ü"/>
              </a:pPr>
              <a:endPar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answer retrieved</a:t>
              </a:r>
            </a:p>
          </p:txBody>
        </p:sp>
        <p:pic>
          <p:nvPicPr>
            <p:cNvPr id="22" name="Picture 21" descr="A close up of a sign&#10;&#10;Description generated with high confidence">
              <a:extLst>
                <a:ext uri="{FF2B5EF4-FFF2-40B4-BE49-F238E27FC236}">
                  <a16:creationId xmlns:a16="http://schemas.microsoft.com/office/drawing/2014/main" id="{7D97B4F2-E0C9-4022-8C12-9338F5C50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240821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2: Lexical/Syntactic Variations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63</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971055"/>
            <a:chOff x="1361786" y="1521737"/>
            <a:chExt cx="9468427" cy="3971055"/>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970318"/>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Khoa</a:t>
              </a:r>
              <a:r>
                <a:rPr lang="vi-VN" dirty="0">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chịu trách nhiệm </a:t>
              </a:r>
              <a:r>
                <a:rPr lang="vi-VN" dirty="0">
                  <a:solidFill>
                    <a:schemeClr val="accent5">
                      <a:lumMod val="50000"/>
                    </a:schemeClr>
                  </a:solidFill>
                  <a:latin typeface="Cambria" panose="02040503050406030204" pitchFamily="18" charset="0"/>
                  <a:ea typeface="Cambria" panose="02040503050406030204" pitchFamily="18" charset="0"/>
                </a:rPr>
                <a:t>xét duyệt </a:t>
              </a:r>
              <a:r>
                <a:rPr lang="vi-VN" dirty="0">
                  <a:solidFill>
                    <a:srgbClr val="7030A0"/>
                  </a:solidFill>
                  <a:latin typeface="Cambria" panose="02040503050406030204" pitchFamily="18" charset="0"/>
                  <a:ea typeface="Cambria" panose="02040503050406030204" pitchFamily="18" charset="0"/>
                </a:rPr>
                <a:t>đề tài KLTN</a:t>
              </a:r>
              <a:r>
                <a:rPr lang="vi-VN" dirty="0">
                  <a:latin typeface="Cambria" panose="02040503050406030204" pitchFamily="18" charset="0"/>
                  <a:ea typeface="Cambria" panose="02040503050406030204" pitchFamily="18" charset="0"/>
                </a:rPr>
                <a:t>. Việc xét duyệt phải đảm bảo các yêu cầu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Đề tài có thể do giảng viên hay các doanh nghiệp đề xuất. Đề tài và đề cương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nghiên cứu phải đảm bảo: Tính khoa học, tính thực tiễn của đề tài; Tính khả thi của đề tài (điều kiện thực hiện, thời gian, khối lượng. . . ); Đề tài phù hợp với mục tiêu đào tạo và chuẩn đầu ra của ngành đào tạo tương ứng; Các đề tài đã qua xét duyệt phải được công bố để sinh viên đăng ký. Mỗi đề tài KLTN được giao cho từ 1 đến 2 SV thực hiện với sự phân công trách nhiệm cụ thể cho từng SV có ghi rõ trong đề cương nghiên cứu. Mỗi đề tài KLTN phải do tối thiểu 1 CBHD có học vị từ thạc sĩ trở lên hướng dẫn, nếu đề tài do doanh nghiệp đề xuất thì có thể có thêm 1 đại diện của doanh nghiệp đồng hướng dẫn. CBHD đề tài không được là người có quan hệ ruột thịt với SV thực hiện (cha, mẹ, vợ, chồng, anh, chị, em ruột). CBHD được hướng dẫn tối đa 5 đề tài hoặc 10 SV trong mỗi đợt giao đề tài KLTN. Đối với các đề tài có sử dụng dữ liệu hoặc tư liệu của doanh nghiệp, CBHD có trách nhiệm kiểm tra việc thực hiện các qui định về tác quyền của đơn vị cung cấp dữ liệu hoặc tư liệu liên quan</a:t>
              </a:r>
              <a:r>
                <a:rPr lang="en-US" dirty="0">
                  <a:latin typeface="Cambria" panose="02040503050406030204" pitchFamily="18" charset="0"/>
                  <a:ea typeface="Cambria" panose="02040503050406030204" pitchFamily="18" charset="0"/>
                </a:rPr>
                <a:t>.</a:t>
              </a: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199932"/>
            <a:chOff x="1561537" y="4459527"/>
            <a:chExt cx="3493063" cy="1199932"/>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015663"/>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Ai </a:t>
              </a:r>
              <a:r>
                <a:rPr lang="en-US" sz="2000" dirty="0" err="1">
                  <a:solidFill>
                    <a:schemeClr val="accent5">
                      <a:lumMod val="50000"/>
                    </a:schemeClr>
                  </a:solidFill>
                  <a:latin typeface="Cambria" panose="02040503050406030204" pitchFamily="18" charset="0"/>
                  <a:ea typeface="Cambria" panose="02040503050406030204" pitchFamily="18" charset="0"/>
                </a:rPr>
                <a:t>xác</a:t>
              </a:r>
              <a:r>
                <a:rPr lang="en-US" sz="2000" dirty="0">
                  <a:solidFill>
                    <a:schemeClr val="accent5">
                      <a:lumMod val="50000"/>
                    </a:schemeClr>
                  </a:solidFill>
                  <a:latin typeface="Cambria" panose="02040503050406030204" pitchFamily="18" charset="0"/>
                  <a:ea typeface="Cambria" panose="02040503050406030204" pitchFamily="18" charset="0"/>
                </a:rPr>
                <a:t> </a:t>
              </a:r>
              <a:r>
                <a:rPr lang="en-US" sz="2000" dirty="0" err="1">
                  <a:solidFill>
                    <a:schemeClr val="accent5">
                      <a:lumMod val="50000"/>
                    </a:schemeClr>
                  </a:solidFill>
                  <a:latin typeface="Cambria" panose="02040503050406030204" pitchFamily="18" charset="0"/>
                  <a:ea typeface="Cambria" panose="02040503050406030204" pitchFamily="18" charset="0"/>
                </a:rPr>
                <a:t>nhận</a:t>
              </a:r>
              <a:r>
                <a:rPr lang="en-US" sz="2000" dirty="0">
                  <a:solidFill>
                    <a:schemeClr val="accent5">
                      <a:lumMod val="50000"/>
                    </a:schemeClr>
                  </a:solidFill>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đề</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tài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tốt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nghiệp</a:t>
              </a:r>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pic>
        <p:nvPicPr>
          <p:cNvPr id="33" name="Picture 32" descr="A close up of a sign&#10;&#10;Description generated with high confidence">
            <a:extLst>
              <a:ext uri="{FF2B5EF4-FFF2-40B4-BE49-F238E27FC236}">
                <a16:creationId xmlns:a16="http://schemas.microsoft.com/office/drawing/2014/main" id="{2EE30117-1DC5-471F-B391-CEB7AA379C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1942" y="4886168"/>
            <a:ext cx="854630" cy="854630"/>
          </a:xfrm>
          <a:prstGeom prst="rect">
            <a:avLst/>
          </a:prstGeom>
        </p:spPr>
      </p:pic>
      <p:sp>
        <p:nvSpPr>
          <p:cNvPr id="20" name="TextBox 19">
            <a:extLst>
              <a:ext uri="{FF2B5EF4-FFF2-40B4-BE49-F238E27FC236}">
                <a16:creationId xmlns:a16="http://schemas.microsoft.com/office/drawing/2014/main" id="{BD7D4804-22E1-49CB-A532-9A413E374594}"/>
              </a:ext>
            </a:extLst>
          </p:cNvPr>
          <p:cNvSpPr txBox="1"/>
          <p:nvPr/>
        </p:nvSpPr>
        <p:spPr>
          <a:xfrm>
            <a:off x="5361693" y="4929502"/>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No document found</a:t>
            </a:r>
          </a:p>
        </p:txBody>
      </p:sp>
    </p:spTree>
    <p:extLst>
      <p:ext uri="{BB962C8B-B14F-4D97-AF65-F5344CB8AC3E}">
        <p14:creationId xmlns:p14="http://schemas.microsoft.com/office/powerpoint/2010/main" val="25283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3: World Knowledge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64</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4248054"/>
            <a:chOff x="1361786" y="1521737"/>
            <a:chExt cx="9468427" cy="4248054"/>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424731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Vì những lý do chính đáng không thể dự thi, kiểm tra (ốm đau, tai nạn, việc gia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đình</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 . ) sinh viên sẽ được xem xét giải quyết cho nhận điểm chưa hoàn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tất học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phần (hoãn thi), ký hiệu bằng chữ I. Trước khi kết thúc học kỳ, sinh viên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phải nộp đơn trình bày rõ lý do không thể hoàn tất học phần cùng các giấy tờ</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xác nhận cần thiết cho cán bộ giảng dạy học phần đó và P.ĐTĐH. Trường hợp</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và có lý do chính đáng, sinh viên phải nộp trong vòng 3 ngày kể từ ngày</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thi để được xem xét. Cán bộ giảng dạy phụ trách học phần, khoa/bộ môn quản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lý ngành đào tạo và P. ĐTĐH sẽ xem xét và quyết định sinh viên có được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I hay không. Nếu không được chấp thuận, sinh viên tự ý bỏ thi sẽ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không (0) cho học phần đó. Nếu được nhận điểm I, trong thời gian tối đa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là 2 học kỳ chính tiếp theo, sinh viên phải làm đơn đăng ký thi lại học phần đó.</a:t>
              </a:r>
              <a:r>
                <a:rPr lang="en-US" dirty="0">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Sau khi thi, điểm I sẽ được đổi thành điểm mà sinh viên đạt được. Ngược lại, </a:t>
              </a:r>
              <a:r>
                <a:rPr lang="vi-VN" dirty="0">
                  <a:solidFill>
                    <a:srgbClr val="FF0000"/>
                  </a:solidFill>
                  <a:latin typeface="Cambria" panose="02040503050406030204" pitchFamily="18" charset="0"/>
                  <a:ea typeface="Cambria" panose="02040503050406030204" pitchFamily="18" charset="0"/>
                </a:rPr>
                <a:t>qua hai học kỳ, nếu sinh viên không đăng ký thi lại </a:t>
              </a:r>
              <a:r>
                <a:rPr lang="vi-VN" dirty="0">
                  <a:solidFill>
                    <a:srgbClr val="7030A0"/>
                  </a:solidFill>
                  <a:latin typeface="Cambria" panose="02040503050406030204" pitchFamily="18" charset="0"/>
                  <a:ea typeface="Cambria" panose="02040503050406030204" pitchFamily="18" charset="0"/>
                </a:rPr>
                <a:t>thì điểm I sẽ bị đổi thành </a:t>
              </a:r>
              <a:r>
                <a:rPr lang="vi-VN" dirty="0">
                  <a:solidFill>
                    <a:schemeClr val="accent5">
                      <a:lumMod val="50000"/>
                    </a:schemeClr>
                  </a:solidFill>
                  <a:latin typeface="Cambria" panose="02040503050406030204" pitchFamily="18" charset="0"/>
                  <a:ea typeface="Cambria" panose="02040503050406030204" pitchFamily="18" charset="0"/>
                </a:rPr>
                <a:t>điểm</a:t>
              </a:r>
              <a:r>
                <a:rPr lang="en-US" dirty="0">
                  <a:solidFill>
                    <a:schemeClr val="accent5">
                      <a:lumMod val="50000"/>
                    </a:schemeClr>
                  </a:solidFill>
                  <a:latin typeface="Cambria" panose="02040503050406030204" pitchFamily="18" charset="0"/>
                  <a:ea typeface="Cambria" panose="02040503050406030204" pitchFamily="18" charset="0"/>
                </a:rPr>
                <a:t> </a:t>
              </a:r>
              <a:r>
                <a:rPr lang="vi-VN" dirty="0">
                  <a:solidFill>
                    <a:schemeClr val="accent5">
                      <a:lumMod val="50000"/>
                    </a:schemeClr>
                  </a:solidFill>
                  <a:latin typeface="Cambria" panose="02040503050406030204" pitchFamily="18" charset="0"/>
                  <a:ea typeface="Cambria" panose="02040503050406030204" pitchFamily="18" charset="0"/>
                </a:rPr>
                <a:t>không (0). </a:t>
              </a:r>
              <a:r>
                <a:rPr lang="vi-VN" dirty="0">
                  <a:latin typeface="Cambria" panose="02040503050406030204" pitchFamily="18" charset="0"/>
                  <a:ea typeface="Cambria" panose="02040503050406030204" pitchFamily="18" charset="0"/>
                </a:rPr>
                <a:t>Sinh viên nhận điểm I trong học kỳ nào sẽ không được xét học bổng</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khuyến khích của học kỳ đó </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2123261"/>
            <a:chOff x="1561537" y="4459527"/>
            <a:chExt cx="3493063" cy="2123261"/>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938992"/>
            </a:xfrm>
            <a:prstGeom prst="rect">
              <a:avLst/>
            </a:prstGeom>
            <a:noFill/>
          </p:spPr>
          <p:txBody>
            <a:bodyPr wrap="square" rtlCol="0">
              <a:spAutoFit/>
            </a:bodyPr>
            <a:lstStyle/>
            <a:p>
              <a:r>
                <a:rPr lang="vi-VN" sz="2000" dirty="0">
                  <a:latin typeface="Cambria" panose="02040503050406030204" pitchFamily="18" charset="0"/>
                  <a:ea typeface="Cambria" panose="02040503050406030204" pitchFamily="18" charset="0"/>
                </a:rPr>
                <a:t>Sau khi được miễn thi thì khi nào em bị </a:t>
              </a:r>
              <a:r>
                <a:rPr lang="vi-VN" sz="2000" dirty="0">
                  <a:solidFill>
                    <a:schemeClr val="accent5">
                      <a:lumMod val="50000"/>
                    </a:schemeClr>
                  </a:solidFill>
                  <a:latin typeface="Cambria" panose="02040503050406030204" pitchFamily="18" charset="0"/>
                  <a:ea typeface="Cambria" panose="02040503050406030204" pitchFamily="18" charset="0"/>
                </a:rPr>
                <a:t>đánh rớt? </a:t>
              </a:r>
              <a:br>
                <a:rPr lang="vi-VN" sz="2000" dirty="0">
                  <a:latin typeface="Cambria" panose="02040503050406030204" pitchFamily="18" charset="0"/>
                  <a:ea typeface="Cambria" panose="02040503050406030204" pitchFamily="18" charset="0"/>
                </a:rPr>
              </a:br>
              <a:br>
                <a:rPr lang="vi-VN" sz="2000" dirty="0">
                  <a:latin typeface="Cambria" panose="02040503050406030204" pitchFamily="18" charset="0"/>
                  <a:ea typeface="Cambria" panose="02040503050406030204" pitchFamily="18" charset="0"/>
                </a:rPr>
              </a:br>
              <a:br>
                <a:rPr lang="vi-VN" sz="2000" dirty="0">
                  <a:latin typeface="Cambria" panose="02040503050406030204" pitchFamily="18" charset="0"/>
                  <a:ea typeface="Cambria" panose="02040503050406030204" pitchFamily="18" charset="0"/>
                </a:rPr>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2" name="Group 21">
            <a:extLst>
              <a:ext uri="{FF2B5EF4-FFF2-40B4-BE49-F238E27FC236}">
                <a16:creationId xmlns:a16="http://schemas.microsoft.com/office/drawing/2014/main" id="{9480F703-3A7C-41EA-BCDE-1201DFC2A529}"/>
              </a:ext>
            </a:extLst>
          </p:cNvPr>
          <p:cNvGrpSpPr/>
          <p:nvPr/>
        </p:nvGrpSpPr>
        <p:grpSpPr>
          <a:xfrm>
            <a:off x="4991942" y="4886168"/>
            <a:ext cx="5397870" cy="854630"/>
            <a:chOff x="5064838" y="3708977"/>
            <a:chExt cx="5397870" cy="854630"/>
          </a:xfrm>
        </p:grpSpPr>
        <p:sp>
          <p:nvSpPr>
            <p:cNvPr id="24" name="TextBox 23">
              <a:extLst>
                <a:ext uri="{FF2B5EF4-FFF2-40B4-BE49-F238E27FC236}">
                  <a16:creationId xmlns:a16="http://schemas.microsoft.com/office/drawing/2014/main" id="{E0957FA0-D8D5-48E3-B09A-428B01CEEA9E}"/>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No document found</a:t>
              </a:r>
            </a:p>
          </p:txBody>
        </p:sp>
        <p:pic>
          <p:nvPicPr>
            <p:cNvPr id="28" name="Picture 27" descr="A close up of a sign&#10;&#10;Description generated with high confidence">
              <a:extLst>
                <a:ext uri="{FF2B5EF4-FFF2-40B4-BE49-F238E27FC236}">
                  <a16:creationId xmlns:a16="http://schemas.microsoft.com/office/drawing/2014/main" id="{393E2AF4-7C5E-42E0-BFA6-C9DC6A4650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169992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3: World Knowledge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65</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694056"/>
            <a:chOff x="1361786" y="1521737"/>
            <a:chExt cx="9468427" cy="3694056"/>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69331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Tín chỉ học phí (TCHP) là đơn vị dùng để lượng hóa chi phí của các hoạt động giảng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dạy tính cho từng học phần. Số TCHP của mỗi học phần được xác định căn cứ vào đề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cương và cách thức tổ chức học phần; cụ thể như sau: Phần giảng dạy lý thuyết tại lớp: 15 tiết tương đương với 1 TCHP. Phần giảng dạy thực hành, thí nghiệm, thảo luận: 15 tiết tương đương với 1 TCHP. Một số học phần đặc biệt được xác định số TCHP riêng như: học phần Giáo dục quốc phòng-An ninh, Giáo dục thể chất, Thực tập doanh nghiệp, Khóa luận tốt nghiệp, Môn học đồ án bao gồm chuyên đề nghiên cứu khoa học, seminar,. . . sẽ được Hiệu trưởng ban hành. Có 3 loại TCHP: 1. TCHP học lại (TCHPHL): là tín chỉ học phí của học phần học lại. 2. TCHP học cải thiện (TCHPCT): là tín chỉ học phí của học phần học cải thiện. 3. TCHP học mới (TCHPHM): là tín chỉ học phí của học phần mới học lần đầu. Đầu năm học, </a:t>
              </a:r>
              <a:r>
                <a:rPr lang="vi-VN" dirty="0">
                  <a:solidFill>
                    <a:schemeClr val="accent4">
                      <a:lumMod val="75000"/>
                    </a:schemeClr>
                  </a:solidFill>
                  <a:latin typeface="Cambria" panose="02040503050406030204" pitchFamily="18" charset="0"/>
                  <a:ea typeface="Cambria" panose="02040503050406030204" pitchFamily="18" charset="0"/>
                </a:rPr>
                <a:t>Trường</a:t>
              </a:r>
              <a:r>
                <a:rPr lang="vi-VN" dirty="0">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sẽ công bố mức </a:t>
              </a:r>
              <a:r>
                <a:rPr lang="vi-VN" dirty="0">
                  <a:solidFill>
                    <a:schemeClr val="accent5">
                      <a:lumMod val="50000"/>
                    </a:schemeClr>
                  </a:solidFill>
                  <a:latin typeface="Cambria" panose="02040503050406030204" pitchFamily="18" charset="0"/>
                  <a:ea typeface="Cambria" panose="02040503050406030204" pitchFamily="18" charset="0"/>
                </a:rPr>
                <a:t>học phí </a:t>
              </a:r>
              <a:r>
                <a:rPr lang="vi-VN" dirty="0">
                  <a:solidFill>
                    <a:srgbClr val="7030A0"/>
                  </a:solidFill>
                  <a:latin typeface="Cambria" panose="02040503050406030204" pitchFamily="18" charset="0"/>
                  <a:ea typeface="Cambria" panose="02040503050406030204" pitchFamily="18" charset="0"/>
                </a:rPr>
                <a:t>cho mỗi loại TCHP</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199932"/>
            <a:chOff x="1561537" y="4459527"/>
            <a:chExt cx="3493063" cy="1199932"/>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015663"/>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Ai </a:t>
              </a:r>
              <a:r>
                <a:rPr lang="en-US" sz="2000" dirty="0" err="1">
                  <a:latin typeface="Cambria" panose="02040503050406030204" pitchFamily="18" charset="0"/>
                  <a:ea typeface="Cambria" panose="02040503050406030204" pitchFamily="18" charset="0"/>
                </a:rPr>
                <a:t>quyết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định</a:t>
              </a:r>
              <a:r>
                <a:rPr lang="en-US" sz="2000" dirty="0">
                  <a:latin typeface="Cambria" panose="02040503050406030204" pitchFamily="18" charset="0"/>
                  <a:ea typeface="Cambria" panose="02040503050406030204" pitchFamily="18" charset="0"/>
                </a:rPr>
                <a:t> </a:t>
              </a:r>
              <a:r>
                <a:rPr lang="en-US" sz="2000" dirty="0" err="1">
                  <a:solidFill>
                    <a:schemeClr val="accent5">
                      <a:lumMod val="50000"/>
                    </a:schemeClr>
                  </a:solidFill>
                  <a:latin typeface="Cambria" panose="02040503050406030204" pitchFamily="18" charset="0"/>
                  <a:ea typeface="Cambria" panose="02040503050406030204" pitchFamily="18" charset="0"/>
                </a:rPr>
                <a:t>tiền</a:t>
              </a:r>
              <a:r>
                <a:rPr lang="en-US" sz="2000" dirty="0">
                  <a:solidFill>
                    <a:schemeClr val="accent5">
                      <a:lumMod val="50000"/>
                    </a:schemeClr>
                  </a:solidFill>
                  <a:latin typeface="Cambria" panose="02040503050406030204" pitchFamily="18" charset="0"/>
                  <a:ea typeface="Cambria" panose="02040503050406030204" pitchFamily="18" charset="0"/>
                </a:rPr>
                <a:t> </a:t>
              </a:r>
              <a:r>
                <a:rPr lang="en-US" sz="2000" dirty="0" err="1">
                  <a:solidFill>
                    <a:schemeClr val="accent5">
                      <a:lumMod val="50000"/>
                    </a:schemeClr>
                  </a:solidFill>
                  <a:latin typeface="Cambria" panose="02040503050406030204" pitchFamily="18" charset="0"/>
                  <a:ea typeface="Cambria" panose="02040503050406030204" pitchFamily="18" charset="0"/>
                </a:rPr>
                <a:t>phải</a:t>
              </a:r>
              <a:r>
                <a:rPr lang="en-US" sz="2000" dirty="0">
                  <a:solidFill>
                    <a:schemeClr val="accent5">
                      <a:lumMod val="50000"/>
                    </a:schemeClr>
                  </a:solidFill>
                  <a:latin typeface="Cambria" panose="02040503050406030204" pitchFamily="18" charset="0"/>
                  <a:ea typeface="Cambria" panose="02040503050406030204" pitchFamily="18" charset="0"/>
                </a:rPr>
                <a:t> </a:t>
              </a:r>
              <a:r>
                <a:rPr lang="en-US" sz="2000" dirty="0" err="1">
                  <a:solidFill>
                    <a:schemeClr val="accent5">
                      <a:lumMod val="50000"/>
                    </a:schemeClr>
                  </a:solidFill>
                  <a:latin typeface="Cambria" panose="02040503050406030204" pitchFamily="18" charset="0"/>
                  <a:ea typeface="Cambria" panose="02040503050406030204" pitchFamily="18" charset="0"/>
                </a:rPr>
                <a:t>đóng</a:t>
              </a:r>
              <a:r>
                <a:rPr lang="en-US" sz="2000" dirty="0">
                  <a:solidFill>
                    <a:schemeClr val="accent5">
                      <a:lumMod val="50000"/>
                    </a:schemeClr>
                  </a:solidFill>
                  <a:latin typeface="Cambria" panose="02040503050406030204" pitchFamily="18" charset="0"/>
                  <a:ea typeface="Cambria" panose="02040503050406030204" pitchFamily="18" charset="0"/>
                </a:rPr>
                <a:t>? </a:t>
              </a:r>
              <a:br>
                <a:rPr lang="en-US" sz="2000" dirty="0"/>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4" name="Group 3">
            <a:extLst>
              <a:ext uri="{FF2B5EF4-FFF2-40B4-BE49-F238E27FC236}">
                <a16:creationId xmlns:a16="http://schemas.microsoft.com/office/drawing/2014/main" id="{3B14584D-01DA-4B51-9E1D-627E54460A1A}"/>
              </a:ext>
            </a:extLst>
          </p:cNvPr>
          <p:cNvGrpSpPr/>
          <p:nvPr/>
        </p:nvGrpSpPr>
        <p:grpSpPr>
          <a:xfrm>
            <a:off x="4991941" y="4886168"/>
            <a:ext cx="6126001" cy="1214111"/>
            <a:chOff x="4991942" y="4886168"/>
            <a:chExt cx="5397870" cy="1214111"/>
          </a:xfrm>
        </p:grpSpPr>
        <p:grpSp>
          <p:nvGrpSpPr>
            <p:cNvPr id="20" name="Group 19">
              <a:extLst>
                <a:ext uri="{FF2B5EF4-FFF2-40B4-BE49-F238E27FC236}">
                  <a16:creationId xmlns:a16="http://schemas.microsoft.com/office/drawing/2014/main" id="{F040CD79-96BD-43BB-8544-2311166D1EAA}"/>
                </a:ext>
              </a:extLst>
            </p:cNvPr>
            <p:cNvGrpSpPr/>
            <p:nvPr/>
          </p:nvGrpSpPr>
          <p:grpSpPr>
            <a:xfrm>
              <a:off x="4991942" y="4886168"/>
              <a:ext cx="5397870" cy="854630"/>
              <a:chOff x="5064838" y="3708977"/>
              <a:chExt cx="5397870" cy="854630"/>
            </a:xfrm>
          </p:grpSpPr>
          <p:sp>
            <p:nvSpPr>
              <p:cNvPr id="21" name="TextBox 20">
                <a:extLst>
                  <a:ext uri="{FF2B5EF4-FFF2-40B4-BE49-F238E27FC236}">
                    <a16:creationId xmlns:a16="http://schemas.microsoft.com/office/drawing/2014/main" id="{3FFACE90-2F41-4F7B-B7B7-5BA0F52D880D}"/>
                  </a:ext>
                </a:extLst>
              </p:cNvPr>
              <p:cNvSpPr txBox="1"/>
              <p:nvPr/>
            </p:nvSpPr>
            <p:spPr>
              <a:xfrm>
                <a:off x="5434589" y="3752311"/>
                <a:ext cx="5028119" cy="707886"/>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Relevant document &amp; answer retrieved</a:t>
                </a:r>
              </a:p>
            </p:txBody>
          </p:sp>
          <p:pic>
            <p:nvPicPr>
              <p:cNvPr id="22" name="Picture 21" descr="A close up of a sign&#10;&#10;Description generated with high confidence">
                <a:extLst>
                  <a:ext uri="{FF2B5EF4-FFF2-40B4-BE49-F238E27FC236}">
                    <a16:creationId xmlns:a16="http://schemas.microsoft.com/office/drawing/2014/main" id="{7D97B4F2-E0C9-4022-8C12-9338F5C50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
          <p:nvSpPr>
            <p:cNvPr id="23" name="TextBox 22">
              <a:extLst>
                <a:ext uri="{FF2B5EF4-FFF2-40B4-BE49-F238E27FC236}">
                  <a16:creationId xmlns:a16="http://schemas.microsoft.com/office/drawing/2014/main" id="{6A626D91-5B58-4FB9-83DA-1954EF30ED14}"/>
                </a:ext>
              </a:extLst>
            </p:cNvPr>
            <p:cNvSpPr txBox="1"/>
            <p:nvPr/>
          </p:nvSpPr>
          <p:spPr>
            <a:xfrm>
              <a:off x="5326921" y="5700169"/>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Expected document can’t be found</a:t>
              </a:r>
            </a:p>
          </p:txBody>
        </p:sp>
      </p:grpSp>
    </p:spTree>
    <p:extLst>
      <p:ext uri="{BB962C8B-B14F-4D97-AF65-F5344CB8AC3E}">
        <p14:creationId xmlns:p14="http://schemas.microsoft.com/office/powerpoint/2010/main" val="186252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3: World Knowledge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66</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971055"/>
            <a:chOff x="1361786" y="1521737"/>
            <a:chExt cx="9468427" cy="3971055"/>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970318"/>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Khoa chịu trách nhiệm xét duyệt đề tài KLTN. Việc xét duyệt phải đảm bảo các yêu cầu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Đề tài có thể do giảng viên hay các doanh nghiệp đề xuất. Đề tài và đề cương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nghiên cứu phải đảm bảo: Tính khoa học, tính thực tiễn của đề tài; Tính khả thi của đề tài (điều kiện thực hiện, thời gian, khối lượng. . . ); Đề tài phù hợp với mục tiêu đào tạo và chuẩn đầu ra của ngành đào tạo tương ứng; Các đề tài đã qua xét duyệt phải được công bố để sinh viên đăng ký. Mỗi đề tài KLTN được giao cho từ 1 đến 2 SV thực hiện với sự phân công trách nhiệm cụ thể cho từng SV có ghi rõ trong đề cương nghiên cứu. Mỗi đề tài KLTN phải do tối thiểu 1 CBHD có học vị từ thạc sĩ trở lên hướng dẫn, nếu đề tài do doanh nghiệp đề xuất thì có thể có thêm 1 đại diện của doanh nghiệp đồng hướng dẫn.</a:t>
              </a:r>
              <a:r>
                <a:rPr lang="vi-VN" dirty="0">
                  <a:solidFill>
                    <a:srgbClr val="7030A0"/>
                  </a:solidFill>
                  <a:latin typeface="Cambria" panose="02040503050406030204" pitchFamily="18" charset="0"/>
                  <a:ea typeface="Cambria" panose="02040503050406030204" pitchFamily="18" charset="0"/>
                </a:rPr>
                <a:t> CBHD đề tài không được là người có </a:t>
              </a:r>
              <a:r>
                <a:rPr lang="vi-VN" dirty="0">
                  <a:solidFill>
                    <a:schemeClr val="accent5">
                      <a:lumMod val="50000"/>
                    </a:schemeClr>
                  </a:solidFill>
                  <a:latin typeface="Cambria" panose="02040503050406030204" pitchFamily="18" charset="0"/>
                  <a:ea typeface="Cambria" panose="02040503050406030204" pitchFamily="18" charset="0"/>
                </a:rPr>
                <a:t>quan hệ ruột thịt </a:t>
              </a:r>
              <a:r>
                <a:rPr lang="vi-VN" dirty="0">
                  <a:solidFill>
                    <a:srgbClr val="7030A0"/>
                  </a:solidFill>
                  <a:latin typeface="Cambria" panose="02040503050406030204" pitchFamily="18" charset="0"/>
                  <a:ea typeface="Cambria" panose="02040503050406030204" pitchFamily="18" charset="0"/>
                </a:rPr>
                <a:t>với SV thực hiện </a:t>
              </a:r>
              <a:r>
                <a:rPr lang="vi-VN" dirty="0">
                  <a:solidFill>
                    <a:srgbClr val="FF0000"/>
                  </a:solidFill>
                  <a:latin typeface="Cambria" panose="02040503050406030204" pitchFamily="18" charset="0"/>
                  <a:ea typeface="Cambria" panose="02040503050406030204" pitchFamily="18" charset="0"/>
                </a:rPr>
                <a:t>(cha, mẹ, vợ, chồng, anh, chị, em ruột). </a:t>
              </a:r>
              <a:r>
                <a:rPr lang="vi-VN" dirty="0">
                  <a:latin typeface="Cambria" panose="02040503050406030204" pitchFamily="18" charset="0"/>
                  <a:ea typeface="Cambria" panose="02040503050406030204" pitchFamily="18" charset="0"/>
                </a:rPr>
                <a:t>CBHD được hướng dẫn tối đa 5 đề tài hoặc 10 SV trong mỗi đợt giao đề tài KLTN. Đối với các đề tài có sử dụng dữ liệu hoặc tư liệu của doanh nghiệp, CBHD có trách nhiệm kiểm tra việc thực hiện các qui định về tác quyền của đơn vị cung cấp dữ liệu hoặc tư liệu liên quan</a:t>
              </a:r>
              <a:r>
                <a:rPr lang="en-US" dirty="0">
                  <a:latin typeface="Cambria" panose="02040503050406030204" pitchFamily="18" charset="0"/>
                  <a:ea typeface="Cambria" panose="02040503050406030204" pitchFamily="18" charset="0"/>
                </a:rPr>
                <a:t>.</a:t>
              </a: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507708"/>
            <a:chOff x="1561537" y="4459527"/>
            <a:chExt cx="3493063" cy="1507708"/>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323439"/>
            </a:xfrm>
            <a:prstGeom prst="rect">
              <a:avLst/>
            </a:prstGeom>
            <a:noFill/>
          </p:spPr>
          <p:txBody>
            <a:bodyPr wrap="square" rtlCol="0">
              <a:spAutoFit/>
            </a:bodyPr>
            <a:lstStyle/>
            <a:p>
              <a:r>
                <a:rPr lang="vi-VN" sz="2000" dirty="0">
                  <a:latin typeface="Cambria" panose="02040503050406030204" pitchFamily="18" charset="0"/>
                  <a:ea typeface="Cambria" panose="02040503050406030204" pitchFamily="18" charset="0"/>
                </a:rPr>
                <a:t>Ai là người có quan hệ ruột thịt với sinh viên? </a:t>
              </a:r>
              <a:br>
                <a:rPr lang="vi-VN"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19" name="Group 18">
            <a:extLst>
              <a:ext uri="{FF2B5EF4-FFF2-40B4-BE49-F238E27FC236}">
                <a16:creationId xmlns:a16="http://schemas.microsoft.com/office/drawing/2014/main" id="{0C72C93A-04A2-4992-ADA6-29F67EF7C347}"/>
              </a:ext>
            </a:extLst>
          </p:cNvPr>
          <p:cNvGrpSpPr/>
          <p:nvPr/>
        </p:nvGrpSpPr>
        <p:grpSpPr>
          <a:xfrm>
            <a:off x="4991941" y="4886168"/>
            <a:ext cx="6082111" cy="1214111"/>
            <a:chOff x="4991942" y="4886168"/>
            <a:chExt cx="5397870" cy="1214111"/>
          </a:xfrm>
        </p:grpSpPr>
        <p:grpSp>
          <p:nvGrpSpPr>
            <p:cNvPr id="21" name="Group 20">
              <a:extLst>
                <a:ext uri="{FF2B5EF4-FFF2-40B4-BE49-F238E27FC236}">
                  <a16:creationId xmlns:a16="http://schemas.microsoft.com/office/drawing/2014/main" id="{7DCEE005-0737-490D-91AA-C3BB02466879}"/>
                </a:ext>
              </a:extLst>
            </p:cNvPr>
            <p:cNvGrpSpPr/>
            <p:nvPr/>
          </p:nvGrpSpPr>
          <p:grpSpPr>
            <a:xfrm>
              <a:off x="4991942" y="4886168"/>
              <a:ext cx="5397870" cy="854630"/>
              <a:chOff x="5064838" y="3708977"/>
              <a:chExt cx="5397870" cy="854630"/>
            </a:xfrm>
          </p:grpSpPr>
          <p:sp>
            <p:nvSpPr>
              <p:cNvPr id="23" name="TextBox 22">
                <a:extLst>
                  <a:ext uri="{FF2B5EF4-FFF2-40B4-BE49-F238E27FC236}">
                    <a16:creationId xmlns:a16="http://schemas.microsoft.com/office/drawing/2014/main" id="{9BB00644-C371-4B26-9CCC-D5DAE1C4BA56}"/>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p:txBody>
          </p:sp>
          <p:pic>
            <p:nvPicPr>
              <p:cNvPr id="24" name="Picture 23" descr="A close up of a sign&#10;&#10;Description generated with high confidence">
                <a:extLst>
                  <a:ext uri="{FF2B5EF4-FFF2-40B4-BE49-F238E27FC236}">
                    <a16:creationId xmlns:a16="http://schemas.microsoft.com/office/drawing/2014/main" id="{81E5C765-18C6-4379-9202-3663E2AA34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
          <p:nvSpPr>
            <p:cNvPr id="22" name="TextBox 21">
              <a:extLst>
                <a:ext uri="{FF2B5EF4-FFF2-40B4-BE49-F238E27FC236}">
                  <a16:creationId xmlns:a16="http://schemas.microsoft.com/office/drawing/2014/main" id="{85A85153-8602-4B12-B1DF-3331FB26349C}"/>
                </a:ext>
              </a:extLst>
            </p:cNvPr>
            <p:cNvSpPr txBox="1"/>
            <p:nvPr/>
          </p:nvSpPr>
          <p:spPr>
            <a:xfrm>
              <a:off x="5326921" y="5700169"/>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Answer can’t be inferred</a:t>
              </a:r>
            </a:p>
          </p:txBody>
        </p:sp>
      </p:grpSp>
    </p:spTree>
    <p:extLst>
      <p:ext uri="{BB962C8B-B14F-4D97-AF65-F5344CB8AC3E}">
        <p14:creationId xmlns:p14="http://schemas.microsoft.com/office/powerpoint/2010/main" val="311256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4: Multiple Sentences Reasoning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67</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4248054"/>
            <a:chOff x="1361786" y="1521737"/>
            <a:chExt cx="9468427" cy="4248054"/>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424731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Vì những lý do chính đáng không thể dự thi, kiểm tra (ốm đau, tai nạn, việc gia</a:t>
              </a:r>
              <a:r>
                <a:rPr lang="en-US" dirty="0">
                  <a:solidFill>
                    <a:srgbClr val="7030A0"/>
                  </a:solidFill>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đình</a:t>
              </a:r>
              <a:r>
                <a:rPr lang="en-US" dirty="0">
                  <a:solidFill>
                    <a:srgbClr val="7030A0"/>
                  </a:solidFill>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đột xuất,. . . ) sinh viên sẽ được xem xét giải quyết cho nhận điểm chưa hoàn</a:t>
              </a:r>
              <a:r>
                <a:rPr lang="en-US" dirty="0">
                  <a:solidFill>
                    <a:srgbClr val="7030A0"/>
                  </a:solidFill>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tất học </a:t>
              </a:r>
              <a:r>
                <a:rPr lang="en-US" dirty="0">
                  <a:solidFill>
                    <a:srgbClr val="7030A0"/>
                  </a:solidFill>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phần (hoãn thi), ký hiệu bằng chữ I</a:t>
              </a:r>
              <a:r>
                <a:rPr lang="vi-VN" dirty="0">
                  <a:latin typeface="Cambria" panose="02040503050406030204" pitchFamily="18" charset="0"/>
                  <a:ea typeface="Cambria" panose="02040503050406030204" pitchFamily="18" charset="0"/>
                </a:rPr>
                <a:t>. Trước khi kết thúc học kỳ, sinh viên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phải nộp đơn trình bày rõ lý do không thể hoàn tất học phần cùng các giấy tờ</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xác nhận cần thiết cho cán bộ giảng dạy học phần đó và P.ĐTĐH. Trường hợp</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và có lý do chính đáng, sinh viên phải nộp trong vòng 3 ngày kể từ ngày</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thi để được xem xét. Cán bộ giảng dạy phụ trách học phần, khoa/bộ môn quản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lý ngành đào tạo và P. ĐTĐH sẽ xem xét và quyết định sinh viên có được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I hay không. Nếu không được chấp thuận, sinh viên tự ý bỏ thi sẽ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không (0) cho học phần đó. </a:t>
              </a:r>
              <a:r>
                <a:rPr lang="vi-VN" dirty="0">
                  <a:solidFill>
                    <a:srgbClr val="7030A0"/>
                  </a:solidFill>
                  <a:latin typeface="Cambria" panose="02040503050406030204" pitchFamily="18" charset="0"/>
                  <a:ea typeface="Cambria" panose="02040503050406030204" pitchFamily="18" charset="0"/>
                </a:rPr>
                <a:t>Nếu được nhận điểm I, trong thời gian tối đa</a:t>
              </a:r>
              <a:r>
                <a:rPr lang="en-US" dirty="0">
                  <a:solidFill>
                    <a:srgbClr val="7030A0"/>
                  </a:solidFill>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là 2 học kỳ chính tiếp theo, sinh viên phải làm đơn đăng ký thi lại học phần đó</a:t>
              </a:r>
              <a:r>
                <a:rPr lang="vi-VN"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Sau khi thi</a:t>
              </a:r>
              <a:r>
                <a:rPr lang="vi-VN" dirty="0">
                  <a:latin typeface="Cambria" panose="02040503050406030204" pitchFamily="18" charset="0"/>
                  <a:ea typeface="Cambria" panose="02040503050406030204" pitchFamily="18" charset="0"/>
                </a:rPr>
                <a:t>, </a:t>
              </a:r>
              <a:r>
                <a:rPr lang="vi-VN" dirty="0">
                  <a:solidFill>
                    <a:schemeClr val="accent4">
                      <a:lumMod val="75000"/>
                    </a:schemeClr>
                  </a:solidFill>
                  <a:latin typeface="Cambria" panose="02040503050406030204" pitchFamily="18" charset="0"/>
                  <a:ea typeface="Cambria" panose="02040503050406030204" pitchFamily="18" charset="0"/>
                </a:rPr>
                <a:t>điểm I sẽ được đổi thành điểm mà sinh viên đạt được</a:t>
              </a:r>
              <a:r>
                <a:rPr lang="vi-VN" dirty="0">
                  <a:latin typeface="Cambria" panose="02040503050406030204" pitchFamily="18" charset="0"/>
                  <a:ea typeface="Cambria" panose="02040503050406030204" pitchFamily="18" charset="0"/>
                </a:rPr>
                <a:t>. Ngược lại, qua hai học kỳ, nếu sinh viên không đăng ký thi lại thì điểm I sẽ bị đổi thành điểm</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không (0).</a:t>
              </a:r>
              <a:r>
                <a:rPr lang="vi-VN" dirty="0">
                  <a:solidFill>
                    <a:schemeClr val="accent4">
                      <a:lumMod val="75000"/>
                    </a:schemeClr>
                  </a:solidFill>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Sinh viên nhận điểm I trong học kỳ nào sẽ không được xét học bổng</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khuyến khích của học kỳ đó </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2431038"/>
            <a:chOff x="1561537" y="4459527"/>
            <a:chExt cx="3493063" cy="2431038"/>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2246769"/>
            </a:xfrm>
            <a:prstGeom prst="rect">
              <a:avLst/>
            </a:prstGeom>
            <a:noFill/>
          </p:spPr>
          <p:txBody>
            <a:bodyPr wrap="square" rtlCol="0">
              <a:spAutoFit/>
            </a:bodyPr>
            <a:lstStyle/>
            <a:p>
              <a:r>
                <a:rPr lang="en-US" sz="2000" dirty="0" err="1">
                  <a:latin typeface="Cambria" panose="02040503050406030204" pitchFamily="18" charset="0"/>
                  <a:ea typeface="Cambria" panose="02040503050406030204" pitchFamily="18" charset="0"/>
                </a:rPr>
                <a:t>Khi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bị</a:t>
              </a:r>
              <a:r>
                <a:rPr lang="en-US" sz="2000" dirty="0">
                  <a:latin typeface="Cambria" panose="02040503050406030204" pitchFamily="18" charset="0"/>
                  <a:ea typeface="Cambria" panose="02040503050406030204" pitchFamily="18" charset="0"/>
                </a:rPr>
                <a:t> </a:t>
              </a:r>
              <a:r>
                <a:rPr lang="en-US" sz="2000" dirty="0">
                  <a:solidFill>
                    <a:srgbClr val="7030A0"/>
                  </a:solidFill>
                  <a:latin typeface="Cambria" panose="02040503050406030204" pitchFamily="18" charset="0"/>
                  <a:ea typeface="Cambria" panose="02040503050406030204" pitchFamily="18" charset="0"/>
                </a:rPr>
                <a:t>tai </a:t>
              </a:r>
              <a:r>
                <a:rPr lang="en-US" sz="2000" dirty="0" err="1">
                  <a:solidFill>
                    <a:srgbClr val="7030A0"/>
                  </a:solidFill>
                  <a:latin typeface="Cambria" panose="02040503050406030204" pitchFamily="18" charset="0"/>
                  <a:ea typeface="Cambria" panose="02040503050406030204" pitchFamily="18" charset="0"/>
                </a:rPr>
                <a:t>nạn</a:t>
              </a:r>
              <a:r>
                <a:rPr lang="en-US" sz="2000" dirty="0">
                  <a:solidFill>
                    <a:srgbClr val="7030A0"/>
                  </a:solidFill>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không</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thi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và</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không</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đăng</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kí</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thi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lại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thì</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sao</a:t>
              </a:r>
              <a:r>
                <a:rPr lang="en-US" sz="2000" dirty="0">
                  <a:latin typeface="Cambria" panose="02040503050406030204" pitchFamily="18" charset="0"/>
                  <a:ea typeface="Cambria" panose="02040503050406030204" pitchFamily="18" charset="0"/>
                </a:rPr>
                <a:t>? </a:t>
              </a:r>
              <a:br>
                <a:rPr lang="en-US" sz="2000" dirty="0"/>
              </a:br>
              <a:br>
                <a:rPr lang="vi-VN" sz="2000" dirty="0">
                  <a:latin typeface="Cambria" panose="02040503050406030204" pitchFamily="18" charset="0"/>
                  <a:ea typeface="Cambria" panose="02040503050406030204" pitchFamily="18" charset="0"/>
                </a:rPr>
              </a:br>
              <a:br>
                <a:rPr lang="vi-VN" sz="2000" dirty="0">
                  <a:latin typeface="Cambria" panose="02040503050406030204" pitchFamily="18" charset="0"/>
                  <a:ea typeface="Cambria" panose="02040503050406030204" pitchFamily="18" charset="0"/>
                </a:rPr>
              </a:br>
              <a:br>
                <a:rPr lang="vi-VN" sz="2000" dirty="0">
                  <a:latin typeface="Cambria" panose="02040503050406030204" pitchFamily="18" charset="0"/>
                  <a:ea typeface="Cambria" panose="02040503050406030204" pitchFamily="18" charset="0"/>
                </a:rPr>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0" name="Group 19">
            <a:extLst>
              <a:ext uri="{FF2B5EF4-FFF2-40B4-BE49-F238E27FC236}">
                <a16:creationId xmlns:a16="http://schemas.microsoft.com/office/drawing/2014/main" id="{B7C6690C-2A4A-475B-9205-16DB83F99256}"/>
              </a:ext>
            </a:extLst>
          </p:cNvPr>
          <p:cNvGrpSpPr/>
          <p:nvPr/>
        </p:nvGrpSpPr>
        <p:grpSpPr>
          <a:xfrm>
            <a:off x="4991941" y="4886168"/>
            <a:ext cx="6242115" cy="1058997"/>
            <a:chOff x="5064838" y="3708977"/>
            <a:chExt cx="5397870" cy="1058997"/>
          </a:xfrm>
        </p:grpSpPr>
        <p:sp>
          <p:nvSpPr>
            <p:cNvPr id="21" name="TextBox 20">
              <a:extLst>
                <a:ext uri="{FF2B5EF4-FFF2-40B4-BE49-F238E27FC236}">
                  <a16:creationId xmlns:a16="http://schemas.microsoft.com/office/drawing/2014/main" id="{72A03D38-2F5A-4328-A008-052352564B51}"/>
                </a:ext>
              </a:extLst>
            </p:cNvPr>
            <p:cNvSpPr txBox="1"/>
            <p:nvPr/>
          </p:nvSpPr>
          <p:spPr>
            <a:xfrm>
              <a:off x="5434589" y="3752311"/>
              <a:ext cx="5028119" cy="1015663"/>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a:p>
              <a:pPr marL="914400" lvl="1" indent="-457200">
                <a:buFont typeface="Wingdings" panose="05000000000000000000" pitchFamily="2" charset="2"/>
                <a:buChar char="ü"/>
              </a:pPr>
              <a:endPar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answer retrieved</a:t>
              </a:r>
            </a:p>
          </p:txBody>
        </p:sp>
        <p:pic>
          <p:nvPicPr>
            <p:cNvPr id="23" name="Picture 22" descr="A close up of a sign&#10;&#10;Description generated with high confidence">
              <a:extLst>
                <a:ext uri="{FF2B5EF4-FFF2-40B4-BE49-F238E27FC236}">
                  <a16:creationId xmlns:a16="http://schemas.microsoft.com/office/drawing/2014/main" id="{605FB004-C950-464C-BA96-A86DBD79FC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217548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4: Multiple Sentences Reasoning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68</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694056"/>
            <a:chOff x="1361786" y="1521737"/>
            <a:chExt cx="9468427" cy="3694056"/>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69331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Tín chỉ học phí (TCHP) là đơn vị dùng để lượng hóa chi phí của các hoạt động giảng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dạy tính cho từng học phần. Số TCHP của mỗi học phần được xác định căn cứ vào đề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cương và cách thức tổ chức học phần; cụ thể như sau: Phần giảng dạy lý thuyết tại lớp: 15 tiết tương đương với 1 TCHP. Phần giảng dạy thực hành, thí nghiệm, thảo luận: 15 tiết tương đương với 1 TCHP. Một số học phần đặc biệt được xác định số TCHP riêng như: học phần Giáo dục quốc phòng-An ninh, Giáo dục thể chất, Thực tập doanh nghiệp, Khóa luận tốt nghiệp, Môn học đồ án bao gồm chuyên đề nghiên cứu khoa học, seminar,. . . sẽ được Hiệu trưởng ban hành. </a:t>
              </a:r>
              <a:r>
                <a:rPr lang="vi-VN" dirty="0">
                  <a:solidFill>
                    <a:srgbClr val="7030A0"/>
                  </a:solidFill>
                  <a:latin typeface="Cambria" panose="02040503050406030204" pitchFamily="18" charset="0"/>
                  <a:ea typeface="Cambria" panose="02040503050406030204" pitchFamily="18" charset="0"/>
                </a:rPr>
                <a:t>Có 3 loại TCHP: </a:t>
              </a:r>
              <a:r>
                <a:rPr lang="vi-VN" dirty="0">
                  <a:solidFill>
                    <a:schemeClr val="accent5">
                      <a:lumMod val="50000"/>
                    </a:schemeClr>
                  </a:solidFill>
                  <a:latin typeface="Cambria" panose="02040503050406030204" pitchFamily="18" charset="0"/>
                  <a:ea typeface="Cambria" panose="02040503050406030204" pitchFamily="18" charset="0"/>
                </a:rPr>
                <a:t>1. TCHP học lại (TCHPHL): </a:t>
              </a:r>
              <a:r>
                <a:rPr lang="vi-VN" dirty="0">
                  <a:solidFill>
                    <a:srgbClr val="7030A0"/>
                  </a:solidFill>
                  <a:latin typeface="Cambria" panose="02040503050406030204" pitchFamily="18" charset="0"/>
                  <a:ea typeface="Cambria" panose="02040503050406030204" pitchFamily="18" charset="0"/>
                </a:rPr>
                <a:t>là tín chỉ học phí của học phần học lại. </a:t>
              </a:r>
              <a:r>
                <a:rPr lang="vi-VN" dirty="0">
                  <a:solidFill>
                    <a:srgbClr val="FF0000"/>
                  </a:solidFill>
                  <a:latin typeface="Cambria" panose="02040503050406030204" pitchFamily="18" charset="0"/>
                  <a:ea typeface="Cambria" panose="02040503050406030204" pitchFamily="18" charset="0"/>
                </a:rPr>
                <a:t>2. TCHP học cải thiện</a:t>
              </a:r>
              <a:r>
                <a:rPr lang="vi-VN" dirty="0">
                  <a:solidFill>
                    <a:srgbClr val="7030A0"/>
                  </a:solidFill>
                  <a:latin typeface="Cambria" panose="02040503050406030204" pitchFamily="18" charset="0"/>
                  <a:ea typeface="Cambria" panose="02040503050406030204" pitchFamily="18" charset="0"/>
                </a:rPr>
                <a:t> (TCHPCT): là tín chỉ học phí của học phần học cải thiện. </a:t>
              </a:r>
              <a:r>
                <a:rPr lang="vi-VN" dirty="0">
                  <a:solidFill>
                    <a:schemeClr val="accent5">
                      <a:lumMod val="50000"/>
                    </a:schemeClr>
                  </a:solidFill>
                  <a:latin typeface="Cambria" panose="02040503050406030204" pitchFamily="18" charset="0"/>
                  <a:ea typeface="Cambria" panose="02040503050406030204" pitchFamily="18" charset="0"/>
                </a:rPr>
                <a:t>3. TCHP học mới </a:t>
              </a:r>
              <a:r>
                <a:rPr lang="vi-VN" dirty="0">
                  <a:solidFill>
                    <a:srgbClr val="7030A0"/>
                  </a:solidFill>
                  <a:latin typeface="Cambria" panose="02040503050406030204" pitchFamily="18" charset="0"/>
                  <a:ea typeface="Cambria" panose="02040503050406030204" pitchFamily="18" charset="0"/>
                </a:rPr>
                <a:t>(TCHPHM): là tín chỉ học phí của học phần mới học lần đầu</a:t>
              </a:r>
              <a:r>
                <a:rPr lang="vi-VN" dirty="0">
                  <a:latin typeface="Cambria" panose="02040503050406030204" pitchFamily="18" charset="0"/>
                  <a:ea typeface="Cambria" panose="02040503050406030204" pitchFamily="18" charset="0"/>
                </a:rPr>
                <a:t>. Đầu năm học, Trường sẽ công bố mức học phí cho mỗi loại TCHP</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815485"/>
            <a:chOff x="1561537" y="4459527"/>
            <a:chExt cx="3493063" cy="1815485"/>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631216"/>
            </a:xfrm>
            <a:prstGeom prst="rect">
              <a:avLst/>
            </a:prstGeom>
            <a:noFill/>
          </p:spPr>
          <p:txBody>
            <a:bodyPr wrap="square" rtlCol="0">
              <a:spAutoFit/>
            </a:bodyPr>
            <a:lstStyle/>
            <a:p>
              <a:r>
                <a:rPr lang="en-US" sz="2000" dirty="0" err="1">
                  <a:latin typeface="Cambria" panose="02040503050406030204" pitchFamily="18" charset="0"/>
                  <a:ea typeface="Cambria" panose="02040503050406030204" pitchFamily="18" charset="0"/>
                </a:rPr>
                <a:t>Tín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chỉ</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học</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phí</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gồm</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những</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gì</a:t>
              </a:r>
              <a:r>
                <a:rPr lang="en-US" sz="2000" dirty="0">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ngoài</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tín</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chỉ</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học</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lại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và</a:t>
              </a:r>
              <a:r>
                <a:rPr lang="en-US" sz="2000" dirty="0">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tín</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chỉ</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học</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mới</a:t>
              </a:r>
              <a:r>
                <a:rPr lang="en-US" sz="2000" dirty="0">
                  <a:solidFill>
                    <a:srgbClr val="7030A0"/>
                  </a:solidFill>
                  <a:latin typeface="Cambria" panose="02040503050406030204" pitchFamily="18" charset="0"/>
                  <a:ea typeface="Cambria" panose="02040503050406030204" pitchFamily="18" charset="0"/>
                </a:rPr>
                <a:t>? </a:t>
              </a:r>
              <a:br>
                <a:rPr lang="en-US" sz="2000" dirty="0"/>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4" name="Group 3">
            <a:extLst>
              <a:ext uri="{FF2B5EF4-FFF2-40B4-BE49-F238E27FC236}">
                <a16:creationId xmlns:a16="http://schemas.microsoft.com/office/drawing/2014/main" id="{3B14584D-01DA-4B51-9E1D-627E54460A1A}"/>
              </a:ext>
            </a:extLst>
          </p:cNvPr>
          <p:cNvGrpSpPr/>
          <p:nvPr/>
        </p:nvGrpSpPr>
        <p:grpSpPr>
          <a:xfrm>
            <a:off x="4991941" y="4886168"/>
            <a:ext cx="6126001" cy="1214111"/>
            <a:chOff x="4991942" y="4886168"/>
            <a:chExt cx="5397870" cy="1214111"/>
          </a:xfrm>
        </p:grpSpPr>
        <p:grpSp>
          <p:nvGrpSpPr>
            <p:cNvPr id="20" name="Group 19">
              <a:extLst>
                <a:ext uri="{FF2B5EF4-FFF2-40B4-BE49-F238E27FC236}">
                  <a16:creationId xmlns:a16="http://schemas.microsoft.com/office/drawing/2014/main" id="{F040CD79-96BD-43BB-8544-2311166D1EAA}"/>
                </a:ext>
              </a:extLst>
            </p:cNvPr>
            <p:cNvGrpSpPr/>
            <p:nvPr/>
          </p:nvGrpSpPr>
          <p:grpSpPr>
            <a:xfrm>
              <a:off x="4991942" y="4886168"/>
              <a:ext cx="5397870" cy="854630"/>
              <a:chOff x="5064838" y="3708977"/>
              <a:chExt cx="5397870" cy="854630"/>
            </a:xfrm>
          </p:grpSpPr>
          <p:sp>
            <p:nvSpPr>
              <p:cNvPr id="21" name="TextBox 20">
                <a:extLst>
                  <a:ext uri="{FF2B5EF4-FFF2-40B4-BE49-F238E27FC236}">
                    <a16:creationId xmlns:a16="http://schemas.microsoft.com/office/drawing/2014/main" id="{3FFACE90-2F41-4F7B-B7B7-5BA0F52D880D}"/>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p:txBody>
          </p:sp>
          <p:pic>
            <p:nvPicPr>
              <p:cNvPr id="22" name="Picture 21" descr="A close up of a sign&#10;&#10;Description generated with high confidence">
                <a:extLst>
                  <a:ext uri="{FF2B5EF4-FFF2-40B4-BE49-F238E27FC236}">
                    <a16:creationId xmlns:a16="http://schemas.microsoft.com/office/drawing/2014/main" id="{7D97B4F2-E0C9-4022-8C12-9338F5C50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
          <p:nvSpPr>
            <p:cNvPr id="23" name="TextBox 22">
              <a:extLst>
                <a:ext uri="{FF2B5EF4-FFF2-40B4-BE49-F238E27FC236}">
                  <a16:creationId xmlns:a16="http://schemas.microsoft.com/office/drawing/2014/main" id="{6A626D91-5B58-4FB9-83DA-1954EF30ED14}"/>
                </a:ext>
              </a:extLst>
            </p:cNvPr>
            <p:cNvSpPr txBox="1"/>
            <p:nvPr/>
          </p:nvSpPr>
          <p:spPr>
            <a:xfrm>
              <a:off x="5326921" y="5700169"/>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Answer can’t be inferred</a:t>
              </a:r>
            </a:p>
          </p:txBody>
        </p:sp>
      </p:grpSp>
    </p:spTree>
    <p:extLst>
      <p:ext uri="{BB962C8B-B14F-4D97-AF65-F5344CB8AC3E}">
        <p14:creationId xmlns:p14="http://schemas.microsoft.com/office/powerpoint/2010/main" val="3752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4: Multiple Sentences Reasoning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69</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971055"/>
            <a:chOff x="1361786" y="1521737"/>
            <a:chExt cx="9468427" cy="3971055"/>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970318"/>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Khoa chịu trách nhiệm xét duyệt đề tài KLTN. Việc xét duyệt phải đảm bảo các yêu cầu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Đề tài có thể do giảng viên hay các doanh nghiệp đề xuất. Đề tài và đề cương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nghiên cứu phải đảm bảo: Tính khoa học, tính thực tiễn của đề tài; Tính khả thi của đề tài (điều kiện thực hiện, thời gian, khối lượng. . . ); Đề tài phù hợp với mục tiêu đào tạo và chuẩn đầu ra của ngành đào tạo tương ứng; Các đề tài đã qua xét duyệt phải được công bố để sinh viên đăng ký. Mỗi đề tài KLTN được giao cho từ 1 đến 2 SV thực hiện với sự phân công trách nhiệm cụ thể cho từng SV có ghi rõ trong đề cương nghiên cứu. </a:t>
              </a:r>
              <a:r>
                <a:rPr lang="vi-VN" dirty="0">
                  <a:solidFill>
                    <a:srgbClr val="7030A0"/>
                  </a:solidFill>
                  <a:latin typeface="Cambria" panose="02040503050406030204" pitchFamily="18" charset="0"/>
                  <a:ea typeface="Cambria" panose="02040503050406030204" pitchFamily="18" charset="0"/>
                </a:rPr>
                <a:t>Mỗi đề tài KLTN phải do tối thiểu 1 </a:t>
              </a:r>
              <a:r>
                <a:rPr lang="vi-VN" dirty="0">
                  <a:solidFill>
                    <a:schemeClr val="accent5">
                      <a:lumMod val="50000"/>
                    </a:schemeClr>
                  </a:solidFill>
                  <a:latin typeface="Cambria" panose="02040503050406030204" pitchFamily="18" charset="0"/>
                  <a:ea typeface="Cambria" panose="02040503050406030204" pitchFamily="18" charset="0"/>
                </a:rPr>
                <a:t>CBHD</a:t>
              </a:r>
              <a:r>
                <a:rPr lang="vi-VN" dirty="0">
                  <a:solidFill>
                    <a:srgbClr val="7030A0"/>
                  </a:solidFill>
                  <a:latin typeface="Cambria" panose="02040503050406030204" pitchFamily="18" charset="0"/>
                  <a:ea typeface="Cambria" panose="02040503050406030204" pitchFamily="18" charset="0"/>
                </a:rPr>
                <a:t> có học vị từ </a:t>
              </a:r>
              <a:r>
                <a:rPr lang="vi-VN" dirty="0">
                  <a:solidFill>
                    <a:schemeClr val="accent5">
                      <a:lumMod val="50000"/>
                    </a:schemeClr>
                  </a:solidFill>
                  <a:latin typeface="Cambria" panose="02040503050406030204" pitchFamily="18" charset="0"/>
                  <a:ea typeface="Cambria" panose="02040503050406030204" pitchFamily="18" charset="0"/>
                </a:rPr>
                <a:t>thạc sĩ </a:t>
              </a:r>
              <a:r>
                <a:rPr lang="vi-VN" dirty="0">
                  <a:solidFill>
                    <a:srgbClr val="7030A0"/>
                  </a:solidFill>
                  <a:latin typeface="Cambria" panose="02040503050406030204" pitchFamily="18" charset="0"/>
                  <a:ea typeface="Cambria" panose="02040503050406030204" pitchFamily="18" charset="0"/>
                </a:rPr>
                <a:t>trở lên hướng dẫn, nếu đề tài do doanh nghiệp đề xuất thì có thể có thêm 1 đại diện của doanh nghiệp đồng hướng dẫn</a:t>
              </a:r>
              <a:r>
                <a:rPr lang="vi-VN" dirty="0">
                  <a:latin typeface="Cambria" panose="02040503050406030204" pitchFamily="18" charset="0"/>
                  <a:ea typeface="Cambria" panose="02040503050406030204" pitchFamily="18" charset="0"/>
                </a:rPr>
                <a:t>. CBHD đề tài không được là người có quan hệ ruột thịt với SV thực hiện (cha, mẹ, vợ, chồng, anh, chị, em ruột).</a:t>
              </a:r>
              <a:r>
                <a:rPr lang="vi-VN" dirty="0">
                  <a:solidFill>
                    <a:srgbClr val="7030A0"/>
                  </a:solidFill>
                  <a:latin typeface="Cambria" panose="02040503050406030204" pitchFamily="18" charset="0"/>
                  <a:ea typeface="Cambria" panose="02040503050406030204" pitchFamily="18" charset="0"/>
                </a:rPr>
                <a:t> CBHD được hướng dẫn </a:t>
              </a:r>
              <a:r>
                <a:rPr lang="vi-VN" dirty="0">
                  <a:solidFill>
                    <a:srgbClr val="FF0000"/>
                  </a:solidFill>
                  <a:latin typeface="Cambria" panose="02040503050406030204" pitchFamily="18" charset="0"/>
                  <a:ea typeface="Cambria" panose="02040503050406030204" pitchFamily="18" charset="0"/>
                </a:rPr>
                <a:t>tối đa 5 đề tài </a:t>
              </a:r>
              <a:r>
                <a:rPr lang="vi-VN" dirty="0">
                  <a:solidFill>
                    <a:srgbClr val="7030A0"/>
                  </a:solidFill>
                  <a:latin typeface="Cambria" panose="02040503050406030204" pitchFamily="18" charset="0"/>
                  <a:ea typeface="Cambria" panose="02040503050406030204" pitchFamily="18" charset="0"/>
                </a:rPr>
                <a:t>hoặc 10 SV trong mỗi đợt giao đề tài KLTN</a:t>
              </a:r>
              <a:r>
                <a:rPr lang="vi-VN" dirty="0">
                  <a:latin typeface="Cambria" panose="02040503050406030204" pitchFamily="18" charset="0"/>
                  <a:ea typeface="Cambria" panose="02040503050406030204" pitchFamily="18" charset="0"/>
                </a:rPr>
                <a:t>. Đối với các đề tài có sử dụng dữ liệu hoặc tư liệu của doanh nghiệp, CBHD có trách nhiệm kiểm tra việc thực hiện các qui định về tác quyền của đơn vị cung cấp dữ liệu hoặc tư liệu liên quan</a:t>
              </a:r>
              <a:r>
                <a:rPr lang="en-US" dirty="0">
                  <a:latin typeface="Cambria" panose="02040503050406030204" pitchFamily="18" charset="0"/>
                  <a:ea typeface="Cambria" panose="02040503050406030204" pitchFamily="18" charset="0"/>
                </a:rPr>
                <a:t>.</a:t>
              </a: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199932"/>
            <a:chOff x="1561537" y="4459527"/>
            <a:chExt cx="3493063" cy="1199932"/>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015663"/>
            </a:xfrm>
            <a:prstGeom prst="rect">
              <a:avLst/>
            </a:prstGeom>
            <a:noFill/>
          </p:spPr>
          <p:txBody>
            <a:bodyPr wrap="square" rtlCol="0">
              <a:spAutoFit/>
            </a:bodyPr>
            <a:lstStyle/>
            <a:p>
              <a:r>
                <a:rPr lang="vi-VN" sz="2000" dirty="0">
                  <a:solidFill>
                    <a:schemeClr val="accent5">
                      <a:lumMod val="50000"/>
                    </a:schemeClr>
                  </a:solidFill>
                  <a:latin typeface="Cambria" panose="02040503050406030204" pitchFamily="18" charset="0"/>
                  <a:ea typeface="Cambria" panose="02040503050406030204" pitchFamily="18" charset="0"/>
                </a:rPr>
                <a:t>Thạc sĩ </a:t>
              </a:r>
              <a:r>
                <a:rPr lang="vi-VN" sz="2000" dirty="0">
                  <a:latin typeface="Cambria" panose="02040503050406030204" pitchFamily="18" charset="0"/>
                  <a:ea typeface="Cambria" panose="02040503050406030204" pitchFamily="18" charset="0"/>
                </a:rPr>
                <a:t>được nhận </a:t>
              </a:r>
              <a:r>
                <a:rPr lang="vi-VN" sz="2000" dirty="0">
                  <a:solidFill>
                    <a:schemeClr val="accent5">
                      <a:lumMod val="50000"/>
                    </a:schemeClr>
                  </a:solidFill>
                  <a:latin typeface="Cambria" panose="02040503050406030204" pitchFamily="18" charset="0"/>
                  <a:ea typeface="Cambria" panose="02040503050406030204" pitchFamily="18" charset="0"/>
                </a:rPr>
                <a:t>bao nhiêu đề tài tối đa? </a:t>
              </a:r>
              <a:br>
                <a:rPr lang="vi-VN" sz="2000" dirty="0"/>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19" name="Group 18">
            <a:extLst>
              <a:ext uri="{FF2B5EF4-FFF2-40B4-BE49-F238E27FC236}">
                <a16:creationId xmlns:a16="http://schemas.microsoft.com/office/drawing/2014/main" id="{0C72C93A-04A2-4992-ADA6-29F67EF7C347}"/>
              </a:ext>
            </a:extLst>
          </p:cNvPr>
          <p:cNvGrpSpPr/>
          <p:nvPr/>
        </p:nvGrpSpPr>
        <p:grpSpPr>
          <a:xfrm>
            <a:off x="4991941" y="4886168"/>
            <a:ext cx="6082111" cy="1214111"/>
            <a:chOff x="4991942" y="4886168"/>
            <a:chExt cx="5397870" cy="1214111"/>
          </a:xfrm>
        </p:grpSpPr>
        <p:grpSp>
          <p:nvGrpSpPr>
            <p:cNvPr id="21" name="Group 20">
              <a:extLst>
                <a:ext uri="{FF2B5EF4-FFF2-40B4-BE49-F238E27FC236}">
                  <a16:creationId xmlns:a16="http://schemas.microsoft.com/office/drawing/2014/main" id="{7DCEE005-0737-490D-91AA-C3BB02466879}"/>
                </a:ext>
              </a:extLst>
            </p:cNvPr>
            <p:cNvGrpSpPr/>
            <p:nvPr/>
          </p:nvGrpSpPr>
          <p:grpSpPr>
            <a:xfrm>
              <a:off x="4991942" y="4886168"/>
              <a:ext cx="5397870" cy="854630"/>
              <a:chOff x="5064838" y="3708977"/>
              <a:chExt cx="5397870" cy="854630"/>
            </a:xfrm>
          </p:grpSpPr>
          <p:sp>
            <p:nvSpPr>
              <p:cNvPr id="23" name="TextBox 22">
                <a:extLst>
                  <a:ext uri="{FF2B5EF4-FFF2-40B4-BE49-F238E27FC236}">
                    <a16:creationId xmlns:a16="http://schemas.microsoft.com/office/drawing/2014/main" id="{9BB00644-C371-4B26-9CCC-D5DAE1C4BA56}"/>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p:txBody>
          </p:sp>
          <p:pic>
            <p:nvPicPr>
              <p:cNvPr id="24" name="Picture 23" descr="A close up of a sign&#10;&#10;Description generated with high confidence">
                <a:extLst>
                  <a:ext uri="{FF2B5EF4-FFF2-40B4-BE49-F238E27FC236}">
                    <a16:creationId xmlns:a16="http://schemas.microsoft.com/office/drawing/2014/main" id="{81E5C765-18C6-4379-9202-3663E2AA34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
          <p:nvSpPr>
            <p:cNvPr id="22" name="TextBox 21">
              <a:extLst>
                <a:ext uri="{FF2B5EF4-FFF2-40B4-BE49-F238E27FC236}">
                  <a16:creationId xmlns:a16="http://schemas.microsoft.com/office/drawing/2014/main" id="{85A85153-8602-4B12-B1DF-3331FB26349C}"/>
                </a:ext>
              </a:extLst>
            </p:cNvPr>
            <p:cNvSpPr txBox="1"/>
            <p:nvPr/>
          </p:nvSpPr>
          <p:spPr>
            <a:xfrm>
              <a:off x="5326921" y="5700169"/>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Answer can’t be inferred</a:t>
              </a:r>
            </a:p>
          </p:txBody>
        </p:sp>
      </p:grpSp>
    </p:spTree>
    <p:extLst>
      <p:ext uri="{BB962C8B-B14F-4D97-AF65-F5344CB8AC3E}">
        <p14:creationId xmlns:p14="http://schemas.microsoft.com/office/powerpoint/2010/main" val="205509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Observation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7</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123672" y="6071334"/>
            <a:ext cx="10261503" cy="307777"/>
          </a:xfrm>
          <a:prstGeom prst="rect">
            <a:avLst/>
          </a:prstGeom>
          <a:noFill/>
        </p:spPr>
        <p:txBody>
          <a:bodyPr wrap="square" lIns="0" tIns="0" rIns="0" bIns="0" rtlCol="0">
            <a:spAutoFit/>
          </a:bodyPr>
          <a:lstStyle/>
          <a:p>
            <a:pPr algn="ctr"/>
            <a:r>
              <a:rPr lang="en-US" sz="2000" i="1" dirty="0">
                <a:solidFill>
                  <a:srgbClr val="7030A0"/>
                </a:solidFill>
                <a:latin typeface="Cambria" panose="02040503050406030204" pitchFamily="18" charset="0"/>
                <a:ea typeface="Cambria" panose="02040503050406030204" pitchFamily="18" charset="0"/>
                <a:cs typeface="Segoe UI" panose="020B0502040204020203" pitchFamily="34" charset="0"/>
              </a:rPr>
              <a:t>Potential benefits of chatbots </a:t>
            </a:r>
            <a:r>
              <a:rPr lang="en-US" sz="2000" dirty="0">
                <a:latin typeface="Cambria" panose="02040503050406030204" pitchFamily="18" charset="0"/>
                <a:ea typeface="Cambria" panose="02040503050406030204" pitchFamily="18" charset="0"/>
                <a:cs typeface="Segoe UI" panose="020B0502040204020203" pitchFamily="34" charset="0"/>
              </a:rPr>
              <a:t>by 2018 State of Chatbots Report</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screenshot of a cell phone&#10;&#10;Description generated with very high confidence">
            <a:extLst>
              <a:ext uri="{FF2B5EF4-FFF2-40B4-BE49-F238E27FC236}">
                <a16:creationId xmlns:a16="http://schemas.microsoft.com/office/drawing/2014/main" id="{F9C7C8C3-42A6-415B-88CF-60BB09D07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939" y="1052711"/>
            <a:ext cx="9138389" cy="5018623"/>
          </a:xfrm>
          <a:prstGeom prst="rect">
            <a:avLst/>
          </a:prstGeom>
        </p:spPr>
      </p:pic>
    </p:spTree>
    <p:extLst>
      <p:ext uri="{BB962C8B-B14F-4D97-AF65-F5344CB8AC3E}">
        <p14:creationId xmlns:p14="http://schemas.microsoft.com/office/powerpoint/2010/main" val="11989245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5: Long Answer</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70</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4248054"/>
            <a:chOff x="1361786" y="1521737"/>
            <a:chExt cx="9468427" cy="4248054"/>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424731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Vì những lý do chính đáng không thể dự thi, kiểm tra (ốm đau, tai nạn, việc gia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đình</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 . ) sinh viên sẽ được xem xét giải quyết cho nhận điểm chưa hoàn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tất học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phần (hoãn thi), ký hiệu bằng chữ I. Trước khi kết thúc học kỳ, sinh viên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phải nộp đơn trình bày rõ lý do không thể hoàn tất học phần cùng các giấy tờ</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xác nhận cần thiết cho cán bộ giảng dạy học phần đó và P.ĐTĐH. Trường hợp</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và có lý do chính đáng, sinh viên phải nộp trong vòng 3 ngày kể từ ngày</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thi để được xem xét. Cán bộ giảng dạy phụ trách học phần, khoa/bộ môn quản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lý ngành đào tạo và P. ĐTĐH sẽ xem xét và quyết định sinh viên có được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I hay không. Nếu không được chấp thuận, sinh viên tự ý bỏ thi sẽ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không (0) cho học phần đó. </a:t>
              </a:r>
              <a:r>
                <a:rPr lang="vi-VN" dirty="0">
                  <a:solidFill>
                    <a:srgbClr val="7030A0"/>
                  </a:solidFill>
                  <a:latin typeface="Cambria" panose="02040503050406030204" pitchFamily="18" charset="0"/>
                  <a:ea typeface="Cambria" panose="02040503050406030204" pitchFamily="18" charset="0"/>
                </a:rPr>
                <a:t>Nếu được nhận điểm I</a:t>
              </a:r>
              <a:r>
                <a:rPr lang="vi-VN" dirty="0">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trong thời gian tối đa</a:t>
              </a:r>
              <a:r>
                <a:rPr lang="en-US" dirty="0">
                  <a:solidFill>
                    <a:srgbClr val="FF0000"/>
                  </a:solidFill>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là 2 học kỳ chính tiếp theo, sinh viên phải làm đơn đăng ký thi lại học phần đó.</a:t>
              </a:r>
              <a:r>
                <a:rPr lang="en-US" dirty="0">
                  <a:solidFill>
                    <a:srgbClr val="FF0000"/>
                  </a:solidFill>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Sau khi thi, điểm I sẽ được đổi thành điểm mà sinh viên đạt được. Ngược lại, qua hai học kỳ, nếu sinh viên không đăng ký thi lại thì điểm I sẽ bị đổi thành điểm</a:t>
              </a:r>
              <a:r>
                <a:rPr lang="en-US" dirty="0">
                  <a:solidFill>
                    <a:srgbClr val="FF0000"/>
                  </a:solidFill>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không (0). Sinh viên nhận điểm I trong học kỳ nào sẽ không được xét học bổng</a:t>
              </a:r>
              <a:r>
                <a:rPr lang="en-US" dirty="0">
                  <a:solidFill>
                    <a:srgbClr val="FF0000"/>
                  </a:solidFill>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khuyến khích của học kỳ đó</a:t>
              </a:r>
              <a:r>
                <a:rPr lang="vi-VN" dirty="0">
                  <a:latin typeface="Cambria" panose="02040503050406030204" pitchFamily="18" charset="0"/>
                  <a:ea typeface="Cambria" panose="02040503050406030204" pitchFamily="18" charset="0"/>
                </a:rPr>
                <a:t> </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2431038"/>
            <a:chOff x="1561537" y="4459527"/>
            <a:chExt cx="3493063" cy="2431038"/>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224676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Sau </a:t>
              </a:r>
              <a:r>
                <a:rPr lang="en-US" sz="2000" dirty="0" err="1">
                  <a:latin typeface="Cambria" panose="02040503050406030204" pitchFamily="18" charset="0"/>
                  <a:ea typeface="Cambria" panose="02040503050406030204" pitchFamily="18" charset="0"/>
                </a:rPr>
                <a:t>khi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nhận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điểm</a:t>
              </a:r>
              <a:r>
                <a:rPr lang="en-US" sz="2000" dirty="0">
                  <a:latin typeface="Cambria" panose="02040503050406030204" pitchFamily="18" charset="0"/>
                  <a:ea typeface="Cambria" panose="02040503050406030204" pitchFamily="18" charset="0"/>
                </a:rPr>
                <a:t> I </a:t>
              </a:r>
              <a:r>
                <a:rPr lang="en-US" sz="2000" dirty="0" err="1">
                  <a:latin typeface="Cambria" panose="02040503050406030204" pitchFamily="18" charset="0"/>
                  <a:ea typeface="Cambria" panose="02040503050406030204" pitchFamily="18" charset="0"/>
                </a:rPr>
                <a:t>thì</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sao</a:t>
              </a:r>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br>
                <a:rPr lang="vi-VN" sz="2000" dirty="0">
                  <a:latin typeface="Cambria" panose="02040503050406030204" pitchFamily="18" charset="0"/>
                  <a:ea typeface="Cambria" panose="02040503050406030204" pitchFamily="18" charset="0"/>
                </a:rPr>
              </a:br>
              <a:br>
                <a:rPr lang="vi-VN" sz="2000" dirty="0">
                  <a:latin typeface="Cambria" panose="02040503050406030204" pitchFamily="18" charset="0"/>
                  <a:ea typeface="Cambria" panose="02040503050406030204" pitchFamily="18" charset="0"/>
                </a:rPr>
              </a:br>
              <a:br>
                <a:rPr lang="vi-VN" sz="2000" dirty="0">
                  <a:latin typeface="Cambria" panose="02040503050406030204" pitchFamily="18" charset="0"/>
                  <a:ea typeface="Cambria" panose="02040503050406030204" pitchFamily="18" charset="0"/>
                </a:rPr>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2" name="Group 21">
            <a:extLst>
              <a:ext uri="{FF2B5EF4-FFF2-40B4-BE49-F238E27FC236}">
                <a16:creationId xmlns:a16="http://schemas.microsoft.com/office/drawing/2014/main" id="{8C8E97F1-CF45-4854-810E-083E304FDAD1}"/>
              </a:ext>
            </a:extLst>
          </p:cNvPr>
          <p:cNvGrpSpPr/>
          <p:nvPr/>
        </p:nvGrpSpPr>
        <p:grpSpPr>
          <a:xfrm>
            <a:off x="4991942" y="4886168"/>
            <a:ext cx="5397870" cy="854630"/>
            <a:chOff x="5064838" y="3708977"/>
            <a:chExt cx="5397870" cy="854630"/>
          </a:xfrm>
        </p:grpSpPr>
        <p:sp>
          <p:nvSpPr>
            <p:cNvPr id="24" name="TextBox 23">
              <a:extLst>
                <a:ext uri="{FF2B5EF4-FFF2-40B4-BE49-F238E27FC236}">
                  <a16:creationId xmlns:a16="http://schemas.microsoft.com/office/drawing/2014/main" id="{3EB4E221-69B9-4EBC-AA10-B41311EE3E13}"/>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No document found</a:t>
              </a:r>
            </a:p>
          </p:txBody>
        </p:sp>
        <p:pic>
          <p:nvPicPr>
            <p:cNvPr id="25" name="Picture 24" descr="A close up of a sign&#10;&#10;Description generated with high confidence">
              <a:extLst>
                <a:ext uri="{FF2B5EF4-FFF2-40B4-BE49-F238E27FC236}">
                  <a16:creationId xmlns:a16="http://schemas.microsoft.com/office/drawing/2014/main" id="{8E765586-3686-41DD-B54A-1192D9D280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318654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5: Long Answer</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71</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694056"/>
            <a:chOff x="1361786" y="1521737"/>
            <a:chExt cx="9468427" cy="3694056"/>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69331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Tín chỉ học phí (TCHP) là đơn vị dùng để lượng hóa chi phí của các hoạt động giảng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dạy tính cho từng học phần. Số TCHP của mỗi học phần được xác định căn cứ vào đề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cương và cách thức tổ chức học phần; cụ thể như sau: Phần giảng dạy lý thuyết tại lớp: 15 tiết tương đương với 1 TCHP. Phần giảng dạy thực hành, thí nghiệm, thảo luận: 15 tiết tương đương với 1 TCHP. Một số học phần đặc biệt được xác định số TCHP riêng như: học phần Giáo dục quốc phòng-An ninh, Giáo dục thể chất, Thực tập doanh nghiệp, Khóa luận tốt nghiệp, Môn học đồ án bao gồm chuyên đề nghiên cứu khoa học, seminar,. . . sẽ được Hiệu trưởng ban hành. </a:t>
              </a:r>
              <a:r>
                <a:rPr lang="vi-VN" dirty="0">
                  <a:solidFill>
                    <a:srgbClr val="FF0000"/>
                  </a:solidFill>
                  <a:latin typeface="Cambria" panose="02040503050406030204" pitchFamily="18" charset="0"/>
                  <a:ea typeface="Cambria" panose="02040503050406030204" pitchFamily="18" charset="0"/>
                </a:rPr>
                <a:t>Có 3 loại TCHP: 1. TCHP học lại (TCHPHL): là tín chỉ học phí của học phần học lại. 2. TCHP học cải thiện (TCHPCT): là tín chỉ học phí của học phần học cải thiện. 3. TCHP học mới (TCHPHM): là tín chỉ học phí của học phần mới học lần đầu. </a:t>
              </a:r>
              <a:r>
                <a:rPr lang="vi-VN" dirty="0">
                  <a:latin typeface="Cambria" panose="02040503050406030204" pitchFamily="18" charset="0"/>
                  <a:ea typeface="Cambria" panose="02040503050406030204" pitchFamily="18" charset="0"/>
                </a:rPr>
                <a:t>Đầu năm học, Trường sẽ công bố mức học phí cho mỗi loại TCHP</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199932"/>
            <a:chOff x="1561537" y="4459527"/>
            <a:chExt cx="3493063" cy="1199932"/>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015663"/>
            </a:xfrm>
            <a:prstGeom prst="rect">
              <a:avLst/>
            </a:prstGeom>
            <a:noFill/>
          </p:spPr>
          <p:txBody>
            <a:bodyPr wrap="square" rtlCol="0">
              <a:spAutoFit/>
            </a:bodyPr>
            <a:lstStyle/>
            <a:p>
              <a:r>
                <a:rPr lang="en-US" sz="2000" dirty="0" err="1">
                  <a:latin typeface="Cambria" panose="02040503050406030204" pitchFamily="18" charset="0"/>
                  <a:ea typeface="Cambria" panose="02040503050406030204" pitchFamily="18" charset="0"/>
                </a:rPr>
                <a:t>Định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nghĩa</a:t>
              </a:r>
              <a:r>
                <a:rPr lang="en-US" sz="2000" dirty="0">
                  <a:latin typeface="Cambria" panose="02040503050406030204" pitchFamily="18" charset="0"/>
                  <a:ea typeface="Cambria" panose="02040503050406030204" pitchFamily="18" charset="0"/>
                </a:rPr>
                <a:t> 3 </a:t>
              </a:r>
              <a:r>
                <a:rPr lang="en-US" sz="2000" dirty="0" err="1">
                  <a:latin typeface="Cambria" panose="02040503050406030204" pitchFamily="18" charset="0"/>
                  <a:ea typeface="Cambria" panose="02040503050406030204" pitchFamily="18" charset="0"/>
                </a:rPr>
                <a:t>loại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tín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chỉ</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học</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phí</a:t>
              </a:r>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4" name="Group 3">
            <a:extLst>
              <a:ext uri="{FF2B5EF4-FFF2-40B4-BE49-F238E27FC236}">
                <a16:creationId xmlns:a16="http://schemas.microsoft.com/office/drawing/2014/main" id="{3B14584D-01DA-4B51-9E1D-627E54460A1A}"/>
              </a:ext>
            </a:extLst>
          </p:cNvPr>
          <p:cNvGrpSpPr/>
          <p:nvPr/>
        </p:nvGrpSpPr>
        <p:grpSpPr>
          <a:xfrm>
            <a:off x="4991941" y="4886168"/>
            <a:ext cx="6126001" cy="1214111"/>
            <a:chOff x="4991942" y="4886168"/>
            <a:chExt cx="5397870" cy="1214111"/>
          </a:xfrm>
        </p:grpSpPr>
        <p:grpSp>
          <p:nvGrpSpPr>
            <p:cNvPr id="20" name="Group 19">
              <a:extLst>
                <a:ext uri="{FF2B5EF4-FFF2-40B4-BE49-F238E27FC236}">
                  <a16:creationId xmlns:a16="http://schemas.microsoft.com/office/drawing/2014/main" id="{F040CD79-96BD-43BB-8544-2311166D1EAA}"/>
                </a:ext>
              </a:extLst>
            </p:cNvPr>
            <p:cNvGrpSpPr/>
            <p:nvPr/>
          </p:nvGrpSpPr>
          <p:grpSpPr>
            <a:xfrm>
              <a:off x="4991942" y="4886168"/>
              <a:ext cx="5397870" cy="854630"/>
              <a:chOff x="5064838" y="3708977"/>
              <a:chExt cx="5397870" cy="854630"/>
            </a:xfrm>
          </p:grpSpPr>
          <p:sp>
            <p:nvSpPr>
              <p:cNvPr id="21" name="TextBox 20">
                <a:extLst>
                  <a:ext uri="{FF2B5EF4-FFF2-40B4-BE49-F238E27FC236}">
                    <a16:creationId xmlns:a16="http://schemas.microsoft.com/office/drawing/2014/main" id="{3FFACE90-2F41-4F7B-B7B7-5BA0F52D880D}"/>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p:txBody>
          </p:sp>
          <p:pic>
            <p:nvPicPr>
              <p:cNvPr id="22" name="Picture 21" descr="A close up of a sign&#10;&#10;Description generated with high confidence">
                <a:extLst>
                  <a:ext uri="{FF2B5EF4-FFF2-40B4-BE49-F238E27FC236}">
                    <a16:creationId xmlns:a16="http://schemas.microsoft.com/office/drawing/2014/main" id="{7D97B4F2-E0C9-4022-8C12-9338F5C50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
          <p:nvSpPr>
            <p:cNvPr id="23" name="TextBox 22">
              <a:extLst>
                <a:ext uri="{FF2B5EF4-FFF2-40B4-BE49-F238E27FC236}">
                  <a16:creationId xmlns:a16="http://schemas.microsoft.com/office/drawing/2014/main" id="{6A626D91-5B58-4FB9-83DA-1954EF30ED14}"/>
                </a:ext>
              </a:extLst>
            </p:cNvPr>
            <p:cNvSpPr txBox="1"/>
            <p:nvPr/>
          </p:nvSpPr>
          <p:spPr>
            <a:xfrm>
              <a:off x="5326921" y="5700169"/>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Only the first definition is inferred.</a:t>
              </a:r>
            </a:p>
          </p:txBody>
        </p:sp>
      </p:grpSp>
    </p:spTree>
    <p:extLst>
      <p:ext uri="{BB962C8B-B14F-4D97-AF65-F5344CB8AC3E}">
        <p14:creationId xmlns:p14="http://schemas.microsoft.com/office/powerpoint/2010/main" val="5750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5: Long Answer</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72</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971055"/>
            <a:chOff x="1361786" y="1521737"/>
            <a:chExt cx="9468427" cy="3971055"/>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970318"/>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Khoa chịu trách nhiệm xét duyệt đề tài KLTN. Việc xét duyệt phải đảm bảo các yêu cầu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Đề tài có thể do giảng viên hay các doanh nghiệp đề xuất</a:t>
              </a:r>
              <a:r>
                <a:rPr lang="vi-VN" dirty="0">
                  <a:solidFill>
                    <a:srgbClr val="FF0000"/>
                  </a:solidFill>
                  <a:latin typeface="Cambria" panose="02040503050406030204" pitchFamily="18" charset="0"/>
                  <a:ea typeface="Cambria" panose="02040503050406030204" pitchFamily="18" charset="0"/>
                </a:rPr>
                <a:t>. Đề tài và đề cương </a:t>
              </a:r>
              <a:r>
                <a:rPr lang="en-US" dirty="0">
                  <a:solidFill>
                    <a:srgbClr val="FF0000"/>
                  </a:solidFill>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nghiên cứu phải đảm bảo: Tính khoa học, tính thực tiễn của đề tài; Tính khả thi của đề tài (điều kiện thực hiện, thời gian, khối lượng. . . ); Đề tài phù hợp với mục tiêu đào tạo và chuẩn đầu ra của ngành đào tạo tương ứng; Các đề tài đã qua xét duyệt phải được công bố để sinh viên đăng ký</a:t>
              </a:r>
              <a:r>
                <a:rPr lang="vi-VN" dirty="0">
                  <a:latin typeface="Cambria" panose="02040503050406030204" pitchFamily="18" charset="0"/>
                  <a:ea typeface="Cambria" panose="02040503050406030204" pitchFamily="18" charset="0"/>
                </a:rPr>
                <a:t>. Mỗi đề tài KLTN được giao cho từ 1 đến 2 SV thực hiện với sự phân công trách nhiệm cụ thể cho từng SV có ghi rõ trong đề cương nghiên cứu. Mỗi đề tài KLTN phải do tối thiểu 1 CBHD có học vị từ thạc sĩ trở lên hướng dẫn, nếu đề tài do doanh nghiệp đề xuất thì có thể có thêm 1 đại diện của doanh nghiệp đồng hướng dẫn. CBHD đề tài không được là người có quan hệ ruột thịt với SV thực hiện (cha, mẹ, vợ, chồng, anh, chị, em ruột). CBHD được hướng dẫn tối đa 5 đề tài hoặc 10 SV trong mỗi đợt giao đề tài KLTN. Đối với các đề tài có sử dụng dữ liệu hoặc tư liệu của doanh nghiệp, CBHD có trách nhiệm kiểm tra việc thực hiện các qui định về tác quyền của đơn vị cung cấp dữ liệu hoặc tư liệu liên quan</a:t>
              </a:r>
              <a:r>
                <a:rPr lang="en-US" dirty="0">
                  <a:latin typeface="Cambria" panose="02040503050406030204" pitchFamily="18" charset="0"/>
                  <a:ea typeface="Cambria" panose="02040503050406030204" pitchFamily="18" charset="0"/>
                </a:rPr>
                <a:t>.</a:t>
              </a: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199932"/>
            <a:chOff x="1561537" y="4459527"/>
            <a:chExt cx="3493063" cy="1199932"/>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015663"/>
            </a:xfrm>
            <a:prstGeom prst="rect">
              <a:avLst/>
            </a:prstGeom>
            <a:noFill/>
          </p:spPr>
          <p:txBody>
            <a:bodyPr wrap="square" rtlCol="0">
              <a:spAutoFit/>
            </a:bodyPr>
            <a:lstStyle/>
            <a:p>
              <a:r>
                <a:rPr lang="en-US" sz="2000" dirty="0" err="1">
                  <a:latin typeface="Cambria" panose="02040503050406030204" pitchFamily="18" charset="0"/>
                  <a:ea typeface="Cambria" panose="02040503050406030204" pitchFamily="18" charset="0"/>
                </a:rPr>
                <a:t>Yêu</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cầu</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về</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đề</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tài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khóa</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luận</a:t>
              </a:r>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5" name="Group 24">
            <a:extLst>
              <a:ext uri="{FF2B5EF4-FFF2-40B4-BE49-F238E27FC236}">
                <a16:creationId xmlns:a16="http://schemas.microsoft.com/office/drawing/2014/main" id="{34432C5B-842F-48E6-8ACF-98ADF74C8ED8}"/>
              </a:ext>
            </a:extLst>
          </p:cNvPr>
          <p:cNvGrpSpPr/>
          <p:nvPr/>
        </p:nvGrpSpPr>
        <p:grpSpPr>
          <a:xfrm>
            <a:off x="4991941" y="4886168"/>
            <a:ext cx="6242115" cy="1058997"/>
            <a:chOff x="5064838" y="3708977"/>
            <a:chExt cx="5397870" cy="1058997"/>
          </a:xfrm>
        </p:grpSpPr>
        <p:sp>
          <p:nvSpPr>
            <p:cNvPr id="28" name="TextBox 27">
              <a:extLst>
                <a:ext uri="{FF2B5EF4-FFF2-40B4-BE49-F238E27FC236}">
                  <a16:creationId xmlns:a16="http://schemas.microsoft.com/office/drawing/2014/main" id="{AFB3FC86-4E20-40B0-84BC-C421F88CF577}"/>
                </a:ext>
              </a:extLst>
            </p:cNvPr>
            <p:cNvSpPr txBox="1"/>
            <p:nvPr/>
          </p:nvSpPr>
          <p:spPr>
            <a:xfrm>
              <a:off x="5434589" y="3752311"/>
              <a:ext cx="5028119" cy="1015663"/>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a:p>
              <a:pPr marL="914400" lvl="1" indent="-457200">
                <a:buFont typeface="Wingdings" panose="05000000000000000000" pitchFamily="2" charset="2"/>
                <a:buChar char="ü"/>
              </a:pPr>
              <a:endPar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answer retrieved</a:t>
              </a:r>
            </a:p>
          </p:txBody>
        </p:sp>
        <p:pic>
          <p:nvPicPr>
            <p:cNvPr id="31" name="Picture 30" descr="A close up of a sign&#10;&#10;Description generated with high confidence">
              <a:extLst>
                <a:ext uri="{FF2B5EF4-FFF2-40B4-BE49-F238E27FC236}">
                  <a16:creationId xmlns:a16="http://schemas.microsoft.com/office/drawing/2014/main" id="{BF895292-3D5B-46BE-9144-5F244731C3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226915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Conclusion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73</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02783" y="1531273"/>
            <a:ext cx="9877874" cy="430887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What I have done:</a:t>
            </a:r>
          </a:p>
          <a:p>
            <a:pPr marL="914400" lvl="1" indent="-457200">
              <a:buFont typeface="Wingdings" panose="05000000000000000000" pitchFamily="2" charset="2"/>
              <a:buChar char="ü"/>
            </a:pPr>
            <a:r>
              <a:rPr lang="en-US" sz="2000" dirty="0">
                <a:latin typeface="Cambria" panose="02040503050406030204" pitchFamily="18" charset="0"/>
                <a:ea typeface="Cambria" panose="02040503050406030204" pitchFamily="18" charset="0"/>
                <a:cs typeface="Segoe UI" panose="020B0502040204020203" pitchFamily="34" charset="0"/>
              </a:rPr>
              <a:t>Study from fundamental to advanced deep learning and NLP techniques.</a:t>
            </a:r>
          </a:p>
          <a:p>
            <a:pPr marL="914400" lvl="1" indent="-457200">
              <a:buFont typeface="Wingdings" panose="05000000000000000000" pitchFamily="2" charset="2"/>
              <a:buChar char="ü"/>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ü"/>
            </a:pPr>
            <a:r>
              <a:rPr lang="en-US" sz="2000" dirty="0">
                <a:latin typeface="Cambria" panose="02040503050406030204" pitchFamily="18" charset="0"/>
                <a:ea typeface="Cambria" panose="02040503050406030204" pitchFamily="18" charset="0"/>
              </a:rPr>
              <a:t>Successfully build a QA system with reading comprehension ability for UIT regulations QA with little hand-craft data.</a:t>
            </a:r>
            <a:br>
              <a:rPr lang="en-US" sz="2000" dirty="0"/>
            </a:br>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Future Works</a:t>
            </a:r>
          </a:p>
          <a:p>
            <a:pPr marL="914400" lvl="1" indent="-457200">
              <a:buFont typeface="Wingdings" panose="05000000000000000000" pitchFamily="2" charset="2"/>
              <a:buChar char="Ø"/>
            </a:pPr>
            <a:r>
              <a:rPr lang="en-US" sz="2000" dirty="0">
                <a:latin typeface="Cambria" panose="02040503050406030204" pitchFamily="18" charset="0"/>
                <a:ea typeface="Cambria" panose="02040503050406030204" pitchFamily="18" charset="0"/>
                <a:cs typeface="Segoe UI" panose="020B0502040204020203" pitchFamily="34" charset="0"/>
              </a:rPr>
              <a:t>More training data.</a:t>
            </a:r>
          </a:p>
          <a:p>
            <a:pPr marL="914400" lvl="1" indent="-457200">
              <a:buFont typeface="Wingdings" panose="05000000000000000000" pitchFamily="2" charset="2"/>
              <a:buChar char="Ø"/>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Ø"/>
            </a:pPr>
            <a:r>
              <a:rPr lang="en-US" sz="2000" dirty="0">
                <a:latin typeface="Cambria" panose="02040503050406030204" pitchFamily="18" charset="0"/>
                <a:ea typeface="Cambria" panose="02040503050406030204" pitchFamily="18" charset="0"/>
                <a:cs typeface="Segoe UI" panose="020B0502040204020203" pitchFamily="34" charset="0"/>
              </a:rPr>
              <a:t>Replace Word2Vec for Query Expansion.</a:t>
            </a:r>
          </a:p>
          <a:p>
            <a:pPr marL="914400" lvl="1" indent="-457200">
              <a:buFont typeface="Wingdings" panose="05000000000000000000" pitchFamily="2" charset="2"/>
              <a:buChar char="Ø"/>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Ø"/>
            </a:pPr>
            <a:r>
              <a:rPr lang="en-US" sz="2000" dirty="0">
                <a:latin typeface="Cambria" panose="02040503050406030204" pitchFamily="18" charset="0"/>
                <a:ea typeface="Cambria" panose="02040503050406030204" pitchFamily="18" charset="0"/>
                <a:cs typeface="Segoe UI" panose="020B0502040204020203" pitchFamily="34" charset="0"/>
              </a:rPr>
              <a:t>Design complex layers on top of BERT for better results.</a:t>
            </a:r>
          </a:p>
          <a:p>
            <a:pPr marL="914400" lvl="1" indent="-457200">
              <a:buFont typeface="Wingdings" panose="05000000000000000000" pitchFamily="2" charset="2"/>
              <a:buChar char="Ø"/>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Ø"/>
            </a:pPr>
            <a:r>
              <a:rPr lang="en-US" sz="2000" dirty="0">
                <a:latin typeface="Cambria" panose="02040503050406030204" pitchFamily="18" charset="0"/>
                <a:ea typeface="Cambria" panose="02040503050406030204" pitchFamily="18" charset="0"/>
                <a:cs typeface="Segoe UI" panose="020B0502040204020203" pitchFamily="34" charset="0"/>
              </a:rPr>
              <a:t>Mobile &amp; Speech to Text support. 	 </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Conclusion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210189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74</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56882"/>
            <a:ext cx="11917680" cy="422007"/>
            <a:chOff x="182880" y="56882"/>
            <a:chExt cx="12020843" cy="42200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16" name="Group 15">
            <a:extLst>
              <a:ext uri="{FF2B5EF4-FFF2-40B4-BE49-F238E27FC236}">
                <a16:creationId xmlns:a16="http://schemas.microsoft.com/office/drawing/2014/main" id="{DBC46307-C13A-4B1E-80FC-23280E201501}"/>
              </a:ext>
            </a:extLst>
          </p:cNvPr>
          <p:cNvGrpSpPr/>
          <p:nvPr/>
        </p:nvGrpSpPr>
        <p:grpSpPr>
          <a:xfrm>
            <a:off x="1066800" y="514350"/>
            <a:ext cx="10001250" cy="5829300"/>
            <a:chOff x="1066800" y="514350"/>
            <a:chExt cx="10001250" cy="5829300"/>
          </a:xfrm>
        </p:grpSpPr>
        <p:grpSp>
          <p:nvGrpSpPr>
            <p:cNvPr id="17" name="Group 16">
              <a:extLst>
                <a:ext uri="{FF2B5EF4-FFF2-40B4-BE49-F238E27FC236}">
                  <a16:creationId xmlns:a16="http://schemas.microsoft.com/office/drawing/2014/main" id="{4FB6FBDD-C184-4166-84FC-B1D9CE733998}"/>
                </a:ext>
              </a:extLst>
            </p:cNvPr>
            <p:cNvGrpSpPr/>
            <p:nvPr/>
          </p:nvGrpSpPr>
          <p:grpSpPr>
            <a:xfrm>
              <a:off x="3181350" y="514350"/>
              <a:ext cx="5829300" cy="5829300"/>
              <a:chOff x="4124325" y="752475"/>
              <a:chExt cx="5524500" cy="5524500"/>
            </a:xfrm>
          </p:grpSpPr>
          <p:sp>
            <p:nvSpPr>
              <p:cNvPr id="26" name="Oval 25">
                <a:extLst>
                  <a:ext uri="{FF2B5EF4-FFF2-40B4-BE49-F238E27FC236}">
                    <a16:creationId xmlns:a16="http://schemas.microsoft.com/office/drawing/2014/main" id="{39FFCF02-AB6B-41F5-AF67-A618CFAB4D33}"/>
                  </a:ext>
                </a:extLst>
              </p:cNvPr>
              <p:cNvSpPr/>
              <p:nvPr/>
            </p:nvSpPr>
            <p:spPr>
              <a:xfrm>
                <a:off x="4124325" y="752475"/>
                <a:ext cx="5524500" cy="5524500"/>
              </a:xfrm>
              <a:prstGeom prst="ellipse">
                <a:avLst/>
              </a:prstGeom>
              <a:pattFill prst="dotGrid">
                <a:fgClr>
                  <a:schemeClr val="bg2">
                    <a:lumMod val="2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55C28CF-C863-4ACB-AF1A-884D398E0974}"/>
                  </a:ext>
                </a:extLst>
              </p:cNvPr>
              <p:cNvSpPr/>
              <p:nvPr/>
            </p:nvSpPr>
            <p:spPr>
              <a:xfrm>
                <a:off x="4124325" y="752475"/>
                <a:ext cx="5524500" cy="5524500"/>
              </a:xfrm>
              <a:prstGeom prst="ellipse">
                <a:avLst/>
              </a:prstGeom>
              <a:solidFill>
                <a:schemeClr val="bg2">
                  <a:lumMod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Connector 17">
              <a:extLst>
                <a:ext uri="{FF2B5EF4-FFF2-40B4-BE49-F238E27FC236}">
                  <a16:creationId xmlns:a16="http://schemas.microsoft.com/office/drawing/2014/main" id="{33F0F451-5F63-47BC-83F0-98D4029C693A}"/>
                </a:ext>
              </a:extLst>
            </p:cNvPr>
            <p:cNvCxnSpPr/>
            <p:nvPr/>
          </p:nvCxnSpPr>
          <p:spPr>
            <a:xfrm>
              <a:off x="1066800" y="3429000"/>
              <a:ext cx="17526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227A33-2D1F-4659-977C-06EFC93327A2}"/>
                </a:ext>
              </a:extLst>
            </p:cNvPr>
            <p:cNvCxnSpPr/>
            <p:nvPr/>
          </p:nvCxnSpPr>
          <p:spPr>
            <a:xfrm>
              <a:off x="9315450" y="3429000"/>
              <a:ext cx="17526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BCB1957-6F5D-4384-AE38-8CF227DD8322}"/>
                </a:ext>
              </a:extLst>
            </p:cNvPr>
            <p:cNvSpPr txBox="1"/>
            <p:nvPr/>
          </p:nvSpPr>
          <p:spPr>
            <a:xfrm>
              <a:off x="4324350" y="2960757"/>
              <a:ext cx="3543300" cy="923330"/>
            </a:xfrm>
            <a:prstGeom prst="rect">
              <a:avLst/>
            </a:prstGeom>
            <a:noFill/>
          </p:spPr>
          <p:txBody>
            <a:bodyPr wrap="square" rtlCol="0">
              <a:spAutoFit/>
            </a:bodyPr>
            <a:lstStyle/>
            <a:p>
              <a:pPr algn="ctr"/>
              <a:r>
                <a:rPr lang="en-US" sz="5400" dirty="0">
                  <a:solidFill>
                    <a:schemeClr val="bg1"/>
                  </a:solidFill>
                  <a:latin typeface="Segoe UI Semibold" panose="020B0702040204020203" pitchFamily="34" charset="0"/>
                </a:rPr>
                <a:t>Thank You</a:t>
              </a:r>
            </a:p>
          </p:txBody>
        </p:sp>
        <p:cxnSp>
          <p:nvCxnSpPr>
            <p:cNvPr id="21" name="Straight Connector 20">
              <a:extLst>
                <a:ext uri="{FF2B5EF4-FFF2-40B4-BE49-F238E27FC236}">
                  <a16:creationId xmlns:a16="http://schemas.microsoft.com/office/drawing/2014/main" id="{A4152CD4-A1E6-469B-BCBB-728CA61BC2F1}"/>
                </a:ext>
              </a:extLst>
            </p:cNvPr>
            <p:cNvCxnSpPr>
              <a:stCxn id="27" idx="0"/>
            </p:cNvCxnSpPr>
            <p:nvPr/>
          </p:nvCxnSpPr>
          <p:spPr>
            <a:xfrm>
              <a:off x="6096000" y="514350"/>
              <a:ext cx="0" cy="108585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29E6A09-4753-47C0-9C28-440D1298AA17}"/>
                </a:ext>
              </a:extLst>
            </p:cNvPr>
            <p:cNvSpPr/>
            <p:nvPr/>
          </p:nvSpPr>
          <p:spPr>
            <a:xfrm>
              <a:off x="5848350" y="1597025"/>
              <a:ext cx="495300" cy="495300"/>
            </a:xfrm>
            <a:prstGeom prst="ellipse">
              <a:avLst/>
            </a:prstGeom>
            <a:no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1A50A06-051C-4301-91DC-4477D5B1769A}"/>
                </a:ext>
              </a:extLst>
            </p:cNvPr>
            <p:cNvGrpSpPr/>
            <p:nvPr/>
          </p:nvGrpSpPr>
          <p:grpSpPr>
            <a:xfrm>
              <a:off x="6002482" y="1793875"/>
              <a:ext cx="187036" cy="104775"/>
              <a:chOff x="6473825" y="955675"/>
              <a:chExt cx="342900" cy="139700"/>
            </a:xfrm>
          </p:grpSpPr>
          <p:cxnSp>
            <p:nvCxnSpPr>
              <p:cNvPr id="24" name="Straight Connector 23">
                <a:extLst>
                  <a:ext uri="{FF2B5EF4-FFF2-40B4-BE49-F238E27FC236}">
                    <a16:creationId xmlns:a16="http://schemas.microsoft.com/office/drawing/2014/main" id="{ABD362F1-13EC-4EA0-8D63-AE5D8F640324}"/>
                  </a:ext>
                </a:extLst>
              </p:cNvPr>
              <p:cNvCxnSpPr/>
              <p:nvPr/>
            </p:nvCxnSpPr>
            <p:spPr>
              <a:xfrm>
                <a:off x="6473825" y="955675"/>
                <a:ext cx="171450" cy="1397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59B0D3-6208-4186-B90F-02620D3AC73A}"/>
                  </a:ext>
                </a:extLst>
              </p:cNvPr>
              <p:cNvCxnSpPr>
                <a:cxnSpLocks/>
              </p:cNvCxnSpPr>
              <p:nvPr/>
            </p:nvCxnSpPr>
            <p:spPr>
              <a:xfrm flipV="1">
                <a:off x="6645275" y="955675"/>
                <a:ext cx="171450" cy="1397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6886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The Problem at UIT</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8</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8" name="Picture 17">
            <a:extLst>
              <a:ext uri="{FF2B5EF4-FFF2-40B4-BE49-F238E27FC236}">
                <a16:creationId xmlns:a16="http://schemas.microsoft.com/office/drawing/2014/main" id="{3529E2C4-270E-46D2-8D39-F7E28F0F8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164" y="1094442"/>
            <a:ext cx="1114781" cy="1114781"/>
          </a:xfrm>
          <a:prstGeom prst="rect">
            <a:avLst/>
          </a:prstGeom>
        </p:spPr>
      </p:pic>
      <p:pic>
        <p:nvPicPr>
          <p:cNvPr id="47" name="Picture 46">
            <a:extLst>
              <a:ext uri="{FF2B5EF4-FFF2-40B4-BE49-F238E27FC236}">
                <a16:creationId xmlns:a16="http://schemas.microsoft.com/office/drawing/2014/main" id="{2F1F80D6-B131-49F6-8080-F5258D83D3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345" y="1059953"/>
            <a:ext cx="952633" cy="952633"/>
          </a:xfrm>
          <a:prstGeom prst="rect">
            <a:avLst/>
          </a:prstGeom>
        </p:spPr>
      </p:pic>
      <p:pic>
        <p:nvPicPr>
          <p:cNvPr id="49" name="Picture 48">
            <a:extLst>
              <a:ext uri="{FF2B5EF4-FFF2-40B4-BE49-F238E27FC236}">
                <a16:creationId xmlns:a16="http://schemas.microsoft.com/office/drawing/2014/main" id="{CF7F604F-BFB9-4620-9A54-9545DF27F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047" y="2314219"/>
            <a:ext cx="1114781" cy="1114781"/>
          </a:xfrm>
          <a:prstGeom prst="rect">
            <a:avLst/>
          </a:prstGeom>
        </p:spPr>
      </p:pic>
      <p:sp>
        <p:nvSpPr>
          <p:cNvPr id="48" name="TextBox 47">
            <a:extLst>
              <a:ext uri="{FF2B5EF4-FFF2-40B4-BE49-F238E27FC236}">
                <a16:creationId xmlns:a16="http://schemas.microsoft.com/office/drawing/2014/main" id="{ED880C40-18AD-43B0-9D9C-9B1DF732BC73}"/>
              </a:ext>
            </a:extLst>
          </p:cNvPr>
          <p:cNvSpPr txBox="1"/>
          <p:nvPr/>
        </p:nvSpPr>
        <p:spPr>
          <a:xfrm>
            <a:off x="9116946" y="2951051"/>
            <a:ext cx="1289857" cy="430887"/>
          </a:xfrm>
          <a:prstGeom prst="rect">
            <a:avLst/>
          </a:prstGeom>
          <a:noFill/>
        </p:spPr>
        <p:txBody>
          <a:bodyPr wrap="square" rtlCol="0">
            <a:spAutoFit/>
          </a:bodyPr>
          <a:lstStyle/>
          <a:p>
            <a:pPr algn="ctr"/>
            <a:r>
              <a:rPr lang="en-US" sz="2200" dirty="0">
                <a:solidFill>
                  <a:srgbClr val="FF0000"/>
                </a:solidFill>
                <a:latin typeface="Cambria" panose="02040503050406030204" pitchFamily="18" charset="0"/>
                <a:ea typeface="Cambria" panose="02040503050406030204" pitchFamily="18" charset="0"/>
              </a:rPr>
              <a:t>Slow</a:t>
            </a:r>
          </a:p>
        </p:txBody>
      </p:sp>
      <p:pic>
        <p:nvPicPr>
          <p:cNvPr id="64" name="Picture 63">
            <a:extLst>
              <a:ext uri="{FF2B5EF4-FFF2-40B4-BE49-F238E27FC236}">
                <a16:creationId xmlns:a16="http://schemas.microsoft.com/office/drawing/2014/main" id="{4DFE45AC-1111-4323-9060-D149C5B15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195383">
            <a:off x="3726631" y="4633573"/>
            <a:ext cx="938291" cy="938291"/>
          </a:xfrm>
          <a:prstGeom prst="rect">
            <a:avLst/>
          </a:prstGeom>
        </p:spPr>
      </p:pic>
      <p:pic>
        <p:nvPicPr>
          <p:cNvPr id="66" name="Picture 65" descr="A picture containing object&#10;&#10;Description generated with high confidence">
            <a:extLst>
              <a:ext uri="{FF2B5EF4-FFF2-40B4-BE49-F238E27FC236}">
                <a16:creationId xmlns:a16="http://schemas.microsoft.com/office/drawing/2014/main" id="{DD7D2D93-38D3-4A78-B2BC-E274E7691D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2076" y="3929794"/>
            <a:ext cx="609685" cy="609685"/>
          </a:xfrm>
          <a:prstGeom prst="rect">
            <a:avLst/>
          </a:prstGeom>
        </p:spPr>
      </p:pic>
      <p:sp>
        <p:nvSpPr>
          <p:cNvPr id="68" name="TextBox 67">
            <a:extLst>
              <a:ext uri="{FF2B5EF4-FFF2-40B4-BE49-F238E27FC236}">
                <a16:creationId xmlns:a16="http://schemas.microsoft.com/office/drawing/2014/main" id="{C93F37B2-8698-4DC5-BEAF-F3684C14ED21}"/>
              </a:ext>
            </a:extLst>
          </p:cNvPr>
          <p:cNvSpPr txBox="1"/>
          <p:nvPr/>
        </p:nvSpPr>
        <p:spPr>
          <a:xfrm>
            <a:off x="6761763" y="5070225"/>
            <a:ext cx="3201342" cy="430887"/>
          </a:xfrm>
          <a:prstGeom prst="rect">
            <a:avLst/>
          </a:prstGeom>
          <a:noFill/>
        </p:spPr>
        <p:txBody>
          <a:bodyPr wrap="square" rtlCol="0">
            <a:spAutoFit/>
          </a:bodyPr>
          <a:lstStyle/>
          <a:p>
            <a:pPr algn="ctr"/>
            <a:r>
              <a:rPr lang="en-US" sz="2200" dirty="0">
                <a:solidFill>
                  <a:srgbClr val="FF0000"/>
                </a:solidFill>
                <a:latin typeface="Cambria" panose="02040503050406030204" pitchFamily="18" charset="0"/>
                <a:ea typeface="Cambria" panose="02040503050406030204" pitchFamily="18" charset="0"/>
              </a:rPr>
              <a:t>Time-consuming</a:t>
            </a:r>
          </a:p>
        </p:txBody>
      </p:sp>
      <p:grpSp>
        <p:nvGrpSpPr>
          <p:cNvPr id="74" name="Group 73">
            <a:extLst>
              <a:ext uri="{FF2B5EF4-FFF2-40B4-BE49-F238E27FC236}">
                <a16:creationId xmlns:a16="http://schemas.microsoft.com/office/drawing/2014/main" id="{5CD2C594-8C75-4274-BFEC-EC0BEB1FE987}"/>
              </a:ext>
            </a:extLst>
          </p:cNvPr>
          <p:cNvGrpSpPr/>
          <p:nvPr/>
        </p:nvGrpSpPr>
        <p:grpSpPr>
          <a:xfrm>
            <a:off x="2772975" y="2871609"/>
            <a:ext cx="4799589" cy="3294342"/>
            <a:chOff x="2772975" y="2871609"/>
            <a:chExt cx="4799589" cy="3294342"/>
          </a:xfrm>
        </p:grpSpPr>
        <p:grpSp>
          <p:nvGrpSpPr>
            <p:cNvPr id="72" name="Group 71">
              <a:extLst>
                <a:ext uri="{FF2B5EF4-FFF2-40B4-BE49-F238E27FC236}">
                  <a16:creationId xmlns:a16="http://schemas.microsoft.com/office/drawing/2014/main" id="{CF13A4EE-DEE8-45E6-916D-184CF4238651}"/>
                </a:ext>
              </a:extLst>
            </p:cNvPr>
            <p:cNvGrpSpPr/>
            <p:nvPr/>
          </p:nvGrpSpPr>
          <p:grpSpPr>
            <a:xfrm>
              <a:off x="2772975" y="2871609"/>
              <a:ext cx="4456170" cy="3174003"/>
              <a:chOff x="2772975" y="2871609"/>
              <a:chExt cx="4456170" cy="3174003"/>
            </a:xfrm>
          </p:grpSpPr>
          <p:pic>
            <p:nvPicPr>
              <p:cNvPr id="52" name="Picture 51">
                <a:extLst>
                  <a:ext uri="{FF2B5EF4-FFF2-40B4-BE49-F238E27FC236}">
                    <a16:creationId xmlns:a16="http://schemas.microsoft.com/office/drawing/2014/main" id="{8D73E0F4-44C0-4391-83CB-FC94E03D2A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0235" y="3949792"/>
                <a:ext cx="2095820" cy="2095820"/>
              </a:xfrm>
              <a:prstGeom prst="rect">
                <a:avLst/>
              </a:prstGeom>
            </p:spPr>
          </p:pic>
          <p:pic>
            <p:nvPicPr>
              <p:cNvPr id="54" name="Picture 53" descr="A close up of a sign&#10;&#10;Description generated with high confidence">
                <a:extLst>
                  <a:ext uri="{FF2B5EF4-FFF2-40B4-BE49-F238E27FC236}">
                    <a16:creationId xmlns:a16="http://schemas.microsoft.com/office/drawing/2014/main" id="{6DBCF44B-AF2C-40D8-AC3A-4A63EF4D3D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516" y="4771571"/>
                <a:ext cx="838629" cy="838629"/>
              </a:xfrm>
              <a:prstGeom prst="rect">
                <a:avLst/>
              </a:prstGeom>
            </p:spPr>
          </p:pic>
          <p:cxnSp>
            <p:nvCxnSpPr>
              <p:cNvPr id="60" name="Shape 327">
                <a:extLst>
                  <a:ext uri="{FF2B5EF4-FFF2-40B4-BE49-F238E27FC236}">
                    <a16:creationId xmlns:a16="http://schemas.microsoft.com/office/drawing/2014/main" id="{0CF88188-DA7D-4222-8D64-D77E4E66BACC}"/>
                  </a:ext>
                </a:extLst>
              </p:cNvPr>
              <p:cNvCxnSpPr>
                <a:cxnSpLocks/>
              </p:cNvCxnSpPr>
              <p:nvPr/>
            </p:nvCxnSpPr>
            <p:spPr>
              <a:xfrm>
                <a:off x="2772975" y="2871609"/>
                <a:ext cx="1960633" cy="1997879"/>
              </a:xfrm>
              <a:prstGeom prst="straightConnector1">
                <a:avLst/>
              </a:prstGeom>
              <a:noFill/>
              <a:ln w="9525" cap="flat" cmpd="sng">
                <a:solidFill>
                  <a:srgbClr val="546973"/>
                </a:solidFill>
                <a:prstDash val="dash"/>
                <a:round/>
                <a:headEnd type="none" w="lg" len="lg"/>
                <a:tailEnd type="none" w="lg" len="lg"/>
              </a:ln>
            </p:spPr>
          </p:cxnSp>
        </p:grpSp>
        <p:sp>
          <p:nvSpPr>
            <p:cNvPr id="73" name="TextBox 72">
              <a:extLst>
                <a:ext uri="{FF2B5EF4-FFF2-40B4-BE49-F238E27FC236}">
                  <a16:creationId xmlns:a16="http://schemas.microsoft.com/office/drawing/2014/main" id="{B5718F76-7E57-42A3-8947-C03004ABC7A3}"/>
                </a:ext>
              </a:extLst>
            </p:cNvPr>
            <p:cNvSpPr txBox="1"/>
            <p:nvPr/>
          </p:nvSpPr>
          <p:spPr>
            <a:xfrm>
              <a:off x="4371222" y="5796619"/>
              <a:ext cx="3201342"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daa.uit.edu.vn/regulations</a:t>
              </a:r>
            </a:p>
          </p:txBody>
        </p:sp>
      </p:grpSp>
      <p:grpSp>
        <p:nvGrpSpPr>
          <p:cNvPr id="71" name="Group 70">
            <a:extLst>
              <a:ext uri="{FF2B5EF4-FFF2-40B4-BE49-F238E27FC236}">
                <a16:creationId xmlns:a16="http://schemas.microsoft.com/office/drawing/2014/main" id="{35D09674-2B5D-436C-8D5B-B5731872AED6}"/>
              </a:ext>
            </a:extLst>
          </p:cNvPr>
          <p:cNvGrpSpPr/>
          <p:nvPr/>
        </p:nvGrpSpPr>
        <p:grpSpPr>
          <a:xfrm>
            <a:off x="3194780" y="1875789"/>
            <a:ext cx="8180798" cy="1028201"/>
            <a:chOff x="3194780" y="1875789"/>
            <a:chExt cx="8180798" cy="1028201"/>
          </a:xfrm>
        </p:grpSpPr>
        <p:grpSp>
          <p:nvGrpSpPr>
            <p:cNvPr id="69" name="Group 68">
              <a:extLst>
                <a:ext uri="{FF2B5EF4-FFF2-40B4-BE49-F238E27FC236}">
                  <a16:creationId xmlns:a16="http://schemas.microsoft.com/office/drawing/2014/main" id="{5FDFA468-C4DC-4ECD-922E-260311CF102E}"/>
                </a:ext>
              </a:extLst>
            </p:cNvPr>
            <p:cNvGrpSpPr/>
            <p:nvPr/>
          </p:nvGrpSpPr>
          <p:grpSpPr>
            <a:xfrm>
              <a:off x="9285212" y="1875789"/>
              <a:ext cx="2090366" cy="1028201"/>
              <a:chOff x="9285212" y="1875789"/>
              <a:chExt cx="2090366" cy="1028201"/>
            </a:xfrm>
          </p:grpSpPr>
          <p:pic>
            <p:nvPicPr>
              <p:cNvPr id="16" name="Picture 15" descr="A close up of a logo&#10;&#10;Description generated with high confidence">
                <a:extLst>
                  <a:ext uri="{FF2B5EF4-FFF2-40B4-BE49-F238E27FC236}">
                    <a16:creationId xmlns:a16="http://schemas.microsoft.com/office/drawing/2014/main" id="{269629C9-6006-4000-88B9-35FCBF70A5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47377" y="1875789"/>
                <a:ext cx="1028201" cy="1028201"/>
              </a:xfrm>
              <a:prstGeom prst="rect">
                <a:avLst/>
              </a:prstGeom>
            </p:spPr>
          </p:pic>
          <p:pic>
            <p:nvPicPr>
              <p:cNvPr id="17" name="Picture 16" descr="A screenshot of a computer&#10;&#10;Description generated with high confidence">
                <a:extLst>
                  <a:ext uri="{FF2B5EF4-FFF2-40B4-BE49-F238E27FC236}">
                    <a16:creationId xmlns:a16="http://schemas.microsoft.com/office/drawing/2014/main" id="{7EE4C750-5ADD-4899-AC7A-179EB8E944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85212" y="1875789"/>
                <a:ext cx="1028201" cy="1028201"/>
              </a:xfrm>
              <a:prstGeom prst="rect">
                <a:avLst/>
              </a:prstGeom>
            </p:spPr>
          </p:pic>
        </p:grpSp>
        <p:cxnSp>
          <p:nvCxnSpPr>
            <p:cNvPr id="56" name="Shape 327">
              <a:extLst>
                <a:ext uri="{FF2B5EF4-FFF2-40B4-BE49-F238E27FC236}">
                  <a16:creationId xmlns:a16="http://schemas.microsoft.com/office/drawing/2014/main" id="{960E66D1-7AEC-4175-90DD-4680733EB09D}"/>
                </a:ext>
              </a:extLst>
            </p:cNvPr>
            <p:cNvCxnSpPr>
              <a:cxnSpLocks/>
              <a:stCxn id="7" idx="3"/>
            </p:cNvCxnSpPr>
            <p:nvPr/>
          </p:nvCxnSpPr>
          <p:spPr>
            <a:xfrm>
              <a:off x="3194780" y="2389891"/>
              <a:ext cx="6141958" cy="0"/>
            </a:xfrm>
            <a:prstGeom prst="straightConnector1">
              <a:avLst/>
            </a:prstGeom>
            <a:noFill/>
            <a:ln w="9525" cap="flat" cmpd="sng">
              <a:solidFill>
                <a:srgbClr val="546973"/>
              </a:solidFill>
              <a:prstDash val="dash"/>
              <a:round/>
              <a:headEnd type="none" w="lg" len="lg"/>
              <a:tailEnd type="none" w="lg" len="lg"/>
            </a:ln>
          </p:spPr>
        </p:cxnSp>
      </p:grpSp>
      <p:grpSp>
        <p:nvGrpSpPr>
          <p:cNvPr id="67" name="Group 66">
            <a:extLst>
              <a:ext uri="{FF2B5EF4-FFF2-40B4-BE49-F238E27FC236}">
                <a16:creationId xmlns:a16="http://schemas.microsoft.com/office/drawing/2014/main" id="{C0CE0294-76D3-442C-A186-8BDDC74B9433}"/>
              </a:ext>
            </a:extLst>
          </p:cNvPr>
          <p:cNvGrpSpPr/>
          <p:nvPr/>
        </p:nvGrpSpPr>
        <p:grpSpPr>
          <a:xfrm>
            <a:off x="1019792" y="1875790"/>
            <a:ext cx="2174988" cy="1028201"/>
            <a:chOff x="1019792" y="1875790"/>
            <a:chExt cx="2174988" cy="1028201"/>
          </a:xfrm>
        </p:grpSpPr>
        <p:pic>
          <p:nvPicPr>
            <p:cNvPr id="5" name="Picture 4" descr="A close up of a logo&#10;&#10;Description generated with high confidence">
              <a:extLst>
                <a:ext uri="{FF2B5EF4-FFF2-40B4-BE49-F238E27FC236}">
                  <a16:creationId xmlns:a16="http://schemas.microsoft.com/office/drawing/2014/main" id="{631D38B9-0016-488D-AA75-09C42615A3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9792" y="1875790"/>
              <a:ext cx="1028201" cy="1028201"/>
            </a:xfrm>
            <a:prstGeom prst="rect">
              <a:avLst/>
            </a:prstGeom>
          </p:spPr>
        </p:pic>
        <p:pic>
          <p:nvPicPr>
            <p:cNvPr id="7" name="Picture 6" descr="A screenshot of a computer&#10;&#10;Description generated with high confidence">
              <a:extLst>
                <a:ext uri="{FF2B5EF4-FFF2-40B4-BE49-F238E27FC236}">
                  <a16:creationId xmlns:a16="http://schemas.microsoft.com/office/drawing/2014/main" id="{FDA36776-8955-467C-9CEB-D4C328CF84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66579" y="1875790"/>
              <a:ext cx="1028201" cy="1028201"/>
            </a:xfrm>
            <a:prstGeom prst="rect">
              <a:avLst/>
            </a:prstGeom>
          </p:spPr>
        </p:pic>
      </p:grpSp>
    </p:spTree>
    <p:extLst>
      <p:ext uri="{BB962C8B-B14F-4D97-AF65-F5344CB8AC3E}">
        <p14:creationId xmlns:p14="http://schemas.microsoft.com/office/powerpoint/2010/main" val="244328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4.58333E-6 -7.40741E-7 L 0.41953 -7.40741E-7 " pathEditMode="relative" rAng="0" ptsTypes="AA">
                                      <p:cBhvr>
                                        <p:cTn id="8" dur="1000" fill="hold"/>
                                        <p:tgtEl>
                                          <p:spTgt spid="18"/>
                                        </p:tgtEl>
                                        <p:attrNameLst>
                                          <p:attrName>ppt_x</p:attrName>
                                          <p:attrName>ppt_y</p:attrName>
                                        </p:attrNameLst>
                                      </p:cBhvr>
                                      <p:rCtr x="20977"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2.29167E-6 0 L -0.41901 -0.00046 " pathEditMode="relative" rAng="0" ptsTypes="AA">
                                      <p:cBhvr>
                                        <p:cTn id="14" dur="5000" fill="hold"/>
                                        <p:tgtEl>
                                          <p:spTgt spid="49"/>
                                        </p:tgtEl>
                                        <p:attrNameLst>
                                          <p:attrName>ppt_x</p:attrName>
                                          <p:attrName>ppt_y</p:attrName>
                                        </p:attrNameLst>
                                      </p:cBhvr>
                                      <p:rCtr x="-20951" y="-23"/>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42" presetClass="path" presetSubtype="0" accel="50000" decel="50000" fill="hold" nodeType="withEffect">
                                  <p:stCondLst>
                                    <p:cond delay="0"/>
                                  </p:stCondLst>
                                  <p:childTnLst>
                                    <p:animMotion origin="layout" path="M -2.08333E-6 -1.11111E-6 L -0.06953 -0.1243 " pathEditMode="relative" rAng="0" ptsTypes="AA">
                                      <p:cBhvr>
                                        <p:cTn id="32" dur="1000" fill="hold"/>
                                        <p:tgtEl>
                                          <p:spTgt spid="66"/>
                                        </p:tgtEl>
                                        <p:attrNameLst>
                                          <p:attrName>ppt_x</p:attrName>
                                          <p:attrName>ppt_y</p:attrName>
                                        </p:attrNameLst>
                                      </p:cBhvr>
                                      <p:rCtr x="-3477" y="-6227"/>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Solution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1/15/2019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9</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close up of a logo&#10;&#10;Description generated with high confidence">
            <a:extLst>
              <a:ext uri="{FF2B5EF4-FFF2-40B4-BE49-F238E27FC236}">
                <a16:creationId xmlns:a16="http://schemas.microsoft.com/office/drawing/2014/main" id="{269629C9-6006-4000-88B9-35FCBF70A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7377" y="1875789"/>
            <a:ext cx="1028201" cy="1028201"/>
          </a:xfrm>
          <a:prstGeom prst="rect">
            <a:avLst/>
          </a:prstGeom>
        </p:spPr>
      </p:pic>
      <p:pic>
        <p:nvPicPr>
          <p:cNvPr id="5" name="Picture 4" descr="A close up of a logo&#10;&#10;Description generated with high confidence">
            <a:extLst>
              <a:ext uri="{FF2B5EF4-FFF2-40B4-BE49-F238E27FC236}">
                <a16:creationId xmlns:a16="http://schemas.microsoft.com/office/drawing/2014/main" id="{631D38B9-0016-488D-AA75-09C42615A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792" y="1875790"/>
            <a:ext cx="1028201" cy="1028201"/>
          </a:xfrm>
          <a:prstGeom prst="rect">
            <a:avLst/>
          </a:prstGeom>
        </p:spPr>
      </p:pic>
      <p:pic>
        <p:nvPicPr>
          <p:cNvPr id="7" name="Picture 6" descr="A screenshot of a computer&#10;&#10;Description generated with high confidence">
            <a:extLst>
              <a:ext uri="{FF2B5EF4-FFF2-40B4-BE49-F238E27FC236}">
                <a16:creationId xmlns:a16="http://schemas.microsoft.com/office/drawing/2014/main" id="{FDA36776-8955-467C-9CEB-D4C328CF84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6579" y="1875790"/>
            <a:ext cx="1028201" cy="1028201"/>
          </a:xfrm>
          <a:prstGeom prst="rect">
            <a:avLst/>
          </a:prstGeom>
        </p:spPr>
      </p:pic>
      <p:pic>
        <p:nvPicPr>
          <p:cNvPr id="17" name="Picture 16" descr="A screenshot of a computer&#10;&#10;Description generated with high confidence">
            <a:extLst>
              <a:ext uri="{FF2B5EF4-FFF2-40B4-BE49-F238E27FC236}">
                <a16:creationId xmlns:a16="http://schemas.microsoft.com/office/drawing/2014/main" id="{7EE4C750-5ADD-4899-AC7A-179EB8E94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5212" y="1875789"/>
            <a:ext cx="1028201" cy="1028201"/>
          </a:xfrm>
          <a:prstGeom prst="rect">
            <a:avLst/>
          </a:prstGeom>
        </p:spPr>
      </p:pic>
      <p:pic>
        <p:nvPicPr>
          <p:cNvPr id="18" name="Picture 17">
            <a:extLst>
              <a:ext uri="{FF2B5EF4-FFF2-40B4-BE49-F238E27FC236}">
                <a16:creationId xmlns:a16="http://schemas.microsoft.com/office/drawing/2014/main" id="{3529E2C4-270E-46D2-8D39-F7E28F0F89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2164" y="1094442"/>
            <a:ext cx="1114781" cy="1114781"/>
          </a:xfrm>
          <a:prstGeom prst="rect">
            <a:avLst/>
          </a:prstGeom>
        </p:spPr>
      </p:pic>
      <p:pic>
        <p:nvPicPr>
          <p:cNvPr id="47" name="Picture 46">
            <a:extLst>
              <a:ext uri="{FF2B5EF4-FFF2-40B4-BE49-F238E27FC236}">
                <a16:creationId xmlns:a16="http://schemas.microsoft.com/office/drawing/2014/main" id="{2F1F80D6-B131-49F6-8080-F5258D83D3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1345" y="1059953"/>
            <a:ext cx="952633" cy="952633"/>
          </a:xfrm>
          <a:prstGeom prst="rect">
            <a:avLst/>
          </a:prstGeom>
        </p:spPr>
      </p:pic>
      <p:pic>
        <p:nvPicPr>
          <p:cNvPr id="49" name="Picture 48">
            <a:extLst>
              <a:ext uri="{FF2B5EF4-FFF2-40B4-BE49-F238E27FC236}">
                <a16:creationId xmlns:a16="http://schemas.microsoft.com/office/drawing/2014/main" id="{CF7F604F-BFB9-4620-9A54-9545DF27F9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3047" y="2314219"/>
            <a:ext cx="1114781" cy="1114781"/>
          </a:xfrm>
          <a:prstGeom prst="rect">
            <a:avLst/>
          </a:prstGeom>
        </p:spPr>
      </p:pic>
      <p:pic>
        <p:nvPicPr>
          <p:cNvPr id="54" name="Picture 53" descr="A close up of a sign&#10;&#10;Description generated with high confidence">
            <a:extLst>
              <a:ext uri="{FF2B5EF4-FFF2-40B4-BE49-F238E27FC236}">
                <a16:creationId xmlns:a16="http://schemas.microsoft.com/office/drawing/2014/main" id="{6DBCF44B-AF2C-40D8-AC3A-4A63EF4D3D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516" y="4771571"/>
            <a:ext cx="838629" cy="838629"/>
          </a:xfrm>
          <a:prstGeom prst="rect">
            <a:avLst/>
          </a:prstGeom>
        </p:spPr>
      </p:pic>
      <p:cxnSp>
        <p:nvCxnSpPr>
          <p:cNvPr id="56" name="Shape 327">
            <a:extLst>
              <a:ext uri="{FF2B5EF4-FFF2-40B4-BE49-F238E27FC236}">
                <a16:creationId xmlns:a16="http://schemas.microsoft.com/office/drawing/2014/main" id="{960E66D1-7AEC-4175-90DD-4680733EB09D}"/>
              </a:ext>
            </a:extLst>
          </p:cNvPr>
          <p:cNvCxnSpPr>
            <a:cxnSpLocks/>
            <a:stCxn id="7" idx="3"/>
          </p:cNvCxnSpPr>
          <p:nvPr/>
        </p:nvCxnSpPr>
        <p:spPr>
          <a:xfrm>
            <a:off x="3194780" y="2389891"/>
            <a:ext cx="6141958" cy="0"/>
          </a:xfrm>
          <a:prstGeom prst="straightConnector1">
            <a:avLst/>
          </a:prstGeom>
          <a:noFill/>
          <a:ln w="9525" cap="flat" cmpd="sng">
            <a:solidFill>
              <a:srgbClr val="546973"/>
            </a:solidFill>
            <a:prstDash val="dash"/>
            <a:round/>
            <a:headEnd type="none" w="lg" len="lg"/>
            <a:tailEnd type="none" w="lg" len="lg"/>
          </a:ln>
        </p:spPr>
      </p:cxnSp>
      <p:grpSp>
        <p:nvGrpSpPr>
          <p:cNvPr id="4" name="Group 3">
            <a:extLst>
              <a:ext uri="{FF2B5EF4-FFF2-40B4-BE49-F238E27FC236}">
                <a16:creationId xmlns:a16="http://schemas.microsoft.com/office/drawing/2014/main" id="{A3452E08-4CFC-410C-909E-0AB33302F21C}"/>
              </a:ext>
            </a:extLst>
          </p:cNvPr>
          <p:cNvGrpSpPr/>
          <p:nvPr/>
        </p:nvGrpSpPr>
        <p:grpSpPr>
          <a:xfrm>
            <a:off x="2772975" y="2871609"/>
            <a:ext cx="3753080" cy="3174003"/>
            <a:chOff x="2772975" y="2871609"/>
            <a:chExt cx="3753080" cy="3174003"/>
          </a:xfrm>
        </p:grpSpPr>
        <p:pic>
          <p:nvPicPr>
            <p:cNvPr id="52" name="Picture 51">
              <a:extLst>
                <a:ext uri="{FF2B5EF4-FFF2-40B4-BE49-F238E27FC236}">
                  <a16:creationId xmlns:a16="http://schemas.microsoft.com/office/drawing/2014/main" id="{8D73E0F4-44C0-4391-83CB-FC94E03D2A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30235" y="3949792"/>
              <a:ext cx="2095820" cy="2095820"/>
            </a:xfrm>
            <a:prstGeom prst="rect">
              <a:avLst/>
            </a:prstGeom>
          </p:spPr>
        </p:pic>
        <p:cxnSp>
          <p:nvCxnSpPr>
            <p:cNvPr id="60" name="Shape 327">
              <a:extLst>
                <a:ext uri="{FF2B5EF4-FFF2-40B4-BE49-F238E27FC236}">
                  <a16:creationId xmlns:a16="http://schemas.microsoft.com/office/drawing/2014/main" id="{0CF88188-DA7D-4222-8D64-D77E4E66BACC}"/>
                </a:ext>
              </a:extLst>
            </p:cNvPr>
            <p:cNvCxnSpPr>
              <a:cxnSpLocks/>
            </p:cNvCxnSpPr>
            <p:nvPr/>
          </p:nvCxnSpPr>
          <p:spPr>
            <a:xfrm>
              <a:off x="2772975" y="2871609"/>
              <a:ext cx="1960633" cy="1997879"/>
            </a:xfrm>
            <a:prstGeom prst="straightConnector1">
              <a:avLst/>
            </a:prstGeom>
            <a:noFill/>
            <a:ln w="9525" cap="flat" cmpd="sng">
              <a:solidFill>
                <a:srgbClr val="546973"/>
              </a:solidFill>
              <a:prstDash val="dash"/>
              <a:round/>
              <a:headEnd type="none" w="lg" len="lg"/>
              <a:tailEnd type="none" w="lg" len="lg"/>
            </a:ln>
          </p:spPr>
        </p:cxnSp>
      </p:grpSp>
      <p:pic>
        <p:nvPicPr>
          <p:cNvPr id="8" name="Picture 7" descr="A close up of a light&#10;&#10;Description generated with high confidence">
            <a:extLst>
              <a:ext uri="{FF2B5EF4-FFF2-40B4-BE49-F238E27FC236}">
                <a16:creationId xmlns:a16="http://schemas.microsoft.com/office/drawing/2014/main" id="{F74715A7-0C4F-4614-AD6A-6E2CB00B47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3373" y="1680501"/>
            <a:ext cx="1090064" cy="1090064"/>
          </a:xfrm>
          <a:prstGeom prst="rect">
            <a:avLst/>
          </a:prstGeom>
        </p:spPr>
      </p:pic>
    </p:spTree>
    <p:extLst>
      <p:ext uri="{BB962C8B-B14F-4D97-AF65-F5344CB8AC3E}">
        <p14:creationId xmlns:p14="http://schemas.microsoft.com/office/powerpoint/2010/main" val="20244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58333E-6 3.7037E-7 L -0.00313 0.15 " pathEditMode="relative" rAng="0" ptsTypes="AA">
                                      <p:cBhvr>
                                        <p:cTn id="10" dur="500" fill="hold"/>
                                        <p:tgtEl>
                                          <p:spTgt spid="16"/>
                                        </p:tgtEl>
                                        <p:attrNameLst>
                                          <p:attrName>ppt_x</p:attrName>
                                          <p:attrName>ppt_y</p:attrName>
                                        </p:attrNameLst>
                                      </p:cBhvr>
                                      <p:rCtr x="-156" y="7500"/>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42" presetClass="path" presetSubtype="0" accel="50000" decel="50000" fill="hold" nodeType="withEffect">
                                  <p:stCondLst>
                                    <p:cond delay="0"/>
                                  </p:stCondLst>
                                  <p:childTnLst>
                                    <p:animMotion origin="layout" path="M -3.75E-6 -4.44444E-6 L 0.40222 -0.40856 " pathEditMode="relative" rAng="0" ptsTypes="AA">
                                      <p:cBhvr>
                                        <p:cTn id="15" dur="500" fill="hold"/>
                                        <p:tgtEl>
                                          <p:spTgt spid="54"/>
                                        </p:tgtEl>
                                        <p:attrNameLst>
                                          <p:attrName>ppt_x</p:attrName>
                                          <p:attrName>ppt_y</p:attrName>
                                        </p:attrNameLst>
                                      </p:cBhvr>
                                      <p:rCtr x="20104" y="-2044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par>
                          <p:cTn id="20" fill="hold">
                            <p:stCondLst>
                              <p:cond delay="0"/>
                            </p:stCondLst>
                            <p:childTnLst>
                              <p:par>
                                <p:cTn id="21" presetID="42" presetClass="path" presetSubtype="0" accel="50000" decel="50000" fill="hold" nodeType="afterEffect">
                                  <p:stCondLst>
                                    <p:cond delay="0"/>
                                  </p:stCondLst>
                                  <p:childTnLst>
                                    <p:animMotion origin="layout" path="M 4.58333E-6 -7.40741E-7 L 0.42487 -7.40741E-7 " pathEditMode="relative" rAng="0" ptsTypes="AA">
                                      <p:cBhvr>
                                        <p:cTn id="22" dur="1000" fill="hold"/>
                                        <p:tgtEl>
                                          <p:spTgt spid="18"/>
                                        </p:tgtEl>
                                        <p:attrNameLst>
                                          <p:attrName>ppt_x</p:attrName>
                                          <p:attrName>ppt_y</p:attrName>
                                        </p:attrNameLst>
                                      </p:cBhvr>
                                      <p:rCtr x="21237"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nodeType="afterEffect">
                                  <p:stCondLst>
                                    <p:cond delay="0"/>
                                  </p:stCondLst>
                                  <p:childTnLst>
                                    <p:animMotion origin="layout" path="M -2.29167E-6 0 L -0.42643 0.00463 " pathEditMode="relative" rAng="0" ptsTypes="AA">
                                      <p:cBhvr>
                                        <p:cTn id="29" dur="1000" fill="hold"/>
                                        <p:tgtEl>
                                          <p:spTgt spid="49"/>
                                        </p:tgtEl>
                                        <p:attrNameLst>
                                          <p:attrName>ppt_x</p:attrName>
                                          <p:attrName>ppt_y</p:attrName>
                                        </p:attrNameLst>
                                      </p:cBhvr>
                                      <p:rCtr x="-21328"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93">
      <a:dk1>
        <a:sysClr val="windowText" lastClr="000000"/>
      </a:dk1>
      <a:lt1>
        <a:sysClr val="window" lastClr="FFFFFF"/>
      </a:lt1>
      <a:dk2>
        <a:srgbClr val="44546A"/>
      </a:dk2>
      <a:lt2>
        <a:srgbClr val="E7E6E6"/>
      </a:lt2>
      <a:accent1>
        <a:srgbClr val="B59D83"/>
      </a:accent1>
      <a:accent2>
        <a:srgbClr val="326E78"/>
      </a:accent2>
      <a:accent3>
        <a:srgbClr val="3A434C"/>
      </a:accent3>
      <a:accent4>
        <a:srgbClr val="FE543A"/>
      </a:accent4>
      <a:accent5>
        <a:srgbClr val="FFC000"/>
      </a:accent5>
      <a:accent6>
        <a:srgbClr val="70AD47"/>
      </a:accent6>
      <a:hlink>
        <a:srgbClr val="0563C1"/>
      </a:hlink>
      <a:folHlink>
        <a:srgbClr val="954F72"/>
      </a:folHlink>
    </a:clrScheme>
    <a:fontScheme name="Modern 04">
      <a:majorFont>
        <a:latin typeface="Century Gothic"/>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3311</TotalTime>
  <Words>3478</Words>
  <Application>Microsoft Office PowerPoint</Application>
  <PresentationFormat>Widescreen</PresentationFormat>
  <Paragraphs>1007</Paragraphs>
  <Slides>74</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Helvetica Neue</vt:lpstr>
      <vt:lpstr>Arial</vt:lpstr>
      <vt:lpstr>Calibri</vt:lpstr>
      <vt:lpstr>Calibri Light</vt:lpstr>
      <vt:lpstr>Cambria</vt:lpstr>
      <vt:lpstr>Cambria Math</vt:lpstr>
      <vt:lpstr>Century Gothic</vt:lpstr>
      <vt:lpstr>Segoe UI</vt:lpstr>
      <vt:lpstr>Segoe UI Semibold</vt:lpstr>
      <vt:lpstr>Segoe UI 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Nugroho Ade</dc:creator>
  <cp:lastModifiedBy>Phate Opera</cp:lastModifiedBy>
  <cp:revision>678</cp:revision>
  <dcterms:created xsi:type="dcterms:W3CDTF">2018-08-15T07:20:15Z</dcterms:created>
  <dcterms:modified xsi:type="dcterms:W3CDTF">2019-01-15T13:22:09Z</dcterms:modified>
</cp:coreProperties>
</file>