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5" r:id="rId2"/>
    <p:sldId id="256" r:id="rId3"/>
    <p:sldId id="292" r:id="rId4"/>
    <p:sldId id="293" r:id="rId5"/>
    <p:sldId id="294" r:id="rId6"/>
    <p:sldId id="324" r:id="rId7"/>
    <p:sldId id="299" r:id="rId8"/>
    <p:sldId id="326" r:id="rId9"/>
    <p:sldId id="382" r:id="rId10"/>
    <p:sldId id="381" r:id="rId11"/>
    <p:sldId id="306" r:id="rId12"/>
    <p:sldId id="345" r:id="rId13"/>
    <p:sldId id="351" r:id="rId14"/>
    <p:sldId id="353" r:id="rId15"/>
    <p:sldId id="354" r:id="rId16"/>
    <p:sldId id="308" r:id="rId17"/>
    <p:sldId id="297" r:id="rId18"/>
    <p:sldId id="300" r:id="rId19"/>
    <p:sldId id="356" r:id="rId20"/>
    <p:sldId id="301" r:id="rId21"/>
    <p:sldId id="360" r:id="rId22"/>
    <p:sldId id="361" r:id="rId23"/>
    <p:sldId id="364" r:id="rId24"/>
    <p:sldId id="369" r:id="rId25"/>
    <p:sldId id="371" r:id="rId26"/>
    <p:sldId id="374" r:id="rId27"/>
    <p:sldId id="317" r:id="rId28"/>
    <p:sldId id="32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3840" userDrawn="1">
          <p15:clr>
            <a:srgbClr val="A4A3A4"/>
          </p15:clr>
        </p15:guide>
        <p15:guide id="3" pos="240" userDrawn="1">
          <p15:clr>
            <a:srgbClr val="A4A3A4"/>
          </p15:clr>
        </p15:guide>
        <p15:guide id="4" pos="7440" userDrawn="1">
          <p15:clr>
            <a:srgbClr val="A4A3A4"/>
          </p15:clr>
        </p15:guide>
        <p15:guide id="5" orient="horz" pos="2376" userDrawn="1">
          <p15:clr>
            <a:srgbClr val="A4A3A4"/>
          </p15:clr>
        </p15:guide>
        <p15:guide id="6" orient="horz" pos="40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86" autoAdjust="0"/>
    <p:restoredTop sz="87703" autoAdjust="0"/>
  </p:normalViewPr>
  <p:slideViewPr>
    <p:cSldViewPr snapToGrid="0" showGuides="1">
      <p:cViewPr varScale="1">
        <p:scale>
          <a:sx n="65" d="100"/>
          <a:sy n="65" d="100"/>
        </p:scale>
        <p:origin x="1050" y="60"/>
      </p:cViewPr>
      <p:guideLst>
        <p:guide orient="horz" pos="744"/>
        <p:guide pos="3840"/>
        <p:guide pos="240"/>
        <p:guide pos="7440"/>
        <p:guide orient="horz" pos="2376"/>
        <p:guide orient="horz" pos="400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FD933-7CA3-4A7D-A42A-69DD67D2A423}"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41F50-D5AE-436E-BCA3-1E340CC677AD}" type="slidenum">
              <a:rPr lang="en-US" smtClean="0"/>
              <a:t>‹#›</a:t>
            </a:fld>
            <a:endParaRPr lang="en-US"/>
          </a:p>
        </p:txBody>
      </p:sp>
    </p:spTree>
    <p:extLst>
      <p:ext uri="{BB962C8B-B14F-4D97-AF65-F5344CB8AC3E}">
        <p14:creationId xmlns:p14="http://schemas.microsoft.com/office/powerpoint/2010/main" val="102883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E8EE67-7A75-494E-98A3-D8E57C5B2C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03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F41F50-D5AE-436E-BCA3-1E340CC677AD}" type="slidenum">
              <a:rPr lang="en-US" smtClean="0"/>
              <a:t>6</a:t>
            </a:fld>
            <a:endParaRPr lang="en-US"/>
          </a:p>
        </p:txBody>
      </p:sp>
    </p:spTree>
    <p:extLst>
      <p:ext uri="{BB962C8B-B14F-4D97-AF65-F5344CB8AC3E}">
        <p14:creationId xmlns:p14="http://schemas.microsoft.com/office/powerpoint/2010/main" val="894268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72CF-3FCB-4DEB-BC00-799F8F5ED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32BE02-71D1-49BF-B343-0752617C12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0366C-CD2F-4933-8455-9F77A0E9E5EB}"/>
              </a:ext>
            </a:extLst>
          </p:cNvPr>
          <p:cNvSpPr>
            <a:spLocks noGrp="1"/>
          </p:cNvSpPr>
          <p:nvPr>
            <p:ph type="dt" sz="half" idx="10"/>
          </p:nvPr>
        </p:nvSpPr>
        <p:spPr/>
        <p:txBody>
          <a:bodyPr/>
          <a:lstStyle/>
          <a:p>
            <a:fld id="{8DC28E72-CFDD-4456-BA34-F3847C5991B0}" type="datetimeFigureOut">
              <a:rPr lang="en-US" smtClean="0"/>
              <a:t>1/22/2019</a:t>
            </a:fld>
            <a:endParaRPr lang="en-US"/>
          </a:p>
        </p:txBody>
      </p:sp>
      <p:sp>
        <p:nvSpPr>
          <p:cNvPr id="5" name="Footer Placeholder 4">
            <a:extLst>
              <a:ext uri="{FF2B5EF4-FFF2-40B4-BE49-F238E27FC236}">
                <a16:creationId xmlns:a16="http://schemas.microsoft.com/office/drawing/2014/main" id="{661B618D-7B79-45AB-B4EF-7953FF996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A705D-C27B-4A38-AEE2-178DD8DB024F}"/>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331619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2940-19B5-458D-9C89-419466EAB0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3BC042-EBC5-4A40-8472-D193538410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A1F0C-FA1F-4432-BB56-8181218E3206}"/>
              </a:ext>
            </a:extLst>
          </p:cNvPr>
          <p:cNvSpPr>
            <a:spLocks noGrp="1"/>
          </p:cNvSpPr>
          <p:nvPr>
            <p:ph type="dt" sz="half" idx="10"/>
          </p:nvPr>
        </p:nvSpPr>
        <p:spPr/>
        <p:txBody>
          <a:bodyPr/>
          <a:lstStyle/>
          <a:p>
            <a:fld id="{8DC28E72-CFDD-4456-BA34-F3847C5991B0}" type="datetimeFigureOut">
              <a:rPr lang="en-US" smtClean="0"/>
              <a:t>1/22/2019</a:t>
            </a:fld>
            <a:endParaRPr lang="en-US"/>
          </a:p>
        </p:txBody>
      </p:sp>
      <p:sp>
        <p:nvSpPr>
          <p:cNvPr id="5" name="Footer Placeholder 4">
            <a:extLst>
              <a:ext uri="{FF2B5EF4-FFF2-40B4-BE49-F238E27FC236}">
                <a16:creationId xmlns:a16="http://schemas.microsoft.com/office/drawing/2014/main" id="{8C02C7CB-5728-4DE1-9A12-BABA74F98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BBD71-F5EB-429B-8626-04490F17E4D5}"/>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235763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8F2092-5D3B-4EB5-A608-F93B11C3D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934402-8132-4BFE-90EE-2581561800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89D6E-8078-444C-B64F-B48055A4C03A}"/>
              </a:ext>
            </a:extLst>
          </p:cNvPr>
          <p:cNvSpPr>
            <a:spLocks noGrp="1"/>
          </p:cNvSpPr>
          <p:nvPr>
            <p:ph type="dt" sz="half" idx="10"/>
          </p:nvPr>
        </p:nvSpPr>
        <p:spPr/>
        <p:txBody>
          <a:bodyPr/>
          <a:lstStyle/>
          <a:p>
            <a:fld id="{8DC28E72-CFDD-4456-BA34-F3847C5991B0}" type="datetimeFigureOut">
              <a:rPr lang="en-US" smtClean="0"/>
              <a:t>1/22/2019</a:t>
            </a:fld>
            <a:endParaRPr lang="en-US"/>
          </a:p>
        </p:txBody>
      </p:sp>
      <p:sp>
        <p:nvSpPr>
          <p:cNvPr id="5" name="Footer Placeholder 4">
            <a:extLst>
              <a:ext uri="{FF2B5EF4-FFF2-40B4-BE49-F238E27FC236}">
                <a16:creationId xmlns:a16="http://schemas.microsoft.com/office/drawing/2014/main" id="{EE53E366-159E-440A-AC13-3F53EE593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E94A1-D45C-424D-8CD4-CD8455BD7393}"/>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242849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F237-7FA9-40EC-9817-F24C79E117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1CA49-7A92-4B44-A273-13733B12D7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7D4C8-F648-4E7C-925C-1B550B44002B}"/>
              </a:ext>
            </a:extLst>
          </p:cNvPr>
          <p:cNvSpPr>
            <a:spLocks noGrp="1"/>
          </p:cNvSpPr>
          <p:nvPr>
            <p:ph type="dt" sz="half" idx="10"/>
          </p:nvPr>
        </p:nvSpPr>
        <p:spPr/>
        <p:txBody>
          <a:bodyPr/>
          <a:lstStyle/>
          <a:p>
            <a:fld id="{8DC28E72-CFDD-4456-BA34-F3847C5991B0}" type="datetimeFigureOut">
              <a:rPr lang="en-US" smtClean="0"/>
              <a:t>1/22/2019</a:t>
            </a:fld>
            <a:endParaRPr lang="en-US"/>
          </a:p>
        </p:txBody>
      </p:sp>
      <p:sp>
        <p:nvSpPr>
          <p:cNvPr id="5" name="Footer Placeholder 4">
            <a:extLst>
              <a:ext uri="{FF2B5EF4-FFF2-40B4-BE49-F238E27FC236}">
                <a16:creationId xmlns:a16="http://schemas.microsoft.com/office/drawing/2014/main" id="{3E79F183-8EB8-4A8F-9CE8-C5031BD72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25648-E75F-45F1-9D1D-11872EFCED3F}"/>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160795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7FB0A-62CD-47A2-BA17-26538BAA03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99E90-00DD-48A0-8F46-8E109B5570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EC47A2-1AD1-48D8-8D44-004D7EF94244}"/>
              </a:ext>
            </a:extLst>
          </p:cNvPr>
          <p:cNvSpPr>
            <a:spLocks noGrp="1"/>
          </p:cNvSpPr>
          <p:nvPr>
            <p:ph type="dt" sz="half" idx="10"/>
          </p:nvPr>
        </p:nvSpPr>
        <p:spPr/>
        <p:txBody>
          <a:bodyPr/>
          <a:lstStyle/>
          <a:p>
            <a:fld id="{8DC28E72-CFDD-4456-BA34-F3847C5991B0}" type="datetimeFigureOut">
              <a:rPr lang="en-US" smtClean="0"/>
              <a:t>1/22/2019</a:t>
            </a:fld>
            <a:endParaRPr lang="en-US"/>
          </a:p>
        </p:txBody>
      </p:sp>
      <p:sp>
        <p:nvSpPr>
          <p:cNvPr id="5" name="Footer Placeholder 4">
            <a:extLst>
              <a:ext uri="{FF2B5EF4-FFF2-40B4-BE49-F238E27FC236}">
                <a16:creationId xmlns:a16="http://schemas.microsoft.com/office/drawing/2014/main" id="{5526B309-6448-4A8D-8212-8D5A86E63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E13C0-2850-4F64-B863-F0537B2BBA49}"/>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385043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293E-600B-41C5-B1DB-60C96CF4E3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6E36D6-7254-4769-A241-FAFA7E0C9FA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BB4CC-DDBB-49A5-9025-D932CEE8DBE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F45E1F-D583-4F00-8BF0-BBE9E927F189}"/>
              </a:ext>
            </a:extLst>
          </p:cNvPr>
          <p:cNvSpPr>
            <a:spLocks noGrp="1"/>
          </p:cNvSpPr>
          <p:nvPr>
            <p:ph type="dt" sz="half" idx="10"/>
          </p:nvPr>
        </p:nvSpPr>
        <p:spPr/>
        <p:txBody>
          <a:bodyPr/>
          <a:lstStyle/>
          <a:p>
            <a:fld id="{8DC28E72-CFDD-4456-BA34-F3847C5991B0}" type="datetimeFigureOut">
              <a:rPr lang="en-US" smtClean="0"/>
              <a:t>1/22/2019</a:t>
            </a:fld>
            <a:endParaRPr lang="en-US"/>
          </a:p>
        </p:txBody>
      </p:sp>
      <p:sp>
        <p:nvSpPr>
          <p:cNvPr id="6" name="Footer Placeholder 5">
            <a:extLst>
              <a:ext uri="{FF2B5EF4-FFF2-40B4-BE49-F238E27FC236}">
                <a16:creationId xmlns:a16="http://schemas.microsoft.com/office/drawing/2014/main" id="{04386CF8-4048-4BBA-AE8B-1EEAAD9E7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D034F-AA42-4304-B405-747D358810FF}"/>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3573161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2800-B9FD-4BFD-874E-0764459C15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27773A-3CB4-4745-BC58-953526FE2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63069FA-706D-47E3-A636-459F34F6F7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4422F8-1A47-4B96-B0A1-B1A34A6A4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1CEC6D-44FA-4DFF-80C7-D0AE9B0372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A6705F-CC92-4149-8C3D-E5D90A8F9898}"/>
              </a:ext>
            </a:extLst>
          </p:cNvPr>
          <p:cNvSpPr>
            <a:spLocks noGrp="1"/>
          </p:cNvSpPr>
          <p:nvPr>
            <p:ph type="dt" sz="half" idx="10"/>
          </p:nvPr>
        </p:nvSpPr>
        <p:spPr/>
        <p:txBody>
          <a:bodyPr/>
          <a:lstStyle/>
          <a:p>
            <a:fld id="{8DC28E72-CFDD-4456-BA34-F3847C5991B0}" type="datetimeFigureOut">
              <a:rPr lang="en-US" smtClean="0"/>
              <a:t>1/22/2019</a:t>
            </a:fld>
            <a:endParaRPr lang="en-US"/>
          </a:p>
        </p:txBody>
      </p:sp>
      <p:sp>
        <p:nvSpPr>
          <p:cNvPr id="8" name="Footer Placeholder 7">
            <a:extLst>
              <a:ext uri="{FF2B5EF4-FFF2-40B4-BE49-F238E27FC236}">
                <a16:creationId xmlns:a16="http://schemas.microsoft.com/office/drawing/2014/main" id="{7601C08E-1B42-431B-B094-138E9A23DE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5AEE6-07DA-4ED9-B1AF-A3EA06BD6B90}"/>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252161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C78A-BE7D-4E9A-84E7-D465571A5D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A1529A-5145-4BAA-8CF5-8EF8C79D9A49}"/>
              </a:ext>
            </a:extLst>
          </p:cNvPr>
          <p:cNvSpPr>
            <a:spLocks noGrp="1"/>
          </p:cNvSpPr>
          <p:nvPr>
            <p:ph type="dt" sz="half" idx="10"/>
          </p:nvPr>
        </p:nvSpPr>
        <p:spPr/>
        <p:txBody>
          <a:bodyPr/>
          <a:lstStyle/>
          <a:p>
            <a:fld id="{8DC28E72-CFDD-4456-BA34-F3847C5991B0}" type="datetimeFigureOut">
              <a:rPr lang="en-US" smtClean="0"/>
              <a:t>1/22/2019</a:t>
            </a:fld>
            <a:endParaRPr lang="en-US"/>
          </a:p>
        </p:txBody>
      </p:sp>
      <p:sp>
        <p:nvSpPr>
          <p:cNvPr id="4" name="Footer Placeholder 3">
            <a:extLst>
              <a:ext uri="{FF2B5EF4-FFF2-40B4-BE49-F238E27FC236}">
                <a16:creationId xmlns:a16="http://schemas.microsoft.com/office/drawing/2014/main" id="{B03B8987-0101-4B21-84DC-DF33622BD1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758F78-8C99-43F5-AC99-B2214DC37335}"/>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504959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C5627B-1DCF-4C50-A61B-2461D10DBA0E}"/>
              </a:ext>
            </a:extLst>
          </p:cNvPr>
          <p:cNvSpPr>
            <a:spLocks noGrp="1"/>
          </p:cNvSpPr>
          <p:nvPr>
            <p:ph type="dt" sz="half" idx="10"/>
          </p:nvPr>
        </p:nvSpPr>
        <p:spPr/>
        <p:txBody>
          <a:bodyPr/>
          <a:lstStyle/>
          <a:p>
            <a:fld id="{8DC28E72-CFDD-4456-BA34-F3847C5991B0}" type="datetimeFigureOut">
              <a:rPr lang="en-US" smtClean="0"/>
              <a:t>1/22/2019</a:t>
            </a:fld>
            <a:endParaRPr lang="en-US"/>
          </a:p>
        </p:txBody>
      </p:sp>
      <p:sp>
        <p:nvSpPr>
          <p:cNvPr id="3" name="Footer Placeholder 2">
            <a:extLst>
              <a:ext uri="{FF2B5EF4-FFF2-40B4-BE49-F238E27FC236}">
                <a16:creationId xmlns:a16="http://schemas.microsoft.com/office/drawing/2014/main" id="{EC1B1991-2150-437F-873C-E8BD960FDD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EB4474-BAA4-4649-B33D-14885E1C2DA4}"/>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338883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CE59-D8C1-4B20-A7D7-E105C24C6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91203A-605F-494D-9AA8-4CEB44259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40CE9-6EB0-45ED-AD14-9443C654B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E4D122-C13B-4E7C-B58F-95CCE7029CD6}"/>
              </a:ext>
            </a:extLst>
          </p:cNvPr>
          <p:cNvSpPr>
            <a:spLocks noGrp="1"/>
          </p:cNvSpPr>
          <p:nvPr>
            <p:ph type="dt" sz="half" idx="10"/>
          </p:nvPr>
        </p:nvSpPr>
        <p:spPr/>
        <p:txBody>
          <a:bodyPr/>
          <a:lstStyle/>
          <a:p>
            <a:fld id="{8DC28E72-CFDD-4456-BA34-F3847C5991B0}" type="datetimeFigureOut">
              <a:rPr lang="en-US" smtClean="0"/>
              <a:t>1/22/2019</a:t>
            </a:fld>
            <a:endParaRPr lang="en-US"/>
          </a:p>
        </p:txBody>
      </p:sp>
      <p:sp>
        <p:nvSpPr>
          <p:cNvPr id="6" name="Footer Placeholder 5">
            <a:extLst>
              <a:ext uri="{FF2B5EF4-FFF2-40B4-BE49-F238E27FC236}">
                <a16:creationId xmlns:a16="http://schemas.microsoft.com/office/drawing/2014/main" id="{65E27428-B90E-4878-8F7D-6A08DDD3BA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082F2-9877-4BF3-B10C-3E95794CDFE6}"/>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147871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C47A-B6B6-4D8E-B87C-1610F16AC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B075D7-F6E4-45CC-B22D-D97C35469C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2CEB0F-708C-4DEA-8262-00F10E0BD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09FF36-8CDB-468E-9417-3A61DD8732FC}"/>
              </a:ext>
            </a:extLst>
          </p:cNvPr>
          <p:cNvSpPr>
            <a:spLocks noGrp="1"/>
          </p:cNvSpPr>
          <p:nvPr>
            <p:ph type="dt" sz="half" idx="10"/>
          </p:nvPr>
        </p:nvSpPr>
        <p:spPr/>
        <p:txBody>
          <a:bodyPr/>
          <a:lstStyle/>
          <a:p>
            <a:fld id="{8DC28E72-CFDD-4456-BA34-F3847C5991B0}" type="datetimeFigureOut">
              <a:rPr lang="en-US" smtClean="0"/>
              <a:t>1/22/2019</a:t>
            </a:fld>
            <a:endParaRPr lang="en-US"/>
          </a:p>
        </p:txBody>
      </p:sp>
      <p:sp>
        <p:nvSpPr>
          <p:cNvPr id="6" name="Footer Placeholder 5">
            <a:extLst>
              <a:ext uri="{FF2B5EF4-FFF2-40B4-BE49-F238E27FC236}">
                <a16:creationId xmlns:a16="http://schemas.microsoft.com/office/drawing/2014/main" id="{ED0B6030-C480-4626-AE83-F9B3E1A396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D1089C-9D9D-43D0-8741-F0A07FC013A3}"/>
              </a:ext>
            </a:extLst>
          </p:cNvPr>
          <p:cNvSpPr>
            <a:spLocks noGrp="1"/>
          </p:cNvSpPr>
          <p:nvPr>
            <p:ph type="sldNum" sz="quarter" idx="12"/>
          </p:nvPr>
        </p:nvSpPr>
        <p:spPr/>
        <p:txBody>
          <a:bodyPr/>
          <a:lstStyle/>
          <a:p>
            <a:fld id="{76E01AEF-6400-440A-BA2A-CA6B5BA5D071}" type="slidenum">
              <a:rPr lang="en-US" smtClean="0"/>
              <a:t>‹#›</a:t>
            </a:fld>
            <a:endParaRPr lang="en-US"/>
          </a:p>
        </p:txBody>
      </p:sp>
    </p:spTree>
    <p:extLst>
      <p:ext uri="{BB962C8B-B14F-4D97-AF65-F5344CB8AC3E}">
        <p14:creationId xmlns:p14="http://schemas.microsoft.com/office/powerpoint/2010/main" val="176371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8D4F42-55C3-4B2B-8427-6999208C6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5D7C7F-5B9F-435A-A2CF-A8354F9BE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4791E-B2EA-4093-A397-10CF009A6E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28E72-CFDD-4456-BA34-F3847C5991B0}" type="datetimeFigureOut">
              <a:rPr lang="en-US" smtClean="0"/>
              <a:t>1/22/2019</a:t>
            </a:fld>
            <a:endParaRPr lang="en-US"/>
          </a:p>
        </p:txBody>
      </p:sp>
      <p:sp>
        <p:nvSpPr>
          <p:cNvPr id="5" name="Footer Placeholder 4">
            <a:extLst>
              <a:ext uri="{FF2B5EF4-FFF2-40B4-BE49-F238E27FC236}">
                <a16:creationId xmlns:a16="http://schemas.microsoft.com/office/drawing/2014/main" id="{81C3A367-022E-4E33-B1DF-82C3BD624C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C8E59D-4A9D-46C9-AC3C-0CB788930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01AEF-6400-440A-BA2A-CA6B5BA5D071}" type="slidenum">
              <a:rPr lang="en-US" smtClean="0"/>
              <a:t>‹#›</a:t>
            </a:fld>
            <a:endParaRPr lang="en-US"/>
          </a:p>
        </p:txBody>
      </p:sp>
    </p:spTree>
    <p:extLst>
      <p:ext uri="{BB962C8B-B14F-4D97-AF65-F5344CB8AC3E}">
        <p14:creationId xmlns:p14="http://schemas.microsoft.com/office/powerpoint/2010/main" val="2882010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1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image" Target="../media/image55.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ounded Rectangle 109">
            <a:extLst>
              <a:ext uri="{FF2B5EF4-FFF2-40B4-BE49-F238E27FC236}">
                <a16:creationId xmlns:a16="http://schemas.microsoft.com/office/drawing/2014/main" id="{FE924B0A-EE56-47DC-A2B2-4E228E4169C0}"/>
              </a:ext>
            </a:extLst>
          </p:cNvPr>
          <p:cNvSpPr/>
          <p:nvPr/>
        </p:nvSpPr>
        <p:spPr>
          <a:xfrm>
            <a:off x="10744964" y="6914539"/>
            <a:ext cx="2094671" cy="35451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grpSp>
        <p:nvGrpSpPr>
          <p:cNvPr id="192" name="Group 191">
            <a:extLst>
              <a:ext uri="{FF2B5EF4-FFF2-40B4-BE49-F238E27FC236}">
                <a16:creationId xmlns:a16="http://schemas.microsoft.com/office/drawing/2014/main" id="{1BED403C-A43A-4B47-BB94-C2A67956DCC4}"/>
              </a:ext>
            </a:extLst>
          </p:cNvPr>
          <p:cNvGrpSpPr/>
          <p:nvPr/>
        </p:nvGrpSpPr>
        <p:grpSpPr>
          <a:xfrm>
            <a:off x="5107" y="4948862"/>
            <a:ext cx="12192000" cy="1909138"/>
            <a:chOff x="0" y="4948862"/>
            <a:chExt cx="12192000" cy="1909138"/>
          </a:xfrm>
        </p:grpSpPr>
        <p:sp>
          <p:nvSpPr>
            <p:cNvPr id="193" name="Freeform: Shape 192">
              <a:extLst>
                <a:ext uri="{FF2B5EF4-FFF2-40B4-BE49-F238E27FC236}">
                  <a16:creationId xmlns:a16="http://schemas.microsoft.com/office/drawing/2014/main" id="{45A43FA3-E6AD-4BC1-8F03-3B181CC959C7}"/>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id="{A3F741A2-2517-494A-868D-957D47F779A9}"/>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98">
            <a:extLst>
              <a:ext uri="{FF2B5EF4-FFF2-40B4-BE49-F238E27FC236}">
                <a16:creationId xmlns:a16="http://schemas.microsoft.com/office/drawing/2014/main" id="{8FD73D5A-2E30-4979-9CCF-3B908429DFFE}"/>
              </a:ext>
            </a:extLst>
          </p:cNvPr>
          <p:cNvGrpSpPr/>
          <p:nvPr/>
        </p:nvGrpSpPr>
        <p:grpSpPr>
          <a:xfrm>
            <a:off x="2486025" y="363737"/>
            <a:ext cx="6991350" cy="884950"/>
            <a:chOff x="2280975" y="157675"/>
            <a:chExt cx="4385400" cy="884950"/>
          </a:xfrm>
        </p:grpSpPr>
        <p:sp>
          <p:nvSpPr>
            <p:cNvPr id="100" name="Google Shape;185;p11">
              <a:extLst>
                <a:ext uri="{FF2B5EF4-FFF2-40B4-BE49-F238E27FC236}">
                  <a16:creationId xmlns:a16="http://schemas.microsoft.com/office/drawing/2014/main" id="{9556719D-4084-4BD2-BFAB-47507D3815A8}"/>
                </a:ext>
              </a:extLst>
            </p:cNvPr>
            <p:cNvSpPr txBox="1"/>
            <p:nvPr/>
          </p:nvSpPr>
          <p:spPr>
            <a:xfrm>
              <a:off x="2280975" y="157675"/>
              <a:ext cx="4385400" cy="276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Helvetica Neue"/>
                <a:buNone/>
              </a:pPr>
              <a:r>
                <a:rPr lang="en-US" sz="1600" b="1" i="0" u="none" strike="noStrike" cap="none" dirty="0">
                  <a:solidFill>
                    <a:srgbClr val="000000"/>
                  </a:solidFill>
                  <a:latin typeface="Cambria" panose="02040503050406030204" pitchFamily="18" charset="0"/>
                  <a:ea typeface="Cambria" panose="02040503050406030204" pitchFamily="18" charset="0"/>
                  <a:cs typeface="Helvetica Neue"/>
                  <a:sym typeface="Helvetica Neue"/>
                </a:rPr>
                <a:t>VIETNAM NATIONAL UNIVERSITY – HO CHI MINH CITY</a:t>
              </a:r>
              <a:endParaRPr sz="1600" b="1" i="0" u="none" strike="noStrike" cap="none" dirty="0">
                <a:solidFill>
                  <a:srgbClr val="000000"/>
                </a:solidFill>
                <a:latin typeface="Cambria" panose="02040503050406030204" pitchFamily="18" charset="0"/>
                <a:ea typeface="Cambria" panose="02040503050406030204" pitchFamily="18" charset="0"/>
                <a:cs typeface="Arial"/>
                <a:sym typeface="Arial"/>
              </a:endParaRPr>
            </a:p>
          </p:txBody>
        </p:sp>
        <p:sp>
          <p:nvSpPr>
            <p:cNvPr id="101" name="Google Shape;186;p11">
              <a:extLst>
                <a:ext uri="{FF2B5EF4-FFF2-40B4-BE49-F238E27FC236}">
                  <a16:creationId xmlns:a16="http://schemas.microsoft.com/office/drawing/2014/main" id="{E390D5C1-6195-4FE7-B844-77BC13C12566}"/>
                </a:ext>
              </a:extLst>
            </p:cNvPr>
            <p:cNvSpPr txBox="1"/>
            <p:nvPr/>
          </p:nvSpPr>
          <p:spPr>
            <a:xfrm>
              <a:off x="2618291" y="450661"/>
              <a:ext cx="3608681"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Helvetica Neue"/>
                <a:buNone/>
              </a:pPr>
              <a:r>
                <a:rPr lang="en-US" sz="1600" b="1" i="0" u="none" strike="noStrike" cap="none" dirty="0">
                  <a:solidFill>
                    <a:srgbClr val="000000"/>
                  </a:solidFill>
                  <a:latin typeface="Cambria" panose="02040503050406030204" pitchFamily="18" charset="0"/>
                  <a:ea typeface="Cambria" panose="02040503050406030204" pitchFamily="18" charset="0"/>
                  <a:cs typeface="Helvetica Neue"/>
                  <a:sym typeface="Helvetica Neue"/>
                </a:rPr>
                <a:t>UNIVERSITY OF INFORMATION TECHNOLOGY</a:t>
              </a:r>
              <a:endParaRPr sz="1600" b="1" i="0" u="none" strike="noStrike" cap="none" dirty="0">
                <a:solidFill>
                  <a:srgbClr val="000000"/>
                </a:solidFill>
                <a:latin typeface="Cambria" panose="02040503050406030204" pitchFamily="18" charset="0"/>
                <a:ea typeface="Cambria" panose="02040503050406030204" pitchFamily="18" charset="0"/>
                <a:cs typeface="Arial"/>
                <a:sym typeface="Arial"/>
              </a:endParaRPr>
            </a:p>
          </p:txBody>
        </p:sp>
        <p:sp>
          <p:nvSpPr>
            <p:cNvPr id="102" name="Google Shape;187;p11">
              <a:extLst>
                <a:ext uri="{FF2B5EF4-FFF2-40B4-BE49-F238E27FC236}">
                  <a16:creationId xmlns:a16="http://schemas.microsoft.com/office/drawing/2014/main" id="{BE760D55-8348-4368-B531-C23B42B7FB99}"/>
                </a:ext>
              </a:extLst>
            </p:cNvPr>
            <p:cNvSpPr txBox="1"/>
            <p:nvPr/>
          </p:nvSpPr>
          <p:spPr>
            <a:xfrm>
              <a:off x="2951716" y="765626"/>
              <a:ext cx="2941831"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Helvetica Neue"/>
                <a:buNone/>
              </a:pPr>
              <a:r>
                <a:rPr lang="en-US" sz="1600" b="0" i="0" u="none" strike="noStrike" cap="none" dirty="0">
                  <a:solidFill>
                    <a:srgbClr val="000000"/>
                  </a:solidFill>
                  <a:latin typeface="Cambria" panose="02040503050406030204" pitchFamily="18" charset="0"/>
                  <a:ea typeface="Cambria" panose="02040503050406030204" pitchFamily="18" charset="0"/>
                  <a:cs typeface="Helvetica Neue"/>
                  <a:sym typeface="Helvetica Neue"/>
                </a:rPr>
                <a:t>FACULTY OF INFORMATION SYSTEM</a:t>
              </a:r>
              <a:endParaRPr sz="1600" b="0" i="0" u="none" strike="noStrike" cap="none" dirty="0">
                <a:solidFill>
                  <a:srgbClr val="000000"/>
                </a:solidFill>
                <a:latin typeface="Cambria" panose="02040503050406030204" pitchFamily="18" charset="0"/>
                <a:ea typeface="Cambria" panose="02040503050406030204" pitchFamily="18" charset="0"/>
                <a:cs typeface="Arial"/>
                <a:sym typeface="Arial"/>
              </a:endParaRPr>
            </a:p>
          </p:txBody>
        </p:sp>
      </p:grpSp>
      <p:sp>
        <p:nvSpPr>
          <p:cNvPr id="103" name="Google Shape;184;p11">
            <a:extLst>
              <a:ext uri="{FF2B5EF4-FFF2-40B4-BE49-F238E27FC236}">
                <a16:creationId xmlns:a16="http://schemas.microsoft.com/office/drawing/2014/main" id="{5F9863D2-5B94-46F4-A91D-EAC05D559230}"/>
              </a:ext>
            </a:extLst>
          </p:cNvPr>
          <p:cNvSpPr txBox="1"/>
          <p:nvPr/>
        </p:nvSpPr>
        <p:spPr>
          <a:xfrm>
            <a:off x="920749" y="2625895"/>
            <a:ext cx="10350499" cy="1524527"/>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1560"/>
              <a:buFont typeface="Arial"/>
              <a:buNone/>
            </a:pPr>
            <a:r>
              <a:rPr lang="en-US" sz="2300" b="1" u="none" strike="noStrike" cap="none">
                <a:solidFill>
                  <a:srgbClr val="000000"/>
                </a:solidFill>
                <a:latin typeface="Cambria" panose="02040503050406030204" pitchFamily="18" charset="0"/>
                <a:ea typeface="Cambria" panose="02040503050406030204" pitchFamily="18" charset="0"/>
                <a:cs typeface="Arial"/>
                <a:sym typeface="Arial"/>
              </a:rPr>
              <a:t>QUESTION ANSWERING SYSTEM FOR REGULATIONS OF UNIVERSITY OF INFORMATION TECHNOLOGY</a:t>
            </a:r>
            <a:endParaRPr sz="2300" b="1" u="none" strike="noStrike" cap="none" dirty="0">
              <a:solidFill>
                <a:srgbClr val="000000"/>
              </a:solidFill>
              <a:latin typeface="Cambria" panose="02040503050406030204" pitchFamily="18" charset="0"/>
              <a:ea typeface="Cambria" panose="02040503050406030204" pitchFamily="18" charset="0"/>
              <a:cs typeface="Arial"/>
              <a:sym typeface="Arial"/>
            </a:endParaRPr>
          </a:p>
        </p:txBody>
      </p:sp>
      <p:sp>
        <p:nvSpPr>
          <p:cNvPr id="105" name="Google Shape;191;p11">
            <a:extLst>
              <a:ext uri="{FF2B5EF4-FFF2-40B4-BE49-F238E27FC236}">
                <a16:creationId xmlns:a16="http://schemas.microsoft.com/office/drawing/2014/main" id="{3C1B4B02-7796-4DD6-9AE1-55DBF398AAE9}"/>
              </a:ext>
            </a:extLst>
          </p:cNvPr>
          <p:cNvSpPr txBox="1"/>
          <p:nvPr/>
        </p:nvSpPr>
        <p:spPr>
          <a:xfrm>
            <a:off x="7200856" y="5284437"/>
            <a:ext cx="3823234" cy="1041766"/>
          </a:xfrm>
          <a:prstGeom prst="rect">
            <a:avLst/>
          </a:prstGeom>
          <a:noFill/>
          <a:ln>
            <a:noFill/>
          </a:ln>
        </p:spPr>
        <p:txBody>
          <a:bodyPr spcFirstLastPara="1" wrap="square" lIns="91425" tIns="45700" rIns="91425" bIns="45700" anchor="t" anchorCtr="0">
            <a:noAutofit/>
          </a:bodyPr>
          <a:lstStyle/>
          <a:p>
            <a:pPr marL="0" marR="0" lvl="0" indent="0" algn="r" rtl="0">
              <a:lnSpc>
                <a:spcPct val="150000"/>
              </a:lnSpc>
              <a:spcBef>
                <a:spcPts val="0"/>
              </a:spcBef>
              <a:spcAft>
                <a:spcPts val="0"/>
              </a:spcAft>
              <a:buClr>
                <a:srgbClr val="000000"/>
              </a:buClr>
              <a:buSzPts val="1200"/>
              <a:buFont typeface="Helvetica Neue"/>
              <a:buNone/>
            </a:pPr>
            <a:r>
              <a:rPr lang="en-US" b="1" i="0" u="none" strike="noStrike" cap="none" dirty="0">
                <a:solidFill>
                  <a:srgbClr val="000000"/>
                </a:solidFill>
                <a:latin typeface="Cambria" panose="02040503050406030204" pitchFamily="18" charset="0"/>
                <a:ea typeface="Cambria" panose="02040503050406030204" pitchFamily="18" charset="0"/>
                <a:cs typeface="Helvetica Neue"/>
                <a:sym typeface="Helvetica Neue"/>
              </a:rPr>
              <a:t>Presented by</a:t>
            </a:r>
            <a:endParaRPr dirty="0">
              <a:latin typeface="Cambria" panose="02040503050406030204" pitchFamily="18" charset="0"/>
              <a:ea typeface="Cambria" panose="02040503050406030204" pitchFamily="18" charset="0"/>
            </a:endParaRPr>
          </a:p>
          <a:p>
            <a:pPr marL="0" marR="0" lvl="0" indent="0" algn="r" rtl="0">
              <a:lnSpc>
                <a:spcPct val="150000"/>
              </a:lnSpc>
              <a:spcBef>
                <a:spcPts val="0"/>
              </a:spcBef>
              <a:spcAft>
                <a:spcPts val="0"/>
              </a:spcAft>
              <a:buClr>
                <a:srgbClr val="000000"/>
              </a:buClr>
              <a:buSzPts val="1200"/>
              <a:buFont typeface="Helvetica Neue"/>
              <a:buNone/>
            </a:pPr>
            <a:r>
              <a:rPr lang="en-US" b="0" i="0" u="none" strike="noStrike" cap="none" dirty="0">
                <a:solidFill>
                  <a:srgbClr val="000000"/>
                </a:solidFill>
                <a:latin typeface="Cambria" panose="02040503050406030204" pitchFamily="18" charset="0"/>
                <a:ea typeface="Cambria" panose="02040503050406030204" pitchFamily="18" charset="0"/>
                <a:cs typeface="Helvetica Neue"/>
                <a:sym typeface="Helvetica Neue"/>
              </a:rPr>
              <a:t>Nguyen Viet Nam - 14520560</a:t>
            </a:r>
            <a:endParaRPr dirty="0">
              <a:latin typeface="Cambria" panose="02040503050406030204" pitchFamily="18" charset="0"/>
              <a:ea typeface="Cambria" panose="02040503050406030204" pitchFamily="18" charset="0"/>
            </a:endParaRPr>
          </a:p>
        </p:txBody>
      </p:sp>
      <p:sp>
        <p:nvSpPr>
          <p:cNvPr id="106" name="Google Shape;192;p11">
            <a:extLst>
              <a:ext uri="{FF2B5EF4-FFF2-40B4-BE49-F238E27FC236}">
                <a16:creationId xmlns:a16="http://schemas.microsoft.com/office/drawing/2014/main" id="{D5135A14-9887-4EC7-948B-C7BACED64139}"/>
              </a:ext>
            </a:extLst>
          </p:cNvPr>
          <p:cNvSpPr txBox="1"/>
          <p:nvPr/>
        </p:nvSpPr>
        <p:spPr>
          <a:xfrm>
            <a:off x="4532243" y="6242445"/>
            <a:ext cx="3127512" cy="50363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1600" b="0" i="1" u="none" strike="noStrike" cap="none" dirty="0">
                <a:solidFill>
                  <a:srgbClr val="000000"/>
                </a:solidFill>
                <a:latin typeface="Cambria" panose="02040503050406030204" pitchFamily="18" charset="0"/>
                <a:ea typeface="Cambria" panose="02040503050406030204" pitchFamily="18" charset="0"/>
                <a:cs typeface="Arial"/>
                <a:sym typeface="Arial"/>
              </a:rPr>
              <a:t>Ho Chi Minh City, January 2019</a:t>
            </a:r>
            <a:endParaRPr sz="1600" b="0" i="1" u="none" strike="noStrike" cap="none" dirty="0">
              <a:solidFill>
                <a:srgbClr val="000000"/>
              </a:solidFill>
              <a:latin typeface="Cambria" panose="02040503050406030204" pitchFamily="18" charset="0"/>
              <a:ea typeface="Cambria" panose="02040503050406030204" pitchFamily="18" charset="0"/>
              <a:cs typeface="Arial"/>
              <a:sym typeface="Arial"/>
            </a:endParaRPr>
          </a:p>
        </p:txBody>
      </p:sp>
      <p:pic>
        <p:nvPicPr>
          <p:cNvPr id="107" name="Google Shape;189;p11" descr="customLogo">
            <a:extLst>
              <a:ext uri="{FF2B5EF4-FFF2-40B4-BE49-F238E27FC236}">
                <a16:creationId xmlns:a16="http://schemas.microsoft.com/office/drawing/2014/main" id="{9B30C6DD-8479-4A36-9FEE-5E8174668572}"/>
              </a:ext>
            </a:extLst>
          </p:cNvPr>
          <p:cNvPicPr preferRelativeResize="0"/>
          <p:nvPr/>
        </p:nvPicPr>
        <p:blipFill rotWithShape="1">
          <a:blip r:embed="rId3">
            <a:alphaModFix/>
          </a:blip>
          <a:srcRect/>
          <a:stretch/>
        </p:blipFill>
        <p:spPr>
          <a:xfrm>
            <a:off x="268117" y="262963"/>
            <a:ext cx="1097044" cy="919528"/>
          </a:xfrm>
          <a:prstGeom prst="rect">
            <a:avLst/>
          </a:prstGeom>
          <a:noFill/>
          <a:ln>
            <a:noFill/>
          </a:ln>
        </p:spPr>
      </p:pic>
      <p:pic>
        <p:nvPicPr>
          <p:cNvPr id="108" name="Google Shape;190;p11" descr="F:\WS\Mega\AEP Courses\AEP 3rd semester\Discrete mathematics for computing\Discrete maths presentation\aaa.png">
            <a:extLst>
              <a:ext uri="{FF2B5EF4-FFF2-40B4-BE49-F238E27FC236}">
                <a16:creationId xmlns:a16="http://schemas.microsoft.com/office/drawing/2014/main" id="{B2447A1D-5328-45A3-94DA-5FA160EB7F10}"/>
              </a:ext>
            </a:extLst>
          </p:cNvPr>
          <p:cNvPicPr preferRelativeResize="0"/>
          <p:nvPr/>
        </p:nvPicPr>
        <p:blipFill rotWithShape="1">
          <a:blip r:embed="rId4">
            <a:alphaModFix/>
          </a:blip>
          <a:srcRect/>
          <a:stretch/>
        </p:blipFill>
        <p:spPr>
          <a:xfrm>
            <a:off x="9362942" y="262963"/>
            <a:ext cx="2614182" cy="919528"/>
          </a:xfrm>
          <a:prstGeom prst="rect">
            <a:avLst/>
          </a:prstGeom>
          <a:noFill/>
          <a:ln>
            <a:noFill/>
          </a:ln>
        </p:spPr>
      </p:pic>
      <p:sp>
        <p:nvSpPr>
          <p:cNvPr id="109" name="Google Shape;191;p11">
            <a:extLst>
              <a:ext uri="{FF2B5EF4-FFF2-40B4-BE49-F238E27FC236}">
                <a16:creationId xmlns:a16="http://schemas.microsoft.com/office/drawing/2014/main" id="{76627686-6230-473D-99F5-CFCF9590F990}"/>
              </a:ext>
            </a:extLst>
          </p:cNvPr>
          <p:cNvSpPr txBox="1"/>
          <p:nvPr/>
        </p:nvSpPr>
        <p:spPr>
          <a:xfrm>
            <a:off x="7200856" y="3998536"/>
            <a:ext cx="3823234" cy="1524527"/>
          </a:xfrm>
          <a:prstGeom prst="rect">
            <a:avLst/>
          </a:prstGeom>
          <a:noFill/>
          <a:ln>
            <a:noFill/>
          </a:ln>
        </p:spPr>
        <p:txBody>
          <a:bodyPr spcFirstLastPara="1" wrap="square" lIns="91425" tIns="45700" rIns="91425" bIns="45700" anchor="t" anchorCtr="0">
            <a:noAutofit/>
          </a:bodyPr>
          <a:lstStyle/>
          <a:p>
            <a:pPr marL="0" marR="0" lvl="0" indent="0" algn="r" rtl="0">
              <a:lnSpc>
                <a:spcPct val="150000"/>
              </a:lnSpc>
              <a:spcBef>
                <a:spcPts val="0"/>
              </a:spcBef>
              <a:spcAft>
                <a:spcPts val="0"/>
              </a:spcAft>
              <a:buClr>
                <a:srgbClr val="000000"/>
              </a:buClr>
              <a:buSzPts val="1200"/>
              <a:buFont typeface="Helvetica Neue"/>
              <a:buNone/>
            </a:pPr>
            <a:r>
              <a:rPr lang="en-US" b="1" i="0" u="none" strike="noStrike" cap="none" dirty="0">
                <a:solidFill>
                  <a:srgbClr val="000000"/>
                </a:solidFill>
                <a:latin typeface="Cambria" panose="02040503050406030204" pitchFamily="18" charset="0"/>
                <a:ea typeface="Cambria" panose="02040503050406030204" pitchFamily="18" charset="0"/>
                <a:cs typeface="Helvetica Neue"/>
                <a:sym typeface="Helvetica Neue"/>
              </a:rPr>
              <a:t>Thesis advisors</a:t>
            </a:r>
            <a:endParaRPr dirty="0">
              <a:latin typeface="Cambria" panose="02040503050406030204" pitchFamily="18" charset="0"/>
              <a:ea typeface="Cambria" panose="02040503050406030204" pitchFamily="18" charset="0"/>
            </a:endParaRPr>
          </a:p>
          <a:p>
            <a:pPr marL="0" marR="0" lvl="0" indent="0" algn="r" rtl="0">
              <a:lnSpc>
                <a:spcPct val="150000"/>
              </a:lnSpc>
              <a:spcBef>
                <a:spcPts val="0"/>
              </a:spcBef>
              <a:spcAft>
                <a:spcPts val="0"/>
              </a:spcAft>
              <a:buClr>
                <a:srgbClr val="000000"/>
              </a:buClr>
              <a:buSzPts val="1200"/>
              <a:buFont typeface="Helvetica Neue"/>
              <a:buNone/>
            </a:pPr>
            <a:r>
              <a:rPr lang="en-US" dirty="0">
                <a:solidFill>
                  <a:srgbClr val="000000"/>
                </a:solidFill>
                <a:latin typeface="Cambria" panose="02040503050406030204" pitchFamily="18" charset="0"/>
                <a:ea typeface="Cambria" panose="02040503050406030204" pitchFamily="18" charset="0"/>
                <a:sym typeface="Helvetica Neue"/>
              </a:rPr>
              <a:t>Dr. Ngo Duc Thanh</a:t>
            </a:r>
          </a:p>
          <a:p>
            <a:pPr marL="0" marR="0" lvl="0" indent="0" algn="r" rtl="0">
              <a:lnSpc>
                <a:spcPct val="150000"/>
              </a:lnSpc>
              <a:spcBef>
                <a:spcPts val="0"/>
              </a:spcBef>
              <a:spcAft>
                <a:spcPts val="0"/>
              </a:spcAft>
              <a:buClr>
                <a:srgbClr val="000000"/>
              </a:buClr>
              <a:buSzPts val="1200"/>
              <a:buFont typeface="Helvetica Neue"/>
              <a:buNone/>
            </a:pPr>
            <a:r>
              <a:rPr lang="en-US" dirty="0">
                <a:solidFill>
                  <a:srgbClr val="000000"/>
                </a:solidFill>
                <a:latin typeface="Cambria" panose="02040503050406030204" pitchFamily="18" charset="0"/>
                <a:ea typeface="Cambria" panose="02040503050406030204" pitchFamily="18" charset="0"/>
                <a:sym typeface="Helvetica Neue"/>
              </a:rPr>
              <a:t>M.Sc. Nguyen Vinh Tiep</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7182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Search Engine</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10</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Search Engine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16" name="Picture 15" descr="A picture containing object, clock&#10;&#10;Description generated with very high confidence">
            <a:extLst>
              <a:ext uri="{FF2B5EF4-FFF2-40B4-BE49-F238E27FC236}">
                <a16:creationId xmlns:a16="http://schemas.microsoft.com/office/drawing/2014/main" id="{BEAC769C-003E-43FC-9389-008AB7B0F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706" y="3297368"/>
            <a:ext cx="1131757" cy="1131757"/>
          </a:xfrm>
          <a:prstGeom prst="rect">
            <a:avLst/>
          </a:prstGeom>
        </p:spPr>
      </p:pic>
      <p:pic>
        <p:nvPicPr>
          <p:cNvPr id="17" name="Picture 16" descr="A close up of a sign&#10;&#10;Description generated with high confidence">
            <a:extLst>
              <a:ext uri="{FF2B5EF4-FFF2-40B4-BE49-F238E27FC236}">
                <a16:creationId xmlns:a16="http://schemas.microsoft.com/office/drawing/2014/main" id="{233FCFB5-DA51-4B92-A320-E9B3F700B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373" y="1499754"/>
            <a:ext cx="979090" cy="979090"/>
          </a:xfrm>
          <a:prstGeom prst="rect">
            <a:avLst/>
          </a:prstGeom>
        </p:spPr>
      </p:pic>
      <p:pic>
        <p:nvPicPr>
          <p:cNvPr id="5" name="Picture 4">
            <a:extLst>
              <a:ext uri="{FF2B5EF4-FFF2-40B4-BE49-F238E27FC236}">
                <a16:creationId xmlns:a16="http://schemas.microsoft.com/office/drawing/2014/main" id="{C47E3021-D283-4C99-8B31-4504F4278E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8555" y="1424522"/>
            <a:ext cx="979090" cy="979090"/>
          </a:xfrm>
          <a:prstGeom prst="rect">
            <a:avLst/>
          </a:prstGeom>
        </p:spPr>
      </p:pic>
      <p:grpSp>
        <p:nvGrpSpPr>
          <p:cNvPr id="18" name="Group 17">
            <a:extLst>
              <a:ext uri="{FF2B5EF4-FFF2-40B4-BE49-F238E27FC236}">
                <a16:creationId xmlns:a16="http://schemas.microsoft.com/office/drawing/2014/main" id="{61AA0945-0C46-4F23-9C41-381E39551FB1}"/>
              </a:ext>
            </a:extLst>
          </p:cNvPr>
          <p:cNvGrpSpPr/>
          <p:nvPr/>
        </p:nvGrpSpPr>
        <p:grpSpPr>
          <a:xfrm>
            <a:off x="10074667" y="3421621"/>
            <a:ext cx="1411556" cy="1148034"/>
            <a:chOff x="5437942" y="2615354"/>
            <a:chExt cx="1411556" cy="1148034"/>
          </a:xfrm>
        </p:grpSpPr>
        <p:pic>
          <p:nvPicPr>
            <p:cNvPr id="19" name="Picture 18" descr="A picture containing object&#10;&#10;Description generated with high confidence">
              <a:extLst>
                <a:ext uri="{FF2B5EF4-FFF2-40B4-BE49-F238E27FC236}">
                  <a16:creationId xmlns:a16="http://schemas.microsoft.com/office/drawing/2014/main" id="{7F8BC79A-DB7D-482D-880A-74D17B8D71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7942" y="2615354"/>
              <a:ext cx="611756" cy="611756"/>
            </a:xfrm>
            <a:prstGeom prst="rect">
              <a:avLst/>
            </a:prstGeom>
          </p:spPr>
        </p:pic>
        <p:pic>
          <p:nvPicPr>
            <p:cNvPr id="20" name="Picture 19" descr="A picture containing object&#10;&#10;Description generated with high confidence">
              <a:extLst>
                <a:ext uri="{FF2B5EF4-FFF2-40B4-BE49-F238E27FC236}">
                  <a16:creationId xmlns:a16="http://schemas.microsoft.com/office/drawing/2014/main" id="{D435EFE4-0FCC-4B84-8F73-6E3ED86BEA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5842" y="2615354"/>
              <a:ext cx="611756" cy="611756"/>
            </a:xfrm>
            <a:prstGeom prst="rect">
              <a:avLst/>
            </a:prstGeom>
          </p:spPr>
        </p:pic>
        <p:pic>
          <p:nvPicPr>
            <p:cNvPr id="21" name="Picture 20" descr="A picture containing object&#10;&#10;Description generated with high confidence">
              <a:extLst>
                <a:ext uri="{FF2B5EF4-FFF2-40B4-BE49-F238E27FC236}">
                  <a16:creationId xmlns:a16="http://schemas.microsoft.com/office/drawing/2014/main" id="{A72BC275-E77E-4937-B0AD-D11BFFA789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7742" y="2615354"/>
              <a:ext cx="611756" cy="611756"/>
            </a:xfrm>
            <a:prstGeom prst="rect">
              <a:avLst/>
            </a:prstGeom>
          </p:spPr>
        </p:pic>
        <p:pic>
          <p:nvPicPr>
            <p:cNvPr id="22" name="Picture 21" descr="A picture containing object&#10;&#10;Description generated with high confidence">
              <a:extLst>
                <a:ext uri="{FF2B5EF4-FFF2-40B4-BE49-F238E27FC236}">
                  <a16:creationId xmlns:a16="http://schemas.microsoft.com/office/drawing/2014/main" id="{D019BA72-F4E5-47DD-BD63-7AAEE2A7DF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0009" y="3151632"/>
              <a:ext cx="611756" cy="611756"/>
            </a:xfrm>
            <a:prstGeom prst="rect">
              <a:avLst/>
            </a:prstGeom>
          </p:spPr>
        </p:pic>
        <p:pic>
          <p:nvPicPr>
            <p:cNvPr id="23" name="Picture 22" descr="A picture containing object&#10;&#10;Description generated with high confidence">
              <a:extLst>
                <a:ext uri="{FF2B5EF4-FFF2-40B4-BE49-F238E27FC236}">
                  <a16:creationId xmlns:a16="http://schemas.microsoft.com/office/drawing/2014/main" id="{33B1CD15-0CC9-490A-B9E8-D7B7038BC9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46237" y="3142051"/>
              <a:ext cx="611756" cy="611756"/>
            </a:xfrm>
            <a:prstGeom prst="rect">
              <a:avLst/>
            </a:prstGeom>
          </p:spPr>
        </p:pic>
      </p:grpSp>
      <p:grpSp>
        <p:nvGrpSpPr>
          <p:cNvPr id="24" name="Group 23">
            <a:extLst>
              <a:ext uri="{FF2B5EF4-FFF2-40B4-BE49-F238E27FC236}">
                <a16:creationId xmlns:a16="http://schemas.microsoft.com/office/drawing/2014/main" id="{3FCFAD14-246B-4460-BD58-33909574E692}"/>
              </a:ext>
            </a:extLst>
          </p:cNvPr>
          <p:cNvGrpSpPr/>
          <p:nvPr/>
        </p:nvGrpSpPr>
        <p:grpSpPr>
          <a:xfrm>
            <a:off x="6891815" y="3104725"/>
            <a:ext cx="1586378" cy="1857303"/>
            <a:chOff x="4923441" y="4160729"/>
            <a:chExt cx="1586378" cy="1857303"/>
          </a:xfrm>
        </p:grpSpPr>
        <p:sp>
          <p:nvSpPr>
            <p:cNvPr id="28" name="TextBox 27">
              <a:extLst>
                <a:ext uri="{FF2B5EF4-FFF2-40B4-BE49-F238E27FC236}">
                  <a16:creationId xmlns:a16="http://schemas.microsoft.com/office/drawing/2014/main" id="{7CFE46EF-072B-444F-ACF5-3F5A34BAE58B}"/>
                </a:ext>
              </a:extLst>
            </p:cNvPr>
            <p:cNvSpPr txBox="1"/>
            <p:nvPr/>
          </p:nvSpPr>
          <p:spPr>
            <a:xfrm>
              <a:off x="4923441" y="5371701"/>
              <a:ext cx="1586378" cy="646331"/>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Relevance Ranking</a:t>
              </a:r>
            </a:p>
          </p:txBody>
        </p:sp>
        <p:pic>
          <p:nvPicPr>
            <p:cNvPr id="26" name="Picture 25">
              <a:extLst>
                <a:ext uri="{FF2B5EF4-FFF2-40B4-BE49-F238E27FC236}">
                  <a16:creationId xmlns:a16="http://schemas.microsoft.com/office/drawing/2014/main" id="{EC491784-7E9E-4F4F-B70D-ADEBADB145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1325" y="4160729"/>
              <a:ext cx="1410048" cy="1410048"/>
            </a:xfrm>
            <a:prstGeom prst="rect">
              <a:avLst/>
            </a:prstGeom>
          </p:spPr>
        </p:pic>
      </p:grpSp>
      <p:grpSp>
        <p:nvGrpSpPr>
          <p:cNvPr id="29" name="Group 28">
            <a:extLst>
              <a:ext uri="{FF2B5EF4-FFF2-40B4-BE49-F238E27FC236}">
                <a16:creationId xmlns:a16="http://schemas.microsoft.com/office/drawing/2014/main" id="{88450A8D-ED3D-4BEA-AC9B-C5416E4C0CFA}"/>
              </a:ext>
            </a:extLst>
          </p:cNvPr>
          <p:cNvGrpSpPr/>
          <p:nvPr/>
        </p:nvGrpSpPr>
        <p:grpSpPr>
          <a:xfrm>
            <a:off x="3449212" y="3297369"/>
            <a:ext cx="2494504" cy="1509910"/>
            <a:chOff x="3449212" y="3297369"/>
            <a:chExt cx="2494504" cy="1509910"/>
          </a:xfrm>
        </p:grpSpPr>
        <p:pic>
          <p:nvPicPr>
            <p:cNvPr id="7" name="Picture 6" descr="A close up of a sign&#10;&#10;Description generated with very high confidence">
              <a:extLst>
                <a:ext uri="{FF2B5EF4-FFF2-40B4-BE49-F238E27FC236}">
                  <a16:creationId xmlns:a16="http://schemas.microsoft.com/office/drawing/2014/main" id="{BBD4941D-3161-4593-B71C-BE18FA4958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42258" y="3297369"/>
              <a:ext cx="1131757" cy="1131757"/>
            </a:xfrm>
            <a:prstGeom prst="rect">
              <a:avLst/>
            </a:prstGeom>
          </p:spPr>
        </p:pic>
        <p:sp>
          <p:nvSpPr>
            <p:cNvPr id="8" name="TextBox 7">
              <a:extLst>
                <a:ext uri="{FF2B5EF4-FFF2-40B4-BE49-F238E27FC236}">
                  <a16:creationId xmlns:a16="http://schemas.microsoft.com/office/drawing/2014/main" id="{93F0965C-3D8C-46C2-B234-C92E4CF774C3}"/>
                </a:ext>
              </a:extLst>
            </p:cNvPr>
            <p:cNvSpPr txBox="1"/>
            <p:nvPr/>
          </p:nvSpPr>
          <p:spPr>
            <a:xfrm>
              <a:off x="3449212" y="4407169"/>
              <a:ext cx="2494504" cy="400110"/>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Question Processing</a:t>
              </a:r>
            </a:p>
          </p:txBody>
        </p:sp>
      </p:grpSp>
      <p:cxnSp>
        <p:nvCxnSpPr>
          <p:cNvPr id="31" name="Straight Arrow Connector 30">
            <a:extLst>
              <a:ext uri="{FF2B5EF4-FFF2-40B4-BE49-F238E27FC236}">
                <a16:creationId xmlns:a16="http://schemas.microsoft.com/office/drawing/2014/main" id="{860CA576-3AB2-465E-9D68-9E432C687AF3}"/>
              </a:ext>
            </a:extLst>
          </p:cNvPr>
          <p:cNvCxnSpPr>
            <a:stCxn id="16" idx="3"/>
            <a:endCxn id="7" idx="1"/>
          </p:cNvCxnSpPr>
          <p:nvPr/>
        </p:nvCxnSpPr>
        <p:spPr>
          <a:xfrm>
            <a:off x="2456463" y="3863247"/>
            <a:ext cx="15857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0B6755A-8C61-4AE6-BC64-B58C2F6A26B8}"/>
              </a:ext>
            </a:extLst>
          </p:cNvPr>
          <p:cNvCxnSpPr>
            <a:cxnSpLocks/>
            <a:stCxn id="7" idx="3"/>
          </p:cNvCxnSpPr>
          <p:nvPr/>
        </p:nvCxnSpPr>
        <p:spPr>
          <a:xfrm>
            <a:off x="5174015" y="3863248"/>
            <a:ext cx="1707705" cy="12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098D50A-4652-41E7-8F64-5413C4A355B0}"/>
              </a:ext>
            </a:extLst>
          </p:cNvPr>
          <p:cNvCxnSpPr>
            <a:stCxn id="5" idx="2"/>
          </p:cNvCxnSpPr>
          <p:nvPr/>
        </p:nvCxnSpPr>
        <p:spPr>
          <a:xfrm>
            <a:off x="7658100" y="2403612"/>
            <a:ext cx="0" cy="715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6DCDE41-D6C2-4CE9-8852-F21EFE884CD4}"/>
              </a:ext>
            </a:extLst>
          </p:cNvPr>
          <p:cNvCxnSpPr>
            <a:cxnSpLocks/>
          </p:cNvCxnSpPr>
          <p:nvPr/>
        </p:nvCxnSpPr>
        <p:spPr>
          <a:xfrm flipV="1">
            <a:off x="2641600" y="1887236"/>
            <a:ext cx="4438746" cy="26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6E077AD-9E50-447A-B305-8D55FB4986B1}"/>
              </a:ext>
            </a:extLst>
          </p:cNvPr>
          <p:cNvCxnSpPr>
            <a:cxnSpLocks/>
          </p:cNvCxnSpPr>
          <p:nvPr/>
        </p:nvCxnSpPr>
        <p:spPr>
          <a:xfrm>
            <a:off x="8559029" y="3863247"/>
            <a:ext cx="1515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CD06811-DFC0-4454-90F0-A8E19A0C14BD}"/>
              </a:ext>
            </a:extLst>
          </p:cNvPr>
          <p:cNvSpPr txBox="1"/>
          <p:nvPr/>
        </p:nvSpPr>
        <p:spPr>
          <a:xfrm>
            <a:off x="7912159" y="1585811"/>
            <a:ext cx="1841044" cy="646331"/>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Document Indexing</a:t>
            </a:r>
          </a:p>
        </p:txBody>
      </p:sp>
    </p:spTree>
    <p:extLst>
      <p:ext uri="{BB962C8B-B14F-4D97-AF65-F5344CB8AC3E}">
        <p14:creationId xmlns:p14="http://schemas.microsoft.com/office/powerpoint/2010/main" val="208206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Deep Learning for Machine Comprehension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11</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617390" cy="3636252"/>
          </a:xfrm>
          <a:prstGeom prst="rect">
            <a:avLst/>
          </a:prstGeom>
          <a:noFill/>
        </p:spPr>
        <p:txBody>
          <a:bodyPr wrap="square" lIns="0" tIns="0" rIns="0" bIns="0" rtlCol="0">
            <a:spAutoFit/>
          </a:bodyPr>
          <a:lstStyle/>
          <a:p>
            <a:pPr marL="342900" indent="-342900">
              <a:lnSpc>
                <a:spcPct val="150000"/>
              </a:lnSpc>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State of the art: BERT: Pre-training of Deep Bidirectional Transformers for Language Understanding</a:t>
            </a:r>
          </a:p>
          <a:p>
            <a:pPr marL="342900" indent="-342900">
              <a:lnSpc>
                <a:spcPct val="150000"/>
              </a:lnSpc>
              <a:buFont typeface="Arial" panose="020B0604020202020204" pitchFamily="34" charset="0"/>
              <a:buChar char="•"/>
            </a:pPr>
            <a:endPar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800100" lvl="1"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Developed by </a:t>
            </a:r>
            <a:r>
              <a:rPr lang="en-US" sz="2000" i="1" dirty="0">
                <a:solidFill>
                  <a:schemeClr val="accent4">
                    <a:lumMod val="75000"/>
                  </a:schemeClr>
                </a:solidFill>
                <a:latin typeface="Cambria" panose="02040503050406030204" pitchFamily="18" charset="0"/>
                <a:ea typeface="Cambria" panose="02040503050406030204" pitchFamily="18" charset="0"/>
                <a:cs typeface="Segoe UI" panose="020B0502040204020203" pitchFamily="34" charset="0"/>
              </a:rPr>
              <a:t>Google AI Language </a:t>
            </a:r>
          </a:p>
          <a:p>
            <a:pPr lvl="1">
              <a:lnSpc>
                <a:spcPct val="150000"/>
              </a:lnSpc>
            </a:pPr>
            <a:endParaRPr lang="en-US" sz="2000" i="1" dirty="0">
              <a:solidFill>
                <a:schemeClr val="accent4">
                  <a:lumMod val="75000"/>
                </a:schemeClr>
              </a:solidFill>
              <a:latin typeface="Cambria" panose="02040503050406030204" pitchFamily="18" charset="0"/>
              <a:ea typeface="Cambria" panose="02040503050406030204" pitchFamily="18" charset="0"/>
              <a:cs typeface="Segoe UI" panose="020B0502040204020203" pitchFamily="34" charset="0"/>
            </a:endParaRPr>
          </a:p>
          <a:p>
            <a:pPr marL="800100" lvl="1"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Ranked 1 on SQuAD1.1 dataset </a:t>
            </a:r>
          </a:p>
          <a:p>
            <a:pPr marL="800100" lvl="1" indent="-342900">
              <a:lnSpc>
                <a:spcPct val="150000"/>
              </a:lnSpc>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800100" lvl="1"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Score </a:t>
            </a:r>
            <a:r>
              <a:rPr lang="en-US" sz="2000" dirty="0">
                <a:solidFill>
                  <a:schemeClr val="accent4">
                    <a:lumMod val="75000"/>
                  </a:schemeClr>
                </a:solidFill>
                <a:latin typeface="Cambria" panose="02040503050406030204" pitchFamily="18" charset="0"/>
                <a:ea typeface="Cambria" panose="02040503050406030204" pitchFamily="18" charset="0"/>
                <a:cs typeface="Segoe UI" panose="020B0502040204020203" pitchFamily="34" charset="0"/>
              </a:rPr>
              <a:t>		 	</a:t>
            </a:r>
            <a:r>
              <a:rPr lang="en-US" sz="2000" dirty="0">
                <a:latin typeface="Cambria" panose="02040503050406030204" pitchFamily="18" charset="0"/>
                <a:ea typeface="Cambria" panose="02040503050406030204" pitchFamily="18" charset="0"/>
                <a:cs typeface="Segoe UI" panose="020B0502040204020203" pitchFamily="34" charset="0"/>
              </a:rPr>
              <a:t>(Surpass human performance)</a:t>
            </a: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MRC</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aphicFrame>
        <p:nvGraphicFramePr>
          <p:cNvPr id="6" name="Table 5">
            <a:extLst>
              <a:ext uri="{FF2B5EF4-FFF2-40B4-BE49-F238E27FC236}">
                <a16:creationId xmlns:a16="http://schemas.microsoft.com/office/drawing/2014/main" id="{B27CDCDB-2E83-457C-AACA-C65224F5074F}"/>
              </a:ext>
            </a:extLst>
          </p:cNvPr>
          <p:cNvGraphicFramePr>
            <a:graphicFrameLocks noGrp="1"/>
          </p:cNvGraphicFramePr>
          <p:nvPr>
            <p:extLst>
              <p:ext uri="{D42A27DB-BD31-4B8C-83A1-F6EECF244321}">
                <p14:modId xmlns:p14="http://schemas.microsoft.com/office/powerpoint/2010/main" val="2386042780"/>
              </p:ext>
            </p:extLst>
          </p:nvPr>
        </p:nvGraphicFramePr>
        <p:xfrm>
          <a:off x="2820110" y="4144737"/>
          <a:ext cx="1864170" cy="741680"/>
        </p:xfrm>
        <a:graphic>
          <a:graphicData uri="http://schemas.openxmlformats.org/drawingml/2006/table">
            <a:tbl>
              <a:tblPr firstRow="1" bandRow="1">
                <a:tableStyleId>{93296810-A885-4BE3-A3E7-6D5BEEA58F35}</a:tableStyleId>
              </a:tblPr>
              <a:tblGrid>
                <a:gridCol w="932085">
                  <a:extLst>
                    <a:ext uri="{9D8B030D-6E8A-4147-A177-3AD203B41FA5}">
                      <a16:colId xmlns:a16="http://schemas.microsoft.com/office/drawing/2014/main" val="766451353"/>
                    </a:ext>
                  </a:extLst>
                </a:gridCol>
                <a:gridCol w="932085">
                  <a:extLst>
                    <a:ext uri="{9D8B030D-6E8A-4147-A177-3AD203B41FA5}">
                      <a16:colId xmlns:a16="http://schemas.microsoft.com/office/drawing/2014/main" val="3189532031"/>
                    </a:ext>
                  </a:extLst>
                </a:gridCol>
              </a:tblGrid>
              <a:tr h="370840">
                <a:tc>
                  <a:txBody>
                    <a:bodyPr/>
                    <a:lstStyle/>
                    <a:p>
                      <a:r>
                        <a:rPr lang="en-US" dirty="0"/>
                        <a:t>EM</a:t>
                      </a:r>
                    </a:p>
                  </a:txBody>
                  <a:tcPr/>
                </a:tc>
                <a:tc>
                  <a:txBody>
                    <a:bodyPr/>
                    <a:lstStyle/>
                    <a:p>
                      <a:r>
                        <a:rPr lang="en-US" dirty="0"/>
                        <a:t>F1</a:t>
                      </a:r>
                    </a:p>
                  </a:txBody>
                  <a:tcPr/>
                </a:tc>
                <a:extLst>
                  <a:ext uri="{0D108BD9-81ED-4DB2-BD59-A6C34878D82A}">
                    <a16:rowId xmlns:a16="http://schemas.microsoft.com/office/drawing/2014/main" val="1192684448"/>
                  </a:ext>
                </a:extLst>
              </a:tr>
              <a:tr h="370840">
                <a:tc>
                  <a:txBody>
                    <a:bodyPr/>
                    <a:lstStyle/>
                    <a:p>
                      <a:r>
                        <a:rPr lang="en-US" dirty="0"/>
                        <a:t>87.43</a:t>
                      </a:r>
                    </a:p>
                  </a:txBody>
                  <a:tcPr/>
                </a:tc>
                <a:tc>
                  <a:txBody>
                    <a:bodyPr/>
                    <a:lstStyle/>
                    <a:p>
                      <a:r>
                        <a:rPr lang="en-US" dirty="0"/>
                        <a:t>93.16</a:t>
                      </a:r>
                    </a:p>
                  </a:txBody>
                  <a:tcPr/>
                </a:tc>
                <a:extLst>
                  <a:ext uri="{0D108BD9-81ED-4DB2-BD59-A6C34878D82A}">
                    <a16:rowId xmlns:a16="http://schemas.microsoft.com/office/drawing/2014/main" val="2797988111"/>
                  </a:ext>
                </a:extLst>
              </a:tr>
            </a:tbl>
          </a:graphicData>
        </a:graphic>
      </p:graphicFrame>
    </p:spTree>
    <p:extLst>
      <p:ext uri="{BB962C8B-B14F-4D97-AF65-F5344CB8AC3E}">
        <p14:creationId xmlns:p14="http://schemas.microsoft.com/office/powerpoint/2010/main" val="43402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BERT</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12</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617390" cy="1327928"/>
          </a:xfrm>
          <a:prstGeom prst="rect">
            <a:avLst/>
          </a:prstGeom>
          <a:noFill/>
        </p:spPr>
        <p:txBody>
          <a:bodyPr wrap="square" lIns="0" tIns="0" rIns="0" bIns="0" rtlCol="0">
            <a:spAutoFit/>
          </a:bodyPr>
          <a:lstStyle/>
          <a:p>
            <a:pPr marL="342900" indent="-342900">
              <a:lnSpc>
                <a:spcPct val="150000"/>
              </a:lnSpc>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Bidirectional Encoder Representation from Transformer</a:t>
            </a:r>
          </a:p>
          <a:p>
            <a:pPr marL="800100" lvl="1"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An unsupervised, deeply bidirectional </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language understanding model.</a:t>
            </a:r>
          </a:p>
          <a:p>
            <a:pPr marL="800100" lvl="1" indent="-342900">
              <a:lnSpc>
                <a:spcPct val="150000"/>
              </a:lnSpc>
              <a:buFont typeface="Arial" panose="020B0604020202020204" pitchFamily="34" charset="0"/>
              <a:buChar char="•"/>
            </a:pP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Can be fine-tuned </a:t>
            </a:r>
            <a:r>
              <a:rPr lang="en-US" sz="2000" i="1" dirty="0">
                <a:latin typeface="Cambria" panose="02040503050406030204" pitchFamily="18" charset="0"/>
                <a:ea typeface="Cambria" panose="02040503050406030204" pitchFamily="18" charset="0"/>
                <a:cs typeface="Segoe UI" panose="020B0502040204020203" pitchFamily="34" charset="0"/>
              </a:rPr>
              <a:t>on various NLP downstream tasks.</a:t>
            </a: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BERT</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16" name="Picture 15" descr="A close up of text on a black background&#10;&#10;Description generated with very high confidence">
            <a:extLst>
              <a:ext uri="{FF2B5EF4-FFF2-40B4-BE49-F238E27FC236}">
                <a16:creationId xmlns:a16="http://schemas.microsoft.com/office/drawing/2014/main" id="{3F2C511D-6D98-4439-8939-4C6FACE99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9330" y="2749348"/>
            <a:ext cx="6843182" cy="3435746"/>
          </a:xfrm>
          <a:prstGeom prst="rect">
            <a:avLst/>
          </a:prstGeom>
        </p:spPr>
      </p:pic>
      <p:sp>
        <p:nvSpPr>
          <p:cNvPr id="17" name="TextBox 16">
            <a:extLst>
              <a:ext uri="{FF2B5EF4-FFF2-40B4-BE49-F238E27FC236}">
                <a16:creationId xmlns:a16="http://schemas.microsoft.com/office/drawing/2014/main" id="{25A34876-8F72-4E4E-935D-228DDC793D73}"/>
              </a:ext>
            </a:extLst>
          </p:cNvPr>
          <p:cNvSpPr txBox="1"/>
          <p:nvPr/>
        </p:nvSpPr>
        <p:spPr>
          <a:xfrm>
            <a:off x="8201060" y="3949370"/>
            <a:ext cx="3368192" cy="866263"/>
          </a:xfrm>
          <a:prstGeom prst="rect">
            <a:avLst/>
          </a:prstGeom>
          <a:noFill/>
        </p:spPr>
        <p:txBody>
          <a:bodyPr wrap="square" lIns="0" tIns="0" rIns="0" bIns="0" rtlCol="0">
            <a:spAutoFit/>
          </a:body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12 Transformer layers</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110M parameters</a:t>
            </a:r>
          </a:p>
        </p:txBody>
      </p:sp>
    </p:spTree>
    <p:extLst>
      <p:ext uri="{BB962C8B-B14F-4D97-AF65-F5344CB8AC3E}">
        <p14:creationId xmlns:p14="http://schemas.microsoft.com/office/powerpoint/2010/main" val="3562517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BERT: Fine-tune on </a:t>
            </a:r>
            <a:r>
              <a:rPr lang="en-US" sz="4000" b="1" dirty="0" err="1">
                <a:solidFill>
                  <a:schemeClr val="tx1">
                    <a:lumMod val="75000"/>
                    <a:lumOff val="25000"/>
                  </a:schemeClr>
                </a:solidFill>
                <a:latin typeface="Cambria" panose="02040503050406030204" pitchFamily="18" charset="0"/>
                <a:ea typeface="Cambria" panose="02040503050406030204" pitchFamily="18" charset="0"/>
              </a:rPr>
              <a:t>SQuAD</a:t>
            </a:r>
            <a:r>
              <a:rPr lang="en-US" sz="4000" b="1" dirty="0">
                <a:solidFill>
                  <a:schemeClr val="tx1">
                    <a:lumMod val="75000"/>
                    <a:lumOff val="25000"/>
                  </a:schemeClr>
                </a:solidFill>
                <a:latin typeface="Cambria" panose="02040503050406030204" pitchFamily="18" charset="0"/>
                <a:ea typeface="Cambria" panose="02040503050406030204" pitchFamily="18" charset="0"/>
              </a:rPr>
              <a:t> v1.1</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13</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 – BERT</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5" name="Picture 4" descr="A close up of a keyboard&#10;&#10;Description generated with high confidence">
            <a:extLst>
              <a:ext uri="{FF2B5EF4-FFF2-40B4-BE49-F238E27FC236}">
                <a16:creationId xmlns:a16="http://schemas.microsoft.com/office/drawing/2014/main" id="{ECB83469-6BB2-46F0-8118-3D4E8F4BC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788" y="1151324"/>
            <a:ext cx="5564942" cy="4893876"/>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32866B2-C564-49BA-96D3-965DF0CCA634}"/>
                  </a:ext>
                </a:extLst>
              </p:cNvPr>
              <p:cNvSpPr txBox="1"/>
              <p:nvPr/>
            </p:nvSpPr>
            <p:spPr>
              <a:xfrm>
                <a:off x="6694948" y="1303761"/>
                <a:ext cx="5100320" cy="5235151"/>
              </a:xfrm>
              <a:prstGeom prst="rect">
                <a:avLst/>
              </a:prstGeom>
              <a:noFill/>
            </p:spPr>
            <p:txBody>
              <a:bodyPr wrap="square" lIns="0" tIns="0" rIns="0" bIns="0" rtlCol="0">
                <a:spAutoFit/>
              </a:bodyPr>
              <a:lstStyle/>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Learn 2 additional parameters: </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start vector S </a:t>
                </a:r>
                <a:r>
                  <a:rPr lang="en-US" sz="2000" dirty="0">
                    <a:latin typeface="Cambria" panose="02040503050406030204" pitchFamily="18" charset="0"/>
                    <a:ea typeface="Cambria" panose="02040503050406030204" pitchFamily="18" charset="0"/>
                    <a:cs typeface="Segoe UI" panose="020B0502040204020203" pitchFamily="34" charset="0"/>
                  </a:rPr>
                  <a:t>and </a:t>
                </a: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end vector E</a:t>
                </a:r>
                <a:r>
                  <a:rPr lang="en-US" sz="2000" dirty="0">
                    <a:latin typeface="Cambria" panose="02040503050406030204" pitchFamily="18" charset="0"/>
                    <a:ea typeface="Cambria" panose="02040503050406030204" pitchFamily="18" charset="0"/>
                    <a:cs typeface="Segoe UI" panose="020B0502040204020203" pitchFamily="34" charset="0"/>
                  </a:rPr>
                  <a:t>.</a:t>
                </a: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Denote final hidden vector from BERT for the i</a:t>
                </a:r>
                <a:r>
                  <a:rPr lang="en-US" sz="2000" baseline="30000" dirty="0">
                    <a:latin typeface="Cambria" panose="02040503050406030204" pitchFamily="18" charset="0"/>
                    <a:ea typeface="Cambria" panose="02040503050406030204" pitchFamily="18" charset="0"/>
                    <a:cs typeface="Segoe UI" panose="020B0502040204020203" pitchFamily="34" charset="0"/>
                  </a:rPr>
                  <a:t>th</a:t>
                </a:r>
                <a:r>
                  <a:rPr lang="en-US" sz="2000" dirty="0">
                    <a:latin typeface="Cambria" panose="02040503050406030204" pitchFamily="18" charset="0"/>
                    <a:ea typeface="Cambria" panose="02040503050406030204" pitchFamily="18" charset="0"/>
                    <a:cs typeface="Segoe UI" panose="020B0502040204020203" pitchFamily="34" charset="0"/>
                  </a:rPr>
                  <a:t> input token as  T</a:t>
                </a:r>
                <a:r>
                  <a:rPr lang="en-US" sz="2000" baseline="-25000" dirty="0">
                    <a:latin typeface="Cambria" panose="02040503050406030204" pitchFamily="18" charset="0"/>
                    <a:ea typeface="Cambria" panose="02040503050406030204" pitchFamily="18" charset="0"/>
                    <a:cs typeface="Segoe UI" panose="020B0502040204020203" pitchFamily="34" charset="0"/>
                  </a:rPr>
                  <a:t>i</a:t>
                </a:r>
                <a:r>
                  <a:rPr lang="en-US" sz="2000" dirty="0">
                    <a:latin typeface="Cambria" panose="02040503050406030204" pitchFamily="18" charset="0"/>
                    <a:ea typeface="Cambria" panose="02040503050406030204" pitchFamily="18" charset="0"/>
                    <a:cs typeface="Segoe UI" panose="020B0502040204020203" pitchFamily="34" charset="0"/>
                  </a:rPr>
                  <a:t>, probability of a word is being the start/end of the answer span is: </a:t>
                </a:r>
                <a:endPar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1">
                  <a:lnSpc>
                    <a:spcPct val="150000"/>
                  </a:lnSpc>
                </a:pPr>
                <a14:m>
                  <m:oMathPara xmlns:m="http://schemas.openxmlformats.org/officeDocument/2006/math">
                    <m:oMathParaPr>
                      <m:jc m:val="centerGroup"/>
                    </m:oMathParaPr>
                    <m:oMath xmlns:m="http://schemas.openxmlformats.org/officeDocument/2006/math">
                      <m:sSubSup>
                        <m:sSubSupPr>
                          <m:ctrlP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sSubSupPr>
                        <m:e>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𝑝</m:t>
                          </m:r>
                        </m:e>
                        <m:sub>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𝑠𝑡𝑎𝑟𝑡</m:t>
                          </m:r>
                        </m:sub>
                        <m:sup>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𝑖</m:t>
                          </m:r>
                        </m:sup>
                      </m:sSubSup>
                      <m:r>
                        <a:rPr lang="en-US" sz="25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m:t>
                      </m:r>
                      <m:f>
                        <m:fPr>
                          <m:ctrlPr>
                            <a:rPr lang="en-US" sz="25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fPr>
                        <m:num>
                          <m:sSup>
                            <m:sSupPr>
                              <m:ctrlPr>
                                <a:rPr lang="en-US" sz="25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sSupPr>
                            <m:e>
                              <m:r>
                                <a:rPr lang="en-US" sz="25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𝑒</m:t>
                              </m:r>
                            </m:e>
                            <m:sup>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𝑆</m:t>
                              </m:r>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m:t>
                              </m:r>
                              <m:sSub>
                                <m:sSubPr>
                                  <m:ctrlP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𝑇</m:t>
                                  </m:r>
                                </m:e>
                                <m:sub>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𝑖</m:t>
                                  </m:r>
                                </m:sub>
                              </m:sSub>
                            </m:sup>
                          </m:sSup>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 </m:t>
                          </m:r>
                        </m:num>
                        <m:den>
                          <m:nary>
                            <m:naryPr>
                              <m:chr m:val="∑"/>
                              <m:supHide m:val="on"/>
                              <m:ctrlPr>
                                <a:rPr lang="en-US" sz="250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ctrlPr>
                            </m:naryPr>
                            <m:sub>
                              <m:r>
                                <m:rPr>
                                  <m:brk m:alnAt="7"/>
                                </m:rP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𝑗</m:t>
                              </m:r>
                            </m:sub>
                            <m:sup/>
                            <m:e>
                              <m:sSup>
                                <m:sSupPr>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pPr>
                                <m:e>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𝑒</m:t>
                                  </m:r>
                                </m:e>
                                <m:sup>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𝑆</m:t>
                                  </m:r>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m:t>
                                  </m:r>
                                  <m:sSub>
                                    <m:sSubPr>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𝑇</m:t>
                                      </m:r>
                                    </m:e>
                                    <m:sub>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𝑖</m:t>
                                      </m:r>
                                    </m:sub>
                                  </m:sSub>
                                </m:sup>
                              </m:sSup>
                            </m:e>
                          </m:nary>
                        </m:den>
                      </m:f>
                    </m:oMath>
                  </m:oMathPara>
                </a14:m>
                <a:endParaRPr lang="en-US" sz="25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lvl="1">
                  <a:lnSpc>
                    <a:spcPct val="150000"/>
                  </a:lnSpc>
                </a:pPr>
                <a:r>
                  <a:rPr lang="en-US" sz="2500" i="1" dirty="0">
                    <a:solidFill>
                      <a:srgbClr val="FF0000"/>
                    </a:solidFill>
                    <a:latin typeface="Cambria" panose="02040503050406030204" pitchFamily="18" charset="0"/>
                    <a:ea typeface="Cambria" panose="02040503050406030204" pitchFamily="18" charset="0"/>
                    <a:cs typeface="Segoe UI" panose="020B0502040204020203" pitchFamily="34" charset="0"/>
                  </a:rPr>
                  <a:t>	        </a:t>
                </a:r>
                <a14:m>
                  <m:oMath xmlns:m="http://schemas.openxmlformats.org/officeDocument/2006/math">
                    <m:sSubSup>
                      <m:sSubSupPr>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SupPr>
                      <m:e>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𝑝</m:t>
                        </m:r>
                      </m:e>
                      <m:sub>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𝑒𝑛𝑑</m:t>
                        </m:r>
                      </m:sub>
                      <m:sup>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𝑖</m:t>
                        </m:r>
                      </m:sup>
                    </m:sSubSup>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m:t>
                    </m:r>
                    <m:f>
                      <m:fPr>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fPr>
                      <m:num>
                        <m:sSup>
                          <m:sSupPr>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pPr>
                          <m:e>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𝑒</m:t>
                            </m:r>
                          </m:e>
                          <m:sup>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𝐸</m:t>
                            </m:r>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m:t>
                            </m:r>
                            <m:sSub>
                              <m:sSubPr>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𝑇</m:t>
                                </m:r>
                              </m:e>
                              <m:sub>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𝑖</m:t>
                                </m:r>
                              </m:sub>
                            </m:sSub>
                          </m:sup>
                        </m:sSup>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 </m:t>
                        </m:r>
                      </m:num>
                      <m:den>
                        <m:nary>
                          <m:naryPr>
                            <m:chr m:val="∑"/>
                            <m:supHide m:val="on"/>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naryPr>
                          <m:sub>
                            <m:r>
                              <m:rPr>
                                <m:brk m:alnAt="7"/>
                              </m:r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𝑗</m:t>
                            </m:r>
                          </m:sub>
                          <m:sup/>
                          <m:e>
                            <m:sSup>
                              <m:sSupPr>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pPr>
                              <m:e>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𝑒</m:t>
                                </m:r>
                              </m:e>
                              <m:sup>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𝐸</m:t>
                                </m:r>
                                <m:sSub>
                                  <m:sSubPr>
                                    <m:ctrlP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ctrlPr>
                                  </m:sSubPr>
                                  <m:e>
                                    <m:r>
                                      <a:rPr lang="en-US" sz="2500" b="0" i="1" smtClean="0">
                                        <a:solidFill>
                                          <a:srgbClr val="FF0000"/>
                                        </a:solidFill>
                                        <a:latin typeface="Cambria Math" panose="02040503050406030204" pitchFamily="18" charset="0"/>
                                        <a:ea typeface="Cambria" panose="02040503050406030204" pitchFamily="18" charset="0"/>
                                        <a:cs typeface="Segoe UI" panose="020B0502040204020203" pitchFamily="34" charset="0"/>
                                      </a:rPr>
                                      <m:t>.</m:t>
                                    </m:r>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𝑇</m:t>
                                    </m:r>
                                  </m:e>
                                  <m:sub>
                                    <m:r>
                                      <a:rPr lang="en-US" sz="2500" i="1">
                                        <a:solidFill>
                                          <a:srgbClr val="FF0000"/>
                                        </a:solidFill>
                                        <a:latin typeface="Cambria Math" panose="02040503050406030204" pitchFamily="18" charset="0"/>
                                        <a:ea typeface="Cambria" panose="02040503050406030204" pitchFamily="18" charset="0"/>
                                        <a:cs typeface="Segoe UI" panose="020B0502040204020203" pitchFamily="34" charset="0"/>
                                      </a:rPr>
                                      <m:t>𝑖</m:t>
                                    </m:r>
                                  </m:sub>
                                </m:sSub>
                              </m:sup>
                            </m:sSup>
                          </m:e>
                        </m:nary>
                      </m:den>
                    </m:f>
                  </m:oMath>
                </a14:m>
                <a:endParaRPr lang="en-US" sz="2500" i="1" dirty="0">
                  <a:solidFill>
                    <a:srgbClr val="FF0000"/>
                  </a:solidFill>
                  <a:latin typeface="Cambria" panose="02040503050406030204" pitchFamily="18" charset="0"/>
                  <a:ea typeface="Cambria" panose="02040503050406030204" pitchFamily="18" charset="0"/>
                  <a:cs typeface="Segoe UI" panose="020B0502040204020203" pitchFamily="34" charset="0"/>
                </a:endParaRPr>
              </a:p>
            </p:txBody>
          </p:sp>
        </mc:Choice>
        <mc:Fallback xmlns="">
          <p:sp>
            <p:nvSpPr>
              <p:cNvPr id="16" name="TextBox 15">
                <a:extLst>
                  <a:ext uri="{FF2B5EF4-FFF2-40B4-BE49-F238E27FC236}">
                    <a16:creationId xmlns:a16="http://schemas.microsoft.com/office/drawing/2014/main" id="{332866B2-C564-49BA-96D3-965DF0CCA634}"/>
                  </a:ext>
                </a:extLst>
              </p:cNvPr>
              <p:cNvSpPr txBox="1">
                <a:spLocks noRot="1" noChangeAspect="1" noMove="1" noResize="1" noEditPoints="1" noAdjustHandles="1" noChangeArrowheads="1" noChangeShapeType="1" noTextEdit="1"/>
              </p:cNvSpPr>
              <p:nvPr/>
            </p:nvSpPr>
            <p:spPr>
              <a:xfrm>
                <a:off x="6694948" y="1303761"/>
                <a:ext cx="5100320" cy="5235151"/>
              </a:xfrm>
              <a:prstGeom prst="rect">
                <a:avLst/>
              </a:prstGeom>
              <a:blipFill>
                <a:blip r:embed="rId4"/>
                <a:stretch>
                  <a:fillRect l="-2867" r="-2151"/>
                </a:stretch>
              </a:blipFill>
            </p:spPr>
            <p:txBody>
              <a:bodyPr/>
              <a:lstStyle/>
              <a:p>
                <a:r>
                  <a:rPr lang="en-US">
                    <a:noFill/>
                  </a:rPr>
                  <a:t> </a:t>
                </a:r>
              </a:p>
            </p:txBody>
          </p:sp>
        </mc:Fallback>
      </mc:AlternateContent>
    </p:spTree>
    <p:extLst>
      <p:ext uri="{BB962C8B-B14F-4D97-AF65-F5344CB8AC3E}">
        <p14:creationId xmlns:p14="http://schemas.microsoft.com/office/powerpoint/2010/main" val="192350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5FB55-2696-4093-AF1A-68D48E104D3E}"/>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0211" r="15845"/>
          <a:stretch/>
        </p:blipFill>
        <p:spPr>
          <a:xfrm>
            <a:off x="5631542" y="0"/>
            <a:ext cx="6560457" cy="6858000"/>
          </a:xfrm>
          <a:prstGeom prst="rect">
            <a:avLst/>
          </a:prstGeom>
        </p:spPr>
      </p:pic>
      <p:sp>
        <p:nvSpPr>
          <p:cNvPr id="7" name="Rectangle 6">
            <a:extLst>
              <a:ext uri="{FF2B5EF4-FFF2-40B4-BE49-F238E27FC236}">
                <a16:creationId xmlns:a16="http://schemas.microsoft.com/office/drawing/2014/main" id="{19638B85-40F1-4499-9537-2A90AE0F34E3}"/>
              </a:ext>
            </a:extLst>
          </p:cNvPr>
          <p:cNvSpPr/>
          <p:nvPr/>
        </p:nvSpPr>
        <p:spPr>
          <a:xfrm>
            <a:off x="5486400" y="0"/>
            <a:ext cx="3251200" cy="6858000"/>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2983E10-FD4B-4068-91F6-10BD8385ED4C}"/>
              </a:ext>
            </a:extLst>
          </p:cNvPr>
          <p:cNvSpPr txBox="1"/>
          <p:nvPr/>
        </p:nvSpPr>
        <p:spPr>
          <a:xfrm>
            <a:off x="659239" y="2992124"/>
            <a:ext cx="4428018" cy="1231106"/>
          </a:xfrm>
          <a:prstGeom prst="rect">
            <a:avLst/>
          </a:prstGeom>
          <a:noFill/>
        </p:spPr>
        <p:txBody>
          <a:bodyPr wrap="square" lIns="0" tIns="0" rIns="0" bIns="0" rtlCol="0" anchor="ctr">
            <a:spAutoFit/>
          </a:bodyPr>
          <a:lstStyle/>
          <a:p>
            <a:r>
              <a:rPr lang="en-US" sz="4000" b="1" dirty="0">
                <a:solidFill>
                  <a:schemeClr val="tx1">
                    <a:lumMod val="75000"/>
                    <a:lumOff val="25000"/>
                  </a:schemeClr>
                </a:solidFill>
                <a:latin typeface="+mj-lt"/>
              </a:rPr>
              <a:t>Fine-tune Approach</a:t>
            </a:r>
          </a:p>
        </p:txBody>
      </p:sp>
    </p:spTree>
    <p:extLst>
      <p:ext uri="{BB962C8B-B14F-4D97-AF65-F5344CB8AC3E}">
        <p14:creationId xmlns:p14="http://schemas.microsoft.com/office/powerpoint/2010/main" val="255939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Fine-tune to Vietnamese</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15</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52209" y="1250165"/>
            <a:ext cx="10617390" cy="5090496"/>
          </a:xfrm>
          <a:prstGeom prst="rect">
            <a:avLst/>
          </a:prstGeom>
          <a:noFill/>
        </p:spPr>
        <p:txBody>
          <a:bodyPr wrap="square" lIns="0" tIns="0" rIns="0" bIns="0" rtlCol="0">
            <a:spAutoFit/>
          </a:bodyPr>
          <a:lstStyle/>
          <a:p>
            <a:pPr marL="342900" indent="-342900">
              <a:lnSpc>
                <a:spcPct val="150000"/>
              </a:lnSpc>
              <a:buFont typeface="Arial" panose="020B0604020202020204"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Instance-based transfer learning.</a:t>
            </a:r>
          </a:p>
          <a:p>
            <a:pPr marL="342900" indent="-342900">
              <a:lnSpc>
                <a:spcPct val="150000"/>
              </a:lnSpc>
              <a:buFont typeface="Arial" panose="020B0604020202020204" pitchFamily="34" charset="0"/>
              <a:buChar char="•"/>
            </a:pPr>
            <a:endPar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Straightforward approach: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Translate </a:t>
            </a:r>
            <a:r>
              <a:rPr lang="en-US" sz="2000" dirty="0" err="1">
                <a:solidFill>
                  <a:srgbClr val="7030A0"/>
                </a:solidFill>
                <a:latin typeface="Cambria" panose="02040503050406030204" pitchFamily="18" charset="0"/>
                <a:ea typeface="Cambria" panose="02040503050406030204" pitchFamily="18" charset="0"/>
                <a:cs typeface="Segoe UI" panose="020B0502040204020203" pitchFamily="34" charset="0"/>
              </a:rPr>
              <a:t>SQuAD</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v1.1 to Vietnamese.</a:t>
            </a:r>
          </a:p>
          <a:p>
            <a:pPr marL="342900" indent="-342900">
              <a:lnSpc>
                <a:spcPct val="150000"/>
              </a:lnSpc>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Problems: </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Translate quality.</a:t>
            </a:r>
          </a:p>
          <a:p>
            <a:pPr marL="342900" indent="-342900">
              <a:lnSpc>
                <a:spcPct val="150000"/>
              </a:lnSpc>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Solution</a:t>
            </a:r>
            <a:r>
              <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rPr>
              <a:t>: Filter translated data.</a:t>
            </a:r>
          </a:p>
          <a:p>
            <a:pPr marL="342900" indent="-342900">
              <a:lnSpc>
                <a:spcPct val="150000"/>
              </a:lnSpc>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lnSpc>
                <a:spcPct val="150000"/>
              </a:lnSpc>
              <a:buFont typeface="Arial" panose="020B0604020202020204" pitchFamily="34" charset="0"/>
              <a:buChar char="•"/>
            </a:pPr>
            <a:r>
              <a:rPr lang="en-US" sz="2300" dirty="0">
                <a:solidFill>
                  <a:srgbClr val="FF0000"/>
                </a:solidFill>
                <a:latin typeface="Cambria" panose="02040503050406030204" pitchFamily="18" charset="0"/>
                <a:ea typeface="Cambria" panose="02040503050406030204" pitchFamily="18" charset="0"/>
                <a:cs typeface="Segoe UI" panose="020B0502040204020203" pitchFamily="34" charset="0"/>
              </a:rPr>
              <a:t>How can we filter data?</a:t>
            </a:r>
          </a:p>
          <a:p>
            <a:pPr marL="342900" indent="-342900">
              <a:lnSpc>
                <a:spcPct val="150000"/>
              </a:lnSpc>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marL="342900" indent="-342900">
              <a:lnSpc>
                <a:spcPct val="150000"/>
              </a:lnSpc>
              <a:buFont typeface="Arial" panose="020B0604020202020204" pitchFamily="34" charset="0"/>
              <a:buChar char="•"/>
            </a:pP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Fine-tune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spTree>
    <p:extLst>
      <p:ext uri="{BB962C8B-B14F-4D97-AF65-F5344CB8AC3E}">
        <p14:creationId xmlns:p14="http://schemas.microsoft.com/office/powerpoint/2010/main" val="304224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28A6949D-5A6E-4D83-BA5E-0FF9ADA15954}"/>
              </a:ext>
            </a:extLst>
          </p:cNvPr>
          <p:cNvCxnSpPr>
            <a:cxnSpLocks/>
          </p:cNvCxnSpPr>
          <p:nvPr/>
        </p:nvCxnSpPr>
        <p:spPr>
          <a:xfrm>
            <a:off x="0" y="1919240"/>
            <a:ext cx="121920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16</a:t>
            </a:fld>
            <a:endParaRPr lang="en-US" dirty="0"/>
          </a:p>
        </p:txBody>
      </p:sp>
      <p:sp>
        <p:nvSpPr>
          <p:cNvPr id="103" name="Rectangle 102">
            <a:extLst>
              <a:ext uri="{FF2B5EF4-FFF2-40B4-BE49-F238E27FC236}">
                <a16:creationId xmlns:a16="http://schemas.microsoft.com/office/drawing/2014/main" id="{3142795E-D4BB-4576-822D-E5351A1E0C13}"/>
              </a:ext>
            </a:extLst>
          </p:cNvPr>
          <p:cNvSpPr/>
          <p:nvPr/>
        </p:nvSpPr>
        <p:spPr>
          <a:xfrm>
            <a:off x="542906" y="2557480"/>
            <a:ext cx="2649955" cy="197053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ambria" panose="02040503050406030204" pitchFamily="18" charset="0"/>
                <a:ea typeface="Cambria" panose="02040503050406030204" pitchFamily="18" charset="0"/>
              </a:rPr>
              <a:t>A small-scale, manual </a:t>
            </a:r>
            <a:r>
              <a:rPr lang="en-US" sz="2000" dirty="0" err="1">
                <a:solidFill>
                  <a:schemeClr val="bg1"/>
                </a:solidFill>
                <a:latin typeface="Cambria" panose="02040503050406030204" pitchFamily="18" charset="0"/>
                <a:ea typeface="Cambria" panose="02040503050406030204" pitchFamily="18" charset="0"/>
              </a:rPr>
              <a:t>labour</a:t>
            </a:r>
            <a:r>
              <a:rPr lang="en-US" sz="2000" dirty="0">
                <a:solidFill>
                  <a:schemeClr val="bg1"/>
                </a:solidFill>
                <a:latin typeface="Cambria" panose="02040503050406030204" pitchFamily="18" charset="0"/>
                <a:ea typeface="Cambria" panose="02040503050406030204" pitchFamily="18" charset="0"/>
              </a:rPr>
              <a:t> Vietnamese reading comprehension dataset is created</a:t>
            </a:r>
            <a:r>
              <a:rPr lang="en-US" sz="20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p:txBody>
      </p:sp>
      <p:sp>
        <p:nvSpPr>
          <p:cNvPr id="80" name="Rectangle 79">
            <a:extLst>
              <a:ext uri="{FF2B5EF4-FFF2-40B4-BE49-F238E27FC236}">
                <a16:creationId xmlns:a16="http://schemas.microsoft.com/office/drawing/2014/main" id="{C6666A46-B4E7-47A9-9E98-029A189E3682}"/>
              </a:ext>
            </a:extLst>
          </p:cNvPr>
          <p:cNvSpPr/>
          <p:nvPr/>
        </p:nvSpPr>
        <p:spPr>
          <a:xfrm>
            <a:off x="3380707" y="2547282"/>
            <a:ext cx="2649955" cy="19705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ambria" panose="02040503050406030204" pitchFamily="18" charset="0"/>
                <a:ea typeface="Cambria" panose="02040503050406030204" pitchFamily="18" charset="0"/>
              </a:rPr>
              <a:t>A weak model is created from manual data.</a:t>
            </a:r>
          </a:p>
        </p:txBody>
      </p: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4EA4CEB5-EA69-4D0A-8F0C-AB28F729E0BC}"/>
                  </a:ext>
                </a:extLst>
              </p:cNvPr>
              <p:cNvSpPr/>
              <p:nvPr/>
            </p:nvSpPr>
            <p:spPr>
              <a:xfrm>
                <a:off x="6161339" y="2547282"/>
                <a:ext cx="2649955" cy="19705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ambria" panose="02040503050406030204" pitchFamily="18" charset="0"/>
                    <a:ea typeface="Cambria" panose="02040503050406030204" pitchFamily="18" charset="0"/>
                  </a:rPr>
                  <a:t>Using the weak model to predict the translation quality</a:t>
                </a:r>
              </a:p>
              <a:p>
                <a:pPr algn="ctr"/>
                <a:endParaRPr lang="en-US" sz="2000" dirty="0">
                  <a:solidFill>
                    <a:schemeClr val="bg1"/>
                  </a:solidFill>
                  <a:latin typeface="Cambria" panose="02040503050406030204" pitchFamily="18" charset="0"/>
                  <a:ea typeface="Cambria"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n-US" sz="1500" i="0">
                          <a:latin typeface="Cambria Math" panose="02040503050406030204" pitchFamily="18" charset="0"/>
                          <a:ea typeface="Cambria" panose="02040503050406030204" pitchFamily="18" charset="0"/>
                        </a:rPr>
                        <m:t>score</m:t>
                      </m:r>
                      <m:r>
                        <a:rPr lang="en-US" sz="1500" i="0">
                          <a:latin typeface="Cambria Math" panose="02040503050406030204" pitchFamily="18" charset="0"/>
                          <a:ea typeface="Cambria" panose="02040503050406030204" pitchFamily="18" charset="0"/>
                        </a:rPr>
                        <m:t>=</m:t>
                      </m:r>
                      <m:r>
                        <m:rPr>
                          <m:sty m:val="p"/>
                        </m:rPr>
                        <a:rPr lang="en-US" sz="1500" i="0">
                          <a:latin typeface="Cambria Math" panose="02040503050406030204" pitchFamily="18" charset="0"/>
                          <a:ea typeface="Cambria" panose="02040503050406030204" pitchFamily="18" charset="0"/>
                        </a:rPr>
                        <m:t>P</m:t>
                      </m:r>
                      <m:d>
                        <m:dPr>
                          <m:ctrlPr>
                            <a:rPr lang="en-US" sz="1500" i="1">
                              <a:latin typeface="Cambria Math" panose="02040503050406030204" pitchFamily="18" charset="0"/>
                              <a:ea typeface="Cambria" panose="02040503050406030204" pitchFamily="18" charset="0"/>
                            </a:rPr>
                          </m:ctrlPr>
                        </m:dPr>
                        <m:e>
                          <m:r>
                            <m:rPr>
                              <m:sty m:val="p"/>
                            </m:rPr>
                            <a:rPr lang="en-US" sz="1500" i="0">
                              <a:latin typeface="Cambria Math" panose="02040503050406030204" pitchFamily="18" charset="0"/>
                              <a:ea typeface="Cambria" panose="02040503050406030204" pitchFamily="18" charset="0"/>
                            </a:rPr>
                            <m:t>y</m:t>
                          </m:r>
                          <m:r>
                            <a:rPr lang="en-US" sz="1500" i="0" baseline="-25000" smtClean="0">
                              <a:latin typeface="Cambria Math" panose="02040503050406030204" pitchFamily="18" charset="0"/>
                              <a:ea typeface="Cambria" panose="02040503050406030204" pitchFamily="18" charset="0"/>
                            </a:rPr>
                            <m:t>1</m:t>
                          </m:r>
                          <m:r>
                            <a:rPr lang="en-US" sz="1500" i="0" smtClean="0">
                              <a:latin typeface="Cambria Math" panose="02040503050406030204" pitchFamily="18" charset="0"/>
                              <a:ea typeface="Cambria" panose="02040503050406030204" pitchFamily="18" charset="0"/>
                            </a:rPr>
                            <m:t>=</m:t>
                          </m:r>
                          <m:r>
                            <m:rPr>
                              <m:sty m:val="p"/>
                            </m:rPr>
                            <a:rPr lang="en-US" sz="1500" i="0">
                              <a:latin typeface="Cambria Math" panose="02040503050406030204" pitchFamily="18" charset="0"/>
                              <a:ea typeface="Cambria" panose="02040503050406030204" pitchFamily="18" charset="0"/>
                            </a:rPr>
                            <m:t>s</m:t>
                          </m:r>
                        </m:e>
                      </m:d>
                      <m:r>
                        <a:rPr lang="en-US" sz="1500" i="0">
                          <a:latin typeface="Cambria Math" panose="02040503050406030204" pitchFamily="18" charset="0"/>
                          <a:ea typeface="Cambria" panose="02040503050406030204" pitchFamily="18" charset="0"/>
                        </a:rPr>
                        <m:t>∗</m:t>
                      </m:r>
                      <m:r>
                        <m:rPr>
                          <m:sty m:val="p"/>
                        </m:rPr>
                        <a:rPr lang="en-US" sz="1500" i="0">
                          <a:latin typeface="Cambria Math" panose="02040503050406030204" pitchFamily="18" charset="0"/>
                          <a:ea typeface="Cambria" panose="02040503050406030204" pitchFamily="18" charset="0"/>
                        </a:rPr>
                        <m:t>P</m:t>
                      </m:r>
                      <m:r>
                        <a:rPr lang="en-US" sz="1500" i="0">
                          <a:latin typeface="Cambria Math" panose="02040503050406030204" pitchFamily="18" charset="0"/>
                          <a:ea typeface="Cambria" panose="02040503050406030204" pitchFamily="18" charset="0"/>
                        </a:rPr>
                        <m:t>(</m:t>
                      </m:r>
                      <m:r>
                        <m:rPr>
                          <m:sty m:val="p"/>
                        </m:rPr>
                        <a:rPr lang="en-US" sz="1500" i="0">
                          <a:latin typeface="Cambria Math" panose="02040503050406030204" pitchFamily="18" charset="0"/>
                          <a:ea typeface="Cambria" panose="02040503050406030204" pitchFamily="18" charset="0"/>
                        </a:rPr>
                        <m:t>y</m:t>
                      </m:r>
                      <m:r>
                        <a:rPr lang="en-US" sz="1500" i="0" baseline="-25000">
                          <a:latin typeface="Cambria Math" panose="02040503050406030204" pitchFamily="18" charset="0"/>
                          <a:ea typeface="Cambria" panose="02040503050406030204" pitchFamily="18" charset="0"/>
                        </a:rPr>
                        <m:t>2</m:t>
                      </m:r>
                      <m:r>
                        <a:rPr lang="en-US" sz="1500" i="0">
                          <a:latin typeface="Cambria Math" panose="02040503050406030204" pitchFamily="18" charset="0"/>
                          <a:ea typeface="Cambria" panose="02040503050406030204" pitchFamily="18" charset="0"/>
                        </a:rPr>
                        <m:t>=</m:t>
                      </m:r>
                      <m:r>
                        <m:rPr>
                          <m:sty m:val="p"/>
                        </m:rPr>
                        <a:rPr lang="en-US" sz="1500" i="0">
                          <a:latin typeface="Cambria Math" panose="02040503050406030204" pitchFamily="18" charset="0"/>
                          <a:ea typeface="Cambria" panose="02040503050406030204" pitchFamily="18" charset="0"/>
                        </a:rPr>
                        <m:t>e</m:t>
                      </m:r>
                      <m:r>
                        <a:rPr lang="en-US" sz="1500" i="0">
                          <a:latin typeface="Cambria Math" panose="02040503050406030204" pitchFamily="18" charset="0"/>
                          <a:ea typeface="Cambria" panose="02040503050406030204" pitchFamily="18" charset="0"/>
                        </a:rPr>
                        <m:t>)</m:t>
                      </m:r>
                    </m:oMath>
                  </m:oMathPara>
                </a14:m>
                <a:br>
                  <a:rPr lang="en-US" sz="2000" dirty="0">
                    <a:latin typeface="Cambria" panose="02040503050406030204" pitchFamily="18" charset="0"/>
                    <a:ea typeface="Cambria" panose="02040503050406030204" pitchFamily="18" charset="0"/>
                  </a:rPr>
                </a:br>
                <a:endParaRPr lang="en-US" sz="2000" dirty="0">
                  <a:solidFill>
                    <a:srgbClr val="7030A0"/>
                  </a:solidFill>
                  <a:latin typeface="Cambria" panose="02040503050406030204" pitchFamily="18" charset="0"/>
                  <a:ea typeface="Cambria" panose="02040503050406030204" pitchFamily="18" charset="0"/>
                  <a:cs typeface="Segoe UI" panose="020B0502040204020203" pitchFamily="34" charset="0"/>
                </a:endParaRPr>
              </a:p>
              <a:p>
                <a:pPr algn="ctr"/>
                <a:endParaRPr lang="en-US" sz="2000" dirty="0">
                  <a:solidFill>
                    <a:schemeClr val="bg1"/>
                  </a:solidFill>
                  <a:latin typeface="Cambria" panose="02040503050406030204" pitchFamily="18" charset="0"/>
                  <a:ea typeface="Cambria" panose="02040503050406030204" pitchFamily="18" charset="0"/>
                </a:endParaRPr>
              </a:p>
            </p:txBody>
          </p:sp>
        </mc:Choice>
        <mc:Fallback xmlns="">
          <p:sp>
            <p:nvSpPr>
              <p:cNvPr id="49" name="Rectangle 48">
                <a:extLst>
                  <a:ext uri="{FF2B5EF4-FFF2-40B4-BE49-F238E27FC236}">
                    <a16:creationId xmlns:a16="http://schemas.microsoft.com/office/drawing/2014/main" id="{4EA4CEB5-EA69-4D0A-8F0C-AB28F729E0BC}"/>
                  </a:ext>
                </a:extLst>
              </p:cNvPr>
              <p:cNvSpPr>
                <a:spLocks noRot="1" noChangeAspect="1" noMove="1" noResize="1" noEditPoints="1" noAdjustHandles="1" noChangeArrowheads="1" noChangeShapeType="1" noTextEdit="1"/>
              </p:cNvSpPr>
              <p:nvPr/>
            </p:nvSpPr>
            <p:spPr>
              <a:xfrm>
                <a:off x="6161339" y="2547282"/>
                <a:ext cx="2649955" cy="1970546"/>
              </a:xfrm>
              <a:prstGeom prst="rect">
                <a:avLst/>
              </a:prstGeom>
              <a:blipFill>
                <a:blip r:embed="rId2"/>
                <a:stretch>
                  <a:fillRect l="-1152" r="-2765"/>
                </a:stretch>
              </a:blipFill>
              <a:ln>
                <a:noFill/>
              </a:ln>
            </p:spPr>
            <p:txBody>
              <a:bodyPr/>
              <a:lstStyle/>
              <a:p>
                <a:r>
                  <a:rPr lang="en-US">
                    <a:noFill/>
                  </a:rPr>
                  <a:t> </a:t>
                </a:r>
              </a:p>
            </p:txBody>
          </p:sp>
        </mc:Fallback>
      </mc:AlternateContent>
      <p:sp>
        <p:nvSpPr>
          <p:cNvPr id="32" name="Rectangle 31">
            <a:extLst>
              <a:ext uri="{FF2B5EF4-FFF2-40B4-BE49-F238E27FC236}">
                <a16:creationId xmlns:a16="http://schemas.microsoft.com/office/drawing/2014/main" id="{23951792-D8D3-47CA-8434-00749529A3E2}"/>
              </a:ext>
            </a:extLst>
          </p:cNvPr>
          <p:cNvSpPr/>
          <p:nvPr/>
        </p:nvSpPr>
        <p:spPr>
          <a:xfrm>
            <a:off x="8941970" y="2547282"/>
            <a:ext cx="2649955" cy="197054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mbria" panose="02040503050406030204" pitchFamily="18" charset="0"/>
                <a:ea typeface="Cambria" panose="02040503050406030204" pitchFamily="18" charset="0"/>
              </a:rPr>
              <a:t>Fine-tune BERT using hand-crafted data and filtered translated data</a:t>
            </a:r>
          </a:p>
        </p:txBody>
      </p:sp>
      <p:sp>
        <p:nvSpPr>
          <p:cNvPr id="65" name="TextBox 64">
            <a:extLst>
              <a:ext uri="{FF2B5EF4-FFF2-40B4-BE49-F238E27FC236}">
                <a16:creationId xmlns:a16="http://schemas.microsoft.com/office/drawing/2014/main" id="{ABF0A3A3-E02C-4FB0-B7E3-D571DEB93B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How can we filter data?</a:t>
            </a:r>
          </a:p>
        </p:txBody>
      </p:sp>
      <p:grpSp>
        <p:nvGrpSpPr>
          <p:cNvPr id="66" name="Group 65">
            <a:extLst>
              <a:ext uri="{FF2B5EF4-FFF2-40B4-BE49-F238E27FC236}">
                <a16:creationId xmlns:a16="http://schemas.microsoft.com/office/drawing/2014/main" id="{29E1CCD8-BCDF-45D6-86DC-DB3CF3F217BE}"/>
              </a:ext>
            </a:extLst>
          </p:cNvPr>
          <p:cNvGrpSpPr/>
          <p:nvPr/>
        </p:nvGrpSpPr>
        <p:grpSpPr>
          <a:xfrm>
            <a:off x="182881" y="39092"/>
            <a:ext cx="11917680" cy="439797"/>
            <a:chOff x="182880" y="39092"/>
            <a:chExt cx="12020843" cy="439797"/>
          </a:xfrm>
        </p:grpSpPr>
        <p:cxnSp>
          <p:nvCxnSpPr>
            <p:cNvPr id="67" name="Đường nối Thẳng 5">
              <a:extLst>
                <a:ext uri="{FF2B5EF4-FFF2-40B4-BE49-F238E27FC236}">
                  <a16:creationId xmlns:a16="http://schemas.microsoft.com/office/drawing/2014/main" id="{D9D49207-1414-4A55-A1E0-E133C3D2FFC6}"/>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Hộp Văn bản 6">
              <a:extLst>
                <a:ext uri="{FF2B5EF4-FFF2-40B4-BE49-F238E27FC236}">
                  <a16:creationId xmlns:a16="http://schemas.microsoft.com/office/drawing/2014/main" id="{B7573E94-F057-4C9C-82CC-F9356143D985}"/>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Fine-tune</a:t>
              </a:r>
              <a:endParaRPr lang="vi-VN" sz="2000" dirty="0">
                <a:solidFill>
                  <a:srgbClr val="0070C0"/>
                </a:solidFill>
                <a:latin typeface="Cambria" panose="02040503050406030204" pitchFamily="18" charset="0"/>
              </a:endParaRPr>
            </a:p>
          </p:txBody>
        </p:sp>
        <p:pic>
          <p:nvPicPr>
            <p:cNvPr id="69" name="Google Shape;189;p11" descr="customLogo">
              <a:extLst>
                <a:ext uri="{FF2B5EF4-FFF2-40B4-BE49-F238E27FC236}">
                  <a16:creationId xmlns:a16="http://schemas.microsoft.com/office/drawing/2014/main" id="{52B39D2A-C39A-4AFA-A6DB-59607E0D19CE}"/>
                </a:ext>
              </a:extLst>
            </p:cNvPr>
            <p:cNvPicPr preferRelativeResize="0"/>
            <p:nvPr/>
          </p:nvPicPr>
          <p:blipFill rotWithShape="1">
            <a:blip r:embed="rId3">
              <a:alphaModFix/>
            </a:blip>
            <a:srcRect/>
            <a:stretch/>
          </p:blipFill>
          <p:spPr>
            <a:xfrm>
              <a:off x="247608" y="56882"/>
              <a:ext cx="449664" cy="365125"/>
            </a:xfrm>
            <a:prstGeom prst="rect">
              <a:avLst/>
            </a:prstGeom>
            <a:noFill/>
            <a:ln>
              <a:noFill/>
            </a:ln>
          </p:spPr>
        </p:pic>
      </p:grpSp>
      <p:sp>
        <p:nvSpPr>
          <p:cNvPr id="5" name="Arrow: Chevron 4">
            <a:extLst>
              <a:ext uri="{FF2B5EF4-FFF2-40B4-BE49-F238E27FC236}">
                <a16:creationId xmlns:a16="http://schemas.microsoft.com/office/drawing/2014/main" id="{9E4C75FB-9ED9-4A8D-A105-7B19E2086316}"/>
              </a:ext>
            </a:extLst>
          </p:cNvPr>
          <p:cNvSpPr/>
          <p:nvPr/>
        </p:nvSpPr>
        <p:spPr>
          <a:xfrm>
            <a:off x="737206" y="4989105"/>
            <a:ext cx="2930554" cy="866634"/>
          </a:xfrm>
          <a:prstGeom prst="chevron">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ambria" panose="02040503050406030204" pitchFamily="18" charset="0"/>
                <a:ea typeface="Cambria" panose="02040503050406030204" pitchFamily="18" charset="0"/>
              </a:rPr>
              <a:t>Hand-craft dataset creation</a:t>
            </a:r>
          </a:p>
        </p:txBody>
      </p:sp>
      <p:sp>
        <p:nvSpPr>
          <p:cNvPr id="76" name="Arrow: Chevron 75">
            <a:extLst>
              <a:ext uri="{FF2B5EF4-FFF2-40B4-BE49-F238E27FC236}">
                <a16:creationId xmlns:a16="http://schemas.microsoft.com/office/drawing/2014/main" id="{74E60210-6023-441D-A3CC-E4EA715AAEBE}"/>
              </a:ext>
            </a:extLst>
          </p:cNvPr>
          <p:cNvSpPr/>
          <p:nvPr/>
        </p:nvSpPr>
        <p:spPr>
          <a:xfrm>
            <a:off x="3311844" y="4989105"/>
            <a:ext cx="2930554" cy="866634"/>
          </a:xfrm>
          <a:prstGeom prst="chevron">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ambria" panose="02040503050406030204" pitchFamily="18" charset="0"/>
                <a:ea typeface="Cambria" panose="02040503050406030204" pitchFamily="18" charset="0"/>
              </a:rPr>
              <a:t>Training Prediction Model</a:t>
            </a:r>
          </a:p>
        </p:txBody>
      </p:sp>
      <p:sp>
        <p:nvSpPr>
          <p:cNvPr id="77" name="Arrow: Chevron 76">
            <a:extLst>
              <a:ext uri="{FF2B5EF4-FFF2-40B4-BE49-F238E27FC236}">
                <a16:creationId xmlns:a16="http://schemas.microsoft.com/office/drawing/2014/main" id="{9CCC6356-F73F-4585-A6A5-0CA757EA9411}"/>
              </a:ext>
            </a:extLst>
          </p:cNvPr>
          <p:cNvSpPr/>
          <p:nvPr/>
        </p:nvSpPr>
        <p:spPr>
          <a:xfrm>
            <a:off x="5906739" y="4989105"/>
            <a:ext cx="2930554" cy="866634"/>
          </a:xfrm>
          <a:prstGeom prst="chevr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ambria" panose="02040503050406030204" pitchFamily="18" charset="0"/>
                <a:ea typeface="Cambria" panose="02040503050406030204" pitchFamily="18" charset="0"/>
              </a:rPr>
              <a:t>Filter translated data</a:t>
            </a:r>
          </a:p>
        </p:txBody>
      </p:sp>
      <p:sp>
        <p:nvSpPr>
          <p:cNvPr id="78" name="Arrow: Chevron 77">
            <a:extLst>
              <a:ext uri="{FF2B5EF4-FFF2-40B4-BE49-F238E27FC236}">
                <a16:creationId xmlns:a16="http://schemas.microsoft.com/office/drawing/2014/main" id="{DF365D6F-AABA-4E43-BA4A-841F1B84C666}"/>
              </a:ext>
            </a:extLst>
          </p:cNvPr>
          <p:cNvSpPr/>
          <p:nvPr/>
        </p:nvSpPr>
        <p:spPr>
          <a:xfrm>
            <a:off x="8481377" y="4989105"/>
            <a:ext cx="2930554" cy="866634"/>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ambria" panose="02040503050406030204" pitchFamily="18" charset="0"/>
                <a:ea typeface="Cambria" panose="02040503050406030204" pitchFamily="18" charset="0"/>
              </a:rPr>
              <a:t>Training BERT</a:t>
            </a:r>
          </a:p>
        </p:txBody>
      </p:sp>
      <p:grpSp>
        <p:nvGrpSpPr>
          <p:cNvPr id="18" name="Group 17">
            <a:extLst>
              <a:ext uri="{FF2B5EF4-FFF2-40B4-BE49-F238E27FC236}">
                <a16:creationId xmlns:a16="http://schemas.microsoft.com/office/drawing/2014/main" id="{43E422CB-0109-4E10-8959-FB50AA3210E7}"/>
              </a:ext>
            </a:extLst>
          </p:cNvPr>
          <p:cNvGrpSpPr/>
          <p:nvPr/>
        </p:nvGrpSpPr>
        <p:grpSpPr>
          <a:xfrm>
            <a:off x="1505869" y="1440341"/>
            <a:ext cx="904588" cy="904588"/>
            <a:chOff x="1505869" y="1440341"/>
            <a:chExt cx="904588" cy="904588"/>
          </a:xfrm>
        </p:grpSpPr>
        <p:sp>
          <p:nvSpPr>
            <p:cNvPr id="113" name="Rectangle 112">
              <a:extLst>
                <a:ext uri="{FF2B5EF4-FFF2-40B4-BE49-F238E27FC236}">
                  <a16:creationId xmlns:a16="http://schemas.microsoft.com/office/drawing/2014/main" id="{42FF3DDC-1844-4484-97DE-E89A6D52A0C8}"/>
                </a:ext>
              </a:extLst>
            </p:cNvPr>
            <p:cNvSpPr/>
            <p:nvPr/>
          </p:nvSpPr>
          <p:spPr>
            <a:xfrm>
              <a:off x="1505869" y="1440341"/>
              <a:ext cx="904588" cy="904588"/>
            </a:xfrm>
            <a:prstGeom prst="rect">
              <a:avLst/>
            </a:prstGeom>
            <a:solidFill>
              <a:srgbClr val="00B05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7" name="Picture 6" descr="A picture containing object&#10;&#10;Description generated with high confidence">
              <a:extLst>
                <a:ext uri="{FF2B5EF4-FFF2-40B4-BE49-F238E27FC236}">
                  <a16:creationId xmlns:a16="http://schemas.microsoft.com/office/drawing/2014/main" id="{744DD469-982C-489C-8B8D-F52370AE41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7110" y="1545069"/>
              <a:ext cx="762106" cy="762106"/>
            </a:xfrm>
            <a:prstGeom prst="rect">
              <a:avLst/>
            </a:prstGeom>
          </p:spPr>
        </p:pic>
      </p:grpSp>
      <p:grpSp>
        <p:nvGrpSpPr>
          <p:cNvPr id="21" name="Group 20">
            <a:extLst>
              <a:ext uri="{FF2B5EF4-FFF2-40B4-BE49-F238E27FC236}">
                <a16:creationId xmlns:a16="http://schemas.microsoft.com/office/drawing/2014/main" id="{8111830F-F1B6-4ECD-A951-0EBDF3D09261}"/>
              </a:ext>
            </a:extLst>
          </p:cNvPr>
          <p:cNvGrpSpPr/>
          <p:nvPr/>
        </p:nvGrpSpPr>
        <p:grpSpPr>
          <a:xfrm>
            <a:off x="9814654" y="1435578"/>
            <a:ext cx="904588" cy="904588"/>
            <a:chOff x="9814654" y="1435578"/>
            <a:chExt cx="904588" cy="904588"/>
          </a:xfrm>
        </p:grpSpPr>
        <p:sp>
          <p:nvSpPr>
            <p:cNvPr id="44" name="Rectangle 43">
              <a:extLst>
                <a:ext uri="{FF2B5EF4-FFF2-40B4-BE49-F238E27FC236}">
                  <a16:creationId xmlns:a16="http://schemas.microsoft.com/office/drawing/2014/main" id="{1F75280A-9435-4230-888B-B139E1FDF99A}"/>
                </a:ext>
              </a:extLst>
            </p:cNvPr>
            <p:cNvSpPr/>
            <p:nvPr/>
          </p:nvSpPr>
          <p:spPr>
            <a:xfrm>
              <a:off x="9814654" y="1435578"/>
              <a:ext cx="904588" cy="904588"/>
            </a:xfrm>
            <a:prstGeom prst="rect">
              <a:avLst/>
            </a:prstGeom>
            <a:solidFill>
              <a:schemeClr val="bg2">
                <a:lumMod val="2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3" name="Picture 12">
              <a:extLst>
                <a:ext uri="{FF2B5EF4-FFF2-40B4-BE49-F238E27FC236}">
                  <a16:creationId xmlns:a16="http://schemas.microsoft.com/office/drawing/2014/main" id="{9AD284CD-12B2-47A3-8FB6-B402C6D9F2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3352" y="1595053"/>
              <a:ext cx="609685" cy="609685"/>
            </a:xfrm>
            <a:prstGeom prst="rect">
              <a:avLst/>
            </a:prstGeom>
          </p:spPr>
        </p:pic>
      </p:grpSp>
      <p:sp>
        <p:nvSpPr>
          <p:cNvPr id="90" name="Rectangle 89">
            <a:extLst>
              <a:ext uri="{FF2B5EF4-FFF2-40B4-BE49-F238E27FC236}">
                <a16:creationId xmlns:a16="http://schemas.microsoft.com/office/drawing/2014/main" id="{0BD91C7E-A48C-4CC6-8E32-B245A597F73F}"/>
              </a:ext>
            </a:extLst>
          </p:cNvPr>
          <p:cNvSpPr/>
          <p:nvPr/>
        </p:nvSpPr>
        <p:spPr>
          <a:xfrm>
            <a:off x="4253390" y="1435578"/>
            <a:ext cx="904588" cy="904588"/>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0" name="Group 19">
            <a:extLst>
              <a:ext uri="{FF2B5EF4-FFF2-40B4-BE49-F238E27FC236}">
                <a16:creationId xmlns:a16="http://schemas.microsoft.com/office/drawing/2014/main" id="{A0B7242C-F71A-4A6E-9216-019607F2A8B9}"/>
              </a:ext>
            </a:extLst>
          </p:cNvPr>
          <p:cNvGrpSpPr/>
          <p:nvPr/>
        </p:nvGrpSpPr>
        <p:grpSpPr>
          <a:xfrm>
            <a:off x="4338509" y="1435578"/>
            <a:ext cx="3600101" cy="904588"/>
            <a:chOff x="4338509" y="1435578"/>
            <a:chExt cx="3600101" cy="904588"/>
          </a:xfrm>
        </p:grpSpPr>
        <p:sp>
          <p:nvSpPr>
            <p:cNvPr id="71" name="Rectangle 70">
              <a:extLst>
                <a:ext uri="{FF2B5EF4-FFF2-40B4-BE49-F238E27FC236}">
                  <a16:creationId xmlns:a16="http://schemas.microsoft.com/office/drawing/2014/main" id="{C07DDBAB-72C8-445D-BD1D-C0CD0D9D4E11}"/>
                </a:ext>
              </a:extLst>
            </p:cNvPr>
            <p:cNvSpPr/>
            <p:nvPr/>
          </p:nvSpPr>
          <p:spPr>
            <a:xfrm>
              <a:off x="7034022" y="1435578"/>
              <a:ext cx="904588" cy="904588"/>
            </a:xfrm>
            <a:prstGeom prst="rect">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17" name="Picture 16">
              <a:extLst>
                <a:ext uri="{FF2B5EF4-FFF2-40B4-BE49-F238E27FC236}">
                  <a16:creationId xmlns:a16="http://schemas.microsoft.com/office/drawing/2014/main" id="{AE106924-7C9F-42F2-B3AA-B8678B2131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8509" y="1498912"/>
              <a:ext cx="734349" cy="734349"/>
            </a:xfrm>
            <a:prstGeom prst="rect">
              <a:avLst/>
            </a:prstGeom>
          </p:spPr>
        </p:pic>
      </p:grpSp>
      <p:pic>
        <p:nvPicPr>
          <p:cNvPr id="15" name="Picture 14">
            <a:extLst>
              <a:ext uri="{FF2B5EF4-FFF2-40B4-BE49-F238E27FC236}">
                <a16:creationId xmlns:a16="http://schemas.microsoft.com/office/drawing/2014/main" id="{2BF9777C-A4FB-4028-99A9-3DD0C4F528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67758" y="1573331"/>
            <a:ext cx="637116" cy="637116"/>
          </a:xfrm>
          <a:prstGeom prst="rect">
            <a:avLst/>
          </a:prstGeom>
        </p:spPr>
      </p:pic>
    </p:spTree>
    <p:extLst>
      <p:ext uri="{BB962C8B-B14F-4D97-AF65-F5344CB8AC3E}">
        <p14:creationId xmlns:p14="http://schemas.microsoft.com/office/powerpoint/2010/main" val="288971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49" grpId="0" animBg="1"/>
      <p:bldP spid="32" grpId="0" animBg="1"/>
      <p:bldP spid="76" grpId="0" animBg="1"/>
      <p:bldP spid="77" grpId="0" animBg="1"/>
      <p:bldP spid="78" grpId="0" animBg="1"/>
      <p:bldP spid="9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Vietnamese Datasets Statistics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17</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292270" cy="1789592"/>
          </a:xfrm>
          <a:prstGeom prst="rect">
            <a:avLst/>
          </a:prstGeom>
          <a:noFill/>
        </p:spPr>
        <p:txBody>
          <a:bodyPr wrap="square" lIns="0" tIns="0" rIns="0" bIns="0" rtlCol="0">
            <a:spAutoFit/>
          </a:bodyPr>
          <a:lstStyle/>
          <a:p>
            <a:pPr marL="342900" indent="-342900">
              <a:lnSpc>
                <a:spcPct val="150000"/>
              </a:lnSpc>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Rules &amp; Regulations dataset: </a:t>
            </a:r>
            <a:r>
              <a:rPr lang="en-US" sz="2000" dirty="0">
                <a:latin typeface="Cambria" panose="02040503050406030204" pitchFamily="18" charset="0"/>
                <a:ea typeface="Cambria" panose="02040503050406030204" pitchFamily="18" charset="0"/>
                <a:cs typeface="Segoe UI" panose="020B0502040204020203" pitchFamily="34" charset="0"/>
              </a:rPr>
              <a:t>Gather &amp; organize by hand from </a:t>
            </a:r>
            <a:r>
              <a:rPr lang="en-US" sz="2000" i="1" dirty="0">
                <a:latin typeface="Cambria" panose="02040503050406030204" pitchFamily="18" charset="0"/>
                <a:ea typeface="Cambria" panose="02040503050406030204" pitchFamily="18" charset="0"/>
                <a:cs typeface="Segoe UI" panose="020B0502040204020203" pitchFamily="34" charset="0"/>
              </a:rPr>
              <a:t>UIT websites.</a:t>
            </a:r>
            <a:endParaRPr lang="en-US" sz="2000" b="1" dirty="0">
              <a:latin typeface="Cambria" panose="02040503050406030204" pitchFamily="18" charset="0"/>
              <a:ea typeface="Cambria" panose="02040503050406030204" pitchFamily="18" charset="0"/>
              <a:cs typeface="Segoe UI" panose="020B0502040204020203" pitchFamily="34" charset="0"/>
            </a:endParaRPr>
          </a:p>
          <a:p>
            <a:pPr marL="342900" indent="-342900">
              <a:lnSpc>
                <a:spcPct val="150000"/>
              </a:lnSpc>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Wikipedia dataset: </a:t>
            </a:r>
            <a:r>
              <a:rPr lang="en-US" sz="2000" dirty="0">
                <a:latin typeface="Cambria" panose="02040503050406030204" pitchFamily="18" charset="0"/>
                <a:ea typeface="Cambria" panose="02040503050406030204" pitchFamily="18" charset="0"/>
                <a:cs typeface="Segoe UI" panose="020B0502040204020203" pitchFamily="34" charset="0"/>
              </a:rPr>
              <a:t>Use Vietnamese Wikipedia.</a:t>
            </a:r>
          </a:p>
          <a:p>
            <a:pPr marL="342900" indent="-342900">
              <a:lnSpc>
                <a:spcPct val="150000"/>
              </a:lnSpc>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Translated dataset: </a:t>
            </a:r>
            <a:r>
              <a:rPr lang="en-US" sz="2000" dirty="0">
                <a:latin typeface="Cambria" panose="02040503050406030204" pitchFamily="18" charset="0"/>
                <a:ea typeface="Cambria" panose="02040503050406030204" pitchFamily="18" charset="0"/>
                <a:cs typeface="Segoe UI" panose="020B0502040204020203" pitchFamily="34" charset="0"/>
              </a:rPr>
              <a:t>Translate the English </a:t>
            </a:r>
            <a:r>
              <a:rPr lang="en-US" sz="2000" dirty="0" err="1">
                <a:latin typeface="Cambria" panose="02040503050406030204" pitchFamily="18" charset="0"/>
                <a:ea typeface="Cambria" panose="02040503050406030204" pitchFamily="18" charset="0"/>
                <a:cs typeface="Segoe UI" panose="020B0502040204020203" pitchFamily="34" charset="0"/>
              </a:rPr>
              <a:t>SQuAD</a:t>
            </a:r>
            <a:r>
              <a:rPr lang="en-US" sz="2000" dirty="0">
                <a:latin typeface="Cambria" panose="02040503050406030204" pitchFamily="18" charset="0"/>
                <a:ea typeface="Cambria" panose="02040503050406030204" pitchFamily="18" charset="0"/>
                <a:cs typeface="Segoe UI" panose="020B0502040204020203" pitchFamily="34" charset="0"/>
              </a:rPr>
              <a:t> dataset to Vietnamese.</a:t>
            </a:r>
          </a:p>
          <a:p>
            <a:pPr lvl="2">
              <a:lnSpc>
                <a:spcPct val="150000"/>
              </a:lnSpc>
            </a:pPr>
            <a:endParaRPr lang="en-US" sz="2000" dirty="0">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065427" y="39092"/>
              <a:ext cx="4018721"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Fine-tune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aphicFrame>
        <p:nvGraphicFramePr>
          <p:cNvPr id="4" name="Table 3">
            <a:extLst>
              <a:ext uri="{FF2B5EF4-FFF2-40B4-BE49-F238E27FC236}">
                <a16:creationId xmlns:a16="http://schemas.microsoft.com/office/drawing/2014/main" id="{5D2B7D07-695D-4DDB-BB97-31343C0B48E8}"/>
              </a:ext>
            </a:extLst>
          </p:cNvPr>
          <p:cNvGraphicFramePr>
            <a:graphicFrameLocks noGrp="1"/>
          </p:cNvGraphicFramePr>
          <p:nvPr>
            <p:extLst>
              <p:ext uri="{D42A27DB-BD31-4B8C-83A1-F6EECF244321}">
                <p14:modId xmlns:p14="http://schemas.microsoft.com/office/powerpoint/2010/main" val="4136021229"/>
              </p:ext>
            </p:extLst>
          </p:nvPr>
        </p:nvGraphicFramePr>
        <p:xfrm>
          <a:off x="1854201" y="2831801"/>
          <a:ext cx="8127999" cy="3078480"/>
        </p:xfrm>
        <a:graphic>
          <a:graphicData uri="http://schemas.openxmlformats.org/drawingml/2006/table">
            <a:tbl>
              <a:tblPr firstRow="1" bandRow="1">
                <a:tableStyleId>{F2DE63D5-997A-4646-A377-4702673A728D}</a:tableStyleId>
              </a:tblPr>
              <a:tblGrid>
                <a:gridCol w="5023117">
                  <a:extLst>
                    <a:ext uri="{9D8B030D-6E8A-4147-A177-3AD203B41FA5}">
                      <a16:colId xmlns:a16="http://schemas.microsoft.com/office/drawing/2014/main" val="4087111159"/>
                    </a:ext>
                  </a:extLst>
                </a:gridCol>
                <a:gridCol w="1468192">
                  <a:extLst>
                    <a:ext uri="{9D8B030D-6E8A-4147-A177-3AD203B41FA5}">
                      <a16:colId xmlns:a16="http://schemas.microsoft.com/office/drawing/2014/main" val="778939132"/>
                    </a:ext>
                  </a:extLst>
                </a:gridCol>
                <a:gridCol w="1636690">
                  <a:extLst>
                    <a:ext uri="{9D8B030D-6E8A-4147-A177-3AD203B41FA5}">
                      <a16:colId xmlns:a16="http://schemas.microsoft.com/office/drawing/2014/main" val="683613570"/>
                    </a:ext>
                  </a:extLst>
                </a:gridCol>
              </a:tblGrid>
              <a:tr h="370840">
                <a:tc>
                  <a:txBody>
                    <a:bodyPr/>
                    <a:lstStyle/>
                    <a:p>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tcPr>
                </a:tc>
                <a:tc>
                  <a:txBody>
                    <a:bodyPr/>
                    <a:lstStyle/>
                    <a:p>
                      <a:pPr algn="ctr"/>
                      <a:r>
                        <a:rPr lang="en-US" sz="2000" dirty="0">
                          <a:latin typeface="Cambria" panose="02040503050406030204" pitchFamily="18" charset="0"/>
                          <a:ea typeface="Cambria" panose="02040503050406030204" pitchFamily="18" charset="0"/>
                        </a:rPr>
                        <a:t>QA Pairs </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2000" dirty="0">
                          <a:latin typeface="Cambria" panose="02040503050406030204" pitchFamily="18" charset="0"/>
                          <a:ea typeface="Cambria" panose="02040503050406030204" pitchFamily="18" charset="0"/>
                        </a:rPr>
                        <a:t>Number of paragraphs</a:t>
                      </a:r>
                    </a:p>
                  </a:txBody>
                  <a:tcP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065581407"/>
                  </a:ext>
                </a:extLst>
              </a:tr>
              <a:tr h="370840">
                <a:tc>
                  <a:txBody>
                    <a:bodyPr/>
                    <a:lstStyle/>
                    <a:p>
                      <a:r>
                        <a:rPr lang="en-US" sz="2000" dirty="0">
                          <a:latin typeface="Cambria" panose="02040503050406030204" pitchFamily="18" charset="0"/>
                          <a:ea typeface="Cambria" panose="02040503050406030204" pitchFamily="18" charset="0"/>
                        </a:rPr>
                        <a:t>Trained data on Wikipedia (hand-craft)</a:t>
                      </a:r>
                    </a:p>
                  </a:txBody>
                  <a:tcPr>
                    <a:lnR w="9525" cap="flat" cmpd="sng" algn="ctr">
                      <a:solidFill>
                        <a:schemeClr val="tx1"/>
                      </a:solidFill>
                      <a:prstDash val="solid"/>
                      <a:round/>
                      <a:headEnd type="none" w="med" len="med"/>
                      <a:tailEnd type="none" w="med" len="med"/>
                    </a:lnR>
                  </a:tcPr>
                </a:tc>
                <a:tc>
                  <a:txBody>
                    <a:bodyPr/>
                    <a:lstStyle/>
                    <a:p>
                      <a:pPr algn="ctr"/>
                      <a:r>
                        <a:rPr lang="en-US" sz="2000" dirty="0">
                          <a:latin typeface="Cambria" panose="02040503050406030204" pitchFamily="18" charset="0"/>
                          <a:ea typeface="Cambria" panose="02040503050406030204" pitchFamily="18" charset="0"/>
                        </a:rPr>
                        <a:t>599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6350" cap="flat" cmpd="sng" algn="ctr">
                      <a:noFill/>
                      <a:prstDash val="solid"/>
                      <a:miter lim="800000"/>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panose="02040503050406030204" pitchFamily="18" charset="0"/>
                          <a:ea typeface="Cambria" panose="02040503050406030204" pitchFamily="18" charset="0"/>
                        </a:rPr>
                        <a:t>67</a:t>
                      </a:r>
                    </a:p>
                  </a:txBody>
                  <a:tcP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5937157"/>
                  </a:ext>
                </a:extLst>
              </a:tr>
              <a:tr h="370840">
                <a:tc>
                  <a:txBody>
                    <a:bodyPr/>
                    <a:lstStyle/>
                    <a:p>
                      <a:r>
                        <a:rPr lang="en-US" sz="2000" dirty="0">
                          <a:latin typeface="Cambria" panose="02040503050406030204" pitchFamily="18" charset="0"/>
                          <a:ea typeface="Cambria" panose="02040503050406030204" pitchFamily="18" charset="0"/>
                        </a:rPr>
                        <a:t>Trained data on UIT regulations (hand-craft)</a:t>
                      </a:r>
                    </a:p>
                  </a:txBody>
                  <a:tcPr>
                    <a:lnR w="9525" cap="flat" cmpd="sng" algn="ctr">
                      <a:solidFill>
                        <a:schemeClr val="tx1"/>
                      </a:solidFill>
                      <a:prstDash val="solid"/>
                      <a:round/>
                      <a:headEnd type="none" w="med" len="med"/>
                      <a:tailEnd type="none" w="med" len="med"/>
                    </a:lnR>
                  </a:tcPr>
                </a:tc>
                <a:tc>
                  <a:txBody>
                    <a:bodyPr/>
                    <a:lstStyle/>
                    <a:p>
                      <a:pPr algn="ctr"/>
                      <a:r>
                        <a:rPr lang="en-US" sz="2000" dirty="0">
                          <a:latin typeface="Cambria" panose="02040503050406030204" pitchFamily="18" charset="0"/>
                          <a:ea typeface="Cambria" panose="02040503050406030204" pitchFamily="18" charset="0"/>
                        </a:rPr>
                        <a:t>626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panose="02040503050406030204" pitchFamily="18" charset="0"/>
                          <a:ea typeface="Cambria" panose="02040503050406030204" pitchFamily="18" charset="0"/>
                        </a:rPr>
                        <a:t>75</a:t>
                      </a:r>
                    </a:p>
                  </a:txBody>
                  <a:tcP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8480928"/>
                  </a:ext>
                </a:extLst>
              </a:tr>
              <a:tr h="370840">
                <a:tc>
                  <a:txBody>
                    <a:bodyPr/>
                    <a:lstStyle/>
                    <a:p>
                      <a:r>
                        <a:rPr lang="en-US" sz="2000" dirty="0">
                          <a:latin typeface="Cambria" panose="02040503050406030204" pitchFamily="18" charset="0"/>
                          <a:ea typeface="Cambria" panose="02040503050406030204" pitchFamily="18" charset="0"/>
                        </a:rPr>
                        <a:t>Translated </a:t>
                      </a:r>
                      <a:r>
                        <a:rPr lang="en-US" sz="2000" dirty="0" err="1">
                          <a:latin typeface="Cambria" panose="02040503050406030204" pitchFamily="18" charset="0"/>
                          <a:ea typeface="Cambria" panose="02040503050406030204" pitchFamily="18" charset="0"/>
                        </a:rPr>
                        <a:t>SQuAD</a:t>
                      </a:r>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78978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panose="02040503050406030204" pitchFamily="18" charset="0"/>
                          <a:ea typeface="Cambria" panose="02040503050406030204" pitchFamily="18" charset="0"/>
                        </a:rPr>
                        <a:t>536</a:t>
                      </a:r>
                    </a:p>
                  </a:txBody>
                  <a:tcP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762924"/>
                  </a:ext>
                </a:extLst>
              </a:tr>
              <a:tr h="370840">
                <a:tc>
                  <a:txBody>
                    <a:bodyPr/>
                    <a:lstStyle/>
                    <a:p>
                      <a:r>
                        <a:rPr lang="en-US" sz="2000" dirty="0">
                          <a:latin typeface="Cambria" panose="02040503050406030204" pitchFamily="18" charset="0"/>
                          <a:ea typeface="Cambria" panose="02040503050406030204" pitchFamily="18" charset="0"/>
                        </a:rPr>
                        <a:t>Testing data on Wikipedia (hand-craft)</a:t>
                      </a:r>
                    </a:p>
                  </a:txBody>
                  <a:tcPr>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000" dirty="0">
                          <a:latin typeface="Cambria" panose="02040503050406030204" pitchFamily="18" charset="0"/>
                          <a:ea typeface="Cambria" panose="02040503050406030204" pitchFamily="18" charset="0"/>
                        </a:rPr>
                        <a:t>111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panose="02040503050406030204" pitchFamily="18" charset="0"/>
                          <a:ea typeface="Cambria" panose="02040503050406030204" pitchFamily="18" charset="0"/>
                        </a:rPr>
                        <a:t>14</a:t>
                      </a:r>
                    </a:p>
                  </a:txBody>
                  <a:tcP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6163695"/>
                  </a:ext>
                </a:extLst>
              </a:tr>
              <a:tr h="370840">
                <a:tc>
                  <a:txBody>
                    <a:bodyPr/>
                    <a:lstStyle/>
                    <a:p>
                      <a:r>
                        <a:rPr lang="en-US" sz="2000" dirty="0">
                          <a:latin typeface="Cambria" panose="02040503050406030204" pitchFamily="18" charset="0"/>
                          <a:ea typeface="Cambria" panose="02040503050406030204" pitchFamily="18" charset="0"/>
                        </a:rPr>
                        <a:t>Testing data on UIT regulations (hand-craft)</a:t>
                      </a:r>
                    </a:p>
                  </a:txBody>
                  <a:tcPr>
                    <a:lnR w="952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95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panose="02040503050406030204" pitchFamily="18" charset="0"/>
                          <a:ea typeface="Cambria" panose="02040503050406030204" pitchFamily="18" charset="0"/>
                        </a:rPr>
                        <a:t>13</a:t>
                      </a:r>
                    </a:p>
                  </a:txBody>
                  <a:tcP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6500090"/>
                  </a:ext>
                </a:extLst>
              </a:tr>
              <a:tr h="370840">
                <a:tc>
                  <a:txBody>
                    <a:bodyPr/>
                    <a:lstStyle/>
                    <a:p>
                      <a:r>
                        <a:rPr lang="en-US" sz="2000" dirty="0">
                          <a:latin typeface="Cambria" panose="02040503050406030204" pitchFamily="18" charset="0"/>
                          <a:ea typeface="Cambria" panose="02040503050406030204" pitchFamily="18" charset="0"/>
                        </a:rPr>
                        <a:t>Total</a:t>
                      </a:r>
                    </a:p>
                  </a:txBody>
                  <a:tcPr>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Cambria" panose="02040503050406030204" pitchFamily="18" charset="0"/>
                          <a:ea typeface="Cambria" panose="02040503050406030204" pitchFamily="18" charset="0"/>
                        </a:rPr>
                        <a:t>80409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panose="02040503050406030204" pitchFamily="18" charset="0"/>
                          <a:ea typeface="Cambria" panose="02040503050406030204" pitchFamily="18" charset="0"/>
                        </a:rPr>
                        <a:t>705</a:t>
                      </a:r>
                    </a:p>
                  </a:txBody>
                  <a:tcPr>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5887367"/>
                  </a:ext>
                </a:extLst>
              </a:tr>
            </a:tbl>
          </a:graphicData>
        </a:graphic>
      </p:graphicFrame>
    </p:spTree>
    <p:extLst>
      <p:ext uri="{BB962C8B-B14F-4D97-AF65-F5344CB8AC3E}">
        <p14:creationId xmlns:p14="http://schemas.microsoft.com/office/powerpoint/2010/main" val="206867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Vietnamese Datasets Example</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18</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Fine-tune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522474"/>
            <a:ext cx="9468427" cy="2308324"/>
            <a:chOff x="1361786" y="1522474"/>
            <a:chExt cx="9468427" cy="2308324"/>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2308324"/>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Mục tiêu của chương trình giáo dục đại học của Trường nhằm tạo ra những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con người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có trình độ đại học, có chuẩn mực cao về kiến thức, kỹ năng đáp ứng khung trình độ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quốc gia bậc đại học; có phẩm chất chính trị, đạo đức; có sức khỏe đáp ứng nhu cầu </a:t>
              </a:r>
              <a:endParaRPr lang="en-US" dirty="0">
                <a:latin typeface="Cambria" panose="02040503050406030204" pitchFamily="18" charset="0"/>
                <a:ea typeface="Cambria" panose="02040503050406030204" pitchFamily="18" charset="0"/>
              </a:endParaRPr>
            </a:p>
            <a:p>
              <a:r>
                <a:rPr lang="vi-VN" dirty="0">
                  <a:latin typeface="Cambria" panose="02040503050406030204" pitchFamily="18" charset="0"/>
                  <a:ea typeface="Cambria" panose="02040503050406030204" pitchFamily="18" charset="0"/>
                </a:rPr>
                <a:t>của thị trường lao động và phục vụ cộng đồng. Phương thức đào tạo của Trường theo học chế tín chỉ, giúp cho sinh viên có thể tích lũy kiến thức trong mọi thời điểm, </a:t>
              </a:r>
              <a:r>
                <a:rPr lang="vi-VN" i="1" dirty="0">
                  <a:solidFill>
                    <a:srgbClr val="7030A0"/>
                  </a:solidFill>
                  <a:latin typeface="Cambria" panose="02040503050406030204" pitchFamily="18" charset="0"/>
                  <a:ea typeface="Cambria" panose="02040503050406030204" pitchFamily="18" charset="0"/>
                </a:rPr>
                <a:t>đồng thời cũng yêu cầu ở sinh viên tính tích cực, chủ động trong việc lập kế hoạch học tập cá nhân nhằm tạo nên hiệu quả cao trong học tập và rèn luyện</a:t>
              </a:r>
            </a:p>
            <a:p>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7" y="1563498"/>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453227" y="3708976"/>
            <a:ext cx="3493063" cy="1384598"/>
            <a:chOff x="1561537" y="4459527"/>
            <a:chExt cx="3493063" cy="1384598"/>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200329"/>
            </a:xfrm>
            <a:prstGeom prst="rect">
              <a:avLst/>
            </a:prstGeom>
            <a:noFill/>
          </p:spPr>
          <p:txBody>
            <a:bodyPr wrap="square" rtlCol="0">
              <a:spAutoFit/>
            </a:bodyPr>
            <a:lstStyle/>
            <a:p>
              <a:r>
                <a:rPr lang="vi-VN" dirty="0">
                  <a:latin typeface="Cambria" panose="02040503050406030204" pitchFamily="18" charset="0"/>
                  <a:ea typeface="Cambria" panose="02040503050406030204" pitchFamily="18" charset="0"/>
                </a:rPr>
                <a:t>Trường yêu cầu sinh viên phải có thái độ/tinh thần học tập như thế nào?</a:t>
              </a: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7" name="Group 6">
            <a:extLst>
              <a:ext uri="{FF2B5EF4-FFF2-40B4-BE49-F238E27FC236}">
                <a16:creationId xmlns:a16="http://schemas.microsoft.com/office/drawing/2014/main" id="{843A9F6D-963E-44D8-BB41-03E6D5FDCAAD}"/>
              </a:ext>
            </a:extLst>
          </p:cNvPr>
          <p:cNvGrpSpPr/>
          <p:nvPr/>
        </p:nvGrpSpPr>
        <p:grpSpPr>
          <a:xfrm>
            <a:off x="5064838" y="3708977"/>
            <a:ext cx="5943996" cy="2378247"/>
            <a:chOff x="5064838" y="3708977"/>
            <a:chExt cx="5943996" cy="2378247"/>
          </a:xfrm>
        </p:grpSpPr>
        <p:sp>
          <p:nvSpPr>
            <p:cNvPr id="32" name="TextBox 31">
              <a:extLst>
                <a:ext uri="{FF2B5EF4-FFF2-40B4-BE49-F238E27FC236}">
                  <a16:creationId xmlns:a16="http://schemas.microsoft.com/office/drawing/2014/main" id="{3E359A56-397D-4EF5-AB40-964673C1A080}"/>
                </a:ext>
              </a:extLst>
            </p:cNvPr>
            <p:cNvSpPr txBox="1"/>
            <p:nvPr/>
          </p:nvSpPr>
          <p:spPr>
            <a:xfrm>
              <a:off x="5980715" y="3822925"/>
              <a:ext cx="5028119" cy="646331"/>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1/ </a:t>
              </a:r>
              <a:r>
                <a:rPr lang="en-US" i="1" dirty="0">
                  <a:solidFill>
                    <a:srgbClr val="7030A0"/>
                  </a:solidFill>
                  <a:latin typeface="Cambria" panose="02040503050406030204" pitchFamily="18" charset="0"/>
                  <a:ea typeface="Cambria" panose="02040503050406030204" pitchFamily="18" charset="0"/>
                </a:rPr>
                <a:t>Yêu cầu ở sinh viên tính tích cực, chủ động trong việc lập kế hoạch học tập cá nhân</a:t>
              </a:r>
            </a:p>
          </p:txBody>
        </p:sp>
        <p:pic>
          <p:nvPicPr>
            <p:cNvPr id="33" name="Picture 32" descr="A close up of a sign&#10;&#10;Description generated with high confidence">
              <a:extLst>
                <a:ext uri="{FF2B5EF4-FFF2-40B4-BE49-F238E27FC236}">
                  <a16:creationId xmlns:a16="http://schemas.microsoft.com/office/drawing/2014/main" id="{2EE30117-1DC5-471F-B391-CEB7AA379C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sp>
          <p:nvSpPr>
            <p:cNvPr id="23" name="TextBox 22">
              <a:extLst>
                <a:ext uri="{FF2B5EF4-FFF2-40B4-BE49-F238E27FC236}">
                  <a16:creationId xmlns:a16="http://schemas.microsoft.com/office/drawing/2014/main" id="{76611C36-4F3D-450B-B544-24907D9F5A43}"/>
                </a:ext>
              </a:extLst>
            </p:cNvPr>
            <p:cNvSpPr txBox="1"/>
            <p:nvPr/>
          </p:nvSpPr>
          <p:spPr>
            <a:xfrm>
              <a:off x="5980715" y="4631909"/>
              <a:ext cx="5028119" cy="923330"/>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2/ </a:t>
              </a:r>
              <a:r>
                <a:rPr lang="en-US" i="1" dirty="0">
                  <a:solidFill>
                    <a:srgbClr val="7030A0"/>
                  </a:solidFill>
                  <a:latin typeface="Cambria" panose="02040503050406030204" pitchFamily="18" charset="0"/>
                  <a:ea typeface="Cambria" panose="02040503050406030204" pitchFamily="18" charset="0"/>
                </a:rPr>
                <a:t>Yêu cầu ở sinh viên tính tích cực, chủ động trong việc lập kế hoạch học tập cá nhân nhằm tạo nên hiệu quả cao trong học tập và rèn luyện</a:t>
              </a:r>
            </a:p>
          </p:txBody>
        </p:sp>
        <p:sp>
          <p:nvSpPr>
            <p:cNvPr id="25" name="TextBox 24">
              <a:extLst>
                <a:ext uri="{FF2B5EF4-FFF2-40B4-BE49-F238E27FC236}">
                  <a16:creationId xmlns:a16="http://schemas.microsoft.com/office/drawing/2014/main" id="{1D235945-B9A1-4866-9B88-623A6F1E3F0D}"/>
                </a:ext>
              </a:extLst>
            </p:cNvPr>
            <p:cNvSpPr txBox="1"/>
            <p:nvPr/>
          </p:nvSpPr>
          <p:spPr>
            <a:xfrm>
              <a:off x="5980714" y="5717892"/>
              <a:ext cx="5028119"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3/ </a:t>
              </a:r>
              <a:r>
                <a:rPr lang="en-US" i="1" dirty="0">
                  <a:solidFill>
                    <a:srgbClr val="7030A0"/>
                  </a:solidFill>
                  <a:latin typeface="Cambria" panose="02040503050406030204" pitchFamily="18" charset="0"/>
                  <a:ea typeface="Cambria" panose="02040503050406030204" pitchFamily="18" charset="0"/>
                </a:rPr>
                <a:t>Tích cực, chủ động</a:t>
              </a:r>
            </a:p>
          </p:txBody>
        </p:sp>
      </p:grpSp>
    </p:spTree>
    <p:extLst>
      <p:ext uri="{BB962C8B-B14F-4D97-AF65-F5344CB8AC3E}">
        <p14:creationId xmlns:p14="http://schemas.microsoft.com/office/powerpoint/2010/main" val="1877685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5FB55-2696-4093-AF1A-68D48E104D3E}"/>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0211" r="15845"/>
          <a:stretch/>
        </p:blipFill>
        <p:spPr>
          <a:xfrm>
            <a:off x="5631542" y="0"/>
            <a:ext cx="6560457" cy="6858000"/>
          </a:xfrm>
          <a:prstGeom prst="rect">
            <a:avLst/>
          </a:prstGeom>
        </p:spPr>
      </p:pic>
      <p:sp>
        <p:nvSpPr>
          <p:cNvPr id="7" name="Rectangle 6">
            <a:extLst>
              <a:ext uri="{FF2B5EF4-FFF2-40B4-BE49-F238E27FC236}">
                <a16:creationId xmlns:a16="http://schemas.microsoft.com/office/drawing/2014/main" id="{19638B85-40F1-4499-9537-2A90AE0F34E3}"/>
              </a:ext>
            </a:extLst>
          </p:cNvPr>
          <p:cNvSpPr/>
          <p:nvPr/>
        </p:nvSpPr>
        <p:spPr>
          <a:xfrm>
            <a:off x="5486400" y="0"/>
            <a:ext cx="3251200" cy="6858000"/>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2983E10-FD4B-4068-91F6-10BD8385ED4C}"/>
              </a:ext>
            </a:extLst>
          </p:cNvPr>
          <p:cNvSpPr txBox="1"/>
          <p:nvPr/>
        </p:nvSpPr>
        <p:spPr>
          <a:xfrm>
            <a:off x="659239" y="3299900"/>
            <a:ext cx="4428018" cy="615553"/>
          </a:xfrm>
          <a:prstGeom prst="rect">
            <a:avLst/>
          </a:prstGeom>
          <a:noFill/>
        </p:spPr>
        <p:txBody>
          <a:bodyPr wrap="square" lIns="0" tIns="0" rIns="0" bIns="0" rtlCol="0" anchor="ctr">
            <a:spAutoFit/>
          </a:bodyPr>
          <a:lstStyle/>
          <a:p>
            <a:r>
              <a:rPr lang="en-US" sz="4000" b="1" dirty="0">
                <a:solidFill>
                  <a:schemeClr val="tx1">
                    <a:lumMod val="75000"/>
                    <a:lumOff val="25000"/>
                  </a:schemeClr>
                </a:solidFill>
                <a:latin typeface="+mj-lt"/>
              </a:rPr>
              <a:t>Experiments</a:t>
            </a:r>
          </a:p>
        </p:txBody>
      </p:sp>
    </p:spTree>
    <p:extLst>
      <p:ext uri="{BB962C8B-B14F-4D97-AF65-F5344CB8AC3E}">
        <p14:creationId xmlns:p14="http://schemas.microsoft.com/office/powerpoint/2010/main" val="3839901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5FB55-2696-4093-AF1A-68D48E104D3E}"/>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0211" r="15845"/>
          <a:stretch/>
        </p:blipFill>
        <p:spPr>
          <a:xfrm>
            <a:off x="5631542" y="0"/>
            <a:ext cx="6560457" cy="6858000"/>
          </a:xfrm>
          <a:prstGeom prst="rect">
            <a:avLst/>
          </a:prstGeom>
        </p:spPr>
      </p:pic>
      <p:sp>
        <p:nvSpPr>
          <p:cNvPr id="7" name="Rectangle 6">
            <a:extLst>
              <a:ext uri="{FF2B5EF4-FFF2-40B4-BE49-F238E27FC236}">
                <a16:creationId xmlns:a16="http://schemas.microsoft.com/office/drawing/2014/main" id="{19638B85-40F1-4499-9537-2A90AE0F34E3}"/>
              </a:ext>
            </a:extLst>
          </p:cNvPr>
          <p:cNvSpPr/>
          <p:nvPr/>
        </p:nvSpPr>
        <p:spPr>
          <a:xfrm>
            <a:off x="5486400" y="0"/>
            <a:ext cx="3251200" cy="6858000"/>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2983E10-FD4B-4068-91F6-10BD8385ED4C}"/>
              </a:ext>
            </a:extLst>
          </p:cNvPr>
          <p:cNvSpPr txBox="1"/>
          <p:nvPr/>
        </p:nvSpPr>
        <p:spPr>
          <a:xfrm>
            <a:off x="659239" y="3299900"/>
            <a:ext cx="4428018" cy="615553"/>
          </a:xfrm>
          <a:prstGeom prst="rect">
            <a:avLst/>
          </a:prstGeom>
          <a:noFill/>
        </p:spPr>
        <p:txBody>
          <a:bodyPr wrap="square" lIns="0" tIns="0" rIns="0" bIns="0" rtlCol="0" anchor="ctr">
            <a:spAutoFit/>
          </a:bodyPr>
          <a:lstStyle/>
          <a:p>
            <a:r>
              <a:rPr lang="en-US" sz="4000" b="1" dirty="0">
                <a:solidFill>
                  <a:schemeClr val="tx1">
                    <a:lumMod val="75000"/>
                    <a:lumOff val="25000"/>
                  </a:schemeClr>
                </a:solidFill>
                <a:latin typeface="+mj-lt"/>
              </a:rPr>
              <a:t>Introduction</a:t>
            </a:r>
          </a:p>
        </p:txBody>
      </p:sp>
    </p:spTree>
    <p:extLst>
      <p:ext uri="{BB962C8B-B14F-4D97-AF65-F5344CB8AC3E}">
        <p14:creationId xmlns:p14="http://schemas.microsoft.com/office/powerpoint/2010/main" val="59958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Experiment 1: Cased or Uncased</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20</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39330" y="1250165"/>
            <a:ext cx="10292270" cy="923330"/>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Tested on all files (Wikipedia test + UIT Regulations test) </a:t>
            </a:r>
          </a:p>
          <a:p>
            <a:pPr lvl="2"/>
            <a:endParaRPr lang="en-US" sz="2000" b="0" i="1" dirty="0">
              <a:latin typeface="Cambria Math" panose="02040503050406030204" pitchFamily="18" charset="0"/>
              <a:ea typeface="Cambria" panose="02040503050406030204" pitchFamily="18" charset="0"/>
              <a:cs typeface="Segoe UI" panose="020B0502040204020203" pitchFamily="34" charset="0"/>
            </a:endParaRPr>
          </a:p>
          <a:p>
            <a:pPr lvl="2"/>
            <a:endParaRPr lang="en-US" sz="2000" dirty="0">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aphicFrame>
        <p:nvGraphicFramePr>
          <p:cNvPr id="4" name="Table 3">
            <a:extLst>
              <a:ext uri="{FF2B5EF4-FFF2-40B4-BE49-F238E27FC236}">
                <a16:creationId xmlns:a16="http://schemas.microsoft.com/office/drawing/2014/main" id="{C4BEE4A5-DE64-430C-ACD4-A1B3ABF310B2}"/>
              </a:ext>
            </a:extLst>
          </p:cNvPr>
          <p:cNvGraphicFramePr>
            <a:graphicFrameLocks noGrp="1"/>
          </p:cNvGraphicFramePr>
          <p:nvPr>
            <p:extLst>
              <p:ext uri="{D42A27DB-BD31-4B8C-83A1-F6EECF244321}">
                <p14:modId xmlns:p14="http://schemas.microsoft.com/office/powerpoint/2010/main" val="2958843151"/>
              </p:ext>
            </p:extLst>
          </p:nvPr>
        </p:nvGraphicFramePr>
        <p:xfrm>
          <a:off x="1239330" y="1701820"/>
          <a:ext cx="10114470" cy="2815361"/>
        </p:xfrm>
        <a:graphic>
          <a:graphicData uri="http://schemas.openxmlformats.org/drawingml/2006/table">
            <a:tbl>
              <a:tblPr firstRow="1" bandRow="1">
                <a:tableStyleId>{93296810-A885-4BE3-A3E7-6D5BEEA58F35}</a:tableStyleId>
              </a:tblPr>
              <a:tblGrid>
                <a:gridCol w="4955410">
                  <a:extLst>
                    <a:ext uri="{9D8B030D-6E8A-4147-A177-3AD203B41FA5}">
                      <a16:colId xmlns:a16="http://schemas.microsoft.com/office/drawing/2014/main" val="758167718"/>
                    </a:ext>
                  </a:extLst>
                </a:gridCol>
                <a:gridCol w="1390918">
                  <a:extLst>
                    <a:ext uri="{9D8B030D-6E8A-4147-A177-3AD203B41FA5}">
                      <a16:colId xmlns:a16="http://schemas.microsoft.com/office/drawing/2014/main" val="3468231084"/>
                    </a:ext>
                  </a:extLst>
                </a:gridCol>
                <a:gridCol w="1249251">
                  <a:extLst>
                    <a:ext uri="{9D8B030D-6E8A-4147-A177-3AD203B41FA5}">
                      <a16:colId xmlns:a16="http://schemas.microsoft.com/office/drawing/2014/main" val="3290144382"/>
                    </a:ext>
                  </a:extLst>
                </a:gridCol>
                <a:gridCol w="1184856">
                  <a:extLst>
                    <a:ext uri="{9D8B030D-6E8A-4147-A177-3AD203B41FA5}">
                      <a16:colId xmlns:a16="http://schemas.microsoft.com/office/drawing/2014/main" val="1100443428"/>
                    </a:ext>
                  </a:extLst>
                </a:gridCol>
                <a:gridCol w="1334035">
                  <a:extLst>
                    <a:ext uri="{9D8B030D-6E8A-4147-A177-3AD203B41FA5}">
                      <a16:colId xmlns:a16="http://schemas.microsoft.com/office/drawing/2014/main" val="584872943"/>
                    </a:ext>
                  </a:extLst>
                </a:gridCol>
              </a:tblGrid>
              <a:tr h="422895">
                <a:tc rowSpan="2">
                  <a:txBody>
                    <a:bodyPr/>
                    <a:lstStyle/>
                    <a:p>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c gridSpan="2">
                  <a:txBody>
                    <a:bodyPr/>
                    <a:lstStyle/>
                    <a:p>
                      <a:pPr algn="ctr"/>
                      <a:r>
                        <a:rPr lang="en-US" sz="2000" dirty="0">
                          <a:latin typeface="Cambria" panose="02040503050406030204" pitchFamily="18" charset="0"/>
                          <a:ea typeface="Cambria" panose="02040503050406030204" pitchFamily="18" charset="0"/>
                        </a:rPr>
                        <a:t>Bert Uncased Model</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lang="en-US" dirty="0"/>
                    </a:p>
                  </a:txBody>
                  <a:tcPr/>
                </a:tc>
                <a:tc gridSpan="2">
                  <a:txBody>
                    <a:bodyPr/>
                    <a:lstStyle/>
                    <a:p>
                      <a:pPr algn="ctr"/>
                      <a:r>
                        <a:rPr lang="en-US" sz="2000" dirty="0">
                          <a:latin typeface="Cambria" panose="02040503050406030204" pitchFamily="18" charset="0"/>
                          <a:ea typeface="Cambria" panose="02040503050406030204" pitchFamily="18" charset="0"/>
                        </a:rPr>
                        <a:t>Bert Cased Model</a:t>
                      </a:r>
                    </a:p>
                  </a:txBody>
                  <a:tcPr>
                    <a:lnL w="9525" cap="flat" cmpd="sng" algn="ctr">
                      <a:solidFill>
                        <a:schemeClr val="tx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3552723576"/>
                  </a:ext>
                </a:extLst>
              </a:tr>
              <a:tr h="399245">
                <a:tc vMerge="1">
                  <a:txBody>
                    <a:bodyPr/>
                    <a:lstStyle/>
                    <a:p>
                      <a:endParaRPr lang="en-US" sz="2000" dirty="0">
                        <a:latin typeface="Cambria" panose="02040503050406030204" pitchFamily="18" charset="0"/>
                        <a:ea typeface="Cambria" panose="02040503050406030204" pitchFamily="18" charset="0"/>
                      </a:endParaRPr>
                    </a:p>
                  </a:txBody>
                  <a:tcPr>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EM</a:t>
                      </a:r>
                    </a:p>
                  </a:txBody>
                  <a:tcPr>
                    <a:lnL w="9525"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F1</a:t>
                      </a:r>
                    </a:p>
                  </a:txBody>
                  <a:tcPr>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EM</a:t>
                      </a:r>
                    </a:p>
                  </a:txBody>
                  <a:tcPr>
                    <a:lnL w="9525"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F1</a:t>
                      </a:r>
                    </a:p>
                  </a:txBody>
                  <a:tcP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26244977"/>
                  </a:ext>
                </a:extLst>
              </a:tr>
              <a:tr h="360609">
                <a:tc>
                  <a:txBody>
                    <a:bodyPr/>
                    <a:lstStyle/>
                    <a:p>
                      <a:r>
                        <a:rPr lang="en-US" sz="2000" dirty="0">
                          <a:latin typeface="Cambria" panose="02040503050406030204" pitchFamily="18" charset="0"/>
                          <a:ea typeface="Cambria" panose="02040503050406030204" pitchFamily="18" charset="0"/>
                        </a:rPr>
                        <a:t>Starting Point</a:t>
                      </a: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0</a:t>
                      </a:r>
                    </a:p>
                  </a:txBody>
                  <a:tcPr>
                    <a:lnL w="9525" cap="flat" cmpd="sng" algn="ctr">
                      <a:solidFill>
                        <a:schemeClr val="tx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11.44</a:t>
                      </a:r>
                    </a:p>
                  </a:txBody>
                  <a:tcPr>
                    <a:lnL w="12700" cmpd="sng">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mbria" panose="02040503050406030204" pitchFamily="18" charset="0"/>
                          <a:ea typeface="Cambria" panose="02040503050406030204" pitchFamily="18" charset="0"/>
                        </a:rPr>
                        <a:t>0</a:t>
                      </a:r>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10.38</a:t>
                      </a:r>
                    </a:p>
                  </a:txBody>
                  <a:tcP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1818605"/>
                  </a:ext>
                </a:extLst>
              </a:tr>
              <a:tr h="402251">
                <a:tc>
                  <a:txBody>
                    <a:bodyPr/>
                    <a:lstStyle/>
                    <a:p>
                      <a:r>
                        <a:rPr lang="en-US" sz="2000" dirty="0">
                          <a:latin typeface="Cambria" panose="02040503050406030204" pitchFamily="18" charset="0"/>
                          <a:ea typeface="Cambria" panose="02040503050406030204" pitchFamily="18" charset="0"/>
                        </a:rPr>
                        <a:t>Training using Wikipedia file only</a:t>
                      </a: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c>
                  <a:txBody>
                    <a:bodyPr/>
                    <a:lstStyle/>
                    <a:p>
                      <a:pPr algn="ctr"/>
                      <a:r>
                        <a:rPr lang="en-US" sz="2000" b="0" dirty="0">
                          <a:latin typeface="Cambria" panose="02040503050406030204" pitchFamily="18" charset="0"/>
                          <a:ea typeface="Cambria" panose="02040503050406030204" pitchFamily="18" charset="0"/>
                        </a:rPr>
                        <a:t>10.29</a:t>
                      </a:r>
                    </a:p>
                  </a:txBody>
                  <a:tcPr>
                    <a:lnL w="9525" cap="flat" cmpd="sng" algn="ctr">
                      <a:solidFill>
                        <a:schemeClr val="tx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tcPr>
                </a:tc>
                <a:tc>
                  <a:txBody>
                    <a:bodyPr/>
                    <a:lstStyle/>
                    <a:p>
                      <a:pPr algn="ctr"/>
                      <a:r>
                        <a:rPr lang="en-US" sz="2000" b="0" dirty="0">
                          <a:latin typeface="Cambria" panose="02040503050406030204" pitchFamily="18" charset="0"/>
                          <a:ea typeface="Cambria" panose="02040503050406030204" pitchFamily="18" charset="0"/>
                        </a:rPr>
                        <a:t>28.73</a:t>
                      </a:r>
                    </a:p>
                  </a:txBody>
                  <a:tcPr>
                    <a:lnL w="12700" cmpd="sng">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23.05</a:t>
                      </a:r>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44.08</a:t>
                      </a:r>
                    </a:p>
                  </a:txBody>
                  <a:tcP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2588843"/>
                  </a:ext>
                </a:extLst>
              </a:tr>
              <a:tr h="283335">
                <a:tc>
                  <a:txBody>
                    <a:bodyPr/>
                    <a:lstStyle/>
                    <a:p>
                      <a:r>
                        <a:rPr lang="en-US" sz="2000" dirty="0">
                          <a:latin typeface="Cambria" panose="02040503050406030204" pitchFamily="18" charset="0"/>
                          <a:ea typeface="Cambria" panose="02040503050406030204" pitchFamily="18" charset="0"/>
                        </a:rPr>
                        <a:t>Training using UIT file only</a:t>
                      </a:r>
                    </a:p>
                  </a:txBody>
                  <a:tcPr>
                    <a:lnR w="9525" cap="flat" cmpd="sng" algn="ctr">
                      <a:solidFill>
                        <a:schemeClr val="tx1"/>
                      </a:solidFill>
                      <a:prstDash val="solid"/>
                      <a:round/>
                      <a:headEnd type="none" w="med" len="med"/>
                      <a:tailEnd type="none" w="med" len="med"/>
                    </a:lnR>
                  </a:tcPr>
                </a:tc>
                <a:tc>
                  <a:txBody>
                    <a:bodyPr/>
                    <a:lstStyle/>
                    <a:p>
                      <a:pPr algn="ctr"/>
                      <a:r>
                        <a:rPr lang="en-US" sz="2000" b="0" dirty="0">
                          <a:latin typeface="Cambria" panose="02040503050406030204" pitchFamily="18" charset="0"/>
                          <a:ea typeface="Cambria" panose="02040503050406030204" pitchFamily="18" charset="0"/>
                        </a:rPr>
                        <a:t>10.70</a:t>
                      </a:r>
                    </a:p>
                  </a:txBody>
                  <a:tcPr>
                    <a:lnL w="9525" cap="flat" cmpd="sng" algn="ctr">
                      <a:solidFill>
                        <a:schemeClr val="tx1"/>
                      </a:solidFill>
                      <a:prstDash val="solid"/>
                      <a:round/>
                      <a:headEnd type="none" w="med" len="med"/>
                      <a:tailEnd type="none" w="med" len="med"/>
                    </a:lnL>
                    <a:lnR w="12700" cmpd="sng">
                      <a:noFill/>
                    </a:lnR>
                  </a:tcPr>
                </a:tc>
                <a:tc>
                  <a:txBody>
                    <a:bodyPr/>
                    <a:lstStyle/>
                    <a:p>
                      <a:pPr algn="ctr"/>
                      <a:r>
                        <a:rPr lang="en-US" sz="2000" b="0" dirty="0">
                          <a:latin typeface="Cambria" panose="02040503050406030204" pitchFamily="18" charset="0"/>
                          <a:ea typeface="Cambria" panose="02040503050406030204" pitchFamily="18" charset="0"/>
                        </a:rPr>
                        <a:t>30.99</a:t>
                      </a:r>
                    </a:p>
                  </a:txBody>
                  <a:tcPr>
                    <a:lnL w="12700" cmpd="sng">
                      <a:noFill/>
                    </a:lnL>
                    <a:lnR w="952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23.45</a:t>
                      </a:r>
                    </a:p>
                  </a:txBody>
                  <a:tcPr>
                    <a:lnL w="9525" cap="flat" cmpd="sng" algn="ctr">
                      <a:solidFill>
                        <a:schemeClr val="tx1"/>
                      </a:solidFill>
                      <a:prstDash val="solid"/>
                      <a:round/>
                      <a:headEnd type="none" w="med" len="med"/>
                      <a:tailEnd type="none" w="med" len="med"/>
                    </a:lnL>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44.73</a:t>
                      </a:r>
                    </a:p>
                  </a:txBody>
                  <a:tcPr/>
                </a:tc>
                <a:extLst>
                  <a:ext uri="{0D108BD9-81ED-4DB2-BD59-A6C34878D82A}">
                    <a16:rowId xmlns:a16="http://schemas.microsoft.com/office/drawing/2014/main" val="3465301398"/>
                  </a:ext>
                </a:extLst>
              </a:tr>
              <a:tr h="402250">
                <a:tc>
                  <a:txBody>
                    <a:bodyPr/>
                    <a:lstStyle/>
                    <a:p>
                      <a:r>
                        <a:rPr lang="en-US" sz="2000" dirty="0">
                          <a:latin typeface="Cambria" panose="02040503050406030204" pitchFamily="18" charset="0"/>
                          <a:ea typeface="Cambria" panose="02040503050406030204" pitchFamily="18" charset="0"/>
                        </a:rPr>
                        <a:t>Training using both files</a:t>
                      </a:r>
                    </a:p>
                  </a:txBody>
                  <a:tcP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10.67</a:t>
                      </a:r>
                    </a:p>
                  </a:txBody>
                  <a:tcPr>
                    <a:lnL w="9525" cap="flat" cmpd="sng" algn="ctr">
                      <a:solidFill>
                        <a:schemeClr val="tx1"/>
                      </a:solidFill>
                      <a:prstDash val="solid"/>
                      <a:round/>
                      <a:headEnd type="none" w="med" len="med"/>
                      <a:tailEnd type="none" w="med" len="med"/>
                    </a:lnL>
                    <a:lnR w="12700" cmpd="sng">
                      <a:noFill/>
                    </a:lnR>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35.43</a:t>
                      </a:r>
                    </a:p>
                  </a:txBody>
                  <a:tcPr>
                    <a:lnL w="12700" cmpd="sng">
                      <a:noFill/>
                    </a:lnL>
                    <a:lnR w="9525" cap="flat" cmpd="sng" algn="ctr">
                      <a:solidFill>
                        <a:schemeClr val="tx1"/>
                      </a:solidFill>
                      <a:prstDash val="solid"/>
                      <a:round/>
                      <a:headEnd type="none" w="med" len="med"/>
                      <a:tailEnd type="none" w="med" len="med"/>
                    </a:lnR>
                    <a:lnT w="12700" cmpd="sng">
                      <a:no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27.16</a:t>
                      </a:r>
                    </a:p>
                  </a:txBody>
                  <a:tcPr>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49.78</a:t>
                      </a:r>
                    </a:p>
                  </a:txBody>
                  <a:tcPr>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8335233"/>
                  </a:ext>
                </a:extLst>
              </a:tr>
              <a:tr h="330770">
                <a:tc>
                  <a:txBody>
                    <a:bodyPr/>
                    <a:lstStyle/>
                    <a:p>
                      <a:r>
                        <a:rPr lang="en-US" sz="2000" dirty="0">
                          <a:latin typeface="Cambria" panose="02040503050406030204" pitchFamily="18" charset="0"/>
                          <a:ea typeface="Cambria" panose="02040503050406030204" pitchFamily="18" charset="0"/>
                        </a:rPr>
                        <a:t>Training using Translated </a:t>
                      </a:r>
                      <a:r>
                        <a:rPr lang="en-US" sz="2000" dirty="0" err="1">
                          <a:latin typeface="Cambria" panose="02040503050406030204" pitchFamily="18" charset="0"/>
                          <a:ea typeface="Cambria" panose="02040503050406030204" pitchFamily="18" charset="0"/>
                        </a:rPr>
                        <a:t>SQuAD</a:t>
                      </a:r>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tcPr>
                </a:tc>
                <a:tc>
                  <a:txBody>
                    <a:bodyPr/>
                    <a:lstStyle/>
                    <a:p>
                      <a:pPr algn="ctr"/>
                      <a:r>
                        <a:rPr lang="en-US" sz="2000" b="0" dirty="0">
                          <a:latin typeface="Cambria" panose="02040503050406030204" pitchFamily="18" charset="0"/>
                          <a:ea typeface="Cambria" panose="02040503050406030204" pitchFamily="18" charset="0"/>
                        </a:rPr>
                        <a:t>25.10</a:t>
                      </a:r>
                    </a:p>
                  </a:txBody>
                  <a:tcPr>
                    <a:lnL w="9525" cap="flat" cmpd="sng" algn="ctr">
                      <a:solidFill>
                        <a:schemeClr val="tx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tcPr>
                </a:tc>
                <a:tc>
                  <a:txBody>
                    <a:bodyPr/>
                    <a:lstStyle/>
                    <a:p>
                      <a:pPr algn="ctr"/>
                      <a:r>
                        <a:rPr lang="en-US" sz="2000" b="0" dirty="0">
                          <a:latin typeface="Cambria" panose="02040503050406030204" pitchFamily="18" charset="0"/>
                          <a:ea typeface="Cambria" panose="02040503050406030204" pitchFamily="18" charset="0"/>
                        </a:rPr>
                        <a:t>47.56</a:t>
                      </a:r>
                    </a:p>
                  </a:txBody>
                  <a:tcPr>
                    <a:lnL w="12700" cmpd="sng">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26.33</a:t>
                      </a:r>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52.08</a:t>
                      </a:r>
                    </a:p>
                  </a:txBody>
                  <a:tcPr>
                    <a:lnT w="952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00525180"/>
                  </a:ext>
                </a:extLst>
              </a:tr>
            </a:tbl>
          </a:graphicData>
        </a:graphic>
      </p:graphicFrame>
    </p:spTree>
    <p:extLst>
      <p:ext uri="{BB962C8B-B14F-4D97-AF65-F5344CB8AC3E}">
        <p14:creationId xmlns:p14="http://schemas.microsoft.com/office/powerpoint/2010/main" val="2230189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Experiment 2: Vietnamese BERT</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21</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aphicFrame>
        <p:nvGraphicFramePr>
          <p:cNvPr id="4" name="Table 3">
            <a:extLst>
              <a:ext uri="{FF2B5EF4-FFF2-40B4-BE49-F238E27FC236}">
                <a16:creationId xmlns:a16="http://schemas.microsoft.com/office/drawing/2014/main" id="{C4BEE4A5-DE64-430C-ACD4-A1B3ABF310B2}"/>
              </a:ext>
            </a:extLst>
          </p:cNvPr>
          <p:cNvGraphicFramePr>
            <a:graphicFrameLocks noGrp="1"/>
          </p:cNvGraphicFramePr>
          <p:nvPr>
            <p:extLst>
              <p:ext uri="{D42A27DB-BD31-4B8C-83A1-F6EECF244321}">
                <p14:modId xmlns:p14="http://schemas.microsoft.com/office/powerpoint/2010/main" val="3724666576"/>
              </p:ext>
            </p:extLst>
          </p:nvPr>
        </p:nvGraphicFramePr>
        <p:xfrm>
          <a:off x="929640" y="1868622"/>
          <a:ext cx="10716033" cy="3599645"/>
        </p:xfrm>
        <a:graphic>
          <a:graphicData uri="http://schemas.openxmlformats.org/drawingml/2006/table">
            <a:tbl>
              <a:tblPr firstRow="1" bandRow="1">
                <a:tableStyleId>{93296810-A885-4BE3-A3E7-6D5BEEA58F35}</a:tableStyleId>
              </a:tblPr>
              <a:tblGrid>
                <a:gridCol w="4053977">
                  <a:extLst>
                    <a:ext uri="{9D8B030D-6E8A-4147-A177-3AD203B41FA5}">
                      <a16:colId xmlns:a16="http://schemas.microsoft.com/office/drawing/2014/main" val="758167718"/>
                    </a:ext>
                  </a:extLst>
                </a:gridCol>
                <a:gridCol w="914400">
                  <a:extLst>
                    <a:ext uri="{9D8B030D-6E8A-4147-A177-3AD203B41FA5}">
                      <a16:colId xmlns:a16="http://schemas.microsoft.com/office/drawing/2014/main" val="3468231084"/>
                    </a:ext>
                  </a:extLst>
                </a:gridCol>
                <a:gridCol w="1045028">
                  <a:extLst>
                    <a:ext uri="{9D8B030D-6E8A-4147-A177-3AD203B41FA5}">
                      <a16:colId xmlns:a16="http://schemas.microsoft.com/office/drawing/2014/main" val="3290144382"/>
                    </a:ext>
                  </a:extLst>
                </a:gridCol>
                <a:gridCol w="1233715">
                  <a:extLst>
                    <a:ext uri="{9D8B030D-6E8A-4147-A177-3AD203B41FA5}">
                      <a16:colId xmlns:a16="http://schemas.microsoft.com/office/drawing/2014/main" val="1100443428"/>
                    </a:ext>
                  </a:extLst>
                </a:gridCol>
                <a:gridCol w="1103085">
                  <a:extLst>
                    <a:ext uri="{9D8B030D-6E8A-4147-A177-3AD203B41FA5}">
                      <a16:colId xmlns:a16="http://schemas.microsoft.com/office/drawing/2014/main" val="584872943"/>
                    </a:ext>
                  </a:extLst>
                </a:gridCol>
                <a:gridCol w="1170765">
                  <a:extLst>
                    <a:ext uri="{9D8B030D-6E8A-4147-A177-3AD203B41FA5}">
                      <a16:colId xmlns:a16="http://schemas.microsoft.com/office/drawing/2014/main" val="2043807189"/>
                    </a:ext>
                  </a:extLst>
                </a:gridCol>
                <a:gridCol w="1195063">
                  <a:extLst>
                    <a:ext uri="{9D8B030D-6E8A-4147-A177-3AD203B41FA5}">
                      <a16:colId xmlns:a16="http://schemas.microsoft.com/office/drawing/2014/main" val="2834080964"/>
                    </a:ext>
                  </a:extLst>
                </a:gridCol>
              </a:tblGrid>
              <a:tr h="422895">
                <a:tc rowSpan="2">
                  <a:txBody>
                    <a:bodyPr/>
                    <a:lstStyle/>
                    <a:p>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tcPr>
                </a:tc>
                <a:tc gridSpan="2">
                  <a:txBody>
                    <a:bodyPr/>
                    <a:lstStyle/>
                    <a:p>
                      <a:pPr algn="ctr"/>
                      <a:r>
                        <a:rPr lang="en-US" sz="2000" dirty="0">
                          <a:latin typeface="Cambria" panose="02040503050406030204" pitchFamily="18" charset="0"/>
                          <a:ea typeface="Cambria" panose="02040503050406030204" pitchFamily="18" charset="0"/>
                        </a:rPr>
                        <a:t>All test set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lang="en-US" dirty="0"/>
                    </a:p>
                  </a:txBody>
                  <a:tcPr/>
                </a:tc>
                <a:tc gridSpan="2">
                  <a:txBody>
                    <a:bodyPr/>
                    <a:lstStyle/>
                    <a:p>
                      <a:pPr algn="ctr"/>
                      <a:r>
                        <a:rPr lang="en-US" sz="2000" dirty="0">
                          <a:latin typeface="Cambria" panose="02040503050406030204" pitchFamily="18" charset="0"/>
                          <a:ea typeface="Cambria" panose="02040503050406030204" pitchFamily="18" charset="0"/>
                        </a:rPr>
                        <a:t>Wikipedia test set</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lang="en-US" dirty="0"/>
                    </a:p>
                  </a:txBody>
                  <a:tcPr/>
                </a:tc>
                <a:tc gridSpan="2">
                  <a:txBody>
                    <a:bodyPr/>
                    <a:lstStyle/>
                    <a:p>
                      <a:pPr algn="ctr"/>
                      <a:r>
                        <a:rPr lang="en-US" sz="2000" dirty="0">
                          <a:latin typeface="Cambria" panose="02040503050406030204" pitchFamily="18" charset="0"/>
                          <a:ea typeface="Cambria" panose="02040503050406030204" pitchFamily="18" charset="0"/>
                        </a:rPr>
                        <a:t>UIT regulation test set</a:t>
                      </a:r>
                    </a:p>
                  </a:txBody>
                  <a:tcPr>
                    <a:lnL w="9525" cap="flat" cmpd="sng" algn="ctr">
                      <a:solidFill>
                        <a:schemeClr val="tx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pPr algn="ctr"/>
                      <a:endParaRPr lang="en-US" sz="2000" dirty="0">
                        <a:latin typeface="Cambria" panose="02040503050406030204" pitchFamily="18" charset="0"/>
                        <a:ea typeface="Cambria" panose="02040503050406030204" pitchFamily="18" charset="0"/>
                      </a:endParaRPr>
                    </a:p>
                  </a:txBody>
                  <a:tcPr>
                    <a:lnL w="28575" cap="flat" cmpd="sng" algn="ctr">
                      <a:solidFill>
                        <a:schemeClr val="tx1">
                          <a:lumMod val="85000"/>
                          <a:lumOff val="15000"/>
                        </a:schemeClr>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52723576"/>
                  </a:ext>
                </a:extLst>
              </a:tr>
              <a:tr h="399245">
                <a:tc vMerge="1">
                  <a:txBody>
                    <a:bodyPr/>
                    <a:lstStyle/>
                    <a:p>
                      <a:endParaRPr lang="en-US" sz="2000" dirty="0">
                        <a:latin typeface="Cambria" panose="02040503050406030204" pitchFamily="18" charset="0"/>
                        <a:ea typeface="Cambria" panose="02040503050406030204" pitchFamily="18" charset="0"/>
                      </a:endParaRPr>
                    </a:p>
                  </a:txBody>
                  <a:tcPr>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EM</a:t>
                      </a:r>
                    </a:p>
                  </a:txBody>
                  <a:tcPr>
                    <a:lnL w="9525"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F1</a:t>
                      </a:r>
                    </a:p>
                  </a:txBody>
                  <a:tcPr>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EM</a:t>
                      </a:r>
                    </a:p>
                  </a:txBody>
                  <a:tcPr>
                    <a:lnL w="9525"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F1</a:t>
                      </a:r>
                    </a:p>
                  </a:txBody>
                  <a:tcPr>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EM</a:t>
                      </a:r>
                    </a:p>
                  </a:txBody>
                  <a:tcPr>
                    <a:lnL w="9525"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chemeClr val="bg1"/>
                          </a:solidFill>
                          <a:latin typeface="Cambria" panose="02040503050406030204" pitchFamily="18" charset="0"/>
                          <a:ea typeface="Cambria" panose="02040503050406030204" pitchFamily="18" charset="0"/>
                        </a:rPr>
                        <a:t>F1</a:t>
                      </a:r>
                    </a:p>
                  </a:txBody>
                  <a:tcPr>
                    <a:lnT w="12700"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026244977"/>
                  </a:ext>
                </a:extLst>
              </a:tr>
              <a:tr h="360609">
                <a:tc>
                  <a:txBody>
                    <a:bodyPr/>
                    <a:lstStyle/>
                    <a:p>
                      <a:r>
                        <a:rPr lang="en-US" sz="2000" dirty="0">
                          <a:latin typeface="Cambria" panose="02040503050406030204" pitchFamily="18" charset="0"/>
                          <a:ea typeface="Cambria" panose="02040503050406030204" pitchFamily="18" charset="0"/>
                        </a:rPr>
                        <a:t>Hand-craft dataset</a:t>
                      </a: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27.16</a:t>
                      </a:r>
                    </a:p>
                  </a:txBody>
                  <a:tcPr>
                    <a:lnL w="9525" cap="flat" cmpd="sng" algn="ctr">
                      <a:solidFill>
                        <a:schemeClr val="tx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49.78</a:t>
                      </a:r>
                    </a:p>
                  </a:txBody>
                  <a:tcPr>
                    <a:lnL w="12700" cmpd="sng">
                      <a:noFill/>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mbria" panose="02040503050406030204" pitchFamily="18" charset="0"/>
                          <a:ea typeface="Cambria" panose="02040503050406030204" pitchFamily="18" charset="0"/>
                        </a:rPr>
                        <a:t>36.03</a:t>
                      </a:r>
                    </a:p>
                  </a:txBody>
                  <a:tcPr>
                    <a:lnL w="6350"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53.07</a:t>
                      </a: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15.78</a:t>
                      </a:r>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43.33</a:t>
                      </a:r>
                    </a:p>
                  </a:txBody>
                  <a:tcP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5303176"/>
                  </a:ext>
                </a:extLst>
              </a:tr>
              <a:tr h="360609">
                <a:tc>
                  <a:txBody>
                    <a:bodyPr/>
                    <a:lstStyle/>
                    <a:p>
                      <a:r>
                        <a:rPr lang="en-US" sz="2000" dirty="0">
                          <a:latin typeface="Cambria" panose="02040503050406030204" pitchFamily="18" charset="0"/>
                          <a:ea typeface="Cambria" panose="02040503050406030204" pitchFamily="18" charset="0"/>
                        </a:rPr>
                        <a:t>Hand-crafted dataset + 25% best translated </a:t>
                      </a:r>
                      <a:r>
                        <a:rPr lang="en-US" sz="2000" dirty="0" err="1">
                          <a:latin typeface="Cambria" panose="02040503050406030204" pitchFamily="18" charset="0"/>
                          <a:ea typeface="Cambria" panose="02040503050406030204" pitchFamily="18" charset="0"/>
                        </a:rPr>
                        <a:t>SQuAD</a:t>
                      </a:r>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35.39</a:t>
                      </a:r>
                    </a:p>
                  </a:txBody>
                  <a:tcPr>
                    <a:lnL w="9525" cap="flat" cmpd="sng" algn="ctr">
                      <a:solidFill>
                        <a:schemeClr val="tx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57.87</a:t>
                      </a:r>
                    </a:p>
                  </a:txBody>
                  <a:tcPr>
                    <a:lnL w="12700" cmpd="sng">
                      <a:noFill/>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mbria" panose="02040503050406030204" pitchFamily="18" charset="0"/>
                          <a:ea typeface="Cambria" panose="02040503050406030204" pitchFamily="18" charset="0"/>
                        </a:rPr>
                        <a:t>43.24</a:t>
                      </a:r>
                    </a:p>
                  </a:txBody>
                  <a:tcPr>
                    <a:lnL w="6350"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59.00</a:t>
                      </a:r>
                    </a:p>
                  </a:txBody>
                  <a:tcP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26.31</a:t>
                      </a:r>
                    </a:p>
                  </a:txBody>
                  <a:tcP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55.72</a:t>
                      </a:r>
                    </a:p>
                  </a:txBody>
                  <a:tcPr>
                    <a:lnT w="9525"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10821469"/>
                  </a:ext>
                </a:extLst>
              </a:tr>
              <a:tr h="360609">
                <a:tc>
                  <a:txBody>
                    <a:bodyPr/>
                    <a:lstStyle/>
                    <a:p>
                      <a:r>
                        <a:rPr lang="en-US" sz="2000" dirty="0">
                          <a:latin typeface="Cambria" panose="02040503050406030204" pitchFamily="18" charset="0"/>
                          <a:ea typeface="Cambria" panose="02040503050406030204" pitchFamily="18" charset="0"/>
                        </a:rPr>
                        <a:t>Hand-crafted dataset + 50% best translated </a:t>
                      </a:r>
                      <a:r>
                        <a:rPr lang="en-US" sz="2000" dirty="0" err="1">
                          <a:latin typeface="Cambria" panose="02040503050406030204" pitchFamily="18" charset="0"/>
                          <a:ea typeface="Cambria" panose="02040503050406030204" pitchFamily="18" charset="0"/>
                        </a:rPr>
                        <a:t>SQuAD</a:t>
                      </a:r>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34.57</a:t>
                      </a:r>
                    </a:p>
                  </a:txBody>
                  <a:tcPr>
                    <a:lnL w="9525" cap="flat" cmpd="sng" algn="ctr">
                      <a:solidFill>
                        <a:schemeClr val="tx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60.61</a:t>
                      </a:r>
                    </a:p>
                  </a:txBody>
                  <a:tcPr>
                    <a:lnL w="12700" cmpd="sng">
                      <a:noFill/>
                    </a:lnL>
                    <a:lnR w="635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mbria" panose="02040503050406030204" pitchFamily="18" charset="0"/>
                          <a:ea typeface="Cambria" panose="02040503050406030204" pitchFamily="18" charset="0"/>
                        </a:rPr>
                        <a:t>43.24</a:t>
                      </a:r>
                    </a:p>
                  </a:txBody>
                  <a:tcPr>
                    <a:lnL w="6350" cap="flat" cmpd="sng" algn="ctr">
                      <a:solidFill>
                        <a:schemeClr val="tx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65.97</a:t>
                      </a:r>
                    </a:p>
                  </a:txBody>
                  <a:tcPr>
                    <a:lnR w="952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23.15</a:t>
                      </a:r>
                    </a:p>
                  </a:txBody>
                  <a:tcPr>
                    <a:lnL w="9525" cap="flat" cmpd="sng" algn="ctr">
                      <a:solidFill>
                        <a:schemeClr val="tx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53.90</a:t>
                      </a:r>
                    </a:p>
                  </a:txBody>
                  <a:tcP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693235"/>
                  </a:ext>
                </a:extLst>
              </a:tr>
              <a:tr h="360609">
                <a:tc>
                  <a:txBody>
                    <a:bodyPr/>
                    <a:lstStyle/>
                    <a:p>
                      <a:r>
                        <a:rPr lang="en-US" sz="2000" dirty="0">
                          <a:latin typeface="Cambria" panose="02040503050406030204" pitchFamily="18" charset="0"/>
                          <a:ea typeface="Cambria" panose="02040503050406030204" pitchFamily="18" charset="0"/>
                        </a:rPr>
                        <a:t>Hand-crafted dataset + 75% best translated </a:t>
                      </a:r>
                      <a:r>
                        <a:rPr lang="en-US" sz="2000" dirty="0" err="1">
                          <a:latin typeface="Cambria" panose="02040503050406030204" pitchFamily="18" charset="0"/>
                          <a:ea typeface="Cambria" panose="02040503050406030204" pitchFamily="18" charset="0"/>
                        </a:rPr>
                        <a:t>SQuAD</a:t>
                      </a:r>
                      <a:endParaRPr lang="en-US" sz="2000" dirty="0">
                        <a:latin typeface="Cambria" panose="02040503050406030204" pitchFamily="18" charset="0"/>
                        <a:ea typeface="Cambria" panose="02040503050406030204" pitchFamily="18" charset="0"/>
                      </a:endParaRPr>
                    </a:p>
                  </a:txBody>
                  <a:tcPr>
                    <a:lnR w="952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34.98</a:t>
                      </a:r>
                    </a:p>
                  </a:txBody>
                  <a:tcPr>
                    <a:lnL w="9525" cap="flat" cmpd="sng" algn="ctr">
                      <a:solidFill>
                        <a:schemeClr val="tx1"/>
                      </a:solidFill>
                      <a:prstDash val="solid"/>
                      <a:round/>
                      <a:headEnd type="none" w="med" len="med"/>
                      <a:tailEnd type="none" w="med" len="med"/>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59.00</a:t>
                      </a:r>
                    </a:p>
                  </a:txBody>
                  <a:tcPr>
                    <a:lnL w="12700" cmpd="sng">
                      <a:noFill/>
                    </a:lnL>
                    <a:lnR w="6350"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45.05</a:t>
                      </a:r>
                    </a:p>
                  </a:txBody>
                  <a:tcPr>
                    <a:lnL w="6350" cap="flat" cmpd="sng" algn="ctr">
                      <a:solidFill>
                        <a:schemeClr val="tx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solidFill>
                            <a:srgbClr val="FF0000"/>
                          </a:solidFill>
                          <a:latin typeface="Cambria" panose="02040503050406030204" pitchFamily="18" charset="0"/>
                          <a:ea typeface="Cambria" panose="02040503050406030204" pitchFamily="18" charset="0"/>
                        </a:rPr>
                        <a:t>66.09</a:t>
                      </a:r>
                    </a:p>
                  </a:txBody>
                  <a:tcPr>
                    <a:lnR w="952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22.10</a:t>
                      </a:r>
                    </a:p>
                  </a:txBody>
                  <a:tcPr>
                    <a:lnL w="9525" cap="flat" cmpd="sng" algn="ctr">
                      <a:solidFill>
                        <a:schemeClr val="tx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2000" b="0" dirty="0">
                          <a:latin typeface="Cambria" panose="02040503050406030204" pitchFamily="18" charset="0"/>
                          <a:ea typeface="Cambria" panose="02040503050406030204" pitchFamily="18" charset="0"/>
                        </a:rPr>
                        <a:t>50.22</a:t>
                      </a:r>
                    </a:p>
                  </a:txBody>
                  <a:tcP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10862265"/>
                  </a:ext>
                </a:extLst>
              </a:tr>
            </a:tbl>
          </a:graphicData>
        </a:graphic>
      </p:graphicFrame>
    </p:spTree>
    <p:extLst>
      <p:ext uri="{BB962C8B-B14F-4D97-AF65-F5344CB8AC3E}">
        <p14:creationId xmlns:p14="http://schemas.microsoft.com/office/powerpoint/2010/main" val="2744174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1: Factoid Questions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22</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4248054"/>
            <a:chOff x="1361786" y="1521737"/>
            <a:chExt cx="9468427" cy="4248054"/>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4247317"/>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Vì những lý do chính đáng không thể dự thi, kiểm tra (ốm đau, tai nạn, việc gia</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đình</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đột xuất,. . . ) sinh viên sẽ được xem xét giải quyết cho nhận điểm chưa hoàn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tất học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phần (hoãn thi), ký hiệu bằng chữ I. Trước khi kết thúc học kỳ, sinh viên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phải nộp đơn trình bày rõ lý do không thể hoàn tất học phần cùng các giấy tờ</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xác nhận cần thiết cho cán bộ giảng dạy học phần đó và P.ĐTĐH. </a:t>
              </a:r>
              <a:r>
                <a:rPr lang="vi-VN" dirty="0">
                  <a:solidFill>
                    <a:srgbClr val="7030A0"/>
                  </a:solidFill>
                  <a:latin typeface="Cambria" panose="02040503050406030204" pitchFamily="18" charset="0"/>
                  <a:ea typeface="Cambria" panose="02040503050406030204" pitchFamily="18" charset="0"/>
                </a:rPr>
                <a:t>Trường hợp</a:t>
              </a:r>
              <a:r>
                <a:rPr lang="en-US" dirty="0">
                  <a:solidFill>
                    <a:srgbClr val="7030A0"/>
                  </a:solidFill>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đột xuất và có lý do chính đáng, sinh viên phải nộp trong vòng </a:t>
              </a:r>
              <a:r>
                <a:rPr lang="vi-VN" dirty="0">
                  <a:solidFill>
                    <a:srgbClr val="FF0000"/>
                  </a:solidFill>
                  <a:latin typeface="Cambria" panose="02040503050406030204" pitchFamily="18" charset="0"/>
                  <a:ea typeface="Cambria" panose="02040503050406030204" pitchFamily="18" charset="0"/>
                </a:rPr>
                <a:t>3 ngày </a:t>
              </a:r>
              <a:r>
                <a:rPr lang="vi-VN" dirty="0">
                  <a:solidFill>
                    <a:srgbClr val="7030A0"/>
                  </a:solidFill>
                  <a:latin typeface="Cambria" panose="02040503050406030204" pitchFamily="18" charset="0"/>
                  <a:ea typeface="Cambria" panose="02040503050406030204" pitchFamily="18" charset="0"/>
                </a:rPr>
                <a:t>kể từ ngày</a:t>
              </a:r>
              <a:r>
                <a:rPr lang="en-US" dirty="0">
                  <a:solidFill>
                    <a:srgbClr val="7030A0"/>
                  </a:solidFill>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thi để được xem xét</a:t>
              </a:r>
              <a:r>
                <a:rPr lang="vi-VN" dirty="0">
                  <a:latin typeface="Cambria" panose="02040503050406030204" pitchFamily="18" charset="0"/>
                  <a:ea typeface="Cambria" panose="02040503050406030204" pitchFamily="18" charset="0"/>
                </a:rPr>
                <a:t>. Cán bộ giảng dạy phụ trách học phần, khoa/bộ môn quản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lý ngành đào tạo và P. ĐTĐH sẽ xem xét và quyết định sinh viên có được nhận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điểm I hay không. Nếu không được chấp thuận, sinh viên tự ý bỏ thi sẽ nhận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điểm không (0) cho học phần đó. Nếu được nhận điểm I, trong thời gian tối đa</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là 2 học kỳ chính tiếp theo, sinh viên phải làm đơn đăng ký thi lại học phần đó.</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Sau khi thi, điểm I sẽ được đổi thành điểm mà sinh viên đạt được. Ngược lại, qua hai học kỳ, nếu sinh viên không đăng ký thi lại thì điểm I sẽ bị đổi thành điểm</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không (0). Sinh viên nhận điểm I trong học kỳ nào sẽ không được xét học bổng</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khuyến khích của học kỳ đó </a:t>
              </a:r>
              <a:br>
                <a:rPr lang="vi-VN" dirty="0">
                  <a:latin typeface="Cambria" panose="02040503050406030204" pitchFamily="18" charset="0"/>
                  <a:ea typeface="Cambria" panose="02040503050406030204" pitchFamily="18" charset="0"/>
                </a:rPr>
              </a:b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1384598"/>
            <a:chOff x="1561537" y="4459527"/>
            <a:chExt cx="3493063" cy="1384598"/>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200329"/>
            </a:xfrm>
            <a:prstGeom prst="rect">
              <a:avLst/>
            </a:prstGeom>
            <a:noFill/>
          </p:spPr>
          <p:txBody>
            <a:bodyPr wrap="square" rtlCol="0">
              <a:spAutoFit/>
            </a:bodyPr>
            <a:lstStyle/>
            <a:p>
              <a:r>
                <a:rPr lang="vi-VN" dirty="0">
                  <a:latin typeface="Cambria" panose="02040503050406030204" pitchFamily="18" charset="0"/>
                  <a:ea typeface="Cambria" panose="02040503050406030204" pitchFamily="18" charset="0"/>
                </a:rPr>
                <a:t>Sinh viên không thể dự thi phải nộp đơn trước bao nhiêu ngày để xét? </a:t>
              </a: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22" name="Group 21">
            <a:extLst>
              <a:ext uri="{FF2B5EF4-FFF2-40B4-BE49-F238E27FC236}">
                <a16:creationId xmlns:a16="http://schemas.microsoft.com/office/drawing/2014/main" id="{9480F703-3A7C-41EA-BCDE-1201DFC2A529}"/>
              </a:ext>
            </a:extLst>
          </p:cNvPr>
          <p:cNvGrpSpPr/>
          <p:nvPr/>
        </p:nvGrpSpPr>
        <p:grpSpPr>
          <a:xfrm>
            <a:off x="4991941" y="4886168"/>
            <a:ext cx="5956819" cy="1058997"/>
            <a:chOff x="5064838" y="3708977"/>
            <a:chExt cx="5397870" cy="1058997"/>
          </a:xfrm>
        </p:grpSpPr>
        <p:sp>
          <p:nvSpPr>
            <p:cNvPr id="24" name="TextBox 23">
              <a:extLst>
                <a:ext uri="{FF2B5EF4-FFF2-40B4-BE49-F238E27FC236}">
                  <a16:creationId xmlns:a16="http://schemas.microsoft.com/office/drawing/2014/main" id="{E0957FA0-D8D5-48E3-B09A-428B01CEEA9E}"/>
                </a:ext>
              </a:extLst>
            </p:cNvPr>
            <p:cNvSpPr txBox="1"/>
            <p:nvPr/>
          </p:nvSpPr>
          <p:spPr>
            <a:xfrm>
              <a:off x="5434589" y="3752311"/>
              <a:ext cx="5028119" cy="1015663"/>
            </a:xfrm>
            <a:prstGeom prst="rect">
              <a:avLst/>
            </a:prstGeom>
            <a:noFill/>
          </p:spPr>
          <p:txBody>
            <a:bodyPr wrap="square" rtlCol="0">
              <a:spAutoFit/>
            </a:bodyPr>
            <a:lstStyle/>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document is returned as relevant</a:t>
              </a:r>
            </a:p>
            <a:p>
              <a:pPr marL="914400" lvl="1" indent="-457200">
                <a:buFont typeface="Wingdings" panose="05000000000000000000" pitchFamily="2" charset="2"/>
                <a:buChar char="ü"/>
              </a:pPr>
              <a:endPar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answer retrieved</a:t>
              </a:r>
            </a:p>
          </p:txBody>
        </p:sp>
        <p:pic>
          <p:nvPicPr>
            <p:cNvPr id="28" name="Picture 27" descr="A close up of a sign&#10;&#10;Description generated with high confidence">
              <a:extLst>
                <a:ext uri="{FF2B5EF4-FFF2-40B4-BE49-F238E27FC236}">
                  <a16:creationId xmlns:a16="http://schemas.microsoft.com/office/drawing/2014/main" id="{393E2AF4-7C5E-42E0-BFA6-C9DC6A4650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Tree>
    <p:extLst>
      <p:ext uri="{BB962C8B-B14F-4D97-AF65-F5344CB8AC3E}">
        <p14:creationId xmlns:p14="http://schemas.microsoft.com/office/powerpoint/2010/main" val="337141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2: Lexical/Syntactic Variations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23</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4248054"/>
            <a:chOff x="1361786" y="1521737"/>
            <a:chExt cx="9468427" cy="4248054"/>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4247317"/>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Vì những lý do chính đáng không thể dự thi, kiểm tra (ốm đau, tai nạn, việc gia</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đình</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đột xuất,. . . ) sinh viên sẽ được xem xét giải quyết cho nhận điểm chưa hoàn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tất học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phần (hoãn thi), ký hiệu bằng chữ I. Trước khi kết thúc học kỳ, sinh viên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phải nộp đơn trình bày rõ lý do không thể hoàn tất học phần cùng các giấy tờ</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xác nhận cần thiết cho cán bộ giảng dạy học phần đó và P.ĐTĐH. Trường hợp</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đột xuất và có lý do chính đáng, sinh viên phải nộp trong vòng 3 ngày kể từ ngày</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thi để được xem xét. Cán bộ giảng dạy phụ trách học phần, khoa/bộ môn quản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lý ngành đào tạo và P. ĐTĐH sẽ xem xét và quyết định sinh viên có được nhận</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điểm I hay không. </a:t>
              </a:r>
              <a:r>
                <a:rPr lang="vi-VN" dirty="0">
                  <a:solidFill>
                    <a:srgbClr val="7030A0"/>
                  </a:solidFill>
                  <a:latin typeface="Cambria" panose="02040503050406030204" pitchFamily="18" charset="0"/>
                  <a:ea typeface="Cambria" panose="02040503050406030204" pitchFamily="18" charset="0"/>
                </a:rPr>
                <a:t>Nếu </a:t>
              </a:r>
              <a:r>
                <a:rPr lang="vi-VN" dirty="0">
                  <a:solidFill>
                    <a:schemeClr val="accent5">
                      <a:lumMod val="50000"/>
                    </a:schemeClr>
                  </a:solidFill>
                  <a:latin typeface="Cambria" panose="02040503050406030204" pitchFamily="18" charset="0"/>
                  <a:ea typeface="Cambria" panose="02040503050406030204" pitchFamily="18" charset="0"/>
                </a:rPr>
                <a:t>không được chấp thuận</a:t>
              </a:r>
              <a:r>
                <a:rPr lang="vi-VN" dirty="0">
                  <a:latin typeface="Cambria" panose="02040503050406030204" pitchFamily="18" charset="0"/>
                  <a:ea typeface="Cambria" panose="02040503050406030204" pitchFamily="18" charset="0"/>
                </a:rPr>
                <a:t>, </a:t>
              </a:r>
              <a:r>
                <a:rPr lang="vi-VN" dirty="0">
                  <a:solidFill>
                    <a:srgbClr val="7030A0"/>
                  </a:solidFill>
                  <a:latin typeface="Cambria" panose="02040503050406030204" pitchFamily="18" charset="0"/>
                  <a:ea typeface="Cambria" panose="02040503050406030204" pitchFamily="18" charset="0"/>
                </a:rPr>
                <a:t>sinh viên tự ý </a:t>
              </a:r>
              <a:r>
                <a:rPr lang="vi-VN" dirty="0">
                  <a:solidFill>
                    <a:schemeClr val="accent5">
                      <a:lumMod val="50000"/>
                    </a:schemeClr>
                  </a:solidFill>
                  <a:latin typeface="Cambria" panose="02040503050406030204" pitchFamily="18" charset="0"/>
                  <a:ea typeface="Cambria" panose="02040503050406030204" pitchFamily="18" charset="0"/>
                </a:rPr>
                <a:t>bỏ thi </a:t>
              </a:r>
              <a:r>
                <a:rPr lang="vi-VN" dirty="0">
                  <a:solidFill>
                    <a:srgbClr val="7030A0"/>
                  </a:solidFill>
                  <a:latin typeface="Cambria" panose="02040503050406030204" pitchFamily="18" charset="0"/>
                  <a:ea typeface="Cambria" panose="02040503050406030204" pitchFamily="18" charset="0"/>
                </a:rPr>
                <a:t>sẽ </a:t>
              </a:r>
              <a:r>
                <a:rPr lang="vi-VN" dirty="0">
                  <a:solidFill>
                    <a:srgbClr val="FF0000"/>
                  </a:solidFill>
                  <a:latin typeface="Cambria" panose="02040503050406030204" pitchFamily="18" charset="0"/>
                  <a:ea typeface="Cambria" panose="02040503050406030204" pitchFamily="18" charset="0"/>
                </a:rPr>
                <a:t>nhận</a:t>
              </a:r>
              <a:r>
                <a:rPr lang="en-US" dirty="0">
                  <a:solidFill>
                    <a:srgbClr val="FF0000"/>
                  </a:solidFill>
                  <a:latin typeface="Cambria" panose="02040503050406030204" pitchFamily="18" charset="0"/>
                  <a:ea typeface="Cambria" panose="02040503050406030204" pitchFamily="18" charset="0"/>
                </a:rPr>
                <a:t> </a:t>
              </a:r>
              <a:r>
                <a:rPr lang="vi-VN" dirty="0">
                  <a:solidFill>
                    <a:srgbClr val="FF0000"/>
                  </a:solidFill>
                  <a:latin typeface="Cambria" panose="02040503050406030204" pitchFamily="18" charset="0"/>
                  <a:ea typeface="Cambria" panose="02040503050406030204" pitchFamily="18" charset="0"/>
                </a:rPr>
                <a:t>điểm không (0) cho học phần đó</a:t>
              </a:r>
              <a:r>
                <a:rPr lang="vi-VN" dirty="0">
                  <a:latin typeface="Cambria" panose="02040503050406030204" pitchFamily="18" charset="0"/>
                  <a:ea typeface="Cambria" panose="02040503050406030204" pitchFamily="18" charset="0"/>
                </a:rPr>
                <a:t>. Nếu được nhận điểm I, trong thời gian tối đa</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là 2 học kỳ chính tiếp theo, sinh viên phải làm đơn đăng ký thi lại học phần đó.</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Sau khi thi, điểm I sẽ được đổi thành điểm mà sinh viên đạt được. Ngược lại, qua hai học kỳ, nếu sinh viên không đăng ký thi lại thì điểm I sẽ bị đổi thành điểm</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không (0). Sinh viên nhận điểm I trong học kỳ nào sẽ không được xét học bổng</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khuyến khích của học kỳ đó </a:t>
              </a:r>
              <a:br>
                <a:rPr lang="vi-VN" dirty="0">
                  <a:latin typeface="Cambria" panose="02040503050406030204" pitchFamily="18" charset="0"/>
                  <a:ea typeface="Cambria" panose="02040503050406030204" pitchFamily="18" charset="0"/>
                </a:rPr>
              </a:b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1753929"/>
            <a:chOff x="1561537" y="4459527"/>
            <a:chExt cx="3493063" cy="1753929"/>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569660"/>
            </a:xfrm>
            <a:prstGeom prst="rect">
              <a:avLst/>
            </a:prstGeom>
            <a:noFill/>
          </p:spPr>
          <p:txBody>
            <a:bodyPr wrap="square" rtlCol="0">
              <a:spAutoFit/>
            </a:bodyPr>
            <a:lstStyle/>
            <a:p>
              <a:r>
                <a:rPr lang="vi-VN" sz="2000" dirty="0">
                  <a:latin typeface="Cambria" panose="02040503050406030204" pitchFamily="18" charset="0"/>
                  <a:ea typeface="Cambria" panose="02040503050406030204" pitchFamily="18" charset="0"/>
                </a:rPr>
                <a:t>Nếu </a:t>
              </a:r>
              <a:r>
                <a:rPr lang="vi-VN" sz="2000" dirty="0">
                  <a:solidFill>
                    <a:schemeClr val="accent5">
                      <a:lumMod val="50000"/>
                    </a:schemeClr>
                  </a:solidFill>
                  <a:latin typeface="Cambria" panose="02040503050406030204" pitchFamily="18" charset="0"/>
                  <a:ea typeface="Cambria" panose="02040503050406030204" pitchFamily="18" charset="0"/>
                </a:rPr>
                <a:t>không được đồng ý</a:t>
              </a:r>
              <a:r>
                <a:rPr lang="vi-VN" sz="2000" dirty="0">
                  <a:solidFill>
                    <a:srgbClr val="002060"/>
                  </a:solidFill>
                  <a:latin typeface="Cambria" panose="02040503050406030204" pitchFamily="18" charset="0"/>
                  <a:ea typeface="Cambria" panose="02040503050406030204" pitchFamily="18" charset="0"/>
                </a:rPr>
                <a:t> </a:t>
              </a:r>
              <a:r>
                <a:rPr lang="vi-VN" sz="2000" dirty="0">
                  <a:latin typeface="Cambria" panose="02040503050406030204" pitchFamily="18" charset="0"/>
                  <a:ea typeface="Cambria" panose="02040503050406030204" pitchFamily="18" charset="0"/>
                </a:rPr>
                <a:t>mà em </a:t>
              </a:r>
              <a:r>
                <a:rPr lang="vi-VN" sz="2000" dirty="0">
                  <a:solidFill>
                    <a:schemeClr val="accent5">
                      <a:lumMod val="50000"/>
                    </a:schemeClr>
                  </a:solidFill>
                  <a:latin typeface="Cambria" panose="02040503050406030204" pitchFamily="18" charset="0"/>
                  <a:ea typeface="Cambria" panose="02040503050406030204" pitchFamily="18" charset="0"/>
                </a:rPr>
                <a:t>không thi </a:t>
              </a:r>
              <a:r>
                <a:rPr lang="vi-VN" sz="2000" dirty="0">
                  <a:latin typeface="Cambria" panose="02040503050406030204" pitchFamily="18" charset="0"/>
                  <a:ea typeface="Cambria" panose="02040503050406030204" pitchFamily="18" charset="0"/>
                </a:rPr>
                <a:t>thì sẽ ra sao? </a:t>
              </a:r>
              <a:br>
                <a:rPr lang="vi-VN" dirty="0"/>
              </a:b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22" name="Group 21">
            <a:extLst>
              <a:ext uri="{FF2B5EF4-FFF2-40B4-BE49-F238E27FC236}">
                <a16:creationId xmlns:a16="http://schemas.microsoft.com/office/drawing/2014/main" id="{9480F703-3A7C-41EA-BCDE-1201DFC2A529}"/>
              </a:ext>
            </a:extLst>
          </p:cNvPr>
          <p:cNvGrpSpPr/>
          <p:nvPr/>
        </p:nvGrpSpPr>
        <p:grpSpPr>
          <a:xfrm>
            <a:off x="4991942" y="4886168"/>
            <a:ext cx="5397870" cy="854630"/>
            <a:chOff x="5064838" y="3708977"/>
            <a:chExt cx="5397870" cy="854630"/>
          </a:xfrm>
        </p:grpSpPr>
        <p:sp>
          <p:nvSpPr>
            <p:cNvPr id="24" name="TextBox 23">
              <a:extLst>
                <a:ext uri="{FF2B5EF4-FFF2-40B4-BE49-F238E27FC236}">
                  <a16:creationId xmlns:a16="http://schemas.microsoft.com/office/drawing/2014/main" id="{E0957FA0-D8D5-48E3-B09A-428B01CEEA9E}"/>
                </a:ext>
              </a:extLst>
            </p:cNvPr>
            <p:cNvSpPr txBox="1"/>
            <p:nvPr/>
          </p:nvSpPr>
          <p:spPr>
            <a:xfrm>
              <a:off x="5434589" y="3752311"/>
              <a:ext cx="5028119" cy="400110"/>
            </a:xfrm>
            <a:prstGeom prst="rect">
              <a:avLst/>
            </a:prstGeom>
            <a:noFill/>
          </p:spPr>
          <p:txBody>
            <a:bodyPr wrap="square" rtlCol="0">
              <a:spAutoFit/>
            </a:bodyPr>
            <a:lstStyle/>
            <a:p>
              <a:pPr marL="914400" lvl="1" indent="-457200">
                <a:buFont typeface="Segoe UI Symbol" panose="020B0502040204020203"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No document found</a:t>
              </a:r>
            </a:p>
          </p:txBody>
        </p:sp>
        <p:pic>
          <p:nvPicPr>
            <p:cNvPr id="28" name="Picture 27" descr="A close up of a sign&#10;&#10;Description generated with high confidence">
              <a:extLst>
                <a:ext uri="{FF2B5EF4-FFF2-40B4-BE49-F238E27FC236}">
                  <a16:creationId xmlns:a16="http://schemas.microsoft.com/office/drawing/2014/main" id="{393E2AF4-7C5E-42E0-BFA6-C9DC6A4650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Tree>
    <p:extLst>
      <p:ext uri="{BB962C8B-B14F-4D97-AF65-F5344CB8AC3E}">
        <p14:creationId xmlns:p14="http://schemas.microsoft.com/office/powerpoint/2010/main" val="428567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3: World Knowledge</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24</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3971055"/>
            <a:chOff x="1361786" y="1521737"/>
            <a:chExt cx="9468427" cy="3971055"/>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3970318"/>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Khoa chịu trách nhiệm xét duyệt đề tài KLTN. Việc xét duyệt phải đảm bảo các yêu cầu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sau: Đề tài có thể do giảng viên hay các doanh nghiệp đề xuất. Đề tài và đề cương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nghiên cứu phải đảm bảo: Tính khoa học, tính thực tiễn của đề tài; Tính khả thi của đề tài (điều kiện thực hiện, thời gian, khối lượng. . . ); Đề tài phù hợp với mục tiêu đào tạo và chuẩn đầu ra của ngành đào tạo tương ứng; Các đề tài đã qua xét duyệt phải được công bố để sinh viên đăng ký. Mỗi đề tài KLTN được giao cho từ 1 đến 2 SV thực hiện với sự phân công trách nhiệm cụ thể cho từng SV có ghi rõ trong đề cương nghiên cứu. Mỗi đề tài KLTN phải do tối thiểu 1 CBHD có học vị từ thạc sĩ trở lên hướng dẫn, nếu đề tài do doanh nghiệp đề xuất thì có thể có thêm 1 đại diện của doanh nghiệp đồng hướng dẫn.</a:t>
              </a:r>
              <a:r>
                <a:rPr lang="vi-VN" dirty="0">
                  <a:solidFill>
                    <a:srgbClr val="7030A0"/>
                  </a:solidFill>
                  <a:latin typeface="Cambria" panose="02040503050406030204" pitchFamily="18" charset="0"/>
                  <a:ea typeface="Cambria" panose="02040503050406030204" pitchFamily="18" charset="0"/>
                </a:rPr>
                <a:t> CBHD đề tài không được là người có </a:t>
              </a:r>
              <a:r>
                <a:rPr lang="vi-VN" dirty="0">
                  <a:solidFill>
                    <a:schemeClr val="accent5">
                      <a:lumMod val="50000"/>
                    </a:schemeClr>
                  </a:solidFill>
                  <a:latin typeface="Cambria" panose="02040503050406030204" pitchFamily="18" charset="0"/>
                  <a:ea typeface="Cambria" panose="02040503050406030204" pitchFamily="18" charset="0"/>
                </a:rPr>
                <a:t>quan hệ ruột thịt </a:t>
              </a:r>
              <a:r>
                <a:rPr lang="vi-VN" dirty="0">
                  <a:solidFill>
                    <a:srgbClr val="7030A0"/>
                  </a:solidFill>
                  <a:latin typeface="Cambria" panose="02040503050406030204" pitchFamily="18" charset="0"/>
                  <a:ea typeface="Cambria" panose="02040503050406030204" pitchFamily="18" charset="0"/>
                </a:rPr>
                <a:t>với SV thực hiện </a:t>
              </a:r>
              <a:r>
                <a:rPr lang="vi-VN" dirty="0">
                  <a:solidFill>
                    <a:srgbClr val="FF0000"/>
                  </a:solidFill>
                  <a:latin typeface="Cambria" panose="02040503050406030204" pitchFamily="18" charset="0"/>
                  <a:ea typeface="Cambria" panose="02040503050406030204" pitchFamily="18" charset="0"/>
                </a:rPr>
                <a:t>(cha, mẹ, vợ, chồng, anh, chị, em ruột). </a:t>
              </a:r>
              <a:r>
                <a:rPr lang="vi-VN" dirty="0">
                  <a:latin typeface="Cambria" panose="02040503050406030204" pitchFamily="18" charset="0"/>
                  <a:ea typeface="Cambria" panose="02040503050406030204" pitchFamily="18" charset="0"/>
                </a:rPr>
                <a:t>CBHD được hướng dẫn tối đa 5 đề tài hoặc 10 SV trong mỗi đợt giao đề tài KLTN. Đối với các đề tài có sử dụng dữ liệu hoặc tư liệu của doanh nghiệp, CBHD có trách nhiệm kiểm tra việc thực hiện các qui định về tác quyền của đơn vị cung cấp dữ liệu hoặc tư liệu liên quan</a:t>
              </a:r>
              <a:r>
                <a:rPr lang="en-US" dirty="0">
                  <a:latin typeface="Cambria" panose="02040503050406030204" pitchFamily="18" charset="0"/>
                  <a:ea typeface="Cambria" panose="02040503050406030204" pitchFamily="18" charset="0"/>
                </a:rPr>
                <a:t>.</a:t>
              </a: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1507708"/>
            <a:chOff x="1561537" y="4459527"/>
            <a:chExt cx="3493063" cy="1507708"/>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323439"/>
            </a:xfrm>
            <a:prstGeom prst="rect">
              <a:avLst/>
            </a:prstGeom>
            <a:noFill/>
          </p:spPr>
          <p:txBody>
            <a:bodyPr wrap="square" rtlCol="0">
              <a:spAutoFit/>
            </a:bodyPr>
            <a:lstStyle/>
            <a:p>
              <a:r>
                <a:rPr lang="vi-VN" sz="2000" dirty="0">
                  <a:latin typeface="Cambria" panose="02040503050406030204" pitchFamily="18" charset="0"/>
                  <a:ea typeface="Cambria" panose="02040503050406030204" pitchFamily="18" charset="0"/>
                </a:rPr>
                <a:t>Ai là người có quan hệ ruột thịt với sinh viên? </a:t>
              </a:r>
              <a:br>
                <a:rPr lang="vi-VN" sz="2000" dirty="0">
                  <a:latin typeface="Cambria" panose="02040503050406030204" pitchFamily="18" charset="0"/>
                  <a:ea typeface="Cambria" panose="02040503050406030204" pitchFamily="18" charset="0"/>
                </a:rPr>
              </a:br>
              <a:br>
                <a:rPr lang="en-US" sz="2000" dirty="0">
                  <a:latin typeface="Cambria" panose="02040503050406030204" pitchFamily="18" charset="0"/>
                  <a:ea typeface="Cambria" panose="02040503050406030204" pitchFamily="18" charset="0"/>
                </a:rPr>
              </a:br>
              <a:endParaRPr lang="vi-VN" sz="2000"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19" name="Group 18">
            <a:extLst>
              <a:ext uri="{FF2B5EF4-FFF2-40B4-BE49-F238E27FC236}">
                <a16:creationId xmlns:a16="http://schemas.microsoft.com/office/drawing/2014/main" id="{0C72C93A-04A2-4992-ADA6-29F67EF7C347}"/>
              </a:ext>
            </a:extLst>
          </p:cNvPr>
          <p:cNvGrpSpPr/>
          <p:nvPr/>
        </p:nvGrpSpPr>
        <p:grpSpPr>
          <a:xfrm>
            <a:off x="4991941" y="4886168"/>
            <a:ext cx="6082111" cy="1214111"/>
            <a:chOff x="4991942" y="4886168"/>
            <a:chExt cx="5397870" cy="1214111"/>
          </a:xfrm>
        </p:grpSpPr>
        <p:grpSp>
          <p:nvGrpSpPr>
            <p:cNvPr id="21" name="Group 20">
              <a:extLst>
                <a:ext uri="{FF2B5EF4-FFF2-40B4-BE49-F238E27FC236}">
                  <a16:creationId xmlns:a16="http://schemas.microsoft.com/office/drawing/2014/main" id="{7DCEE005-0737-490D-91AA-C3BB02466879}"/>
                </a:ext>
              </a:extLst>
            </p:cNvPr>
            <p:cNvGrpSpPr/>
            <p:nvPr/>
          </p:nvGrpSpPr>
          <p:grpSpPr>
            <a:xfrm>
              <a:off x="4991942" y="4886168"/>
              <a:ext cx="5397870" cy="854630"/>
              <a:chOff x="5064838" y="3708977"/>
              <a:chExt cx="5397870" cy="854630"/>
            </a:xfrm>
          </p:grpSpPr>
          <p:sp>
            <p:nvSpPr>
              <p:cNvPr id="23" name="TextBox 22">
                <a:extLst>
                  <a:ext uri="{FF2B5EF4-FFF2-40B4-BE49-F238E27FC236}">
                    <a16:creationId xmlns:a16="http://schemas.microsoft.com/office/drawing/2014/main" id="{9BB00644-C371-4B26-9CCC-D5DAE1C4BA56}"/>
                  </a:ext>
                </a:extLst>
              </p:cNvPr>
              <p:cNvSpPr txBox="1"/>
              <p:nvPr/>
            </p:nvSpPr>
            <p:spPr>
              <a:xfrm>
                <a:off x="5434589" y="3752311"/>
                <a:ext cx="5028119" cy="400110"/>
              </a:xfrm>
              <a:prstGeom prst="rect">
                <a:avLst/>
              </a:prstGeom>
              <a:noFill/>
            </p:spPr>
            <p:txBody>
              <a:bodyPr wrap="square" rtlCol="0">
                <a:spAutoFit/>
              </a:bodyPr>
              <a:lstStyle/>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document is returned as relevant</a:t>
                </a:r>
              </a:p>
            </p:txBody>
          </p:sp>
          <p:pic>
            <p:nvPicPr>
              <p:cNvPr id="24" name="Picture 23" descr="A close up of a sign&#10;&#10;Description generated with high confidence">
                <a:extLst>
                  <a:ext uri="{FF2B5EF4-FFF2-40B4-BE49-F238E27FC236}">
                    <a16:creationId xmlns:a16="http://schemas.microsoft.com/office/drawing/2014/main" id="{81E5C765-18C6-4379-9202-3663E2AA34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
          <p:nvSpPr>
            <p:cNvPr id="22" name="TextBox 21">
              <a:extLst>
                <a:ext uri="{FF2B5EF4-FFF2-40B4-BE49-F238E27FC236}">
                  <a16:creationId xmlns:a16="http://schemas.microsoft.com/office/drawing/2014/main" id="{85A85153-8602-4B12-B1DF-3331FB26349C}"/>
                </a:ext>
              </a:extLst>
            </p:cNvPr>
            <p:cNvSpPr txBox="1"/>
            <p:nvPr/>
          </p:nvSpPr>
          <p:spPr>
            <a:xfrm>
              <a:off x="5326921" y="5700169"/>
              <a:ext cx="5028119" cy="400110"/>
            </a:xfrm>
            <a:prstGeom prst="rect">
              <a:avLst/>
            </a:prstGeom>
            <a:noFill/>
          </p:spPr>
          <p:txBody>
            <a:bodyPr wrap="square" rtlCol="0">
              <a:spAutoFit/>
            </a:bodyPr>
            <a:lstStyle/>
            <a:p>
              <a:pPr marL="914400" lvl="1" indent="-457200">
                <a:buFont typeface="Segoe UI Symbol" panose="020B0502040204020203"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Answer can’t be inferred</a:t>
              </a:r>
            </a:p>
          </p:txBody>
        </p:sp>
      </p:grpSp>
    </p:spTree>
    <p:extLst>
      <p:ext uri="{BB962C8B-B14F-4D97-AF65-F5344CB8AC3E}">
        <p14:creationId xmlns:p14="http://schemas.microsoft.com/office/powerpoint/2010/main" val="311256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4: Multiple Sentences Reasoning</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25</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3694056"/>
            <a:chOff x="1361786" y="1521737"/>
            <a:chExt cx="9468427" cy="3694056"/>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3693319"/>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Tín chỉ học phí (TCHP) là đơn vị dùng để lượng hóa chi phí của các hoạt động giảng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dạy tính cho từng học phần. Số TCHP của mỗi học phần được xác định căn cứ vào đề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cương và cách thức tổ chức học phần; cụ thể như sau: Phần giảng dạy lý thuyết tại lớp: 15 tiết tương đương với 1 TCHP. Phần giảng dạy thực hành, thí nghiệm, thảo luận: 15 tiết tương đương với 1 TCHP. Một số học phần đặc biệt được xác định số TCHP riêng như: học phần Giáo dục quốc phòng-An ninh, Giáo dục thể chất, Thực tập doanh nghiệp, Khóa luận tốt nghiệp, Môn học đồ án bao gồm chuyên đề nghiên cứu khoa học, seminar,. . . sẽ được Hiệu trưởng ban hành. </a:t>
              </a:r>
              <a:r>
                <a:rPr lang="vi-VN" dirty="0">
                  <a:solidFill>
                    <a:srgbClr val="7030A0"/>
                  </a:solidFill>
                  <a:latin typeface="Cambria" panose="02040503050406030204" pitchFamily="18" charset="0"/>
                  <a:ea typeface="Cambria" panose="02040503050406030204" pitchFamily="18" charset="0"/>
                </a:rPr>
                <a:t>Có 3 loại TCHP: </a:t>
              </a:r>
              <a:r>
                <a:rPr lang="vi-VN" dirty="0">
                  <a:solidFill>
                    <a:schemeClr val="accent5">
                      <a:lumMod val="50000"/>
                    </a:schemeClr>
                  </a:solidFill>
                  <a:latin typeface="Cambria" panose="02040503050406030204" pitchFamily="18" charset="0"/>
                  <a:ea typeface="Cambria" panose="02040503050406030204" pitchFamily="18" charset="0"/>
                </a:rPr>
                <a:t>1. TCHP học lại (TCHPHL): </a:t>
              </a:r>
              <a:r>
                <a:rPr lang="vi-VN" dirty="0">
                  <a:solidFill>
                    <a:srgbClr val="7030A0"/>
                  </a:solidFill>
                  <a:latin typeface="Cambria" panose="02040503050406030204" pitchFamily="18" charset="0"/>
                  <a:ea typeface="Cambria" panose="02040503050406030204" pitchFamily="18" charset="0"/>
                </a:rPr>
                <a:t>là tín chỉ học phí của học phần học lại. </a:t>
              </a:r>
              <a:r>
                <a:rPr lang="vi-VN" dirty="0">
                  <a:solidFill>
                    <a:srgbClr val="FF0000"/>
                  </a:solidFill>
                  <a:latin typeface="Cambria" panose="02040503050406030204" pitchFamily="18" charset="0"/>
                  <a:ea typeface="Cambria" panose="02040503050406030204" pitchFamily="18" charset="0"/>
                </a:rPr>
                <a:t>2. TCHP học cải thiện</a:t>
              </a:r>
              <a:r>
                <a:rPr lang="vi-VN" dirty="0">
                  <a:solidFill>
                    <a:srgbClr val="7030A0"/>
                  </a:solidFill>
                  <a:latin typeface="Cambria" panose="02040503050406030204" pitchFamily="18" charset="0"/>
                  <a:ea typeface="Cambria" panose="02040503050406030204" pitchFamily="18" charset="0"/>
                </a:rPr>
                <a:t> (TCHPCT): là tín chỉ học phí của học phần học cải thiện. </a:t>
              </a:r>
              <a:r>
                <a:rPr lang="vi-VN" dirty="0">
                  <a:solidFill>
                    <a:schemeClr val="accent5">
                      <a:lumMod val="50000"/>
                    </a:schemeClr>
                  </a:solidFill>
                  <a:latin typeface="Cambria" panose="02040503050406030204" pitchFamily="18" charset="0"/>
                  <a:ea typeface="Cambria" panose="02040503050406030204" pitchFamily="18" charset="0"/>
                </a:rPr>
                <a:t>3. TCHP học mới </a:t>
              </a:r>
              <a:r>
                <a:rPr lang="vi-VN" dirty="0">
                  <a:solidFill>
                    <a:srgbClr val="7030A0"/>
                  </a:solidFill>
                  <a:latin typeface="Cambria" panose="02040503050406030204" pitchFamily="18" charset="0"/>
                  <a:ea typeface="Cambria" panose="02040503050406030204" pitchFamily="18" charset="0"/>
                </a:rPr>
                <a:t>(TCHPHM): là tín chỉ học phí của học phần mới học lần đầu</a:t>
              </a:r>
              <a:r>
                <a:rPr lang="vi-VN" dirty="0">
                  <a:latin typeface="Cambria" panose="02040503050406030204" pitchFamily="18" charset="0"/>
                  <a:ea typeface="Cambria" panose="02040503050406030204" pitchFamily="18" charset="0"/>
                </a:rPr>
                <a:t>. Đầu năm học, Trường sẽ công bố mức học phí cho mỗi loại TCHP</a:t>
              </a:r>
              <a:br>
                <a:rPr lang="vi-VN" dirty="0">
                  <a:latin typeface="Cambria" panose="02040503050406030204" pitchFamily="18" charset="0"/>
                  <a:ea typeface="Cambria" panose="02040503050406030204" pitchFamily="18" charset="0"/>
                </a:rPr>
              </a:b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1815485"/>
            <a:chOff x="1561537" y="4459527"/>
            <a:chExt cx="3493063" cy="1815485"/>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631216"/>
            </a:xfrm>
            <a:prstGeom prst="rect">
              <a:avLst/>
            </a:prstGeom>
            <a:noFill/>
          </p:spPr>
          <p:txBody>
            <a:bodyPr wrap="square" rtlCol="0">
              <a:spAutoFit/>
            </a:bodyPr>
            <a:lstStyle/>
            <a:p>
              <a:r>
                <a:rPr lang="en-US" sz="2000" dirty="0" err="1">
                  <a:latin typeface="Cambria" panose="02040503050406030204" pitchFamily="18" charset="0"/>
                  <a:ea typeface="Cambria" panose="02040503050406030204" pitchFamily="18" charset="0"/>
                </a:rPr>
                <a:t>Tín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chỉ</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học</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phí</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gồm</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những</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gì</a:t>
              </a:r>
              <a:r>
                <a:rPr lang="en-US" sz="2000" dirty="0">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ngoài</a:t>
              </a:r>
              <a:r>
                <a:rPr lang="en-US" sz="2000" dirty="0">
                  <a:solidFill>
                    <a:srgbClr val="7030A0"/>
                  </a:solidFill>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tín</a:t>
              </a:r>
              <a:r>
                <a:rPr lang="en-US" sz="2000" dirty="0">
                  <a:solidFill>
                    <a:srgbClr val="7030A0"/>
                  </a:solidFill>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chỉ</a:t>
              </a:r>
              <a:r>
                <a:rPr lang="en-US" sz="2000" dirty="0">
                  <a:solidFill>
                    <a:srgbClr val="7030A0"/>
                  </a:solidFill>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học</a:t>
              </a:r>
              <a:r>
                <a:rPr lang="en-US" sz="2000" dirty="0">
                  <a:solidFill>
                    <a:srgbClr val="7030A0"/>
                  </a:solidFill>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lại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và</a:t>
              </a:r>
              <a:r>
                <a:rPr lang="en-US" sz="2000" dirty="0">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tín</a:t>
              </a:r>
              <a:r>
                <a:rPr lang="en-US" sz="2000" dirty="0">
                  <a:solidFill>
                    <a:srgbClr val="7030A0"/>
                  </a:solidFill>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chỉ</a:t>
              </a:r>
              <a:r>
                <a:rPr lang="en-US" sz="2000" dirty="0">
                  <a:solidFill>
                    <a:srgbClr val="7030A0"/>
                  </a:solidFill>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học</a:t>
              </a:r>
              <a:r>
                <a:rPr lang="en-US" sz="2000" dirty="0">
                  <a:solidFill>
                    <a:srgbClr val="7030A0"/>
                  </a:solidFill>
                  <a:latin typeface="Cambria" panose="02040503050406030204" pitchFamily="18" charset="0"/>
                  <a:ea typeface="Cambria" panose="02040503050406030204" pitchFamily="18" charset="0"/>
                </a:rPr>
                <a:t> </a:t>
              </a:r>
              <a:r>
                <a:rPr lang="en-US" sz="2000" dirty="0" err="1">
                  <a:solidFill>
                    <a:srgbClr val="7030A0"/>
                  </a:solidFill>
                  <a:latin typeface="Cambria" panose="02040503050406030204" pitchFamily="18" charset="0"/>
                  <a:ea typeface="Cambria" panose="02040503050406030204" pitchFamily="18" charset="0"/>
                </a:rPr>
                <a:t>mới</a:t>
              </a:r>
              <a:r>
                <a:rPr lang="en-US" sz="2000" dirty="0">
                  <a:solidFill>
                    <a:srgbClr val="7030A0"/>
                  </a:solidFill>
                  <a:latin typeface="Cambria" panose="02040503050406030204" pitchFamily="18" charset="0"/>
                  <a:ea typeface="Cambria" panose="02040503050406030204" pitchFamily="18" charset="0"/>
                </a:rPr>
                <a:t>? </a:t>
              </a:r>
              <a:br>
                <a:rPr lang="en-US" sz="2000" dirty="0"/>
              </a:br>
              <a:endParaRPr lang="vi-VN" sz="2000"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4" name="Group 3">
            <a:extLst>
              <a:ext uri="{FF2B5EF4-FFF2-40B4-BE49-F238E27FC236}">
                <a16:creationId xmlns:a16="http://schemas.microsoft.com/office/drawing/2014/main" id="{3B14584D-01DA-4B51-9E1D-627E54460A1A}"/>
              </a:ext>
            </a:extLst>
          </p:cNvPr>
          <p:cNvGrpSpPr/>
          <p:nvPr/>
        </p:nvGrpSpPr>
        <p:grpSpPr>
          <a:xfrm>
            <a:off x="4991941" y="4886168"/>
            <a:ext cx="6126001" cy="1214111"/>
            <a:chOff x="4991942" y="4886168"/>
            <a:chExt cx="5397870" cy="1214111"/>
          </a:xfrm>
        </p:grpSpPr>
        <p:grpSp>
          <p:nvGrpSpPr>
            <p:cNvPr id="20" name="Group 19">
              <a:extLst>
                <a:ext uri="{FF2B5EF4-FFF2-40B4-BE49-F238E27FC236}">
                  <a16:creationId xmlns:a16="http://schemas.microsoft.com/office/drawing/2014/main" id="{F040CD79-96BD-43BB-8544-2311166D1EAA}"/>
                </a:ext>
              </a:extLst>
            </p:cNvPr>
            <p:cNvGrpSpPr/>
            <p:nvPr/>
          </p:nvGrpSpPr>
          <p:grpSpPr>
            <a:xfrm>
              <a:off x="4991942" y="4886168"/>
              <a:ext cx="5397870" cy="854630"/>
              <a:chOff x="5064838" y="3708977"/>
              <a:chExt cx="5397870" cy="854630"/>
            </a:xfrm>
          </p:grpSpPr>
          <p:sp>
            <p:nvSpPr>
              <p:cNvPr id="21" name="TextBox 20">
                <a:extLst>
                  <a:ext uri="{FF2B5EF4-FFF2-40B4-BE49-F238E27FC236}">
                    <a16:creationId xmlns:a16="http://schemas.microsoft.com/office/drawing/2014/main" id="{3FFACE90-2F41-4F7B-B7B7-5BA0F52D880D}"/>
                  </a:ext>
                </a:extLst>
              </p:cNvPr>
              <p:cNvSpPr txBox="1"/>
              <p:nvPr/>
            </p:nvSpPr>
            <p:spPr>
              <a:xfrm>
                <a:off x="5434589" y="3752311"/>
                <a:ext cx="5028119" cy="400110"/>
              </a:xfrm>
              <a:prstGeom prst="rect">
                <a:avLst/>
              </a:prstGeom>
              <a:noFill/>
            </p:spPr>
            <p:txBody>
              <a:bodyPr wrap="square" rtlCol="0">
                <a:spAutoFit/>
              </a:bodyPr>
              <a:lstStyle/>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document is returned as relevant</a:t>
                </a:r>
              </a:p>
            </p:txBody>
          </p:sp>
          <p:pic>
            <p:nvPicPr>
              <p:cNvPr id="22" name="Picture 21" descr="A close up of a sign&#10;&#10;Description generated with high confidence">
                <a:extLst>
                  <a:ext uri="{FF2B5EF4-FFF2-40B4-BE49-F238E27FC236}">
                    <a16:creationId xmlns:a16="http://schemas.microsoft.com/office/drawing/2014/main" id="{7D97B4F2-E0C9-4022-8C12-9338F5C50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
          <p:nvSpPr>
            <p:cNvPr id="23" name="TextBox 22">
              <a:extLst>
                <a:ext uri="{FF2B5EF4-FFF2-40B4-BE49-F238E27FC236}">
                  <a16:creationId xmlns:a16="http://schemas.microsoft.com/office/drawing/2014/main" id="{6A626D91-5B58-4FB9-83DA-1954EF30ED14}"/>
                </a:ext>
              </a:extLst>
            </p:cNvPr>
            <p:cNvSpPr txBox="1"/>
            <p:nvPr/>
          </p:nvSpPr>
          <p:spPr>
            <a:xfrm>
              <a:off x="5326921" y="5700169"/>
              <a:ext cx="5028119" cy="400110"/>
            </a:xfrm>
            <a:prstGeom prst="rect">
              <a:avLst/>
            </a:prstGeom>
            <a:noFill/>
          </p:spPr>
          <p:txBody>
            <a:bodyPr wrap="square" rtlCol="0">
              <a:spAutoFit/>
            </a:bodyPr>
            <a:lstStyle/>
            <a:p>
              <a:pPr marL="914400" lvl="1" indent="-457200">
                <a:buFont typeface="Segoe UI Symbol" panose="020B0502040204020203"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Answer can’t be inferred</a:t>
              </a:r>
            </a:p>
          </p:txBody>
        </p:sp>
      </p:grpSp>
    </p:spTree>
    <p:extLst>
      <p:ext uri="{BB962C8B-B14F-4D97-AF65-F5344CB8AC3E}">
        <p14:creationId xmlns:p14="http://schemas.microsoft.com/office/powerpoint/2010/main" val="3752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Test case 5: Long Answer</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26</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8221312" y="39092"/>
              <a:ext cx="386283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Experiments</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8" name="Group 7">
            <a:extLst>
              <a:ext uri="{FF2B5EF4-FFF2-40B4-BE49-F238E27FC236}">
                <a16:creationId xmlns:a16="http://schemas.microsoft.com/office/drawing/2014/main" id="{2586F37C-9C9C-4CE4-AB26-2073FFE073A9}"/>
              </a:ext>
            </a:extLst>
          </p:cNvPr>
          <p:cNvGrpSpPr/>
          <p:nvPr/>
        </p:nvGrpSpPr>
        <p:grpSpPr>
          <a:xfrm>
            <a:off x="1361786" y="1147240"/>
            <a:ext cx="9468427" cy="3694056"/>
            <a:chOff x="1361786" y="1521737"/>
            <a:chExt cx="9468427" cy="3694056"/>
          </a:xfrm>
        </p:grpSpPr>
        <p:sp>
          <p:nvSpPr>
            <p:cNvPr id="26" name="TextBox 25">
              <a:extLst>
                <a:ext uri="{FF2B5EF4-FFF2-40B4-BE49-F238E27FC236}">
                  <a16:creationId xmlns:a16="http://schemas.microsoft.com/office/drawing/2014/main" id="{6AFBCD2A-1FAB-44F7-B4FF-5402FEF9FA4C}"/>
                </a:ext>
              </a:extLst>
            </p:cNvPr>
            <p:cNvSpPr txBox="1"/>
            <p:nvPr/>
          </p:nvSpPr>
          <p:spPr>
            <a:xfrm>
              <a:off x="1361786" y="1522474"/>
              <a:ext cx="9468427" cy="3693319"/>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Tín chỉ học phí (TCHP) là đơn vị dùng để lượng hóa chi phí của các hoạt động giảng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dạy tính cho từng học phần. Số TCHP của mỗi học phần được xác định căn cứ vào đề </a:t>
              </a:r>
              <a:r>
                <a:rPr lang="en-US" dirty="0">
                  <a:latin typeface="Cambria" panose="02040503050406030204" pitchFamily="18" charset="0"/>
                  <a:ea typeface="Cambria" panose="02040503050406030204" pitchFamily="18" charset="0"/>
                </a:rPr>
                <a:t>	</a:t>
              </a:r>
              <a:r>
                <a:rPr lang="vi-VN" dirty="0">
                  <a:latin typeface="Cambria" panose="02040503050406030204" pitchFamily="18" charset="0"/>
                  <a:ea typeface="Cambria" panose="02040503050406030204" pitchFamily="18" charset="0"/>
                </a:rPr>
                <a:t>cương và cách thức tổ chức học phần; cụ thể như sau: Phần giảng dạy lý thuyết tại lớp: 15 tiết tương đương với 1 TCHP. Phần giảng dạy thực hành, thí nghiệm, thảo luận: 15 tiết tương đương với 1 TCHP. Một số học phần đặc biệt được xác định số TCHP riêng như: học phần Giáo dục quốc phòng-An ninh, Giáo dục thể chất, Thực tập doanh nghiệp, Khóa luận tốt nghiệp, Môn học đồ án bao gồm chuyên đề nghiên cứu khoa học, seminar,. . . sẽ được Hiệu trưởng ban hành. </a:t>
              </a:r>
              <a:r>
                <a:rPr lang="vi-VN" dirty="0">
                  <a:solidFill>
                    <a:srgbClr val="FF0000"/>
                  </a:solidFill>
                  <a:latin typeface="Cambria" panose="02040503050406030204" pitchFamily="18" charset="0"/>
                  <a:ea typeface="Cambria" panose="02040503050406030204" pitchFamily="18" charset="0"/>
                </a:rPr>
                <a:t>Có 3 loại TCHP: 1. TCHP học lại (TCHPHL): là tín chỉ học phí của học phần học lại. 2. TCHP học cải thiện (TCHPCT): là tín chỉ học phí của học phần học cải thiện. 3. TCHP học mới (TCHPHM): là tín chỉ học phí của học phần mới học lần đầu. </a:t>
              </a:r>
              <a:r>
                <a:rPr lang="vi-VN" dirty="0">
                  <a:latin typeface="Cambria" panose="02040503050406030204" pitchFamily="18" charset="0"/>
                  <a:ea typeface="Cambria" panose="02040503050406030204" pitchFamily="18" charset="0"/>
                </a:rPr>
                <a:t>Đầu năm học, Trường sẽ công bố mức học phí cho mỗi loại TCHP</a:t>
              </a:r>
              <a:br>
                <a:rPr lang="vi-VN" dirty="0">
                  <a:latin typeface="Cambria" panose="02040503050406030204" pitchFamily="18" charset="0"/>
                  <a:ea typeface="Cambria" panose="02040503050406030204" pitchFamily="18" charset="0"/>
                </a:rPr>
              </a:br>
              <a:br>
                <a:rPr lang="vi-VN" dirty="0">
                  <a:latin typeface="Cambria" panose="02040503050406030204" pitchFamily="18" charset="0"/>
                  <a:ea typeface="Cambria" panose="02040503050406030204" pitchFamily="18" charset="0"/>
                </a:rPr>
              </a:br>
              <a:endParaRPr lang="vi-VN" dirty="0">
                <a:latin typeface="Cambria" panose="02040503050406030204" pitchFamily="18" charset="0"/>
                <a:ea typeface="Cambria" panose="02040503050406030204" pitchFamily="18" charset="0"/>
              </a:endParaRPr>
            </a:p>
          </p:txBody>
        </p:sp>
        <p:pic>
          <p:nvPicPr>
            <p:cNvPr id="27" name="Picture 26" descr="A picture containing object&#10;&#10;Description generated with high confidence">
              <a:extLst>
                <a:ext uri="{FF2B5EF4-FFF2-40B4-BE49-F238E27FC236}">
                  <a16:creationId xmlns:a16="http://schemas.microsoft.com/office/drawing/2014/main" id="{6B64A8D9-9BB4-4D3D-BB10-A4EBEB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226" y="1521737"/>
              <a:ext cx="854631" cy="854631"/>
            </a:xfrm>
            <a:prstGeom prst="rect">
              <a:avLst/>
            </a:prstGeom>
          </p:spPr>
        </p:pic>
      </p:grpSp>
      <p:grpSp>
        <p:nvGrpSpPr>
          <p:cNvPr id="5" name="Group 4">
            <a:extLst>
              <a:ext uri="{FF2B5EF4-FFF2-40B4-BE49-F238E27FC236}">
                <a16:creationId xmlns:a16="http://schemas.microsoft.com/office/drawing/2014/main" id="{A9A29863-18D1-49CC-A494-6394603E3564}"/>
              </a:ext>
            </a:extLst>
          </p:cNvPr>
          <p:cNvGrpSpPr/>
          <p:nvPr/>
        </p:nvGrpSpPr>
        <p:grpSpPr>
          <a:xfrm>
            <a:off x="1255696" y="4856130"/>
            <a:ext cx="3493063" cy="1199932"/>
            <a:chOff x="1561537" y="4459527"/>
            <a:chExt cx="3493063" cy="1199932"/>
          </a:xfrm>
        </p:grpSpPr>
        <p:sp>
          <p:nvSpPr>
            <p:cNvPr id="29" name="TextBox 28">
              <a:extLst>
                <a:ext uri="{FF2B5EF4-FFF2-40B4-BE49-F238E27FC236}">
                  <a16:creationId xmlns:a16="http://schemas.microsoft.com/office/drawing/2014/main" id="{D6706AC9-5B7A-4298-B3DD-0CF71FC2EECF}"/>
                </a:ext>
              </a:extLst>
            </p:cNvPr>
            <p:cNvSpPr txBox="1"/>
            <p:nvPr/>
          </p:nvSpPr>
          <p:spPr>
            <a:xfrm>
              <a:off x="2416168" y="4643796"/>
              <a:ext cx="2638432" cy="1015663"/>
            </a:xfrm>
            <a:prstGeom prst="rect">
              <a:avLst/>
            </a:prstGeom>
            <a:noFill/>
          </p:spPr>
          <p:txBody>
            <a:bodyPr wrap="square" rtlCol="0">
              <a:spAutoFit/>
            </a:bodyPr>
            <a:lstStyle/>
            <a:p>
              <a:r>
                <a:rPr lang="en-US" sz="2000" dirty="0" err="1">
                  <a:latin typeface="Cambria" panose="02040503050406030204" pitchFamily="18" charset="0"/>
                  <a:ea typeface="Cambria" panose="02040503050406030204" pitchFamily="18" charset="0"/>
                </a:rPr>
                <a:t>Định</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nghĩa</a:t>
              </a:r>
              <a:r>
                <a:rPr lang="en-US" sz="2000" dirty="0">
                  <a:latin typeface="Cambria" panose="02040503050406030204" pitchFamily="18" charset="0"/>
                  <a:ea typeface="Cambria" panose="02040503050406030204" pitchFamily="18" charset="0"/>
                </a:rPr>
                <a:t> 3 </a:t>
              </a:r>
              <a:r>
                <a:rPr lang="en-US" sz="2000" dirty="0" err="1">
                  <a:latin typeface="Cambria" panose="02040503050406030204" pitchFamily="18" charset="0"/>
                  <a:ea typeface="Cambria" panose="02040503050406030204" pitchFamily="18" charset="0"/>
                </a:rPr>
                <a:t>loại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tín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chỉ</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học</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phí</a:t>
              </a:r>
              <a:r>
                <a:rPr lang="en-US" sz="2000" dirty="0">
                  <a:latin typeface="Cambria" panose="02040503050406030204" pitchFamily="18" charset="0"/>
                  <a:ea typeface="Cambria" panose="02040503050406030204" pitchFamily="18" charset="0"/>
                </a:rPr>
                <a:t>? </a:t>
              </a:r>
              <a:br>
                <a:rPr lang="en-US" sz="2000" dirty="0">
                  <a:latin typeface="Cambria" panose="02040503050406030204" pitchFamily="18" charset="0"/>
                  <a:ea typeface="Cambria" panose="02040503050406030204" pitchFamily="18" charset="0"/>
                </a:rPr>
              </a:br>
              <a:endParaRPr lang="vi-VN" sz="2000" dirty="0">
                <a:latin typeface="Cambria" panose="02040503050406030204" pitchFamily="18" charset="0"/>
                <a:ea typeface="Cambria" panose="02040503050406030204" pitchFamily="18" charset="0"/>
              </a:endParaRPr>
            </a:p>
          </p:txBody>
        </p:sp>
        <p:pic>
          <p:nvPicPr>
            <p:cNvPr id="30" name="Picture 29" descr="A picture containing object, clock&#10;&#10;Description generated with very high confidence">
              <a:extLst>
                <a:ext uri="{FF2B5EF4-FFF2-40B4-BE49-F238E27FC236}">
                  <a16:creationId xmlns:a16="http://schemas.microsoft.com/office/drawing/2014/main" id="{7AA26E5A-C6FB-40B6-A281-4102A944D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537" y="4459527"/>
              <a:ext cx="854631" cy="854631"/>
            </a:xfrm>
            <a:prstGeom prst="rect">
              <a:avLst/>
            </a:prstGeom>
          </p:spPr>
        </p:pic>
      </p:grpSp>
      <p:grpSp>
        <p:nvGrpSpPr>
          <p:cNvPr id="4" name="Group 3">
            <a:extLst>
              <a:ext uri="{FF2B5EF4-FFF2-40B4-BE49-F238E27FC236}">
                <a16:creationId xmlns:a16="http://schemas.microsoft.com/office/drawing/2014/main" id="{3B14584D-01DA-4B51-9E1D-627E54460A1A}"/>
              </a:ext>
            </a:extLst>
          </p:cNvPr>
          <p:cNvGrpSpPr/>
          <p:nvPr/>
        </p:nvGrpSpPr>
        <p:grpSpPr>
          <a:xfrm>
            <a:off x="4991941" y="4886168"/>
            <a:ext cx="6126001" cy="1214111"/>
            <a:chOff x="4991942" y="4886168"/>
            <a:chExt cx="5397870" cy="1214111"/>
          </a:xfrm>
        </p:grpSpPr>
        <p:grpSp>
          <p:nvGrpSpPr>
            <p:cNvPr id="20" name="Group 19">
              <a:extLst>
                <a:ext uri="{FF2B5EF4-FFF2-40B4-BE49-F238E27FC236}">
                  <a16:creationId xmlns:a16="http://schemas.microsoft.com/office/drawing/2014/main" id="{F040CD79-96BD-43BB-8544-2311166D1EAA}"/>
                </a:ext>
              </a:extLst>
            </p:cNvPr>
            <p:cNvGrpSpPr/>
            <p:nvPr/>
          </p:nvGrpSpPr>
          <p:grpSpPr>
            <a:xfrm>
              <a:off x="4991942" y="4886168"/>
              <a:ext cx="5397870" cy="854630"/>
              <a:chOff x="5064838" y="3708977"/>
              <a:chExt cx="5397870" cy="854630"/>
            </a:xfrm>
          </p:grpSpPr>
          <p:sp>
            <p:nvSpPr>
              <p:cNvPr id="21" name="TextBox 20">
                <a:extLst>
                  <a:ext uri="{FF2B5EF4-FFF2-40B4-BE49-F238E27FC236}">
                    <a16:creationId xmlns:a16="http://schemas.microsoft.com/office/drawing/2014/main" id="{3FFACE90-2F41-4F7B-B7B7-5BA0F52D880D}"/>
                  </a:ext>
                </a:extLst>
              </p:cNvPr>
              <p:cNvSpPr txBox="1"/>
              <p:nvPr/>
            </p:nvSpPr>
            <p:spPr>
              <a:xfrm>
                <a:off x="5434589" y="3752311"/>
                <a:ext cx="5028119" cy="400110"/>
              </a:xfrm>
              <a:prstGeom prst="rect">
                <a:avLst/>
              </a:prstGeom>
              <a:noFill/>
            </p:spPr>
            <p:txBody>
              <a:bodyPr wrap="square" rtlCol="0">
                <a:spAutoFit/>
              </a:bodyPr>
              <a:lstStyle/>
              <a:p>
                <a:pPr marL="914400" lvl="1" indent="-457200">
                  <a:buFont typeface="Wingdings" panose="05000000000000000000" pitchFamily="2" charset="2"/>
                  <a:buChar char="ü"/>
                </a:pPr>
                <a:r>
                  <a:rPr lang="en-US" sz="2000" dirty="0">
                    <a:solidFill>
                      <a:srgbClr val="00B050"/>
                    </a:solidFill>
                    <a:latin typeface="Cambria" panose="02040503050406030204" pitchFamily="18" charset="0"/>
                    <a:ea typeface="Cambria" panose="02040503050406030204" pitchFamily="18" charset="0"/>
                    <a:cs typeface="Segoe UI" panose="020B0502040204020203" pitchFamily="34" charset="0"/>
                  </a:rPr>
                  <a:t>Correct document is returned as relevant</a:t>
                </a:r>
              </a:p>
            </p:txBody>
          </p:sp>
          <p:pic>
            <p:nvPicPr>
              <p:cNvPr id="22" name="Picture 21" descr="A close up of a sign&#10;&#10;Description generated with high confidence">
                <a:extLst>
                  <a:ext uri="{FF2B5EF4-FFF2-40B4-BE49-F238E27FC236}">
                    <a16:creationId xmlns:a16="http://schemas.microsoft.com/office/drawing/2014/main" id="{7D97B4F2-E0C9-4022-8C12-9338F5C50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838" y="3708977"/>
                <a:ext cx="854630" cy="854630"/>
              </a:xfrm>
              <a:prstGeom prst="rect">
                <a:avLst/>
              </a:prstGeom>
            </p:spPr>
          </p:pic>
        </p:grpSp>
        <p:sp>
          <p:nvSpPr>
            <p:cNvPr id="23" name="TextBox 22">
              <a:extLst>
                <a:ext uri="{FF2B5EF4-FFF2-40B4-BE49-F238E27FC236}">
                  <a16:creationId xmlns:a16="http://schemas.microsoft.com/office/drawing/2014/main" id="{6A626D91-5B58-4FB9-83DA-1954EF30ED14}"/>
                </a:ext>
              </a:extLst>
            </p:cNvPr>
            <p:cNvSpPr txBox="1"/>
            <p:nvPr/>
          </p:nvSpPr>
          <p:spPr>
            <a:xfrm>
              <a:off x="5326921" y="5700169"/>
              <a:ext cx="5028119" cy="400110"/>
            </a:xfrm>
            <a:prstGeom prst="rect">
              <a:avLst/>
            </a:prstGeom>
            <a:noFill/>
          </p:spPr>
          <p:txBody>
            <a:bodyPr wrap="square" rtlCol="0">
              <a:spAutoFit/>
            </a:bodyPr>
            <a:lstStyle/>
            <a:p>
              <a:pPr marL="914400" lvl="1" indent="-457200">
                <a:buFont typeface="Segoe UI Symbol" panose="020B0502040204020203" pitchFamily="34" charset="0"/>
                <a:buChar char="❌"/>
              </a:pPr>
              <a:r>
                <a:rPr lang="en-US" sz="2000" dirty="0">
                  <a:solidFill>
                    <a:srgbClr val="FF0000"/>
                  </a:solidFill>
                  <a:latin typeface="Cambria" panose="02040503050406030204" pitchFamily="18" charset="0"/>
                  <a:ea typeface="Cambria" panose="02040503050406030204" pitchFamily="18" charset="0"/>
                  <a:cs typeface="Segoe UI" panose="020B0502040204020203" pitchFamily="34" charset="0"/>
                </a:rPr>
                <a:t>Only the first definition is inferred.</a:t>
              </a:r>
            </a:p>
          </p:txBody>
        </p:sp>
      </p:grpSp>
    </p:spTree>
    <p:extLst>
      <p:ext uri="{BB962C8B-B14F-4D97-AF65-F5344CB8AC3E}">
        <p14:creationId xmlns:p14="http://schemas.microsoft.com/office/powerpoint/2010/main" val="57506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Conclusion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27</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02783" y="1531273"/>
            <a:ext cx="9877874" cy="4308872"/>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What I have done:</a:t>
            </a:r>
          </a:p>
          <a:p>
            <a:pPr marL="914400" lvl="1" indent="-457200">
              <a:buFont typeface="Wingdings" panose="05000000000000000000" pitchFamily="2" charset="2"/>
              <a:buChar char="ü"/>
            </a:pPr>
            <a:r>
              <a:rPr lang="en-US" sz="2000" dirty="0">
                <a:latin typeface="Cambria" panose="02040503050406030204" pitchFamily="18" charset="0"/>
                <a:ea typeface="Cambria" panose="02040503050406030204" pitchFamily="18" charset="0"/>
                <a:cs typeface="Segoe UI" panose="020B0502040204020203" pitchFamily="34" charset="0"/>
              </a:rPr>
              <a:t>Study from fundamental to advanced deep learning and NLP techniques.</a:t>
            </a:r>
          </a:p>
          <a:p>
            <a:pPr marL="914400" lvl="1" indent="-457200">
              <a:buFont typeface="Wingdings" panose="05000000000000000000" pitchFamily="2" charset="2"/>
              <a:buChar char="ü"/>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Wingdings" panose="05000000000000000000" pitchFamily="2" charset="2"/>
              <a:buChar char="ü"/>
            </a:pPr>
            <a:r>
              <a:rPr lang="en-US" sz="2000" dirty="0">
                <a:latin typeface="Cambria" panose="02040503050406030204" pitchFamily="18" charset="0"/>
                <a:ea typeface="Cambria" panose="02040503050406030204" pitchFamily="18" charset="0"/>
              </a:rPr>
              <a:t>Successfully build a QA system with reading comprehension ability for UIT regulations QA with little hand-craft data.</a:t>
            </a:r>
            <a:br>
              <a:rPr lang="en-US" sz="2000" dirty="0"/>
            </a:br>
            <a:endParaRPr lang="en-US" sz="2000" dirty="0">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Future Works</a:t>
            </a:r>
          </a:p>
          <a:p>
            <a:pPr marL="914400" lvl="1" indent="-457200">
              <a:buFont typeface="Wingdings" panose="05000000000000000000" pitchFamily="2" charset="2"/>
              <a:buChar char="Ø"/>
            </a:pPr>
            <a:r>
              <a:rPr lang="en-US" sz="2000" dirty="0">
                <a:latin typeface="Cambria" panose="02040503050406030204" pitchFamily="18" charset="0"/>
                <a:ea typeface="Cambria" panose="02040503050406030204" pitchFamily="18" charset="0"/>
                <a:cs typeface="Segoe UI" panose="020B0502040204020203" pitchFamily="34" charset="0"/>
              </a:rPr>
              <a:t>More training data.</a:t>
            </a:r>
          </a:p>
          <a:p>
            <a:pPr marL="914400" lvl="1" indent="-457200">
              <a:buFont typeface="Wingdings" panose="05000000000000000000" pitchFamily="2" charset="2"/>
              <a:buChar char="Ø"/>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Wingdings" panose="05000000000000000000" pitchFamily="2" charset="2"/>
              <a:buChar char="Ø"/>
            </a:pPr>
            <a:r>
              <a:rPr lang="en-US" sz="2000" dirty="0">
                <a:latin typeface="Cambria" panose="02040503050406030204" pitchFamily="18" charset="0"/>
                <a:ea typeface="Cambria" panose="02040503050406030204" pitchFamily="18" charset="0"/>
                <a:cs typeface="Segoe UI" panose="020B0502040204020203" pitchFamily="34" charset="0"/>
              </a:rPr>
              <a:t>Replace Word2Vec for Query Expansion.</a:t>
            </a:r>
          </a:p>
          <a:p>
            <a:pPr marL="914400" lvl="1" indent="-457200">
              <a:buFont typeface="Wingdings" panose="05000000000000000000" pitchFamily="2" charset="2"/>
              <a:buChar char="Ø"/>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Wingdings" panose="05000000000000000000" pitchFamily="2" charset="2"/>
              <a:buChar char="Ø"/>
            </a:pPr>
            <a:r>
              <a:rPr lang="en-US" sz="2000" dirty="0">
                <a:latin typeface="Cambria" panose="02040503050406030204" pitchFamily="18" charset="0"/>
                <a:ea typeface="Cambria" panose="02040503050406030204" pitchFamily="18" charset="0"/>
                <a:cs typeface="Segoe UI" panose="020B0502040204020203" pitchFamily="34" charset="0"/>
              </a:rPr>
              <a:t>Design complex layers on top of BERT for better results.</a:t>
            </a:r>
          </a:p>
          <a:p>
            <a:pPr marL="914400" lvl="1" indent="-457200">
              <a:buFont typeface="Wingdings" panose="05000000000000000000" pitchFamily="2" charset="2"/>
              <a:buChar char="Ø"/>
            </a:pPr>
            <a:endParaRPr lang="en-US" sz="2000" dirty="0">
              <a:latin typeface="Cambria" panose="02040503050406030204" pitchFamily="18" charset="0"/>
              <a:ea typeface="Cambria" panose="02040503050406030204" pitchFamily="18" charset="0"/>
              <a:cs typeface="Segoe UI" panose="020B0502040204020203" pitchFamily="34" charset="0"/>
            </a:endParaRPr>
          </a:p>
          <a:p>
            <a:pPr marL="914400" lvl="1" indent="-457200">
              <a:buFont typeface="Wingdings" panose="05000000000000000000" pitchFamily="2" charset="2"/>
              <a:buChar char="Ø"/>
            </a:pPr>
            <a:r>
              <a:rPr lang="en-US" sz="2000" dirty="0">
                <a:latin typeface="Cambria" panose="02040503050406030204" pitchFamily="18" charset="0"/>
                <a:ea typeface="Cambria" panose="02040503050406030204" pitchFamily="18" charset="0"/>
                <a:cs typeface="Segoe UI" panose="020B0502040204020203" pitchFamily="34" charset="0"/>
              </a:rPr>
              <a:t>Mobile &amp; Speech to Text support. 	 </a:t>
            </a: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Conclusion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spTree>
    <p:extLst>
      <p:ext uri="{BB962C8B-B14F-4D97-AF65-F5344CB8AC3E}">
        <p14:creationId xmlns:p14="http://schemas.microsoft.com/office/powerpoint/2010/main" val="210189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28</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56882"/>
            <a:ext cx="11917680" cy="422007"/>
            <a:chOff x="182880" y="56882"/>
            <a:chExt cx="12020843" cy="42200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16" name="Group 15">
            <a:extLst>
              <a:ext uri="{FF2B5EF4-FFF2-40B4-BE49-F238E27FC236}">
                <a16:creationId xmlns:a16="http://schemas.microsoft.com/office/drawing/2014/main" id="{DBC46307-C13A-4B1E-80FC-23280E201501}"/>
              </a:ext>
            </a:extLst>
          </p:cNvPr>
          <p:cNvGrpSpPr/>
          <p:nvPr/>
        </p:nvGrpSpPr>
        <p:grpSpPr>
          <a:xfrm>
            <a:off x="1066800" y="514350"/>
            <a:ext cx="10001250" cy="5829300"/>
            <a:chOff x="1066800" y="514350"/>
            <a:chExt cx="10001250" cy="5829300"/>
          </a:xfrm>
        </p:grpSpPr>
        <p:grpSp>
          <p:nvGrpSpPr>
            <p:cNvPr id="17" name="Group 16">
              <a:extLst>
                <a:ext uri="{FF2B5EF4-FFF2-40B4-BE49-F238E27FC236}">
                  <a16:creationId xmlns:a16="http://schemas.microsoft.com/office/drawing/2014/main" id="{4FB6FBDD-C184-4166-84FC-B1D9CE733998}"/>
                </a:ext>
              </a:extLst>
            </p:cNvPr>
            <p:cNvGrpSpPr/>
            <p:nvPr/>
          </p:nvGrpSpPr>
          <p:grpSpPr>
            <a:xfrm>
              <a:off x="3181350" y="514350"/>
              <a:ext cx="5829300" cy="5829300"/>
              <a:chOff x="4124325" y="752475"/>
              <a:chExt cx="5524500" cy="5524500"/>
            </a:xfrm>
          </p:grpSpPr>
          <p:sp>
            <p:nvSpPr>
              <p:cNvPr id="26" name="Oval 25">
                <a:extLst>
                  <a:ext uri="{FF2B5EF4-FFF2-40B4-BE49-F238E27FC236}">
                    <a16:creationId xmlns:a16="http://schemas.microsoft.com/office/drawing/2014/main" id="{39FFCF02-AB6B-41F5-AF67-A618CFAB4D33}"/>
                  </a:ext>
                </a:extLst>
              </p:cNvPr>
              <p:cNvSpPr/>
              <p:nvPr/>
            </p:nvSpPr>
            <p:spPr>
              <a:xfrm>
                <a:off x="4124325" y="752475"/>
                <a:ext cx="5524500" cy="5524500"/>
              </a:xfrm>
              <a:prstGeom prst="ellipse">
                <a:avLst/>
              </a:prstGeom>
              <a:pattFill prst="dotGrid">
                <a:fgClr>
                  <a:schemeClr val="bg2">
                    <a:lumMod val="2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55C28CF-C863-4ACB-AF1A-884D398E0974}"/>
                  </a:ext>
                </a:extLst>
              </p:cNvPr>
              <p:cNvSpPr/>
              <p:nvPr/>
            </p:nvSpPr>
            <p:spPr>
              <a:xfrm>
                <a:off x="4124325" y="752475"/>
                <a:ext cx="5524500" cy="5524500"/>
              </a:xfrm>
              <a:prstGeom prst="ellipse">
                <a:avLst/>
              </a:prstGeom>
              <a:solidFill>
                <a:schemeClr val="bg2">
                  <a:lumMod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Connector 17">
              <a:extLst>
                <a:ext uri="{FF2B5EF4-FFF2-40B4-BE49-F238E27FC236}">
                  <a16:creationId xmlns:a16="http://schemas.microsoft.com/office/drawing/2014/main" id="{33F0F451-5F63-47BC-83F0-98D4029C693A}"/>
                </a:ext>
              </a:extLst>
            </p:cNvPr>
            <p:cNvCxnSpPr/>
            <p:nvPr/>
          </p:nvCxnSpPr>
          <p:spPr>
            <a:xfrm>
              <a:off x="1066800" y="3429000"/>
              <a:ext cx="17526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2227A33-2D1F-4659-977C-06EFC93327A2}"/>
                </a:ext>
              </a:extLst>
            </p:cNvPr>
            <p:cNvCxnSpPr/>
            <p:nvPr/>
          </p:nvCxnSpPr>
          <p:spPr>
            <a:xfrm>
              <a:off x="9315450" y="3429000"/>
              <a:ext cx="1752600"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BCB1957-6F5D-4384-AE38-8CF227DD8322}"/>
                </a:ext>
              </a:extLst>
            </p:cNvPr>
            <p:cNvSpPr txBox="1"/>
            <p:nvPr/>
          </p:nvSpPr>
          <p:spPr>
            <a:xfrm>
              <a:off x="4324350" y="2960757"/>
              <a:ext cx="3543300" cy="923330"/>
            </a:xfrm>
            <a:prstGeom prst="rect">
              <a:avLst/>
            </a:prstGeom>
            <a:noFill/>
          </p:spPr>
          <p:txBody>
            <a:bodyPr wrap="square" rtlCol="0">
              <a:spAutoFit/>
            </a:bodyPr>
            <a:lstStyle/>
            <a:p>
              <a:pPr algn="ctr"/>
              <a:r>
                <a:rPr lang="en-US" sz="5400" dirty="0">
                  <a:solidFill>
                    <a:schemeClr val="bg1"/>
                  </a:solidFill>
                  <a:latin typeface="Segoe UI Semibold" panose="020B0702040204020203" pitchFamily="34" charset="0"/>
                </a:rPr>
                <a:t>Thank You</a:t>
              </a:r>
            </a:p>
          </p:txBody>
        </p:sp>
        <p:cxnSp>
          <p:nvCxnSpPr>
            <p:cNvPr id="21" name="Straight Connector 20">
              <a:extLst>
                <a:ext uri="{FF2B5EF4-FFF2-40B4-BE49-F238E27FC236}">
                  <a16:creationId xmlns:a16="http://schemas.microsoft.com/office/drawing/2014/main" id="{A4152CD4-A1E6-469B-BCBB-728CA61BC2F1}"/>
                </a:ext>
              </a:extLst>
            </p:cNvPr>
            <p:cNvCxnSpPr>
              <a:stCxn id="27" idx="0"/>
            </p:cNvCxnSpPr>
            <p:nvPr/>
          </p:nvCxnSpPr>
          <p:spPr>
            <a:xfrm>
              <a:off x="6096000" y="514350"/>
              <a:ext cx="0" cy="108585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529E6A09-4753-47C0-9C28-440D1298AA17}"/>
                </a:ext>
              </a:extLst>
            </p:cNvPr>
            <p:cNvSpPr/>
            <p:nvPr/>
          </p:nvSpPr>
          <p:spPr>
            <a:xfrm>
              <a:off x="5848350" y="1597025"/>
              <a:ext cx="495300" cy="495300"/>
            </a:xfrm>
            <a:prstGeom prst="ellipse">
              <a:avLst/>
            </a:prstGeom>
            <a:no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1A50A06-051C-4301-91DC-4477D5B1769A}"/>
                </a:ext>
              </a:extLst>
            </p:cNvPr>
            <p:cNvGrpSpPr/>
            <p:nvPr/>
          </p:nvGrpSpPr>
          <p:grpSpPr>
            <a:xfrm>
              <a:off x="6002482" y="1793875"/>
              <a:ext cx="187036" cy="104775"/>
              <a:chOff x="6473825" y="955675"/>
              <a:chExt cx="342900" cy="139700"/>
            </a:xfrm>
          </p:grpSpPr>
          <p:cxnSp>
            <p:nvCxnSpPr>
              <p:cNvPr id="24" name="Straight Connector 23">
                <a:extLst>
                  <a:ext uri="{FF2B5EF4-FFF2-40B4-BE49-F238E27FC236}">
                    <a16:creationId xmlns:a16="http://schemas.microsoft.com/office/drawing/2014/main" id="{ABD362F1-13EC-4EA0-8D63-AE5D8F640324}"/>
                  </a:ext>
                </a:extLst>
              </p:cNvPr>
              <p:cNvCxnSpPr/>
              <p:nvPr/>
            </p:nvCxnSpPr>
            <p:spPr>
              <a:xfrm>
                <a:off x="6473825" y="955675"/>
                <a:ext cx="171450" cy="1397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59B0D3-6208-4186-B90F-02620D3AC73A}"/>
                  </a:ext>
                </a:extLst>
              </p:cNvPr>
              <p:cNvCxnSpPr>
                <a:cxnSpLocks/>
              </p:cNvCxnSpPr>
              <p:nvPr/>
            </p:nvCxnSpPr>
            <p:spPr>
              <a:xfrm flipV="1">
                <a:off x="6645275" y="955675"/>
                <a:ext cx="171450" cy="13970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6886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The Problem at UIT</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3</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18" name="Picture 17">
            <a:extLst>
              <a:ext uri="{FF2B5EF4-FFF2-40B4-BE49-F238E27FC236}">
                <a16:creationId xmlns:a16="http://schemas.microsoft.com/office/drawing/2014/main" id="{3529E2C4-270E-46D2-8D39-F7E28F0F8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164" y="1094442"/>
            <a:ext cx="1114781" cy="1114781"/>
          </a:xfrm>
          <a:prstGeom prst="rect">
            <a:avLst/>
          </a:prstGeom>
        </p:spPr>
      </p:pic>
      <p:pic>
        <p:nvPicPr>
          <p:cNvPr id="47" name="Picture 46">
            <a:extLst>
              <a:ext uri="{FF2B5EF4-FFF2-40B4-BE49-F238E27FC236}">
                <a16:creationId xmlns:a16="http://schemas.microsoft.com/office/drawing/2014/main" id="{2F1F80D6-B131-49F6-8080-F5258D83D3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345" y="1059953"/>
            <a:ext cx="952633" cy="952633"/>
          </a:xfrm>
          <a:prstGeom prst="rect">
            <a:avLst/>
          </a:prstGeom>
        </p:spPr>
      </p:pic>
      <p:pic>
        <p:nvPicPr>
          <p:cNvPr id="49" name="Picture 48">
            <a:extLst>
              <a:ext uri="{FF2B5EF4-FFF2-40B4-BE49-F238E27FC236}">
                <a16:creationId xmlns:a16="http://schemas.microsoft.com/office/drawing/2014/main" id="{CF7F604F-BFB9-4620-9A54-9545DF27F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3047" y="2314219"/>
            <a:ext cx="1114781" cy="1114781"/>
          </a:xfrm>
          <a:prstGeom prst="rect">
            <a:avLst/>
          </a:prstGeom>
        </p:spPr>
      </p:pic>
      <p:sp>
        <p:nvSpPr>
          <p:cNvPr id="48" name="TextBox 47">
            <a:extLst>
              <a:ext uri="{FF2B5EF4-FFF2-40B4-BE49-F238E27FC236}">
                <a16:creationId xmlns:a16="http://schemas.microsoft.com/office/drawing/2014/main" id="{ED880C40-18AD-43B0-9D9C-9B1DF732BC73}"/>
              </a:ext>
            </a:extLst>
          </p:cNvPr>
          <p:cNvSpPr txBox="1"/>
          <p:nvPr/>
        </p:nvSpPr>
        <p:spPr>
          <a:xfrm>
            <a:off x="9116946" y="2951051"/>
            <a:ext cx="1289857" cy="430887"/>
          </a:xfrm>
          <a:prstGeom prst="rect">
            <a:avLst/>
          </a:prstGeom>
          <a:noFill/>
        </p:spPr>
        <p:txBody>
          <a:bodyPr wrap="square" rtlCol="0">
            <a:spAutoFit/>
          </a:bodyPr>
          <a:lstStyle/>
          <a:p>
            <a:pPr algn="ctr"/>
            <a:r>
              <a:rPr lang="en-US" sz="2200" dirty="0">
                <a:solidFill>
                  <a:srgbClr val="FF0000"/>
                </a:solidFill>
                <a:latin typeface="Cambria" panose="02040503050406030204" pitchFamily="18" charset="0"/>
                <a:ea typeface="Cambria" panose="02040503050406030204" pitchFamily="18" charset="0"/>
              </a:rPr>
              <a:t>Slow</a:t>
            </a:r>
          </a:p>
        </p:txBody>
      </p:sp>
      <p:pic>
        <p:nvPicPr>
          <p:cNvPr id="64" name="Picture 63">
            <a:extLst>
              <a:ext uri="{FF2B5EF4-FFF2-40B4-BE49-F238E27FC236}">
                <a16:creationId xmlns:a16="http://schemas.microsoft.com/office/drawing/2014/main" id="{4DFE45AC-1111-4323-9060-D149C5B153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195383">
            <a:off x="3726631" y="4633573"/>
            <a:ext cx="938291" cy="938291"/>
          </a:xfrm>
          <a:prstGeom prst="rect">
            <a:avLst/>
          </a:prstGeom>
        </p:spPr>
      </p:pic>
      <p:pic>
        <p:nvPicPr>
          <p:cNvPr id="66" name="Picture 65" descr="A picture containing object&#10;&#10;Description generated with high confidence">
            <a:extLst>
              <a:ext uri="{FF2B5EF4-FFF2-40B4-BE49-F238E27FC236}">
                <a16:creationId xmlns:a16="http://schemas.microsoft.com/office/drawing/2014/main" id="{DD7D2D93-38D3-4A78-B2BC-E274E7691D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2076" y="3929794"/>
            <a:ext cx="609685" cy="609685"/>
          </a:xfrm>
          <a:prstGeom prst="rect">
            <a:avLst/>
          </a:prstGeom>
        </p:spPr>
      </p:pic>
      <p:sp>
        <p:nvSpPr>
          <p:cNvPr id="68" name="TextBox 67">
            <a:extLst>
              <a:ext uri="{FF2B5EF4-FFF2-40B4-BE49-F238E27FC236}">
                <a16:creationId xmlns:a16="http://schemas.microsoft.com/office/drawing/2014/main" id="{C93F37B2-8698-4DC5-BEAF-F3684C14ED21}"/>
              </a:ext>
            </a:extLst>
          </p:cNvPr>
          <p:cNvSpPr txBox="1"/>
          <p:nvPr/>
        </p:nvSpPr>
        <p:spPr>
          <a:xfrm>
            <a:off x="6761763" y="5070225"/>
            <a:ext cx="3201342" cy="430887"/>
          </a:xfrm>
          <a:prstGeom prst="rect">
            <a:avLst/>
          </a:prstGeom>
          <a:noFill/>
        </p:spPr>
        <p:txBody>
          <a:bodyPr wrap="square" rtlCol="0">
            <a:spAutoFit/>
          </a:bodyPr>
          <a:lstStyle/>
          <a:p>
            <a:pPr algn="ctr"/>
            <a:r>
              <a:rPr lang="en-US" sz="2200" dirty="0">
                <a:solidFill>
                  <a:srgbClr val="FF0000"/>
                </a:solidFill>
                <a:latin typeface="Cambria" panose="02040503050406030204" pitchFamily="18" charset="0"/>
                <a:ea typeface="Cambria" panose="02040503050406030204" pitchFamily="18" charset="0"/>
              </a:rPr>
              <a:t>Time-consuming</a:t>
            </a:r>
          </a:p>
        </p:txBody>
      </p:sp>
      <p:grpSp>
        <p:nvGrpSpPr>
          <p:cNvPr id="74" name="Group 73">
            <a:extLst>
              <a:ext uri="{FF2B5EF4-FFF2-40B4-BE49-F238E27FC236}">
                <a16:creationId xmlns:a16="http://schemas.microsoft.com/office/drawing/2014/main" id="{5CD2C594-8C75-4274-BFEC-EC0BEB1FE987}"/>
              </a:ext>
            </a:extLst>
          </p:cNvPr>
          <p:cNvGrpSpPr/>
          <p:nvPr/>
        </p:nvGrpSpPr>
        <p:grpSpPr>
          <a:xfrm>
            <a:off x="2772975" y="2871609"/>
            <a:ext cx="4799589" cy="3294342"/>
            <a:chOff x="2772975" y="2871609"/>
            <a:chExt cx="4799589" cy="3294342"/>
          </a:xfrm>
        </p:grpSpPr>
        <p:grpSp>
          <p:nvGrpSpPr>
            <p:cNvPr id="72" name="Group 71">
              <a:extLst>
                <a:ext uri="{FF2B5EF4-FFF2-40B4-BE49-F238E27FC236}">
                  <a16:creationId xmlns:a16="http://schemas.microsoft.com/office/drawing/2014/main" id="{CF13A4EE-DEE8-45E6-916D-184CF4238651}"/>
                </a:ext>
              </a:extLst>
            </p:cNvPr>
            <p:cNvGrpSpPr/>
            <p:nvPr/>
          </p:nvGrpSpPr>
          <p:grpSpPr>
            <a:xfrm>
              <a:off x="2772975" y="2871609"/>
              <a:ext cx="4456170" cy="3174003"/>
              <a:chOff x="2772975" y="2871609"/>
              <a:chExt cx="4456170" cy="3174003"/>
            </a:xfrm>
          </p:grpSpPr>
          <p:pic>
            <p:nvPicPr>
              <p:cNvPr id="52" name="Picture 51">
                <a:extLst>
                  <a:ext uri="{FF2B5EF4-FFF2-40B4-BE49-F238E27FC236}">
                    <a16:creationId xmlns:a16="http://schemas.microsoft.com/office/drawing/2014/main" id="{8D73E0F4-44C0-4391-83CB-FC94E03D2A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30235" y="3949792"/>
                <a:ext cx="2095820" cy="2095820"/>
              </a:xfrm>
              <a:prstGeom prst="rect">
                <a:avLst/>
              </a:prstGeom>
            </p:spPr>
          </p:pic>
          <p:pic>
            <p:nvPicPr>
              <p:cNvPr id="54" name="Picture 53" descr="A close up of a sign&#10;&#10;Description generated with high confidence">
                <a:extLst>
                  <a:ext uri="{FF2B5EF4-FFF2-40B4-BE49-F238E27FC236}">
                    <a16:creationId xmlns:a16="http://schemas.microsoft.com/office/drawing/2014/main" id="{6DBCF44B-AF2C-40D8-AC3A-4A63EF4D3D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516" y="4771571"/>
                <a:ext cx="838629" cy="838629"/>
              </a:xfrm>
              <a:prstGeom prst="rect">
                <a:avLst/>
              </a:prstGeom>
            </p:spPr>
          </p:pic>
          <p:cxnSp>
            <p:nvCxnSpPr>
              <p:cNvPr id="60" name="Shape 327">
                <a:extLst>
                  <a:ext uri="{FF2B5EF4-FFF2-40B4-BE49-F238E27FC236}">
                    <a16:creationId xmlns:a16="http://schemas.microsoft.com/office/drawing/2014/main" id="{0CF88188-DA7D-4222-8D64-D77E4E66BACC}"/>
                  </a:ext>
                </a:extLst>
              </p:cNvPr>
              <p:cNvCxnSpPr>
                <a:cxnSpLocks/>
              </p:cNvCxnSpPr>
              <p:nvPr/>
            </p:nvCxnSpPr>
            <p:spPr>
              <a:xfrm>
                <a:off x="2772975" y="2871609"/>
                <a:ext cx="1960633" cy="1997879"/>
              </a:xfrm>
              <a:prstGeom prst="straightConnector1">
                <a:avLst/>
              </a:prstGeom>
              <a:noFill/>
              <a:ln w="9525" cap="flat" cmpd="sng">
                <a:solidFill>
                  <a:srgbClr val="546973"/>
                </a:solidFill>
                <a:prstDash val="dash"/>
                <a:round/>
                <a:headEnd type="none" w="lg" len="lg"/>
                <a:tailEnd type="none" w="lg" len="lg"/>
              </a:ln>
            </p:spPr>
          </p:cxnSp>
        </p:grpSp>
        <p:sp>
          <p:nvSpPr>
            <p:cNvPr id="73" name="TextBox 72">
              <a:extLst>
                <a:ext uri="{FF2B5EF4-FFF2-40B4-BE49-F238E27FC236}">
                  <a16:creationId xmlns:a16="http://schemas.microsoft.com/office/drawing/2014/main" id="{B5718F76-7E57-42A3-8947-C03004ABC7A3}"/>
                </a:ext>
              </a:extLst>
            </p:cNvPr>
            <p:cNvSpPr txBox="1"/>
            <p:nvPr/>
          </p:nvSpPr>
          <p:spPr>
            <a:xfrm>
              <a:off x="4371222" y="5796619"/>
              <a:ext cx="3201342"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daa.uit.edu.vn/regulations</a:t>
              </a:r>
            </a:p>
          </p:txBody>
        </p:sp>
      </p:grpSp>
      <p:grpSp>
        <p:nvGrpSpPr>
          <p:cNvPr id="71" name="Group 70">
            <a:extLst>
              <a:ext uri="{FF2B5EF4-FFF2-40B4-BE49-F238E27FC236}">
                <a16:creationId xmlns:a16="http://schemas.microsoft.com/office/drawing/2014/main" id="{35D09674-2B5D-436C-8D5B-B5731872AED6}"/>
              </a:ext>
            </a:extLst>
          </p:cNvPr>
          <p:cNvGrpSpPr/>
          <p:nvPr/>
        </p:nvGrpSpPr>
        <p:grpSpPr>
          <a:xfrm>
            <a:off x="3194780" y="1875789"/>
            <a:ext cx="8180798" cy="1028201"/>
            <a:chOff x="3194780" y="1875789"/>
            <a:chExt cx="8180798" cy="1028201"/>
          </a:xfrm>
        </p:grpSpPr>
        <p:grpSp>
          <p:nvGrpSpPr>
            <p:cNvPr id="69" name="Group 68">
              <a:extLst>
                <a:ext uri="{FF2B5EF4-FFF2-40B4-BE49-F238E27FC236}">
                  <a16:creationId xmlns:a16="http://schemas.microsoft.com/office/drawing/2014/main" id="{5FDFA468-C4DC-4ECD-922E-260311CF102E}"/>
                </a:ext>
              </a:extLst>
            </p:cNvPr>
            <p:cNvGrpSpPr/>
            <p:nvPr/>
          </p:nvGrpSpPr>
          <p:grpSpPr>
            <a:xfrm>
              <a:off x="9285212" y="1875789"/>
              <a:ext cx="2090366" cy="1028201"/>
              <a:chOff x="9285212" y="1875789"/>
              <a:chExt cx="2090366" cy="1028201"/>
            </a:xfrm>
          </p:grpSpPr>
          <p:pic>
            <p:nvPicPr>
              <p:cNvPr id="16" name="Picture 15" descr="A close up of a logo&#10;&#10;Description generated with high confidence">
                <a:extLst>
                  <a:ext uri="{FF2B5EF4-FFF2-40B4-BE49-F238E27FC236}">
                    <a16:creationId xmlns:a16="http://schemas.microsoft.com/office/drawing/2014/main" id="{269629C9-6006-4000-88B9-35FCBF70A5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47377" y="1875789"/>
                <a:ext cx="1028201" cy="1028201"/>
              </a:xfrm>
              <a:prstGeom prst="rect">
                <a:avLst/>
              </a:prstGeom>
            </p:spPr>
          </p:pic>
          <p:pic>
            <p:nvPicPr>
              <p:cNvPr id="17" name="Picture 16" descr="A screenshot of a computer&#10;&#10;Description generated with high confidence">
                <a:extLst>
                  <a:ext uri="{FF2B5EF4-FFF2-40B4-BE49-F238E27FC236}">
                    <a16:creationId xmlns:a16="http://schemas.microsoft.com/office/drawing/2014/main" id="{7EE4C750-5ADD-4899-AC7A-179EB8E944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85212" y="1875789"/>
                <a:ext cx="1028201" cy="1028201"/>
              </a:xfrm>
              <a:prstGeom prst="rect">
                <a:avLst/>
              </a:prstGeom>
            </p:spPr>
          </p:pic>
        </p:grpSp>
        <p:cxnSp>
          <p:nvCxnSpPr>
            <p:cNvPr id="56" name="Shape 327">
              <a:extLst>
                <a:ext uri="{FF2B5EF4-FFF2-40B4-BE49-F238E27FC236}">
                  <a16:creationId xmlns:a16="http://schemas.microsoft.com/office/drawing/2014/main" id="{960E66D1-7AEC-4175-90DD-4680733EB09D}"/>
                </a:ext>
              </a:extLst>
            </p:cNvPr>
            <p:cNvCxnSpPr>
              <a:cxnSpLocks/>
              <a:stCxn id="7" idx="3"/>
            </p:cNvCxnSpPr>
            <p:nvPr/>
          </p:nvCxnSpPr>
          <p:spPr>
            <a:xfrm>
              <a:off x="3194780" y="2389891"/>
              <a:ext cx="6141958" cy="0"/>
            </a:xfrm>
            <a:prstGeom prst="straightConnector1">
              <a:avLst/>
            </a:prstGeom>
            <a:noFill/>
            <a:ln w="9525" cap="flat" cmpd="sng">
              <a:solidFill>
                <a:srgbClr val="546973"/>
              </a:solidFill>
              <a:prstDash val="dash"/>
              <a:round/>
              <a:headEnd type="none" w="lg" len="lg"/>
              <a:tailEnd type="none" w="lg" len="lg"/>
            </a:ln>
          </p:spPr>
        </p:cxnSp>
      </p:grpSp>
      <p:grpSp>
        <p:nvGrpSpPr>
          <p:cNvPr id="67" name="Group 66">
            <a:extLst>
              <a:ext uri="{FF2B5EF4-FFF2-40B4-BE49-F238E27FC236}">
                <a16:creationId xmlns:a16="http://schemas.microsoft.com/office/drawing/2014/main" id="{C0CE0294-76D3-442C-A186-8BDDC74B9433}"/>
              </a:ext>
            </a:extLst>
          </p:cNvPr>
          <p:cNvGrpSpPr/>
          <p:nvPr/>
        </p:nvGrpSpPr>
        <p:grpSpPr>
          <a:xfrm>
            <a:off x="1019792" y="1875790"/>
            <a:ext cx="2174988" cy="1028201"/>
            <a:chOff x="1019792" y="1875790"/>
            <a:chExt cx="2174988" cy="1028201"/>
          </a:xfrm>
        </p:grpSpPr>
        <p:pic>
          <p:nvPicPr>
            <p:cNvPr id="5" name="Picture 4" descr="A close up of a logo&#10;&#10;Description generated with high confidence">
              <a:extLst>
                <a:ext uri="{FF2B5EF4-FFF2-40B4-BE49-F238E27FC236}">
                  <a16:creationId xmlns:a16="http://schemas.microsoft.com/office/drawing/2014/main" id="{631D38B9-0016-488D-AA75-09C42615A30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9792" y="1875790"/>
              <a:ext cx="1028201" cy="1028201"/>
            </a:xfrm>
            <a:prstGeom prst="rect">
              <a:avLst/>
            </a:prstGeom>
          </p:spPr>
        </p:pic>
        <p:pic>
          <p:nvPicPr>
            <p:cNvPr id="7" name="Picture 6" descr="A screenshot of a computer&#10;&#10;Description generated with high confidence">
              <a:extLst>
                <a:ext uri="{FF2B5EF4-FFF2-40B4-BE49-F238E27FC236}">
                  <a16:creationId xmlns:a16="http://schemas.microsoft.com/office/drawing/2014/main" id="{FDA36776-8955-467C-9CEB-D4C328CF846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66579" y="1875790"/>
              <a:ext cx="1028201" cy="1028201"/>
            </a:xfrm>
            <a:prstGeom prst="rect">
              <a:avLst/>
            </a:prstGeom>
          </p:spPr>
        </p:pic>
      </p:grpSp>
    </p:spTree>
    <p:extLst>
      <p:ext uri="{BB962C8B-B14F-4D97-AF65-F5344CB8AC3E}">
        <p14:creationId xmlns:p14="http://schemas.microsoft.com/office/powerpoint/2010/main" val="244328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4.58333E-6 -7.40741E-7 L 0.41953 -7.40741E-7 " pathEditMode="relative" rAng="0" ptsTypes="AA">
                                      <p:cBhvr>
                                        <p:cTn id="8" dur="1000" fill="hold"/>
                                        <p:tgtEl>
                                          <p:spTgt spid="18"/>
                                        </p:tgtEl>
                                        <p:attrNameLst>
                                          <p:attrName>ppt_x</p:attrName>
                                          <p:attrName>ppt_y</p:attrName>
                                        </p:attrNameLst>
                                      </p:cBhvr>
                                      <p:rCtr x="20977"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42" presetClass="path" presetSubtype="0" accel="50000" decel="50000" fill="hold" nodeType="withEffect">
                                  <p:stCondLst>
                                    <p:cond delay="0"/>
                                  </p:stCondLst>
                                  <p:childTnLst>
                                    <p:animMotion origin="layout" path="M -2.29167E-6 0 L -0.41901 -0.00046 " pathEditMode="relative" rAng="0" ptsTypes="AA">
                                      <p:cBhvr>
                                        <p:cTn id="14" dur="5000" fill="hold"/>
                                        <p:tgtEl>
                                          <p:spTgt spid="49"/>
                                        </p:tgtEl>
                                        <p:attrNameLst>
                                          <p:attrName>ppt_x</p:attrName>
                                          <p:attrName>ppt_y</p:attrName>
                                        </p:attrNameLst>
                                      </p:cBhvr>
                                      <p:rCtr x="-20951" y="-23"/>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42" presetClass="path" presetSubtype="0" accel="50000" decel="50000" fill="hold" nodeType="withEffect">
                                  <p:stCondLst>
                                    <p:cond delay="0"/>
                                  </p:stCondLst>
                                  <p:childTnLst>
                                    <p:animMotion origin="layout" path="M -2.08333E-6 -1.11111E-6 L -0.06953 -0.1243 " pathEditMode="relative" rAng="0" ptsTypes="AA">
                                      <p:cBhvr>
                                        <p:cTn id="32" dur="1000" fill="hold"/>
                                        <p:tgtEl>
                                          <p:spTgt spid="66"/>
                                        </p:tgtEl>
                                        <p:attrNameLst>
                                          <p:attrName>ppt_x</p:attrName>
                                          <p:attrName>ppt_y</p:attrName>
                                        </p:attrNameLst>
                                      </p:cBhvr>
                                      <p:rCtr x="-3477" y="-6227"/>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6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Solution</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4</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pic>
        <p:nvPicPr>
          <p:cNvPr id="16" name="Picture 15" descr="A close up of a logo&#10;&#10;Description generated with high confidence">
            <a:extLst>
              <a:ext uri="{FF2B5EF4-FFF2-40B4-BE49-F238E27FC236}">
                <a16:creationId xmlns:a16="http://schemas.microsoft.com/office/drawing/2014/main" id="{269629C9-6006-4000-88B9-35FCBF70A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7377" y="1875789"/>
            <a:ext cx="1028201" cy="1028201"/>
          </a:xfrm>
          <a:prstGeom prst="rect">
            <a:avLst/>
          </a:prstGeom>
        </p:spPr>
      </p:pic>
      <p:pic>
        <p:nvPicPr>
          <p:cNvPr id="5" name="Picture 4" descr="A close up of a logo&#10;&#10;Description generated with high confidence">
            <a:extLst>
              <a:ext uri="{FF2B5EF4-FFF2-40B4-BE49-F238E27FC236}">
                <a16:creationId xmlns:a16="http://schemas.microsoft.com/office/drawing/2014/main" id="{631D38B9-0016-488D-AA75-09C42615A3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792" y="1875790"/>
            <a:ext cx="1028201" cy="1028201"/>
          </a:xfrm>
          <a:prstGeom prst="rect">
            <a:avLst/>
          </a:prstGeom>
        </p:spPr>
      </p:pic>
      <p:pic>
        <p:nvPicPr>
          <p:cNvPr id="7" name="Picture 6" descr="A screenshot of a computer&#10;&#10;Description generated with high confidence">
            <a:extLst>
              <a:ext uri="{FF2B5EF4-FFF2-40B4-BE49-F238E27FC236}">
                <a16:creationId xmlns:a16="http://schemas.microsoft.com/office/drawing/2014/main" id="{FDA36776-8955-467C-9CEB-D4C328CF84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6579" y="1875790"/>
            <a:ext cx="1028201" cy="1028201"/>
          </a:xfrm>
          <a:prstGeom prst="rect">
            <a:avLst/>
          </a:prstGeom>
        </p:spPr>
      </p:pic>
      <p:pic>
        <p:nvPicPr>
          <p:cNvPr id="17" name="Picture 16" descr="A screenshot of a computer&#10;&#10;Description generated with high confidence">
            <a:extLst>
              <a:ext uri="{FF2B5EF4-FFF2-40B4-BE49-F238E27FC236}">
                <a16:creationId xmlns:a16="http://schemas.microsoft.com/office/drawing/2014/main" id="{7EE4C750-5ADD-4899-AC7A-179EB8E944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5212" y="1875789"/>
            <a:ext cx="1028201" cy="1028201"/>
          </a:xfrm>
          <a:prstGeom prst="rect">
            <a:avLst/>
          </a:prstGeom>
        </p:spPr>
      </p:pic>
      <p:pic>
        <p:nvPicPr>
          <p:cNvPr id="18" name="Picture 17">
            <a:extLst>
              <a:ext uri="{FF2B5EF4-FFF2-40B4-BE49-F238E27FC236}">
                <a16:creationId xmlns:a16="http://schemas.microsoft.com/office/drawing/2014/main" id="{3529E2C4-270E-46D2-8D39-F7E28F0F89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2164" y="1094442"/>
            <a:ext cx="1114781" cy="1114781"/>
          </a:xfrm>
          <a:prstGeom prst="rect">
            <a:avLst/>
          </a:prstGeom>
        </p:spPr>
      </p:pic>
      <p:pic>
        <p:nvPicPr>
          <p:cNvPr id="47" name="Picture 46">
            <a:extLst>
              <a:ext uri="{FF2B5EF4-FFF2-40B4-BE49-F238E27FC236}">
                <a16:creationId xmlns:a16="http://schemas.microsoft.com/office/drawing/2014/main" id="{2F1F80D6-B131-49F6-8080-F5258D83D3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1345" y="1059953"/>
            <a:ext cx="952633" cy="952633"/>
          </a:xfrm>
          <a:prstGeom prst="rect">
            <a:avLst/>
          </a:prstGeom>
        </p:spPr>
      </p:pic>
      <p:pic>
        <p:nvPicPr>
          <p:cNvPr id="49" name="Picture 48">
            <a:extLst>
              <a:ext uri="{FF2B5EF4-FFF2-40B4-BE49-F238E27FC236}">
                <a16:creationId xmlns:a16="http://schemas.microsoft.com/office/drawing/2014/main" id="{CF7F604F-BFB9-4620-9A54-9545DF27F9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3047" y="2314219"/>
            <a:ext cx="1114781" cy="1114781"/>
          </a:xfrm>
          <a:prstGeom prst="rect">
            <a:avLst/>
          </a:prstGeom>
        </p:spPr>
      </p:pic>
      <p:pic>
        <p:nvPicPr>
          <p:cNvPr id="54" name="Picture 53" descr="A close up of a sign&#10;&#10;Description generated with high confidence">
            <a:extLst>
              <a:ext uri="{FF2B5EF4-FFF2-40B4-BE49-F238E27FC236}">
                <a16:creationId xmlns:a16="http://schemas.microsoft.com/office/drawing/2014/main" id="{6DBCF44B-AF2C-40D8-AC3A-4A63EF4D3D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516" y="4771571"/>
            <a:ext cx="838629" cy="838629"/>
          </a:xfrm>
          <a:prstGeom prst="rect">
            <a:avLst/>
          </a:prstGeom>
        </p:spPr>
      </p:pic>
      <p:cxnSp>
        <p:nvCxnSpPr>
          <p:cNvPr id="56" name="Shape 327">
            <a:extLst>
              <a:ext uri="{FF2B5EF4-FFF2-40B4-BE49-F238E27FC236}">
                <a16:creationId xmlns:a16="http://schemas.microsoft.com/office/drawing/2014/main" id="{960E66D1-7AEC-4175-90DD-4680733EB09D}"/>
              </a:ext>
            </a:extLst>
          </p:cNvPr>
          <p:cNvCxnSpPr>
            <a:cxnSpLocks/>
            <a:stCxn id="7" idx="3"/>
          </p:cNvCxnSpPr>
          <p:nvPr/>
        </p:nvCxnSpPr>
        <p:spPr>
          <a:xfrm>
            <a:off x="3194780" y="2389891"/>
            <a:ext cx="6141958" cy="0"/>
          </a:xfrm>
          <a:prstGeom prst="straightConnector1">
            <a:avLst/>
          </a:prstGeom>
          <a:noFill/>
          <a:ln w="9525" cap="flat" cmpd="sng">
            <a:solidFill>
              <a:srgbClr val="546973"/>
            </a:solidFill>
            <a:prstDash val="dash"/>
            <a:round/>
            <a:headEnd type="none" w="lg" len="lg"/>
            <a:tailEnd type="none" w="lg" len="lg"/>
          </a:ln>
        </p:spPr>
      </p:cxnSp>
      <p:grpSp>
        <p:nvGrpSpPr>
          <p:cNvPr id="4" name="Group 3">
            <a:extLst>
              <a:ext uri="{FF2B5EF4-FFF2-40B4-BE49-F238E27FC236}">
                <a16:creationId xmlns:a16="http://schemas.microsoft.com/office/drawing/2014/main" id="{A3452E08-4CFC-410C-909E-0AB33302F21C}"/>
              </a:ext>
            </a:extLst>
          </p:cNvPr>
          <p:cNvGrpSpPr/>
          <p:nvPr/>
        </p:nvGrpSpPr>
        <p:grpSpPr>
          <a:xfrm>
            <a:off x="2772975" y="2871609"/>
            <a:ext cx="3753080" cy="3174003"/>
            <a:chOff x="2772975" y="2871609"/>
            <a:chExt cx="3753080" cy="3174003"/>
          </a:xfrm>
        </p:grpSpPr>
        <p:pic>
          <p:nvPicPr>
            <p:cNvPr id="52" name="Picture 51">
              <a:extLst>
                <a:ext uri="{FF2B5EF4-FFF2-40B4-BE49-F238E27FC236}">
                  <a16:creationId xmlns:a16="http://schemas.microsoft.com/office/drawing/2014/main" id="{8D73E0F4-44C0-4391-83CB-FC94E03D2A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30235" y="3949792"/>
              <a:ext cx="2095820" cy="2095820"/>
            </a:xfrm>
            <a:prstGeom prst="rect">
              <a:avLst/>
            </a:prstGeom>
          </p:spPr>
        </p:pic>
        <p:cxnSp>
          <p:nvCxnSpPr>
            <p:cNvPr id="60" name="Shape 327">
              <a:extLst>
                <a:ext uri="{FF2B5EF4-FFF2-40B4-BE49-F238E27FC236}">
                  <a16:creationId xmlns:a16="http://schemas.microsoft.com/office/drawing/2014/main" id="{0CF88188-DA7D-4222-8D64-D77E4E66BACC}"/>
                </a:ext>
              </a:extLst>
            </p:cNvPr>
            <p:cNvCxnSpPr>
              <a:cxnSpLocks/>
            </p:cNvCxnSpPr>
            <p:nvPr/>
          </p:nvCxnSpPr>
          <p:spPr>
            <a:xfrm>
              <a:off x="2772975" y="2871609"/>
              <a:ext cx="1960633" cy="1997879"/>
            </a:xfrm>
            <a:prstGeom prst="straightConnector1">
              <a:avLst/>
            </a:prstGeom>
            <a:noFill/>
            <a:ln w="9525" cap="flat" cmpd="sng">
              <a:solidFill>
                <a:srgbClr val="546973"/>
              </a:solidFill>
              <a:prstDash val="dash"/>
              <a:round/>
              <a:headEnd type="none" w="lg" len="lg"/>
              <a:tailEnd type="none" w="lg" len="lg"/>
            </a:ln>
          </p:spPr>
        </p:cxnSp>
      </p:grpSp>
      <p:pic>
        <p:nvPicPr>
          <p:cNvPr id="8" name="Picture 7" descr="A close up of a light&#10;&#10;Description generated with high confidence">
            <a:extLst>
              <a:ext uri="{FF2B5EF4-FFF2-40B4-BE49-F238E27FC236}">
                <a16:creationId xmlns:a16="http://schemas.microsoft.com/office/drawing/2014/main" id="{F74715A7-0C4F-4614-AD6A-6E2CB00B47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93373" y="1680501"/>
            <a:ext cx="1090064" cy="1090064"/>
          </a:xfrm>
          <a:prstGeom prst="rect">
            <a:avLst/>
          </a:prstGeom>
        </p:spPr>
      </p:pic>
    </p:spTree>
    <p:extLst>
      <p:ext uri="{BB962C8B-B14F-4D97-AF65-F5344CB8AC3E}">
        <p14:creationId xmlns:p14="http://schemas.microsoft.com/office/powerpoint/2010/main" val="20244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4.58333E-6 3.7037E-7 L -0.00313 0.15 " pathEditMode="relative" rAng="0" ptsTypes="AA">
                                      <p:cBhvr>
                                        <p:cTn id="10" dur="500" fill="hold"/>
                                        <p:tgtEl>
                                          <p:spTgt spid="16"/>
                                        </p:tgtEl>
                                        <p:attrNameLst>
                                          <p:attrName>ppt_x</p:attrName>
                                          <p:attrName>ppt_y</p:attrName>
                                        </p:attrNameLst>
                                      </p:cBhvr>
                                      <p:rCtr x="-156" y="7500"/>
                                    </p:animMotion>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42" presetClass="path" presetSubtype="0" accel="50000" decel="50000" fill="hold" nodeType="withEffect">
                                  <p:stCondLst>
                                    <p:cond delay="0"/>
                                  </p:stCondLst>
                                  <p:childTnLst>
                                    <p:animMotion origin="layout" path="M -3.75E-6 -4.44444E-6 L 0.40222 -0.40856 " pathEditMode="relative" rAng="0" ptsTypes="AA">
                                      <p:cBhvr>
                                        <p:cTn id="15" dur="500" fill="hold"/>
                                        <p:tgtEl>
                                          <p:spTgt spid="54"/>
                                        </p:tgtEl>
                                        <p:attrNameLst>
                                          <p:attrName>ppt_x</p:attrName>
                                          <p:attrName>ppt_y</p:attrName>
                                        </p:attrNameLst>
                                      </p:cBhvr>
                                      <p:rCtr x="20104" y="-2044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par>
                          <p:cTn id="20" fill="hold">
                            <p:stCondLst>
                              <p:cond delay="0"/>
                            </p:stCondLst>
                            <p:childTnLst>
                              <p:par>
                                <p:cTn id="21" presetID="42" presetClass="path" presetSubtype="0" accel="50000" decel="50000" fill="hold" nodeType="afterEffect">
                                  <p:stCondLst>
                                    <p:cond delay="0"/>
                                  </p:stCondLst>
                                  <p:childTnLst>
                                    <p:animMotion origin="layout" path="M 4.58333E-6 -7.40741E-7 L 0.42487 -7.40741E-7 " pathEditMode="relative" rAng="0" ptsTypes="AA">
                                      <p:cBhvr>
                                        <p:cTn id="22" dur="1000" fill="hold"/>
                                        <p:tgtEl>
                                          <p:spTgt spid="18"/>
                                        </p:tgtEl>
                                        <p:attrNameLst>
                                          <p:attrName>ppt_x</p:attrName>
                                          <p:attrName>ppt_y</p:attrName>
                                        </p:attrNameLst>
                                      </p:cBhvr>
                                      <p:rCtr x="21237"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nodeType="afterEffect">
                                  <p:stCondLst>
                                    <p:cond delay="0"/>
                                  </p:stCondLst>
                                  <p:childTnLst>
                                    <p:animMotion origin="layout" path="M -2.29167E-6 0 L -0.42643 0.00463 " pathEditMode="relative" rAng="0" ptsTypes="AA">
                                      <p:cBhvr>
                                        <p:cTn id="29" dur="1000" fill="hold"/>
                                        <p:tgtEl>
                                          <p:spTgt spid="49"/>
                                        </p:tgtEl>
                                        <p:attrNameLst>
                                          <p:attrName>ppt_x</p:attrName>
                                          <p:attrName>ppt_y</p:attrName>
                                        </p:attrNameLst>
                                      </p:cBhvr>
                                      <p:rCtr x="-21328"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Hypothesis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5</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1254079" y="1573331"/>
            <a:ext cx="10232234" cy="3077766"/>
          </a:xfrm>
          <a:prstGeom prst="rect">
            <a:avLst/>
          </a:prstGeom>
          <a:noFill/>
        </p:spPr>
        <p:txBody>
          <a:bodyPr wrap="square" lIns="0" tIns="0" rIns="0" bIns="0" rtlCol="0" anchor="ctr">
            <a:spAutoFit/>
          </a:bodyPr>
          <a:lstStyle/>
          <a:p>
            <a:pPr marL="342900" indent="-342900">
              <a:buFont typeface="Arial" panose="020B0604020202020204" pitchFamily="34" charset="0"/>
              <a:buChar char="•"/>
            </a:pPr>
            <a:endParaRPr lang="en-US" sz="25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500" dirty="0">
                <a:solidFill>
                  <a:srgbClr val="FF0000"/>
                </a:solidFill>
                <a:latin typeface="Cambria" panose="02040503050406030204" pitchFamily="18" charset="0"/>
                <a:ea typeface="Cambria" panose="02040503050406030204" pitchFamily="18" charset="0"/>
                <a:cs typeface="Segoe UI" panose="020B0502040204020203" pitchFamily="34" charset="0"/>
              </a:rPr>
              <a:t>A Question Answering System </a:t>
            </a:r>
            <a:r>
              <a:rPr lang="en-US" sz="2500" dirty="0">
                <a:latin typeface="Cambria" panose="02040503050406030204" pitchFamily="18" charset="0"/>
                <a:ea typeface="Cambria" panose="02040503050406030204" pitchFamily="18" charset="0"/>
                <a:cs typeface="Segoe UI" panose="020B0502040204020203" pitchFamily="34" charset="0"/>
              </a:rPr>
              <a:t>using </a:t>
            </a:r>
            <a:r>
              <a:rPr lang="en-US" sz="2500" dirty="0">
                <a:solidFill>
                  <a:srgbClr val="FF0000"/>
                </a:solidFill>
                <a:latin typeface="Cambria" panose="02040503050406030204" pitchFamily="18" charset="0"/>
                <a:ea typeface="Cambria" panose="02040503050406030204" pitchFamily="18" charset="0"/>
                <a:cs typeface="Segoe UI" panose="020B0502040204020203" pitchFamily="34" charset="0"/>
              </a:rPr>
              <a:t>Deep Learning approaches </a:t>
            </a:r>
            <a:r>
              <a:rPr lang="en-US" sz="2500" dirty="0">
                <a:latin typeface="Cambria" panose="02040503050406030204" pitchFamily="18" charset="0"/>
                <a:ea typeface="Cambria" panose="02040503050406030204" pitchFamily="18" charset="0"/>
                <a:cs typeface="Segoe UI" panose="020B0502040204020203" pitchFamily="34" charset="0"/>
              </a:rPr>
              <a:t>in </a:t>
            </a:r>
            <a:r>
              <a:rPr lang="en-US" sz="2500" dirty="0">
                <a:solidFill>
                  <a:srgbClr val="FF0000"/>
                </a:solidFill>
                <a:latin typeface="Cambria" panose="02040503050406030204" pitchFamily="18" charset="0"/>
                <a:ea typeface="Cambria" panose="02040503050406030204" pitchFamily="18" charset="0"/>
                <a:cs typeface="Segoe UI" panose="020B0502040204020203" pitchFamily="34" charset="0"/>
              </a:rPr>
              <a:t>Vietnamese</a:t>
            </a:r>
            <a:r>
              <a:rPr lang="en-US" sz="2500" dirty="0">
                <a:latin typeface="Cambria" panose="02040503050406030204" pitchFamily="18" charset="0"/>
                <a:ea typeface="Cambria" panose="02040503050406030204" pitchFamily="18" charset="0"/>
                <a:cs typeface="Segoe UI" panose="020B0502040204020203" pitchFamily="34" charset="0"/>
              </a:rPr>
              <a:t> can be built using a </a:t>
            </a:r>
            <a:r>
              <a:rPr lang="en-US" sz="2500" dirty="0">
                <a:solidFill>
                  <a:srgbClr val="FF0000"/>
                </a:solidFill>
                <a:latin typeface="Cambria" panose="02040503050406030204" pitchFamily="18" charset="0"/>
                <a:ea typeface="Cambria" panose="02040503050406030204" pitchFamily="18" charset="0"/>
                <a:cs typeface="Segoe UI" panose="020B0502040204020203" pitchFamily="34" charset="0"/>
              </a:rPr>
              <a:t>limited supply of hand-crafted data.</a:t>
            </a:r>
          </a:p>
          <a:p>
            <a:pPr marL="342900" indent="-342900">
              <a:lnSpc>
                <a:spcPct val="200000"/>
              </a:lnSpc>
              <a:buFont typeface="Arial" panose="020B0604020202020204" pitchFamily="34" charset="0"/>
              <a:buChar char="•"/>
            </a:pPr>
            <a:endParaRPr lang="en-US" sz="25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a:p>
            <a:pPr marL="342900" indent="-342900">
              <a:buFont typeface="Arial" panose="020B0604020202020204" pitchFamily="34" charset="0"/>
              <a:buChar char="•"/>
            </a:pPr>
            <a:r>
              <a:rPr lang="en-US" sz="2500" dirty="0">
                <a:latin typeface="Cambria" panose="02040503050406030204" pitchFamily="18" charset="0"/>
                <a:ea typeface="Cambria" panose="02040503050406030204" pitchFamily="18" charset="0"/>
                <a:cs typeface="Segoe UI" panose="020B0502040204020203" pitchFamily="34" charset="0"/>
              </a:rPr>
              <a:t>In this thesis, a Question Answering System with </a:t>
            </a:r>
            <a:r>
              <a:rPr lang="en-US" sz="2500" dirty="0">
                <a:solidFill>
                  <a:srgbClr val="FF0000"/>
                </a:solidFill>
                <a:latin typeface="Cambria" panose="02040503050406030204" pitchFamily="18" charset="0"/>
                <a:ea typeface="Cambria" panose="02040503050406030204" pitchFamily="18" charset="0"/>
                <a:cs typeface="Segoe UI" panose="020B0502040204020203" pitchFamily="34" charset="0"/>
              </a:rPr>
              <a:t>reading comprehension ability </a:t>
            </a:r>
            <a:r>
              <a:rPr lang="en-US" sz="2500" dirty="0">
                <a:latin typeface="Cambria" panose="02040503050406030204" pitchFamily="18" charset="0"/>
                <a:ea typeface="Cambria" panose="02040503050406030204" pitchFamily="18" charset="0"/>
                <a:cs typeface="Segoe UI" panose="020B0502040204020203" pitchFamily="34" charset="0"/>
              </a:rPr>
              <a:t>is built to</a:t>
            </a:r>
            <a:r>
              <a:rPr lang="en-US" sz="2500" dirty="0">
                <a:solidFill>
                  <a:srgbClr val="FF0000"/>
                </a:solidFill>
                <a:latin typeface="Cambria" panose="02040503050406030204" pitchFamily="18" charset="0"/>
                <a:ea typeface="Cambria" panose="02040503050406030204" pitchFamily="18" charset="0"/>
                <a:cs typeface="Segoe UI" panose="020B0502040204020203" pitchFamily="34" charset="0"/>
              </a:rPr>
              <a:t> solve the problem at University of Information Technology.</a:t>
            </a:r>
            <a:endParaRPr lang="en-US" sz="2500" dirty="0">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spTree>
    <p:extLst>
      <p:ext uri="{BB962C8B-B14F-4D97-AF65-F5344CB8AC3E}">
        <p14:creationId xmlns:p14="http://schemas.microsoft.com/office/powerpoint/2010/main" val="166158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Hypothesis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6</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989361" y="1130215"/>
            <a:ext cx="5629126" cy="4559582"/>
          </a:xfrm>
          <a:prstGeom prst="rect">
            <a:avLst/>
          </a:prstGeom>
          <a:noFill/>
        </p:spPr>
        <p:txBody>
          <a:bodyPr wrap="square" lIns="0" tIns="0" rIns="0" bIns="0" rtlCol="0">
            <a:spAutoFit/>
          </a:bodyPr>
          <a:lstStyle/>
          <a:p>
            <a:pPr marL="342900" indent="-342900">
              <a:lnSpc>
                <a:spcPct val="150000"/>
              </a:lnSpc>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Input:</a:t>
            </a:r>
          </a:p>
          <a:p>
            <a:pPr marL="800100" lvl="1"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(1)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 question </a:t>
            </a:r>
            <a:r>
              <a:rPr lang="en-US" sz="2000" dirty="0">
                <a:latin typeface="Cambria" panose="02040503050406030204" pitchFamily="18" charset="0"/>
                <a:ea typeface="Cambria" panose="02040503050406030204" pitchFamily="18" charset="0"/>
                <a:cs typeface="Segoe UI" panose="020B0502040204020203" pitchFamily="34" charset="0"/>
              </a:rPr>
              <a:t>about UIT regulations.</a:t>
            </a:r>
          </a:p>
          <a:p>
            <a:pPr marL="800100" lvl="1"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(2)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 document </a:t>
            </a:r>
            <a:r>
              <a:rPr lang="en-US" sz="2000" dirty="0">
                <a:latin typeface="Cambria" panose="02040503050406030204" pitchFamily="18" charset="0"/>
                <a:ea typeface="Cambria" panose="02040503050406030204" pitchFamily="18" charset="0"/>
                <a:cs typeface="Segoe UI" panose="020B0502040204020203" pitchFamily="34" charset="0"/>
              </a:rPr>
              <a:t>represents rules &amp; regulations of UIT.</a:t>
            </a:r>
          </a:p>
          <a:p>
            <a:pPr marL="342900" indent="-342900">
              <a:lnSpc>
                <a:spcPct val="150000"/>
              </a:lnSpc>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Output</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An answer </a:t>
            </a:r>
            <a:r>
              <a:rPr lang="en-US" sz="2000" dirty="0">
                <a:latin typeface="Cambria" panose="02040503050406030204" pitchFamily="18" charset="0"/>
                <a:ea typeface="Cambria" panose="02040503050406030204" pitchFamily="18" charset="0"/>
                <a:cs typeface="Segoe UI" panose="020B0502040204020203" pitchFamily="34" charset="0"/>
              </a:rPr>
              <a:t>to the question.</a:t>
            </a:r>
          </a:p>
          <a:p>
            <a:pPr marL="342900" indent="-342900">
              <a:lnSpc>
                <a:spcPct val="150000"/>
              </a:lnSpc>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Methodology: </a:t>
            </a:r>
            <a:r>
              <a:rPr lang="en-US" sz="2000" dirty="0">
                <a:latin typeface="Cambria" panose="02040503050406030204" pitchFamily="18" charset="0"/>
                <a:ea typeface="Cambria" panose="02040503050406030204" pitchFamily="18" charset="0"/>
                <a:cs typeface="Segoe UI" panose="020B0502040204020203" pitchFamily="34" charset="0"/>
              </a:rPr>
              <a:t>Use a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deep learning model </a:t>
            </a:r>
            <a:r>
              <a:rPr lang="en-US" sz="2000" dirty="0">
                <a:latin typeface="Cambria" panose="02040503050406030204" pitchFamily="18" charset="0"/>
                <a:ea typeface="Cambria" panose="02040503050406030204" pitchFamily="18" charset="0"/>
                <a:cs typeface="Segoe UI" panose="020B0502040204020203" pitchFamily="34" charset="0"/>
              </a:rPr>
              <a:t>to extract relevant answer.</a:t>
            </a:r>
          </a:p>
          <a:p>
            <a:pPr marL="342900" indent="-342900">
              <a:lnSpc>
                <a:spcPct val="150000"/>
              </a:lnSpc>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Two assumptions </a:t>
            </a:r>
            <a:r>
              <a:rPr lang="en-US" sz="2000" dirty="0">
                <a:latin typeface="Cambria" panose="02040503050406030204" pitchFamily="18" charset="0"/>
                <a:ea typeface="Cambria" panose="02040503050406030204" pitchFamily="18" charset="0"/>
                <a:cs typeface="Segoe UI" panose="020B0502040204020203" pitchFamily="34" charset="0"/>
              </a:rPr>
              <a:t>was made:</a:t>
            </a:r>
          </a:p>
          <a:p>
            <a:pPr marL="800100" lvl="1"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An answer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always present</a:t>
            </a:r>
            <a:r>
              <a:rPr lang="en-US" sz="2000" dirty="0">
                <a:latin typeface="Cambria" panose="02040503050406030204" pitchFamily="18" charset="0"/>
                <a:ea typeface="Cambria" panose="02040503050406030204" pitchFamily="18" charset="0"/>
                <a:cs typeface="Segoe UI" panose="020B0502040204020203" pitchFamily="34" charset="0"/>
              </a:rPr>
              <a:t> in the document.</a:t>
            </a:r>
          </a:p>
          <a:p>
            <a:pPr marL="800100" lvl="1"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The answer is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 span.</a:t>
            </a:r>
            <a:endParaRPr lang="en-US" sz="2000" dirty="0">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3">
              <a:alphaModFix/>
            </a:blip>
            <a:srcRect/>
            <a:stretch/>
          </p:blipFill>
          <p:spPr>
            <a:xfrm>
              <a:off x="247608" y="56882"/>
              <a:ext cx="449664" cy="365125"/>
            </a:xfrm>
            <a:prstGeom prst="rect">
              <a:avLst/>
            </a:prstGeom>
            <a:noFill/>
            <a:ln>
              <a:noFill/>
            </a:ln>
          </p:spPr>
        </p:pic>
      </p:grpSp>
      <p:grpSp>
        <p:nvGrpSpPr>
          <p:cNvPr id="18" name="Group 17">
            <a:extLst>
              <a:ext uri="{FF2B5EF4-FFF2-40B4-BE49-F238E27FC236}">
                <a16:creationId xmlns:a16="http://schemas.microsoft.com/office/drawing/2014/main" id="{925F2935-D542-4462-B121-36742CC7A130}"/>
              </a:ext>
            </a:extLst>
          </p:cNvPr>
          <p:cNvGrpSpPr/>
          <p:nvPr/>
        </p:nvGrpSpPr>
        <p:grpSpPr>
          <a:xfrm>
            <a:off x="6978794" y="2557648"/>
            <a:ext cx="1680391" cy="1882668"/>
            <a:chOff x="6701609" y="2395753"/>
            <a:chExt cx="2278743" cy="2584400"/>
          </a:xfrm>
        </p:grpSpPr>
        <p:sp>
          <p:nvSpPr>
            <p:cNvPr id="17" name="Rectangle 16">
              <a:extLst>
                <a:ext uri="{FF2B5EF4-FFF2-40B4-BE49-F238E27FC236}">
                  <a16:creationId xmlns:a16="http://schemas.microsoft.com/office/drawing/2014/main" id="{89BFF06D-5992-4D58-B9FB-B2EC91FD480B}"/>
                </a:ext>
              </a:extLst>
            </p:cNvPr>
            <p:cNvSpPr/>
            <p:nvPr/>
          </p:nvSpPr>
          <p:spPr>
            <a:xfrm>
              <a:off x="6701609" y="2395753"/>
              <a:ext cx="2187303" cy="253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7" name="Picture 6" descr="A picture containing object&#10;&#10;Description generated with very high confidence">
              <a:extLst>
                <a:ext uri="{FF2B5EF4-FFF2-40B4-BE49-F238E27FC236}">
                  <a16:creationId xmlns:a16="http://schemas.microsoft.com/office/drawing/2014/main" id="{0832C4BF-E65B-42A2-AC59-45F28FB065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069" y="2395754"/>
              <a:ext cx="1697159" cy="1697159"/>
            </a:xfrm>
            <a:prstGeom prst="rect">
              <a:avLst/>
            </a:prstGeom>
          </p:spPr>
        </p:pic>
        <p:sp>
          <p:nvSpPr>
            <p:cNvPr id="8" name="TextBox 7">
              <a:extLst>
                <a:ext uri="{FF2B5EF4-FFF2-40B4-BE49-F238E27FC236}">
                  <a16:creationId xmlns:a16="http://schemas.microsoft.com/office/drawing/2014/main" id="{6AD79CCA-184A-4149-A8A3-B5C34ED4062E}"/>
                </a:ext>
              </a:extLst>
            </p:cNvPr>
            <p:cNvSpPr txBox="1"/>
            <p:nvPr/>
          </p:nvSpPr>
          <p:spPr>
            <a:xfrm>
              <a:off x="6701609" y="4092913"/>
              <a:ext cx="2278743" cy="887240"/>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Deep learning model</a:t>
              </a:r>
            </a:p>
          </p:txBody>
        </p:sp>
      </p:grpSp>
      <p:cxnSp>
        <p:nvCxnSpPr>
          <p:cNvPr id="22" name="Straight Arrow Connector 21">
            <a:extLst>
              <a:ext uri="{FF2B5EF4-FFF2-40B4-BE49-F238E27FC236}">
                <a16:creationId xmlns:a16="http://schemas.microsoft.com/office/drawing/2014/main" id="{81EEA9F2-9D00-41D5-8FD3-F093105D06D5}"/>
              </a:ext>
            </a:extLst>
          </p:cNvPr>
          <p:cNvCxnSpPr>
            <a:cxnSpLocks/>
            <a:endCxn id="7" idx="0"/>
          </p:cNvCxnSpPr>
          <p:nvPr/>
        </p:nvCxnSpPr>
        <p:spPr>
          <a:xfrm>
            <a:off x="7776712" y="1776546"/>
            <a:ext cx="0" cy="781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9DE4F4D-E501-4B3E-BD2A-510413EC8DCF}"/>
              </a:ext>
            </a:extLst>
          </p:cNvPr>
          <p:cNvCxnSpPr>
            <a:cxnSpLocks/>
          </p:cNvCxnSpPr>
          <p:nvPr/>
        </p:nvCxnSpPr>
        <p:spPr>
          <a:xfrm flipH="1">
            <a:off x="8659185" y="3544089"/>
            <a:ext cx="6775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18795D1-8628-44AD-A226-CB533EDC3A3E}"/>
              </a:ext>
            </a:extLst>
          </p:cNvPr>
          <p:cNvCxnSpPr>
            <a:cxnSpLocks/>
            <a:stCxn id="17" idx="2"/>
          </p:cNvCxnSpPr>
          <p:nvPr/>
        </p:nvCxnSpPr>
        <p:spPr>
          <a:xfrm>
            <a:off x="7785275" y="4406369"/>
            <a:ext cx="9986" cy="417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2440B08B-8BEA-40DB-99E2-CD061F1F277B}"/>
              </a:ext>
            </a:extLst>
          </p:cNvPr>
          <p:cNvSpPr txBox="1"/>
          <p:nvPr/>
        </p:nvSpPr>
        <p:spPr>
          <a:xfrm>
            <a:off x="6260012" y="5510793"/>
            <a:ext cx="5257800" cy="1061829"/>
          </a:xfrm>
          <a:prstGeom prst="rect">
            <a:avLst/>
          </a:prstGeom>
          <a:noFill/>
        </p:spPr>
        <p:txBody>
          <a:bodyPr wrap="square" rtlCol="0">
            <a:spAutoFit/>
          </a:bodyPr>
          <a:lstStyle/>
          <a:p>
            <a:pPr lvl="1"/>
            <a:r>
              <a:rPr lang="en-US" sz="2500" dirty="0">
                <a:solidFill>
                  <a:srgbClr val="FF0000"/>
                </a:solidFill>
                <a:latin typeface="Cambria" panose="02040503050406030204" pitchFamily="18" charset="0"/>
                <a:ea typeface="Cambria" panose="02040503050406030204" pitchFamily="18" charset="0"/>
                <a:cs typeface="Segoe UI" panose="020B0502040204020203" pitchFamily="34" charset="0"/>
              </a:rPr>
              <a:t>Problem ?</a:t>
            </a:r>
          </a:p>
          <a:p>
            <a:pPr lvl="1"/>
            <a:r>
              <a:rPr lang="en-US" sz="2000" dirty="0">
                <a:latin typeface="Cambria" panose="02040503050406030204" pitchFamily="18" charset="0"/>
                <a:ea typeface="Cambria" panose="02040503050406030204" pitchFamily="18" charset="0"/>
                <a:cs typeface="Segoe UI" panose="020B0502040204020203" pitchFamily="34" charset="0"/>
              </a:rPr>
              <a:t>UIT’s rules &amp; regulations are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very long.</a:t>
            </a:r>
            <a:endParaRPr lang="en-US" sz="2000" i="1" dirty="0">
              <a:latin typeface="Cambria" panose="02040503050406030204" pitchFamily="18" charset="0"/>
              <a:ea typeface="Cambria" panose="02040503050406030204" pitchFamily="18" charset="0"/>
              <a:cs typeface="Segoe UI" panose="020B0502040204020203" pitchFamily="34" charset="0"/>
            </a:endParaRPr>
          </a:p>
          <a:p>
            <a:endParaRPr lang="en-US" dirty="0"/>
          </a:p>
        </p:txBody>
      </p:sp>
      <p:grpSp>
        <p:nvGrpSpPr>
          <p:cNvPr id="72" name="Group 71">
            <a:extLst>
              <a:ext uri="{FF2B5EF4-FFF2-40B4-BE49-F238E27FC236}">
                <a16:creationId xmlns:a16="http://schemas.microsoft.com/office/drawing/2014/main" id="{1EDCD446-88F5-4960-826F-3AF5185EC038}"/>
              </a:ext>
            </a:extLst>
          </p:cNvPr>
          <p:cNvGrpSpPr/>
          <p:nvPr/>
        </p:nvGrpSpPr>
        <p:grpSpPr>
          <a:xfrm>
            <a:off x="9384467" y="1917605"/>
            <a:ext cx="2716092" cy="3101401"/>
            <a:chOff x="9384467" y="1917605"/>
            <a:chExt cx="2716092" cy="3101401"/>
          </a:xfrm>
        </p:grpSpPr>
        <p:sp>
          <p:nvSpPr>
            <p:cNvPr id="20" name="TextBox 19">
              <a:extLst>
                <a:ext uri="{FF2B5EF4-FFF2-40B4-BE49-F238E27FC236}">
                  <a16:creationId xmlns:a16="http://schemas.microsoft.com/office/drawing/2014/main" id="{C6EAE453-6F3F-4E85-A790-2A8D2CEA9C9F}"/>
                </a:ext>
              </a:extLst>
            </p:cNvPr>
            <p:cNvSpPr txBox="1"/>
            <p:nvPr/>
          </p:nvSpPr>
          <p:spPr>
            <a:xfrm>
              <a:off x="9384467" y="2156684"/>
              <a:ext cx="2716092" cy="2862322"/>
            </a:xfrm>
            <a:prstGeom prst="rect">
              <a:avLst/>
            </a:prstGeom>
            <a:noFill/>
          </p:spPr>
          <p:txBody>
            <a:bodyPr wrap="square" rtlCol="0">
              <a:spAutoFit/>
            </a:bodyPr>
            <a:lstStyle/>
            <a:p>
              <a:r>
                <a:rPr lang="en-US" u="sng" dirty="0">
                  <a:latin typeface="Cambria" panose="02040503050406030204" pitchFamily="18" charset="0"/>
                  <a:ea typeface="Cambria" panose="02040503050406030204" pitchFamily="18" charset="0"/>
                </a:rPr>
                <a:t>Document:</a:t>
              </a:r>
            </a:p>
            <a:p>
              <a:r>
                <a:rPr lang="en-US" dirty="0">
                  <a:latin typeface="Cambria" panose="02040503050406030204" pitchFamily="18" charset="0"/>
                  <a:ea typeface="Cambria" panose="02040503050406030204" pitchFamily="18" charset="0"/>
                </a:rPr>
                <a:t>……..</a:t>
              </a:r>
              <a:endParaRPr lang="vi-VN" dirty="0">
                <a:latin typeface="Cambria" panose="02040503050406030204" pitchFamily="18" charset="0"/>
                <a:ea typeface="Cambria" panose="02040503050406030204" pitchFamily="18" charset="0"/>
              </a:endParaRPr>
            </a:p>
            <a:p>
              <a:r>
                <a:rPr lang="vi-VN" dirty="0">
                  <a:latin typeface="Cambria" panose="02040503050406030204" pitchFamily="18" charset="0"/>
                  <a:ea typeface="Cambria" panose="02040503050406030204" pitchFamily="18" charset="0"/>
                </a:rPr>
                <a:t>- Sinh viên thực tập doanh nghiệp trong tổng thời gian </a:t>
              </a:r>
              <a:r>
                <a:rPr lang="vi-VN" i="1" dirty="0">
                  <a:solidFill>
                    <a:srgbClr val="7030A0"/>
                  </a:solidFill>
                  <a:latin typeface="Cambria" panose="02040503050406030204" pitchFamily="18" charset="0"/>
                  <a:ea typeface="Cambria" panose="02040503050406030204" pitchFamily="18" charset="0"/>
                </a:rPr>
                <a:t>tối thiểu là 8 tuần</a:t>
              </a:r>
              <a:r>
                <a:rPr lang="vi-VN" dirty="0">
                  <a:latin typeface="Cambria" panose="02040503050406030204" pitchFamily="18" charset="0"/>
                  <a:ea typeface="Cambria" panose="02040503050406030204" pitchFamily="18" charset="0"/>
                </a:rPr>
                <a:t>, dưới sự hướng </a:t>
              </a:r>
              <a:r>
                <a:rPr lang="en-US" dirty="0">
                  <a:latin typeface="Cambria" panose="02040503050406030204" pitchFamily="18" charset="0"/>
                  <a:ea typeface="Cambria" panose="02040503050406030204" pitchFamily="18" charset="0"/>
                </a:rPr>
                <a:t>dẫn của một giảng viên do khoa/bộ môn quản lý ngành đào tạo phân công</a:t>
              </a:r>
              <a:endParaRPr lang="vi-VN"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a:t>
              </a:r>
            </a:p>
          </p:txBody>
        </p:sp>
        <p:pic>
          <p:nvPicPr>
            <p:cNvPr id="71" name="Picture 70" descr="A picture containing object&#10;&#10;Description generated with high confidence">
              <a:extLst>
                <a:ext uri="{FF2B5EF4-FFF2-40B4-BE49-F238E27FC236}">
                  <a16:creationId xmlns:a16="http://schemas.microsoft.com/office/drawing/2014/main" id="{ADE94EAB-66D8-4433-9C67-DEEC7F3AB6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0647" y="1917605"/>
              <a:ext cx="854631" cy="854631"/>
            </a:xfrm>
            <a:prstGeom prst="rect">
              <a:avLst/>
            </a:prstGeom>
          </p:spPr>
        </p:pic>
      </p:grpSp>
      <p:grpSp>
        <p:nvGrpSpPr>
          <p:cNvPr id="75" name="Group 74">
            <a:extLst>
              <a:ext uri="{FF2B5EF4-FFF2-40B4-BE49-F238E27FC236}">
                <a16:creationId xmlns:a16="http://schemas.microsoft.com/office/drawing/2014/main" id="{CEC00DC9-45EA-4F1D-B646-2704A9E675DF}"/>
              </a:ext>
            </a:extLst>
          </p:cNvPr>
          <p:cNvGrpSpPr/>
          <p:nvPr/>
        </p:nvGrpSpPr>
        <p:grpSpPr>
          <a:xfrm>
            <a:off x="6566583" y="1130215"/>
            <a:ext cx="4808673" cy="679519"/>
            <a:chOff x="6566583" y="1130215"/>
            <a:chExt cx="4808673" cy="679519"/>
          </a:xfrm>
        </p:grpSpPr>
        <p:sp>
          <p:nvSpPr>
            <p:cNvPr id="19" name="TextBox 18">
              <a:extLst>
                <a:ext uri="{FF2B5EF4-FFF2-40B4-BE49-F238E27FC236}">
                  <a16:creationId xmlns:a16="http://schemas.microsoft.com/office/drawing/2014/main" id="{E139B347-218F-49AF-8648-B3814CEBA326}"/>
                </a:ext>
              </a:extLst>
            </p:cNvPr>
            <p:cNvSpPr txBox="1"/>
            <p:nvPr/>
          </p:nvSpPr>
          <p:spPr>
            <a:xfrm>
              <a:off x="7244805" y="1130215"/>
              <a:ext cx="4130451" cy="646331"/>
            </a:xfrm>
            <a:prstGeom prst="rect">
              <a:avLst/>
            </a:prstGeom>
            <a:noFill/>
          </p:spPr>
          <p:txBody>
            <a:bodyPr wrap="square" rtlCol="0">
              <a:spAutoFit/>
            </a:bodyPr>
            <a:lstStyle/>
            <a:p>
              <a:r>
                <a:rPr lang="en-US" i="1" dirty="0">
                  <a:solidFill>
                    <a:srgbClr val="7030A0"/>
                  </a:solidFill>
                  <a:latin typeface="Cambria" panose="02040503050406030204" pitchFamily="18" charset="0"/>
                  <a:ea typeface="Cambria" panose="02040503050406030204" pitchFamily="18" charset="0"/>
                </a:rPr>
                <a:t>Thời gian thực tập doanh nghiệp </a:t>
              </a:r>
              <a:r>
                <a:rPr lang="en-US" dirty="0">
                  <a:latin typeface="Cambria" panose="02040503050406030204" pitchFamily="18" charset="0"/>
                  <a:ea typeface="Cambria" panose="02040503050406030204" pitchFamily="18" charset="0"/>
                </a:rPr>
                <a:t>theo quy định của tr</a:t>
              </a:r>
              <a:r>
                <a:rPr lang="vi-VN" dirty="0">
                  <a:latin typeface="Cambria" panose="02040503050406030204" pitchFamily="18" charset="0"/>
                  <a:ea typeface="Cambria" panose="02040503050406030204" pitchFamily="18" charset="0"/>
                </a:rPr>
                <a:t>ư</a:t>
              </a:r>
              <a:r>
                <a:rPr lang="en-US" dirty="0">
                  <a:latin typeface="Cambria" panose="02040503050406030204" pitchFamily="18" charset="0"/>
                  <a:ea typeface="Cambria" panose="02040503050406030204" pitchFamily="18" charset="0"/>
                </a:rPr>
                <a:t>ờng là bao lâu?</a:t>
              </a:r>
            </a:p>
          </p:txBody>
        </p:sp>
        <p:pic>
          <p:nvPicPr>
            <p:cNvPr id="74" name="Picture 73" descr="A picture containing object, clock&#10;&#10;Description generated with very high confidence">
              <a:extLst>
                <a:ext uri="{FF2B5EF4-FFF2-40B4-BE49-F238E27FC236}">
                  <a16:creationId xmlns:a16="http://schemas.microsoft.com/office/drawing/2014/main" id="{27C1D731-7183-4DBF-8799-AFF222ADA3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6583" y="1131520"/>
              <a:ext cx="678214" cy="678214"/>
            </a:xfrm>
            <a:prstGeom prst="rect">
              <a:avLst/>
            </a:prstGeom>
          </p:spPr>
        </p:pic>
      </p:grpSp>
      <p:grpSp>
        <p:nvGrpSpPr>
          <p:cNvPr id="78" name="Group 77">
            <a:extLst>
              <a:ext uri="{FF2B5EF4-FFF2-40B4-BE49-F238E27FC236}">
                <a16:creationId xmlns:a16="http://schemas.microsoft.com/office/drawing/2014/main" id="{94358737-D417-47DB-BA5A-45449BA86F4E}"/>
              </a:ext>
            </a:extLst>
          </p:cNvPr>
          <p:cNvGrpSpPr/>
          <p:nvPr/>
        </p:nvGrpSpPr>
        <p:grpSpPr>
          <a:xfrm>
            <a:off x="7100751" y="4858278"/>
            <a:ext cx="2770051" cy="694510"/>
            <a:chOff x="7100751" y="4858278"/>
            <a:chExt cx="2770051" cy="694510"/>
          </a:xfrm>
        </p:grpSpPr>
        <p:sp>
          <p:nvSpPr>
            <p:cNvPr id="66" name="TextBox 65">
              <a:extLst>
                <a:ext uri="{FF2B5EF4-FFF2-40B4-BE49-F238E27FC236}">
                  <a16:creationId xmlns:a16="http://schemas.microsoft.com/office/drawing/2014/main" id="{97C2331F-E82F-4EB0-9E61-35A4DFDC631E}"/>
                </a:ext>
              </a:extLst>
            </p:cNvPr>
            <p:cNvSpPr txBox="1"/>
            <p:nvPr/>
          </p:nvSpPr>
          <p:spPr>
            <a:xfrm>
              <a:off x="7683499" y="5088480"/>
              <a:ext cx="2187303" cy="369332"/>
            </a:xfrm>
            <a:prstGeom prst="rect">
              <a:avLst/>
            </a:prstGeom>
            <a:noFill/>
          </p:spPr>
          <p:txBody>
            <a:bodyPr wrap="square" rtlCol="0">
              <a:spAutoFit/>
            </a:bodyPr>
            <a:lstStyle/>
            <a:p>
              <a:r>
                <a:rPr lang="en-US" i="1" dirty="0">
                  <a:solidFill>
                    <a:srgbClr val="7030A0"/>
                  </a:solidFill>
                  <a:latin typeface="Cambria" panose="02040503050406030204" pitchFamily="18" charset="0"/>
                  <a:ea typeface="Cambria" panose="02040503050406030204" pitchFamily="18" charset="0"/>
                </a:rPr>
                <a:t>tối thiểu là 8 tuần</a:t>
              </a:r>
            </a:p>
          </p:txBody>
        </p:sp>
        <p:pic>
          <p:nvPicPr>
            <p:cNvPr id="77" name="Picture 76" descr="A close up of a sign&#10;&#10;Description generated with high confidence">
              <a:extLst>
                <a:ext uri="{FF2B5EF4-FFF2-40B4-BE49-F238E27FC236}">
                  <a16:creationId xmlns:a16="http://schemas.microsoft.com/office/drawing/2014/main" id="{DC9CCADE-603F-47F8-9296-11213AC8CB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0751" y="4858278"/>
              <a:ext cx="694510" cy="694510"/>
            </a:xfrm>
            <a:prstGeom prst="rect">
              <a:avLst/>
            </a:prstGeom>
          </p:spPr>
        </p:pic>
      </p:grpSp>
    </p:spTree>
    <p:extLst>
      <p:ext uri="{BB962C8B-B14F-4D97-AF65-F5344CB8AC3E}">
        <p14:creationId xmlns:p14="http://schemas.microsoft.com/office/powerpoint/2010/main" val="19160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Hypothesis</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7</a:t>
            </a:fld>
            <a:endParaRPr lang="en-US" dirty="0"/>
          </a:p>
        </p:txBody>
      </p:sp>
      <p:sp>
        <p:nvSpPr>
          <p:cNvPr id="70" name="TextBox 69">
            <a:extLst>
              <a:ext uri="{FF2B5EF4-FFF2-40B4-BE49-F238E27FC236}">
                <a16:creationId xmlns:a16="http://schemas.microsoft.com/office/drawing/2014/main" id="{7F15CFCB-36BA-4062-80B3-699B55480088}"/>
              </a:ext>
            </a:extLst>
          </p:cNvPr>
          <p:cNvSpPr txBox="1"/>
          <p:nvPr/>
        </p:nvSpPr>
        <p:spPr>
          <a:xfrm>
            <a:off x="973829" y="1094442"/>
            <a:ext cx="5103413" cy="5122364"/>
          </a:xfrm>
          <a:prstGeom prst="rect">
            <a:avLst/>
          </a:prstGeom>
          <a:noFill/>
        </p:spPr>
        <p:txBody>
          <a:bodyPr wrap="square" lIns="0" tIns="0" rIns="0" bIns="0" rtlCol="0" anchor="ctr">
            <a:spAutoFit/>
          </a:bodyPr>
          <a:lstStyle/>
          <a:p>
            <a:pPr marL="342900" indent="-342900">
              <a:lnSpc>
                <a:spcPct val="150000"/>
              </a:lnSpc>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Input:</a:t>
            </a:r>
          </a:p>
          <a:p>
            <a:pPr marL="800100" lvl="1"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(1)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 question </a:t>
            </a:r>
            <a:r>
              <a:rPr lang="en-US" sz="2000" dirty="0">
                <a:latin typeface="Cambria" panose="02040503050406030204" pitchFamily="18" charset="0"/>
                <a:ea typeface="Cambria" panose="02040503050406030204" pitchFamily="18" charset="0"/>
                <a:cs typeface="Segoe UI" panose="020B0502040204020203" pitchFamily="34" charset="0"/>
              </a:rPr>
              <a:t>about UIT regulations.</a:t>
            </a:r>
          </a:p>
          <a:p>
            <a:pPr marL="800100" lvl="1"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(2)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 corpus </a:t>
            </a:r>
            <a:r>
              <a:rPr lang="en-US" sz="2000" dirty="0">
                <a:latin typeface="Cambria" panose="02040503050406030204" pitchFamily="18" charset="0"/>
                <a:ea typeface="Cambria" panose="02040503050406030204" pitchFamily="18" charset="0"/>
                <a:cs typeface="Segoe UI" panose="020B0502040204020203" pitchFamily="34" charset="0"/>
              </a:rPr>
              <a:t>represents rules &amp; regulations of UIT.</a:t>
            </a:r>
          </a:p>
          <a:p>
            <a:pPr marL="342900" indent="-342900">
              <a:lnSpc>
                <a:spcPct val="150000"/>
              </a:lnSpc>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Output</a:t>
            </a:r>
            <a:r>
              <a:rPr lang="en-US" sz="2000" dirty="0">
                <a:latin typeface="Cambria" panose="02040503050406030204" pitchFamily="18" charset="0"/>
                <a:ea typeface="Cambria" panose="02040503050406030204" pitchFamily="18" charset="0"/>
                <a:cs typeface="Segoe UI" panose="020B0502040204020203" pitchFamily="34" charset="0"/>
              </a:rPr>
              <a:t>: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An answer </a:t>
            </a:r>
            <a:r>
              <a:rPr lang="en-US" sz="2000" dirty="0">
                <a:latin typeface="Cambria" panose="02040503050406030204" pitchFamily="18" charset="0"/>
                <a:ea typeface="Cambria" panose="02040503050406030204" pitchFamily="18" charset="0"/>
                <a:cs typeface="Segoe UI" panose="020B0502040204020203" pitchFamily="34" charset="0"/>
              </a:rPr>
              <a:t>to the question.</a:t>
            </a:r>
          </a:p>
          <a:p>
            <a:pPr marL="342900" indent="-342900">
              <a:lnSpc>
                <a:spcPct val="150000"/>
              </a:lnSpc>
              <a:buFont typeface="Arial" panose="020B0604020202020204" pitchFamily="34" charset="0"/>
              <a:buChar char="•"/>
            </a:pPr>
            <a:r>
              <a:rPr lang="en-US" sz="2000" b="1" dirty="0">
                <a:solidFill>
                  <a:srgbClr val="7030A0"/>
                </a:solidFill>
                <a:latin typeface="Cambria" panose="02040503050406030204" pitchFamily="18" charset="0"/>
                <a:ea typeface="Cambria" panose="02040503050406030204" pitchFamily="18" charset="0"/>
                <a:cs typeface="Segoe UI" panose="020B0502040204020203" pitchFamily="34" charset="0"/>
              </a:rPr>
              <a:t>Methodology: </a:t>
            </a:r>
          </a:p>
          <a:p>
            <a:pPr marL="800100" lvl="1"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(1) A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search engine </a:t>
            </a:r>
            <a:r>
              <a:rPr lang="en-US" sz="2000" dirty="0">
                <a:latin typeface="Cambria" panose="02040503050406030204" pitchFamily="18" charset="0"/>
                <a:ea typeface="Cambria" panose="02040503050406030204" pitchFamily="18" charset="0"/>
                <a:cs typeface="Segoe UI" panose="020B0502040204020203" pitchFamily="34" charset="0"/>
              </a:rPr>
              <a:t>is used to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extract relevant documents.</a:t>
            </a:r>
          </a:p>
          <a:p>
            <a:pPr marL="800100" lvl="1" indent="-342900">
              <a:lnSpc>
                <a:spcPct val="150000"/>
              </a:lnSpc>
              <a:buFont typeface="Arial" panose="020B0604020202020204" pitchFamily="34" charset="0"/>
              <a:buChar char="•"/>
            </a:pPr>
            <a:r>
              <a:rPr lang="en-US" sz="2000" dirty="0">
                <a:latin typeface="Cambria" panose="02040503050406030204" pitchFamily="18" charset="0"/>
                <a:ea typeface="Cambria" panose="02040503050406030204" pitchFamily="18" charset="0"/>
                <a:cs typeface="Segoe UI" panose="020B0502040204020203" pitchFamily="34" charset="0"/>
              </a:rPr>
              <a:t>(2) Use a </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deep learning model </a:t>
            </a:r>
            <a:r>
              <a:rPr lang="en-US" sz="2000" dirty="0">
                <a:latin typeface="Cambria" panose="02040503050406030204" pitchFamily="18" charset="0"/>
                <a:ea typeface="Cambria" panose="02040503050406030204" pitchFamily="18" charset="0"/>
                <a:cs typeface="Segoe UI" panose="020B0502040204020203" pitchFamily="34" charset="0"/>
              </a:rPr>
              <a:t>to</a:t>
            </a:r>
            <a:r>
              <a:rPr lang="en-US" sz="2000" i="1" dirty="0">
                <a:solidFill>
                  <a:srgbClr val="FF0000"/>
                </a:solidFill>
                <a:latin typeface="Cambria" panose="02040503050406030204" pitchFamily="18" charset="0"/>
                <a:ea typeface="Cambria" panose="02040503050406030204" pitchFamily="18" charset="0"/>
                <a:cs typeface="Segoe UI" panose="020B0502040204020203" pitchFamily="34" charset="0"/>
              </a:rPr>
              <a:t> extract answer </a:t>
            </a:r>
            <a:r>
              <a:rPr lang="en-US" sz="2000" dirty="0">
                <a:latin typeface="Cambria" panose="02040503050406030204" pitchFamily="18" charset="0"/>
                <a:ea typeface="Cambria" panose="02040503050406030204" pitchFamily="18" charset="0"/>
                <a:cs typeface="Segoe UI" panose="020B0502040204020203" pitchFamily="34" charset="0"/>
              </a:rPr>
              <a:t>from relevant documents only.</a:t>
            </a:r>
          </a:p>
          <a:p>
            <a:pPr lvl="1">
              <a:lnSpc>
                <a:spcPct val="150000"/>
              </a:lnSpc>
            </a:pPr>
            <a:endParaRPr lang="en-US" sz="2500" dirty="0">
              <a:solidFill>
                <a:srgbClr val="FF0000"/>
              </a:solidFill>
              <a:latin typeface="Cambria" panose="02040503050406030204" pitchFamily="18" charset="0"/>
              <a:ea typeface="Cambria" panose="02040503050406030204" pitchFamily="18" charset="0"/>
              <a:cs typeface="Segoe UI" panose="020B0502040204020203" pitchFamily="34" charset="0"/>
            </a:endParaRPr>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9415976" y="39092"/>
              <a:ext cx="2668172"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Introduction</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18" name="Group 17">
            <a:extLst>
              <a:ext uri="{FF2B5EF4-FFF2-40B4-BE49-F238E27FC236}">
                <a16:creationId xmlns:a16="http://schemas.microsoft.com/office/drawing/2014/main" id="{925F2935-D542-4462-B121-36742CC7A130}"/>
              </a:ext>
            </a:extLst>
          </p:cNvPr>
          <p:cNvGrpSpPr/>
          <p:nvPr/>
        </p:nvGrpSpPr>
        <p:grpSpPr>
          <a:xfrm>
            <a:off x="9812434" y="3506071"/>
            <a:ext cx="1586378" cy="1857303"/>
            <a:chOff x="6701609" y="2395754"/>
            <a:chExt cx="2278743" cy="2602981"/>
          </a:xfrm>
        </p:grpSpPr>
        <p:sp>
          <p:nvSpPr>
            <p:cNvPr id="17" name="Rectangle 16">
              <a:extLst>
                <a:ext uri="{FF2B5EF4-FFF2-40B4-BE49-F238E27FC236}">
                  <a16:creationId xmlns:a16="http://schemas.microsoft.com/office/drawing/2014/main" id="{89BFF06D-5992-4D58-B9FB-B2EC91FD480B}"/>
                </a:ext>
              </a:extLst>
            </p:cNvPr>
            <p:cNvSpPr/>
            <p:nvPr/>
          </p:nvSpPr>
          <p:spPr>
            <a:xfrm>
              <a:off x="6701609" y="2395754"/>
              <a:ext cx="2187303" cy="2602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7" name="Picture 6" descr="A picture containing object&#10;&#10;Description generated with very high confidence">
              <a:extLst>
                <a:ext uri="{FF2B5EF4-FFF2-40B4-BE49-F238E27FC236}">
                  <a16:creationId xmlns:a16="http://schemas.microsoft.com/office/drawing/2014/main" id="{0832C4BF-E65B-42A2-AC59-45F28FB065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069" y="2395754"/>
              <a:ext cx="1697159" cy="1697159"/>
            </a:xfrm>
            <a:prstGeom prst="rect">
              <a:avLst/>
            </a:prstGeom>
          </p:spPr>
        </p:pic>
        <p:sp>
          <p:nvSpPr>
            <p:cNvPr id="8" name="TextBox 7">
              <a:extLst>
                <a:ext uri="{FF2B5EF4-FFF2-40B4-BE49-F238E27FC236}">
                  <a16:creationId xmlns:a16="http://schemas.microsoft.com/office/drawing/2014/main" id="{6AD79CCA-184A-4149-A8A3-B5C34ED4062E}"/>
                </a:ext>
              </a:extLst>
            </p:cNvPr>
            <p:cNvSpPr txBox="1"/>
            <p:nvPr/>
          </p:nvSpPr>
          <p:spPr>
            <a:xfrm>
              <a:off x="6701609" y="4092912"/>
              <a:ext cx="2278743" cy="905823"/>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Deep learning model</a:t>
              </a:r>
            </a:p>
          </p:txBody>
        </p:sp>
      </p:grpSp>
      <p:cxnSp>
        <p:nvCxnSpPr>
          <p:cNvPr id="64" name="Straight Arrow Connector 63">
            <a:extLst>
              <a:ext uri="{FF2B5EF4-FFF2-40B4-BE49-F238E27FC236}">
                <a16:creationId xmlns:a16="http://schemas.microsoft.com/office/drawing/2014/main" id="{E18795D1-8628-44AD-A226-CB533EDC3A3E}"/>
              </a:ext>
            </a:extLst>
          </p:cNvPr>
          <p:cNvCxnSpPr>
            <a:cxnSpLocks/>
            <a:stCxn id="8" idx="2"/>
          </p:cNvCxnSpPr>
          <p:nvPr/>
        </p:nvCxnSpPr>
        <p:spPr>
          <a:xfrm>
            <a:off x="10605623" y="5363374"/>
            <a:ext cx="0" cy="321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CEC00DC9-45EA-4F1D-B646-2704A9E675DF}"/>
              </a:ext>
            </a:extLst>
          </p:cNvPr>
          <p:cNvGrpSpPr/>
          <p:nvPr/>
        </p:nvGrpSpPr>
        <p:grpSpPr>
          <a:xfrm>
            <a:off x="6566583" y="1130215"/>
            <a:ext cx="4808673" cy="679519"/>
            <a:chOff x="6566583" y="1130215"/>
            <a:chExt cx="4808673" cy="679519"/>
          </a:xfrm>
        </p:grpSpPr>
        <p:sp>
          <p:nvSpPr>
            <p:cNvPr id="19" name="TextBox 18">
              <a:extLst>
                <a:ext uri="{FF2B5EF4-FFF2-40B4-BE49-F238E27FC236}">
                  <a16:creationId xmlns:a16="http://schemas.microsoft.com/office/drawing/2014/main" id="{E139B347-218F-49AF-8648-B3814CEBA326}"/>
                </a:ext>
              </a:extLst>
            </p:cNvPr>
            <p:cNvSpPr txBox="1"/>
            <p:nvPr/>
          </p:nvSpPr>
          <p:spPr>
            <a:xfrm>
              <a:off x="7244805" y="1130215"/>
              <a:ext cx="4130451" cy="646331"/>
            </a:xfrm>
            <a:prstGeom prst="rect">
              <a:avLst/>
            </a:prstGeom>
            <a:noFill/>
          </p:spPr>
          <p:txBody>
            <a:bodyPr wrap="square" rtlCol="0">
              <a:spAutoFit/>
            </a:bodyPr>
            <a:lstStyle/>
            <a:p>
              <a:r>
                <a:rPr lang="en-US" i="1" dirty="0">
                  <a:solidFill>
                    <a:srgbClr val="7030A0"/>
                  </a:solidFill>
                  <a:latin typeface="Cambria" panose="02040503050406030204" pitchFamily="18" charset="0"/>
                  <a:ea typeface="Cambria" panose="02040503050406030204" pitchFamily="18" charset="0"/>
                </a:rPr>
                <a:t>Thời gian thực tập doanh nghiệp </a:t>
              </a:r>
              <a:r>
                <a:rPr lang="en-US" dirty="0">
                  <a:latin typeface="Cambria" panose="02040503050406030204" pitchFamily="18" charset="0"/>
                  <a:ea typeface="Cambria" panose="02040503050406030204" pitchFamily="18" charset="0"/>
                </a:rPr>
                <a:t>theo quy định của tr</a:t>
              </a:r>
              <a:r>
                <a:rPr lang="vi-VN" dirty="0">
                  <a:latin typeface="Cambria" panose="02040503050406030204" pitchFamily="18" charset="0"/>
                  <a:ea typeface="Cambria" panose="02040503050406030204" pitchFamily="18" charset="0"/>
                </a:rPr>
                <a:t>ư</a:t>
              </a:r>
              <a:r>
                <a:rPr lang="en-US" dirty="0">
                  <a:latin typeface="Cambria" panose="02040503050406030204" pitchFamily="18" charset="0"/>
                  <a:ea typeface="Cambria" panose="02040503050406030204" pitchFamily="18" charset="0"/>
                </a:rPr>
                <a:t>ờng là bao lâu?</a:t>
              </a:r>
            </a:p>
          </p:txBody>
        </p:sp>
        <p:pic>
          <p:nvPicPr>
            <p:cNvPr id="74" name="Picture 73" descr="A picture containing object, clock&#10;&#10;Description generated with very high confidence">
              <a:extLst>
                <a:ext uri="{FF2B5EF4-FFF2-40B4-BE49-F238E27FC236}">
                  <a16:creationId xmlns:a16="http://schemas.microsoft.com/office/drawing/2014/main" id="{27C1D731-7183-4DBF-8799-AFF222ADA3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6583" y="1131520"/>
              <a:ext cx="678214" cy="678214"/>
            </a:xfrm>
            <a:prstGeom prst="rect">
              <a:avLst/>
            </a:prstGeom>
          </p:spPr>
        </p:pic>
      </p:grpSp>
      <p:grpSp>
        <p:nvGrpSpPr>
          <p:cNvPr id="78" name="Group 77">
            <a:extLst>
              <a:ext uri="{FF2B5EF4-FFF2-40B4-BE49-F238E27FC236}">
                <a16:creationId xmlns:a16="http://schemas.microsoft.com/office/drawing/2014/main" id="{94358737-D417-47DB-BA5A-45449BA86F4E}"/>
              </a:ext>
            </a:extLst>
          </p:cNvPr>
          <p:cNvGrpSpPr/>
          <p:nvPr/>
        </p:nvGrpSpPr>
        <p:grpSpPr>
          <a:xfrm>
            <a:off x="9365855" y="5541865"/>
            <a:ext cx="2770051" cy="694510"/>
            <a:chOff x="7100751" y="4858278"/>
            <a:chExt cx="2770051" cy="694510"/>
          </a:xfrm>
        </p:grpSpPr>
        <p:sp>
          <p:nvSpPr>
            <p:cNvPr id="66" name="TextBox 65">
              <a:extLst>
                <a:ext uri="{FF2B5EF4-FFF2-40B4-BE49-F238E27FC236}">
                  <a16:creationId xmlns:a16="http://schemas.microsoft.com/office/drawing/2014/main" id="{97C2331F-E82F-4EB0-9E61-35A4DFDC631E}"/>
                </a:ext>
              </a:extLst>
            </p:cNvPr>
            <p:cNvSpPr txBox="1"/>
            <p:nvPr/>
          </p:nvSpPr>
          <p:spPr>
            <a:xfrm>
              <a:off x="7683499" y="5088480"/>
              <a:ext cx="2187303" cy="369332"/>
            </a:xfrm>
            <a:prstGeom prst="rect">
              <a:avLst/>
            </a:prstGeom>
            <a:noFill/>
          </p:spPr>
          <p:txBody>
            <a:bodyPr wrap="square" rtlCol="0">
              <a:spAutoFit/>
            </a:bodyPr>
            <a:lstStyle/>
            <a:p>
              <a:r>
                <a:rPr lang="en-US" i="1" dirty="0">
                  <a:solidFill>
                    <a:srgbClr val="7030A0"/>
                  </a:solidFill>
                  <a:latin typeface="Cambria" panose="02040503050406030204" pitchFamily="18" charset="0"/>
                  <a:ea typeface="Cambria" panose="02040503050406030204" pitchFamily="18" charset="0"/>
                </a:rPr>
                <a:t>tối thiểu là 8 tuần</a:t>
              </a:r>
            </a:p>
          </p:txBody>
        </p:sp>
        <p:pic>
          <p:nvPicPr>
            <p:cNvPr id="77" name="Picture 76" descr="A close up of a sign&#10;&#10;Description generated with high confidence">
              <a:extLst>
                <a:ext uri="{FF2B5EF4-FFF2-40B4-BE49-F238E27FC236}">
                  <a16:creationId xmlns:a16="http://schemas.microsoft.com/office/drawing/2014/main" id="{DC9CCADE-603F-47F8-9296-11213AC8CB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0751" y="4858278"/>
              <a:ext cx="694510" cy="694510"/>
            </a:xfrm>
            <a:prstGeom prst="rect">
              <a:avLst/>
            </a:prstGeom>
          </p:spPr>
        </p:pic>
      </p:grpSp>
      <p:pic>
        <p:nvPicPr>
          <p:cNvPr id="33" name="Picture 32" descr="A close up of a sign&#10;&#10;Description generated with high confidence">
            <a:extLst>
              <a:ext uri="{FF2B5EF4-FFF2-40B4-BE49-F238E27FC236}">
                <a16:creationId xmlns:a16="http://schemas.microsoft.com/office/drawing/2014/main" id="{54F9C93E-B724-4067-AB6A-070D3E099D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36738" y="2023856"/>
            <a:ext cx="838629" cy="838629"/>
          </a:xfrm>
          <a:prstGeom prst="rect">
            <a:avLst/>
          </a:prstGeom>
        </p:spPr>
      </p:pic>
      <p:grpSp>
        <p:nvGrpSpPr>
          <p:cNvPr id="28" name="Group 27">
            <a:extLst>
              <a:ext uri="{FF2B5EF4-FFF2-40B4-BE49-F238E27FC236}">
                <a16:creationId xmlns:a16="http://schemas.microsoft.com/office/drawing/2014/main" id="{B0C3ED90-21D4-49F4-8D3B-AC6786BA596A}"/>
              </a:ext>
            </a:extLst>
          </p:cNvPr>
          <p:cNvGrpSpPr/>
          <p:nvPr/>
        </p:nvGrpSpPr>
        <p:grpSpPr>
          <a:xfrm>
            <a:off x="7385849" y="2115452"/>
            <a:ext cx="1600015" cy="1857303"/>
            <a:chOff x="7156869" y="2160367"/>
            <a:chExt cx="1600015" cy="1857303"/>
          </a:xfrm>
        </p:grpSpPr>
        <p:grpSp>
          <p:nvGrpSpPr>
            <p:cNvPr id="39" name="Group 38">
              <a:extLst>
                <a:ext uri="{FF2B5EF4-FFF2-40B4-BE49-F238E27FC236}">
                  <a16:creationId xmlns:a16="http://schemas.microsoft.com/office/drawing/2014/main" id="{5F8B7005-4317-44EA-A194-2717E2544CD6}"/>
                </a:ext>
              </a:extLst>
            </p:cNvPr>
            <p:cNvGrpSpPr/>
            <p:nvPr/>
          </p:nvGrpSpPr>
          <p:grpSpPr>
            <a:xfrm>
              <a:off x="7156869" y="2160367"/>
              <a:ext cx="1600015" cy="1857303"/>
              <a:chOff x="6701609" y="59126"/>
              <a:chExt cx="2298332" cy="2602981"/>
            </a:xfrm>
          </p:grpSpPr>
          <p:sp>
            <p:nvSpPr>
              <p:cNvPr id="40" name="Rectangle 39">
                <a:extLst>
                  <a:ext uri="{FF2B5EF4-FFF2-40B4-BE49-F238E27FC236}">
                    <a16:creationId xmlns:a16="http://schemas.microsoft.com/office/drawing/2014/main" id="{B09601A4-2AF7-4501-B8B2-65E9EF65AF77}"/>
                  </a:ext>
                </a:extLst>
              </p:cNvPr>
              <p:cNvSpPr/>
              <p:nvPr/>
            </p:nvSpPr>
            <p:spPr>
              <a:xfrm>
                <a:off x="6701609" y="59126"/>
                <a:ext cx="2187303" cy="2602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2" name="TextBox 41">
                <a:extLst>
                  <a:ext uri="{FF2B5EF4-FFF2-40B4-BE49-F238E27FC236}">
                    <a16:creationId xmlns:a16="http://schemas.microsoft.com/office/drawing/2014/main" id="{FC8430A9-E0C6-470B-BCB7-13851C69CDCA}"/>
                  </a:ext>
                </a:extLst>
              </p:cNvPr>
              <p:cNvSpPr txBox="1"/>
              <p:nvPr/>
            </p:nvSpPr>
            <p:spPr>
              <a:xfrm>
                <a:off x="6721198" y="1981622"/>
                <a:ext cx="2278743" cy="517613"/>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Search engine</a:t>
                </a:r>
              </a:p>
            </p:txBody>
          </p:sp>
        </p:grpSp>
        <p:pic>
          <p:nvPicPr>
            <p:cNvPr id="27" name="Picture 26">
              <a:extLst>
                <a:ext uri="{FF2B5EF4-FFF2-40B4-BE49-F238E27FC236}">
                  <a16:creationId xmlns:a16="http://schemas.microsoft.com/office/drawing/2014/main" id="{43A1ACF0-C518-432F-8A9C-4F093199F3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2203" y="2200718"/>
              <a:ext cx="1410048" cy="1410048"/>
            </a:xfrm>
            <a:prstGeom prst="rect">
              <a:avLst/>
            </a:prstGeom>
          </p:spPr>
        </p:pic>
      </p:grpSp>
      <p:cxnSp>
        <p:nvCxnSpPr>
          <p:cNvPr id="30" name="Straight Arrow Connector 29">
            <a:extLst>
              <a:ext uri="{FF2B5EF4-FFF2-40B4-BE49-F238E27FC236}">
                <a16:creationId xmlns:a16="http://schemas.microsoft.com/office/drawing/2014/main" id="{0827C051-D5CB-4281-9B01-0AB37FC65FC8}"/>
              </a:ext>
            </a:extLst>
          </p:cNvPr>
          <p:cNvCxnSpPr>
            <a:cxnSpLocks/>
            <a:endCxn id="40" idx="0"/>
          </p:cNvCxnSpPr>
          <p:nvPr/>
        </p:nvCxnSpPr>
        <p:spPr>
          <a:xfrm>
            <a:off x="8146207" y="1757807"/>
            <a:ext cx="1003" cy="357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3DFDD9F-37A4-47D1-AFEA-FE1D5210B6C8}"/>
              </a:ext>
            </a:extLst>
          </p:cNvPr>
          <p:cNvCxnSpPr>
            <a:stCxn id="33" idx="1"/>
          </p:cNvCxnSpPr>
          <p:nvPr/>
        </p:nvCxnSpPr>
        <p:spPr>
          <a:xfrm flipH="1" flipV="1">
            <a:off x="8908570" y="2443170"/>
            <a:ext cx="4281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4CDCB17A-7AC6-48D2-9451-65F0DA575CC5}"/>
              </a:ext>
            </a:extLst>
          </p:cNvPr>
          <p:cNvCxnSpPr>
            <a:stCxn id="40" idx="2"/>
          </p:cNvCxnSpPr>
          <p:nvPr/>
        </p:nvCxnSpPr>
        <p:spPr>
          <a:xfrm rot="16200000" flipH="1">
            <a:off x="8607678" y="3512287"/>
            <a:ext cx="744288" cy="16652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Picture 52" descr="A picture containing object&#10;&#10;Description generated with high confidence">
            <a:extLst>
              <a:ext uri="{FF2B5EF4-FFF2-40B4-BE49-F238E27FC236}">
                <a16:creationId xmlns:a16="http://schemas.microsoft.com/office/drawing/2014/main" id="{44B1C718-56D6-4373-9729-81F5857C72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84425" y="4710915"/>
            <a:ext cx="611756" cy="611756"/>
          </a:xfrm>
          <a:prstGeom prst="rect">
            <a:avLst/>
          </a:prstGeom>
        </p:spPr>
      </p:pic>
      <p:pic>
        <p:nvPicPr>
          <p:cNvPr id="54" name="Picture 53" descr="A picture containing object&#10;&#10;Description generated with high confidence">
            <a:extLst>
              <a:ext uri="{FF2B5EF4-FFF2-40B4-BE49-F238E27FC236}">
                <a16:creationId xmlns:a16="http://schemas.microsoft.com/office/drawing/2014/main" id="{FED81766-FD30-419E-AE64-BDDDF50749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10600" y="4710915"/>
            <a:ext cx="611756" cy="611756"/>
          </a:xfrm>
          <a:prstGeom prst="rect">
            <a:avLst/>
          </a:prstGeom>
        </p:spPr>
      </p:pic>
      <p:pic>
        <p:nvPicPr>
          <p:cNvPr id="55" name="Picture 54" descr="A picture containing object&#10;&#10;Description generated with high confidence">
            <a:extLst>
              <a:ext uri="{FF2B5EF4-FFF2-40B4-BE49-F238E27FC236}">
                <a16:creationId xmlns:a16="http://schemas.microsoft.com/office/drawing/2014/main" id="{4BECD857-7962-41D2-89B3-F7748190E7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59977" y="4719148"/>
            <a:ext cx="611756" cy="611756"/>
          </a:xfrm>
          <a:prstGeom prst="rect">
            <a:avLst/>
          </a:prstGeom>
        </p:spPr>
      </p:pic>
      <p:pic>
        <p:nvPicPr>
          <p:cNvPr id="57" name="Picture 56" descr="A picture containing object, clock&#10;&#10;Description generated with very high confidence">
            <a:extLst>
              <a:ext uri="{FF2B5EF4-FFF2-40B4-BE49-F238E27FC236}">
                <a16:creationId xmlns:a16="http://schemas.microsoft.com/office/drawing/2014/main" id="{3194D186-88BA-4294-A731-20BECC13F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0731" y="4013106"/>
            <a:ext cx="678214" cy="678214"/>
          </a:xfrm>
          <a:prstGeom prst="rect">
            <a:avLst/>
          </a:prstGeom>
        </p:spPr>
      </p:pic>
    </p:spTree>
    <p:extLst>
      <p:ext uri="{BB962C8B-B14F-4D97-AF65-F5344CB8AC3E}">
        <p14:creationId xmlns:p14="http://schemas.microsoft.com/office/powerpoint/2010/main" val="232255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5FB55-2696-4093-AF1A-68D48E104D3E}"/>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20211" r="15845"/>
          <a:stretch/>
        </p:blipFill>
        <p:spPr>
          <a:xfrm>
            <a:off x="5631542" y="0"/>
            <a:ext cx="6560457" cy="6858000"/>
          </a:xfrm>
          <a:prstGeom prst="rect">
            <a:avLst/>
          </a:prstGeom>
        </p:spPr>
      </p:pic>
      <p:sp>
        <p:nvSpPr>
          <p:cNvPr id="7" name="Rectangle 6">
            <a:extLst>
              <a:ext uri="{FF2B5EF4-FFF2-40B4-BE49-F238E27FC236}">
                <a16:creationId xmlns:a16="http://schemas.microsoft.com/office/drawing/2014/main" id="{19638B85-40F1-4499-9537-2A90AE0F34E3}"/>
              </a:ext>
            </a:extLst>
          </p:cNvPr>
          <p:cNvSpPr/>
          <p:nvPr/>
        </p:nvSpPr>
        <p:spPr>
          <a:xfrm>
            <a:off x="5486400" y="0"/>
            <a:ext cx="3251200" cy="6858000"/>
          </a:xfrm>
          <a:prstGeom prst="rect">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2983E10-FD4B-4068-91F6-10BD8385ED4C}"/>
              </a:ext>
            </a:extLst>
          </p:cNvPr>
          <p:cNvSpPr txBox="1"/>
          <p:nvPr/>
        </p:nvSpPr>
        <p:spPr>
          <a:xfrm>
            <a:off x="659239" y="2992124"/>
            <a:ext cx="4428018" cy="1231106"/>
          </a:xfrm>
          <a:prstGeom prst="rect">
            <a:avLst/>
          </a:prstGeom>
          <a:noFill/>
        </p:spPr>
        <p:txBody>
          <a:bodyPr wrap="square" lIns="0" tIns="0" rIns="0" bIns="0" rtlCol="0" anchor="ctr">
            <a:spAutoFit/>
          </a:bodyPr>
          <a:lstStyle/>
          <a:p>
            <a:r>
              <a:rPr lang="en-US" sz="4000" b="1" dirty="0">
                <a:solidFill>
                  <a:schemeClr val="tx1">
                    <a:lumMod val="75000"/>
                    <a:lumOff val="25000"/>
                  </a:schemeClr>
                </a:solidFill>
                <a:latin typeface="+mj-lt"/>
              </a:rPr>
              <a:t>System Architecture</a:t>
            </a:r>
          </a:p>
        </p:txBody>
      </p:sp>
    </p:spTree>
    <p:extLst>
      <p:ext uri="{BB962C8B-B14F-4D97-AF65-F5344CB8AC3E}">
        <p14:creationId xmlns:p14="http://schemas.microsoft.com/office/powerpoint/2010/main" val="130185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79655A-4D0C-49F4-A212-8BFD0EBF578F}"/>
              </a:ext>
            </a:extLst>
          </p:cNvPr>
          <p:cNvSpPr txBox="1"/>
          <p:nvPr/>
        </p:nvSpPr>
        <p:spPr>
          <a:xfrm>
            <a:off x="426720" y="478889"/>
            <a:ext cx="11430000" cy="615553"/>
          </a:xfrm>
          <a:prstGeom prst="rect">
            <a:avLst/>
          </a:prstGeom>
          <a:noFill/>
        </p:spPr>
        <p:txBody>
          <a:bodyPr wrap="square" lIns="0" tIns="0" rIns="0" bIns="0" rtlCol="0" anchor="t">
            <a:spAutoFit/>
          </a:bodyPr>
          <a:lstStyle/>
          <a:p>
            <a:pPr algn="ctr"/>
            <a:r>
              <a:rPr lang="en-US" sz="4000" b="1" dirty="0">
                <a:solidFill>
                  <a:schemeClr val="tx1">
                    <a:lumMod val="75000"/>
                    <a:lumOff val="25000"/>
                  </a:schemeClr>
                </a:solidFill>
                <a:latin typeface="Cambria" panose="02040503050406030204" pitchFamily="18" charset="0"/>
                <a:ea typeface="Cambria" panose="02040503050406030204" pitchFamily="18" charset="0"/>
              </a:rPr>
              <a:t>System Architecture</a:t>
            </a:r>
          </a:p>
        </p:txBody>
      </p:sp>
      <p:sp>
        <p:nvSpPr>
          <p:cNvPr id="2" name="Rectangle 1">
            <a:extLst>
              <a:ext uri="{FF2B5EF4-FFF2-40B4-BE49-F238E27FC236}">
                <a16:creationId xmlns:a16="http://schemas.microsoft.com/office/drawing/2014/main" id="{9855B0CA-D28C-4A61-A747-9FDEDE45B053}"/>
              </a:ext>
            </a:extLst>
          </p:cNvPr>
          <p:cNvSpPr/>
          <p:nvPr/>
        </p:nvSpPr>
        <p:spPr>
          <a:xfrm>
            <a:off x="12100560" y="0"/>
            <a:ext cx="9144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Rectangle 9">
            <a:extLst>
              <a:ext uri="{FF2B5EF4-FFF2-40B4-BE49-F238E27FC236}">
                <a16:creationId xmlns:a16="http://schemas.microsoft.com/office/drawing/2014/main" id="{EB063EA0-7FBF-4305-853A-54909ACD2AC5}"/>
              </a:ext>
            </a:extLst>
          </p:cNvPr>
          <p:cNvSpPr/>
          <p:nvPr/>
        </p:nvSpPr>
        <p:spPr>
          <a:xfrm>
            <a:off x="0" y="0"/>
            <a:ext cx="18288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0">
            <a:extLst>
              <a:ext uri="{FF2B5EF4-FFF2-40B4-BE49-F238E27FC236}">
                <a16:creationId xmlns:a16="http://schemas.microsoft.com/office/drawing/2014/main" id="{D2442BEB-67D8-4144-BDB9-C5ABFB09EA07}"/>
              </a:ext>
            </a:extLst>
          </p:cNvPr>
          <p:cNvSpPr>
            <a:spLocks noGrp="1"/>
          </p:cNvSpPr>
          <p:nvPr>
            <p:ph type="dt" sz="half" idx="10"/>
          </p:nvPr>
        </p:nvSpPr>
        <p:spPr/>
        <p:txBody>
          <a:bodyPr/>
          <a:lstStyle/>
          <a:p>
            <a:fld id="{5F4935E8-2541-49A4-A8E9-394F200B8B49}" type="datetime1">
              <a:rPr lang="en-US" smtClean="0"/>
              <a:t>1/22/2019</a:t>
            </a:fld>
            <a:endParaRPr lang="en-US" dirty="0"/>
          </a:p>
        </p:txBody>
      </p:sp>
      <p:sp>
        <p:nvSpPr>
          <p:cNvPr id="12" name="Slide Number Placeholder 11">
            <a:extLst>
              <a:ext uri="{FF2B5EF4-FFF2-40B4-BE49-F238E27FC236}">
                <a16:creationId xmlns:a16="http://schemas.microsoft.com/office/drawing/2014/main" id="{E098C6E0-AD83-43B3-85DC-54A02066DFC5}"/>
              </a:ext>
            </a:extLst>
          </p:cNvPr>
          <p:cNvSpPr>
            <a:spLocks noGrp="1"/>
          </p:cNvSpPr>
          <p:nvPr>
            <p:ph type="sldNum" sz="quarter" idx="12"/>
          </p:nvPr>
        </p:nvSpPr>
        <p:spPr/>
        <p:txBody>
          <a:bodyPr/>
          <a:lstStyle/>
          <a:p>
            <a:fld id="{76E01AEF-6400-440A-BA2A-CA6B5BA5D071}" type="slidenum">
              <a:rPr lang="en-US" smtClean="0"/>
              <a:t>9</a:t>
            </a:fld>
            <a:endParaRPr lang="en-US" dirty="0"/>
          </a:p>
        </p:txBody>
      </p:sp>
      <p:grpSp>
        <p:nvGrpSpPr>
          <p:cNvPr id="3" name="Group 2">
            <a:extLst>
              <a:ext uri="{FF2B5EF4-FFF2-40B4-BE49-F238E27FC236}">
                <a16:creationId xmlns:a16="http://schemas.microsoft.com/office/drawing/2014/main" id="{A9F6B588-F886-414B-ACD1-17B61107EE89}"/>
              </a:ext>
            </a:extLst>
          </p:cNvPr>
          <p:cNvGrpSpPr/>
          <p:nvPr/>
        </p:nvGrpSpPr>
        <p:grpSpPr>
          <a:xfrm>
            <a:off x="182881" y="39092"/>
            <a:ext cx="11917680" cy="439797"/>
            <a:chOff x="182880" y="39092"/>
            <a:chExt cx="12020843" cy="439797"/>
          </a:xfrm>
        </p:grpSpPr>
        <p:cxnSp>
          <p:nvCxnSpPr>
            <p:cNvPr id="13" name="Đường nối Thẳng 5">
              <a:extLst>
                <a:ext uri="{FF2B5EF4-FFF2-40B4-BE49-F238E27FC236}">
                  <a16:creationId xmlns:a16="http://schemas.microsoft.com/office/drawing/2014/main" id="{8E940417-771F-4C54-95A3-089530B17814}"/>
                </a:ext>
              </a:extLst>
            </p:cNvPr>
            <p:cNvCxnSpPr/>
            <p:nvPr/>
          </p:nvCxnSpPr>
          <p:spPr>
            <a:xfrm>
              <a:off x="182880" y="478889"/>
              <a:ext cx="120208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Hộp Văn bản 6">
              <a:extLst>
                <a:ext uri="{FF2B5EF4-FFF2-40B4-BE49-F238E27FC236}">
                  <a16:creationId xmlns:a16="http://schemas.microsoft.com/office/drawing/2014/main" id="{1A64AF64-C2CB-44B9-B236-F5DC43491D06}"/>
                </a:ext>
              </a:extLst>
            </p:cNvPr>
            <p:cNvSpPr txBox="1"/>
            <p:nvPr/>
          </p:nvSpPr>
          <p:spPr>
            <a:xfrm>
              <a:off x="6813301" y="39092"/>
              <a:ext cx="5270846" cy="400110"/>
            </a:xfrm>
            <a:prstGeom prst="rect">
              <a:avLst/>
            </a:prstGeom>
            <a:noFill/>
          </p:spPr>
          <p:txBody>
            <a:bodyPr wrap="square" rtlCol="0">
              <a:spAutoFit/>
            </a:bodyPr>
            <a:lstStyle/>
            <a:p>
              <a:pPr algn="r"/>
              <a:r>
                <a:rPr lang="en-US" sz="2000" dirty="0">
                  <a:solidFill>
                    <a:srgbClr val="0070C0"/>
                  </a:solidFill>
                  <a:latin typeface="Cambria" panose="02040503050406030204" pitchFamily="18" charset="0"/>
                </a:rPr>
                <a:t>System Architecture</a:t>
              </a:r>
              <a:endParaRPr lang="vi-VN" sz="2000" dirty="0">
                <a:solidFill>
                  <a:srgbClr val="0070C0"/>
                </a:solidFill>
                <a:latin typeface="Cambria" panose="02040503050406030204" pitchFamily="18" charset="0"/>
              </a:endParaRPr>
            </a:p>
          </p:txBody>
        </p:sp>
        <p:pic>
          <p:nvPicPr>
            <p:cNvPr id="15" name="Google Shape;189;p11" descr="customLogo">
              <a:extLst>
                <a:ext uri="{FF2B5EF4-FFF2-40B4-BE49-F238E27FC236}">
                  <a16:creationId xmlns:a16="http://schemas.microsoft.com/office/drawing/2014/main" id="{FB44D3CF-F92D-497C-995B-118BB97382BD}"/>
                </a:ext>
              </a:extLst>
            </p:cNvPr>
            <p:cNvPicPr preferRelativeResize="0"/>
            <p:nvPr/>
          </p:nvPicPr>
          <p:blipFill rotWithShape="1">
            <a:blip r:embed="rId2">
              <a:alphaModFix/>
            </a:blip>
            <a:srcRect/>
            <a:stretch/>
          </p:blipFill>
          <p:spPr>
            <a:xfrm>
              <a:off x="247608" y="56882"/>
              <a:ext cx="449664" cy="365125"/>
            </a:xfrm>
            <a:prstGeom prst="rect">
              <a:avLst/>
            </a:prstGeom>
            <a:noFill/>
            <a:ln>
              <a:noFill/>
            </a:ln>
          </p:spPr>
        </p:pic>
      </p:grpSp>
      <p:grpSp>
        <p:nvGrpSpPr>
          <p:cNvPr id="16" name="Group 15">
            <a:extLst>
              <a:ext uri="{FF2B5EF4-FFF2-40B4-BE49-F238E27FC236}">
                <a16:creationId xmlns:a16="http://schemas.microsoft.com/office/drawing/2014/main" id="{766F560D-36E5-4944-8F5A-AC7D4443DF26}"/>
              </a:ext>
            </a:extLst>
          </p:cNvPr>
          <p:cNvGrpSpPr/>
          <p:nvPr/>
        </p:nvGrpSpPr>
        <p:grpSpPr>
          <a:xfrm>
            <a:off x="7699350" y="2108659"/>
            <a:ext cx="1704898" cy="1991698"/>
            <a:chOff x="6701609" y="2395754"/>
            <a:chExt cx="2278743" cy="2602981"/>
          </a:xfrm>
        </p:grpSpPr>
        <p:sp>
          <p:nvSpPr>
            <p:cNvPr id="17" name="Rectangle 16">
              <a:extLst>
                <a:ext uri="{FF2B5EF4-FFF2-40B4-BE49-F238E27FC236}">
                  <a16:creationId xmlns:a16="http://schemas.microsoft.com/office/drawing/2014/main" id="{CA5B2243-7DE7-4083-B1A2-A7309B31870A}"/>
                </a:ext>
              </a:extLst>
            </p:cNvPr>
            <p:cNvSpPr/>
            <p:nvPr/>
          </p:nvSpPr>
          <p:spPr>
            <a:xfrm>
              <a:off x="6701609" y="2395754"/>
              <a:ext cx="2187303" cy="2602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8" name="Picture 17" descr="A picture containing object&#10;&#10;Description generated with very high confidence">
              <a:extLst>
                <a:ext uri="{FF2B5EF4-FFF2-40B4-BE49-F238E27FC236}">
                  <a16:creationId xmlns:a16="http://schemas.microsoft.com/office/drawing/2014/main" id="{9D8CDB1F-ADBA-4370-AA74-72B239559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5069" y="2395754"/>
              <a:ext cx="1697159" cy="1697159"/>
            </a:xfrm>
            <a:prstGeom prst="rect">
              <a:avLst/>
            </a:prstGeom>
          </p:spPr>
        </p:pic>
        <p:sp>
          <p:nvSpPr>
            <p:cNvPr id="19" name="TextBox 18">
              <a:extLst>
                <a:ext uri="{FF2B5EF4-FFF2-40B4-BE49-F238E27FC236}">
                  <a16:creationId xmlns:a16="http://schemas.microsoft.com/office/drawing/2014/main" id="{1AFC1BF0-FC47-47A9-A3B1-83C0A2C41441}"/>
                </a:ext>
              </a:extLst>
            </p:cNvPr>
            <p:cNvSpPr txBox="1"/>
            <p:nvPr/>
          </p:nvSpPr>
          <p:spPr>
            <a:xfrm>
              <a:off x="6701609" y="4092912"/>
              <a:ext cx="2278743" cy="905823"/>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Deep learning model</a:t>
              </a:r>
            </a:p>
          </p:txBody>
        </p:sp>
      </p:grpSp>
      <p:pic>
        <p:nvPicPr>
          <p:cNvPr id="22" name="Picture 21" descr="A picture containing object, clock&#10;&#10;Description generated with very high confidence">
            <a:extLst>
              <a:ext uri="{FF2B5EF4-FFF2-40B4-BE49-F238E27FC236}">
                <a16:creationId xmlns:a16="http://schemas.microsoft.com/office/drawing/2014/main" id="{49630AA4-6086-459B-B2DF-A7458F6836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25" y="2346203"/>
            <a:ext cx="1061097" cy="1061097"/>
          </a:xfrm>
          <a:prstGeom prst="rect">
            <a:avLst/>
          </a:prstGeom>
        </p:spPr>
      </p:pic>
      <p:pic>
        <p:nvPicPr>
          <p:cNvPr id="25" name="Picture 24" descr="A close up of a sign&#10;&#10;Description generated with high confidence">
            <a:extLst>
              <a:ext uri="{FF2B5EF4-FFF2-40B4-BE49-F238E27FC236}">
                <a16:creationId xmlns:a16="http://schemas.microsoft.com/office/drawing/2014/main" id="{A78308F1-9A11-413E-A722-EE05880A31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2627" y="2563805"/>
            <a:ext cx="1054498" cy="1054498"/>
          </a:xfrm>
          <a:prstGeom prst="rect">
            <a:avLst/>
          </a:prstGeom>
        </p:spPr>
      </p:pic>
      <p:pic>
        <p:nvPicPr>
          <p:cNvPr id="26" name="Picture 25" descr="A close up of a sign&#10;&#10;Description generated with high confidence">
            <a:extLst>
              <a:ext uri="{FF2B5EF4-FFF2-40B4-BE49-F238E27FC236}">
                <a16:creationId xmlns:a16="http://schemas.microsoft.com/office/drawing/2014/main" id="{BC847474-B1C6-43EA-8B74-49C3D45934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1444" y="4975176"/>
            <a:ext cx="1049428" cy="1049428"/>
          </a:xfrm>
          <a:prstGeom prst="rect">
            <a:avLst/>
          </a:prstGeom>
        </p:spPr>
      </p:pic>
      <p:grpSp>
        <p:nvGrpSpPr>
          <p:cNvPr id="27" name="Group 26">
            <a:extLst>
              <a:ext uri="{FF2B5EF4-FFF2-40B4-BE49-F238E27FC236}">
                <a16:creationId xmlns:a16="http://schemas.microsoft.com/office/drawing/2014/main" id="{6FB1D93F-2198-4133-AEA3-53008B0FD9F8}"/>
              </a:ext>
            </a:extLst>
          </p:cNvPr>
          <p:cNvGrpSpPr/>
          <p:nvPr/>
        </p:nvGrpSpPr>
        <p:grpSpPr>
          <a:xfrm>
            <a:off x="3225800" y="2175857"/>
            <a:ext cx="1600015" cy="1857303"/>
            <a:chOff x="7156869" y="2160367"/>
            <a:chExt cx="1600015" cy="1857303"/>
          </a:xfrm>
        </p:grpSpPr>
        <p:grpSp>
          <p:nvGrpSpPr>
            <p:cNvPr id="28" name="Group 27">
              <a:extLst>
                <a:ext uri="{FF2B5EF4-FFF2-40B4-BE49-F238E27FC236}">
                  <a16:creationId xmlns:a16="http://schemas.microsoft.com/office/drawing/2014/main" id="{014066B8-BB92-4152-9925-E2799B91A983}"/>
                </a:ext>
              </a:extLst>
            </p:cNvPr>
            <p:cNvGrpSpPr/>
            <p:nvPr/>
          </p:nvGrpSpPr>
          <p:grpSpPr>
            <a:xfrm>
              <a:off x="7156869" y="2160367"/>
              <a:ext cx="1600015" cy="1857303"/>
              <a:chOff x="6701609" y="59126"/>
              <a:chExt cx="2298332" cy="2602981"/>
            </a:xfrm>
          </p:grpSpPr>
          <p:sp>
            <p:nvSpPr>
              <p:cNvPr id="30" name="Rectangle 29">
                <a:extLst>
                  <a:ext uri="{FF2B5EF4-FFF2-40B4-BE49-F238E27FC236}">
                    <a16:creationId xmlns:a16="http://schemas.microsoft.com/office/drawing/2014/main" id="{F37D19EC-9CE2-487E-806C-AF9D01309E44}"/>
                  </a:ext>
                </a:extLst>
              </p:cNvPr>
              <p:cNvSpPr/>
              <p:nvPr/>
            </p:nvSpPr>
            <p:spPr>
              <a:xfrm>
                <a:off x="6701609" y="59126"/>
                <a:ext cx="2187303" cy="26029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TextBox 30">
                <a:extLst>
                  <a:ext uri="{FF2B5EF4-FFF2-40B4-BE49-F238E27FC236}">
                    <a16:creationId xmlns:a16="http://schemas.microsoft.com/office/drawing/2014/main" id="{E799015C-7CD2-4953-A069-2F61E55F7CE0}"/>
                  </a:ext>
                </a:extLst>
              </p:cNvPr>
              <p:cNvSpPr txBox="1"/>
              <p:nvPr/>
            </p:nvSpPr>
            <p:spPr>
              <a:xfrm>
                <a:off x="6721198" y="1981622"/>
                <a:ext cx="2278743" cy="517613"/>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Search engine</a:t>
                </a:r>
              </a:p>
            </p:txBody>
          </p:sp>
        </p:grpSp>
        <p:pic>
          <p:nvPicPr>
            <p:cNvPr id="29" name="Picture 28">
              <a:extLst>
                <a:ext uri="{FF2B5EF4-FFF2-40B4-BE49-F238E27FC236}">
                  <a16:creationId xmlns:a16="http://schemas.microsoft.com/office/drawing/2014/main" id="{533DABDB-5435-4026-847D-B91439248A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2203" y="2200718"/>
              <a:ext cx="1410048" cy="1410048"/>
            </a:xfrm>
            <a:prstGeom prst="rect">
              <a:avLst/>
            </a:prstGeom>
          </p:spPr>
        </p:pic>
      </p:grpSp>
      <p:cxnSp>
        <p:nvCxnSpPr>
          <p:cNvPr id="5" name="Straight Arrow Connector 4">
            <a:extLst>
              <a:ext uri="{FF2B5EF4-FFF2-40B4-BE49-F238E27FC236}">
                <a16:creationId xmlns:a16="http://schemas.microsoft.com/office/drawing/2014/main" id="{037C639E-574D-44FF-B50E-9014612F342E}"/>
              </a:ext>
            </a:extLst>
          </p:cNvPr>
          <p:cNvCxnSpPr>
            <a:cxnSpLocks/>
          </p:cNvCxnSpPr>
          <p:nvPr/>
        </p:nvCxnSpPr>
        <p:spPr>
          <a:xfrm>
            <a:off x="1790700" y="2897225"/>
            <a:ext cx="1435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C9C70AE-BD2D-4599-A956-02DED104ADC1}"/>
              </a:ext>
            </a:extLst>
          </p:cNvPr>
          <p:cNvCxnSpPr>
            <a:stCxn id="26" idx="0"/>
            <a:endCxn id="30" idx="2"/>
          </p:cNvCxnSpPr>
          <p:nvPr/>
        </p:nvCxnSpPr>
        <p:spPr>
          <a:xfrm flipV="1">
            <a:off x="3986158" y="4033160"/>
            <a:ext cx="1003" cy="942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C5F1BB04-D6A7-4ED4-B102-723C5149B8FE}"/>
              </a:ext>
            </a:extLst>
          </p:cNvPr>
          <p:cNvGrpSpPr/>
          <p:nvPr/>
        </p:nvGrpSpPr>
        <p:grpSpPr>
          <a:xfrm>
            <a:off x="5552507" y="2501390"/>
            <a:ext cx="1411556" cy="1148034"/>
            <a:chOff x="5437942" y="2615354"/>
            <a:chExt cx="1411556" cy="1148034"/>
          </a:xfrm>
        </p:grpSpPr>
        <p:pic>
          <p:nvPicPr>
            <p:cNvPr id="32" name="Picture 31" descr="A picture containing object&#10;&#10;Description generated with high confidence">
              <a:extLst>
                <a:ext uri="{FF2B5EF4-FFF2-40B4-BE49-F238E27FC236}">
                  <a16:creationId xmlns:a16="http://schemas.microsoft.com/office/drawing/2014/main" id="{2B65E783-C53C-4154-AE3E-E15AA0A62E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37942" y="2615354"/>
              <a:ext cx="611756" cy="611756"/>
            </a:xfrm>
            <a:prstGeom prst="rect">
              <a:avLst/>
            </a:prstGeom>
          </p:spPr>
        </p:pic>
        <p:pic>
          <p:nvPicPr>
            <p:cNvPr id="37" name="Picture 36" descr="A picture containing object&#10;&#10;Description generated with high confidence">
              <a:extLst>
                <a:ext uri="{FF2B5EF4-FFF2-40B4-BE49-F238E27FC236}">
                  <a16:creationId xmlns:a16="http://schemas.microsoft.com/office/drawing/2014/main" id="{C12A8563-608C-495B-BAE5-1166DDD7E67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35842" y="2615354"/>
              <a:ext cx="611756" cy="611756"/>
            </a:xfrm>
            <a:prstGeom prst="rect">
              <a:avLst/>
            </a:prstGeom>
          </p:spPr>
        </p:pic>
        <p:pic>
          <p:nvPicPr>
            <p:cNvPr id="38" name="Picture 37" descr="A picture containing object&#10;&#10;Description generated with high confidence">
              <a:extLst>
                <a:ext uri="{FF2B5EF4-FFF2-40B4-BE49-F238E27FC236}">
                  <a16:creationId xmlns:a16="http://schemas.microsoft.com/office/drawing/2014/main" id="{9A0FDFA7-30C1-473D-8BD7-FF124E0BAD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37742" y="2615354"/>
              <a:ext cx="611756" cy="611756"/>
            </a:xfrm>
            <a:prstGeom prst="rect">
              <a:avLst/>
            </a:prstGeom>
          </p:spPr>
        </p:pic>
        <p:pic>
          <p:nvPicPr>
            <p:cNvPr id="39" name="Picture 38" descr="A picture containing object&#10;&#10;Description generated with high confidence">
              <a:extLst>
                <a:ext uri="{FF2B5EF4-FFF2-40B4-BE49-F238E27FC236}">
                  <a16:creationId xmlns:a16="http://schemas.microsoft.com/office/drawing/2014/main" id="{306D1D90-B42F-463F-8B7A-8C2C369A41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0009" y="3151632"/>
              <a:ext cx="611756" cy="611756"/>
            </a:xfrm>
            <a:prstGeom prst="rect">
              <a:avLst/>
            </a:prstGeom>
          </p:spPr>
        </p:pic>
        <p:pic>
          <p:nvPicPr>
            <p:cNvPr id="40" name="Picture 39" descr="A picture containing object&#10;&#10;Description generated with high confidence">
              <a:extLst>
                <a:ext uri="{FF2B5EF4-FFF2-40B4-BE49-F238E27FC236}">
                  <a16:creationId xmlns:a16="http://schemas.microsoft.com/office/drawing/2014/main" id="{04C8CE58-E4EA-4FEE-AEFB-192611CA9F4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46237" y="3142051"/>
              <a:ext cx="611756" cy="611756"/>
            </a:xfrm>
            <a:prstGeom prst="rect">
              <a:avLst/>
            </a:prstGeom>
          </p:spPr>
        </p:pic>
      </p:grpSp>
      <p:cxnSp>
        <p:nvCxnSpPr>
          <p:cNvPr id="42" name="Straight Arrow Connector 41">
            <a:extLst>
              <a:ext uri="{FF2B5EF4-FFF2-40B4-BE49-F238E27FC236}">
                <a16:creationId xmlns:a16="http://schemas.microsoft.com/office/drawing/2014/main" id="{6D77597B-9F14-4057-BF8B-C06FA9CCE568}"/>
              </a:ext>
            </a:extLst>
          </p:cNvPr>
          <p:cNvCxnSpPr>
            <a:cxnSpLocks/>
            <a:stCxn id="30" idx="3"/>
          </p:cNvCxnSpPr>
          <p:nvPr/>
        </p:nvCxnSpPr>
        <p:spPr>
          <a:xfrm>
            <a:off x="4748521" y="3104509"/>
            <a:ext cx="872399" cy="9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9A173B3-869A-429B-979F-6E04AFA64162}"/>
              </a:ext>
            </a:extLst>
          </p:cNvPr>
          <p:cNvCxnSpPr>
            <a:cxnSpLocks/>
            <a:endCxn id="17" idx="1"/>
          </p:cNvCxnSpPr>
          <p:nvPr/>
        </p:nvCxnSpPr>
        <p:spPr>
          <a:xfrm>
            <a:off x="6891106" y="3104508"/>
            <a:ext cx="8082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1F30B38-9D97-4B84-B0D5-33388F4057C6}"/>
              </a:ext>
            </a:extLst>
          </p:cNvPr>
          <p:cNvCxnSpPr>
            <a:stCxn id="17" idx="3"/>
            <a:endCxn id="25" idx="1"/>
          </p:cNvCxnSpPr>
          <p:nvPr/>
        </p:nvCxnSpPr>
        <p:spPr>
          <a:xfrm flipV="1">
            <a:off x="9335835" y="3091054"/>
            <a:ext cx="926792" cy="13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A70BF6E-7813-4E58-820B-9DDC0FB9D6C8}"/>
              </a:ext>
            </a:extLst>
          </p:cNvPr>
          <p:cNvCxnSpPr>
            <a:cxnSpLocks/>
          </p:cNvCxnSpPr>
          <p:nvPr/>
        </p:nvCxnSpPr>
        <p:spPr>
          <a:xfrm flipV="1">
            <a:off x="1154637" y="2084244"/>
            <a:ext cx="7399233" cy="332340"/>
          </a:xfrm>
          <a:prstGeom prst="bentConnector4">
            <a:avLst>
              <a:gd name="adj1" fmla="val -289"/>
              <a:gd name="adj2" fmla="val 30635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168783"/>
      </p:ext>
    </p:extLst>
  </p:cSld>
  <p:clrMapOvr>
    <a:masterClrMapping/>
  </p:clrMapOvr>
</p:sld>
</file>

<file path=ppt/theme/theme1.xml><?xml version="1.0" encoding="utf-8"?>
<a:theme xmlns:a="http://schemas.openxmlformats.org/drawingml/2006/main" name="Office Theme">
  <a:themeElements>
    <a:clrScheme name="Custom 93">
      <a:dk1>
        <a:sysClr val="windowText" lastClr="000000"/>
      </a:dk1>
      <a:lt1>
        <a:sysClr val="window" lastClr="FFFFFF"/>
      </a:lt1>
      <a:dk2>
        <a:srgbClr val="44546A"/>
      </a:dk2>
      <a:lt2>
        <a:srgbClr val="E7E6E6"/>
      </a:lt2>
      <a:accent1>
        <a:srgbClr val="B59D83"/>
      </a:accent1>
      <a:accent2>
        <a:srgbClr val="326E78"/>
      </a:accent2>
      <a:accent3>
        <a:srgbClr val="3A434C"/>
      </a:accent3>
      <a:accent4>
        <a:srgbClr val="FE543A"/>
      </a:accent4>
      <a:accent5>
        <a:srgbClr val="FFC000"/>
      </a:accent5>
      <a:accent6>
        <a:srgbClr val="70AD47"/>
      </a:accent6>
      <a:hlink>
        <a:srgbClr val="0563C1"/>
      </a:hlink>
      <a:folHlink>
        <a:srgbClr val="954F72"/>
      </a:folHlink>
    </a:clrScheme>
    <a:fontScheme name="Modern 04">
      <a:majorFont>
        <a:latin typeface="Century Gothic"/>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3768</TotalTime>
  <Words>1181</Words>
  <Application>Microsoft Office PowerPoint</Application>
  <PresentationFormat>Widescreen</PresentationFormat>
  <Paragraphs>339</Paragraphs>
  <Slides>28</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Helvetica Neue</vt:lpstr>
      <vt:lpstr>Arial</vt:lpstr>
      <vt:lpstr>Calibri</vt:lpstr>
      <vt:lpstr>Calibri Light</vt:lpstr>
      <vt:lpstr>Cambria</vt:lpstr>
      <vt:lpstr>Cambria Math</vt:lpstr>
      <vt:lpstr>Century Gothic</vt:lpstr>
      <vt:lpstr>Segoe UI</vt:lpstr>
      <vt:lpstr>Segoe UI Semibold</vt:lpstr>
      <vt:lpstr>Segoe UI 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Nugroho Ade</dc:creator>
  <cp:lastModifiedBy>Phate Opera</cp:lastModifiedBy>
  <cp:revision>735</cp:revision>
  <dcterms:created xsi:type="dcterms:W3CDTF">2018-08-15T07:20:15Z</dcterms:created>
  <dcterms:modified xsi:type="dcterms:W3CDTF">2019-01-22T01:23:51Z</dcterms:modified>
</cp:coreProperties>
</file>