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DDA"/>
    <a:srgbClr val="749ED1"/>
    <a:srgbClr val="EAF0F5"/>
    <a:srgbClr val="EBF2E0"/>
    <a:srgbClr val="EEE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6A56-B334-1A44-9938-34583D0B1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Fashion recommender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F4476-1FBD-1B47-9EC5-A5F39F6D4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Segmentation of fashion-related items</a:t>
            </a:r>
          </a:p>
        </p:txBody>
      </p:sp>
    </p:spTree>
    <p:extLst>
      <p:ext uri="{BB962C8B-B14F-4D97-AF65-F5344CB8AC3E}">
        <p14:creationId xmlns:p14="http://schemas.microsoft.com/office/powerpoint/2010/main" val="61983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F0D5A5-DFD1-E442-B662-DDAB81D1CB82}"/>
              </a:ext>
            </a:extLst>
          </p:cNvPr>
          <p:cNvSpPr txBox="1"/>
          <p:nvPr/>
        </p:nvSpPr>
        <p:spPr>
          <a:xfrm>
            <a:off x="585500" y="574721"/>
            <a:ext cx="10914434" cy="576850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lIns="457200" tIns="457200" rIns="457200" bIns="457200" rtlCol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Agenda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Project overview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Masking Architectures</a:t>
            </a:r>
          </a:p>
          <a:p>
            <a:r>
              <a:rPr lang="en-US" dirty="0">
                <a:solidFill>
                  <a:schemeClr val="bg1"/>
                </a:solidFill>
              </a:rPr>
              <a:t>	- Structure</a:t>
            </a:r>
          </a:p>
          <a:p>
            <a:r>
              <a:rPr lang="en-US" dirty="0">
                <a:solidFill>
                  <a:schemeClr val="bg1"/>
                </a:solidFill>
              </a:rPr>
              <a:t>	- Pros and Cons</a:t>
            </a:r>
          </a:p>
          <a:p>
            <a:r>
              <a:rPr lang="en-US" dirty="0">
                <a:solidFill>
                  <a:schemeClr val="bg1"/>
                </a:solidFill>
              </a:rPr>
              <a:t>	- Train process and time</a:t>
            </a:r>
          </a:p>
          <a:p>
            <a:r>
              <a:rPr lang="en-US" dirty="0">
                <a:solidFill>
                  <a:schemeClr val="bg1"/>
                </a:solidFill>
              </a:rPr>
              <a:t>	- Results/Examples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Alternative Applications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Conclusions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2CB7D0-F9A9-DE40-BA6F-BB2E37F91D56}"/>
              </a:ext>
            </a:extLst>
          </p:cNvPr>
          <p:cNvSpPr txBox="1"/>
          <p:nvPr/>
        </p:nvSpPr>
        <p:spPr>
          <a:xfrm>
            <a:off x="5972783" y="972766"/>
            <a:ext cx="4280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Guidelines:</a:t>
            </a:r>
          </a:p>
          <a:p>
            <a:r>
              <a:rPr lang="en-US" sz="1200" dirty="0">
                <a:solidFill>
                  <a:schemeClr val="bg2"/>
                </a:solidFill>
              </a:rPr>
              <a:t>20 min + 5-10 mins for questions</a:t>
            </a:r>
          </a:p>
          <a:p>
            <a:r>
              <a:rPr lang="en-US" sz="1200" dirty="0">
                <a:solidFill>
                  <a:schemeClr val="bg2"/>
                </a:solidFill>
              </a:rPr>
              <a:t>Clear explanation of method or algorithm</a:t>
            </a:r>
          </a:p>
          <a:p>
            <a:r>
              <a:rPr lang="en-US" sz="1200" dirty="0">
                <a:solidFill>
                  <a:schemeClr val="bg2"/>
                </a:solidFill>
              </a:rPr>
              <a:t>Illustrative results</a:t>
            </a:r>
          </a:p>
          <a:p>
            <a:r>
              <a:rPr lang="en-US" sz="1200" dirty="0">
                <a:solidFill>
                  <a:schemeClr val="bg2"/>
                </a:solidFill>
              </a:rPr>
              <a:t>Text size 16+; large enough to read</a:t>
            </a:r>
          </a:p>
        </p:txBody>
      </p:sp>
    </p:spTree>
    <p:extLst>
      <p:ext uri="{BB962C8B-B14F-4D97-AF65-F5344CB8AC3E}">
        <p14:creationId xmlns:p14="http://schemas.microsoft.com/office/powerpoint/2010/main" val="72416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9F649-5D4F-7149-B7D2-6ADDB63ABED6}"/>
              </a:ext>
            </a:extLst>
          </p:cNvPr>
          <p:cNvSpPr txBox="1"/>
          <p:nvPr/>
        </p:nvSpPr>
        <p:spPr>
          <a:xfrm>
            <a:off x="486383" y="233464"/>
            <a:ext cx="11138170" cy="642998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lIns="457200" tIns="457200" rIns="457200" bIns="457200" rtlCol="0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Unet</a:t>
            </a:r>
            <a:r>
              <a:rPr lang="en-US" dirty="0">
                <a:solidFill>
                  <a:schemeClr val="bg1"/>
                </a:solidFill>
              </a:rPr>
              <a:t> Architecture with Resnet Encoder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DB49F-A96D-2E42-BB9C-4FEFF469C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113" y="1122082"/>
            <a:ext cx="8094881" cy="526223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A4A3B006-6B0F-0547-A3AB-8B5E57EA54CF}"/>
              </a:ext>
            </a:extLst>
          </p:cNvPr>
          <p:cNvGrpSpPr/>
          <p:nvPr/>
        </p:nvGrpSpPr>
        <p:grpSpPr>
          <a:xfrm>
            <a:off x="2889113" y="1122082"/>
            <a:ext cx="5732121" cy="5130437"/>
            <a:chOff x="2889113" y="1122082"/>
            <a:chExt cx="5732121" cy="513043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A02F18D-F4DD-FA46-BF69-652433E6A5A0}"/>
                </a:ext>
              </a:extLst>
            </p:cNvPr>
            <p:cNvGrpSpPr/>
            <p:nvPr/>
          </p:nvGrpSpPr>
          <p:grpSpPr>
            <a:xfrm>
              <a:off x="2889113" y="1122082"/>
              <a:ext cx="3893751" cy="5130437"/>
              <a:chOff x="2889113" y="1122082"/>
              <a:chExt cx="3893751" cy="513043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81062A-DB17-E743-8A4B-CDBD548F31A3}"/>
                  </a:ext>
                </a:extLst>
              </p:cNvPr>
              <p:cNvSpPr txBox="1"/>
              <p:nvPr/>
            </p:nvSpPr>
            <p:spPr>
              <a:xfrm>
                <a:off x="2889113" y="1122082"/>
                <a:ext cx="3635255" cy="506865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4CC4BC-44AA-8745-A4A8-4CD38036EA1C}"/>
                  </a:ext>
                </a:extLst>
              </p:cNvPr>
              <p:cNvSpPr txBox="1"/>
              <p:nvPr/>
            </p:nvSpPr>
            <p:spPr>
              <a:xfrm>
                <a:off x="5745893" y="5809741"/>
                <a:ext cx="1036971" cy="442778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D06536-D57B-C741-AD17-34731B174E25}"/>
                </a:ext>
              </a:extLst>
            </p:cNvPr>
            <p:cNvSpPr txBox="1"/>
            <p:nvPr/>
          </p:nvSpPr>
          <p:spPr>
            <a:xfrm>
              <a:off x="6446445" y="2011688"/>
              <a:ext cx="2174789" cy="39810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6EEAFAA-8A6A-E041-BE3A-BF7BDF9C21B7}"/>
                </a:ext>
              </a:extLst>
            </p:cNvPr>
            <p:cNvSpPr txBox="1"/>
            <p:nvPr/>
          </p:nvSpPr>
          <p:spPr>
            <a:xfrm>
              <a:off x="5943937" y="3799893"/>
              <a:ext cx="2174789" cy="39810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56ADF8A-6664-5540-B7BC-38AAB42F1FB2}"/>
                </a:ext>
              </a:extLst>
            </p:cNvPr>
            <p:cNvSpPr txBox="1"/>
            <p:nvPr/>
          </p:nvSpPr>
          <p:spPr>
            <a:xfrm>
              <a:off x="6214938" y="4718063"/>
              <a:ext cx="1135852" cy="39810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F97F2DF-4AEF-3443-84A6-347DF69DEAC1}"/>
              </a:ext>
            </a:extLst>
          </p:cNvPr>
          <p:cNvCxnSpPr>
            <a:cxnSpLocks/>
          </p:cNvCxnSpPr>
          <p:nvPr/>
        </p:nvCxnSpPr>
        <p:spPr>
          <a:xfrm>
            <a:off x="4329319" y="2926821"/>
            <a:ext cx="0" cy="414011"/>
          </a:xfrm>
          <a:prstGeom prst="straightConnector1">
            <a:avLst/>
          </a:prstGeom>
          <a:ln w="508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43EB57-8545-AE47-970C-7F2BCA22D2D0}"/>
              </a:ext>
            </a:extLst>
          </p:cNvPr>
          <p:cNvCxnSpPr>
            <a:cxnSpLocks/>
          </p:cNvCxnSpPr>
          <p:nvPr/>
        </p:nvCxnSpPr>
        <p:spPr>
          <a:xfrm>
            <a:off x="4321078" y="3697063"/>
            <a:ext cx="0" cy="414011"/>
          </a:xfrm>
          <a:prstGeom prst="straightConnector1">
            <a:avLst/>
          </a:prstGeom>
          <a:ln w="508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7663ADE-E7E5-364A-AFCD-245D997BB81C}"/>
              </a:ext>
            </a:extLst>
          </p:cNvPr>
          <p:cNvCxnSpPr>
            <a:cxnSpLocks/>
          </p:cNvCxnSpPr>
          <p:nvPr/>
        </p:nvCxnSpPr>
        <p:spPr>
          <a:xfrm>
            <a:off x="4337552" y="4492017"/>
            <a:ext cx="0" cy="414011"/>
          </a:xfrm>
          <a:prstGeom prst="straightConnector1">
            <a:avLst/>
          </a:prstGeom>
          <a:ln w="508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B58E10A-7BBD-CA4C-BB58-8F7FFA821152}"/>
              </a:ext>
            </a:extLst>
          </p:cNvPr>
          <p:cNvCxnSpPr>
            <a:cxnSpLocks/>
          </p:cNvCxnSpPr>
          <p:nvPr/>
        </p:nvCxnSpPr>
        <p:spPr>
          <a:xfrm>
            <a:off x="4341669" y="5237543"/>
            <a:ext cx="0" cy="414011"/>
          </a:xfrm>
          <a:prstGeom prst="straightConnector1">
            <a:avLst/>
          </a:prstGeom>
          <a:ln w="508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2594E8A-110F-9644-960F-E80909F3EEFD}"/>
              </a:ext>
            </a:extLst>
          </p:cNvPr>
          <p:cNvSpPr txBox="1"/>
          <p:nvPr/>
        </p:nvSpPr>
        <p:spPr>
          <a:xfrm>
            <a:off x="758757" y="1122083"/>
            <a:ext cx="2042809" cy="52622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Build Steps: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Isolate </a:t>
            </a:r>
            <a:r>
              <a:rPr lang="en-US" dirty="0" err="1">
                <a:solidFill>
                  <a:schemeClr val="bg1"/>
                </a:solidFill>
              </a:rPr>
              <a:t>Unet</a:t>
            </a:r>
            <a:r>
              <a:rPr lang="en-US" dirty="0">
                <a:solidFill>
                  <a:schemeClr val="bg1"/>
                </a:solidFill>
              </a:rPr>
              <a:t> decoder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Import Resnet pretrained network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Connect Layers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Adjust Image scaling for training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Train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Adjust image scaling for inference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8BF1324-91B6-2745-985E-94A401252A26}"/>
              </a:ext>
            </a:extLst>
          </p:cNvPr>
          <p:cNvSpPr/>
          <p:nvPr/>
        </p:nvSpPr>
        <p:spPr>
          <a:xfrm>
            <a:off x="2974418" y="1171510"/>
            <a:ext cx="3018942" cy="5169505"/>
          </a:xfrm>
          <a:prstGeom prst="rect">
            <a:avLst/>
          </a:prstGeom>
          <a:solidFill>
            <a:srgbClr val="F2DDD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ResNet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B94A15-A455-8248-92F0-E8CC1611D671}"/>
              </a:ext>
            </a:extLst>
          </p:cNvPr>
          <p:cNvSpPr/>
          <p:nvPr/>
        </p:nvSpPr>
        <p:spPr>
          <a:xfrm>
            <a:off x="3160438" y="1354371"/>
            <a:ext cx="892578" cy="657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E5844-72D4-F24F-86EF-95300F5F5304}"/>
              </a:ext>
            </a:extLst>
          </p:cNvPr>
          <p:cNvSpPr/>
          <p:nvPr/>
        </p:nvSpPr>
        <p:spPr>
          <a:xfrm>
            <a:off x="3500019" y="2552691"/>
            <a:ext cx="1631091" cy="494270"/>
          </a:xfrm>
          <a:prstGeom prst="rect">
            <a:avLst/>
          </a:prstGeom>
          <a:solidFill>
            <a:srgbClr val="EEEAF2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Block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B30636-2672-B943-9F82-4F0BC63A4FE6}"/>
              </a:ext>
            </a:extLst>
          </p:cNvPr>
          <p:cNvSpPr/>
          <p:nvPr/>
        </p:nvSpPr>
        <p:spPr>
          <a:xfrm>
            <a:off x="3500019" y="3340832"/>
            <a:ext cx="1631091" cy="494270"/>
          </a:xfrm>
          <a:prstGeom prst="rect">
            <a:avLst/>
          </a:prstGeom>
          <a:solidFill>
            <a:srgbClr val="EBF2E0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Block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EB9007-6829-274D-A3DF-7667CD7BC17D}"/>
              </a:ext>
            </a:extLst>
          </p:cNvPr>
          <p:cNvSpPr/>
          <p:nvPr/>
        </p:nvSpPr>
        <p:spPr>
          <a:xfrm>
            <a:off x="3500019" y="4128973"/>
            <a:ext cx="1631091" cy="494270"/>
          </a:xfrm>
          <a:prstGeom prst="rect">
            <a:avLst/>
          </a:prstGeom>
          <a:solidFill>
            <a:srgbClr val="F2DDDA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Block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078962-81BB-424C-980F-1DBB8FF65DE0}"/>
              </a:ext>
            </a:extLst>
          </p:cNvPr>
          <p:cNvSpPr/>
          <p:nvPr/>
        </p:nvSpPr>
        <p:spPr>
          <a:xfrm>
            <a:off x="3500019" y="4917114"/>
            <a:ext cx="1631091" cy="494270"/>
          </a:xfrm>
          <a:prstGeom prst="rect">
            <a:avLst/>
          </a:prstGeom>
          <a:solidFill>
            <a:srgbClr val="EAF0F5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Block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4090C5-E7D5-174C-A2D8-B821D06A731A}"/>
              </a:ext>
            </a:extLst>
          </p:cNvPr>
          <p:cNvSpPr/>
          <p:nvPr/>
        </p:nvSpPr>
        <p:spPr>
          <a:xfrm>
            <a:off x="3500019" y="5668191"/>
            <a:ext cx="1631091" cy="494270"/>
          </a:xfrm>
          <a:prstGeom prst="rect">
            <a:avLst/>
          </a:prstGeom>
          <a:solidFill>
            <a:srgbClr val="749ED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Block 5 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Encoder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AE8EB1-3F9C-BB4A-BAD2-AFA3FA99BD42}"/>
              </a:ext>
            </a:extLst>
          </p:cNvPr>
          <p:cNvSpPr txBox="1"/>
          <p:nvPr/>
        </p:nvSpPr>
        <p:spPr>
          <a:xfrm rot="16200000">
            <a:off x="4818868" y="419915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uuuu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EAA979-CBAD-C94C-B953-871D85CCA75F}"/>
              </a:ext>
            </a:extLst>
          </p:cNvPr>
          <p:cNvSpPr txBox="1"/>
          <p:nvPr/>
        </p:nvSpPr>
        <p:spPr>
          <a:xfrm rot="16200000">
            <a:off x="4736040" y="4892992"/>
            <a:ext cx="91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uuuu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959D40-2C33-6845-BE0D-A7A6D7660281}"/>
              </a:ext>
            </a:extLst>
          </p:cNvPr>
          <p:cNvSpPr txBox="1"/>
          <p:nvPr/>
        </p:nvSpPr>
        <p:spPr>
          <a:xfrm rot="16200000">
            <a:off x="4747648" y="3317188"/>
            <a:ext cx="91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uuuu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8C2C04-8DBB-2D4B-BABC-70B5488AA1FD}"/>
              </a:ext>
            </a:extLst>
          </p:cNvPr>
          <p:cNvSpPr txBox="1"/>
          <p:nvPr/>
        </p:nvSpPr>
        <p:spPr>
          <a:xfrm rot="16200000">
            <a:off x="4736040" y="5649630"/>
            <a:ext cx="91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uuuu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5D1871-4398-CC40-80DD-712946201837}"/>
              </a:ext>
            </a:extLst>
          </p:cNvPr>
          <p:cNvSpPr txBox="1"/>
          <p:nvPr/>
        </p:nvSpPr>
        <p:spPr>
          <a:xfrm rot="16200000">
            <a:off x="4747649" y="2526355"/>
            <a:ext cx="91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uuuu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486374-C819-F94E-8C1E-2BA693673748}"/>
              </a:ext>
            </a:extLst>
          </p:cNvPr>
          <p:cNvCxnSpPr>
            <a:cxnSpLocks/>
          </p:cNvCxnSpPr>
          <p:nvPr/>
        </p:nvCxnSpPr>
        <p:spPr>
          <a:xfrm>
            <a:off x="5462024" y="4398257"/>
            <a:ext cx="1888766" cy="518857"/>
          </a:xfrm>
          <a:prstGeom prst="straightConnector1">
            <a:avLst/>
          </a:prstGeom>
          <a:ln w="1016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B01197-1A32-0A47-A2D9-F1A08A30D443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5462024" y="3585402"/>
            <a:ext cx="2656702" cy="413545"/>
          </a:xfrm>
          <a:prstGeom prst="straightConnector1">
            <a:avLst/>
          </a:prstGeom>
          <a:ln w="1016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60FBE8-DC43-7D4C-BA29-0ABB2E5C00E0}"/>
              </a:ext>
            </a:extLst>
          </p:cNvPr>
          <p:cNvCxnSpPr>
            <a:cxnSpLocks/>
          </p:cNvCxnSpPr>
          <p:nvPr/>
        </p:nvCxnSpPr>
        <p:spPr>
          <a:xfrm>
            <a:off x="5451390" y="5164249"/>
            <a:ext cx="1068337" cy="355658"/>
          </a:xfrm>
          <a:prstGeom prst="straightConnector1">
            <a:avLst/>
          </a:prstGeom>
          <a:ln w="1016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959074-9A33-A343-93B2-24154441045B}"/>
              </a:ext>
            </a:extLst>
          </p:cNvPr>
          <p:cNvCxnSpPr>
            <a:cxnSpLocks/>
          </p:cNvCxnSpPr>
          <p:nvPr/>
        </p:nvCxnSpPr>
        <p:spPr>
          <a:xfrm flipV="1">
            <a:off x="5486737" y="2210742"/>
            <a:ext cx="3134497" cy="620898"/>
          </a:xfrm>
          <a:prstGeom prst="straightConnector1">
            <a:avLst/>
          </a:prstGeom>
          <a:ln w="1016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7A59AD2-33C4-8345-8BF0-4DB216CAF491}"/>
              </a:ext>
            </a:extLst>
          </p:cNvPr>
          <p:cNvCxnSpPr>
            <a:cxnSpLocks/>
          </p:cNvCxnSpPr>
          <p:nvPr/>
        </p:nvCxnSpPr>
        <p:spPr>
          <a:xfrm>
            <a:off x="5527329" y="5908385"/>
            <a:ext cx="1182036" cy="0"/>
          </a:xfrm>
          <a:prstGeom prst="straightConnector1">
            <a:avLst/>
          </a:prstGeom>
          <a:ln w="1016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CD21CDA-61F2-D64B-B310-6E6CB8E8562E}"/>
              </a:ext>
            </a:extLst>
          </p:cNvPr>
          <p:cNvCxnSpPr>
            <a:cxnSpLocks/>
          </p:cNvCxnSpPr>
          <p:nvPr/>
        </p:nvCxnSpPr>
        <p:spPr>
          <a:xfrm>
            <a:off x="3814455" y="2107180"/>
            <a:ext cx="0" cy="414011"/>
          </a:xfrm>
          <a:prstGeom prst="straightConnector1">
            <a:avLst/>
          </a:prstGeom>
          <a:ln w="508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ED0C41-B3FA-0A44-8859-2599B1DD4B24}"/>
              </a:ext>
            </a:extLst>
          </p:cNvPr>
          <p:cNvSpPr txBox="1"/>
          <p:nvPr/>
        </p:nvSpPr>
        <p:spPr>
          <a:xfrm>
            <a:off x="5991801" y="117151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Unet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72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2" grpId="0"/>
      <p:bldP spid="23" grpId="0"/>
      <p:bldP spid="24" grpId="0"/>
      <p:bldP spid="25" grpId="0"/>
      <p:bldP spid="2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64</TotalTime>
  <Words>83</Words>
  <Application>Microsoft Macintosh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Mesh</vt:lpstr>
      <vt:lpstr>Fashion recommender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recommender</dc:title>
  <dc:creator>mcdomx McDonald</dc:creator>
  <cp:lastModifiedBy>mcdomx McDonald</cp:lastModifiedBy>
  <cp:revision>7</cp:revision>
  <dcterms:created xsi:type="dcterms:W3CDTF">2019-11-16T12:40:54Z</dcterms:created>
  <dcterms:modified xsi:type="dcterms:W3CDTF">2019-12-06T22:04:54Z</dcterms:modified>
</cp:coreProperties>
</file>