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718" r:id="rId2"/>
    <p:sldMasterId id="2147483730" r:id="rId3"/>
  </p:sldMasterIdLst>
  <p:notesMasterIdLst>
    <p:notesMasterId r:id="rId36"/>
  </p:notesMasterIdLst>
  <p:handoutMasterIdLst>
    <p:handoutMasterId r:id="rId37"/>
  </p:handoutMasterIdLst>
  <p:sldIdLst>
    <p:sldId id="257" r:id="rId4"/>
    <p:sldId id="378" r:id="rId5"/>
    <p:sldId id="379" r:id="rId6"/>
    <p:sldId id="380" r:id="rId7"/>
    <p:sldId id="398" r:id="rId8"/>
    <p:sldId id="382" r:id="rId9"/>
    <p:sldId id="384" r:id="rId10"/>
    <p:sldId id="385" r:id="rId11"/>
    <p:sldId id="386" r:id="rId12"/>
    <p:sldId id="387" r:id="rId13"/>
    <p:sldId id="388" r:id="rId14"/>
    <p:sldId id="389" r:id="rId15"/>
    <p:sldId id="390" r:id="rId16"/>
    <p:sldId id="391" r:id="rId17"/>
    <p:sldId id="353" r:id="rId18"/>
    <p:sldId id="343" r:id="rId19"/>
    <p:sldId id="344" r:id="rId20"/>
    <p:sldId id="354" r:id="rId21"/>
    <p:sldId id="355" r:id="rId22"/>
    <p:sldId id="356" r:id="rId23"/>
    <p:sldId id="357" r:id="rId24"/>
    <p:sldId id="345" r:id="rId25"/>
    <p:sldId id="415" r:id="rId26"/>
    <p:sldId id="417" r:id="rId27"/>
    <p:sldId id="418" r:id="rId28"/>
    <p:sldId id="419" r:id="rId29"/>
    <p:sldId id="423" r:id="rId30"/>
    <p:sldId id="424" r:id="rId31"/>
    <p:sldId id="425" r:id="rId32"/>
    <p:sldId id="416" r:id="rId33"/>
    <p:sldId id="426" r:id="rId34"/>
    <p:sldId id="262" r:id="rId35"/>
  </p:sldIdLst>
  <p:sldSz cx="9906000" cy="6858000" type="A4"/>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336699"/>
    <a:srgbClr val="006666"/>
    <a:srgbClr val="FF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79" autoAdjust="0"/>
    <p:restoredTop sz="94660"/>
  </p:normalViewPr>
  <p:slideViewPr>
    <p:cSldViewPr snapToGrid="0">
      <p:cViewPr varScale="1">
        <p:scale>
          <a:sx n="70" d="100"/>
          <a:sy n="70" d="100"/>
        </p:scale>
        <p:origin x="94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1657F06D-B7DD-47AF-B97D-E75B78BBCACB}" type="datetimeFigureOut">
              <a:rPr lang="en-US" smtClean="0"/>
              <a:t>17-May-24</a:t>
            </a:fld>
            <a:endParaRPr lang="en-US"/>
          </a:p>
        </p:txBody>
      </p:sp>
      <p:sp>
        <p:nvSpPr>
          <p:cNvPr id="4" name="Footer Placeholder 3"/>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2D02B679-2090-4DDA-9535-1FB9CB66C733}" type="slidenum">
              <a:rPr lang="en-US" smtClean="0"/>
              <a:t>‹#›</a:t>
            </a:fld>
            <a:endParaRPr lang="en-US"/>
          </a:p>
        </p:txBody>
      </p:sp>
    </p:spTree>
    <p:extLst>
      <p:ext uri="{BB962C8B-B14F-4D97-AF65-F5344CB8AC3E}">
        <p14:creationId xmlns:p14="http://schemas.microsoft.com/office/powerpoint/2010/main" val="32871207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CA1CCA2-458D-4E9B-94B3-8E61AB262D1B}" type="datetimeFigureOut">
              <a:rPr lang="en-US" smtClean="0"/>
              <a:t>17-May-24</a:t>
            </a:fld>
            <a:endParaRPr lang="en-US"/>
          </a:p>
        </p:txBody>
      </p:sp>
      <p:sp>
        <p:nvSpPr>
          <p:cNvPr id="4" name="Slide Image Placeholder 3"/>
          <p:cNvSpPr>
            <a:spLocks noGrp="1" noRot="1" noChangeAspect="1"/>
          </p:cNvSpPr>
          <p:nvPr>
            <p:ph type="sldImg" idx="2"/>
          </p:nvPr>
        </p:nvSpPr>
        <p:spPr>
          <a:xfrm>
            <a:off x="2900363" y="857250"/>
            <a:ext cx="3343275"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180C27C-0D3F-4DDC-B0C0-66F48370376F}" type="slidenum">
              <a:rPr lang="en-US" smtClean="0"/>
              <a:t>‹#›</a:t>
            </a:fld>
            <a:endParaRPr lang="en-US"/>
          </a:p>
        </p:txBody>
      </p:sp>
    </p:spTree>
    <p:extLst>
      <p:ext uri="{BB962C8B-B14F-4D97-AF65-F5344CB8AC3E}">
        <p14:creationId xmlns:p14="http://schemas.microsoft.com/office/powerpoint/2010/main" val="6571576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80C27C-0D3F-4DDC-B0C0-66F48370376F}" type="slidenum">
              <a:rPr lang="en-US" smtClean="0"/>
              <a:t>1</a:t>
            </a:fld>
            <a:endParaRPr lang="en-US"/>
          </a:p>
        </p:txBody>
      </p:sp>
    </p:spTree>
    <p:extLst>
      <p:ext uri="{BB962C8B-B14F-4D97-AF65-F5344CB8AC3E}">
        <p14:creationId xmlns:p14="http://schemas.microsoft.com/office/powerpoint/2010/main" val="556380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85404196"/>
      </p:ext>
    </p:extLst>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287972" y="167768"/>
            <a:ext cx="7330054" cy="467995"/>
          </a:xfrm>
          <a:prstGeom prst="rect">
            <a:avLst/>
          </a:prstGeom>
        </p:spPr>
        <p:txBody>
          <a:bodyPr lIns="0" tIns="0" rIns="0" bIns="0"/>
          <a:lstStyle>
            <a:lvl1pPr>
              <a:defRPr sz="2900" b="1" i="0">
                <a:solidFill>
                  <a:srgbClr val="C00000"/>
                </a:solidFill>
                <a:latin typeface="Arial"/>
                <a:cs typeface="Arial"/>
              </a:defRPr>
            </a:lvl1pPr>
          </a:lstStyle>
          <a:p>
            <a:endParaRPr/>
          </a:p>
        </p:txBody>
      </p:sp>
      <p:sp>
        <p:nvSpPr>
          <p:cNvPr id="3" name="Holder 3"/>
          <p:cNvSpPr>
            <a:spLocks noGrp="1"/>
          </p:cNvSpPr>
          <p:nvPr>
            <p:ph type="body" idx="1"/>
          </p:nvPr>
        </p:nvSpPr>
        <p:spPr>
          <a:xfrm>
            <a:off x="2677921" y="1833372"/>
            <a:ext cx="4055269" cy="4602480"/>
          </a:xfrm>
          <a:prstGeom prst="rect">
            <a:avLst/>
          </a:prstGeom>
        </p:spPr>
        <p:txBody>
          <a:bodyPr lIns="0" tIns="0" rIns="0" bIns="0"/>
          <a:lstStyle>
            <a:lvl1pPr>
              <a:defRPr sz="1400" b="0" i="0">
                <a:solidFill>
                  <a:schemeClr val="tx1"/>
                </a:solidFill>
                <a:latin typeface="Carlito"/>
                <a:cs typeface="Carlito"/>
              </a:defRPr>
            </a:lvl1pPr>
          </a:lstStyle>
          <a:p>
            <a:endParaRPr/>
          </a:p>
        </p:txBody>
      </p:sp>
      <p:sp>
        <p:nvSpPr>
          <p:cNvPr id="4" name="Holder 4"/>
          <p:cNvSpPr>
            <a:spLocks noGrp="1"/>
          </p:cNvSpPr>
          <p:nvPr>
            <p:ph type="ftr" sz="quarter" idx="5"/>
          </p:nvPr>
        </p:nvSpPr>
        <p:spPr>
          <a:xfrm>
            <a:off x="3368040" y="6377940"/>
            <a:ext cx="3169920" cy="342900"/>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95300" y="6377940"/>
            <a:ext cx="227838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17-May-24</a:t>
            </a:fld>
            <a:endParaRPr lang="en-US"/>
          </a:p>
        </p:txBody>
      </p:sp>
      <p:sp>
        <p:nvSpPr>
          <p:cNvPr id="6" name="Holder 6"/>
          <p:cNvSpPr>
            <a:spLocks noGrp="1"/>
          </p:cNvSpPr>
          <p:nvPr>
            <p:ph type="sldNum" sz="quarter" idx="7"/>
          </p:nvPr>
        </p:nvSpPr>
        <p:spPr>
          <a:xfrm>
            <a:off x="450722" y="6490848"/>
            <a:ext cx="337079" cy="226059"/>
          </a:xfrm>
          <a:prstGeom prst="rect">
            <a:avLst/>
          </a:prstGeom>
        </p:spPr>
        <p:txBody>
          <a:bodyPr lIns="0" tIns="0" rIns="0" bIns="0"/>
          <a:lstStyle>
            <a:lvl1pPr>
              <a:defRPr sz="1300" b="1" i="0">
                <a:solidFill>
                  <a:srgbClr val="000066"/>
                </a:solidFill>
                <a:latin typeface="Verdana"/>
                <a:cs typeface="Verdana"/>
              </a:defRPr>
            </a:lvl1pPr>
          </a:lstStyle>
          <a:p>
            <a:pPr marL="38100">
              <a:spcBef>
                <a:spcPts val="100"/>
              </a:spcBef>
            </a:pPr>
            <a:fld id="{81D60167-4931-47E6-BA6A-407CBD079E47}" type="slidenum">
              <a:rPr lang="en-US" spc="-5" smtClean="0"/>
              <a:pPr marL="38100">
                <a:spcBef>
                  <a:spcPts val="100"/>
                </a:spcBef>
              </a:pPr>
              <a:t>‹#›</a:t>
            </a:fld>
            <a:endParaRPr lang="en-US" spc="-5" dirty="0"/>
          </a:p>
        </p:txBody>
      </p:sp>
    </p:spTree>
    <p:extLst>
      <p:ext uri="{BB962C8B-B14F-4D97-AF65-F5344CB8AC3E}">
        <p14:creationId xmlns:p14="http://schemas.microsoft.com/office/powerpoint/2010/main" val="2910749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8250" y="1122363"/>
            <a:ext cx="74295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38250" y="3602038"/>
            <a:ext cx="74295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81038" y="6356350"/>
            <a:ext cx="2228850" cy="365125"/>
          </a:xfrm>
          <a:prstGeom prst="rect">
            <a:avLst/>
          </a:prstGeom>
        </p:spPr>
        <p:txBody>
          <a:bodyPr/>
          <a:lstStyle/>
          <a:p>
            <a:fld id="{BBD354C6-7883-4A94-8661-063F8DD3DE15}" type="datetimeFigureOut">
              <a:rPr lang="en-US" smtClean="0"/>
              <a:t>17-May-24</a:t>
            </a:fld>
            <a:endParaRPr lang="en-US"/>
          </a:p>
        </p:txBody>
      </p:sp>
      <p:sp>
        <p:nvSpPr>
          <p:cNvPr id="5" name="Footer Placeholder 4"/>
          <p:cNvSpPr>
            <a:spLocks noGrp="1"/>
          </p:cNvSpPr>
          <p:nvPr>
            <p:ph type="ftr" sz="quarter" idx="11"/>
          </p:nvPr>
        </p:nvSpPr>
        <p:spPr>
          <a:xfrm>
            <a:off x="3281363" y="6356350"/>
            <a:ext cx="334327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996113" y="6356350"/>
            <a:ext cx="2228850" cy="365125"/>
          </a:xfrm>
          <a:prstGeom prst="rect">
            <a:avLst/>
          </a:prstGeom>
        </p:spPr>
        <p:txBody>
          <a:bodyPr/>
          <a:lstStyle/>
          <a:p>
            <a:fld id="{EDBD9626-4F6B-402C-B29B-F542160FC3D5}" type="slidenum">
              <a:rPr lang="en-US" smtClean="0"/>
              <a:t>‹#›</a:t>
            </a:fld>
            <a:endParaRPr lang="en-US"/>
          </a:p>
        </p:txBody>
      </p:sp>
    </p:spTree>
    <p:extLst>
      <p:ext uri="{BB962C8B-B14F-4D97-AF65-F5344CB8AC3E}">
        <p14:creationId xmlns:p14="http://schemas.microsoft.com/office/powerpoint/2010/main" val="466030259"/>
      </p:ext>
    </p:extLst>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7154438"/>
      </p:ext>
    </p:extLst>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1317291"/>
      </p:ext>
    </p:extLst>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45138808"/>
      </p:ext>
    </p:extLst>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2386299"/>
      </p:ext>
    </p:extLst>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4191608"/>
      </p:ext>
    </p:extLst>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0084548"/>
      </p:ext>
    </p:extLst>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39968969"/>
      </p:ext>
    </p:extLst>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8250" y="1122363"/>
            <a:ext cx="74295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38250" y="3602038"/>
            <a:ext cx="74295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a:xfrm>
            <a:off x="366713" y="6543675"/>
            <a:ext cx="2228850" cy="263525"/>
          </a:xfrm>
          <a:prstGeom prst="rect">
            <a:avLst/>
          </a:prstGeom>
        </p:spPr>
        <p:txBody>
          <a:bodyPr/>
          <a:lstStyle>
            <a:lvl1pPr algn="ctr">
              <a:defRPr sz="1200"/>
            </a:lvl1pPr>
          </a:lstStyle>
          <a:p>
            <a:fld id="{E9B6E23A-4619-4779-8025-A39D56682C1A}" type="slidenum">
              <a:rPr lang="en-US" smtClean="0"/>
              <a:pPr/>
              <a:t>‹#›</a:t>
            </a:fld>
            <a:endParaRPr lang="en-US"/>
          </a:p>
        </p:txBody>
      </p:sp>
    </p:spTree>
    <p:extLst>
      <p:ext uri="{BB962C8B-B14F-4D97-AF65-F5344CB8AC3E}">
        <p14:creationId xmlns:p14="http://schemas.microsoft.com/office/powerpoint/2010/main" val="1669493176"/>
      </p:ext>
    </p:extLst>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9061887"/>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Lst>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E22246-EDD3-1F38-3156-5A918AAAF977}"/>
              </a:ext>
            </a:extLst>
          </p:cNvPr>
          <p:cNvPicPr>
            <a:picLocks noChangeAspect="1"/>
          </p:cNvPicPr>
          <p:nvPr userDrawn="1"/>
        </p:nvPicPr>
        <p:blipFill>
          <a:blip r:embed="rId4"/>
          <a:stretch>
            <a:fillRect/>
          </a:stretch>
        </p:blipFill>
        <p:spPr>
          <a:xfrm>
            <a:off x="0" y="4762"/>
            <a:ext cx="9906000" cy="6848475"/>
          </a:xfrm>
          <a:prstGeom prst="rect">
            <a:avLst/>
          </a:prstGeom>
        </p:spPr>
      </p:pic>
    </p:spTree>
    <p:extLst>
      <p:ext uri="{BB962C8B-B14F-4D97-AF65-F5344CB8AC3E}">
        <p14:creationId xmlns:p14="http://schemas.microsoft.com/office/powerpoint/2010/main" val="1148385035"/>
      </p:ext>
    </p:extLst>
  </p:cSld>
  <p:clrMap bg1="lt1" tx1="dk1" bg2="lt2" tx2="dk2" accent1="accent1" accent2="accent2" accent3="accent3" accent4="accent4" accent5="accent5" accent6="accent6" hlink="hlink" folHlink="folHlink"/>
  <p:sldLayoutIdLst>
    <p:sldLayoutId id="2147483719" r:id="rId1"/>
    <p:sldLayoutId id="2147483732" r:id="rId2"/>
  </p:sldLayoutIdLst>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656818"/>
      </p:ext>
    </p:extLst>
  </p:cSld>
  <p:clrMap bg1="lt1" tx1="dk1" bg2="lt2" tx2="dk2" accent1="accent1" accent2="accent2" accent3="accent3" accent4="accent4" accent5="accent5" accent6="accent6" hlink="hlink" folHlink="folHlink"/>
  <p:sldLayoutIdLst>
    <p:sldLayoutId id="2147483731" r:id="rId1"/>
  </p:sldLayoutIdLst>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6810" y="854626"/>
            <a:ext cx="8545732" cy="2477601"/>
          </a:xfrm>
          <a:prstGeom prst="rect">
            <a:avLst/>
          </a:prstGeom>
          <a:noFill/>
        </p:spPr>
        <p:txBody>
          <a:bodyPr wrap="square" rtlCol="0">
            <a:spAutoFit/>
          </a:bodyPr>
          <a:lstStyle/>
          <a:p>
            <a:pPr algn="ctr"/>
            <a:r>
              <a:rPr lang="en-US" b="1" dirty="0">
                <a:latin typeface="Algerian" panose="04020705040A02060702" pitchFamily="82" charset="0"/>
                <a:cs typeface="Times New Roman" panose="02020603050405020304" pitchFamily="18" charset="0"/>
              </a:rPr>
              <a:t>MÔN HỌC: PHÂN TÍCH THIẾT KẾ HỆ THỐNG</a:t>
            </a:r>
          </a:p>
          <a:p>
            <a:pPr algn="ctr">
              <a:spcAft>
                <a:spcPts val="600"/>
              </a:spcAft>
            </a:pPr>
            <a:endParaRPr lang="en-US" sz="1100" b="1" dirty="0">
              <a:latin typeface="Algerian" panose="04020705040A02060702" pitchFamily="82" charset="0"/>
              <a:cs typeface="Times New Roman" panose="02020603050405020304" pitchFamily="18" charset="0"/>
            </a:endParaRPr>
          </a:p>
          <a:p>
            <a:pPr algn="ctr">
              <a:spcBef>
                <a:spcPts val="600"/>
              </a:spcBef>
              <a:spcAft>
                <a:spcPts val="600"/>
              </a:spcAft>
            </a:pPr>
            <a:r>
              <a:rPr lang="en-US" sz="4400" dirty="0">
                <a:solidFill>
                  <a:srgbClr val="FF6600"/>
                </a:solidFill>
                <a:latin typeface="Algerian" panose="04020705040A02060702" pitchFamily="82" charset="0"/>
                <a:cs typeface="Arial" panose="020B0604020202020204" pitchFamily="34" charset="0"/>
              </a:rPr>
              <a:t>BÀI 4:</a:t>
            </a:r>
          </a:p>
          <a:p>
            <a:pPr algn="ctr">
              <a:spcAft>
                <a:spcPts val="600"/>
              </a:spcAft>
            </a:pPr>
            <a:r>
              <a:rPr lang="en-US" sz="4400" b="1" dirty="0">
                <a:solidFill>
                  <a:srgbClr val="FF6600"/>
                </a:solidFill>
                <a:latin typeface="Algerian" panose="04020705040A02060702" pitchFamily="82" charset="0"/>
                <a:cs typeface="Arial" panose="020B0604020202020204" pitchFamily="34" charset="0"/>
              </a:rPr>
              <a:t>PHA THIẾT KẾ TRONG HỆ THỐNG</a:t>
            </a:r>
          </a:p>
          <a:p>
            <a:pPr algn="ctr">
              <a:spcAft>
                <a:spcPts val="600"/>
              </a:spcAft>
            </a:pPr>
            <a:endParaRPr lang="en-US" b="1" dirty="0">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3232191140"/>
      </p:ext>
    </p:extLst>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2E2F76-FF95-04A5-A784-575A9A880711}"/>
              </a:ext>
            </a:extLst>
          </p:cNvPr>
          <p:cNvSpPr>
            <a:spLocks noGrp="1"/>
          </p:cNvSpPr>
          <p:nvPr>
            <p:ph type="sldNum" sz="quarter" idx="7"/>
          </p:nvPr>
        </p:nvSpPr>
        <p:spPr/>
        <p:txBody>
          <a:bodyPr/>
          <a:lstStyle/>
          <a:p>
            <a:pPr marL="38100">
              <a:spcBef>
                <a:spcPts val="100"/>
              </a:spcBef>
            </a:pPr>
            <a:fld id="{81D60167-4931-47E6-BA6A-407CBD079E47}" type="slidenum">
              <a:rPr lang="en-US" spc="-5" smtClean="0"/>
              <a:pPr marL="38100">
                <a:spcBef>
                  <a:spcPts val="100"/>
                </a:spcBef>
              </a:pPr>
              <a:t>10</a:t>
            </a:fld>
            <a:endParaRPr lang="en-US" spc="-5" dirty="0"/>
          </a:p>
        </p:txBody>
      </p:sp>
      <p:sp>
        <p:nvSpPr>
          <p:cNvPr id="3" name="TextBox 2">
            <a:extLst>
              <a:ext uri="{FF2B5EF4-FFF2-40B4-BE49-F238E27FC236}">
                <a16:creationId xmlns:a16="http://schemas.microsoft.com/office/drawing/2014/main" id="{A81926C3-99D9-4398-F6D2-8C3048FE5D9E}"/>
              </a:ext>
            </a:extLst>
          </p:cNvPr>
          <p:cNvSpPr txBox="1"/>
          <p:nvPr/>
        </p:nvSpPr>
        <p:spPr>
          <a:xfrm>
            <a:off x="1477926" y="202870"/>
            <a:ext cx="8428073" cy="461665"/>
          </a:xfrm>
          <a:prstGeom prst="rect">
            <a:avLst/>
          </a:prstGeom>
          <a:noFill/>
        </p:spPr>
        <p:txBody>
          <a:bodyPr wrap="square">
            <a:spAutoFit/>
          </a:bodyPr>
          <a:lstStyle/>
          <a:p>
            <a:r>
              <a:rPr lang="en-US" sz="2400" b="1" i="0">
                <a:solidFill>
                  <a:schemeClr val="bg1"/>
                </a:solidFill>
                <a:effectLst/>
                <a:latin typeface="Arial" panose="020B0604020202020204" pitchFamily="34" charset="0"/>
                <a:cs typeface="Arial" panose="020B0604020202020204" pitchFamily="34" charset="0"/>
              </a:rPr>
              <a:t>Biểu đồ tuần tự cho chức năng Thống kê thông tin sách</a:t>
            </a:r>
            <a:r>
              <a:rPr lang="en-US" sz="2400">
                <a:solidFill>
                  <a:schemeClr val="bg1"/>
                </a:solidFill>
                <a:latin typeface="Arial" panose="020B0604020202020204" pitchFamily="34" charset="0"/>
                <a:cs typeface="Arial" panose="020B0604020202020204" pitchFamily="34" charset="0"/>
              </a:rPr>
              <a:t> </a:t>
            </a:r>
          </a:p>
        </p:txBody>
      </p:sp>
      <p:pic>
        <p:nvPicPr>
          <p:cNvPr id="5" name="Picture 4">
            <a:extLst>
              <a:ext uri="{FF2B5EF4-FFF2-40B4-BE49-F238E27FC236}">
                <a16:creationId xmlns:a16="http://schemas.microsoft.com/office/drawing/2014/main" id="{D2F8D887-40B8-1AF4-5C1F-95DDF574F24C}"/>
              </a:ext>
            </a:extLst>
          </p:cNvPr>
          <p:cNvPicPr>
            <a:picLocks noChangeAspect="1"/>
          </p:cNvPicPr>
          <p:nvPr/>
        </p:nvPicPr>
        <p:blipFill>
          <a:blip r:embed="rId2"/>
          <a:stretch>
            <a:fillRect/>
          </a:stretch>
        </p:blipFill>
        <p:spPr>
          <a:xfrm>
            <a:off x="1477926" y="797442"/>
            <a:ext cx="5910424" cy="5693406"/>
          </a:xfrm>
          <a:prstGeom prst="rect">
            <a:avLst/>
          </a:prstGeom>
        </p:spPr>
      </p:pic>
    </p:spTree>
    <p:extLst>
      <p:ext uri="{BB962C8B-B14F-4D97-AF65-F5344CB8AC3E}">
        <p14:creationId xmlns:p14="http://schemas.microsoft.com/office/powerpoint/2010/main" val="1424274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2E2F76-FF95-04A5-A784-575A9A880711}"/>
              </a:ext>
            </a:extLst>
          </p:cNvPr>
          <p:cNvSpPr>
            <a:spLocks noGrp="1"/>
          </p:cNvSpPr>
          <p:nvPr>
            <p:ph type="sldNum" sz="quarter" idx="7"/>
          </p:nvPr>
        </p:nvSpPr>
        <p:spPr/>
        <p:txBody>
          <a:bodyPr/>
          <a:lstStyle/>
          <a:p>
            <a:pPr marL="38100">
              <a:spcBef>
                <a:spcPts val="100"/>
              </a:spcBef>
            </a:pPr>
            <a:fld id="{81D60167-4931-47E6-BA6A-407CBD079E47}" type="slidenum">
              <a:rPr lang="en-US" spc="-5" smtClean="0"/>
              <a:pPr marL="38100">
                <a:spcBef>
                  <a:spcPts val="100"/>
                </a:spcBef>
              </a:pPr>
              <a:t>11</a:t>
            </a:fld>
            <a:endParaRPr lang="en-US" spc="-5" dirty="0"/>
          </a:p>
        </p:txBody>
      </p:sp>
      <p:sp>
        <p:nvSpPr>
          <p:cNvPr id="3" name="TextBox 2">
            <a:extLst>
              <a:ext uri="{FF2B5EF4-FFF2-40B4-BE49-F238E27FC236}">
                <a16:creationId xmlns:a16="http://schemas.microsoft.com/office/drawing/2014/main" id="{74FB8AEE-AA3E-ADF7-F7C6-F1323B52D0ED}"/>
              </a:ext>
            </a:extLst>
          </p:cNvPr>
          <p:cNvSpPr txBox="1"/>
          <p:nvPr/>
        </p:nvSpPr>
        <p:spPr>
          <a:xfrm>
            <a:off x="1775637" y="0"/>
            <a:ext cx="7910623" cy="892552"/>
          </a:xfrm>
          <a:prstGeom prst="rect">
            <a:avLst/>
          </a:prstGeom>
          <a:noFill/>
        </p:spPr>
        <p:txBody>
          <a:bodyPr wrap="square">
            <a:spAutoFit/>
          </a:bodyPr>
          <a:lstStyle/>
          <a:p>
            <a:r>
              <a:rPr lang="en-US" sz="2600" b="1" i="0">
                <a:solidFill>
                  <a:schemeClr val="bg1"/>
                </a:solidFill>
                <a:effectLst/>
                <a:latin typeface="Arial" panose="020B0604020202020204" pitchFamily="34" charset="0"/>
                <a:cs typeface="Arial" panose="020B0604020202020204" pitchFamily="34" charset="0"/>
              </a:rPr>
              <a:t>Biểu đồ tuần tự cho chức năng Thống kê thông tin bạn đọc</a:t>
            </a:r>
            <a:r>
              <a:rPr lang="en-US" sz="2600">
                <a:solidFill>
                  <a:schemeClr val="bg1"/>
                </a:solidFill>
                <a:latin typeface="Arial" panose="020B0604020202020204" pitchFamily="34" charset="0"/>
                <a:cs typeface="Arial" panose="020B0604020202020204" pitchFamily="34" charset="0"/>
              </a:rPr>
              <a:t> </a:t>
            </a:r>
          </a:p>
        </p:txBody>
      </p:sp>
      <p:pic>
        <p:nvPicPr>
          <p:cNvPr id="5" name="Picture 4">
            <a:extLst>
              <a:ext uri="{FF2B5EF4-FFF2-40B4-BE49-F238E27FC236}">
                <a16:creationId xmlns:a16="http://schemas.microsoft.com/office/drawing/2014/main" id="{E6193B48-5D08-9F0A-E592-E4BFCC944AD5}"/>
              </a:ext>
            </a:extLst>
          </p:cNvPr>
          <p:cNvPicPr>
            <a:picLocks noChangeAspect="1"/>
          </p:cNvPicPr>
          <p:nvPr/>
        </p:nvPicPr>
        <p:blipFill>
          <a:blip r:embed="rId2"/>
          <a:stretch>
            <a:fillRect/>
          </a:stretch>
        </p:blipFill>
        <p:spPr>
          <a:xfrm>
            <a:off x="1701209" y="892552"/>
            <a:ext cx="5572835" cy="5433819"/>
          </a:xfrm>
          <a:prstGeom prst="rect">
            <a:avLst/>
          </a:prstGeom>
        </p:spPr>
      </p:pic>
    </p:spTree>
    <p:extLst>
      <p:ext uri="{BB962C8B-B14F-4D97-AF65-F5344CB8AC3E}">
        <p14:creationId xmlns:p14="http://schemas.microsoft.com/office/powerpoint/2010/main" val="4099803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2E2F76-FF95-04A5-A784-575A9A880711}"/>
              </a:ext>
            </a:extLst>
          </p:cNvPr>
          <p:cNvSpPr>
            <a:spLocks noGrp="1"/>
          </p:cNvSpPr>
          <p:nvPr>
            <p:ph type="sldNum" sz="quarter" idx="7"/>
          </p:nvPr>
        </p:nvSpPr>
        <p:spPr/>
        <p:txBody>
          <a:bodyPr/>
          <a:lstStyle/>
          <a:p>
            <a:pPr marL="38100">
              <a:spcBef>
                <a:spcPts val="100"/>
              </a:spcBef>
            </a:pPr>
            <a:fld id="{81D60167-4931-47E6-BA6A-407CBD079E47}" type="slidenum">
              <a:rPr lang="en-US" spc="-5" smtClean="0"/>
              <a:pPr marL="38100">
                <a:spcBef>
                  <a:spcPts val="100"/>
                </a:spcBef>
              </a:pPr>
              <a:t>12</a:t>
            </a:fld>
            <a:endParaRPr lang="en-US" spc="-5" dirty="0"/>
          </a:p>
        </p:txBody>
      </p:sp>
      <p:sp>
        <p:nvSpPr>
          <p:cNvPr id="3" name="TextBox 2">
            <a:extLst>
              <a:ext uri="{FF2B5EF4-FFF2-40B4-BE49-F238E27FC236}">
                <a16:creationId xmlns:a16="http://schemas.microsoft.com/office/drawing/2014/main" id="{62864D73-A78F-343D-7F4C-9C7C2CFA921F}"/>
              </a:ext>
            </a:extLst>
          </p:cNvPr>
          <p:cNvSpPr txBox="1"/>
          <p:nvPr/>
        </p:nvSpPr>
        <p:spPr>
          <a:xfrm>
            <a:off x="2254102" y="139350"/>
            <a:ext cx="7230140" cy="523220"/>
          </a:xfrm>
          <a:prstGeom prst="rect">
            <a:avLst/>
          </a:prstGeom>
          <a:noFill/>
        </p:spPr>
        <p:txBody>
          <a:bodyPr wrap="square">
            <a:spAutoFit/>
          </a:bodyPr>
          <a:lstStyle/>
          <a:p>
            <a:r>
              <a:rPr lang="en-US" sz="2800" b="1" i="0">
                <a:solidFill>
                  <a:schemeClr val="bg1"/>
                </a:solidFill>
                <a:effectLst/>
                <a:latin typeface="Arial" panose="020B0604020202020204" pitchFamily="34" charset="0"/>
                <a:cs typeface="Arial" panose="020B0604020202020204" pitchFamily="34" charset="0"/>
              </a:rPr>
              <a:t>4.2. </a:t>
            </a:r>
            <a:r>
              <a:rPr lang="vi-VN" sz="2800" b="1" i="0">
                <a:solidFill>
                  <a:schemeClr val="bg1"/>
                </a:solidFill>
                <a:effectLst/>
              </a:rPr>
              <a:t>Biểu đồ tương tác dạng cộng tác</a:t>
            </a:r>
            <a:r>
              <a:rPr lang="vi-VN" sz="2800">
                <a:solidFill>
                  <a:schemeClr val="bg1"/>
                </a:solidFill>
              </a:rPr>
              <a:t> </a:t>
            </a:r>
            <a:endParaRPr lang="en-US" sz="2800">
              <a:solidFill>
                <a:schemeClr val="bg1"/>
              </a:solidFill>
            </a:endParaRPr>
          </a:p>
        </p:txBody>
      </p:sp>
      <p:sp>
        <p:nvSpPr>
          <p:cNvPr id="6" name="TextBox 5">
            <a:extLst>
              <a:ext uri="{FF2B5EF4-FFF2-40B4-BE49-F238E27FC236}">
                <a16:creationId xmlns:a16="http://schemas.microsoft.com/office/drawing/2014/main" id="{80A336C0-1E4A-62CA-936B-E13383EAD8B1}"/>
              </a:ext>
            </a:extLst>
          </p:cNvPr>
          <p:cNvSpPr txBox="1"/>
          <p:nvPr/>
        </p:nvSpPr>
        <p:spPr>
          <a:xfrm>
            <a:off x="170120" y="843677"/>
            <a:ext cx="9399181" cy="3724096"/>
          </a:xfrm>
          <a:prstGeom prst="rect">
            <a:avLst/>
          </a:prstGeom>
          <a:noFill/>
        </p:spPr>
        <p:txBody>
          <a:bodyPr wrap="square">
            <a:spAutoFit/>
          </a:bodyPr>
          <a:lstStyle/>
          <a:p>
            <a:pPr algn="just">
              <a:spcBef>
                <a:spcPts val="600"/>
              </a:spcBef>
              <a:spcAft>
                <a:spcPts val="600"/>
              </a:spcAft>
            </a:pPr>
            <a:r>
              <a:rPr lang="vi-VN" sz="2400" b="1" i="1">
                <a:solidFill>
                  <a:srgbClr val="000000"/>
                </a:solidFill>
                <a:effectLst/>
              </a:rPr>
              <a:t>a) Ý nghĩa</a:t>
            </a:r>
            <a:endParaRPr lang="en-US" sz="2400" b="1" i="1">
              <a:solidFill>
                <a:srgbClr val="000000"/>
              </a:solidFill>
              <a:effectLst/>
            </a:endParaRPr>
          </a:p>
          <a:p>
            <a:pPr algn="just">
              <a:spcBef>
                <a:spcPts val="600"/>
              </a:spcBef>
              <a:spcAft>
                <a:spcPts val="600"/>
              </a:spcAft>
            </a:pPr>
            <a:r>
              <a:rPr lang="vi-VN" sz="2400" b="1" i="1">
                <a:solidFill>
                  <a:srgbClr val="000000"/>
                </a:solidFill>
                <a:effectLst/>
              </a:rPr>
              <a:t>Biểu đồ cộng tác: </a:t>
            </a:r>
            <a:r>
              <a:rPr lang="vi-VN" sz="2400" b="0" i="0">
                <a:solidFill>
                  <a:srgbClr val="000000"/>
                </a:solidFill>
                <a:effectLst/>
              </a:rPr>
              <a:t>Là biểu đồ tương tác biểu diễn mối quan hệ giữa các đối tượng;</a:t>
            </a:r>
            <a:r>
              <a:rPr lang="en-US" sz="2400" b="0" i="0">
                <a:solidFill>
                  <a:srgbClr val="000000"/>
                </a:solidFill>
                <a:effectLst/>
              </a:rPr>
              <a:t> </a:t>
            </a:r>
            <a:r>
              <a:rPr lang="vi-VN" sz="2400" b="0" i="0">
                <a:solidFill>
                  <a:srgbClr val="000000"/>
                </a:solidFill>
                <a:effectLst/>
              </a:rPr>
              <a:t>giữa các đối tượng và tác nhân nhấn mạnh đến vai trò của các đối tượng trong</a:t>
            </a:r>
            <a:r>
              <a:rPr lang="en-US" sz="2400" b="0" i="0">
                <a:solidFill>
                  <a:srgbClr val="000000"/>
                </a:solidFill>
                <a:effectLst/>
              </a:rPr>
              <a:t> </a:t>
            </a:r>
            <a:r>
              <a:rPr lang="vi-VN" sz="2400" b="0" i="0">
                <a:solidFill>
                  <a:srgbClr val="000000"/>
                </a:solidFill>
                <a:effectLst/>
              </a:rPr>
              <a:t>tương tác.</a:t>
            </a:r>
            <a:endParaRPr lang="en-US" sz="2400" b="0" i="0">
              <a:solidFill>
                <a:srgbClr val="000000"/>
              </a:solidFill>
              <a:effectLst/>
            </a:endParaRPr>
          </a:p>
          <a:p>
            <a:pPr algn="just">
              <a:spcBef>
                <a:spcPts val="600"/>
              </a:spcBef>
              <a:spcAft>
                <a:spcPts val="600"/>
              </a:spcAft>
            </a:pPr>
            <a:r>
              <a:rPr lang="vi-VN" sz="2400" b="0" i="0">
                <a:solidFill>
                  <a:srgbClr val="000000"/>
                </a:solidFill>
                <a:effectLst/>
              </a:rPr>
              <a:t>Biểu đồ cộng tác cũng có các messgage với nội dung tương tự như trong biểu</a:t>
            </a:r>
            <a:r>
              <a:rPr lang="en-US" sz="2400">
                <a:solidFill>
                  <a:srgbClr val="000000"/>
                </a:solidFill>
              </a:rPr>
              <a:t> </a:t>
            </a:r>
            <a:r>
              <a:rPr lang="vi-VN" sz="2400" b="0" i="0">
                <a:solidFill>
                  <a:srgbClr val="000000"/>
                </a:solidFill>
                <a:effectLst/>
              </a:rPr>
              <a:t>đồ tuần tự. Tuy nhiên, các đối tượng được đặt một cách tự do trong không gian</a:t>
            </a:r>
            <a:r>
              <a:rPr lang="en-US" sz="2400" b="0" i="0">
                <a:solidFill>
                  <a:srgbClr val="000000"/>
                </a:solidFill>
                <a:effectLst/>
              </a:rPr>
              <a:t> </a:t>
            </a:r>
            <a:r>
              <a:rPr lang="vi-VN" sz="2400" b="0" i="0">
                <a:solidFill>
                  <a:srgbClr val="000000"/>
                </a:solidFill>
                <a:effectLst/>
              </a:rPr>
              <a:t>của biểu đồ và không có đường life line cho</a:t>
            </a:r>
            <a:r>
              <a:rPr lang="en-US" sz="2400" b="0" i="0">
                <a:solidFill>
                  <a:srgbClr val="000000"/>
                </a:solidFill>
                <a:effectLst/>
              </a:rPr>
              <a:t> </a:t>
            </a:r>
            <a:r>
              <a:rPr lang="vi-VN" sz="2400" b="0" i="0">
                <a:solidFill>
                  <a:srgbClr val="000000"/>
                </a:solidFill>
                <a:effectLst/>
              </a:rPr>
              <a:t>mỗi đối tượng. Các message được</a:t>
            </a:r>
            <a:r>
              <a:rPr lang="en-US" sz="2400" b="0" i="0">
                <a:solidFill>
                  <a:srgbClr val="000000"/>
                </a:solidFill>
                <a:effectLst/>
              </a:rPr>
              <a:t> </a:t>
            </a:r>
            <a:r>
              <a:rPr lang="vi-VN" sz="2400" b="0" i="0">
                <a:solidFill>
                  <a:srgbClr val="000000"/>
                </a:solidFill>
                <a:effectLst/>
              </a:rPr>
              <a:t>đánh số thể hiện thứ tự thời gian</a:t>
            </a:r>
            <a:r>
              <a:rPr lang="en-US" sz="2400" b="0" i="0">
                <a:solidFill>
                  <a:srgbClr val="000000"/>
                </a:solidFill>
                <a:effectLst/>
              </a:rPr>
              <a:t>.</a:t>
            </a:r>
            <a:endParaRPr lang="en-US" sz="2400"/>
          </a:p>
        </p:txBody>
      </p:sp>
    </p:spTree>
    <p:extLst>
      <p:ext uri="{BB962C8B-B14F-4D97-AF65-F5344CB8AC3E}">
        <p14:creationId xmlns:p14="http://schemas.microsoft.com/office/powerpoint/2010/main" val="533295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2E2F76-FF95-04A5-A784-575A9A880711}"/>
              </a:ext>
            </a:extLst>
          </p:cNvPr>
          <p:cNvSpPr>
            <a:spLocks noGrp="1"/>
          </p:cNvSpPr>
          <p:nvPr>
            <p:ph type="sldNum" sz="quarter" idx="7"/>
          </p:nvPr>
        </p:nvSpPr>
        <p:spPr/>
        <p:txBody>
          <a:bodyPr/>
          <a:lstStyle/>
          <a:p>
            <a:pPr marL="38100">
              <a:spcBef>
                <a:spcPts val="100"/>
              </a:spcBef>
            </a:pPr>
            <a:fld id="{81D60167-4931-47E6-BA6A-407CBD079E47}" type="slidenum">
              <a:rPr lang="en-US" spc="-5" smtClean="0"/>
              <a:pPr marL="38100">
                <a:spcBef>
                  <a:spcPts val="100"/>
                </a:spcBef>
              </a:pPr>
              <a:t>13</a:t>
            </a:fld>
            <a:endParaRPr lang="en-US" spc="-5" dirty="0"/>
          </a:p>
        </p:txBody>
      </p:sp>
      <p:sp>
        <p:nvSpPr>
          <p:cNvPr id="3" name="TextBox 2">
            <a:extLst>
              <a:ext uri="{FF2B5EF4-FFF2-40B4-BE49-F238E27FC236}">
                <a16:creationId xmlns:a16="http://schemas.microsoft.com/office/drawing/2014/main" id="{3A663931-BBBE-AE4D-EC07-BDD06C438F6D}"/>
              </a:ext>
            </a:extLst>
          </p:cNvPr>
          <p:cNvSpPr txBox="1"/>
          <p:nvPr/>
        </p:nvSpPr>
        <p:spPr>
          <a:xfrm>
            <a:off x="203790" y="818454"/>
            <a:ext cx="9498419" cy="4524315"/>
          </a:xfrm>
          <a:prstGeom prst="rect">
            <a:avLst/>
          </a:prstGeom>
          <a:noFill/>
        </p:spPr>
        <p:txBody>
          <a:bodyPr wrap="square">
            <a:spAutoFit/>
          </a:bodyPr>
          <a:lstStyle/>
          <a:p>
            <a:pPr algn="just"/>
            <a:r>
              <a:rPr lang="vi-VN" sz="2400" b="1" i="1">
                <a:solidFill>
                  <a:srgbClr val="000000"/>
                </a:solidFill>
                <a:effectLst/>
              </a:rPr>
              <a:t>b) Tập ký hiệu UML cho biểu đồ cộng tác</a:t>
            </a:r>
            <a:endParaRPr lang="en-US" sz="2400" b="1" i="1">
              <a:solidFill>
                <a:srgbClr val="000000"/>
              </a:solidFill>
              <a:effectLst/>
            </a:endParaRPr>
          </a:p>
          <a:p>
            <a:pPr algn="just"/>
            <a:r>
              <a:rPr lang="vi-VN" sz="2400" b="0" i="0">
                <a:solidFill>
                  <a:srgbClr val="000000"/>
                </a:solidFill>
                <a:effectLst/>
              </a:rPr>
              <a:t>Các thành phần cơ bản của một biểu đồ cộng tác là:</a:t>
            </a:r>
            <a:endParaRPr lang="en-US" sz="2400" b="0" i="0">
              <a:solidFill>
                <a:srgbClr val="000000"/>
              </a:solidFill>
              <a:effectLst/>
            </a:endParaRPr>
          </a:p>
          <a:p>
            <a:pPr algn="just"/>
            <a:r>
              <a:rPr lang="vi-VN" sz="2400" b="0" i="0">
                <a:solidFill>
                  <a:srgbClr val="000000"/>
                </a:solidFill>
                <a:effectLst/>
              </a:rPr>
              <a:t>- </a:t>
            </a:r>
            <a:r>
              <a:rPr lang="vi-VN" sz="2400" b="0" i="1">
                <a:solidFill>
                  <a:srgbClr val="000000"/>
                </a:solidFill>
                <a:effectLst/>
              </a:rPr>
              <a:t>Các đối tượng: </a:t>
            </a:r>
            <a:r>
              <a:rPr lang="vi-VN" sz="2400" b="0" i="0">
                <a:solidFill>
                  <a:srgbClr val="000000"/>
                </a:solidFill>
                <a:effectLst/>
              </a:rPr>
              <a:t>được biểu diễn bởi các hình chữ nhật, bên trong là tên của</a:t>
            </a:r>
            <a:r>
              <a:rPr lang="en-US" sz="2400" b="0" i="0">
                <a:solidFill>
                  <a:srgbClr val="000000"/>
                </a:solidFill>
                <a:effectLst/>
              </a:rPr>
              <a:t> </a:t>
            </a:r>
            <a:r>
              <a:rPr lang="vi-VN" sz="2400" b="0" i="0">
                <a:solidFill>
                  <a:srgbClr val="000000"/>
                </a:solidFill>
                <a:effectLst/>
              </a:rPr>
              <a:t>đối tượng. Cách viết chung của đối tượng là: </a:t>
            </a:r>
            <a:r>
              <a:rPr lang="vi-VN" sz="2400" b="0" i="1">
                <a:solidFill>
                  <a:srgbClr val="000000"/>
                </a:solidFill>
                <a:effectLst/>
              </a:rPr>
              <a:t>tên đối tượng: tên lớp</a:t>
            </a:r>
            <a:r>
              <a:rPr lang="vi-VN" sz="2400" b="0" i="0">
                <a:solidFill>
                  <a:srgbClr val="000000"/>
                </a:solidFill>
                <a:effectLst/>
              </a:rPr>
              <a:t>. Trong</a:t>
            </a:r>
            <a:r>
              <a:rPr lang="en-US" sz="2400" b="0" i="0">
                <a:solidFill>
                  <a:srgbClr val="000000"/>
                </a:solidFill>
                <a:effectLst/>
              </a:rPr>
              <a:t> </a:t>
            </a:r>
            <a:r>
              <a:rPr lang="vi-VN" sz="2400" b="0" i="0">
                <a:solidFill>
                  <a:srgbClr val="000000"/>
                </a:solidFill>
                <a:effectLst/>
              </a:rPr>
              <a:t>biểu đồ cộng tác, các đối tượng tham gia tương tác luôn xuất hiện tại một vị</a:t>
            </a:r>
            <a:r>
              <a:rPr lang="en-US" sz="2400" b="0" i="0">
                <a:solidFill>
                  <a:srgbClr val="000000"/>
                </a:solidFill>
                <a:effectLst/>
              </a:rPr>
              <a:t> </a:t>
            </a:r>
            <a:r>
              <a:rPr lang="vi-VN" sz="2400" b="0" i="0">
                <a:solidFill>
                  <a:srgbClr val="000000"/>
                </a:solidFill>
                <a:effectLst/>
              </a:rPr>
              <a:t>trí xác định.</a:t>
            </a:r>
            <a:endParaRPr lang="en-US" sz="2400" b="0" i="0">
              <a:solidFill>
                <a:srgbClr val="000000"/>
              </a:solidFill>
              <a:effectLst/>
            </a:endParaRPr>
          </a:p>
          <a:p>
            <a:pPr algn="just"/>
            <a:r>
              <a:rPr lang="vi-VN" sz="2400" b="0" i="0">
                <a:solidFill>
                  <a:srgbClr val="000000"/>
                </a:solidFill>
                <a:effectLst/>
              </a:rPr>
              <a:t>- </a:t>
            </a:r>
            <a:r>
              <a:rPr lang="vi-VN" sz="2400" b="0" i="1">
                <a:solidFill>
                  <a:srgbClr val="000000"/>
                </a:solidFill>
                <a:effectLst/>
              </a:rPr>
              <a:t>Các liên kết</a:t>
            </a:r>
            <a:r>
              <a:rPr lang="vi-VN" sz="2400" b="0" i="0">
                <a:solidFill>
                  <a:srgbClr val="000000"/>
                </a:solidFill>
                <a:effectLst/>
              </a:rPr>
              <a:t>: giữa hai đối tượng có tương tác sẽ có một liên kết nối 2 đối</a:t>
            </a:r>
            <a:r>
              <a:rPr lang="en-US" sz="2400" b="0" i="0">
                <a:solidFill>
                  <a:srgbClr val="000000"/>
                </a:solidFill>
                <a:effectLst/>
              </a:rPr>
              <a:t> </a:t>
            </a:r>
            <a:r>
              <a:rPr lang="vi-VN" sz="2400" b="0" i="0">
                <a:solidFill>
                  <a:srgbClr val="000000"/>
                </a:solidFill>
                <a:effectLst/>
              </a:rPr>
              <a:t>tượng đó. Liên kết này không có chiều.</a:t>
            </a:r>
            <a:endParaRPr lang="en-US" sz="2400" b="0" i="0">
              <a:solidFill>
                <a:srgbClr val="000000"/>
              </a:solidFill>
              <a:effectLst/>
            </a:endParaRPr>
          </a:p>
          <a:p>
            <a:pPr algn="just"/>
            <a:r>
              <a:rPr lang="vi-VN" sz="2400" b="0" i="0">
                <a:solidFill>
                  <a:srgbClr val="000000"/>
                </a:solidFill>
                <a:effectLst/>
              </a:rPr>
              <a:t>- </a:t>
            </a:r>
            <a:r>
              <a:rPr lang="vi-VN" sz="2400" b="0" i="1">
                <a:solidFill>
                  <a:srgbClr val="000000"/>
                </a:solidFill>
                <a:effectLst/>
              </a:rPr>
              <a:t>Các message: </a:t>
            </a:r>
            <a:r>
              <a:rPr lang="vi-VN" sz="2400" b="0" i="0">
                <a:solidFill>
                  <a:srgbClr val="000000"/>
                </a:solidFill>
                <a:effectLst/>
              </a:rPr>
              <a:t>được biểu diễn bằng các mũi tên hướng từ đối tượng gửi</a:t>
            </a:r>
            <a:r>
              <a:rPr lang="en-US" sz="2400" b="0" i="0">
                <a:solidFill>
                  <a:srgbClr val="000000"/>
                </a:solidFill>
                <a:effectLst/>
              </a:rPr>
              <a:t> </a:t>
            </a:r>
            <a:r>
              <a:rPr lang="vi-VN" sz="2400" b="0" i="0">
                <a:solidFill>
                  <a:srgbClr val="000000"/>
                </a:solidFill>
                <a:effectLst/>
              </a:rPr>
              <a:t>sang đối tượng nhận bên cạnh liên kết giữa 2 đối tượng đó. Trong biểu đồ</a:t>
            </a:r>
            <a:r>
              <a:rPr lang="en-US" sz="2400" b="0" i="0">
                <a:solidFill>
                  <a:srgbClr val="000000"/>
                </a:solidFill>
                <a:effectLst/>
              </a:rPr>
              <a:t> </a:t>
            </a:r>
            <a:r>
              <a:rPr lang="vi-VN" sz="2400" b="0" i="0">
                <a:solidFill>
                  <a:srgbClr val="000000"/>
                </a:solidFill>
                <a:effectLst/>
              </a:rPr>
              <a:t>cộng tác, các message được đánh số thứ tự theo thứ tự xuất hiện trong kịch</a:t>
            </a:r>
            <a:r>
              <a:rPr lang="en-US" sz="2400" b="0" i="0">
                <a:solidFill>
                  <a:srgbClr val="000000"/>
                </a:solidFill>
                <a:effectLst/>
              </a:rPr>
              <a:t> </a:t>
            </a:r>
            <a:r>
              <a:rPr lang="vi-VN" sz="2400" b="0" i="0">
                <a:solidFill>
                  <a:srgbClr val="000000"/>
                </a:solidFill>
                <a:effectLst/>
              </a:rPr>
              <a:t>bản mô tả use case tương ứng</a:t>
            </a:r>
            <a:r>
              <a:rPr lang="vi-VN" sz="2400"/>
              <a:t>  </a:t>
            </a:r>
            <a:endParaRPr lang="en-US" sz="2400"/>
          </a:p>
        </p:txBody>
      </p:sp>
      <p:sp>
        <p:nvSpPr>
          <p:cNvPr id="2" name="TextBox 1">
            <a:extLst>
              <a:ext uri="{FF2B5EF4-FFF2-40B4-BE49-F238E27FC236}">
                <a16:creationId xmlns:a16="http://schemas.microsoft.com/office/drawing/2014/main" id="{79BE160D-8435-D251-7229-CC0F8CAF081F}"/>
              </a:ext>
            </a:extLst>
          </p:cNvPr>
          <p:cNvSpPr txBox="1"/>
          <p:nvPr/>
        </p:nvSpPr>
        <p:spPr>
          <a:xfrm>
            <a:off x="2254102" y="139350"/>
            <a:ext cx="7230140" cy="523220"/>
          </a:xfrm>
          <a:prstGeom prst="rect">
            <a:avLst/>
          </a:prstGeom>
          <a:noFill/>
        </p:spPr>
        <p:txBody>
          <a:bodyPr wrap="square">
            <a:spAutoFit/>
          </a:bodyPr>
          <a:lstStyle/>
          <a:p>
            <a:r>
              <a:rPr lang="en-US" sz="2800" b="1" i="0">
                <a:solidFill>
                  <a:schemeClr val="bg1"/>
                </a:solidFill>
                <a:effectLst/>
                <a:latin typeface="Arial" panose="020B0604020202020204" pitchFamily="34" charset="0"/>
                <a:cs typeface="Arial" panose="020B0604020202020204" pitchFamily="34" charset="0"/>
              </a:rPr>
              <a:t>4.2. </a:t>
            </a:r>
            <a:r>
              <a:rPr lang="vi-VN" sz="2800" b="1" i="0">
                <a:solidFill>
                  <a:schemeClr val="bg1"/>
                </a:solidFill>
                <a:effectLst/>
              </a:rPr>
              <a:t>Biểu đồ tương tác dạng cộng tác</a:t>
            </a:r>
            <a:r>
              <a:rPr lang="vi-VN" sz="2800">
                <a:solidFill>
                  <a:schemeClr val="bg1"/>
                </a:solidFill>
              </a:rPr>
              <a:t> </a:t>
            </a:r>
            <a:endParaRPr lang="en-US" sz="2800">
              <a:solidFill>
                <a:schemeClr val="bg1"/>
              </a:solidFill>
            </a:endParaRPr>
          </a:p>
        </p:txBody>
      </p:sp>
    </p:spTree>
    <p:extLst>
      <p:ext uri="{BB962C8B-B14F-4D97-AF65-F5344CB8AC3E}">
        <p14:creationId xmlns:p14="http://schemas.microsoft.com/office/powerpoint/2010/main" val="3119041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2E2F76-FF95-04A5-A784-575A9A880711}"/>
              </a:ext>
            </a:extLst>
          </p:cNvPr>
          <p:cNvSpPr>
            <a:spLocks noGrp="1"/>
          </p:cNvSpPr>
          <p:nvPr>
            <p:ph type="sldNum" sz="quarter" idx="7"/>
          </p:nvPr>
        </p:nvSpPr>
        <p:spPr/>
        <p:txBody>
          <a:bodyPr/>
          <a:lstStyle/>
          <a:p>
            <a:pPr marL="38100">
              <a:spcBef>
                <a:spcPts val="100"/>
              </a:spcBef>
            </a:pPr>
            <a:fld id="{81D60167-4931-47E6-BA6A-407CBD079E47}" type="slidenum">
              <a:rPr lang="en-US" spc="-5" smtClean="0"/>
              <a:pPr marL="38100">
                <a:spcBef>
                  <a:spcPts val="100"/>
                </a:spcBef>
              </a:pPr>
              <a:t>14</a:t>
            </a:fld>
            <a:endParaRPr lang="en-US" spc="-5" dirty="0"/>
          </a:p>
        </p:txBody>
      </p:sp>
      <p:sp>
        <p:nvSpPr>
          <p:cNvPr id="3" name="TextBox 2">
            <a:extLst>
              <a:ext uri="{FF2B5EF4-FFF2-40B4-BE49-F238E27FC236}">
                <a16:creationId xmlns:a16="http://schemas.microsoft.com/office/drawing/2014/main" id="{A41F2B02-1C35-3391-3FC1-6BC321EA8918}"/>
              </a:ext>
            </a:extLst>
          </p:cNvPr>
          <p:cNvSpPr txBox="1"/>
          <p:nvPr/>
        </p:nvSpPr>
        <p:spPr>
          <a:xfrm>
            <a:off x="2902688" y="203146"/>
            <a:ext cx="4954772" cy="523220"/>
          </a:xfrm>
          <a:prstGeom prst="rect">
            <a:avLst/>
          </a:prstGeom>
          <a:noFill/>
        </p:spPr>
        <p:txBody>
          <a:bodyPr wrap="square">
            <a:spAutoFit/>
          </a:bodyPr>
          <a:lstStyle/>
          <a:p>
            <a:pPr algn="ctr"/>
            <a:r>
              <a:rPr lang="en-US" sz="2800" b="1" i="1">
                <a:solidFill>
                  <a:schemeClr val="bg1"/>
                </a:solidFill>
                <a:effectLst/>
                <a:latin typeface="Arial" panose="020B0604020202020204" pitchFamily="34" charset="0"/>
                <a:cs typeface="Arial" panose="020B0604020202020204" pitchFamily="34" charset="0"/>
              </a:rPr>
              <a:t>Ví dụ biểu đồ cộng tác</a:t>
            </a:r>
            <a:r>
              <a:rPr lang="en-US" sz="2800">
                <a:solidFill>
                  <a:schemeClr val="bg1"/>
                </a:solidFill>
                <a:latin typeface="Arial" panose="020B0604020202020204" pitchFamily="34" charset="0"/>
                <a:cs typeface="Arial" panose="020B0604020202020204" pitchFamily="34" charset="0"/>
              </a:rPr>
              <a:t> </a:t>
            </a:r>
          </a:p>
        </p:txBody>
      </p:sp>
      <p:sp>
        <p:nvSpPr>
          <p:cNvPr id="6" name="TextBox 5">
            <a:extLst>
              <a:ext uri="{FF2B5EF4-FFF2-40B4-BE49-F238E27FC236}">
                <a16:creationId xmlns:a16="http://schemas.microsoft.com/office/drawing/2014/main" id="{A7B05C4C-AD0D-90E4-7C20-0845A0EAAE2C}"/>
              </a:ext>
            </a:extLst>
          </p:cNvPr>
          <p:cNvSpPr txBox="1"/>
          <p:nvPr/>
        </p:nvSpPr>
        <p:spPr>
          <a:xfrm>
            <a:off x="619261" y="1042566"/>
            <a:ext cx="8992572" cy="954107"/>
          </a:xfrm>
          <a:prstGeom prst="rect">
            <a:avLst/>
          </a:prstGeom>
          <a:noFill/>
        </p:spPr>
        <p:txBody>
          <a:bodyPr wrap="square">
            <a:spAutoFit/>
          </a:bodyPr>
          <a:lstStyle/>
          <a:p>
            <a:r>
              <a:rPr lang="en-US" sz="2800">
                <a:solidFill>
                  <a:srgbClr val="000000"/>
                </a:solidFill>
                <a:latin typeface="Arial" panose="020B0604020202020204" pitchFamily="34" charset="0"/>
                <a:cs typeface="Arial" panose="020B0604020202020204" pitchFamily="34" charset="0"/>
              </a:rPr>
              <a:t>Ví dụ: B</a:t>
            </a:r>
            <a:r>
              <a:rPr lang="vi-VN" sz="2800" b="0" i="0">
                <a:solidFill>
                  <a:srgbClr val="000000"/>
                </a:solidFill>
                <a:effectLst/>
                <a:latin typeface="Arial" panose="020B0604020202020204" pitchFamily="34" charset="0"/>
                <a:cs typeface="Arial" panose="020B0604020202020204" pitchFamily="34" charset="0"/>
              </a:rPr>
              <a:t>iểu đồ cộng tác mô tả chức năng Thêm sách trong hệ thống</a:t>
            </a:r>
            <a:r>
              <a:rPr lang="en-US" sz="2800" b="0" i="0">
                <a:solidFill>
                  <a:srgbClr val="000000"/>
                </a:solidFill>
                <a:effectLst/>
                <a:latin typeface="Arial" panose="020B0604020202020204" pitchFamily="34" charset="0"/>
                <a:cs typeface="Arial" panose="020B0604020202020204" pitchFamily="34" charset="0"/>
              </a:rPr>
              <a:t> </a:t>
            </a:r>
            <a:r>
              <a:rPr lang="vi-VN" sz="2800" b="0" i="0">
                <a:solidFill>
                  <a:srgbClr val="000000"/>
                </a:solidFill>
                <a:effectLst/>
                <a:latin typeface="Arial" panose="020B0604020202020204" pitchFamily="34" charset="0"/>
                <a:cs typeface="Arial" panose="020B0604020202020204" pitchFamily="34" charset="0"/>
              </a:rPr>
              <a:t>Quản lý thư viện.</a:t>
            </a:r>
            <a:r>
              <a:rPr lang="vi-VN" sz="2800">
                <a:latin typeface="Arial" panose="020B0604020202020204" pitchFamily="34" charset="0"/>
                <a:cs typeface="Arial" panose="020B0604020202020204" pitchFamily="34" charset="0"/>
              </a:rPr>
              <a:t> </a:t>
            </a:r>
            <a:endParaRPr lang="en-US" sz="280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088B5E73-82B9-279F-E0D1-623BFD085B8B}"/>
              </a:ext>
            </a:extLst>
          </p:cNvPr>
          <p:cNvPicPr>
            <a:picLocks noChangeAspect="1"/>
          </p:cNvPicPr>
          <p:nvPr/>
        </p:nvPicPr>
        <p:blipFill>
          <a:blip r:embed="rId2"/>
          <a:stretch>
            <a:fillRect/>
          </a:stretch>
        </p:blipFill>
        <p:spPr>
          <a:xfrm>
            <a:off x="1679945" y="2153107"/>
            <a:ext cx="6177515" cy="4066940"/>
          </a:xfrm>
          <a:prstGeom prst="rect">
            <a:avLst/>
          </a:prstGeom>
        </p:spPr>
      </p:pic>
    </p:spTree>
    <p:extLst>
      <p:ext uri="{BB962C8B-B14F-4D97-AF65-F5344CB8AC3E}">
        <p14:creationId xmlns:p14="http://schemas.microsoft.com/office/powerpoint/2010/main" val="2903460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384DC6-1949-611D-58D9-8F0500973EFF}"/>
              </a:ext>
            </a:extLst>
          </p:cNvPr>
          <p:cNvSpPr>
            <a:spLocks noGrp="1"/>
          </p:cNvSpPr>
          <p:nvPr>
            <p:ph type="sldNum" sz="quarter" idx="7"/>
          </p:nvPr>
        </p:nvSpPr>
        <p:spPr/>
        <p:txBody>
          <a:bodyPr/>
          <a:lstStyle/>
          <a:p>
            <a:pPr marL="38100">
              <a:spcBef>
                <a:spcPts val="100"/>
              </a:spcBef>
            </a:pPr>
            <a:fld id="{81D60167-4931-47E6-BA6A-407CBD079E47}" type="slidenum">
              <a:rPr lang="en-US" spc="-5" smtClean="0"/>
              <a:pPr marL="38100">
                <a:spcBef>
                  <a:spcPts val="100"/>
                </a:spcBef>
              </a:pPr>
              <a:t>15</a:t>
            </a:fld>
            <a:endParaRPr lang="en-US" spc="-5" dirty="0"/>
          </a:p>
        </p:txBody>
      </p:sp>
      <p:sp>
        <p:nvSpPr>
          <p:cNvPr id="5" name="TextBox 4">
            <a:extLst>
              <a:ext uri="{FF2B5EF4-FFF2-40B4-BE49-F238E27FC236}">
                <a16:creationId xmlns:a16="http://schemas.microsoft.com/office/drawing/2014/main" id="{83781B76-8670-FFB4-4959-3B116A4F85A9}"/>
              </a:ext>
            </a:extLst>
          </p:cNvPr>
          <p:cNvSpPr txBox="1"/>
          <p:nvPr/>
        </p:nvSpPr>
        <p:spPr>
          <a:xfrm>
            <a:off x="561753" y="838375"/>
            <a:ext cx="8782493" cy="5293757"/>
          </a:xfrm>
          <a:prstGeom prst="rect">
            <a:avLst/>
          </a:prstGeom>
          <a:noFill/>
        </p:spPr>
        <p:txBody>
          <a:bodyPr wrap="square" rtlCol="0">
            <a:spAutoFit/>
          </a:bodyPr>
          <a:lstStyle/>
          <a:p>
            <a:pPr algn="just">
              <a:spcBef>
                <a:spcPts val="600"/>
              </a:spcBef>
              <a:spcAft>
                <a:spcPts val="600"/>
              </a:spcAft>
            </a:pPr>
            <a:r>
              <a:rPr lang="en-US" sz="2400" b="1" i="1">
                <a:solidFill>
                  <a:srgbClr val="000000"/>
                </a:solidFill>
                <a:effectLst/>
                <a:latin typeface="Arial" panose="020B0604020202020204" pitchFamily="34" charset="0"/>
                <a:cs typeface="Arial" panose="020B0604020202020204" pitchFamily="34" charset="0"/>
              </a:rPr>
              <a:t>a) Ý nghĩa</a:t>
            </a:r>
          </a:p>
          <a:p>
            <a:pPr algn="just">
              <a:spcBef>
                <a:spcPts val="600"/>
              </a:spcBef>
              <a:spcAft>
                <a:spcPts val="600"/>
              </a:spcAft>
            </a:pPr>
            <a:r>
              <a:rPr lang="en-US" sz="2400" b="0" i="1">
                <a:solidFill>
                  <a:srgbClr val="3333CC"/>
                </a:solidFill>
                <a:effectLst/>
                <a:latin typeface="Arial" panose="020B0604020202020204" pitchFamily="34" charset="0"/>
                <a:cs typeface="Arial" panose="020B0604020202020204" pitchFamily="34" charset="0"/>
              </a:rPr>
              <a:t>Biểu đồ hoạt động </a:t>
            </a:r>
            <a:r>
              <a:rPr lang="en-US" sz="2400" b="0" i="0">
                <a:solidFill>
                  <a:srgbClr val="000000"/>
                </a:solidFill>
                <a:effectLst/>
                <a:latin typeface="Arial" panose="020B0604020202020204" pitchFamily="34" charset="0"/>
                <a:cs typeface="Arial" panose="020B0604020202020204" pitchFamily="34" charset="0"/>
              </a:rPr>
              <a:t>biểu diễn các hoạt động và sự đồng bộ, chuyển tiếp các hoạt động của hệ thống trong một lớp hoặc kết hợp giữa các lớp với nhau trong một chức năng cụ thể.</a:t>
            </a:r>
            <a:r>
              <a:rPr lang="en-US" sz="2400">
                <a:latin typeface="Arial" panose="020B0604020202020204" pitchFamily="34" charset="0"/>
                <a:cs typeface="Arial" panose="020B0604020202020204" pitchFamily="34" charset="0"/>
              </a:rPr>
              <a:t> </a:t>
            </a:r>
            <a:endParaRPr lang="en-US" sz="2400" b="0" i="0">
              <a:solidFill>
                <a:srgbClr val="000000"/>
              </a:solidFill>
              <a:effectLst/>
              <a:latin typeface="Arial" panose="020B0604020202020204" pitchFamily="34" charset="0"/>
              <a:cs typeface="Arial" panose="020B0604020202020204" pitchFamily="34" charset="0"/>
            </a:endParaRPr>
          </a:p>
          <a:p>
            <a:pPr algn="just">
              <a:spcBef>
                <a:spcPts val="600"/>
              </a:spcBef>
              <a:spcAft>
                <a:spcPts val="600"/>
              </a:spcAft>
            </a:pPr>
            <a:r>
              <a:rPr lang="vi-VN" sz="2400" b="0" i="0">
                <a:solidFill>
                  <a:srgbClr val="000000"/>
                </a:solidFill>
                <a:effectLst/>
                <a:latin typeface="Arial" panose="020B0604020202020204" pitchFamily="34" charset="0"/>
                <a:cs typeface="Arial" panose="020B0604020202020204" pitchFamily="34" charset="0"/>
              </a:rPr>
              <a:t>Biểu đồ hoạt động có thể được sử dụng cho nhiều mục đích khác nhau, ví dụ</a:t>
            </a:r>
            <a:r>
              <a:rPr lang="en-US" sz="2400" b="0" i="0">
                <a:solidFill>
                  <a:srgbClr val="000000"/>
                </a:solidFill>
                <a:effectLst/>
                <a:latin typeface="Arial" panose="020B0604020202020204" pitchFamily="34" charset="0"/>
                <a:cs typeface="Arial" panose="020B0604020202020204" pitchFamily="34" charset="0"/>
              </a:rPr>
              <a:t> </a:t>
            </a:r>
            <a:r>
              <a:rPr lang="vi-VN" sz="2400" b="0" i="0">
                <a:solidFill>
                  <a:srgbClr val="000000"/>
                </a:solidFill>
                <a:effectLst/>
                <a:latin typeface="Arial" panose="020B0604020202020204" pitchFamily="34" charset="0"/>
                <a:cs typeface="Arial" panose="020B0604020202020204" pitchFamily="34" charset="0"/>
              </a:rPr>
              <a:t>như:</a:t>
            </a:r>
            <a:endParaRPr lang="en-US" sz="2400" b="0" i="0">
              <a:solidFill>
                <a:srgbClr val="000000"/>
              </a:solidFill>
              <a:effectLst/>
              <a:latin typeface="Arial" panose="020B0604020202020204" pitchFamily="34" charset="0"/>
              <a:cs typeface="Arial" panose="020B0604020202020204" pitchFamily="34" charset="0"/>
            </a:endParaRPr>
          </a:p>
          <a:p>
            <a:pPr algn="just">
              <a:spcBef>
                <a:spcPts val="600"/>
              </a:spcBef>
              <a:spcAft>
                <a:spcPts val="600"/>
              </a:spcAft>
            </a:pPr>
            <a:r>
              <a:rPr lang="vi-VN" sz="2400" b="0" i="0">
                <a:solidFill>
                  <a:srgbClr val="000000"/>
                </a:solidFill>
                <a:effectLst/>
                <a:latin typeface="Arial" panose="020B0604020202020204" pitchFamily="34" charset="0"/>
                <a:cs typeface="Arial" panose="020B0604020202020204" pitchFamily="34" charset="0"/>
              </a:rPr>
              <a:t>• Để xác định các hành động phải thực hiện trong phạm vi một phương thức.</a:t>
            </a:r>
            <a:endParaRPr lang="en-US" sz="2400" b="0" i="0">
              <a:solidFill>
                <a:srgbClr val="000000"/>
              </a:solidFill>
              <a:effectLst/>
              <a:latin typeface="Arial" panose="020B0604020202020204" pitchFamily="34" charset="0"/>
              <a:cs typeface="Arial" panose="020B0604020202020204" pitchFamily="34" charset="0"/>
            </a:endParaRPr>
          </a:p>
          <a:p>
            <a:pPr algn="just">
              <a:spcBef>
                <a:spcPts val="600"/>
              </a:spcBef>
              <a:spcAft>
                <a:spcPts val="600"/>
              </a:spcAft>
            </a:pPr>
            <a:r>
              <a:rPr lang="vi-VN" sz="2400" b="0" i="0">
                <a:solidFill>
                  <a:srgbClr val="000000"/>
                </a:solidFill>
                <a:effectLst/>
                <a:latin typeface="Arial" panose="020B0604020202020204" pitchFamily="34" charset="0"/>
                <a:cs typeface="Arial" panose="020B0604020202020204" pitchFamily="34" charset="0"/>
              </a:rPr>
              <a:t>• Để xác định công việc cụ thể của một đối tượng.</a:t>
            </a:r>
            <a:endParaRPr lang="en-US" sz="2400" b="0" i="0">
              <a:solidFill>
                <a:srgbClr val="000000"/>
              </a:solidFill>
              <a:effectLst/>
              <a:latin typeface="Arial" panose="020B0604020202020204" pitchFamily="34" charset="0"/>
              <a:cs typeface="Arial" panose="020B0604020202020204" pitchFamily="34" charset="0"/>
            </a:endParaRPr>
          </a:p>
          <a:p>
            <a:pPr algn="just">
              <a:spcBef>
                <a:spcPts val="600"/>
              </a:spcBef>
              <a:spcAft>
                <a:spcPts val="600"/>
              </a:spcAft>
            </a:pPr>
            <a:r>
              <a:rPr lang="vi-VN" sz="2400" b="0" i="0">
                <a:solidFill>
                  <a:srgbClr val="000000"/>
                </a:solidFill>
                <a:effectLst/>
                <a:latin typeface="Arial" panose="020B0604020202020204" pitchFamily="34" charset="0"/>
                <a:cs typeface="Arial" panose="020B0604020202020204" pitchFamily="34" charset="0"/>
              </a:rPr>
              <a:t>• Để chỉ ra một nhóm hành động liên quan của các đối tượng được thực hiện</a:t>
            </a:r>
            <a:r>
              <a:rPr lang="en-US" sz="2400" b="0" i="0">
                <a:solidFill>
                  <a:srgbClr val="000000"/>
                </a:solidFill>
                <a:effectLst/>
                <a:latin typeface="Arial" panose="020B0604020202020204" pitchFamily="34" charset="0"/>
                <a:cs typeface="Arial" panose="020B0604020202020204" pitchFamily="34" charset="0"/>
              </a:rPr>
              <a:t> </a:t>
            </a:r>
            <a:r>
              <a:rPr lang="vi-VN" sz="2400" b="0" i="0">
                <a:solidFill>
                  <a:srgbClr val="000000"/>
                </a:solidFill>
                <a:effectLst/>
                <a:latin typeface="Arial" panose="020B0604020202020204" pitchFamily="34" charset="0"/>
                <a:cs typeface="Arial" panose="020B0604020202020204" pitchFamily="34" charset="0"/>
              </a:rPr>
              <a:t>như thế nào và chúng sẽ ảnh hưởng đến những đối tượng nằm xung quanh.</a:t>
            </a:r>
            <a:r>
              <a:rPr lang="vi-VN" sz="2400">
                <a:latin typeface="Arial" panose="020B0604020202020204" pitchFamily="34" charset="0"/>
                <a:cs typeface="Arial" panose="020B0604020202020204" pitchFamily="34" charset="0"/>
              </a:rPr>
              <a:t> </a:t>
            </a:r>
            <a:endParaRPr lang="en-US" sz="240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3F96D8F-C958-FDBA-D242-06732B6FC966}"/>
              </a:ext>
            </a:extLst>
          </p:cNvPr>
          <p:cNvSpPr txBox="1"/>
          <p:nvPr/>
        </p:nvSpPr>
        <p:spPr>
          <a:xfrm>
            <a:off x="2955852" y="136525"/>
            <a:ext cx="4954772" cy="584775"/>
          </a:xfrm>
          <a:prstGeom prst="rect">
            <a:avLst/>
          </a:prstGeom>
          <a:noFill/>
        </p:spPr>
        <p:txBody>
          <a:bodyPr wrap="square">
            <a:spAutoFit/>
          </a:bodyPr>
          <a:lstStyle/>
          <a:p>
            <a:pPr algn="r"/>
            <a:r>
              <a:rPr kumimoji="1" lang="en-US" altLang="en-US" sz="3200" b="1">
                <a:solidFill>
                  <a:schemeClr val="bg1"/>
                </a:solidFill>
                <a:latin typeface="Times New Roman" panose="02020603050405020304" pitchFamily="18" charset="0"/>
                <a:cs typeface="Times New Roman" panose="02020603050405020304" pitchFamily="18" charset="0"/>
              </a:rPr>
              <a:t>4.3. Biểu đồ hoạt động</a:t>
            </a:r>
            <a:r>
              <a:rPr kumimoji="1" lang="en-US" altLang="en-US" sz="3200" b="1" i="1">
                <a:solidFill>
                  <a:schemeClr val="bg1"/>
                </a:solidFill>
                <a:latin typeface="Times New Roman" pitchFamily="18" charset="0"/>
                <a:cs typeface="Times New Roman" pitchFamily="18" charset="0"/>
              </a:rPr>
              <a:t> </a:t>
            </a:r>
            <a:endParaRPr lang="en-US" sz="3200">
              <a:solidFill>
                <a:schemeClr val="bg1"/>
              </a:solidFill>
            </a:endParaRPr>
          </a:p>
        </p:txBody>
      </p:sp>
    </p:spTree>
    <p:extLst>
      <p:ext uri="{BB962C8B-B14F-4D97-AF65-F5344CB8AC3E}">
        <p14:creationId xmlns:p14="http://schemas.microsoft.com/office/powerpoint/2010/main" val="509393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7B45131-80DB-49A9-56FA-DFCEFDCE4E51}"/>
              </a:ext>
            </a:extLst>
          </p:cNvPr>
          <p:cNvPicPr>
            <a:picLocks noChangeAspect="1"/>
          </p:cNvPicPr>
          <p:nvPr/>
        </p:nvPicPr>
        <p:blipFill>
          <a:blip r:embed="rId2"/>
          <a:stretch>
            <a:fillRect/>
          </a:stretch>
        </p:blipFill>
        <p:spPr>
          <a:xfrm>
            <a:off x="364595" y="1253337"/>
            <a:ext cx="8860367" cy="4585240"/>
          </a:xfrm>
          <a:prstGeom prst="rect">
            <a:avLst/>
          </a:prstGeom>
        </p:spPr>
      </p:pic>
      <p:sp>
        <p:nvSpPr>
          <p:cNvPr id="4" name="Slide Number Placeholder 3">
            <a:extLst>
              <a:ext uri="{FF2B5EF4-FFF2-40B4-BE49-F238E27FC236}">
                <a16:creationId xmlns:a16="http://schemas.microsoft.com/office/drawing/2014/main" id="{F0D6352A-E1AA-221B-87DD-F3C89B438D1F}"/>
              </a:ext>
            </a:extLst>
          </p:cNvPr>
          <p:cNvSpPr>
            <a:spLocks noGrp="1"/>
          </p:cNvSpPr>
          <p:nvPr>
            <p:ph type="sldNum" sz="quarter" idx="7"/>
          </p:nvPr>
        </p:nvSpPr>
        <p:spPr>
          <a:xfrm>
            <a:off x="6996112" y="6356350"/>
            <a:ext cx="2228850" cy="365125"/>
          </a:xfrm>
        </p:spPr>
        <p:txBody>
          <a:bodyPr vert="horz" lIns="91440" tIns="45720" rIns="91440" bIns="45720" rtlCol="0" anchor="ctr">
            <a:normAutofit/>
          </a:bodyPr>
          <a:lstStyle/>
          <a:p>
            <a:pPr algn="r">
              <a:spcBef>
                <a:spcPts val="100"/>
              </a:spcBef>
            </a:pPr>
            <a:fld id="{81D60167-4931-47E6-BA6A-407CBD079E47}" type="slidenum">
              <a:rPr lang="en-US" sz="1200" spc="-5" smtClean="0">
                <a:solidFill>
                  <a:schemeClr val="tx1">
                    <a:tint val="75000"/>
                  </a:schemeClr>
                </a:solidFill>
                <a:latin typeface="+mn-lt"/>
                <a:cs typeface="+mn-cs"/>
              </a:rPr>
              <a:pPr algn="r">
                <a:spcBef>
                  <a:spcPts val="100"/>
                </a:spcBef>
              </a:pPr>
              <a:t>16</a:t>
            </a:fld>
            <a:endParaRPr lang="en-US" sz="1200" spc="-5">
              <a:solidFill>
                <a:schemeClr val="tx1">
                  <a:tint val="75000"/>
                </a:schemeClr>
              </a:solidFill>
              <a:latin typeface="+mn-lt"/>
              <a:cs typeface="+mn-cs"/>
            </a:endParaRPr>
          </a:p>
        </p:txBody>
      </p:sp>
      <p:sp>
        <p:nvSpPr>
          <p:cNvPr id="2" name="TextBox 1">
            <a:extLst>
              <a:ext uri="{FF2B5EF4-FFF2-40B4-BE49-F238E27FC236}">
                <a16:creationId xmlns:a16="http://schemas.microsoft.com/office/drawing/2014/main" id="{2EA8AC83-D19E-D3FB-7121-AD7433C0D8B5}"/>
              </a:ext>
            </a:extLst>
          </p:cNvPr>
          <p:cNvSpPr txBox="1"/>
          <p:nvPr/>
        </p:nvSpPr>
        <p:spPr>
          <a:xfrm>
            <a:off x="2955852" y="136525"/>
            <a:ext cx="4954772" cy="584775"/>
          </a:xfrm>
          <a:prstGeom prst="rect">
            <a:avLst/>
          </a:prstGeom>
          <a:noFill/>
        </p:spPr>
        <p:txBody>
          <a:bodyPr wrap="square">
            <a:spAutoFit/>
          </a:bodyPr>
          <a:lstStyle/>
          <a:p>
            <a:pPr algn="r"/>
            <a:r>
              <a:rPr kumimoji="1" lang="en-US" altLang="en-US" sz="3200" b="1">
                <a:solidFill>
                  <a:schemeClr val="bg1"/>
                </a:solidFill>
                <a:latin typeface="Times New Roman" panose="02020603050405020304" pitchFamily="18" charset="0"/>
                <a:cs typeface="Times New Roman" panose="02020603050405020304" pitchFamily="18" charset="0"/>
              </a:rPr>
              <a:t>4.3. Biểu đồ hoạt động</a:t>
            </a:r>
            <a:r>
              <a:rPr kumimoji="1" lang="en-US" altLang="en-US" sz="3200" b="1" i="1">
                <a:solidFill>
                  <a:schemeClr val="bg1"/>
                </a:solidFill>
                <a:latin typeface="Times New Roman" pitchFamily="18" charset="0"/>
                <a:cs typeface="Times New Roman" pitchFamily="18" charset="0"/>
              </a:rPr>
              <a:t> </a:t>
            </a:r>
            <a:endParaRPr lang="en-US" sz="3200">
              <a:solidFill>
                <a:schemeClr val="bg1"/>
              </a:solidFill>
            </a:endParaRPr>
          </a:p>
        </p:txBody>
      </p:sp>
    </p:spTree>
    <p:extLst>
      <p:ext uri="{BB962C8B-B14F-4D97-AF65-F5344CB8AC3E}">
        <p14:creationId xmlns:p14="http://schemas.microsoft.com/office/powerpoint/2010/main" val="263240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50233B-BCBA-E106-286F-3CAD5D432D5A}"/>
              </a:ext>
            </a:extLst>
          </p:cNvPr>
          <p:cNvPicPr>
            <a:picLocks noChangeAspect="1"/>
          </p:cNvPicPr>
          <p:nvPr/>
        </p:nvPicPr>
        <p:blipFill>
          <a:blip r:embed="rId2"/>
          <a:stretch>
            <a:fillRect/>
          </a:stretch>
        </p:blipFill>
        <p:spPr>
          <a:xfrm>
            <a:off x="348586" y="967846"/>
            <a:ext cx="8570873" cy="5496750"/>
          </a:xfrm>
          <a:prstGeom prst="rect">
            <a:avLst/>
          </a:prstGeom>
        </p:spPr>
      </p:pic>
      <p:sp>
        <p:nvSpPr>
          <p:cNvPr id="4" name="Slide Number Placeholder 3">
            <a:extLst>
              <a:ext uri="{FF2B5EF4-FFF2-40B4-BE49-F238E27FC236}">
                <a16:creationId xmlns:a16="http://schemas.microsoft.com/office/drawing/2014/main" id="{8F7C569B-9E84-C500-422C-B41818568B44}"/>
              </a:ext>
            </a:extLst>
          </p:cNvPr>
          <p:cNvSpPr>
            <a:spLocks noGrp="1"/>
          </p:cNvSpPr>
          <p:nvPr>
            <p:ph type="sldNum" sz="quarter" idx="7"/>
          </p:nvPr>
        </p:nvSpPr>
        <p:spPr>
          <a:xfrm>
            <a:off x="6996112" y="6356350"/>
            <a:ext cx="2228850" cy="365125"/>
          </a:xfrm>
        </p:spPr>
        <p:txBody>
          <a:bodyPr vert="horz" lIns="91440" tIns="45720" rIns="91440" bIns="45720" rtlCol="0" anchor="ctr">
            <a:normAutofit/>
          </a:bodyPr>
          <a:lstStyle/>
          <a:p>
            <a:pPr algn="r">
              <a:spcBef>
                <a:spcPts val="100"/>
              </a:spcBef>
            </a:pPr>
            <a:fld id="{81D60167-4931-47E6-BA6A-407CBD079E47}" type="slidenum">
              <a:rPr lang="en-US" sz="1200" spc="-5" smtClean="0">
                <a:solidFill>
                  <a:schemeClr val="tx1">
                    <a:tint val="75000"/>
                  </a:schemeClr>
                </a:solidFill>
                <a:latin typeface="+mn-lt"/>
                <a:cs typeface="+mn-cs"/>
              </a:rPr>
              <a:pPr algn="r">
                <a:spcBef>
                  <a:spcPts val="100"/>
                </a:spcBef>
              </a:pPr>
              <a:t>17</a:t>
            </a:fld>
            <a:endParaRPr lang="en-US" sz="1200" spc="-5">
              <a:solidFill>
                <a:schemeClr val="tx1">
                  <a:tint val="75000"/>
                </a:schemeClr>
              </a:solidFill>
              <a:latin typeface="+mn-lt"/>
              <a:cs typeface="+mn-cs"/>
            </a:endParaRPr>
          </a:p>
        </p:txBody>
      </p:sp>
      <p:sp>
        <p:nvSpPr>
          <p:cNvPr id="3" name="TextBox 2">
            <a:extLst>
              <a:ext uri="{FF2B5EF4-FFF2-40B4-BE49-F238E27FC236}">
                <a16:creationId xmlns:a16="http://schemas.microsoft.com/office/drawing/2014/main" id="{1D42AD90-FD19-C41B-A688-1C87DFD9F893}"/>
              </a:ext>
            </a:extLst>
          </p:cNvPr>
          <p:cNvSpPr txBox="1"/>
          <p:nvPr/>
        </p:nvSpPr>
        <p:spPr>
          <a:xfrm>
            <a:off x="2955852" y="136525"/>
            <a:ext cx="4954772" cy="584775"/>
          </a:xfrm>
          <a:prstGeom prst="rect">
            <a:avLst/>
          </a:prstGeom>
          <a:noFill/>
        </p:spPr>
        <p:txBody>
          <a:bodyPr wrap="square">
            <a:spAutoFit/>
          </a:bodyPr>
          <a:lstStyle/>
          <a:p>
            <a:pPr algn="r"/>
            <a:r>
              <a:rPr kumimoji="1" lang="en-US" altLang="en-US" sz="3200" b="1">
                <a:solidFill>
                  <a:schemeClr val="bg1"/>
                </a:solidFill>
                <a:latin typeface="Times New Roman" panose="02020603050405020304" pitchFamily="18" charset="0"/>
                <a:cs typeface="Times New Roman" panose="02020603050405020304" pitchFamily="18" charset="0"/>
              </a:rPr>
              <a:t>4.3. Biểu đồ hoạt động</a:t>
            </a:r>
            <a:r>
              <a:rPr kumimoji="1" lang="en-US" altLang="en-US" sz="3200" b="1" i="1">
                <a:solidFill>
                  <a:schemeClr val="bg1"/>
                </a:solidFill>
                <a:latin typeface="Times New Roman" pitchFamily="18" charset="0"/>
                <a:cs typeface="Times New Roman" pitchFamily="18" charset="0"/>
              </a:rPr>
              <a:t> </a:t>
            </a:r>
            <a:endParaRPr lang="en-US" sz="3200">
              <a:solidFill>
                <a:schemeClr val="bg1"/>
              </a:solidFill>
            </a:endParaRPr>
          </a:p>
        </p:txBody>
      </p:sp>
    </p:spTree>
    <p:extLst>
      <p:ext uri="{BB962C8B-B14F-4D97-AF65-F5344CB8AC3E}">
        <p14:creationId xmlns:p14="http://schemas.microsoft.com/office/powerpoint/2010/main" val="3692171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9F9276-2F25-EA15-CD9E-20EC9EF6B2D5}"/>
              </a:ext>
            </a:extLst>
          </p:cNvPr>
          <p:cNvSpPr>
            <a:spLocks noGrp="1"/>
          </p:cNvSpPr>
          <p:nvPr>
            <p:ph type="sldNum" sz="quarter" idx="7"/>
          </p:nvPr>
        </p:nvSpPr>
        <p:spPr/>
        <p:txBody>
          <a:bodyPr/>
          <a:lstStyle/>
          <a:p>
            <a:pPr marL="38100">
              <a:spcBef>
                <a:spcPts val="100"/>
              </a:spcBef>
            </a:pPr>
            <a:fld id="{81D60167-4931-47E6-BA6A-407CBD079E47}" type="slidenum">
              <a:rPr lang="en-US" spc="-5" smtClean="0"/>
              <a:pPr marL="38100">
                <a:spcBef>
                  <a:spcPts val="100"/>
                </a:spcBef>
              </a:pPr>
              <a:t>18</a:t>
            </a:fld>
            <a:endParaRPr lang="en-US" spc="-5" dirty="0"/>
          </a:p>
        </p:txBody>
      </p:sp>
      <p:sp>
        <p:nvSpPr>
          <p:cNvPr id="6" name="TextBox 5">
            <a:extLst>
              <a:ext uri="{FF2B5EF4-FFF2-40B4-BE49-F238E27FC236}">
                <a16:creationId xmlns:a16="http://schemas.microsoft.com/office/drawing/2014/main" id="{28FCE060-597F-7FB8-890F-65D7285F27D6}"/>
              </a:ext>
            </a:extLst>
          </p:cNvPr>
          <p:cNvSpPr txBox="1"/>
          <p:nvPr/>
        </p:nvSpPr>
        <p:spPr>
          <a:xfrm>
            <a:off x="269967" y="986053"/>
            <a:ext cx="9426925" cy="2985433"/>
          </a:xfrm>
          <a:prstGeom prst="rect">
            <a:avLst/>
          </a:prstGeom>
          <a:noFill/>
        </p:spPr>
        <p:txBody>
          <a:bodyPr wrap="square" rtlCol="0">
            <a:spAutoFit/>
          </a:bodyPr>
          <a:lstStyle/>
          <a:p>
            <a:pPr algn="just">
              <a:spcBef>
                <a:spcPts val="600"/>
              </a:spcBef>
            </a:pPr>
            <a:r>
              <a:rPr lang="en-US" sz="2400" b="1" i="1">
                <a:solidFill>
                  <a:srgbClr val="000000"/>
                </a:solidFill>
                <a:effectLst/>
              </a:rPr>
              <a:t>b) </a:t>
            </a:r>
            <a:r>
              <a:rPr lang="vi-VN" sz="2400" b="1" i="1">
                <a:solidFill>
                  <a:srgbClr val="000000"/>
                </a:solidFill>
                <a:effectLst/>
              </a:rPr>
              <a:t>Tập ký hiệu UML</a:t>
            </a:r>
            <a:endParaRPr lang="en-US" sz="2400" b="1" i="1">
              <a:solidFill>
                <a:srgbClr val="000000"/>
              </a:solidFill>
              <a:effectLst/>
            </a:endParaRPr>
          </a:p>
          <a:p>
            <a:pPr algn="just">
              <a:spcBef>
                <a:spcPts val="600"/>
              </a:spcBef>
            </a:pPr>
            <a:r>
              <a:rPr lang="vi-VN" sz="2400" b="0" i="0">
                <a:solidFill>
                  <a:srgbClr val="000000"/>
                </a:solidFill>
                <a:effectLst/>
              </a:rPr>
              <a:t>Các phần tử mô hình UML cho biểu đồ hoạt động bao gồm:</a:t>
            </a:r>
            <a:endParaRPr lang="en-US" sz="2400" b="0" i="0">
              <a:solidFill>
                <a:srgbClr val="000000"/>
              </a:solidFill>
              <a:effectLst/>
            </a:endParaRPr>
          </a:p>
          <a:p>
            <a:pPr algn="just">
              <a:spcBef>
                <a:spcPts val="600"/>
              </a:spcBef>
            </a:pPr>
            <a:r>
              <a:rPr lang="vi-VN" sz="2400" b="0" i="0">
                <a:solidFill>
                  <a:srgbClr val="000000"/>
                </a:solidFill>
                <a:effectLst/>
              </a:rPr>
              <a:t>• </a:t>
            </a:r>
            <a:r>
              <a:rPr lang="vi-VN" sz="2400" b="0" i="1">
                <a:solidFill>
                  <a:srgbClr val="000000"/>
                </a:solidFill>
                <a:effectLst/>
              </a:rPr>
              <a:t>Hoạt động </a:t>
            </a:r>
            <a:r>
              <a:rPr lang="vi-VN" sz="2400" b="0" i="0">
                <a:solidFill>
                  <a:srgbClr val="000000"/>
                </a:solidFill>
                <a:effectLst/>
              </a:rPr>
              <a:t>(</a:t>
            </a:r>
            <a:r>
              <a:rPr lang="vi-VN" sz="2400" b="0" i="1">
                <a:solidFill>
                  <a:srgbClr val="000000"/>
                </a:solidFill>
                <a:effectLst/>
              </a:rPr>
              <a:t>Activity</a:t>
            </a:r>
            <a:r>
              <a:rPr lang="vi-VN" sz="2400" b="0" i="0">
                <a:solidFill>
                  <a:srgbClr val="000000"/>
                </a:solidFill>
                <a:effectLst/>
              </a:rPr>
              <a:t>): là một quy trình được định nghĩa rõ ràng,</a:t>
            </a:r>
            <a:r>
              <a:rPr lang="en-US" sz="2400" b="0" i="0">
                <a:solidFill>
                  <a:srgbClr val="000000"/>
                </a:solidFill>
                <a:effectLst/>
              </a:rPr>
              <a:t> </a:t>
            </a:r>
            <a:r>
              <a:rPr lang="vi-VN" sz="2400" b="0" i="0">
                <a:solidFill>
                  <a:srgbClr val="000000"/>
                </a:solidFill>
                <a:effectLst/>
              </a:rPr>
              <a:t>có thể được</a:t>
            </a:r>
            <a:r>
              <a:rPr lang="en-US" sz="2400" b="0" i="0">
                <a:solidFill>
                  <a:srgbClr val="000000"/>
                </a:solidFill>
                <a:effectLst/>
              </a:rPr>
              <a:t> </a:t>
            </a:r>
            <a:r>
              <a:rPr lang="vi-VN" sz="2400" b="0" i="0">
                <a:solidFill>
                  <a:srgbClr val="000000"/>
                </a:solidFill>
                <a:effectLst/>
              </a:rPr>
              <a:t>thực hiện bởi một hàm hoặc một nhóm đối tượng.</a:t>
            </a:r>
            <a:endParaRPr lang="en-US" sz="2400" b="0" i="0">
              <a:solidFill>
                <a:srgbClr val="000000"/>
              </a:solidFill>
              <a:effectLst/>
            </a:endParaRPr>
          </a:p>
          <a:p>
            <a:pPr algn="just">
              <a:spcBef>
                <a:spcPts val="600"/>
              </a:spcBef>
            </a:pPr>
            <a:r>
              <a:rPr lang="vi-VN" sz="2400" b="0" i="0">
                <a:solidFill>
                  <a:srgbClr val="000000"/>
                </a:solidFill>
                <a:effectLst/>
              </a:rPr>
              <a:t>Hoạt động được thể hiện</a:t>
            </a:r>
            <a:r>
              <a:rPr lang="en-US" sz="2400" b="0" i="0">
                <a:solidFill>
                  <a:srgbClr val="000000"/>
                </a:solidFill>
                <a:effectLst/>
              </a:rPr>
              <a:t> </a:t>
            </a:r>
            <a:r>
              <a:rPr lang="vi-VN" sz="2400" b="0" i="0">
                <a:solidFill>
                  <a:srgbClr val="000000"/>
                </a:solidFill>
                <a:effectLst/>
              </a:rPr>
              <a:t>bằng hình chữ nhật tròn cạnh.</a:t>
            </a:r>
            <a:endParaRPr lang="en-US" sz="2400" b="0" i="0">
              <a:solidFill>
                <a:srgbClr val="000000"/>
              </a:solidFill>
              <a:effectLst/>
            </a:endParaRPr>
          </a:p>
          <a:p>
            <a:pPr algn="just">
              <a:spcBef>
                <a:spcPts val="600"/>
              </a:spcBef>
            </a:pPr>
            <a:r>
              <a:rPr lang="vi-VN" sz="2400" b="0" i="0">
                <a:solidFill>
                  <a:srgbClr val="000000"/>
                </a:solidFill>
                <a:effectLst/>
              </a:rPr>
              <a:t>• </a:t>
            </a:r>
            <a:r>
              <a:rPr lang="vi-VN" sz="2400" b="0" i="1">
                <a:solidFill>
                  <a:srgbClr val="000000"/>
                </a:solidFill>
                <a:effectLst/>
              </a:rPr>
              <a:t>Thanh đồng bộ hóa (Synchronisation bar): </a:t>
            </a:r>
            <a:r>
              <a:rPr lang="vi-VN" sz="2400" b="0" i="0">
                <a:solidFill>
                  <a:srgbClr val="000000"/>
                </a:solidFill>
                <a:effectLst/>
              </a:rPr>
              <a:t>cho phép ta mở ra hoặc là đóng</a:t>
            </a:r>
            <a:r>
              <a:rPr lang="en-US" sz="2400" b="0" i="0">
                <a:solidFill>
                  <a:srgbClr val="000000"/>
                </a:solidFill>
                <a:effectLst/>
              </a:rPr>
              <a:t> </a:t>
            </a:r>
            <a:r>
              <a:rPr lang="vi-VN" sz="2400" b="0" i="0">
                <a:solidFill>
                  <a:srgbClr val="000000"/>
                </a:solidFill>
                <a:effectLst/>
              </a:rPr>
              <a:t>lại các nhánh chạy song song trong tiến trình.</a:t>
            </a:r>
            <a:r>
              <a:rPr lang="vi-VN" sz="2400"/>
              <a:t> </a:t>
            </a:r>
            <a:endParaRPr lang="en-US" sz="2400"/>
          </a:p>
        </p:txBody>
      </p:sp>
      <p:pic>
        <p:nvPicPr>
          <p:cNvPr id="8" name="Picture 7">
            <a:extLst>
              <a:ext uri="{FF2B5EF4-FFF2-40B4-BE49-F238E27FC236}">
                <a16:creationId xmlns:a16="http://schemas.microsoft.com/office/drawing/2014/main" id="{0EE8CA96-5EFA-89EE-C96D-3522FEED3B5D}"/>
              </a:ext>
            </a:extLst>
          </p:cNvPr>
          <p:cNvPicPr>
            <a:picLocks noChangeAspect="1"/>
          </p:cNvPicPr>
          <p:nvPr/>
        </p:nvPicPr>
        <p:blipFill>
          <a:blip r:embed="rId2"/>
          <a:stretch>
            <a:fillRect/>
          </a:stretch>
        </p:blipFill>
        <p:spPr>
          <a:xfrm>
            <a:off x="2092841" y="4480787"/>
            <a:ext cx="5465135" cy="1276589"/>
          </a:xfrm>
          <a:prstGeom prst="rect">
            <a:avLst/>
          </a:prstGeom>
        </p:spPr>
      </p:pic>
      <p:sp>
        <p:nvSpPr>
          <p:cNvPr id="2" name="TextBox 1">
            <a:extLst>
              <a:ext uri="{FF2B5EF4-FFF2-40B4-BE49-F238E27FC236}">
                <a16:creationId xmlns:a16="http://schemas.microsoft.com/office/drawing/2014/main" id="{00A8AEC7-F7A5-CD07-C747-6329C7C1C7D0}"/>
              </a:ext>
            </a:extLst>
          </p:cNvPr>
          <p:cNvSpPr txBox="1"/>
          <p:nvPr/>
        </p:nvSpPr>
        <p:spPr>
          <a:xfrm>
            <a:off x="2955852" y="136525"/>
            <a:ext cx="4954772" cy="584775"/>
          </a:xfrm>
          <a:prstGeom prst="rect">
            <a:avLst/>
          </a:prstGeom>
          <a:noFill/>
        </p:spPr>
        <p:txBody>
          <a:bodyPr wrap="square">
            <a:spAutoFit/>
          </a:bodyPr>
          <a:lstStyle/>
          <a:p>
            <a:pPr algn="r"/>
            <a:r>
              <a:rPr kumimoji="1" lang="en-US" altLang="en-US" sz="3200" b="1">
                <a:solidFill>
                  <a:schemeClr val="bg1"/>
                </a:solidFill>
                <a:latin typeface="Times New Roman" panose="02020603050405020304" pitchFamily="18" charset="0"/>
                <a:cs typeface="Times New Roman" panose="02020603050405020304" pitchFamily="18" charset="0"/>
              </a:rPr>
              <a:t>4.3. Biểu đồ hoạt động</a:t>
            </a:r>
            <a:r>
              <a:rPr kumimoji="1" lang="en-US" altLang="en-US" sz="3200" b="1" i="1">
                <a:solidFill>
                  <a:schemeClr val="bg1"/>
                </a:solidFill>
                <a:latin typeface="Times New Roman" pitchFamily="18" charset="0"/>
                <a:cs typeface="Times New Roman" pitchFamily="18" charset="0"/>
              </a:rPr>
              <a:t> </a:t>
            </a:r>
            <a:endParaRPr lang="en-US" sz="3200">
              <a:solidFill>
                <a:schemeClr val="bg1"/>
              </a:solidFill>
            </a:endParaRPr>
          </a:p>
        </p:txBody>
      </p:sp>
    </p:spTree>
    <p:extLst>
      <p:ext uri="{BB962C8B-B14F-4D97-AF65-F5344CB8AC3E}">
        <p14:creationId xmlns:p14="http://schemas.microsoft.com/office/powerpoint/2010/main" val="260005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617116F-4C10-0CD4-C0EB-5E2125F528DB}"/>
              </a:ext>
            </a:extLst>
          </p:cNvPr>
          <p:cNvSpPr>
            <a:spLocks noGrp="1"/>
          </p:cNvSpPr>
          <p:nvPr>
            <p:ph type="sldNum" sz="quarter" idx="7"/>
          </p:nvPr>
        </p:nvSpPr>
        <p:spPr/>
        <p:txBody>
          <a:bodyPr/>
          <a:lstStyle/>
          <a:p>
            <a:pPr marL="38100">
              <a:spcBef>
                <a:spcPts val="100"/>
              </a:spcBef>
            </a:pPr>
            <a:fld id="{81D60167-4931-47E6-BA6A-407CBD079E47}" type="slidenum">
              <a:rPr lang="en-US" spc="-5" smtClean="0"/>
              <a:pPr marL="38100">
                <a:spcBef>
                  <a:spcPts val="100"/>
                </a:spcBef>
              </a:pPr>
              <a:t>19</a:t>
            </a:fld>
            <a:endParaRPr lang="en-US" spc="-5" dirty="0"/>
          </a:p>
        </p:txBody>
      </p:sp>
      <p:sp>
        <p:nvSpPr>
          <p:cNvPr id="5" name="TextBox 4">
            <a:extLst>
              <a:ext uri="{FF2B5EF4-FFF2-40B4-BE49-F238E27FC236}">
                <a16:creationId xmlns:a16="http://schemas.microsoft.com/office/drawing/2014/main" id="{15E1F8D2-22D6-16B8-03B5-D22DA8BA2F33}"/>
              </a:ext>
            </a:extLst>
          </p:cNvPr>
          <p:cNvSpPr txBox="1"/>
          <p:nvPr/>
        </p:nvSpPr>
        <p:spPr>
          <a:xfrm>
            <a:off x="209107" y="1073888"/>
            <a:ext cx="9487786" cy="3693319"/>
          </a:xfrm>
          <a:prstGeom prst="rect">
            <a:avLst/>
          </a:prstGeom>
          <a:noFill/>
        </p:spPr>
        <p:txBody>
          <a:bodyPr wrap="square" rtlCol="0">
            <a:spAutoFit/>
          </a:bodyPr>
          <a:lstStyle/>
          <a:p>
            <a:pPr algn="just">
              <a:spcBef>
                <a:spcPts val="600"/>
              </a:spcBef>
              <a:spcAft>
                <a:spcPts val="600"/>
              </a:spcAft>
            </a:pPr>
            <a:r>
              <a:rPr lang="vi-VN" sz="2800" b="0" i="1">
                <a:solidFill>
                  <a:srgbClr val="000000"/>
                </a:solidFill>
                <a:effectLst/>
                <a:latin typeface="Arial" panose="020B0604020202020204" pitchFamily="34" charset="0"/>
                <a:cs typeface="Arial" panose="020B0604020202020204" pitchFamily="34" charset="0"/>
              </a:rPr>
              <a:t>Điều kiện (Guard Condition)</a:t>
            </a:r>
            <a:r>
              <a:rPr lang="vi-VN" sz="2800" b="0" i="0">
                <a:solidFill>
                  <a:srgbClr val="000000"/>
                </a:solidFill>
                <a:effectLst/>
                <a:latin typeface="Arial" panose="020B0604020202020204" pitchFamily="34" charset="0"/>
                <a:cs typeface="Arial" panose="020B0604020202020204" pitchFamily="34" charset="0"/>
              </a:rPr>
              <a:t>: các biểu thức logic có giá trị hoặc đúng hoặc</a:t>
            </a:r>
            <a:r>
              <a:rPr lang="en-US" sz="2800" b="0" i="0">
                <a:solidFill>
                  <a:srgbClr val="000000"/>
                </a:solidFill>
                <a:effectLst/>
                <a:latin typeface="Arial" panose="020B0604020202020204" pitchFamily="34" charset="0"/>
                <a:cs typeface="Arial" panose="020B0604020202020204" pitchFamily="34" charset="0"/>
              </a:rPr>
              <a:t> </a:t>
            </a:r>
            <a:r>
              <a:rPr lang="vi-VN" sz="2800" b="0" i="0">
                <a:solidFill>
                  <a:srgbClr val="000000"/>
                </a:solidFill>
                <a:effectLst/>
                <a:latin typeface="Arial" panose="020B0604020202020204" pitchFamily="34" charset="0"/>
                <a:cs typeface="Arial" panose="020B0604020202020204" pitchFamily="34" charset="0"/>
              </a:rPr>
              <a:t>sai. Điều kiện được thể hiện trong ngoặc vuông, ví dụ: [Customer existing].</a:t>
            </a:r>
            <a:endParaRPr lang="en-US" sz="2800" b="0" i="0">
              <a:solidFill>
                <a:srgbClr val="000000"/>
              </a:solidFill>
              <a:effectLst/>
              <a:latin typeface="Arial" panose="020B0604020202020204" pitchFamily="34" charset="0"/>
              <a:cs typeface="Arial" panose="020B0604020202020204" pitchFamily="34" charset="0"/>
            </a:endParaRPr>
          </a:p>
          <a:p>
            <a:pPr algn="just">
              <a:spcBef>
                <a:spcPts val="600"/>
              </a:spcBef>
              <a:spcAft>
                <a:spcPts val="600"/>
              </a:spcAft>
            </a:pPr>
            <a:r>
              <a:rPr lang="vi-VN" sz="2800" b="0" i="0">
                <a:solidFill>
                  <a:srgbClr val="333333"/>
                </a:solidFill>
                <a:effectLst/>
                <a:latin typeface="Arial" panose="020B0604020202020204" pitchFamily="34" charset="0"/>
                <a:cs typeface="Arial" panose="020B0604020202020204" pitchFamily="34" charset="0"/>
              </a:rPr>
              <a:t>• </a:t>
            </a:r>
            <a:r>
              <a:rPr lang="vi-VN" sz="2800" b="0" i="1">
                <a:solidFill>
                  <a:srgbClr val="000000"/>
                </a:solidFill>
                <a:effectLst/>
                <a:latin typeface="Arial" panose="020B0604020202020204" pitchFamily="34" charset="0"/>
                <a:cs typeface="Arial" panose="020B0604020202020204" pitchFamily="34" charset="0"/>
              </a:rPr>
              <a:t>Các luồng (swimlane): </a:t>
            </a:r>
            <a:r>
              <a:rPr lang="vi-VN" sz="2800" b="0" i="0">
                <a:solidFill>
                  <a:srgbClr val="000000"/>
                </a:solidFill>
                <a:effectLst/>
                <a:latin typeface="Arial" panose="020B0604020202020204" pitchFamily="34" charset="0"/>
                <a:cs typeface="Arial" panose="020B0604020202020204" pitchFamily="34" charset="0"/>
              </a:rPr>
              <a:t>Mỗi biểu đồ động có thể biểu diễn sự phối hợp hoạt</a:t>
            </a:r>
            <a:r>
              <a:rPr lang="en-US" sz="2800" b="0" i="0">
                <a:solidFill>
                  <a:srgbClr val="000000"/>
                </a:solidFill>
                <a:effectLst/>
                <a:latin typeface="Arial" panose="020B0604020202020204" pitchFamily="34" charset="0"/>
                <a:cs typeface="Arial" panose="020B0604020202020204" pitchFamily="34" charset="0"/>
              </a:rPr>
              <a:t> </a:t>
            </a:r>
            <a:r>
              <a:rPr lang="vi-VN" sz="2800" b="0" i="0">
                <a:solidFill>
                  <a:srgbClr val="000000"/>
                </a:solidFill>
                <a:effectLst/>
                <a:latin typeface="Arial" panose="020B0604020202020204" pitchFamily="34" charset="0"/>
                <a:cs typeface="Arial" panose="020B0604020202020204" pitchFamily="34" charset="0"/>
              </a:rPr>
              <a:t>động trong nhiều lớp khác nhau. Khi đó mỗi lớp được phân tách bởi một</a:t>
            </a:r>
            <a:r>
              <a:rPr lang="en-US" sz="2800" b="0" i="0">
                <a:solidFill>
                  <a:srgbClr val="000000"/>
                </a:solidFill>
                <a:effectLst/>
                <a:latin typeface="Arial" panose="020B0604020202020204" pitchFamily="34" charset="0"/>
                <a:cs typeface="Arial" panose="020B0604020202020204" pitchFamily="34" charset="0"/>
              </a:rPr>
              <a:t> </a:t>
            </a:r>
            <a:r>
              <a:rPr lang="vi-VN" sz="2800" b="0" i="0">
                <a:solidFill>
                  <a:srgbClr val="000000"/>
                </a:solidFill>
                <a:effectLst/>
                <a:latin typeface="Arial" panose="020B0604020202020204" pitchFamily="34" charset="0"/>
                <a:cs typeface="Arial" panose="020B0604020202020204" pitchFamily="34" charset="0"/>
              </a:rPr>
              <a:t>luồng (swimlane) riêng biệt. Các luồng này được</a:t>
            </a:r>
            <a:r>
              <a:rPr lang="en-US" sz="2800" b="0" i="0">
                <a:solidFill>
                  <a:srgbClr val="000000"/>
                </a:solidFill>
                <a:effectLst/>
                <a:latin typeface="Arial" panose="020B0604020202020204" pitchFamily="34" charset="0"/>
                <a:cs typeface="Arial" panose="020B0604020202020204" pitchFamily="34" charset="0"/>
              </a:rPr>
              <a:t> </a:t>
            </a:r>
            <a:r>
              <a:rPr lang="vi-VN" sz="2800" b="0" i="0">
                <a:solidFill>
                  <a:srgbClr val="000000"/>
                </a:solidFill>
                <a:effectLst/>
                <a:latin typeface="Arial" panose="020B0604020202020204" pitchFamily="34" charset="0"/>
                <a:cs typeface="Arial" panose="020B0604020202020204" pitchFamily="34" charset="0"/>
              </a:rPr>
              <a:t>biểu diễn đơn giản là các</a:t>
            </a:r>
            <a:r>
              <a:rPr lang="en-US" sz="2800" b="0" i="0">
                <a:solidFill>
                  <a:srgbClr val="000000"/>
                </a:solidFill>
                <a:effectLst/>
                <a:latin typeface="Arial" panose="020B0604020202020204" pitchFamily="34" charset="0"/>
                <a:cs typeface="Arial" panose="020B0604020202020204" pitchFamily="34" charset="0"/>
              </a:rPr>
              <a:t> </a:t>
            </a:r>
            <a:r>
              <a:rPr lang="vi-VN" sz="2800" b="0" i="0">
                <a:solidFill>
                  <a:srgbClr val="000000"/>
                </a:solidFill>
                <a:effectLst/>
                <a:latin typeface="Arial" panose="020B0604020202020204" pitchFamily="34" charset="0"/>
                <a:cs typeface="Arial" panose="020B0604020202020204" pitchFamily="34" charset="0"/>
              </a:rPr>
              <a:t>ô khác nhau trong biểu đồ.</a:t>
            </a:r>
            <a:r>
              <a:rPr lang="vi-VN" sz="2800">
                <a:latin typeface="Arial" panose="020B0604020202020204" pitchFamily="34" charset="0"/>
                <a:cs typeface="Arial" panose="020B0604020202020204" pitchFamily="34" charset="0"/>
              </a:rPr>
              <a:t> </a:t>
            </a:r>
            <a:endParaRPr lang="en-US" sz="28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970FE09-7721-9B47-DCDB-2C4B76D01169}"/>
              </a:ext>
            </a:extLst>
          </p:cNvPr>
          <p:cNvSpPr txBox="1"/>
          <p:nvPr/>
        </p:nvSpPr>
        <p:spPr>
          <a:xfrm>
            <a:off x="2955852" y="136525"/>
            <a:ext cx="4954772" cy="584775"/>
          </a:xfrm>
          <a:prstGeom prst="rect">
            <a:avLst/>
          </a:prstGeom>
          <a:noFill/>
        </p:spPr>
        <p:txBody>
          <a:bodyPr wrap="square">
            <a:spAutoFit/>
          </a:bodyPr>
          <a:lstStyle/>
          <a:p>
            <a:pPr algn="r"/>
            <a:r>
              <a:rPr kumimoji="1" lang="en-US" altLang="en-US" sz="3200" b="1">
                <a:solidFill>
                  <a:schemeClr val="bg1"/>
                </a:solidFill>
                <a:latin typeface="Times New Roman" panose="02020603050405020304" pitchFamily="18" charset="0"/>
                <a:cs typeface="Times New Roman" panose="02020603050405020304" pitchFamily="18" charset="0"/>
              </a:rPr>
              <a:t>4.3. Biểu đồ hoạt động</a:t>
            </a:r>
            <a:r>
              <a:rPr kumimoji="1" lang="en-US" altLang="en-US" sz="3200" b="1" i="1">
                <a:solidFill>
                  <a:schemeClr val="bg1"/>
                </a:solidFill>
                <a:latin typeface="Times New Roman" pitchFamily="18" charset="0"/>
                <a:cs typeface="Times New Roman" pitchFamily="18" charset="0"/>
              </a:rPr>
              <a:t> </a:t>
            </a:r>
            <a:endParaRPr lang="en-US" sz="3200">
              <a:solidFill>
                <a:schemeClr val="bg1"/>
              </a:solidFill>
            </a:endParaRPr>
          </a:p>
        </p:txBody>
      </p:sp>
    </p:spTree>
    <p:extLst>
      <p:ext uri="{BB962C8B-B14F-4D97-AF65-F5344CB8AC3E}">
        <p14:creationId xmlns:p14="http://schemas.microsoft.com/office/powerpoint/2010/main" val="2106471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2E2F76-FF95-04A5-A784-575A9A880711}"/>
              </a:ext>
            </a:extLst>
          </p:cNvPr>
          <p:cNvSpPr>
            <a:spLocks noGrp="1"/>
          </p:cNvSpPr>
          <p:nvPr>
            <p:ph type="sldNum" sz="quarter" idx="7"/>
          </p:nvPr>
        </p:nvSpPr>
        <p:spPr/>
        <p:txBody>
          <a:bodyPr/>
          <a:lstStyle/>
          <a:p>
            <a:pPr marL="38100">
              <a:spcBef>
                <a:spcPts val="100"/>
              </a:spcBef>
            </a:pPr>
            <a:fld id="{81D60167-4931-47E6-BA6A-407CBD079E47}" type="slidenum">
              <a:rPr lang="en-US" spc="-5" smtClean="0"/>
              <a:pPr marL="38100">
                <a:spcBef>
                  <a:spcPts val="100"/>
                </a:spcBef>
              </a:pPr>
              <a:t>2</a:t>
            </a:fld>
            <a:endParaRPr lang="en-US" spc="-5" dirty="0"/>
          </a:p>
        </p:txBody>
      </p:sp>
      <p:sp>
        <p:nvSpPr>
          <p:cNvPr id="6" name="TextBox 5">
            <a:extLst>
              <a:ext uri="{FF2B5EF4-FFF2-40B4-BE49-F238E27FC236}">
                <a16:creationId xmlns:a16="http://schemas.microsoft.com/office/drawing/2014/main" id="{FDEE8417-75C2-A8A2-8221-F2FA00933313}"/>
              </a:ext>
            </a:extLst>
          </p:cNvPr>
          <p:cNvSpPr txBox="1"/>
          <p:nvPr/>
        </p:nvSpPr>
        <p:spPr>
          <a:xfrm>
            <a:off x="713373" y="141093"/>
            <a:ext cx="8891374" cy="523220"/>
          </a:xfrm>
          <a:prstGeom prst="rect">
            <a:avLst/>
          </a:prstGeom>
          <a:noFill/>
        </p:spPr>
        <p:txBody>
          <a:bodyPr wrap="square">
            <a:spAutoFit/>
          </a:bodyPr>
          <a:lstStyle/>
          <a:p>
            <a:pPr algn="ctr"/>
            <a:r>
              <a:rPr lang="en-US" sz="2800" b="1" i="0">
                <a:solidFill>
                  <a:schemeClr val="bg1"/>
                </a:solidFill>
                <a:effectLst/>
                <a:latin typeface="Arial" panose="020B0604020202020204" pitchFamily="34" charset="0"/>
                <a:cs typeface="Arial" panose="020B0604020202020204" pitchFamily="34" charset="0"/>
              </a:rPr>
              <a:t>4.1. </a:t>
            </a:r>
            <a:r>
              <a:rPr lang="vi-VN" sz="2800" b="1" i="0">
                <a:solidFill>
                  <a:schemeClr val="bg1"/>
                </a:solidFill>
                <a:effectLst/>
              </a:rPr>
              <a:t>Biểu đồ tương tác dạng tuần tự</a:t>
            </a:r>
            <a:r>
              <a:rPr lang="vi-VN" sz="2800">
                <a:solidFill>
                  <a:schemeClr val="bg1"/>
                </a:solidFill>
              </a:rPr>
              <a:t> </a:t>
            </a:r>
            <a:endParaRPr lang="en-US" sz="2800">
              <a:solidFill>
                <a:schemeClr val="bg1"/>
              </a:solidFill>
            </a:endParaRPr>
          </a:p>
        </p:txBody>
      </p:sp>
      <p:sp>
        <p:nvSpPr>
          <p:cNvPr id="7" name="TextBox 6">
            <a:extLst>
              <a:ext uri="{FF2B5EF4-FFF2-40B4-BE49-F238E27FC236}">
                <a16:creationId xmlns:a16="http://schemas.microsoft.com/office/drawing/2014/main" id="{6F999AA1-5D9C-F9E6-AACE-23424A96FAAF}"/>
              </a:ext>
            </a:extLst>
          </p:cNvPr>
          <p:cNvSpPr txBox="1"/>
          <p:nvPr/>
        </p:nvSpPr>
        <p:spPr>
          <a:xfrm>
            <a:off x="226825" y="1137684"/>
            <a:ext cx="9452350" cy="2985433"/>
          </a:xfrm>
          <a:prstGeom prst="rect">
            <a:avLst/>
          </a:prstGeom>
          <a:noFill/>
        </p:spPr>
        <p:txBody>
          <a:bodyPr wrap="square" rtlCol="0">
            <a:spAutoFit/>
          </a:bodyPr>
          <a:lstStyle/>
          <a:p>
            <a:pPr algn="just">
              <a:spcBef>
                <a:spcPts val="600"/>
              </a:spcBef>
              <a:spcAft>
                <a:spcPts val="600"/>
              </a:spcAft>
            </a:pPr>
            <a:r>
              <a:rPr lang="vi-VN" sz="2400" b="0" i="1">
                <a:solidFill>
                  <a:srgbClr val="FF0000"/>
                </a:solidFill>
                <a:effectLst/>
              </a:rPr>
              <a:t>Các biểu đồ tương tác </a:t>
            </a:r>
            <a:r>
              <a:rPr lang="vi-VN" sz="2400" b="0" i="0">
                <a:solidFill>
                  <a:srgbClr val="000000"/>
                </a:solidFill>
                <a:effectLst/>
              </a:rPr>
              <a:t>biểu diễn mối liên hệ giữa các đối tượng trong hệ thống và</a:t>
            </a:r>
            <a:r>
              <a:rPr lang="en-US" sz="2400" b="0" i="0">
                <a:solidFill>
                  <a:srgbClr val="000000"/>
                </a:solidFill>
                <a:effectLst/>
              </a:rPr>
              <a:t> </a:t>
            </a:r>
            <a:r>
              <a:rPr lang="vi-VN" sz="2400" b="0" i="0">
                <a:solidFill>
                  <a:srgbClr val="000000"/>
                </a:solidFill>
                <a:effectLst/>
              </a:rPr>
              <a:t>giữa các đối tượng với các tác nhân bên ngoài.</a:t>
            </a:r>
            <a:r>
              <a:rPr lang="en-US" sz="2400" b="0" i="0">
                <a:solidFill>
                  <a:srgbClr val="000000"/>
                </a:solidFill>
                <a:effectLst/>
              </a:rPr>
              <a:t> </a:t>
            </a:r>
            <a:r>
              <a:rPr lang="vi-VN" sz="2400" b="0" i="0">
                <a:solidFill>
                  <a:srgbClr val="000000"/>
                </a:solidFill>
                <a:effectLst/>
              </a:rPr>
              <a:t>Có hai loại biểu đồ tương tác: </a:t>
            </a:r>
            <a:r>
              <a:rPr lang="vi-VN" sz="2400" b="0" i="0">
                <a:solidFill>
                  <a:srgbClr val="FF0000"/>
                </a:solidFill>
                <a:effectLst/>
              </a:rPr>
              <a:t>Biểu</a:t>
            </a:r>
            <a:r>
              <a:rPr lang="en-US" sz="2400" b="0" i="0">
                <a:solidFill>
                  <a:srgbClr val="FF0000"/>
                </a:solidFill>
                <a:effectLst/>
              </a:rPr>
              <a:t> </a:t>
            </a:r>
            <a:r>
              <a:rPr lang="vi-VN" sz="2400" b="0" i="0">
                <a:solidFill>
                  <a:srgbClr val="FF0000"/>
                </a:solidFill>
                <a:effectLst/>
              </a:rPr>
              <a:t>đồ tuần tự </a:t>
            </a:r>
            <a:r>
              <a:rPr lang="vi-VN" sz="2400" b="0" i="0">
                <a:solidFill>
                  <a:srgbClr val="000000"/>
                </a:solidFill>
                <a:effectLst/>
              </a:rPr>
              <a:t>và </a:t>
            </a:r>
            <a:r>
              <a:rPr lang="vi-VN" sz="2400" b="0" i="0">
                <a:solidFill>
                  <a:srgbClr val="FF0000"/>
                </a:solidFill>
                <a:effectLst/>
              </a:rPr>
              <a:t>biểu đồ cộng tác</a:t>
            </a:r>
            <a:r>
              <a:rPr lang="vi-VN" sz="2400" b="0" i="0">
                <a:solidFill>
                  <a:srgbClr val="000000"/>
                </a:solidFill>
                <a:effectLst/>
              </a:rPr>
              <a:t>.</a:t>
            </a:r>
            <a:endParaRPr lang="en-US" sz="2400" b="0" i="0">
              <a:solidFill>
                <a:srgbClr val="000000"/>
              </a:solidFill>
              <a:effectLst/>
            </a:endParaRPr>
          </a:p>
          <a:p>
            <a:pPr marL="457200" indent="-457200" algn="just">
              <a:spcBef>
                <a:spcPts val="600"/>
              </a:spcBef>
              <a:spcAft>
                <a:spcPts val="600"/>
              </a:spcAft>
              <a:buAutoNum type="alphaLcParenR"/>
            </a:pPr>
            <a:r>
              <a:rPr lang="vi-VN" sz="2400" b="1" i="1">
                <a:solidFill>
                  <a:srgbClr val="000000"/>
                </a:solidFill>
                <a:effectLst/>
              </a:rPr>
              <a:t>Ý nghĩa</a:t>
            </a:r>
            <a:endParaRPr lang="en-US" sz="2400" b="1" i="1">
              <a:solidFill>
                <a:srgbClr val="000000"/>
              </a:solidFill>
            </a:endParaRPr>
          </a:p>
          <a:p>
            <a:pPr algn="just">
              <a:spcBef>
                <a:spcPts val="600"/>
              </a:spcBef>
              <a:spcAft>
                <a:spcPts val="600"/>
              </a:spcAft>
            </a:pPr>
            <a:r>
              <a:rPr lang="vi-VN" sz="2400" b="1" i="1">
                <a:solidFill>
                  <a:srgbClr val="000000"/>
                </a:solidFill>
                <a:effectLst/>
              </a:rPr>
              <a:t>Biểu đồ tuần tự: </a:t>
            </a:r>
            <a:r>
              <a:rPr lang="vi-VN" sz="2400" b="0" i="0">
                <a:solidFill>
                  <a:srgbClr val="000000"/>
                </a:solidFill>
                <a:effectLst/>
              </a:rPr>
              <a:t>Biểu diễn mối quan hệ giữa các đối tượng, giữa các đối tượng</a:t>
            </a:r>
            <a:r>
              <a:rPr lang="en-US" sz="2400" b="0" i="0">
                <a:solidFill>
                  <a:srgbClr val="000000"/>
                </a:solidFill>
                <a:effectLst/>
              </a:rPr>
              <a:t> </a:t>
            </a:r>
            <a:r>
              <a:rPr lang="vi-VN" sz="2400" b="0" i="0">
                <a:solidFill>
                  <a:srgbClr val="000000"/>
                </a:solidFill>
                <a:effectLst/>
              </a:rPr>
              <a:t>và tác nhân </a:t>
            </a:r>
            <a:r>
              <a:rPr lang="vi-VN" sz="2400" b="0" i="0">
                <a:solidFill>
                  <a:srgbClr val="FF0000"/>
                </a:solidFill>
                <a:effectLst/>
              </a:rPr>
              <a:t>theo thứ tự thời gian</a:t>
            </a:r>
            <a:r>
              <a:rPr lang="vi-VN" sz="2400" b="0" i="0">
                <a:solidFill>
                  <a:srgbClr val="000000"/>
                </a:solidFill>
                <a:effectLst/>
              </a:rPr>
              <a:t>. Biểu đồ tuần tự </a:t>
            </a:r>
            <a:r>
              <a:rPr lang="vi-VN" sz="2400" b="0" i="0">
                <a:solidFill>
                  <a:srgbClr val="FF0000"/>
                </a:solidFill>
                <a:effectLst/>
              </a:rPr>
              <a:t>nhấn mạnh thứ tự thực hiện của</a:t>
            </a:r>
            <a:r>
              <a:rPr lang="en-US" sz="2400" b="0" i="0">
                <a:solidFill>
                  <a:srgbClr val="FF0000"/>
                </a:solidFill>
                <a:effectLst/>
              </a:rPr>
              <a:t> </a:t>
            </a:r>
            <a:r>
              <a:rPr lang="vi-VN" sz="2400" b="0" i="0">
                <a:solidFill>
                  <a:srgbClr val="FF0000"/>
                </a:solidFill>
                <a:effectLst/>
              </a:rPr>
              <a:t>các tương tác</a:t>
            </a:r>
            <a:r>
              <a:rPr lang="vi-VN" sz="2400" b="0" i="0">
                <a:solidFill>
                  <a:srgbClr val="000000"/>
                </a:solidFill>
                <a:effectLst/>
              </a:rPr>
              <a:t>.</a:t>
            </a:r>
            <a:r>
              <a:rPr lang="vi-VN" sz="2400"/>
              <a:t> </a:t>
            </a:r>
            <a:endParaRPr lang="en-US" sz="2400"/>
          </a:p>
        </p:txBody>
      </p:sp>
    </p:spTree>
    <p:extLst>
      <p:ext uri="{BB962C8B-B14F-4D97-AF65-F5344CB8AC3E}">
        <p14:creationId xmlns:p14="http://schemas.microsoft.com/office/powerpoint/2010/main" val="3609172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62CE33B-3FB1-E06A-8A16-E12C53BE09ED}"/>
              </a:ext>
            </a:extLst>
          </p:cNvPr>
          <p:cNvSpPr>
            <a:spLocks noGrp="1"/>
          </p:cNvSpPr>
          <p:nvPr>
            <p:ph type="sldNum" sz="quarter" idx="7"/>
          </p:nvPr>
        </p:nvSpPr>
        <p:spPr/>
        <p:txBody>
          <a:bodyPr/>
          <a:lstStyle/>
          <a:p>
            <a:pPr marL="38100">
              <a:spcBef>
                <a:spcPts val="100"/>
              </a:spcBef>
            </a:pPr>
            <a:fld id="{81D60167-4931-47E6-BA6A-407CBD079E47}" type="slidenum">
              <a:rPr lang="en-US" spc="-5" smtClean="0"/>
              <a:pPr marL="38100">
                <a:spcBef>
                  <a:spcPts val="100"/>
                </a:spcBef>
              </a:pPr>
              <a:t>20</a:t>
            </a:fld>
            <a:endParaRPr lang="en-US" spc="-5" dirty="0"/>
          </a:p>
        </p:txBody>
      </p:sp>
      <p:pic>
        <p:nvPicPr>
          <p:cNvPr id="6" name="Picture 5">
            <a:extLst>
              <a:ext uri="{FF2B5EF4-FFF2-40B4-BE49-F238E27FC236}">
                <a16:creationId xmlns:a16="http://schemas.microsoft.com/office/drawing/2014/main" id="{D11661BA-A849-1F81-8C82-5CA3DF5672BB}"/>
              </a:ext>
            </a:extLst>
          </p:cNvPr>
          <p:cNvPicPr>
            <a:picLocks noChangeAspect="1"/>
          </p:cNvPicPr>
          <p:nvPr/>
        </p:nvPicPr>
        <p:blipFill>
          <a:blip r:embed="rId2"/>
          <a:stretch>
            <a:fillRect/>
          </a:stretch>
        </p:blipFill>
        <p:spPr>
          <a:xfrm>
            <a:off x="2403838" y="765543"/>
            <a:ext cx="5837274" cy="2052084"/>
          </a:xfrm>
          <a:prstGeom prst="rect">
            <a:avLst/>
          </a:prstGeom>
        </p:spPr>
      </p:pic>
      <p:pic>
        <p:nvPicPr>
          <p:cNvPr id="8" name="Picture 7">
            <a:extLst>
              <a:ext uri="{FF2B5EF4-FFF2-40B4-BE49-F238E27FC236}">
                <a16:creationId xmlns:a16="http://schemas.microsoft.com/office/drawing/2014/main" id="{C8DF814F-8342-8110-8353-96D313D71CB7}"/>
              </a:ext>
            </a:extLst>
          </p:cNvPr>
          <p:cNvPicPr>
            <a:picLocks noChangeAspect="1"/>
          </p:cNvPicPr>
          <p:nvPr/>
        </p:nvPicPr>
        <p:blipFill>
          <a:blip r:embed="rId3"/>
          <a:stretch>
            <a:fillRect/>
          </a:stretch>
        </p:blipFill>
        <p:spPr>
          <a:xfrm>
            <a:off x="2403838" y="2645065"/>
            <a:ext cx="5837274" cy="3760723"/>
          </a:xfrm>
          <a:prstGeom prst="rect">
            <a:avLst/>
          </a:prstGeom>
        </p:spPr>
      </p:pic>
      <p:sp>
        <p:nvSpPr>
          <p:cNvPr id="3" name="TextBox 2">
            <a:extLst>
              <a:ext uri="{FF2B5EF4-FFF2-40B4-BE49-F238E27FC236}">
                <a16:creationId xmlns:a16="http://schemas.microsoft.com/office/drawing/2014/main" id="{1BD4AEF1-A261-DB71-BA4D-A4F07FCE2462}"/>
              </a:ext>
            </a:extLst>
          </p:cNvPr>
          <p:cNvSpPr txBox="1"/>
          <p:nvPr/>
        </p:nvSpPr>
        <p:spPr>
          <a:xfrm>
            <a:off x="2955852" y="136525"/>
            <a:ext cx="4954772" cy="584775"/>
          </a:xfrm>
          <a:prstGeom prst="rect">
            <a:avLst/>
          </a:prstGeom>
          <a:noFill/>
        </p:spPr>
        <p:txBody>
          <a:bodyPr wrap="square">
            <a:spAutoFit/>
          </a:bodyPr>
          <a:lstStyle/>
          <a:p>
            <a:pPr algn="r"/>
            <a:r>
              <a:rPr kumimoji="1" lang="en-US" altLang="en-US" sz="3200" b="1">
                <a:solidFill>
                  <a:schemeClr val="bg1"/>
                </a:solidFill>
                <a:latin typeface="Times New Roman" panose="02020603050405020304" pitchFamily="18" charset="0"/>
                <a:cs typeface="Times New Roman" panose="02020603050405020304" pitchFamily="18" charset="0"/>
              </a:rPr>
              <a:t>4.3. Biểu đồ hoạt động</a:t>
            </a:r>
            <a:r>
              <a:rPr kumimoji="1" lang="en-US" altLang="en-US" sz="3200" b="1" i="1">
                <a:solidFill>
                  <a:schemeClr val="bg1"/>
                </a:solidFill>
                <a:latin typeface="Times New Roman" pitchFamily="18" charset="0"/>
                <a:cs typeface="Times New Roman" pitchFamily="18" charset="0"/>
              </a:rPr>
              <a:t> </a:t>
            </a:r>
            <a:endParaRPr lang="en-US" sz="3200">
              <a:solidFill>
                <a:schemeClr val="bg1"/>
              </a:solidFill>
            </a:endParaRPr>
          </a:p>
        </p:txBody>
      </p:sp>
    </p:spTree>
    <p:extLst>
      <p:ext uri="{BB962C8B-B14F-4D97-AF65-F5344CB8AC3E}">
        <p14:creationId xmlns:p14="http://schemas.microsoft.com/office/powerpoint/2010/main" val="531861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D0B3A4-5EF1-34D0-7ACA-AB39CB422E7F}"/>
              </a:ext>
            </a:extLst>
          </p:cNvPr>
          <p:cNvSpPr>
            <a:spLocks noGrp="1"/>
          </p:cNvSpPr>
          <p:nvPr>
            <p:ph type="sldNum" sz="quarter" idx="7"/>
          </p:nvPr>
        </p:nvSpPr>
        <p:spPr/>
        <p:txBody>
          <a:bodyPr/>
          <a:lstStyle/>
          <a:p>
            <a:pPr marL="38100">
              <a:spcBef>
                <a:spcPts val="100"/>
              </a:spcBef>
            </a:pPr>
            <a:fld id="{81D60167-4931-47E6-BA6A-407CBD079E47}" type="slidenum">
              <a:rPr lang="en-US" spc="-5" smtClean="0"/>
              <a:pPr marL="38100">
                <a:spcBef>
                  <a:spcPts val="100"/>
                </a:spcBef>
              </a:pPr>
              <a:t>21</a:t>
            </a:fld>
            <a:endParaRPr lang="en-US" spc="-5" dirty="0"/>
          </a:p>
        </p:txBody>
      </p:sp>
      <p:pic>
        <p:nvPicPr>
          <p:cNvPr id="6" name="Picture 5">
            <a:extLst>
              <a:ext uri="{FF2B5EF4-FFF2-40B4-BE49-F238E27FC236}">
                <a16:creationId xmlns:a16="http://schemas.microsoft.com/office/drawing/2014/main" id="{B586228C-38C8-FD24-A337-BA0D008E3521}"/>
              </a:ext>
            </a:extLst>
          </p:cNvPr>
          <p:cNvPicPr>
            <a:picLocks noChangeAspect="1"/>
          </p:cNvPicPr>
          <p:nvPr/>
        </p:nvPicPr>
        <p:blipFill>
          <a:blip r:embed="rId2"/>
          <a:stretch>
            <a:fillRect/>
          </a:stretch>
        </p:blipFill>
        <p:spPr>
          <a:xfrm>
            <a:off x="3743299" y="1070293"/>
            <a:ext cx="5783472" cy="5013492"/>
          </a:xfrm>
          <a:prstGeom prst="rect">
            <a:avLst/>
          </a:prstGeom>
        </p:spPr>
      </p:pic>
      <p:sp>
        <p:nvSpPr>
          <p:cNvPr id="8" name="TextBox 7">
            <a:extLst>
              <a:ext uri="{FF2B5EF4-FFF2-40B4-BE49-F238E27FC236}">
                <a16:creationId xmlns:a16="http://schemas.microsoft.com/office/drawing/2014/main" id="{84519958-F81D-D626-0661-24A56E79A728}"/>
              </a:ext>
            </a:extLst>
          </p:cNvPr>
          <p:cNvSpPr txBox="1"/>
          <p:nvPr/>
        </p:nvSpPr>
        <p:spPr>
          <a:xfrm>
            <a:off x="287079" y="972638"/>
            <a:ext cx="3646968" cy="1938992"/>
          </a:xfrm>
          <a:prstGeom prst="rect">
            <a:avLst/>
          </a:prstGeom>
          <a:noFill/>
        </p:spPr>
        <p:txBody>
          <a:bodyPr wrap="square">
            <a:spAutoFit/>
          </a:bodyPr>
          <a:lstStyle/>
          <a:p>
            <a:pPr algn="just"/>
            <a:r>
              <a:rPr lang="en-US" sz="2400" b="0" i="0">
                <a:solidFill>
                  <a:srgbClr val="000000"/>
                </a:solidFill>
                <a:effectLst/>
              </a:rPr>
              <a:t>V</a:t>
            </a:r>
            <a:r>
              <a:rPr lang="vi-VN" sz="2400" b="0" i="0">
                <a:solidFill>
                  <a:srgbClr val="000000"/>
                </a:solidFill>
                <a:effectLst/>
              </a:rPr>
              <a:t>í dụ biểu đồ hoạt động</a:t>
            </a:r>
            <a:r>
              <a:rPr lang="en-US" sz="2400" b="0" i="0">
                <a:solidFill>
                  <a:srgbClr val="000000"/>
                </a:solidFill>
                <a:effectLst/>
              </a:rPr>
              <a:t> </a:t>
            </a:r>
            <a:r>
              <a:rPr lang="vi-VN" sz="2400" b="0" i="0">
                <a:solidFill>
                  <a:srgbClr val="000000"/>
                </a:solidFill>
                <a:effectLst/>
              </a:rPr>
              <a:t>của hàm thực hiện</a:t>
            </a:r>
            <a:r>
              <a:rPr lang="en-US" sz="2400" b="0" i="0">
                <a:solidFill>
                  <a:srgbClr val="000000"/>
                </a:solidFill>
                <a:effectLst/>
              </a:rPr>
              <a:t> </a:t>
            </a:r>
            <a:r>
              <a:rPr lang="vi-VN" sz="2400" b="0" i="0">
                <a:solidFill>
                  <a:srgbClr val="000000"/>
                </a:solidFill>
                <a:effectLst/>
              </a:rPr>
              <a:t>chức năng mượn sách</a:t>
            </a:r>
            <a:r>
              <a:rPr lang="en-US" sz="2400" b="0" i="0">
                <a:solidFill>
                  <a:srgbClr val="000000"/>
                </a:solidFill>
                <a:effectLst/>
              </a:rPr>
              <a:t> </a:t>
            </a:r>
            <a:r>
              <a:rPr lang="vi-VN" sz="2400" b="0" i="0">
                <a:solidFill>
                  <a:srgbClr val="000000"/>
                </a:solidFill>
                <a:effectLst/>
              </a:rPr>
              <a:t>trong lớp Thẻ mượn</a:t>
            </a:r>
            <a:r>
              <a:rPr lang="en-US" sz="2400" b="0" i="0">
                <a:solidFill>
                  <a:srgbClr val="000000"/>
                </a:solidFill>
                <a:effectLst/>
              </a:rPr>
              <a:t> </a:t>
            </a:r>
            <a:r>
              <a:rPr lang="vi-VN" sz="2400" b="0" i="0">
                <a:solidFill>
                  <a:srgbClr val="000000"/>
                </a:solidFill>
                <a:effectLst/>
              </a:rPr>
              <a:t>(Hệ thống quản lý thư viện).</a:t>
            </a:r>
            <a:endParaRPr lang="en-US" sz="2400"/>
          </a:p>
        </p:txBody>
      </p:sp>
      <p:sp>
        <p:nvSpPr>
          <p:cNvPr id="9" name="TextBox 8">
            <a:extLst>
              <a:ext uri="{FF2B5EF4-FFF2-40B4-BE49-F238E27FC236}">
                <a16:creationId xmlns:a16="http://schemas.microsoft.com/office/drawing/2014/main" id="{D5535462-07DC-7A2D-B77D-2FFD02921778}"/>
              </a:ext>
            </a:extLst>
          </p:cNvPr>
          <p:cNvSpPr txBox="1"/>
          <p:nvPr/>
        </p:nvSpPr>
        <p:spPr>
          <a:xfrm>
            <a:off x="2955852" y="136525"/>
            <a:ext cx="4954772" cy="584775"/>
          </a:xfrm>
          <a:prstGeom prst="rect">
            <a:avLst/>
          </a:prstGeom>
          <a:noFill/>
        </p:spPr>
        <p:txBody>
          <a:bodyPr wrap="square">
            <a:spAutoFit/>
          </a:bodyPr>
          <a:lstStyle/>
          <a:p>
            <a:pPr algn="r"/>
            <a:r>
              <a:rPr kumimoji="1" lang="en-US" altLang="en-US" sz="3200" b="1">
                <a:solidFill>
                  <a:schemeClr val="bg1"/>
                </a:solidFill>
                <a:latin typeface="Times New Roman" panose="02020603050405020304" pitchFamily="18" charset="0"/>
                <a:cs typeface="Times New Roman" panose="02020603050405020304" pitchFamily="18" charset="0"/>
              </a:rPr>
              <a:t>Ví dụ Biểu đồ hoạt động</a:t>
            </a:r>
            <a:r>
              <a:rPr kumimoji="1" lang="en-US" altLang="en-US" sz="3200" b="1" i="1">
                <a:solidFill>
                  <a:schemeClr val="bg1"/>
                </a:solidFill>
                <a:latin typeface="Times New Roman" pitchFamily="18" charset="0"/>
                <a:cs typeface="Times New Roman" pitchFamily="18" charset="0"/>
              </a:rPr>
              <a:t> </a:t>
            </a:r>
            <a:endParaRPr lang="en-US" sz="3200">
              <a:solidFill>
                <a:schemeClr val="bg1"/>
              </a:solidFill>
            </a:endParaRPr>
          </a:p>
        </p:txBody>
      </p:sp>
    </p:spTree>
    <p:extLst>
      <p:ext uri="{BB962C8B-B14F-4D97-AF65-F5344CB8AC3E}">
        <p14:creationId xmlns:p14="http://schemas.microsoft.com/office/powerpoint/2010/main" val="2585153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DAE16C5-7D36-589B-FFE0-65EBF01107A9}"/>
              </a:ext>
            </a:extLst>
          </p:cNvPr>
          <p:cNvPicPr>
            <a:picLocks noChangeAspect="1"/>
          </p:cNvPicPr>
          <p:nvPr/>
        </p:nvPicPr>
        <p:blipFill>
          <a:blip r:embed="rId2"/>
          <a:stretch>
            <a:fillRect/>
          </a:stretch>
        </p:blipFill>
        <p:spPr>
          <a:xfrm>
            <a:off x="924548" y="888015"/>
            <a:ext cx="7631601" cy="5571067"/>
          </a:xfrm>
          <a:prstGeom prst="rect">
            <a:avLst/>
          </a:prstGeom>
        </p:spPr>
      </p:pic>
      <p:sp>
        <p:nvSpPr>
          <p:cNvPr id="4" name="Slide Number Placeholder 3">
            <a:extLst>
              <a:ext uri="{FF2B5EF4-FFF2-40B4-BE49-F238E27FC236}">
                <a16:creationId xmlns:a16="http://schemas.microsoft.com/office/drawing/2014/main" id="{24F3CAD1-E802-7DEC-CF0E-539BFAF38022}"/>
              </a:ext>
            </a:extLst>
          </p:cNvPr>
          <p:cNvSpPr>
            <a:spLocks noGrp="1"/>
          </p:cNvSpPr>
          <p:nvPr>
            <p:ph type="sldNum" sz="quarter" idx="7"/>
          </p:nvPr>
        </p:nvSpPr>
        <p:spPr>
          <a:xfrm>
            <a:off x="6996112" y="6356350"/>
            <a:ext cx="2228850" cy="365125"/>
          </a:xfrm>
        </p:spPr>
        <p:txBody>
          <a:bodyPr vert="horz" lIns="91440" tIns="45720" rIns="91440" bIns="45720" rtlCol="0" anchor="ctr">
            <a:normAutofit/>
          </a:bodyPr>
          <a:lstStyle/>
          <a:p>
            <a:pPr algn="r">
              <a:spcBef>
                <a:spcPts val="100"/>
              </a:spcBef>
            </a:pPr>
            <a:fld id="{81D60167-4931-47E6-BA6A-407CBD079E47}" type="slidenum">
              <a:rPr lang="en-US" sz="1200" spc="-5" smtClean="0">
                <a:solidFill>
                  <a:schemeClr val="tx1">
                    <a:tint val="75000"/>
                  </a:schemeClr>
                </a:solidFill>
                <a:latin typeface="+mn-lt"/>
                <a:cs typeface="+mn-cs"/>
              </a:rPr>
              <a:pPr algn="r">
                <a:spcBef>
                  <a:spcPts val="100"/>
                </a:spcBef>
              </a:pPr>
              <a:t>22</a:t>
            </a:fld>
            <a:endParaRPr lang="en-US" sz="1200" spc="-5">
              <a:solidFill>
                <a:schemeClr val="tx1">
                  <a:tint val="75000"/>
                </a:schemeClr>
              </a:solidFill>
              <a:latin typeface="+mn-lt"/>
              <a:cs typeface="+mn-cs"/>
            </a:endParaRPr>
          </a:p>
        </p:txBody>
      </p:sp>
      <p:sp>
        <p:nvSpPr>
          <p:cNvPr id="2" name="TextBox 1">
            <a:extLst>
              <a:ext uri="{FF2B5EF4-FFF2-40B4-BE49-F238E27FC236}">
                <a16:creationId xmlns:a16="http://schemas.microsoft.com/office/drawing/2014/main" id="{4E3CF76C-C315-C168-55A5-EA29027E8313}"/>
              </a:ext>
            </a:extLst>
          </p:cNvPr>
          <p:cNvSpPr txBox="1"/>
          <p:nvPr/>
        </p:nvSpPr>
        <p:spPr>
          <a:xfrm>
            <a:off x="2955852" y="136525"/>
            <a:ext cx="4954772" cy="584775"/>
          </a:xfrm>
          <a:prstGeom prst="rect">
            <a:avLst/>
          </a:prstGeom>
          <a:noFill/>
        </p:spPr>
        <p:txBody>
          <a:bodyPr wrap="square">
            <a:spAutoFit/>
          </a:bodyPr>
          <a:lstStyle/>
          <a:p>
            <a:pPr algn="r"/>
            <a:r>
              <a:rPr kumimoji="1" lang="en-US" altLang="en-US" sz="3200" b="1">
                <a:solidFill>
                  <a:schemeClr val="bg1"/>
                </a:solidFill>
                <a:latin typeface="Times New Roman" panose="02020603050405020304" pitchFamily="18" charset="0"/>
                <a:cs typeface="Times New Roman" panose="02020603050405020304" pitchFamily="18" charset="0"/>
              </a:rPr>
              <a:t>4.3. Biểu đồ hoạt động</a:t>
            </a:r>
            <a:r>
              <a:rPr kumimoji="1" lang="en-US" altLang="en-US" sz="3200" b="1" i="1">
                <a:solidFill>
                  <a:schemeClr val="bg1"/>
                </a:solidFill>
                <a:latin typeface="Times New Roman" pitchFamily="18" charset="0"/>
                <a:cs typeface="Times New Roman" pitchFamily="18" charset="0"/>
              </a:rPr>
              <a:t> </a:t>
            </a:r>
            <a:endParaRPr lang="en-US" sz="3200">
              <a:solidFill>
                <a:schemeClr val="bg1"/>
              </a:solidFill>
            </a:endParaRPr>
          </a:p>
        </p:txBody>
      </p:sp>
    </p:spTree>
    <p:extLst>
      <p:ext uri="{BB962C8B-B14F-4D97-AF65-F5344CB8AC3E}">
        <p14:creationId xmlns:p14="http://schemas.microsoft.com/office/powerpoint/2010/main" val="3069862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57D3B57-D165-9B3E-85C0-778DE23FAC3D}"/>
              </a:ext>
            </a:extLst>
          </p:cNvPr>
          <p:cNvSpPr>
            <a:spLocks noGrp="1"/>
          </p:cNvSpPr>
          <p:nvPr>
            <p:ph type="sldNum" sz="quarter" idx="7"/>
          </p:nvPr>
        </p:nvSpPr>
        <p:spPr/>
        <p:txBody>
          <a:bodyPr/>
          <a:lstStyle/>
          <a:p>
            <a:pPr marL="38100">
              <a:spcBef>
                <a:spcPts val="100"/>
              </a:spcBef>
            </a:pPr>
            <a:fld id="{81D60167-4931-47E6-BA6A-407CBD079E47}" type="slidenum">
              <a:rPr lang="en-US" spc="-5" smtClean="0"/>
              <a:pPr marL="38100">
                <a:spcBef>
                  <a:spcPts val="100"/>
                </a:spcBef>
              </a:pPr>
              <a:t>23</a:t>
            </a:fld>
            <a:endParaRPr lang="en-US" spc="-5" dirty="0"/>
          </a:p>
        </p:txBody>
      </p:sp>
      <p:pic>
        <p:nvPicPr>
          <p:cNvPr id="6" name="Picture 5">
            <a:extLst>
              <a:ext uri="{FF2B5EF4-FFF2-40B4-BE49-F238E27FC236}">
                <a16:creationId xmlns:a16="http://schemas.microsoft.com/office/drawing/2014/main" id="{E67E104C-31C5-376E-786A-D411F6221D6A}"/>
              </a:ext>
            </a:extLst>
          </p:cNvPr>
          <p:cNvPicPr>
            <a:picLocks noChangeAspect="1"/>
          </p:cNvPicPr>
          <p:nvPr/>
        </p:nvPicPr>
        <p:blipFill>
          <a:blip r:embed="rId2"/>
          <a:stretch>
            <a:fillRect/>
          </a:stretch>
        </p:blipFill>
        <p:spPr>
          <a:xfrm>
            <a:off x="1945757" y="967563"/>
            <a:ext cx="4742121" cy="5380073"/>
          </a:xfrm>
          <a:prstGeom prst="rect">
            <a:avLst/>
          </a:prstGeom>
        </p:spPr>
      </p:pic>
      <p:sp>
        <p:nvSpPr>
          <p:cNvPr id="7" name="TextBox 6">
            <a:extLst>
              <a:ext uri="{FF2B5EF4-FFF2-40B4-BE49-F238E27FC236}">
                <a16:creationId xmlns:a16="http://schemas.microsoft.com/office/drawing/2014/main" id="{5020044D-DC54-ED5E-9561-A98E5DD1EC69}"/>
              </a:ext>
            </a:extLst>
          </p:cNvPr>
          <p:cNvSpPr txBox="1"/>
          <p:nvPr/>
        </p:nvSpPr>
        <p:spPr>
          <a:xfrm>
            <a:off x="2955852" y="136525"/>
            <a:ext cx="4954772" cy="584775"/>
          </a:xfrm>
          <a:prstGeom prst="rect">
            <a:avLst/>
          </a:prstGeom>
          <a:noFill/>
        </p:spPr>
        <p:txBody>
          <a:bodyPr wrap="square">
            <a:spAutoFit/>
          </a:bodyPr>
          <a:lstStyle/>
          <a:p>
            <a:pPr algn="r"/>
            <a:r>
              <a:rPr kumimoji="1" lang="en-US" altLang="en-US" sz="3200" b="1">
                <a:solidFill>
                  <a:schemeClr val="bg1"/>
                </a:solidFill>
                <a:latin typeface="Times New Roman" panose="02020603050405020304" pitchFamily="18" charset="0"/>
                <a:cs typeface="Times New Roman" panose="02020603050405020304" pitchFamily="18" charset="0"/>
              </a:rPr>
              <a:t>Ví dụ Biểu đồ hoạt động</a:t>
            </a:r>
            <a:r>
              <a:rPr kumimoji="1" lang="en-US" altLang="en-US" sz="3200" b="1" i="1">
                <a:solidFill>
                  <a:schemeClr val="bg1"/>
                </a:solidFill>
                <a:latin typeface="Times New Roman" pitchFamily="18" charset="0"/>
                <a:cs typeface="Times New Roman" pitchFamily="18" charset="0"/>
              </a:rPr>
              <a:t> </a:t>
            </a:r>
            <a:endParaRPr lang="en-US" sz="3200">
              <a:solidFill>
                <a:schemeClr val="bg1"/>
              </a:solidFill>
            </a:endParaRPr>
          </a:p>
        </p:txBody>
      </p:sp>
    </p:spTree>
    <p:extLst>
      <p:ext uri="{BB962C8B-B14F-4D97-AF65-F5344CB8AC3E}">
        <p14:creationId xmlns:p14="http://schemas.microsoft.com/office/powerpoint/2010/main" val="2652577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F00EF3-6370-1F4E-A554-9C394A2F8750}"/>
              </a:ext>
            </a:extLst>
          </p:cNvPr>
          <p:cNvSpPr>
            <a:spLocks noGrp="1"/>
          </p:cNvSpPr>
          <p:nvPr>
            <p:ph type="sldNum" sz="quarter" idx="7"/>
          </p:nvPr>
        </p:nvSpPr>
        <p:spPr/>
        <p:txBody>
          <a:bodyPr/>
          <a:lstStyle/>
          <a:p>
            <a:pPr marL="38100">
              <a:spcBef>
                <a:spcPts val="100"/>
              </a:spcBef>
            </a:pPr>
            <a:fld id="{81D60167-4931-47E6-BA6A-407CBD079E47}" type="slidenum">
              <a:rPr lang="en-US" spc="-5" smtClean="0"/>
              <a:pPr marL="38100">
                <a:spcBef>
                  <a:spcPts val="100"/>
                </a:spcBef>
              </a:pPr>
              <a:t>24</a:t>
            </a:fld>
            <a:endParaRPr lang="en-US" spc="-5" dirty="0"/>
          </a:p>
        </p:txBody>
      </p:sp>
      <p:pic>
        <p:nvPicPr>
          <p:cNvPr id="3" name="Picture 2">
            <a:extLst>
              <a:ext uri="{FF2B5EF4-FFF2-40B4-BE49-F238E27FC236}">
                <a16:creationId xmlns:a16="http://schemas.microsoft.com/office/drawing/2014/main" id="{C5283DC0-77F8-D4D5-2FE0-C182436AA97A}"/>
              </a:ext>
            </a:extLst>
          </p:cNvPr>
          <p:cNvPicPr>
            <a:picLocks noChangeAspect="1"/>
          </p:cNvPicPr>
          <p:nvPr/>
        </p:nvPicPr>
        <p:blipFill>
          <a:blip r:embed="rId2"/>
          <a:stretch>
            <a:fillRect/>
          </a:stretch>
        </p:blipFill>
        <p:spPr>
          <a:xfrm>
            <a:off x="1173125" y="1063256"/>
            <a:ext cx="7559749" cy="5326912"/>
          </a:xfrm>
          <a:prstGeom prst="rect">
            <a:avLst/>
          </a:prstGeom>
        </p:spPr>
      </p:pic>
      <p:sp>
        <p:nvSpPr>
          <p:cNvPr id="5" name="TextBox 4">
            <a:extLst>
              <a:ext uri="{FF2B5EF4-FFF2-40B4-BE49-F238E27FC236}">
                <a16:creationId xmlns:a16="http://schemas.microsoft.com/office/drawing/2014/main" id="{C65CEEA5-7633-E23C-4237-5671D0BDFCA9}"/>
              </a:ext>
            </a:extLst>
          </p:cNvPr>
          <p:cNvSpPr txBox="1"/>
          <p:nvPr/>
        </p:nvSpPr>
        <p:spPr>
          <a:xfrm>
            <a:off x="2955852" y="136525"/>
            <a:ext cx="4954772" cy="584775"/>
          </a:xfrm>
          <a:prstGeom prst="rect">
            <a:avLst/>
          </a:prstGeom>
          <a:noFill/>
        </p:spPr>
        <p:txBody>
          <a:bodyPr wrap="square">
            <a:spAutoFit/>
          </a:bodyPr>
          <a:lstStyle/>
          <a:p>
            <a:pPr algn="r"/>
            <a:r>
              <a:rPr kumimoji="1" lang="en-US" altLang="en-US" sz="3200" b="1">
                <a:solidFill>
                  <a:schemeClr val="bg1"/>
                </a:solidFill>
                <a:latin typeface="Times New Roman" panose="02020603050405020304" pitchFamily="18" charset="0"/>
                <a:cs typeface="Times New Roman" panose="02020603050405020304" pitchFamily="18" charset="0"/>
              </a:rPr>
              <a:t>Ví dụ Biểu đồ hoạt động</a:t>
            </a:r>
            <a:r>
              <a:rPr kumimoji="1" lang="en-US" altLang="en-US" sz="3200" b="1" i="1">
                <a:solidFill>
                  <a:schemeClr val="bg1"/>
                </a:solidFill>
                <a:latin typeface="Times New Roman" pitchFamily="18" charset="0"/>
                <a:cs typeface="Times New Roman" pitchFamily="18" charset="0"/>
              </a:rPr>
              <a:t> </a:t>
            </a:r>
            <a:endParaRPr lang="en-US" sz="3200">
              <a:solidFill>
                <a:schemeClr val="bg1"/>
              </a:solidFill>
            </a:endParaRPr>
          </a:p>
        </p:txBody>
      </p:sp>
    </p:spTree>
    <p:extLst>
      <p:ext uri="{BB962C8B-B14F-4D97-AF65-F5344CB8AC3E}">
        <p14:creationId xmlns:p14="http://schemas.microsoft.com/office/powerpoint/2010/main" val="857290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F00EF3-6370-1F4E-A554-9C394A2F8750}"/>
              </a:ext>
            </a:extLst>
          </p:cNvPr>
          <p:cNvSpPr>
            <a:spLocks noGrp="1"/>
          </p:cNvSpPr>
          <p:nvPr>
            <p:ph type="sldNum" sz="quarter" idx="7"/>
          </p:nvPr>
        </p:nvSpPr>
        <p:spPr/>
        <p:txBody>
          <a:bodyPr/>
          <a:lstStyle/>
          <a:p>
            <a:pPr marL="38100">
              <a:spcBef>
                <a:spcPts val="100"/>
              </a:spcBef>
            </a:pPr>
            <a:fld id="{81D60167-4931-47E6-BA6A-407CBD079E47}" type="slidenum">
              <a:rPr lang="en-US" spc="-5" smtClean="0"/>
              <a:pPr marL="38100">
                <a:spcBef>
                  <a:spcPts val="100"/>
                </a:spcBef>
              </a:pPr>
              <a:t>25</a:t>
            </a:fld>
            <a:endParaRPr lang="en-US" spc="-5" dirty="0"/>
          </a:p>
        </p:txBody>
      </p:sp>
      <p:pic>
        <p:nvPicPr>
          <p:cNvPr id="3" name="Picture 2">
            <a:extLst>
              <a:ext uri="{FF2B5EF4-FFF2-40B4-BE49-F238E27FC236}">
                <a16:creationId xmlns:a16="http://schemas.microsoft.com/office/drawing/2014/main" id="{2C713D9F-A8E5-78AF-5000-BC87E3A0C614}"/>
              </a:ext>
            </a:extLst>
          </p:cNvPr>
          <p:cNvPicPr>
            <a:picLocks noChangeAspect="1"/>
          </p:cNvPicPr>
          <p:nvPr/>
        </p:nvPicPr>
        <p:blipFill>
          <a:blip r:embed="rId2"/>
          <a:stretch>
            <a:fillRect/>
          </a:stretch>
        </p:blipFill>
        <p:spPr>
          <a:xfrm>
            <a:off x="2732567" y="946298"/>
            <a:ext cx="4082903" cy="5358809"/>
          </a:xfrm>
          <a:prstGeom prst="rect">
            <a:avLst/>
          </a:prstGeom>
        </p:spPr>
      </p:pic>
      <p:sp>
        <p:nvSpPr>
          <p:cNvPr id="5" name="TextBox 4">
            <a:extLst>
              <a:ext uri="{FF2B5EF4-FFF2-40B4-BE49-F238E27FC236}">
                <a16:creationId xmlns:a16="http://schemas.microsoft.com/office/drawing/2014/main" id="{489B50D7-F334-3BA6-0849-C8C89FAE37A8}"/>
              </a:ext>
            </a:extLst>
          </p:cNvPr>
          <p:cNvSpPr txBox="1"/>
          <p:nvPr/>
        </p:nvSpPr>
        <p:spPr>
          <a:xfrm>
            <a:off x="2955852" y="136525"/>
            <a:ext cx="4954772" cy="584775"/>
          </a:xfrm>
          <a:prstGeom prst="rect">
            <a:avLst/>
          </a:prstGeom>
          <a:noFill/>
        </p:spPr>
        <p:txBody>
          <a:bodyPr wrap="square">
            <a:spAutoFit/>
          </a:bodyPr>
          <a:lstStyle/>
          <a:p>
            <a:pPr algn="r"/>
            <a:r>
              <a:rPr kumimoji="1" lang="en-US" altLang="en-US" sz="3200" b="1">
                <a:solidFill>
                  <a:schemeClr val="bg1"/>
                </a:solidFill>
                <a:latin typeface="Times New Roman" panose="02020603050405020304" pitchFamily="18" charset="0"/>
                <a:cs typeface="Times New Roman" panose="02020603050405020304" pitchFamily="18" charset="0"/>
              </a:rPr>
              <a:t>Ví dụ Biểu đồ hoạt động</a:t>
            </a:r>
            <a:r>
              <a:rPr kumimoji="1" lang="en-US" altLang="en-US" sz="3200" b="1" i="1">
                <a:solidFill>
                  <a:schemeClr val="bg1"/>
                </a:solidFill>
                <a:latin typeface="Times New Roman" pitchFamily="18" charset="0"/>
                <a:cs typeface="Times New Roman" pitchFamily="18" charset="0"/>
              </a:rPr>
              <a:t> </a:t>
            </a:r>
            <a:endParaRPr lang="en-US" sz="3200">
              <a:solidFill>
                <a:schemeClr val="bg1"/>
              </a:solidFill>
            </a:endParaRPr>
          </a:p>
        </p:txBody>
      </p:sp>
    </p:spTree>
    <p:extLst>
      <p:ext uri="{BB962C8B-B14F-4D97-AF65-F5344CB8AC3E}">
        <p14:creationId xmlns:p14="http://schemas.microsoft.com/office/powerpoint/2010/main" val="1587724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F00EF3-6370-1F4E-A554-9C394A2F8750}"/>
              </a:ext>
            </a:extLst>
          </p:cNvPr>
          <p:cNvSpPr>
            <a:spLocks noGrp="1"/>
          </p:cNvSpPr>
          <p:nvPr>
            <p:ph type="sldNum" sz="quarter" idx="7"/>
          </p:nvPr>
        </p:nvSpPr>
        <p:spPr/>
        <p:txBody>
          <a:bodyPr/>
          <a:lstStyle/>
          <a:p>
            <a:pPr marL="38100">
              <a:spcBef>
                <a:spcPts val="100"/>
              </a:spcBef>
            </a:pPr>
            <a:fld id="{81D60167-4931-47E6-BA6A-407CBD079E47}" type="slidenum">
              <a:rPr lang="en-US" spc="-5" smtClean="0"/>
              <a:pPr marL="38100">
                <a:spcBef>
                  <a:spcPts val="100"/>
                </a:spcBef>
              </a:pPr>
              <a:t>26</a:t>
            </a:fld>
            <a:endParaRPr lang="en-US" spc="-5" dirty="0"/>
          </a:p>
        </p:txBody>
      </p:sp>
      <p:pic>
        <p:nvPicPr>
          <p:cNvPr id="3" name="Picture 2">
            <a:extLst>
              <a:ext uri="{FF2B5EF4-FFF2-40B4-BE49-F238E27FC236}">
                <a16:creationId xmlns:a16="http://schemas.microsoft.com/office/drawing/2014/main" id="{686D24BC-EB55-D67B-9E5E-490459E83390}"/>
              </a:ext>
            </a:extLst>
          </p:cNvPr>
          <p:cNvPicPr>
            <a:picLocks noChangeAspect="1"/>
          </p:cNvPicPr>
          <p:nvPr/>
        </p:nvPicPr>
        <p:blipFill>
          <a:blip r:embed="rId2"/>
          <a:stretch>
            <a:fillRect/>
          </a:stretch>
        </p:blipFill>
        <p:spPr>
          <a:xfrm>
            <a:off x="2445488" y="935666"/>
            <a:ext cx="3934559" cy="5422604"/>
          </a:xfrm>
          <a:prstGeom prst="rect">
            <a:avLst/>
          </a:prstGeom>
        </p:spPr>
      </p:pic>
      <p:sp>
        <p:nvSpPr>
          <p:cNvPr id="5" name="TextBox 4">
            <a:extLst>
              <a:ext uri="{FF2B5EF4-FFF2-40B4-BE49-F238E27FC236}">
                <a16:creationId xmlns:a16="http://schemas.microsoft.com/office/drawing/2014/main" id="{7EE2015E-67B6-D719-5251-9A90558C3F4F}"/>
              </a:ext>
            </a:extLst>
          </p:cNvPr>
          <p:cNvSpPr txBox="1"/>
          <p:nvPr/>
        </p:nvSpPr>
        <p:spPr>
          <a:xfrm>
            <a:off x="2955852" y="136525"/>
            <a:ext cx="4954772" cy="584775"/>
          </a:xfrm>
          <a:prstGeom prst="rect">
            <a:avLst/>
          </a:prstGeom>
          <a:noFill/>
        </p:spPr>
        <p:txBody>
          <a:bodyPr wrap="square">
            <a:spAutoFit/>
          </a:bodyPr>
          <a:lstStyle/>
          <a:p>
            <a:pPr algn="r"/>
            <a:r>
              <a:rPr kumimoji="1" lang="en-US" altLang="en-US" sz="3200" b="1">
                <a:solidFill>
                  <a:schemeClr val="bg1"/>
                </a:solidFill>
                <a:latin typeface="Times New Roman" panose="02020603050405020304" pitchFamily="18" charset="0"/>
                <a:cs typeface="Times New Roman" panose="02020603050405020304" pitchFamily="18" charset="0"/>
              </a:rPr>
              <a:t>Ví dụ Biểu đồ hoạt động</a:t>
            </a:r>
            <a:r>
              <a:rPr kumimoji="1" lang="en-US" altLang="en-US" sz="3200" b="1" i="1">
                <a:solidFill>
                  <a:schemeClr val="bg1"/>
                </a:solidFill>
                <a:latin typeface="Times New Roman" pitchFamily="18" charset="0"/>
                <a:cs typeface="Times New Roman" pitchFamily="18" charset="0"/>
              </a:rPr>
              <a:t> </a:t>
            </a:r>
            <a:endParaRPr lang="en-US" sz="3200">
              <a:solidFill>
                <a:schemeClr val="bg1"/>
              </a:solidFill>
            </a:endParaRPr>
          </a:p>
        </p:txBody>
      </p:sp>
    </p:spTree>
    <p:extLst>
      <p:ext uri="{BB962C8B-B14F-4D97-AF65-F5344CB8AC3E}">
        <p14:creationId xmlns:p14="http://schemas.microsoft.com/office/powerpoint/2010/main" val="3087150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F00EF3-6370-1F4E-A554-9C394A2F8750}"/>
              </a:ext>
            </a:extLst>
          </p:cNvPr>
          <p:cNvSpPr>
            <a:spLocks noGrp="1"/>
          </p:cNvSpPr>
          <p:nvPr>
            <p:ph type="sldNum" sz="quarter" idx="7"/>
          </p:nvPr>
        </p:nvSpPr>
        <p:spPr/>
        <p:txBody>
          <a:bodyPr/>
          <a:lstStyle/>
          <a:p>
            <a:pPr marL="38100">
              <a:spcBef>
                <a:spcPts val="100"/>
              </a:spcBef>
            </a:pPr>
            <a:fld id="{81D60167-4931-47E6-BA6A-407CBD079E47}" type="slidenum">
              <a:rPr lang="en-US" spc="-5" smtClean="0"/>
              <a:pPr marL="38100">
                <a:spcBef>
                  <a:spcPts val="100"/>
                </a:spcBef>
              </a:pPr>
              <a:t>27</a:t>
            </a:fld>
            <a:endParaRPr lang="en-US" spc="-5" dirty="0"/>
          </a:p>
        </p:txBody>
      </p:sp>
      <p:pic>
        <p:nvPicPr>
          <p:cNvPr id="3" name="Picture 2">
            <a:extLst>
              <a:ext uri="{FF2B5EF4-FFF2-40B4-BE49-F238E27FC236}">
                <a16:creationId xmlns:a16="http://schemas.microsoft.com/office/drawing/2014/main" id="{0BD74CDA-90DA-0E40-93CD-D000038CC1FB}"/>
              </a:ext>
            </a:extLst>
          </p:cNvPr>
          <p:cNvPicPr>
            <a:picLocks noChangeAspect="1"/>
          </p:cNvPicPr>
          <p:nvPr/>
        </p:nvPicPr>
        <p:blipFill>
          <a:blip r:embed="rId2"/>
          <a:stretch>
            <a:fillRect/>
          </a:stretch>
        </p:blipFill>
        <p:spPr>
          <a:xfrm>
            <a:off x="1499190" y="935664"/>
            <a:ext cx="7187609" cy="4667693"/>
          </a:xfrm>
          <a:prstGeom prst="rect">
            <a:avLst/>
          </a:prstGeom>
        </p:spPr>
      </p:pic>
      <p:sp>
        <p:nvSpPr>
          <p:cNvPr id="6" name="TextBox 5">
            <a:extLst>
              <a:ext uri="{FF2B5EF4-FFF2-40B4-BE49-F238E27FC236}">
                <a16:creationId xmlns:a16="http://schemas.microsoft.com/office/drawing/2014/main" id="{FFB90B4A-0622-9ED6-04BA-C091FA44BE31}"/>
              </a:ext>
            </a:extLst>
          </p:cNvPr>
          <p:cNvSpPr txBox="1"/>
          <p:nvPr/>
        </p:nvSpPr>
        <p:spPr>
          <a:xfrm>
            <a:off x="2828259" y="151110"/>
            <a:ext cx="4954772" cy="584775"/>
          </a:xfrm>
          <a:prstGeom prst="rect">
            <a:avLst/>
          </a:prstGeom>
          <a:noFill/>
        </p:spPr>
        <p:txBody>
          <a:bodyPr wrap="square">
            <a:spAutoFit/>
          </a:bodyPr>
          <a:lstStyle/>
          <a:p>
            <a:r>
              <a:rPr lang="vi-VN" sz="3200" b="1">
                <a:solidFill>
                  <a:schemeClr val="bg1"/>
                </a:solidFill>
                <a:effectLst/>
                <a:latin typeface="+mj-lt"/>
              </a:rPr>
              <a:t>Thiết kế cơ sở dữ liệu</a:t>
            </a:r>
            <a:endParaRPr lang="en-US" sz="3200">
              <a:solidFill>
                <a:schemeClr val="bg1"/>
              </a:solidFill>
              <a:latin typeface="+mj-lt"/>
            </a:endParaRPr>
          </a:p>
        </p:txBody>
      </p:sp>
      <p:sp>
        <p:nvSpPr>
          <p:cNvPr id="8" name="TextBox 7">
            <a:extLst>
              <a:ext uri="{FF2B5EF4-FFF2-40B4-BE49-F238E27FC236}">
                <a16:creationId xmlns:a16="http://schemas.microsoft.com/office/drawing/2014/main" id="{BA9F9670-D2FA-EA16-3D46-5715DFD43958}"/>
              </a:ext>
            </a:extLst>
          </p:cNvPr>
          <p:cNvSpPr txBox="1"/>
          <p:nvPr/>
        </p:nvSpPr>
        <p:spPr>
          <a:xfrm>
            <a:off x="2296633" y="5803136"/>
            <a:ext cx="4954772" cy="369332"/>
          </a:xfrm>
          <a:prstGeom prst="rect">
            <a:avLst/>
          </a:prstGeom>
          <a:noFill/>
        </p:spPr>
        <p:txBody>
          <a:bodyPr wrap="square">
            <a:spAutoFit/>
          </a:bodyPr>
          <a:lstStyle/>
          <a:p>
            <a:pPr algn="ctr"/>
            <a:r>
              <a:rPr lang="vi-VN" sz="1800" b="1" i="0">
                <a:solidFill>
                  <a:srgbClr val="000000"/>
                </a:solidFill>
                <a:effectLst/>
                <a:latin typeface="Cambria" panose="02040503050406030204" pitchFamily="18" charset="0"/>
              </a:rPr>
              <a:t>Hình: Biểu đồ cơ sở dữ liệu quan hệ</a:t>
            </a:r>
            <a:r>
              <a:rPr lang="vi-VN"/>
              <a:t> </a:t>
            </a:r>
            <a:endParaRPr lang="en-US"/>
          </a:p>
        </p:txBody>
      </p:sp>
    </p:spTree>
    <p:extLst>
      <p:ext uri="{BB962C8B-B14F-4D97-AF65-F5344CB8AC3E}">
        <p14:creationId xmlns:p14="http://schemas.microsoft.com/office/powerpoint/2010/main" val="3683674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F00EF3-6370-1F4E-A554-9C394A2F8750}"/>
              </a:ext>
            </a:extLst>
          </p:cNvPr>
          <p:cNvSpPr>
            <a:spLocks noGrp="1"/>
          </p:cNvSpPr>
          <p:nvPr>
            <p:ph type="sldNum" sz="quarter" idx="7"/>
          </p:nvPr>
        </p:nvSpPr>
        <p:spPr/>
        <p:txBody>
          <a:bodyPr/>
          <a:lstStyle/>
          <a:p>
            <a:pPr marL="38100">
              <a:spcBef>
                <a:spcPts val="100"/>
              </a:spcBef>
            </a:pPr>
            <a:fld id="{81D60167-4931-47E6-BA6A-407CBD079E47}" type="slidenum">
              <a:rPr lang="en-US" spc="-5" smtClean="0"/>
              <a:pPr marL="38100">
                <a:spcBef>
                  <a:spcPts val="100"/>
                </a:spcBef>
              </a:pPr>
              <a:t>28</a:t>
            </a:fld>
            <a:endParaRPr lang="en-US" spc="-5" dirty="0"/>
          </a:p>
        </p:txBody>
      </p:sp>
      <p:sp>
        <p:nvSpPr>
          <p:cNvPr id="3" name="TextBox 2">
            <a:extLst>
              <a:ext uri="{FF2B5EF4-FFF2-40B4-BE49-F238E27FC236}">
                <a16:creationId xmlns:a16="http://schemas.microsoft.com/office/drawing/2014/main" id="{DCEDD4DB-7618-8FCB-3BAC-D75C9EB12149}"/>
              </a:ext>
            </a:extLst>
          </p:cNvPr>
          <p:cNvSpPr txBox="1"/>
          <p:nvPr/>
        </p:nvSpPr>
        <p:spPr>
          <a:xfrm>
            <a:off x="2475614" y="181880"/>
            <a:ext cx="4954772" cy="584775"/>
          </a:xfrm>
          <a:prstGeom prst="rect">
            <a:avLst/>
          </a:prstGeom>
          <a:noFill/>
        </p:spPr>
        <p:txBody>
          <a:bodyPr wrap="square">
            <a:spAutoFit/>
          </a:bodyPr>
          <a:lstStyle/>
          <a:p>
            <a:r>
              <a:rPr lang="en-US" sz="3200" b="1">
                <a:solidFill>
                  <a:schemeClr val="bg1"/>
                </a:solidFill>
                <a:latin typeface="Times New Roman" panose="02020603050405020304" pitchFamily="18" charset="0"/>
                <a:cs typeface="Times New Roman" panose="02020603050405020304" pitchFamily="18" charset="0"/>
              </a:rPr>
              <a:t>Thiết kế lớp chi tiết</a:t>
            </a:r>
          </a:p>
        </p:txBody>
      </p:sp>
      <p:pic>
        <p:nvPicPr>
          <p:cNvPr id="7" name="Picture 6">
            <a:extLst>
              <a:ext uri="{FF2B5EF4-FFF2-40B4-BE49-F238E27FC236}">
                <a16:creationId xmlns:a16="http://schemas.microsoft.com/office/drawing/2014/main" id="{8C91D6AC-AF3E-CE49-13A5-D9F03B986AC5}"/>
              </a:ext>
            </a:extLst>
          </p:cNvPr>
          <p:cNvPicPr>
            <a:picLocks noChangeAspect="1"/>
          </p:cNvPicPr>
          <p:nvPr/>
        </p:nvPicPr>
        <p:blipFill>
          <a:blip r:embed="rId2"/>
          <a:stretch>
            <a:fillRect/>
          </a:stretch>
        </p:blipFill>
        <p:spPr>
          <a:xfrm>
            <a:off x="522816" y="2188856"/>
            <a:ext cx="8860367" cy="3366940"/>
          </a:xfrm>
          <a:prstGeom prst="rect">
            <a:avLst/>
          </a:prstGeom>
        </p:spPr>
      </p:pic>
    </p:spTree>
    <p:extLst>
      <p:ext uri="{BB962C8B-B14F-4D97-AF65-F5344CB8AC3E}">
        <p14:creationId xmlns:p14="http://schemas.microsoft.com/office/powerpoint/2010/main" val="2635158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F00EF3-6370-1F4E-A554-9C394A2F8750}"/>
              </a:ext>
            </a:extLst>
          </p:cNvPr>
          <p:cNvSpPr>
            <a:spLocks noGrp="1"/>
          </p:cNvSpPr>
          <p:nvPr>
            <p:ph type="sldNum" sz="quarter" idx="7"/>
          </p:nvPr>
        </p:nvSpPr>
        <p:spPr/>
        <p:txBody>
          <a:bodyPr/>
          <a:lstStyle/>
          <a:p>
            <a:pPr marL="38100">
              <a:spcBef>
                <a:spcPts val="100"/>
              </a:spcBef>
            </a:pPr>
            <a:fld id="{81D60167-4931-47E6-BA6A-407CBD079E47}" type="slidenum">
              <a:rPr lang="en-US" spc="-5" smtClean="0"/>
              <a:pPr marL="38100">
                <a:spcBef>
                  <a:spcPts val="100"/>
                </a:spcBef>
              </a:pPr>
              <a:t>29</a:t>
            </a:fld>
            <a:endParaRPr lang="en-US" spc="-5" dirty="0"/>
          </a:p>
        </p:txBody>
      </p:sp>
      <p:pic>
        <p:nvPicPr>
          <p:cNvPr id="3" name="Picture 2">
            <a:extLst>
              <a:ext uri="{FF2B5EF4-FFF2-40B4-BE49-F238E27FC236}">
                <a16:creationId xmlns:a16="http://schemas.microsoft.com/office/drawing/2014/main" id="{7242AD64-A4AF-4ED3-9191-597237FB79D3}"/>
              </a:ext>
            </a:extLst>
          </p:cNvPr>
          <p:cNvPicPr>
            <a:picLocks noChangeAspect="1"/>
          </p:cNvPicPr>
          <p:nvPr/>
        </p:nvPicPr>
        <p:blipFill>
          <a:blip r:embed="rId2"/>
          <a:stretch>
            <a:fillRect/>
          </a:stretch>
        </p:blipFill>
        <p:spPr>
          <a:xfrm>
            <a:off x="287079" y="893134"/>
            <a:ext cx="6507125" cy="5475768"/>
          </a:xfrm>
          <a:prstGeom prst="rect">
            <a:avLst/>
          </a:prstGeom>
        </p:spPr>
      </p:pic>
      <p:sp>
        <p:nvSpPr>
          <p:cNvPr id="6" name="TextBox 5">
            <a:extLst>
              <a:ext uri="{FF2B5EF4-FFF2-40B4-BE49-F238E27FC236}">
                <a16:creationId xmlns:a16="http://schemas.microsoft.com/office/drawing/2014/main" id="{B306866A-382A-24EC-E812-07AD4FEA608A}"/>
              </a:ext>
            </a:extLst>
          </p:cNvPr>
          <p:cNvSpPr txBox="1"/>
          <p:nvPr/>
        </p:nvSpPr>
        <p:spPr>
          <a:xfrm>
            <a:off x="6794204" y="3254690"/>
            <a:ext cx="2466754" cy="646331"/>
          </a:xfrm>
          <a:prstGeom prst="rect">
            <a:avLst/>
          </a:prstGeom>
          <a:noFill/>
        </p:spPr>
        <p:txBody>
          <a:bodyPr wrap="square">
            <a:spAutoFit/>
          </a:bodyPr>
          <a:lstStyle/>
          <a:p>
            <a:pPr algn="just"/>
            <a:r>
              <a:rPr lang="en-US" sz="1800" b="1" i="0">
                <a:solidFill>
                  <a:srgbClr val="000000"/>
                </a:solidFill>
                <a:effectLst/>
                <a:latin typeface="Cambria" panose="02040503050406030204" pitchFamily="18" charset="0"/>
              </a:rPr>
              <a:t>Hình: Biểu đồ lớp cho tầng Data Access</a:t>
            </a:r>
            <a:r>
              <a:rPr lang="en-US"/>
              <a:t> </a:t>
            </a:r>
          </a:p>
        </p:txBody>
      </p:sp>
      <p:sp>
        <p:nvSpPr>
          <p:cNvPr id="7" name="TextBox 6">
            <a:extLst>
              <a:ext uri="{FF2B5EF4-FFF2-40B4-BE49-F238E27FC236}">
                <a16:creationId xmlns:a16="http://schemas.microsoft.com/office/drawing/2014/main" id="{CC0E1242-EC22-340A-1D65-DD462713553B}"/>
              </a:ext>
            </a:extLst>
          </p:cNvPr>
          <p:cNvSpPr txBox="1"/>
          <p:nvPr/>
        </p:nvSpPr>
        <p:spPr>
          <a:xfrm>
            <a:off x="2475614" y="181880"/>
            <a:ext cx="4954772" cy="584775"/>
          </a:xfrm>
          <a:prstGeom prst="rect">
            <a:avLst/>
          </a:prstGeom>
          <a:noFill/>
        </p:spPr>
        <p:txBody>
          <a:bodyPr wrap="square">
            <a:spAutoFit/>
          </a:bodyPr>
          <a:lstStyle/>
          <a:p>
            <a:r>
              <a:rPr lang="en-US" sz="3200" b="1">
                <a:solidFill>
                  <a:schemeClr val="bg1"/>
                </a:solidFill>
                <a:latin typeface="Times New Roman" panose="02020603050405020304" pitchFamily="18" charset="0"/>
                <a:cs typeface="Times New Roman" panose="02020603050405020304" pitchFamily="18" charset="0"/>
              </a:rPr>
              <a:t>Thiết kế lớp chi tiết</a:t>
            </a:r>
          </a:p>
        </p:txBody>
      </p:sp>
    </p:spTree>
    <p:extLst>
      <p:ext uri="{BB962C8B-B14F-4D97-AF65-F5344CB8AC3E}">
        <p14:creationId xmlns:p14="http://schemas.microsoft.com/office/powerpoint/2010/main" val="326039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2E2F76-FF95-04A5-A784-575A9A880711}"/>
              </a:ext>
            </a:extLst>
          </p:cNvPr>
          <p:cNvSpPr>
            <a:spLocks noGrp="1"/>
          </p:cNvSpPr>
          <p:nvPr>
            <p:ph type="sldNum" sz="quarter" idx="7"/>
          </p:nvPr>
        </p:nvSpPr>
        <p:spPr/>
        <p:txBody>
          <a:bodyPr/>
          <a:lstStyle/>
          <a:p>
            <a:pPr marL="38100">
              <a:spcBef>
                <a:spcPts val="100"/>
              </a:spcBef>
            </a:pPr>
            <a:fld id="{81D60167-4931-47E6-BA6A-407CBD079E47}" type="slidenum">
              <a:rPr lang="en-US" spc="-5" smtClean="0"/>
              <a:pPr marL="38100">
                <a:spcBef>
                  <a:spcPts val="100"/>
                </a:spcBef>
              </a:pPr>
              <a:t>3</a:t>
            </a:fld>
            <a:endParaRPr lang="en-US" spc="-5" dirty="0"/>
          </a:p>
        </p:txBody>
      </p:sp>
      <p:sp>
        <p:nvSpPr>
          <p:cNvPr id="2" name="TextBox 1">
            <a:extLst>
              <a:ext uri="{FF2B5EF4-FFF2-40B4-BE49-F238E27FC236}">
                <a16:creationId xmlns:a16="http://schemas.microsoft.com/office/drawing/2014/main" id="{BDA25F0A-7A16-4A5B-0E54-67163F0758B3}"/>
              </a:ext>
            </a:extLst>
          </p:cNvPr>
          <p:cNvSpPr txBox="1"/>
          <p:nvPr/>
        </p:nvSpPr>
        <p:spPr>
          <a:xfrm>
            <a:off x="242776" y="768447"/>
            <a:ext cx="9420448" cy="5724644"/>
          </a:xfrm>
          <a:prstGeom prst="rect">
            <a:avLst/>
          </a:prstGeom>
          <a:noFill/>
        </p:spPr>
        <p:txBody>
          <a:bodyPr wrap="square" rtlCol="0">
            <a:spAutoFit/>
          </a:bodyPr>
          <a:lstStyle/>
          <a:p>
            <a:pPr algn="just">
              <a:spcBef>
                <a:spcPts val="600"/>
              </a:spcBef>
              <a:spcAft>
                <a:spcPts val="600"/>
              </a:spcAft>
            </a:pPr>
            <a:r>
              <a:rPr lang="vi-VN" b="1" i="1">
                <a:solidFill>
                  <a:srgbClr val="000000"/>
                </a:solidFill>
                <a:effectLst/>
              </a:rPr>
              <a:t>b) Tập ký hiệu UML cho biểu đồ tuần tự</a:t>
            </a:r>
            <a:endParaRPr lang="en-US" b="1" i="1">
              <a:solidFill>
                <a:srgbClr val="000000"/>
              </a:solidFill>
              <a:effectLst/>
            </a:endParaRPr>
          </a:p>
          <a:p>
            <a:pPr algn="just">
              <a:spcBef>
                <a:spcPts val="600"/>
              </a:spcBef>
              <a:spcAft>
                <a:spcPts val="600"/>
              </a:spcAft>
            </a:pPr>
            <a:r>
              <a:rPr lang="vi-VN" b="0" i="0">
                <a:solidFill>
                  <a:srgbClr val="000000"/>
                </a:solidFill>
                <a:effectLst/>
              </a:rPr>
              <a:t>Các thành phần cơ bản của một biểu đồ tuần tự là:</a:t>
            </a:r>
            <a:endParaRPr lang="en-US" b="0" i="0">
              <a:solidFill>
                <a:srgbClr val="000000"/>
              </a:solidFill>
              <a:effectLst/>
            </a:endParaRPr>
          </a:p>
          <a:p>
            <a:pPr algn="just">
              <a:spcBef>
                <a:spcPts val="600"/>
              </a:spcBef>
              <a:spcAft>
                <a:spcPts val="600"/>
              </a:spcAft>
            </a:pPr>
            <a:r>
              <a:rPr lang="vi-VN" b="0" i="0">
                <a:solidFill>
                  <a:srgbClr val="000000"/>
                </a:solidFill>
                <a:effectLst/>
              </a:rPr>
              <a:t>- </a:t>
            </a:r>
            <a:r>
              <a:rPr lang="vi-VN" b="0" i="1">
                <a:solidFill>
                  <a:srgbClr val="3333CC"/>
                </a:solidFill>
                <a:effectLst/>
              </a:rPr>
              <a:t>Các đối tượng (object): </a:t>
            </a:r>
            <a:r>
              <a:rPr lang="vi-VN" b="0" i="0">
                <a:solidFill>
                  <a:srgbClr val="000000"/>
                </a:solidFill>
                <a:effectLst/>
              </a:rPr>
              <a:t>được biểu diễn bởi các hình chữ nhật, bên trong là</a:t>
            </a:r>
            <a:r>
              <a:rPr lang="en-US" b="0" i="0">
                <a:solidFill>
                  <a:srgbClr val="000000"/>
                </a:solidFill>
                <a:effectLst/>
              </a:rPr>
              <a:t> </a:t>
            </a:r>
            <a:r>
              <a:rPr lang="vi-VN" b="0" i="0">
                <a:solidFill>
                  <a:srgbClr val="000000"/>
                </a:solidFill>
                <a:effectLst/>
              </a:rPr>
              <a:t>tên của đối tượng. Cách viết chung của đối tượng là: </a:t>
            </a:r>
            <a:r>
              <a:rPr lang="vi-VN" b="0" i="1">
                <a:solidFill>
                  <a:srgbClr val="3333CC"/>
                </a:solidFill>
                <a:effectLst/>
              </a:rPr>
              <a:t>tên đối tượng</a:t>
            </a:r>
            <a:r>
              <a:rPr lang="vi-VN" b="0" i="1">
                <a:solidFill>
                  <a:srgbClr val="000000"/>
                </a:solidFill>
                <a:effectLst/>
              </a:rPr>
              <a:t>: tên lớp</a:t>
            </a:r>
            <a:r>
              <a:rPr lang="vi-VN" b="0" i="0">
                <a:solidFill>
                  <a:srgbClr val="000000"/>
                </a:solidFill>
                <a:effectLst/>
              </a:rPr>
              <a:t>.</a:t>
            </a:r>
            <a:r>
              <a:rPr lang="en-US" b="0" i="0">
                <a:solidFill>
                  <a:srgbClr val="000000"/>
                </a:solidFill>
                <a:effectLst/>
              </a:rPr>
              <a:t> </a:t>
            </a:r>
            <a:r>
              <a:rPr lang="vi-VN" b="0" i="0">
                <a:solidFill>
                  <a:srgbClr val="000000"/>
                </a:solidFill>
                <a:effectLst/>
              </a:rPr>
              <a:t>Nếu chỉ viết</a:t>
            </a:r>
            <a:r>
              <a:rPr lang="vi-VN" b="0" i="1">
                <a:solidFill>
                  <a:srgbClr val="000000"/>
                </a:solidFill>
                <a:effectLst/>
              </a:rPr>
              <a:t>:</a:t>
            </a:r>
            <a:r>
              <a:rPr lang="en-US" b="0" i="1">
                <a:solidFill>
                  <a:srgbClr val="000000"/>
                </a:solidFill>
                <a:effectLst/>
              </a:rPr>
              <a:t> </a:t>
            </a:r>
            <a:r>
              <a:rPr lang="vi-VN" b="0" i="1">
                <a:solidFill>
                  <a:srgbClr val="000000"/>
                </a:solidFill>
                <a:effectLst/>
              </a:rPr>
              <a:t>tên_lớp </a:t>
            </a:r>
            <a:r>
              <a:rPr lang="vi-VN" b="0" i="0">
                <a:solidFill>
                  <a:srgbClr val="000000"/>
                </a:solidFill>
                <a:effectLst/>
              </a:rPr>
              <a:t>thì có nghĩa là bất cứ đối tượng nào của lớp tương</a:t>
            </a:r>
            <a:r>
              <a:rPr lang="en-US" b="0" i="0">
                <a:solidFill>
                  <a:srgbClr val="000000"/>
                </a:solidFill>
                <a:effectLst/>
              </a:rPr>
              <a:t> </a:t>
            </a:r>
            <a:r>
              <a:rPr lang="vi-VN" b="0" i="0">
                <a:solidFill>
                  <a:srgbClr val="000000"/>
                </a:solidFill>
                <a:effectLst/>
              </a:rPr>
              <a:t>ứng đó. Trong biểu đồ tuần tự, không phải các đối tượng đều xuất hiện ở</a:t>
            </a:r>
            <a:r>
              <a:rPr lang="en-US" b="0" i="0">
                <a:solidFill>
                  <a:srgbClr val="000000"/>
                </a:solidFill>
                <a:effectLst/>
              </a:rPr>
              <a:t> </a:t>
            </a:r>
            <a:r>
              <a:rPr lang="vi-VN" b="0" i="0">
                <a:solidFill>
                  <a:srgbClr val="000000"/>
                </a:solidFill>
                <a:effectLst/>
              </a:rPr>
              <a:t>trên cùng của biểu đồ mà chúng chỉ xuất</a:t>
            </a:r>
            <a:r>
              <a:rPr lang="en-US" b="0" i="0">
                <a:solidFill>
                  <a:srgbClr val="000000"/>
                </a:solidFill>
                <a:effectLst/>
              </a:rPr>
              <a:t> </a:t>
            </a:r>
            <a:r>
              <a:rPr lang="vi-VN" b="0" i="0">
                <a:solidFill>
                  <a:srgbClr val="000000"/>
                </a:solidFill>
                <a:effectLst/>
              </a:rPr>
              <a:t>hiện (về mặt thời gian) khi thực sự</a:t>
            </a:r>
            <a:r>
              <a:rPr lang="en-US" b="0" i="0">
                <a:solidFill>
                  <a:srgbClr val="000000"/>
                </a:solidFill>
                <a:effectLst/>
              </a:rPr>
              <a:t> </a:t>
            </a:r>
            <a:r>
              <a:rPr lang="vi-VN" b="0" i="0">
                <a:solidFill>
                  <a:srgbClr val="000000"/>
                </a:solidFill>
                <a:effectLst/>
              </a:rPr>
              <a:t>tham gia vào tương tác.</a:t>
            </a:r>
            <a:endParaRPr lang="en-US" b="0" i="0">
              <a:solidFill>
                <a:srgbClr val="000000"/>
              </a:solidFill>
              <a:effectLst/>
            </a:endParaRPr>
          </a:p>
          <a:p>
            <a:pPr algn="just">
              <a:spcBef>
                <a:spcPts val="600"/>
              </a:spcBef>
              <a:spcAft>
                <a:spcPts val="600"/>
              </a:spcAft>
            </a:pPr>
            <a:r>
              <a:rPr lang="vi-VN" b="0" i="0">
                <a:solidFill>
                  <a:srgbClr val="000000"/>
                </a:solidFill>
                <a:effectLst/>
              </a:rPr>
              <a:t>- </a:t>
            </a:r>
            <a:r>
              <a:rPr lang="vi-VN" b="0" i="1">
                <a:solidFill>
                  <a:srgbClr val="3333CC"/>
                </a:solidFill>
                <a:effectLst/>
              </a:rPr>
              <a:t>Các message: </a:t>
            </a:r>
            <a:r>
              <a:rPr lang="vi-VN" b="0" i="0">
                <a:solidFill>
                  <a:srgbClr val="000000"/>
                </a:solidFill>
                <a:effectLst/>
              </a:rPr>
              <a:t>được biểu diễn bằng các mũi tên hướng từ đối tượng gửi</a:t>
            </a:r>
            <a:r>
              <a:rPr lang="en-US" b="0" i="0">
                <a:solidFill>
                  <a:srgbClr val="000000"/>
                </a:solidFill>
                <a:effectLst/>
              </a:rPr>
              <a:t> </a:t>
            </a:r>
            <a:r>
              <a:rPr lang="vi-VN" b="0" i="0">
                <a:solidFill>
                  <a:srgbClr val="000000"/>
                </a:solidFill>
                <a:effectLst/>
              </a:rPr>
              <a:t>sang đối tượng nhận. Tên các message có thể biểu diễn dưới dạng phi hình</a:t>
            </a:r>
            <a:r>
              <a:rPr lang="en-US" b="0" i="0">
                <a:solidFill>
                  <a:srgbClr val="000000"/>
                </a:solidFill>
                <a:effectLst/>
              </a:rPr>
              <a:t> </a:t>
            </a:r>
            <a:r>
              <a:rPr lang="vi-VN" b="0" i="0">
                <a:solidFill>
                  <a:srgbClr val="000000"/>
                </a:solidFill>
                <a:effectLst/>
              </a:rPr>
              <a:t>thức (như các thông tin trong kịch bản) hoặc dưới dạng hình thức (với dạng</a:t>
            </a:r>
            <a:r>
              <a:rPr lang="en-US" b="0" i="0">
                <a:solidFill>
                  <a:srgbClr val="000000"/>
                </a:solidFill>
                <a:effectLst/>
              </a:rPr>
              <a:t> </a:t>
            </a:r>
            <a:r>
              <a:rPr lang="vi-VN" b="0" i="0">
                <a:solidFill>
                  <a:srgbClr val="000000"/>
                </a:solidFill>
                <a:effectLst/>
              </a:rPr>
              <a:t>giống như các phương thức). Biểu</a:t>
            </a:r>
            <a:r>
              <a:rPr lang="en-US" b="0" i="0">
                <a:solidFill>
                  <a:srgbClr val="000000"/>
                </a:solidFill>
                <a:effectLst/>
              </a:rPr>
              <a:t> </a:t>
            </a:r>
            <a:r>
              <a:rPr lang="vi-VN" b="0" i="0">
                <a:solidFill>
                  <a:srgbClr val="000000"/>
                </a:solidFill>
                <a:effectLst/>
              </a:rPr>
              <a:t>đồ tuần tự cho phép có các message từ</a:t>
            </a:r>
            <a:r>
              <a:rPr lang="en-US" b="0" i="0">
                <a:solidFill>
                  <a:srgbClr val="000000"/>
                </a:solidFill>
                <a:effectLst/>
              </a:rPr>
              <a:t> </a:t>
            </a:r>
            <a:r>
              <a:rPr lang="vi-VN" b="0" i="0">
                <a:solidFill>
                  <a:srgbClr val="000000"/>
                </a:solidFill>
                <a:effectLst/>
              </a:rPr>
              <a:t>một đối tượng tới chính bản thân nó.</a:t>
            </a:r>
            <a:endParaRPr lang="en-US" b="0" i="0">
              <a:solidFill>
                <a:srgbClr val="000000"/>
              </a:solidFill>
              <a:effectLst/>
            </a:endParaRPr>
          </a:p>
          <a:p>
            <a:pPr marL="285750" indent="-285750" algn="just">
              <a:spcBef>
                <a:spcPts val="600"/>
              </a:spcBef>
              <a:spcAft>
                <a:spcPts val="600"/>
              </a:spcAft>
              <a:buFontTx/>
              <a:buChar char="-"/>
            </a:pPr>
            <a:r>
              <a:rPr lang="vi-VN" b="0" i="0">
                <a:solidFill>
                  <a:srgbClr val="000000"/>
                </a:solidFill>
                <a:effectLst/>
              </a:rPr>
              <a:t>Trong biểu đồ tuần tự có thể có nhiều loại message khác nhau tuỳ theo mục</a:t>
            </a:r>
            <a:r>
              <a:rPr lang="en-US" b="0" i="0">
                <a:solidFill>
                  <a:srgbClr val="000000"/>
                </a:solidFill>
                <a:effectLst/>
              </a:rPr>
              <a:t> </a:t>
            </a:r>
            <a:r>
              <a:rPr lang="vi-VN" b="0" i="0">
                <a:solidFill>
                  <a:srgbClr val="000000"/>
                </a:solidFill>
                <a:effectLst/>
              </a:rPr>
              <a:t>đích sử dụng và tác động của message đến đối tượng.</a:t>
            </a:r>
            <a:endParaRPr lang="en-US">
              <a:solidFill>
                <a:srgbClr val="000000"/>
              </a:solidFill>
            </a:endParaRPr>
          </a:p>
          <a:p>
            <a:pPr marL="285750" indent="-285750" algn="just">
              <a:spcBef>
                <a:spcPts val="600"/>
              </a:spcBef>
              <a:spcAft>
                <a:spcPts val="600"/>
              </a:spcAft>
              <a:buFontTx/>
              <a:buChar char="-"/>
            </a:pPr>
            <a:r>
              <a:rPr lang="vi-VN" i="1">
                <a:solidFill>
                  <a:srgbClr val="000000"/>
                </a:solidFill>
              </a:rPr>
              <a:t>Đường lifeline: </a:t>
            </a:r>
            <a:r>
              <a:rPr lang="vi-VN">
                <a:solidFill>
                  <a:srgbClr val="000000"/>
                </a:solidFill>
              </a:rPr>
              <a:t>là một đường kẻ nối dài phía dưới đối tượng, mô tả quá</a:t>
            </a:r>
            <a:br>
              <a:rPr lang="vi-VN">
                <a:solidFill>
                  <a:srgbClr val="000000"/>
                </a:solidFill>
              </a:rPr>
            </a:br>
            <a:r>
              <a:rPr lang="vi-VN">
                <a:solidFill>
                  <a:srgbClr val="000000"/>
                </a:solidFill>
              </a:rPr>
              <a:t>trình của đối tượng trong tương tác thuộc biểu đồ.</a:t>
            </a:r>
            <a:endParaRPr lang="en-US">
              <a:solidFill>
                <a:srgbClr val="000000"/>
              </a:solidFill>
            </a:endParaRPr>
          </a:p>
          <a:p>
            <a:pPr marL="285750" indent="-285750" algn="just">
              <a:spcBef>
                <a:spcPts val="600"/>
              </a:spcBef>
              <a:spcAft>
                <a:spcPts val="600"/>
              </a:spcAft>
              <a:buFontTx/>
              <a:buChar char="-"/>
            </a:pPr>
            <a:r>
              <a:rPr lang="vi-VN" i="1">
                <a:solidFill>
                  <a:srgbClr val="000000"/>
                </a:solidFill>
              </a:rPr>
              <a:t>Chú thích: </a:t>
            </a:r>
            <a:r>
              <a:rPr lang="vi-VN">
                <a:solidFill>
                  <a:srgbClr val="000000"/>
                </a:solidFill>
              </a:rPr>
              <a:t>biểu đồ tuần tự cũng có thể có chú thích để người đọc dễ dàng</a:t>
            </a:r>
            <a:br>
              <a:rPr lang="vi-VN">
                <a:solidFill>
                  <a:srgbClr val="000000"/>
                </a:solidFill>
              </a:rPr>
            </a:br>
            <a:r>
              <a:rPr lang="vi-VN">
                <a:solidFill>
                  <a:srgbClr val="000000"/>
                </a:solidFill>
              </a:rPr>
              <a:t>hiểu được nội dung của biểu đồ đó </a:t>
            </a:r>
            <a:endParaRPr lang="en-US">
              <a:solidFill>
                <a:srgbClr val="000000"/>
              </a:solidFill>
            </a:endParaRPr>
          </a:p>
        </p:txBody>
      </p:sp>
      <p:sp>
        <p:nvSpPr>
          <p:cNvPr id="3" name="TextBox 2">
            <a:extLst>
              <a:ext uri="{FF2B5EF4-FFF2-40B4-BE49-F238E27FC236}">
                <a16:creationId xmlns:a16="http://schemas.microsoft.com/office/drawing/2014/main" id="{AE398237-B3A7-B9D4-5F95-2C7F25E338B8}"/>
              </a:ext>
            </a:extLst>
          </p:cNvPr>
          <p:cNvSpPr txBox="1"/>
          <p:nvPr/>
        </p:nvSpPr>
        <p:spPr>
          <a:xfrm>
            <a:off x="713373" y="141093"/>
            <a:ext cx="8891374" cy="523220"/>
          </a:xfrm>
          <a:prstGeom prst="rect">
            <a:avLst/>
          </a:prstGeom>
          <a:noFill/>
        </p:spPr>
        <p:txBody>
          <a:bodyPr wrap="square">
            <a:spAutoFit/>
          </a:bodyPr>
          <a:lstStyle/>
          <a:p>
            <a:pPr algn="ctr"/>
            <a:r>
              <a:rPr lang="en-US" sz="2800" b="1" i="0">
                <a:solidFill>
                  <a:schemeClr val="bg1"/>
                </a:solidFill>
                <a:effectLst/>
                <a:latin typeface="Arial" panose="020B0604020202020204" pitchFamily="34" charset="0"/>
                <a:cs typeface="Arial" panose="020B0604020202020204" pitchFamily="34" charset="0"/>
              </a:rPr>
              <a:t>4.1. </a:t>
            </a:r>
            <a:r>
              <a:rPr lang="vi-VN" sz="2800" b="1" i="0">
                <a:solidFill>
                  <a:schemeClr val="bg1"/>
                </a:solidFill>
                <a:effectLst/>
              </a:rPr>
              <a:t>Biểu đồ tương tác dạng tuần tự</a:t>
            </a:r>
            <a:r>
              <a:rPr lang="vi-VN" sz="2800">
                <a:solidFill>
                  <a:schemeClr val="bg1"/>
                </a:solidFill>
              </a:rPr>
              <a:t> </a:t>
            </a:r>
            <a:endParaRPr lang="en-US" sz="2800">
              <a:solidFill>
                <a:schemeClr val="bg1"/>
              </a:solidFill>
            </a:endParaRPr>
          </a:p>
        </p:txBody>
      </p:sp>
    </p:spTree>
    <p:extLst>
      <p:ext uri="{BB962C8B-B14F-4D97-AF65-F5344CB8AC3E}">
        <p14:creationId xmlns:p14="http://schemas.microsoft.com/office/powerpoint/2010/main" val="4028134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F00EF3-6370-1F4E-A554-9C394A2F8750}"/>
              </a:ext>
            </a:extLst>
          </p:cNvPr>
          <p:cNvSpPr>
            <a:spLocks noGrp="1"/>
          </p:cNvSpPr>
          <p:nvPr>
            <p:ph type="sldNum" sz="quarter" idx="7"/>
          </p:nvPr>
        </p:nvSpPr>
        <p:spPr>
          <a:xfrm>
            <a:off x="397559" y="6554645"/>
            <a:ext cx="580636" cy="218296"/>
          </a:xfrm>
        </p:spPr>
        <p:txBody>
          <a:bodyPr/>
          <a:lstStyle/>
          <a:p>
            <a:pPr marL="38100">
              <a:spcBef>
                <a:spcPts val="100"/>
              </a:spcBef>
            </a:pPr>
            <a:fld id="{81D60167-4931-47E6-BA6A-407CBD079E47}" type="slidenum">
              <a:rPr lang="en-US" spc="-5" smtClean="0"/>
              <a:pPr marL="38100">
                <a:spcBef>
                  <a:spcPts val="100"/>
                </a:spcBef>
              </a:pPr>
              <a:t>30</a:t>
            </a:fld>
            <a:endParaRPr lang="en-US" spc="-5" dirty="0"/>
          </a:p>
        </p:txBody>
      </p:sp>
      <p:pic>
        <p:nvPicPr>
          <p:cNvPr id="6" name="Picture 5">
            <a:extLst>
              <a:ext uri="{FF2B5EF4-FFF2-40B4-BE49-F238E27FC236}">
                <a16:creationId xmlns:a16="http://schemas.microsoft.com/office/drawing/2014/main" id="{E808CDA5-720D-1B23-51A1-9D7CF15A1E35}"/>
              </a:ext>
            </a:extLst>
          </p:cNvPr>
          <p:cNvPicPr>
            <a:picLocks noChangeAspect="1"/>
          </p:cNvPicPr>
          <p:nvPr/>
        </p:nvPicPr>
        <p:blipFill>
          <a:blip r:embed="rId2"/>
          <a:stretch>
            <a:fillRect/>
          </a:stretch>
        </p:blipFill>
        <p:spPr>
          <a:xfrm>
            <a:off x="0" y="839973"/>
            <a:ext cx="6629133" cy="5454501"/>
          </a:xfrm>
          <a:prstGeom prst="rect">
            <a:avLst/>
          </a:prstGeom>
        </p:spPr>
      </p:pic>
      <p:sp>
        <p:nvSpPr>
          <p:cNvPr id="8" name="TextBox 7">
            <a:extLst>
              <a:ext uri="{FF2B5EF4-FFF2-40B4-BE49-F238E27FC236}">
                <a16:creationId xmlns:a16="http://schemas.microsoft.com/office/drawing/2014/main" id="{9038E465-8AAB-DBE7-287D-F2D503FF1AC3}"/>
              </a:ext>
            </a:extLst>
          </p:cNvPr>
          <p:cNvSpPr txBox="1"/>
          <p:nvPr/>
        </p:nvSpPr>
        <p:spPr>
          <a:xfrm>
            <a:off x="6485860" y="3244057"/>
            <a:ext cx="3189767" cy="646331"/>
          </a:xfrm>
          <a:prstGeom prst="rect">
            <a:avLst/>
          </a:prstGeom>
          <a:noFill/>
        </p:spPr>
        <p:txBody>
          <a:bodyPr wrap="square">
            <a:spAutoFit/>
          </a:bodyPr>
          <a:lstStyle/>
          <a:p>
            <a:r>
              <a:rPr lang="en-US" sz="1800" b="1" i="0">
                <a:solidFill>
                  <a:srgbClr val="000000"/>
                </a:solidFill>
                <a:effectLst/>
                <a:latin typeface="Cambria" panose="02040503050406030204" pitchFamily="18" charset="0"/>
              </a:rPr>
              <a:t>Hình: Biểu đồ lớp cho tầng Business</a:t>
            </a:r>
            <a:r>
              <a:rPr lang="en-US"/>
              <a:t> </a:t>
            </a:r>
          </a:p>
        </p:txBody>
      </p:sp>
      <p:sp>
        <p:nvSpPr>
          <p:cNvPr id="9" name="TextBox 8">
            <a:extLst>
              <a:ext uri="{FF2B5EF4-FFF2-40B4-BE49-F238E27FC236}">
                <a16:creationId xmlns:a16="http://schemas.microsoft.com/office/drawing/2014/main" id="{719A699A-2D71-A11C-C1C1-F4D83B071F1B}"/>
              </a:ext>
            </a:extLst>
          </p:cNvPr>
          <p:cNvSpPr txBox="1"/>
          <p:nvPr/>
        </p:nvSpPr>
        <p:spPr>
          <a:xfrm>
            <a:off x="2475614" y="181880"/>
            <a:ext cx="4954772" cy="584775"/>
          </a:xfrm>
          <a:prstGeom prst="rect">
            <a:avLst/>
          </a:prstGeom>
          <a:noFill/>
        </p:spPr>
        <p:txBody>
          <a:bodyPr wrap="square">
            <a:spAutoFit/>
          </a:bodyPr>
          <a:lstStyle/>
          <a:p>
            <a:r>
              <a:rPr lang="en-US" sz="3200" b="1">
                <a:solidFill>
                  <a:schemeClr val="bg1"/>
                </a:solidFill>
                <a:latin typeface="Times New Roman" panose="02020603050405020304" pitchFamily="18" charset="0"/>
                <a:cs typeface="Times New Roman" panose="02020603050405020304" pitchFamily="18" charset="0"/>
              </a:rPr>
              <a:t>Thiết kế lớp chi tiết</a:t>
            </a:r>
          </a:p>
        </p:txBody>
      </p:sp>
    </p:spTree>
    <p:extLst>
      <p:ext uri="{BB962C8B-B14F-4D97-AF65-F5344CB8AC3E}">
        <p14:creationId xmlns:p14="http://schemas.microsoft.com/office/powerpoint/2010/main" val="2674882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D09B8C-57B5-9641-AEA7-52AD8525300F}"/>
              </a:ext>
            </a:extLst>
          </p:cNvPr>
          <p:cNvSpPr>
            <a:spLocks noGrp="1"/>
          </p:cNvSpPr>
          <p:nvPr>
            <p:ph type="sldNum" sz="quarter" idx="7"/>
          </p:nvPr>
        </p:nvSpPr>
        <p:spPr/>
        <p:txBody>
          <a:bodyPr/>
          <a:lstStyle/>
          <a:p>
            <a:pPr marL="38100">
              <a:spcBef>
                <a:spcPts val="100"/>
              </a:spcBef>
            </a:pPr>
            <a:fld id="{81D60167-4931-47E6-BA6A-407CBD079E47}" type="slidenum">
              <a:rPr lang="en-US" spc="-5" smtClean="0"/>
              <a:pPr marL="38100">
                <a:spcBef>
                  <a:spcPts val="100"/>
                </a:spcBef>
              </a:pPr>
              <a:t>31</a:t>
            </a:fld>
            <a:endParaRPr lang="en-US" spc="-5" dirty="0"/>
          </a:p>
        </p:txBody>
      </p:sp>
      <p:pic>
        <p:nvPicPr>
          <p:cNvPr id="6" name="Picture 5">
            <a:extLst>
              <a:ext uri="{FF2B5EF4-FFF2-40B4-BE49-F238E27FC236}">
                <a16:creationId xmlns:a16="http://schemas.microsoft.com/office/drawing/2014/main" id="{78DA4184-14E8-1580-F229-196643F1D2ED}"/>
              </a:ext>
            </a:extLst>
          </p:cNvPr>
          <p:cNvPicPr>
            <a:picLocks noChangeAspect="1"/>
          </p:cNvPicPr>
          <p:nvPr/>
        </p:nvPicPr>
        <p:blipFill>
          <a:blip r:embed="rId2"/>
          <a:stretch>
            <a:fillRect/>
          </a:stretch>
        </p:blipFill>
        <p:spPr>
          <a:xfrm>
            <a:off x="127591" y="1052333"/>
            <a:ext cx="6289852" cy="5093286"/>
          </a:xfrm>
          <a:prstGeom prst="rect">
            <a:avLst/>
          </a:prstGeom>
        </p:spPr>
      </p:pic>
      <p:sp>
        <p:nvSpPr>
          <p:cNvPr id="8" name="TextBox 7">
            <a:extLst>
              <a:ext uri="{FF2B5EF4-FFF2-40B4-BE49-F238E27FC236}">
                <a16:creationId xmlns:a16="http://schemas.microsoft.com/office/drawing/2014/main" id="{C8A2C9F3-F6C1-E85E-0A51-56C0193EE1F4}"/>
              </a:ext>
            </a:extLst>
          </p:cNvPr>
          <p:cNvSpPr txBox="1"/>
          <p:nvPr/>
        </p:nvSpPr>
        <p:spPr>
          <a:xfrm>
            <a:off x="6581552" y="3429000"/>
            <a:ext cx="2381694" cy="646331"/>
          </a:xfrm>
          <a:prstGeom prst="rect">
            <a:avLst/>
          </a:prstGeom>
          <a:noFill/>
        </p:spPr>
        <p:txBody>
          <a:bodyPr wrap="square">
            <a:spAutoFit/>
          </a:bodyPr>
          <a:lstStyle/>
          <a:p>
            <a:r>
              <a:rPr lang="en-US" sz="1800" b="1" i="0">
                <a:solidFill>
                  <a:srgbClr val="000000"/>
                </a:solidFill>
                <a:effectLst/>
                <a:latin typeface="Cambria" panose="02040503050406030204" pitchFamily="18" charset="0"/>
              </a:rPr>
              <a:t>Hình: Biểu đồ lớp cho tầng Giao diện</a:t>
            </a:r>
            <a:endParaRPr lang="en-US"/>
          </a:p>
        </p:txBody>
      </p:sp>
      <p:sp>
        <p:nvSpPr>
          <p:cNvPr id="9" name="TextBox 8">
            <a:extLst>
              <a:ext uri="{FF2B5EF4-FFF2-40B4-BE49-F238E27FC236}">
                <a16:creationId xmlns:a16="http://schemas.microsoft.com/office/drawing/2014/main" id="{21A090CC-647E-3C6E-137A-99A2E84FB106}"/>
              </a:ext>
            </a:extLst>
          </p:cNvPr>
          <p:cNvSpPr txBox="1"/>
          <p:nvPr/>
        </p:nvSpPr>
        <p:spPr>
          <a:xfrm>
            <a:off x="2475614" y="181880"/>
            <a:ext cx="4954772" cy="584775"/>
          </a:xfrm>
          <a:prstGeom prst="rect">
            <a:avLst/>
          </a:prstGeom>
          <a:noFill/>
        </p:spPr>
        <p:txBody>
          <a:bodyPr wrap="square">
            <a:spAutoFit/>
          </a:bodyPr>
          <a:lstStyle/>
          <a:p>
            <a:r>
              <a:rPr lang="en-US" sz="3200" b="1">
                <a:solidFill>
                  <a:schemeClr val="bg1"/>
                </a:solidFill>
                <a:latin typeface="Times New Roman" panose="02020603050405020304" pitchFamily="18" charset="0"/>
                <a:cs typeface="Times New Roman" panose="02020603050405020304" pitchFamily="18" charset="0"/>
              </a:rPr>
              <a:t>Thiết kế lớp chi tiết</a:t>
            </a:r>
          </a:p>
        </p:txBody>
      </p:sp>
    </p:spTree>
    <p:extLst>
      <p:ext uri="{BB962C8B-B14F-4D97-AF65-F5344CB8AC3E}">
        <p14:creationId xmlns:p14="http://schemas.microsoft.com/office/powerpoint/2010/main" val="3742182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4212178" y="2555480"/>
            <a:ext cx="4571214" cy="1488485"/>
          </a:xfrm>
          <a:prstGeom prst="rect">
            <a:avLst/>
          </a:prstGeom>
        </p:spPr>
      </p:pic>
    </p:spTree>
    <p:extLst>
      <p:ext uri="{BB962C8B-B14F-4D97-AF65-F5344CB8AC3E}">
        <p14:creationId xmlns:p14="http://schemas.microsoft.com/office/powerpoint/2010/main" val="1200696162"/>
      </p:ext>
    </p:extLst>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2E2F76-FF95-04A5-A784-575A9A880711}"/>
              </a:ext>
            </a:extLst>
          </p:cNvPr>
          <p:cNvSpPr>
            <a:spLocks noGrp="1"/>
          </p:cNvSpPr>
          <p:nvPr>
            <p:ph type="sldNum" sz="quarter" idx="7"/>
          </p:nvPr>
        </p:nvSpPr>
        <p:spPr/>
        <p:txBody>
          <a:bodyPr/>
          <a:lstStyle/>
          <a:p>
            <a:pPr marL="38100">
              <a:spcBef>
                <a:spcPts val="100"/>
              </a:spcBef>
            </a:pPr>
            <a:fld id="{81D60167-4931-47E6-BA6A-407CBD079E47}" type="slidenum">
              <a:rPr lang="en-US" spc="-5" smtClean="0"/>
              <a:pPr marL="38100">
                <a:spcBef>
                  <a:spcPts val="100"/>
                </a:spcBef>
              </a:pPr>
              <a:t>4</a:t>
            </a:fld>
            <a:endParaRPr lang="en-US" spc="-5" dirty="0"/>
          </a:p>
        </p:txBody>
      </p:sp>
      <p:pic>
        <p:nvPicPr>
          <p:cNvPr id="3" name="Picture 2">
            <a:extLst>
              <a:ext uri="{FF2B5EF4-FFF2-40B4-BE49-F238E27FC236}">
                <a16:creationId xmlns:a16="http://schemas.microsoft.com/office/drawing/2014/main" id="{8CBA4814-4DC3-0E69-7E12-0F5C4B486A27}"/>
              </a:ext>
            </a:extLst>
          </p:cNvPr>
          <p:cNvPicPr>
            <a:picLocks noChangeAspect="1"/>
          </p:cNvPicPr>
          <p:nvPr/>
        </p:nvPicPr>
        <p:blipFill>
          <a:blip r:embed="rId2"/>
          <a:stretch>
            <a:fillRect/>
          </a:stretch>
        </p:blipFill>
        <p:spPr>
          <a:xfrm>
            <a:off x="1275907" y="1234306"/>
            <a:ext cx="6174377" cy="2090100"/>
          </a:xfrm>
          <a:prstGeom prst="rect">
            <a:avLst/>
          </a:prstGeom>
        </p:spPr>
      </p:pic>
      <p:pic>
        <p:nvPicPr>
          <p:cNvPr id="6" name="Picture 5">
            <a:extLst>
              <a:ext uri="{FF2B5EF4-FFF2-40B4-BE49-F238E27FC236}">
                <a16:creationId xmlns:a16="http://schemas.microsoft.com/office/drawing/2014/main" id="{34B5614B-B26E-FF9D-E02F-6D43AC12A43A}"/>
              </a:ext>
            </a:extLst>
          </p:cNvPr>
          <p:cNvPicPr>
            <a:picLocks noChangeAspect="1"/>
          </p:cNvPicPr>
          <p:nvPr/>
        </p:nvPicPr>
        <p:blipFill>
          <a:blip r:embed="rId3"/>
          <a:stretch>
            <a:fillRect/>
          </a:stretch>
        </p:blipFill>
        <p:spPr>
          <a:xfrm>
            <a:off x="1350336" y="3239342"/>
            <a:ext cx="6174377" cy="3012601"/>
          </a:xfrm>
          <a:prstGeom prst="rect">
            <a:avLst/>
          </a:prstGeom>
        </p:spPr>
      </p:pic>
      <p:sp>
        <p:nvSpPr>
          <p:cNvPr id="2" name="TextBox 1">
            <a:extLst>
              <a:ext uri="{FF2B5EF4-FFF2-40B4-BE49-F238E27FC236}">
                <a16:creationId xmlns:a16="http://schemas.microsoft.com/office/drawing/2014/main" id="{1B82C676-EF6A-C1CD-BB6A-DE8B64785124}"/>
              </a:ext>
            </a:extLst>
          </p:cNvPr>
          <p:cNvSpPr txBox="1"/>
          <p:nvPr/>
        </p:nvSpPr>
        <p:spPr>
          <a:xfrm>
            <a:off x="713373" y="141093"/>
            <a:ext cx="8891374" cy="523220"/>
          </a:xfrm>
          <a:prstGeom prst="rect">
            <a:avLst/>
          </a:prstGeom>
          <a:noFill/>
        </p:spPr>
        <p:txBody>
          <a:bodyPr wrap="square">
            <a:spAutoFit/>
          </a:bodyPr>
          <a:lstStyle/>
          <a:p>
            <a:pPr algn="ctr"/>
            <a:r>
              <a:rPr lang="en-US" sz="2800" b="1" i="0">
                <a:solidFill>
                  <a:schemeClr val="bg1"/>
                </a:solidFill>
                <a:effectLst/>
                <a:latin typeface="Arial" panose="020B0604020202020204" pitchFamily="34" charset="0"/>
                <a:cs typeface="Arial" panose="020B0604020202020204" pitchFamily="34" charset="0"/>
              </a:rPr>
              <a:t>4.1. </a:t>
            </a:r>
            <a:r>
              <a:rPr lang="vi-VN" sz="2800" b="1" i="0">
                <a:solidFill>
                  <a:schemeClr val="bg1"/>
                </a:solidFill>
                <a:effectLst/>
              </a:rPr>
              <a:t>Biểu đồ tương tác dạng tuần tự</a:t>
            </a:r>
            <a:r>
              <a:rPr lang="vi-VN" sz="2800">
                <a:solidFill>
                  <a:schemeClr val="bg1"/>
                </a:solidFill>
              </a:rPr>
              <a:t> </a:t>
            </a:r>
            <a:endParaRPr lang="en-US" sz="2800">
              <a:solidFill>
                <a:schemeClr val="bg1"/>
              </a:solidFill>
            </a:endParaRPr>
          </a:p>
        </p:txBody>
      </p:sp>
    </p:spTree>
    <p:extLst>
      <p:ext uri="{BB962C8B-B14F-4D97-AF65-F5344CB8AC3E}">
        <p14:creationId xmlns:p14="http://schemas.microsoft.com/office/powerpoint/2010/main" val="4174060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B9B685-4E97-C2AD-1E8B-D807EB07DBE7}"/>
              </a:ext>
            </a:extLst>
          </p:cNvPr>
          <p:cNvSpPr>
            <a:spLocks noGrp="1"/>
          </p:cNvSpPr>
          <p:nvPr>
            <p:ph type="body" idx="1"/>
          </p:nvPr>
        </p:nvSpPr>
        <p:spPr>
          <a:xfrm>
            <a:off x="450722" y="1127760"/>
            <a:ext cx="9048307" cy="4602480"/>
          </a:xfrm>
        </p:spPr>
        <p:txBody>
          <a:bodyPr/>
          <a:lstStyle/>
          <a:p>
            <a:pPr algn="just"/>
            <a:r>
              <a:rPr lang="vi-VN" sz="2000" b="0" i="0">
                <a:solidFill>
                  <a:srgbClr val="555555"/>
                </a:solidFill>
                <a:effectLst/>
                <a:latin typeface="Arial" panose="020B0604020202020204" pitchFamily="34" charset="0"/>
                <a:cs typeface="Arial" panose="020B0604020202020204" pitchFamily="34" charset="0"/>
              </a:rPr>
              <a:t>Biểu đồ tuần tự minh họa các đối tượng tương tác với nhau ra sao. Chúng tập trung vào các chuỗi thông điệp, có nghĩa là các thông điệp được gửi và nhận giữa một loạt các đối tượng như thế nào. Biểu đồ tuần tự có hai trục: trục nằm dọc chỉ thời gian, trục nằm ngang chỉ ra một tập hợp các đối tượng. Một biểu đồ tuần tự cũng nêu bật sự tương tác trong một cảnh kịch (scenario) – một sự tương tác sẽ xảy ra tại một thời điểm nào đó trong quá trình thực thi của hệ thống.</a:t>
            </a:r>
          </a:p>
          <a:p>
            <a:pPr algn="just"/>
            <a:r>
              <a:rPr lang="vi-VN" sz="2000" b="0" i="0">
                <a:solidFill>
                  <a:srgbClr val="555555"/>
                </a:solidFill>
                <a:effectLst/>
                <a:latin typeface="Arial" panose="020B0604020202020204" pitchFamily="34" charset="0"/>
                <a:cs typeface="Arial" panose="020B0604020202020204" pitchFamily="34" charset="0"/>
              </a:rPr>
              <a:t>Từ các hình chữ nhật biểu diễn đối tượng có các đường gạch rời (dashed line) thẳng đứng biểu thị đường đời đối tượng, tức là sự tồn tại của đối tượng trong chuỗi tương tác. Trong khoảng thời gian này, đối tượng được thực thể hóa, sẵn sàng để gửi và nhận thông điệp. Quá trình giao tiếp giữa các đối tượng được thể hiện bằng các đường thẳng thông điệp nằm ngang nối các đường đời đối tượng. Mỗi tên ở đầu đường thẳng sẽ chỉ ra loại thông điệp này mang tính đồng bộ, không đồng bộ hay đơn giản. Để đọc biểu đồ tuần tự, hãy bắt đầu từ phía bên trên của biểu đồ rồi chạy dọc xuống và quan sát sự trao đổi thông điệp giữa các đối tượng xảy ra dọc theo tiến trình thời gian.</a:t>
            </a:r>
          </a:p>
          <a:p>
            <a:endParaRPr lang="en-US" sz="200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6F5A40FC-017C-915A-C932-DA484F176EDE}"/>
              </a:ext>
            </a:extLst>
          </p:cNvPr>
          <p:cNvSpPr>
            <a:spLocks noGrp="1"/>
          </p:cNvSpPr>
          <p:nvPr>
            <p:ph type="sldNum" sz="quarter" idx="7"/>
          </p:nvPr>
        </p:nvSpPr>
        <p:spPr/>
        <p:txBody>
          <a:bodyPr/>
          <a:lstStyle/>
          <a:p>
            <a:pPr marL="38100">
              <a:spcBef>
                <a:spcPts val="100"/>
              </a:spcBef>
            </a:pPr>
            <a:fld id="{81D60167-4931-47E6-BA6A-407CBD079E47}" type="slidenum">
              <a:rPr lang="en-US" spc="-5" smtClean="0"/>
              <a:pPr marL="38100">
                <a:spcBef>
                  <a:spcPts val="100"/>
                </a:spcBef>
              </a:pPr>
              <a:t>5</a:t>
            </a:fld>
            <a:endParaRPr lang="en-US" spc="-5" dirty="0"/>
          </a:p>
        </p:txBody>
      </p:sp>
      <p:sp>
        <p:nvSpPr>
          <p:cNvPr id="2" name="TextBox 1">
            <a:extLst>
              <a:ext uri="{FF2B5EF4-FFF2-40B4-BE49-F238E27FC236}">
                <a16:creationId xmlns:a16="http://schemas.microsoft.com/office/drawing/2014/main" id="{25E224E7-1FDD-AF68-5412-BECF512C1C56}"/>
              </a:ext>
            </a:extLst>
          </p:cNvPr>
          <p:cNvSpPr txBox="1"/>
          <p:nvPr/>
        </p:nvSpPr>
        <p:spPr>
          <a:xfrm>
            <a:off x="713373" y="141093"/>
            <a:ext cx="8891374" cy="523220"/>
          </a:xfrm>
          <a:prstGeom prst="rect">
            <a:avLst/>
          </a:prstGeom>
          <a:noFill/>
        </p:spPr>
        <p:txBody>
          <a:bodyPr wrap="square">
            <a:spAutoFit/>
          </a:bodyPr>
          <a:lstStyle/>
          <a:p>
            <a:pPr algn="ctr"/>
            <a:r>
              <a:rPr lang="en-US" sz="2800" b="1" i="0">
                <a:solidFill>
                  <a:schemeClr val="bg1"/>
                </a:solidFill>
                <a:effectLst/>
                <a:latin typeface="Arial" panose="020B0604020202020204" pitchFamily="34" charset="0"/>
                <a:cs typeface="Arial" panose="020B0604020202020204" pitchFamily="34" charset="0"/>
              </a:rPr>
              <a:t>4.1. </a:t>
            </a:r>
            <a:r>
              <a:rPr lang="vi-VN" sz="2800" b="1" i="0">
                <a:solidFill>
                  <a:schemeClr val="bg1"/>
                </a:solidFill>
                <a:effectLst/>
              </a:rPr>
              <a:t>Biểu đồ tương tác dạng tuần tự</a:t>
            </a:r>
            <a:r>
              <a:rPr lang="vi-VN" sz="2800">
                <a:solidFill>
                  <a:schemeClr val="bg1"/>
                </a:solidFill>
              </a:rPr>
              <a:t> </a:t>
            </a:r>
            <a:endParaRPr lang="en-US" sz="2800">
              <a:solidFill>
                <a:schemeClr val="bg1"/>
              </a:solidFill>
            </a:endParaRPr>
          </a:p>
        </p:txBody>
      </p:sp>
    </p:spTree>
    <p:extLst>
      <p:ext uri="{BB962C8B-B14F-4D97-AF65-F5344CB8AC3E}">
        <p14:creationId xmlns:p14="http://schemas.microsoft.com/office/powerpoint/2010/main" val="2802530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2E2F76-FF95-04A5-A784-575A9A880711}"/>
              </a:ext>
            </a:extLst>
          </p:cNvPr>
          <p:cNvSpPr>
            <a:spLocks noGrp="1"/>
          </p:cNvSpPr>
          <p:nvPr>
            <p:ph type="sldNum" sz="quarter" idx="7"/>
          </p:nvPr>
        </p:nvSpPr>
        <p:spPr/>
        <p:txBody>
          <a:bodyPr/>
          <a:lstStyle/>
          <a:p>
            <a:pPr marL="38100">
              <a:spcBef>
                <a:spcPts val="100"/>
              </a:spcBef>
            </a:pPr>
            <a:fld id="{81D60167-4931-47E6-BA6A-407CBD079E47}" type="slidenum">
              <a:rPr lang="en-US" spc="-5" smtClean="0"/>
              <a:pPr marL="38100">
                <a:spcBef>
                  <a:spcPts val="100"/>
                </a:spcBef>
              </a:pPr>
              <a:t>6</a:t>
            </a:fld>
            <a:endParaRPr lang="en-US" spc="-5" dirty="0"/>
          </a:p>
        </p:txBody>
      </p:sp>
      <p:sp>
        <p:nvSpPr>
          <p:cNvPr id="6" name="TextBox 5">
            <a:extLst>
              <a:ext uri="{FF2B5EF4-FFF2-40B4-BE49-F238E27FC236}">
                <a16:creationId xmlns:a16="http://schemas.microsoft.com/office/drawing/2014/main" id="{C0A210C0-3671-6030-C22E-212C05BE3A02}"/>
              </a:ext>
            </a:extLst>
          </p:cNvPr>
          <p:cNvSpPr txBox="1"/>
          <p:nvPr/>
        </p:nvSpPr>
        <p:spPr>
          <a:xfrm>
            <a:off x="2211572" y="177409"/>
            <a:ext cx="6943060" cy="492443"/>
          </a:xfrm>
          <a:prstGeom prst="rect">
            <a:avLst/>
          </a:prstGeom>
          <a:noFill/>
        </p:spPr>
        <p:txBody>
          <a:bodyPr wrap="square">
            <a:spAutoFit/>
          </a:bodyPr>
          <a:lstStyle/>
          <a:p>
            <a:r>
              <a:rPr lang="en-US" sz="2600" b="1" i="0">
                <a:solidFill>
                  <a:schemeClr val="bg1"/>
                </a:solidFill>
                <a:effectLst/>
                <a:latin typeface="Arial" panose="020B0604020202020204" pitchFamily="34" charset="0"/>
                <a:cs typeface="Arial" panose="020B0604020202020204" pitchFamily="34" charset="0"/>
              </a:rPr>
              <a:t>Biểu đồ tuần tự cho chức năng Đăng nhập</a:t>
            </a:r>
            <a:r>
              <a:rPr lang="en-US" sz="2600">
                <a:solidFill>
                  <a:schemeClr val="bg1"/>
                </a:solidFill>
                <a:latin typeface="Arial" panose="020B0604020202020204" pitchFamily="34" charset="0"/>
                <a:cs typeface="Arial" panose="020B0604020202020204" pitchFamily="34" charset="0"/>
              </a:rPr>
              <a:t> </a:t>
            </a:r>
          </a:p>
        </p:txBody>
      </p:sp>
      <p:pic>
        <p:nvPicPr>
          <p:cNvPr id="5" name="Picture 4">
            <a:extLst>
              <a:ext uri="{FF2B5EF4-FFF2-40B4-BE49-F238E27FC236}">
                <a16:creationId xmlns:a16="http://schemas.microsoft.com/office/drawing/2014/main" id="{1EDC80C1-68C8-3E87-7284-77D99C66025E}"/>
              </a:ext>
            </a:extLst>
          </p:cNvPr>
          <p:cNvPicPr>
            <a:picLocks noChangeAspect="1"/>
          </p:cNvPicPr>
          <p:nvPr/>
        </p:nvPicPr>
        <p:blipFill>
          <a:blip r:embed="rId2"/>
          <a:stretch>
            <a:fillRect/>
          </a:stretch>
        </p:blipFill>
        <p:spPr>
          <a:xfrm>
            <a:off x="1244008" y="818707"/>
            <a:ext cx="6464595" cy="5672141"/>
          </a:xfrm>
          <a:prstGeom prst="rect">
            <a:avLst/>
          </a:prstGeom>
        </p:spPr>
      </p:pic>
    </p:spTree>
    <p:extLst>
      <p:ext uri="{BB962C8B-B14F-4D97-AF65-F5344CB8AC3E}">
        <p14:creationId xmlns:p14="http://schemas.microsoft.com/office/powerpoint/2010/main" val="584042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2E2F76-FF95-04A5-A784-575A9A880711}"/>
              </a:ext>
            </a:extLst>
          </p:cNvPr>
          <p:cNvSpPr>
            <a:spLocks noGrp="1"/>
          </p:cNvSpPr>
          <p:nvPr>
            <p:ph type="sldNum" sz="quarter" idx="7"/>
          </p:nvPr>
        </p:nvSpPr>
        <p:spPr/>
        <p:txBody>
          <a:bodyPr/>
          <a:lstStyle/>
          <a:p>
            <a:pPr marL="38100">
              <a:spcBef>
                <a:spcPts val="100"/>
              </a:spcBef>
            </a:pPr>
            <a:fld id="{81D60167-4931-47E6-BA6A-407CBD079E47}" type="slidenum">
              <a:rPr lang="en-US" spc="-5" smtClean="0"/>
              <a:pPr marL="38100">
                <a:spcBef>
                  <a:spcPts val="100"/>
                </a:spcBef>
              </a:pPr>
              <a:t>7</a:t>
            </a:fld>
            <a:endParaRPr lang="en-US" spc="-5" dirty="0"/>
          </a:p>
        </p:txBody>
      </p:sp>
      <p:sp>
        <p:nvSpPr>
          <p:cNvPr id="3" name="TextBox 2">
            <a:extLst>
              <a:ext uri="{FF2B5EF4-FFF2-40B4-BE49-F238E27FC236}">
                <a16:creationId xmlns:a16="http://schemas.microsoft.com/office/drawing/2014/main" id="{F69E5C16-9F1F-E43F-DFD4-EE34BA1051EA}"/>
              </a:ext>
            </a:extLst>
          </p:cNvPr>
          <p:cNvSpPr txBox="1"/>
          <p:nvPr/>
        </p:nvSpPr>
        <p:spPr>
          <a:xfrm>
            <a:off x="2126512" y="181881"/>
            <a:ext cx="7644809" cy="523220"/>
          </a:xfrm>
          <a:prstGeom prst="rect">
            <a:avLst/>
          </a:prstGeom>
          <a:noFill/>
        </p:spPr>
        <p:txBody>
          <a:bodyPr wrap="square">
            <a:spAutoFit/>
          </a:bodyPr>
          <a:lstStyle/>
          <a:p>
            <a:r>
              <a:rPr lang="en-US" sz="2800" b="1" i="0">
                <a:solidFill>
                  <a:schemeClr val="bg1"/>
                </a:solidFill>
                <a:effectLst/>
                <a:latin typeface="Arial" panose="020B0604020202020204" pitchFamily="34" charset="0"/>
                <a:cs typeface="Arial" panose="020B0604020202020204" pitchFamily="34" charset="0"/>
              </a:rPr>
              <a:t>Biểu đồ tuần tự cho chức năng Tìm kiếm</a:t>
            </a:r>
            <a:r>
              <a:rPr lang="en-US" sz="2800">
                <a:solidFill>
                  <a:schemeClr val="bg1"/>
                </a:solidFill>
                <a:latin typeface="Arial" panose="020B0604020202020204" pitchFamily="34" charset="0"/>
                <a:cs typeface="Arial" panose="020B0604020202020204" pitchFamily="34" charset="0"/>
              </a:rPr>
              <a:t> </a:t>
            </a:r>
          </a:p>
        </p:txBody>
      </p:sp>
      <p:pic>
        <p:nvPicPr>
          <p:cNvPr id="5" name="Picture 4">
            <a:extLst>
              <a:ext uri="{FF2B5EF4-FFF2-40B4-BE49-F238E27FC236}">
                <a16:creationId xmlns:a16="http://schemas.microsoft.com/office/drawing/2014/main" id="{9F935468-2246-9C42-00E6-1310DC8D9DF6}"/>
              </a:ext>
            </a:extLst>
          </p:cNvPr>
          <p:cNvPicPr>
            <a:picLocks noChangeAspect="1"/>
          </p:cNvPicPr>
          <p:nvPr/>
        </p:nvPicPr>
        <p:blipFill>
          <a:blip r:embed="rId2"/>
          <a:stretch>
            <a:fillRect/>
          </a:stretch>
        </p:blipFill>
        <p:spPr>
          <a:xfrm>
            <a:off x="1446028" y="850605"/>
            <a:ext cx="5793089" cy="5497032"/>
          </a:xfrm>
          <a:prstGeom prst="rect">
            <a:avLst/>
          </a:prstGeom>
        </p:spPr>
      </p:pic>
    </p:spTree>
    <p:extLst>
      <p:ext uri="{BB962C8B-B14F-4D97-AF65-F5344CB8AC3E}">
        <p14:creationId xmlns:p14="http://schemas.microsoft.com/office/powerpoint/2010/main" val="4134266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2E2F76-FF95-04A5-A784-575A9A880711}"/>
              </a:ext>
            </a:extLst>
          </p:cNvPr>
          <p:cNvSpPr>
            <a:spLocks noGrp="1"/>
          </p:cNvSpPr>
          <p:nvPr>
            <p:ph type="sldNum" sz="quarter" idx="7"/>
          </p:nvPr>
        </p:nvSpPr>
        <p:spPr/>
        <p:txBody>
          <a:bodyPr/>
          <a:lstStyle/>
          <a:p>
            <a:pPr marL="38100">
              <a:spcBef>
                <a:spcPts val="100"/>
              </a:spcBef>
            </a:pPr>
            <a:fld id="{81D60167-4931-47E6-BA6A-407CBD079E47}" type="slidenum">
              <a:rPr lang="en-US" spc="-5" smtClean="0"/>
              <a:pPr marL="38100">
                <a:spcBef>
                  <a:spcPts val="100"/>
                </a:spcBef>
              </a:pPr>
              <a:t>8</a:t>
            </a:fld>
            <a:endParaRPr lang="en-US" spc="-5" dirty="0"/>
          </a:p>
        </p:txBody>
      </p:sp>
      <p:sp>
        <p:nvSpPr>
          <p:cNvPr id="3" name="TextBox 2">
            <a:extLst>
              <a:ext uri="{FF2B5EF4-FFF2-40B4-BE49-F238E27FC236}">
                <a16:creationId xmlns:a16="http://schemas.microsoft.com/office/drawing/2014/main" id="{1E33376E-2480-674A-B8FC-FD1EF5580EBC}"/>
              </a:ext>
            </a:extLst>
          </p:cNvPr>
          <p:cNvSpPr txBox="1"/>
          <p:nvPr/>
        </p:nvSpPr>
        <p:spPr>
          <a:xfrm>
            <a:off x="1878419" y="192237"/>
            <a:ext cx="8027581" cy="523220"/>
          </a:xfrm>
          <a:prstGeom prst="rect">
            <a:avLst/>
          </a:prstGeom>
          <a:noFill/>
        </p:spPr>
        <p:txBody>
          <a:bodyPr wrap="square">
            <a:spAutoFit/>
          </a:bodyPr>
          <a:lstStyle/>
          <a:p>
            <a:r>
              <a:rPr lang="vi-VN" sz="2800" b="1" i="0">
                <a:solidFill>
                  <a:schemeClr val="bg1"/>
                </a:solidFill>
                <a:effectLst/>
                <a:latin typeface="TimesNewRomanPS-BoldMT"/>
              </a:rPr>
              <a:t>Biểu đồ tuần tự cho chức năng </a:t>
            </a:r>
            <a:r>
              <a:rPr lang="en-US" sz="2800" b="1">
                <a:solidFill>
                  <a:schemeClr val="bg1"/>
                </a:solidFill>
                <a:latin typeface="TimesNewRomanPS-BoldMT"/>
              </a:rPr>
              <a:t>M</a:t>
            </a:r>
            <a:r>
              <a:rPr lang="vi-VN" sz="2800" b="1" i="0">
                <a:solidFill>
                  <a:schemeClr val="bg1"/>
                </a:solidFill>
                <a:effectLst/>
                <a:latin typeface="TimesNewRomanPS-BoldMT"/>
              </a:rPr>
              <a:t>ượn sách</a:t>
            </a:r>
            <a:endParaRPr lang="en-US" sz="2800">
              <a:solidFill>
                <a:schemeClr val="bg1"/>
              </a:solidFill>
            </a:endParaRPr>
          </a:p>
        </p:txBody>
      </p:sp>
      <p:pic>
        <p:nvPicPr>
          <p:cNvPr id="5" name="Picture 4">
            <a:extLst>
              <a:ext uri="{FF2B5EF4-FFF2-40B4-BE49-F238E27FC236}">
                <a16:creationId xmlns:a16="http://schemas.microsoft.com/office/drawing/2014/main" id="{06B94E43-9F13-5A15-0AE9-E87891002447}"/>
              </a:ext>
            </a:extLst>
          </p:cNvPr>
          <p:cNvPicPr>
            <a:picLocks noChangeAspect="1"/>
          </p:cNvPicPr>
          <p:nvPr/>
        </p:nvPicPr>
        <p:blipFill>
          <a:blip r:embed="rId2"/>
          <a:stretch>
            <a:fillRect/>
          </a:stretch>
        </p:blipFill>
        <p:spPr>
          <a:xfrm>
            <a:off x="1531088" y="882503"/>
            <a:ext cx="6230679" cy="5528930"/>
          </a:xfrm>
          <a:prstGeom prst="rect">
            <a:avLst/>
          </a:prstGeom>
        </p:spPr>
      </p:pic>
    </p:spTree>
    <p:extLst>
      <p:ext uri="{BB962C8B-B14F-4D97-AF65-F5344CB8AC3E}">
        <p14:creationId xmlns:p14="http://schemas.microsoft.com/office/powerpoint/2010/main" val="2046815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2E2F76-FF95-04A5-A784-575A9A880711}"/>
              </a:ext>
            </a:extLst>
          </p:cNvPr>
          <p:cNvSpPr>
            <a:spLocks noGrp="1"/>
          </p:cNvSpPr>
          <p:nvPr>
            <p:ph type="sldNum" sz="quarter" idx="7"/>
          </p:nvPr>
        </p:nvSpPr>
        <p:spPr/>
        <p:txBody>
          <a:bodyPr/>
          <a:lstStyle/>
          <a:p>
            <a:pPr marL="38100">
              <a:spcBef>
                <a:spcPts val="100"/>
              </a:spcBef>
            </a:pPr>
            <a:fld id="{81D60167-4931-47E6-BA6A-407CBD079E47}" type="slidenum">
              <a:rPr lang="en-US" spc="-5" smtClean="0"/>
              <a:pPr marL="38100">
                <a:spcBef>
                  <a:spcPts val="100"/>
                </a:spcBef>
              </a:pPr>
              <a:t>9</a:t>
            </a:fld>
            <a:endParaRPr lang="en-US" spc="-5" dirty="0"/>
          </a:p>
        </p:txBody>
      </p:sp>
      <p:sp>
        <p:nvSpPr>
          <p:cNvPr id="3" name="TextBox 2">
            <a:extLst>
              <a:ext uri="{FF2B5EF4-FFF2-40B4-BE49-F238E27FC236}">
                <a16:creationId xmlns:a16="http://schemas.microsoft.com/office/drawing/2014/main" id="{34703C7F-36F0-E563-C7A3-71A4563B3D05}"/>
              </a:ext>
            </a:extLst>
          </p:cNvPr>
          <p:cNvSpPr txBox="1"/>
          <p:nvPr/>
        </p:nvSpPr>
        <p:spPr>
          <a:xfrm>
            <a:off x="2169043" y="192514"/>
            <a:ext cx="7644808" cy="461665"/>
          </a:xfrm>
          <a:prstGeom prst="rect">
            <a:avLst/>
          </a:prstGeom>
          <a:noFill/>
        </p:spPr>
        <p:txBody>
          <a:bodyPr wrap="square">
            <a:spAutoFit/>
          </a:bodyPr>
          <a:lstStyle/>
          <a:p>
            <a:r>
              <a:rPr lang="en-US" sz="2400" b="1" i="0">
                <a:solidFill>
                  <a:schemeClr val="bg1"/>
                </a:solidFill>
                <a:effectLst/>
                <a:latin typeface="Arial" panose="020B0604020202020204" pitchFamily="34" charset="0"/>
                <a:cs typeface="Arial" panose="020B0604020202020204" pitchFamily="34" charset="0"/>
              </a:rPr>
              <a:t>Biểu đồ tuần tự cho chức năng </a:t>
            </a:r>
            <a:r>
              <a:rPr lang="en-US" sz="2400" b="1">
                <a:solidFill>
                  <a:schemeClr val="bg1"/>
                </a:solidFill>
                <a:latin typeface="Arial" panose="020B0604020202020204" pitchFamily="34" charset="0"/>
                <a:cs typeface="Arial" panose="020B0604020202020204" pitchFamily="34" charset="0"/>
              </a:rPr>
              <a:t>T</a:t>
            </a:r>
            <a:r>
              <a:rPr lang="en-US" sz="2400" b="1" i="0">
                <a:solidFill>
                  <a:schemeClr val="bg1"/>
                </a:solidFill>
                <a:effectLst/>
                <a:latin typeface="Arial" panose="020B0604020202020204" pitchFamily="34" charset="0"/>
                <a:cs typeface="Arial" panose="020B0604020202020204" pitchFamily="34" charset="0"/>
              </a:rPr>
              <a:t>rả sách</a:t>
            </a:r>
            <a:r>
              <a:rPr lang="en-US" sz="2400">
                <a:solidFill>
                  <a:schemeClr val="bg1"/>
                </a:solidFill>
                <a:latin typeface="Arial" panose="020B0604020202020204" pitchFamily="34" charset="0"/>
                <a:cs typeface="Arial" panose="020B0604020202020204" pitchFamily="34" charset="0"/>
              </a:rPr>
              <a:t> </a:t>
            </a:r>
          </a:p>
        </p:txBody>
      </p:sp>
      <p:pic>
        <p:nvPicPr>
          <p:cNvPr id="5" name="Picture 4">
            <a:extLst>
              <a:ext uri="{FF2B5EF4-FFF2-40B4-BE49-F238E27FC236}">
                <a16:creationId xmlns:a16="http://schemas.microsoft.com/office/drawing/2014/main" id="{93D02C54-D21D-5DAD-BCB3-236AC61D21B8}"/>
              </a:ext>
            </a:extLst>
          </p:cNvPr>
          <p:cNvPicPr>
            <a:picLocks noChangeAspect="1"/>
          </p:cNvPicPr>
          <p:nvPr/>
        </p:nvPicPr>
        <p:blipFill>
          <a:blip r:embed="rId2"/>
          <a:stretch>
            <a:fillRect/>
          </a:stretch>
        </p:blipFill>
        <p:spPr>
          <a:xfrm>
            <a:off x="1073888" y="829340"/>
            <a:ext cx="6549655" cy="5661507"/>
          </a:xfrm>
          <a:prstGeom prst="rect">
            <a:avLst/>
          </a:prstGeom>
        </p:spPr>
      </p:pic>
    </p:spTree>
    <p:extLst>
      <p:ext uri="{BB962C8B-B14F-4D97-AF65-F5344CB8AC3E}">
        <p14:creationId xmlns:p14="http://schemas.microsoft.com/office/powerpoint/2010/main" val="429094149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5983</TotalTime>
  <Words>1580</Words>
  <Application>Microsoft Office PowerPoint</Application>
  <PresentationFormat>A4 Paper (210x297 mm)</PresentationFormat>
  <Paragraphs>104</Paragraphs>
  <Slides>32</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32</vt:i4>
      </vt:variant>
    </vt:vector>
  </HeadingPairs>
  <TitlesOfParts>
    <vt:vector size="44" baseType="lpstr">
      <vt:lpstr>Algerian</vt:lpstr>
      <vt:lpstr>Arial</vt:lpstr>
      <vt:lpstr>Calibri</vt:lpstr>
      <vt:lpstr>Calibri Light</vt:lpstr>
      <vt:lpstr>Cambria</vt:lpstr>
      <vt:lpstr>Carlito</vt:lpstr>
      <vt:lpstr>Times New Roman</vt:lpstr>
      <vt:lpstr>TimesNewRomanPS-BoldMT</vt:lpstr>
      <vt:lpstr>Verdana</vt:lpstr>
      <vt:lpstr>Custom Design</vt:lpstr>
      <vt:lpstr>1_Custom Design</vt:lpstr>
      <vt:lpstr>2_Custom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BON BEN</cp:lastModifiedBy>
  <cp:revision>113</cp:revision>
  <dcterms:created xsi:type="dcterms:W3CDTF">2022-07-06T14:01:26Z</dcterms:created>
  <dcterms:modified xsi:type="dcterms:W3CDTF">2024-05-16T22:43:25Z</dcterms:modified>
</cp:coreProperties>
</file>