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4" r:id="rId14"/>
  </p:sldIdLst>
  <p:sldSz cx="18288000" cy="10287000"/>
  <p:notesSz cx="6858000" cy="9144000"/>
  <p:embeddedFontLst>
    <p:embeddedFont>
      <p:font typeface="Cabin Bold" pitchFamily="2" charset="77"/>
      <p:regular r:id="rId16"/>
      <p:bold r:id="rId17"/>
    </p:embeddedFont>
    <p:embeddedFont>
      <p:font typeface="Muli" pitchFamily="2" charset="77"/>
      <p:regular r:id="rId18"/>
    </p:embeddedFont>
    <p:embeddedFont>
      <p:font typeface="Muli Semi-Bold" pitchFamily="2" charset="77"/>
      <p:regular r:id="rId19"/>
      <p:bold r:id="rId20"/>
    </p:embeddedFont>
    <p:embeddedFont>
      <p:font typeface="Poppins Bold" pitchFamily="2" charset="77"/>
      <p:regular r:id="rId21"/>
      <p:bold r:id="rId22"/>
    </p:embeddedFont>
    <p:embeddedFont>
      <p:font typeface="Times New Roman Bold" panose="02030802070405020303" pitchFamily="18" charset="77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4" autoAdjust="0"/>
    <p:restoredTop sz="94673" autoAdjust="0"/>
  </p:normalViewPr>
  <p:slideViewPr>
    <p:cSldViewPr>
      <p:cViewPr>
        <p:scale>
          <a:sx n="80" d="100"/>
          <a:sy n="80" d="100"/>
        </p:scale>
        <p:origin x="24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18617" y="1732114"/>
            <a:ext cx="3468771" cy="346877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22584F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246118" y="-1119064"/>
            <a:ext cx="23255095" cy="14199876"/>
            <a:chOff x="0" y="0"/>
            <a:chExt cx="998340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98340" cy="609600"/>
            </a:xfrm>
            <a:custGeom>
              <a:avLst/>
              <a:gdLst/>
              <a:ahLst/>
              <a:cxnLst/>
              <a:rect l="l" t="t" r="r" b="b"/>
              <a:pathLst>
                <a:path w="998340" h="609600">
                  <a:moveTo>
                    <a:pt x="203200" y="0"/>
                  </a:moveTo>
                  <a:lnTo>
                    <a:pt x="998340" y="0"/>
                  </a:lnTo>
                  <a:lnTo>
                    <a:pt x="79514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7DDD4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79514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316917" y="3466500"/>
            <a:ext cx="16704305" cy="4683507"/>
            <a:chOff x="0" y="0"/>
            <a:chExt cx="4132799" cy="11587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2799" cy="1158743"/>
            </a:xfrm>
            <a:custGeom>
              <a:avLst/>
              <a:gdLst/>
              <a:ahLst/>
              <a:cxnLst/>
              <a:rect l="l" t="t" r="r" b="b"/>
              <a:pathLst>
                <a:path w="4132799" h="1158743">
                  <a:moveTo>
                    <a:pt x="203200" y="0"/>
                  </a:moveTo>
                  <a:lnTo>
                    <a:pt x="4132799" y="0"/>
                  </a:lnTo>
                  <a:lnTo>
                    <a:pt x="3929599" y="1158743"/>
                  </a:lnTo>
                  <a:lnTo>
                    <a:pt x="0" y="115874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E766A"/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3929599" cy="1196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7001" y="4807925"/>
            <a:ext cx="12972606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4000" b="1" dirty="0">
                <a:solidFill>
                  <a:schemeClr val="bg1"/>
                </a:solidFill>
                <a:latin typeface="+mj-lt"/>
              </a:rPr>
              <a:t>BÀI THUYẾT TRÌNH: NÂNG CAO ĐỘ CHÍNH XÁC OCR THÔNG QUA MACHINE LEARNING TEXT CORRECTION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20700" y="8190488"/>
            <a:ext cx="6111288" cy="1441572"/>
            <a:chOff x="0" y="-28575"/>
            <a:chExt cx="8148384" cy="192209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37963"/>
              <a:ext cx="8148384" cy="125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69"/>
                </a:lnSpc>
              </a:pPr>
              <a:r>
                <a:rPr lang="en-US" sz="2899" dirty="0">
                  <a:solidFill>
                    <a:srgbClr val="1B453E"/>
                  </a:solidFill>
                  <a:latin typeface="Muli"/>
                  <a:ea typeface="Muli"/>
                  <a:cs typeface="Muli"/>
                  <a:sym typeface="Muli"/>
                </a:rPr>
                <a:t>Huỳnh Quốc </a:t>
              </a:r>
              <a:r>
                <a:rPr lang="en-US" sz="2899" dirty="0" err="1">
                  <a:solidFill>
                    <a:srgbClr val="1B453E"/>
                  </a:solidFill>
                  <a:latin typeface="Muli"/>
                  <a:ea typeface="Muli"/>
                  <a:cs typeface="Muli"/>
                  <a:sym typeface="Muli"/>
                </a:rPr>
                <a:t>Bữu</a:t>
              </a:r>
              <a:r>
                <a:rPr lang="en-US" sz="2899" dirty="0">
                  <a:solidFill>
                    <a:srgbClr val="1B453E"/>
                  </a:solidFill>
                  <a:latin typeface="Muli"/>
                  <a:ea typeface="Muli"/>
                  <a:cs typeface="Muli"/>
                  <a:sym typeface="Muli"/>
                </a:rPr>
                <a:t> - 240104026</a:t>
              </a:r>
            </a:p>
            <a:p>
              <a:pPr algn="l">
                <a:lnSpc>
                  <a:spcPts val="3769"/>
                </a:lnSpc>
              </a:pPr>
              <a:r>
                <a:rPr lang="en-US" sz="2899" dirty="0">
                  <a:solidFill>
                    <a:srgbClr val="1B453E"/>
                  </a:solidFill>
                  <a:latin typeface="Muli"/>
                  <a:ea typeface="Muli"/>
                  <a:cs typeface="Muli"/>
                  <a:sym typeface="Muli"/>
                </a:rPr>
                <a:t>Trần Huy Hoàng - 240104033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8148384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</a:pPr>
              <a:r>
                <a:rPr lang="en-US" sz="2799" b="1">
                  <a:solidFill>
                    <a:srgbClr val="1B453E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Học viên: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662088" y="8192869"/>
            <a:ext cx="621982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b="1" dirty="0">
                <a:solidFill>
                  <a:srgbClr val="1B453E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GVGD: TS Cao Thị </a:t>
            </a:r>
            <a:r>
              <a:rPr lang="en-US" sz="2999" b="1" dirty="0" err="1">
                <a:solidFill>
                  <a:srgbClr val="1B453E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Nhạn</a:t>
            </a:r>
            <a:endParaRPr lang="en-US" sz="2999" b="1" dirty="0">
              <a:solidFill>
                <a:srgbClr val="1B453E"/>
              </a:solidFill>
              <a:latin typeface="Muli Semi-Bold"/>
              <a:ea typeface="Muli Semi-Bold"/>
              <a:cs typeface="Muli Semi-Bold"/>
              <a:sym typeface="Muli Semi-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096494" y="5530658"/>
            <a:ext cx="95012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5303" y="549051"/>
            <a:ext cx="13196003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Đồ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án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chuyên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ngành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Hệ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thống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Thông tin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thông</a:t>
            </a:r>
            <a:r>
              <a:rPr lang="en-US" sz="6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6000" b="1" dirty="0" err="1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minh</a:t>
            </a:r>
            <a:endParaRPr lang="en-US" sz="6000" b="1" dirty="0">
              <a:solidFill>
                <a:srgbClr val="1B453E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059D-0581-DCA3-DAD7-F2DB208D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38B44F4-050E-8803-512D-FAAD0612CD9A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DETAIL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19D3F-A6E6-DB7E-29C7-6BD27EC6C1DE}"/>
              </a:ext>
            </a:extLst>
          </p:cNvPr>
          <p:cNvSpPr txBox="1"/>
          <p:nvPr/>
        </p:nvSpPr>
        <p:spPr>
          <a:xfrm>
            <a:off x="609600" y="175418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US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Field-wise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588C7C-5B12-EEB3-57A8-6AABA5C5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34979"/>
              </p:ext>
            </p:extLst>
          </p:nvPr>
        </p:nvGraphicFramePr>
        <p:xfrm>
          <a:off x="609600" y="2803528"/>
          <a:ext cx="10134600" cy="5997568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2723906946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424382512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97829053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658384910"/>
                    </a:ext>
                  </a:extLst>
                </a:gridCol>
              </a:tblGrid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Field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Baseline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effectLst/>
                        </a:rPr>
                        <a:t>Enhanced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Improvement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25549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Student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51%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51%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0%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75091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Student 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15%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49%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>
                          <a:effectLst/>
                        </a:rPr>
                        <a:t>+34%</a:t>
                      </a:r>
                      <a:endParaRPr lang="en-VN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13105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Instructor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82%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dirty="0">
                          <a:effectLst/>
                        </a:rPr>
                        <a:t>82%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0%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84941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Vehicle Plate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45%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66%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>
                          <a:effectLst/>
                        </a:rPr>
                        <a:t>+21%</a:t>
                      </a:r>
                      <a:endParaRPr lang="en-VN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978640"/>
                  </a:ext>
                </a:extLst>
              </a:tr>
              <a:tr h="896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Distance Completed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79%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>
                          <a:effectLst/>
                        </a:rPr>
                        <a:t>+77%</a:t>
                      </a:r>
                      <a:endParaRPr lang="en-VN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03448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Time Completed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69%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70%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+1%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13758"/>
                  </a:ext>
                </a:extLst>
              </a:tr>
              <a:tr h="896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Distance Remaining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0%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77%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>
                          <a:effectLst/>
                        </a:rPr>
                        <a:t>+77%</a:t>
                      </a:r>
                      <a:endParaRPr lang="en-VN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36796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Time Remaining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58%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59%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+1%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37136"/>
                  </a:ext>
                </a:extLst>
              </a:tr>
              <a:tr h="525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Total Sessions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12%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51%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 dirty="0">
                          <a:effectLst/>
                        </a:rPr>
                        <a:t>+39%</a:t>
                      </a:r>
                      <a:endParaRPr lang="en-VN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7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9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642F-CA00-795E-0768-F2304F4B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90A2A26-11A9-958F-8B5E-7231CF602397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TECHNICAL INNOVATIONS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0EC4A-9388-23CD-7C4A-F28B48E1E30F}"/>
              </a:ext>
            </a:extLst>
          </p:cNvPr>
          <p:cNvSpPr txBox="1"/>
          <p:nvPr/>
        </p:nvSpPr>
        <p:spPr>
          <a:xfrm>
            <a:off x="685800" y="1638300"/>
            <a:ext cx="12496800" cy="647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 góp kỹ thuật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OCR + ML text correction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Vietnamese text normalization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Chuyên sâu cho tiếng Việt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Multi-strategy detection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Robust với nhiều loại ảnh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Field-specific correction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ML models riêng cho từng field</a:t>
            </a:r>
          </a:p>
          <a:p>
            <a:pPr algn="l">
              <a:lnSpc>
                <a:spcPct val="150000"/>
              </a:lnSpc>
              <a:buNone/>
            </a:pPr>
            <a:r>
              <a:rPr lang="en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64.89% vs 37.11% baseline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processing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0.81s correction time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Dễ dàng thêm fields mới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vi-VN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Hoạt động tốt với ảnh chất lượng khác nhau</a:t>
            </a:r>
          </a:p>
        </p:txBody>
      </p:sp>
    </p:spTree>
    <p:extLst>
      <p:ext uri="{BB962C8B-B14F-4D97-AF65-F5344CB8AC3E}">
        <p14:creationId xmlns:p14="http://schemas.microsoft.com/office/powerpoint/2010/main" val="2351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EBEA-31A3-E87F-3986-8F9644C4A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68328DD-7D0D-91BF-3301-FA59A76FD576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LIMITATIONS &amp;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7D437-405E-4050-DE70-5371FB11D5EF}"/>
              </a:ext>
            </a:extLst>
          </p:cNvPr>
          <p:cNvSpPr txBox="1"/>
          <p:nvPr/>
        </p:nvSpPr>
        <p:spPr>
          <a:xfrm>
            <a:off x="685800" y="1638300"/>
            <a:ext cx="12496800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dirty="0">
                <a:latin typeface="+mj-lt"/>
              </a:rPr>
              <a:t>⚠️ Hạn chế hiện tại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Student Name accuracy</a:t>
            </a:r>
            <a:r>
              <a:rPr lang="vi-VN" sz="2800" dirty="0">
                <a:latin typeface="+mj-lt"/>
              </a:rPr>
              <a:t>: Cần cải thiện OCR cho tên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Time Completed</a:t>
            </a:r>
            <a:r>
              <a:rPr lang="vi-VN" sz="2800" dirty="0">
                <a:latin typeface="+mj-lt"/>
              </a:rPr>
              <a:t>: Một số ảnh không detect được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Total Sessions</a:t>
            </a:r>
            <a:r>
              <a:rPr lang="vi-VN" sz="2800" dirty="0">
                <a:latin typeface="+mj-lt"/>
              </a:rPr>
              <a:t>: Cần cải thiện text cleaning</a:t>
            </a:r>
          </a:p>
          <a:p>
            <a:pPr>
              <a:lnSpc>
                <a:spcPct val="150000"/>
              </a:lnSpc>
            </a:pPr>
            <a:r>
              <a:rPr lang="en-VN" sz="2800" b="1" dirty="0">
                <a:latin typeface="+mj-lt"/>
              </a:rPr>
              <a:t>🔮 </a:t>
            </a:r>
            <a:r>
              <a:rPr lang="vi-VN" sz="2800" b="1" dirty="0">
                <a:latin typeface="+mj-lt"/>
              </a:rPr>
              <a:t>Hướng phát triển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Deep learning models</a:t>
            </a:r>
            <a:r>
              <a:rPr lang="vi-VN" sz="2800" dirty="0">
                <a:latin typeface="+mj-lt"/>
              </a:rPr>
              <a:t>: Sử dụng CNN/RNN cho correction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More training data</a:t>
            </a:r>
            <a:r>
              <a:rPr lang="vi-VN" sz="2800" dirty="0">
                <a:latin typeface="+mj-lt"/>
              </a:rPr>
              <a:t>: Tăng dataset để cải thiện accuracy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Real-time processing</a:t>
            </a:r>
            <a:r>
              <a:rPr lang="vi-VN" sz="2800" dirty="0">
                <a:latin typeface="+mj-lt"/>
              </a:rPr>
              <a:t>: Tối ưu hóa tốc độ xử lý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latin typeface="+mj-lt"/>
              </a:rPr>
              <a:t>Mobile deployment</a:t>
            </a:r>
            <a:r>
              <a:rPr lang="vi-VN" sz="2800" dirty="0">
                <a:latin typeface="+mj-lt"/>
              </a:rPr>
              <a:t>: Triển khai trên mobile app</a:t>
            </a:r>
          </a:p>
        </p:txBody>
      </p:sp>
    </p:spTree>
    <p:extLst>
      <p:ext uri="{BB962C8B-B14F-4D97-AF65-F5344CB8AC3E}">
        <p14:creationId xmlns:p14="http://schemas.microsoft.com/office/powerpoint/2010/main" val="356822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VN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326993" y="413738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7" name="Freeform 7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8" name="Freeform 8"/>
          <p:cNvSpPr/>
          <p:nvPr/>
        </p:nvSpPr>
        <p:spPr>
          <a:xfrm>
            <a:off x="16543611" y="34049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VN"/>
          </a:p>
        </p:txBody>
      </p:sp>
      <p:sp>
        <p:nvSpPr>
          <p:cNvPr id="9" name="TextBox 9"/>
          <p:cNvSpPr txBox="1"/>
          <p:nvPr/>
        </p:nvSpPr>
        <p:spPr>
          <a:xfrm>
            <a:off x="2660616" y="3511872"/>
            <a:ext cx="8449147" cy="137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sz="9350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-1245700" y="944078"/>
            <a:ext cx="1182439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dirty="0">
                <a:solidFill>
                  <a:srgbClr val="FFFFFF"/>
                </a:solidFill>
                <a:latin typeface="Times New Roman" panose="02020603050405020304" pitchFamily="18" charset="0"/>
                <a:ea typeface="Cabin Bold"/>
                <a:cs typeface="Times New Roman" panose="02020603050405020304" pitchFamily="18" charset="0"/>
                <a:sym typeface="Cabin Bold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4744" y="2400300"/>
            <a:ext cx="17578509" cy="6571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accuracy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 (Driving Assessment Tool)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100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 interface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OCR accuracy: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37.11%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&gt; 60% accuracy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8964E507-787F-9C59-3AEA-141F107B2141}"/>
              </a:ext>
            </a:extLst>
          </p:cNvPr>
          <p:cNvSpPr txBox="1"/>
          <p:nvPr/>
        </p:nvSpPr>
        <p:spPr>
          <a:xfrm>
            <a:off x="1138370" y="909836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39057" y="771133"/>
            <a:ext cx="8447886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5333" y="1870075"/>
            <a:ext cx="8277667" cy="5829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chính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hệ thống OCR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cho giao diện DAT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ML models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để sửa lỗi OCR tự động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text tiếng Việt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chuyên sâu với ML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hiệu quả ML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trên dataset thực tế</a:t>
            </a:r>
          </a:p>
          <a:p>
            <a:pPr>
              <a:lnSpc>
                <a:spcPct val="150000"/>
              </a:lnSpc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mong đợi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accuracy từ 37% lên &gt; 60% bằng ML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học được patterns sửa lỗi OCR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ML ổn định và có thể triển khai</a:t>
            </a:r>
          </a:p>
        </p:txBody>
      </p:sp>
      <p:pic>
        <p:nvPicPr>
          <p:cNvPr id="6" name="Picture 5" descr="A screen shot of a car&#10;&#10;AI-generated content may be incorrect.">
            <a:extLst>
              <a:ext uri="{FF2B5EF4-FFF2-40B4-BE49-F238E27FC236}">
                <a16:creationId xmlns:a16="http://schemas.microsoft.com/office/drawing/2014/main" id="{123104DD-BD14-B633-36A8-1B3CF245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2" y="2836069"/>
            <a:ext cx="7772400" cy="4614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542925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E6F6B-BC65-25E9-01A5-EE51023B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293924"/>
            <a:ext cx="14119345" cy="7278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Times New Roman" panose="02020603050405020304" pitchFamily="18" charset="0"/>
                <a:ea typeface="Cabin Bold"/>
                <a:cs typeface="Times New Roman" panose="02020603050405020304" pitchFamily="18" charset="0"/>
                <a:sym typeface="Cabin Bold"/>
              </a:rPr>
              <a:t>DATASET &amp;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00" y="1638300"/>
            <a:ext cx="16916400" cy="6556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ảnh DAT interface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với ground truth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fields thông tin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 Name, ID, Instructor, Vehicle Plate, Distance, Time, Sessions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dạng về chất lượng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Sáng, tối, góc chụp khác nhau</a:t>
            </a:r>
          </a:p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🔧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với multiple strategies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detection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tự động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normalization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về kích thước chuẩn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CLAHE enhancement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cho contrast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4A457-108F-CF85-8851-15356C43F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1589FF4-46D8-E71C-00CA-6B067E374D06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TEXT NORMALIZATION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F2D2C21-C2F8-85DE-175A-8D0ACDD4F890}"/>
              </a:ext>
            </a:extLst>
          </p:cNvPr>
          <p:cNvSpPr txBox="1"/>
          <p:nvPr/>
        </p:nvSpPr>
        <p:spPr>
          <a:xfrm>
            <a:off x="609600" y="1638300"/>
            <a:ext cx="16916400" cy="360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prefix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"MÃ HV:", "PHIÊN", "km"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lowercase,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artifacts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standardization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3B1F-B21D-3D69-957B-2DF48B035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114B3D1-FFAD-DB39-F549-181F370FB524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MACHINE LEARNING MODELS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92CDE55-C7A5-9874-B16D-BEC194D3C201}"/>
              </a:ext>
            </a:extLst>
          </p:cNvPr>
          <p:cNvSpPr txBox="1"/>
          <p:nvPr/>
        </p:nvSpPr>
        <p:spPr>
          <a:xfrm>
            <a:off x="609600" y="1638300"/>
            <a:ext cx="7239000" cy="5107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ML models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 OCR results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Normalization + Direct mapping + Similarity matching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Rule-based + Nearest neighbors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 vectors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(60% accuracy improvement)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E326-9C58-B9E8-A043-F2264AFE7DE9}"/>
              </a:ext>
            </a:extLst>
          </p:cNvPr>
          <p:cNvSpPr txBox="1"/>
          <p:nvPr/>
        </p:nvSpPr>
        <p:spPr>
          <a:xfrm>
            <a:off x="9525000" y="1638300"/>
            <a:ext cx="8118676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b="1" dirty="0"/>
              <a:t>📊 </a:t>
            </a:r>
            <a:r>
              <a:rPr lang="en-US" sz="2800" b="1" dirty="0"/>
              <a:t>ML Models chi </a:t>
            </a:r>
            <a:r>
              <a:rPr lang="en-US" sz="2800" b="1" dirty="0" err="1"/>
              <a:t>tiết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Student Name Model</a:t>
            </a:r>
            <a:r>
              <a:rPr lang="en-US" sz="2800" dirty="0"/>
              <a:t>: 66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Student ID Model</a:t>
            </a:r>
            <a:r>
              <a:rPr lang="en-US" sz="2800" dirty="0"/>
              <a:t>: 20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Instructor Name Model</a:t>
            </a:r>
            <a:r>
              <a:rPr lang="en-US" sz="2800" dirty="0"/>
              <a:t>: 21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Vehicle Plate Model</a:t>
            </a:r>
            <a:r>
              <a:rPr lang="en-US" sz="2800" dirty="0"/>
              <a:t>: 2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Distance Completed Model</a:t>
            </a:r>
            <a:r>
              <a:rPr lang="en-US" sz="2800" dirty="0"/>
              <a:t>: 19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Time Completed Model</a:t>
            </a:r>
            <a:r>
              <a:rPr lang="en-US" sz="2800" dirty="0"/>
              <a:t>: 23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Distance Remaining Model</a:t>
            </a:r>
            <a:r>
              <a:rPr lang="en-US" sz="2800" dirty="0"/>
              <a:t>: 16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Time Remaining Model</a:t>
            </a:r>
            <a:r>
              <a:rPr lang="en-US" sz="2800" dirty="0"/>
              <a:t>: 34 corrections learned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Total Sessions Model</a:t>
            </a:r>
            <a:r>
              <a:rPr lang="en-US" sz="2800" dirty="0"/>
              <a:t>: 10 corrections learned</a:t>
            </a:r>
          </a:p>
        </p:txBody>
      </p:sp>
    </p:spTree>
    <p:extLst>
      <p:ext uri="{BB962C8B-B14F-4D97-AF65-F5344CB8AC3E}">
        <p14:creationId xmlns:p14="http://schemas.microsoft.com/office/powerpoint/2010/main" val="142338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536E0-EFAE-F9B5-DBC6-0F920C62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977CD7A-302D-20AD-50F5-A7C66D2322AD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Times New Roman" panose="02020603050405020304" pitchFamily="18" charset="0"/>
                <a:ea typeface="Cabin Bold"/>
                <a:cs typeface="Times New Roman" panose="02020603050405020304" pitchFamily="18" charset="0"/>
                <a:sym typeface="Cabin Bold"/>
              </a:rPr>
              <a:t>ML CORRECTION EXAMPLE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2DEE204-23AA-BF68-B853-6EF78A68B224}"/>
              </a:ext>
            </a:extLst>
          </p:cNvPr>
          <p:cNvSpPr txBox="1"/>
          <p:nvPr/>
        </p:nvSpPr>
        <p:spPr>
          <a:xfrm>
            <a:off x="609600" y="1638300"/>
            <a:ext cx="8839200" cy="8032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Models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OCR: "V: 70835-20250513082029960"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Normalizer: "79035-20250513082029960"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"V:")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Direct Mapping: "79035-20250513082029960" (exact match)</a:t>
            </a: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normalization + direct mapping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OCR: "A HV: 79035-202505241205D8373"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Normalizer: "79035-202505241205D8373"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"A HV:")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Similarity: "79035-2025052412058373" (similarity match)</a:t>
            </a: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normalization + similarity matching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OCR: "PHIÊN 1"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Normalizer: "1"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"PHIÊN 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Direct Mapping: "1" (exact match)</a:t>
            </a: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normalization + direct mapping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OCR: "2 PHIEN"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Normalizer: "2"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PHIEN")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Direct Mapping: "2" (exact match)</a:t>
            </a:r>
          </a:p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normalization + direct mapping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4A44A-A140-AEFF-B16A-0F7B9035E4D3}"/>
              </a:ext>
            </a:extLst>
          </p:cNvPr>
          <p:cNvSpPr txBox="1"/>
          <p:nvPr/>
        </p:nvSpPr>
        <p:spPr>
          <a:xfrm>
            <a:off x="9906000" y="1635889"/>
            <a:ext cx="7223696" cy="5913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 </a:t>
            </a: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Correction Process: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trước (dùng TextNormalizer)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mapping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nếu text có trong training data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Similarity matching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với nearest neighbors (TF-IDF)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best match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nếu similarity &gt; 0.6</a:t>
            </a:r>
          </a:p>
        </p:txBody>
      </p:sp>
    </p:spTree>
    <p:extLst>
      <p:ext uri="{BB962C8B-B14F-4D97-AF65-F5344CB8AC3E}">
        <p14:creationId xmlns:p14="http://schemas.microsoft.com/office/powerpoint/2010/main" val="259382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C76F-AC16-3120-1931-079775ED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56A29AA-579A-C09E-48D3-C9661D075C47}"/>
              </a:ext>
            </a:extLst>
          </p:cNvPr>
          <p:cNvSpPr txBox="1"/>
          <p:nvPr/>
        </p:nvSpPr>
        <p:spPr>
          <a:xfrm>
            <a:off x="1118437" y="520177"/>
            <a:ext cx="1601125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1B453E"/>
                </a:solidFill>
                <a:latin typeface="Cabin Bold"/>
                <a:ea typeface="Cabin Bold"/>
                <a:cs typeface="Cabin Bold"/>
                <a:sym typeface="Cabin Bold"/>
              </a:rPr>
              <a:t>EXPERIMENTAL RESULTS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83E78AA-3725-0CAE-1285-F1ACEA73A633}"/>
              </a:ext>
            </a:extLst>
          </p:cNvPr>
          <p:cNvSpPr txBox="1"/>
          <p:nvPr/>
        </p:nvSpPr>
        <p:spPr>
          <a:xfrm>
            <a:off x="609600" y="1638300"/>
            <a:ext cx="16916400" cy="666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688041-4684-B482-E3B8-7222F0029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6447"/>
              </p:ext>
            </p:extLst>
          </p:nvPr>
        </p:nvGraphicFramePr>
        <p:xfrm>
          <a:off x="609600" y="2653446"/>
          <a:ext cx="8229600" cy="11658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77825263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9011237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626894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364344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Accuracy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Processing Time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Improvement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89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Baseline OCR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37.11%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666.75s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0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Enhanced OCR ML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>
                          <a:effectLst/>
                        </a:rPr>
                        <a:t>64.89%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0.81s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VN" b="1" dirty="0">
                          <a:effectLst/>
                        </a:rPr>
                        <a:t>+27.78%</a:t>
                      </a:r>
                      <a:endParaRPr lang="en-VN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168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8791C9-4612-08F2-CC12-12B632828615}"/>
              </a:ext>
            </a:extLst>
          </p:cNvPr>
          <p:cNvSpPr txBox="1"/>
          <p:nvPr/>
        </p:nvSpPr>
        <p:spPr>
          <a:xfrm>
            <a:off x="609600" y="4533900"/>
            <a:ext cx="7620000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Field-specific Improvements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15% → 49% (+34%)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Plate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45% → 66% (+21%)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Completed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2% → 79% (+77%)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Remaining</a:t>
            </a:r>
            <a:r>
              <a:rPr lang="vi-V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0% → 77% (+77%)</a:t>
            </a:r>
          </a:p>
        </p:txBody>
      </p:sp>
    </p:spTree>
    <p:extLst>
      <p:ext uri="{BB962C8B-B14F-4D97-AF65-F5344CB8AC3E}">
        <p14:creationId xmlns:p14="http://schemas.microsoft.com/office/powerpoint/2010/main" val="31525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976</Words>
  <Application>Microsoft Macintosh PowerPoint</Application>
  <PresentationFormat>Custom</PresentationFormat>
  <Paragraphs>174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Muli</vt:lpstr>
      <vt:lpstr>Times New Roman</vt:lpstr>
      <vt:lpstr>Muli Semi-Bold</vt:lpstr>
      <vt:lpstr>Calibri</vt:lpstr>
      <vt:lpstr>Cabin Bold</vt:lpstr>
      <vt:lpstr>Times New Roman Bold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nhom_10_lenet5_cai_tien</dc:title>
  <cp:lastModifiedBy>Trần Huy Hoàng</cp:lastModifiedBy>
  <cp:revision>3</cp:revision>
  <dcterms:created xsi:type="dcterms:W3CDTF">2006-08-16T00:00:00Z</dcterms:created>
  <dcterms:modified xsi:type="dcterms:W3CDTF">2025-09-04T13:20:15Z</dcterms:modified>
  <dc:identifier>DAGpStdUieA</dc:identifier>
</cp:coreProperties>
</file>