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  <p:sldMasterId id="214748366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jzYDwDkX1v2rLtteG8PVpskpg1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2372D6-484C-4626-8F91-E0D47EA8D7E7}">
  <a:tblStyle styleId="{FB2372D6-484C-4626-8F91-E0D47EA8D7E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4F6"/>
          </a:solidFill>
        </a:fill>
      </a:tcStyle>
    </a:wholeTbl>
    <a:band1H>
      <a:tcTxStyle/>
      <a:tcStyle>
        <a:fill>
          <a:solidFill>
            <a:srgbClr val="CFE9ED"/>
          </a:solidFill>
        </a:fill>
      </a:tcStyle>
    </a:band1H>
    <a:band2H>
      <a:tcTxStyle/>
    </a:band2H>
    <a:band1V>
      <a:tcTxStyle/>
      <a:tcStyle>
        <a:fill>
          <a:solidFill>
            <a:srgbClr val="CFE9E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customschemas.google.com/relationships/presentationmetadata" Target="metadata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/>
          <p:nvPr/>
        </p:nvSpPr>
        <p:spPr>
          <a:xfrm flipH="1">
            <a:off x="706744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2D9BA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4"/>
          <p:cNvSpPr/>
          <p:nvPr/>
        </p:nvSpPr>
        <p:spPr>
          <a:xfrm flipH="1">
            <a:off x="3455827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D0A0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4"/>
          <p:cNvSpPr/>
          <p:nvPr/>
        </p:nvSpPr>
        <p:spPr>
          <a:xfrm flipH="1">
            <a:off x="6204910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C343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4"/>
          <p:cNvSpPr/>
          <p:nvPr/>
        </p:nvSpPr>
        <p:spPr>
          <a:xfrm flipH="1">
            <a:off x="8953992" y="1827783"/>
            <a:ext cx="2156579" cy="2692456"/>
          </a:xfrm>
          <a:prstGeom prst="chevron">
            <a:avLst>
              <a:gd fmla="val 23333" name="adj"/>
            </a:avLst>
          </a:prstGeom>
          <a:solidFill>
            <a:srgbClr val="5317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4"/>
          <p:cNvSpPr/>
          <p:nvPr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44"/>
          <p:cNvGrpSpPr/>
          <p:nvPr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29" name="Google Shape;29;p44"/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93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44"/>
          <p:cNvGrpSpPr/>
          <p:nvPr/>
        </p:nvGrpSpPr>
        <p:grpSpPr>
          <a:xfrm>
            <a:off x="3967140" y="1827783"/>
            <a:ext cx="2161677" cy="2692456"/>
            <a:chOff x="5417867" y="1850315"/>
            <a:chExt cx="1779209" cy="2216076"/>
          </a:xfrm>
        </p:grpSpPr>
        <p:sp>
          <p:nvSpPr>
            <p:cNvPr id="32" name="Google Shape;32;p44"/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F3D9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44"/>
          <p:cNvGrpSpPr/>
          <p:nvPr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35" name="Google Shape;35;p44"/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F79F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44"/>
          <p:cNvGrpSpPr/>
          <p:nvPr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38" name="Google Shape;38;p44"/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fmla="val 2333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fmla="val 37228" name="adj"/>
              </a:avLst>
            </a:prstGeom>
            <a:solidFill>
              <a:srgbClr val="CF50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4"/>
          <p:cNvSpPr/>
          <p:nvPr>
            <p:ph idx="2" type="pic"/>
          </p:nvPr>
        </p:nvSpPr>
        <p:spPr>
          <a:xfrm>
            <a:off x="1296297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44"/>
          <p:cNvSpPr/>
          <p:nvPr>
            <p:ph idx="3" type="pic"/>
          </p:nvPr>
        </p:nvSpPr>
        <p:spPr>
          <a:xfrm>
            <a:off x="4046113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44"/>
          <p:cNvSpPr/>
          <p:nvPr>
            <p:ph idx="4" type="pic"/>
          </p:nvPr>
        </p:nvSpPr>
        <p:spPr>
          <a:xfrm>
            <a:off x="6795929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44"/>
          <p:cNvSpPr/>
          <p:nvPr>
            <p:ph idx="5" type="pic"/>
          </p:nvPr>
        </p:nvSpPr>
        <p:spPr>
          <a:xfrm>
            <a:off x="9545745" y="1869818"/>
            <a:ext cx="2010296" cy="1272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5"/>
          <p:cNvGrpSpPr/>
          <p:nvPr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46" name="Google Shape;46;p45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5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5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5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5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5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5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5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5"/>
          <p:cNvSpPr/>
          <p:nvPr>
            <p:ph idx="2" type="pic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5" name="Google Shape;55;p4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47"/>
          <p:cNvGrpSpPr/>
          <p:nvPr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59" name="Google Shape;59;p47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7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" name="Google Shape;61;p47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2" name="Google Shape;62;p47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7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47"/>
          <p:cNvSpPr/>
          <p:nvPr>
            <p:ph idx="2" type="pic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52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2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2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2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2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2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2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0" y="4551732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 business models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0" y="5431282"/>
            <a:ext cx="12191853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Lecturer: Nguyen Thien Bao</a:t>
            </a:r>
            <a:endParaRPr b="0" i="0" sz="18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5723466" y="1300708"/>
            <a:ext cx="6096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website following the B2B business model </a:t>
            </a:r>
            <a:r>
              <a:rPr lang="en-US" sz="2400">
                <a:solidFill>
                  <a:srgbClr val="C3430B"/>
                </a:solidFill>
                <a:latin typeface="Arial"/>
                <a:ea typeface="Arial"/>
                <a:cs typeface="Arial"/>
                <a:sym typeface="Arial"/>
              </a:rPr>
              <a:t>sells its products to an intermediate buyer who then sells the products to the final customer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an example, a </a:t>
            </a:r>
            <a:r>
              <a:rPr lang="en-US" sz="2400">
                <a:solidFill>
                  <a:srgbClr val="2D9BA8"/>
                </a:solidFill>
                <a:latin typeface="Arial"/>
                <a:ea typeface="Arial"/>
                <a:cs typeface="Arial"/>
                <a:sym typeface="Arial"/>
              </a:rPr>
              <a:t>wholesaler places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order from a company's website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>
                <a:solidFill>
                  <a:srgbClr val="6C73A2"/>
                </a:solidFill>
                <a:latin typeface="Arial"/>
                <a:ea typeface="Arial"/>
                <a:cs typeface="Arial"/>
                <a:sym typeface="Arial"/>
              </a:rPr>
              <a:t>after receiving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consignment, it</a:t>
            </a:r>
            <a:r>
              <a:rPr lang="en-US" sz="2400">
                <a:solidFill>
                  <a:srgbClr val="D0A016"/>
                </a:solidFill>
                <a:latin typeface="Arial"/>
                <a:ea typeface="Arial"/>
                <a:cs typeface="Arial"/>
                <a:sym typeface="Arial"/>
              </a:rPr>
              <a:t> sells the end product to the final customer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comes to buy the product at the wholesaler's retail outlet.</a:t>
            </a:r>
            <a:endParaRPr/>
          </a:p>
        </p:txBody>
      </p:sp>
      <p:pic>
        <p:nvPicPr>
          <p:cNvPr descr="B2B Model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" y="1591310"/>
            <a:ext cx="4526280" cy="357378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1"/>
          <p:cNvGrpSpPr/>
          <p:nvPr/>
        </p:nvGrpSpPr>
        <p:grpSpPr>
          <a:xfrm>
            <a:off x="6894290" y="2459753"/>
            <a:ext cx="4777152" cy="1732205"/>
            <a:chOff x="6685635" y="2160137"/>
            <a:chExt cx="4777152" cy="1732205"/>
          </a:xfrm>
        </p:grpSpPr>
        <p:sp>
          <p:nvSpPr>
            <p:cNvPr id="159" name="Google Shape;159;p11"/>
            <p:cNvSpPr txBox="1"/>
            <p:nvPr/>
          </p:nvSpPr>
          <p:spPr>
            <a:xfrm>
              <a:off x="6685635" y="2160137"/>
              <a:ext cx="477715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Architectural Models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Business to Business E-Commerce Model | Biyani Institute of Physical  education"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709" y="1431316"/>
            <a:ext cx="5221616" cy="417361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02" y="1314112"/>
            <a:ext cx="5884281" cy="4240021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67" name="Google Shape;167;p12"/>
          <p:cNvSpPr/>
          <p:nvPr/>
        </p:nvSpPr>
        <p:spPr>
          <a:xfrm>
            <a:off x="6841066" y="2096894"/>
            <a:ext cx="518160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type of model, a common marketplace provided by supplier is </a:t>
            </a:r>
            <a:r>
              <a:rPr lang="en-US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used by both individual customers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well as </a:t>
            </a:r>
            <a:r>
              <a:rPr lang="en-US" sz="24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business users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supplier offers an e-stores for sales promotion.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ận cảnh nhiều siêu thị và cửa hàng VinMart/VinMart+ tạm đóng cửa - Báo  Người lao động"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313" y="317106"/>
            <a:ext cx="10321925" cy="613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72" y="1351693"/>
            <a:ext cx="5761752" cy="41347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78" name="Google Shape;178;p14"/>
          <p:cNvSpPr/>
          <p:nvPr/>
        </p:nvSpPr>
        <p:spPr>
          <a:xfrm>
            <a:off x="6519332" y="2449550"/>
            <a:ext cx="535093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type of model, buyer has his/her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 market place or e-market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He invites suppliers to bid on product's catalog. A Buyer company </a:t>
            </a: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opens a bidding site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ương hiệu quần áo bạn đang mặc có thể đến từ lao động cưỡng bức Tân Cương  - Chợ Úc - Việc Làm Nhà Ở Tại Úc" id="183" name="Google Shape;1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75" y="474133"/>
            <a:ext cx="9801225" cy="601141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067" y="220133"/>
            <a:ext cx="4334933" cy="639588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89" name="Google Shape;189;p16"/>
          <p:cNvSpPr/>
          <p:nvPr/>
        </p:nvSpPr>
        <p:spPr>
          <a:xfrm>
            <a:off x="5774266" y="2240745"/>
            <a:ext cx="6096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type of model, an </a:t>
            </a:r>
            <a:r>
              <a:rPr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intermediary company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runs a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market place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business buyers and sellers can transact with each other.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132" y="222510"/>
            <a:ext cx="10227734" cy="639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8"/>
          <p:cNvGrpSpPr/>
          <p:nvPr/>
        </p:nvGrpSpPr>
        <p:grpSpPr>
          <a:xfrm>
            <a:off x="6894290" y="2432470"/>
            <a:ext cx="4777152" cy="1759488"/>
            <a:chOff x="6685635" y="2132854"/>
            <a:chExt cx="4777152" cy="1759488"/>
          </a:xfrm>
        </p:grpSpPr>
        <p:sp>
          <p:nvSpPr>
            <p:cNvPr id="200" name="Google Shape;200;p18"/>
            <p:cNvSpPr txBox="1"/>
            <p:nvPr/>
          </p:nvSpPr>
          <p:spPr>
            <a:xfrm>
              <a:off x="6685635" y="2132854"/>
              <a:ext cx="4777152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 of B2B Platform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/>
          <p:nvPr/>
        </p:nvSpPr>
        <p:spPr>
          <a:xfrm>
            <a:off x="0" y="399534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B2B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84788" y="1616551"/>
            <a:ext cx="2913490" cy="1549981"/>
          </a:xfrm>
          <a:prstGeom prst="homePlate">
            <a:avLst>
              <a:gd fmla="val 23318" name="adj"/>
            </a:avLst>
          </a:prstGeom>
          <a:solidFill>
            <a:schemeClr val="dk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Reaching new customers.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84789" y="4233333"/>
            <a:ext cx="2913489" cy="1541613"/>
          </a:xfrm>
          <a:prstGeom prst="homePlate">
            <a:avLst>
              <a:gd fmla="val 23318" name="adj"/>
            </a:avLst>
          </a:prstGeom>
          <a:solidFill>
            <a:schemeClr val="dk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 management of suppliers and customers.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936945" y="1729821"/>
            <a:ext cx="730678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B2B ecommerce site with public-facing catalog pages is a</a:t>
            </a:r>
            <a:r>
              <a:rPr lang="en-US" sz="2000">
                <a:solidFill>
                  <a:srgbClr val="F3D99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powerful way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>
                <a:solidFill>
                  <a:srgbClr val="1E6770"/>
                </a:solidFill>
                <a:latin typeface="Arial"/>
                <a:ea typeface="Arial"/>
                <a:cs typeface="Arial"/>
                <a:sym typeface="Arial"/>
              </a:rPr>
              <a:t>reach new B2B customers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going online, you can </a:t>
            </a:r>
            <a:r>
              <a:rPr lang="en-US" sz="2000">
                <a:solidFill>
                  <a:srgbClr val="822C07"/>
                </a:solidFill>
                <a:latin typeface="Arial"/>
                <a:ea typeface="Arial"/>
                <a:cs typeface="Arial"/>
                <a:sym typeface="Arial"/>
              </a:rPr>
              <a:t>utilize digital marketing strategies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increase your reach.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3936945" y="4034643"/>
            <a:ext cx="730678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 of B2B ecommerce offers </a:t>
            </a: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better management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both the </a:t>
            </a:r>
            <a:r>
              <a:rPr lang="en-US" sz="20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suppliers and customers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Going digital means you can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utilize a business management software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will </a:t>
            </a: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show you data about how your customers shop.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You'll be able to </a:t>
            </a:r>
            <a:r>
              <a:rPr lang="en-US" sz="20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use this information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</a:t>
            </a:r>
            <a:r>
              <a:rPr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more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personalized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shopping experiences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000">
                <a:solidFill>
                  <a:srgbClr val="53173C"/>
                </a:solidFill>
                <a:latin typeface="Arial"/>
                <a:ea typeface="Arial"/>
                <a:cs typeface="Arial"/>
                <a:sym typeface="Arial"/>
              </a:rPr>
              <a:t>your customers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47951" y="419018"/>
            <a:ext cx="3807069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4055020" y="1433658"/>
            <a:ext cx="7319696" cy="769441"/>
            <a:chOff x="4801964" y="769273"/>
            <a:chExt cx="7319696" cy="769441"/>
          </a:xfrm>
        </p:grpSpPr>
        <p:sp>
          <p:nvSpPr>
            <p:cNvPr id="94" name="Google Shape;94;p2"/>
            <p:cNvSpPr txBox="1"/>
            <p:nvPr/>
          </p:nvSpPr>
          <p:spPr>
            <a:xfrm>
              <a:off x="5885717" y="861605"/>
              <a:ext cx="623594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E-Commerce business models  </a:t>
              </a:r>
              <a:endParaRPr b="1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2"/>
          <p:cNvGrpSpPr/>
          <p:nvPr/>
        </p:nvGrpSpPr>
        <p:grpSpPr>
          <a:xfrm>
            <a:off x="4055020" y="2899429"/>
            <a:ext cx="8407918" cy="769441"/>
            <a:chOff x="4801964" y="769273"/>
            <a:chExt cx="8407918" cy="769441"/>
          </a:xfrm>
        </p:grpSpPr>
        <p:sp>
          <p:nvSpPr>
            <p:cNvPr id="97" name="Google Shape;97;p2"/>
            <p:cNvSpPr txBox="1"/>
            <p:nvPr/>
          </p:nvSpPr>
          <p:spPr>
            <a:xfrm>
              <a:off x="5885718" y="861605"/>
              <a:ext cx="73241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B2C E-commerce business models</a:t>
              </a:r>
              <a:endParaRPr b="1" sz="3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2"/>
          <p:cNvGrpSpPr/>
          <p:nvPr/>
        </p:nvGrpSpPr>
        <p:grpSpPr>
          <a:xfrm>
            <a:off x="4055020" y="4355000"/>
            <a:ext cx="7319696" cy="1169550"/>
            <a:chOff x="4801964" y="769273"/>
            <a:chExt cx="7319696" cy="1169550"/>
          </a:xfrm>
        </p:grpSpPr>
        <p:sp>
          <p:nvSpPr>
            <p:cNvPr id="100" name="Google Shape;100;p2"/>
            <p:cNvSpPr txBox="1"/>
            <p:nvPr/>
          </p:nvSpPr>
          <p:spPr>
            <a:xfrm>
              <a:off x="5885718" y="861605"/>
              <a:ext cx="6235942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B2B E-commerce business models</a:t>
              </a:r>
              <a:endParaRPr b="1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0" y="399534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B2B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684788" y="1616552"/>
            <a:ext cx="2913490" cy="1391632"/>
          </a:xfrm>
          <a:prstGeom prst="homePlate">
            <a:avLst>
              <a:gd fmla="val 23318" name="adj"/>
            </a:avLst>
          </a:prstGeom>
          <a:solidFill>
            <a:schemeClr val="dk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Sell more to existing customers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684788" y="4447981"/>
            <a:ext cx="2913489" cy="1377086"/>
          </a:xfrm>
          <a:prstGeom prst="homePlate">
            <a:avLst>
              <a:gd fmla="val 23318" name="adj"/>
            </a:avLst>
          </a:prstGeom>
          <a:solidFill>
            <a:schemeClr val="dk1"/>
          </a:solidFill>
          <a:ln cap="flat" cmpd="sng" w="508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Better data analytics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3936944" y="1435205"/>
            <a:ext cx="754385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 will you reach new customers, ecommerce also allows you to easily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 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automated cross-sell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up-sell recommendation program. 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goes hand-in-hand with offering shoppers a </a:t>
            </a:r>
            <a:r>
              <a:rPr lang="en-US" sz="1800">
                <a:solidFill>
                  <a:srgbClr val="6F1F51"/>
                </a:solidFill>
                <a:latin typeface="Arial"/>
                <a:ea typeface="Arial"/>
                <a:cs typeface="Arial"/>
                <a:sym typeface="Arial"/>
              </a:rPr>
              <a:t>personalized experience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You'll be able </a:t>
            </a:r>
            <a:r>
              <a:rPr lang="en-US" sz="18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to help them find products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they're looking for,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them having to </a:t>
            </a: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much like an in-person sales associate would do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3936944" y="4536359"/>
            <a:ext cx="73067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will help you to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identify what's working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what's not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your business.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find out </a:t>
            </a: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what the customer is looking for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your site and accordingly take steps to boost site engagement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6333066" y="2791959"/>
            <a:ext cx="902984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Business-to-Consumer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(B2C)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4,863 B2c Stock Photos and Images - 123RF"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99" y="1532736"/>
            <a:ext cx="5762825" cy="384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/>
          <p:nvPr/>
        </p:nvSpPr>
        <p:spPr>
          <a:xfrm>
            <a:off x="4727027" y="609323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314384" y="1152546"/>
            <a:ext cx="56148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business-to-consumer, or B2C, is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business model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whereby a </a:t>
            </a:r>
            <a:r>
              <a:rPr lang="en-US" sz="1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company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sells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service or product directly </a:t>
            </a:r>
            <a:r>
              <a:rPr lang="en-US" sz="1800">
                <a:solidFill>
                  <a:srgbClr val="D0A016"/>
                </a:solidFill>
                <a:latin typeface="Arial"/>
                <a:ea typeface="Arial"/>
                <a:cs typeface="Arial"/>
                <a:sym typeface="Arial"/>
              </a:rPr>
              <a:t>to a consumer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2"/>
          <p:cNvSpPr/>
          <p:nvPr/>
        </p:nvSpPr>
        <p:spPr>
          <a:xfrm rot="10800000">
            <a:off x="10635578" y="2044191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485983" y="316936"/>
            <a:ext cx="40352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B2C model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353" y="2587414"/>
            <a:ext cx="5810780" cy="377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/>
        </p:nvSpPr>
        <p:spPr>
          <a:xfrm rot="-5400000">
            <a:off x="-2656345" y="2939590"/>
            <a:ext cx="6858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(B2C)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3316393" y="1198139"/>
            <a:ext cx="75438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Familiar examples of B2C companies include </a:t>
            </a:r>
            <a:r>
              <a:rPr lang="en-US" sz="2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Amazon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Walmart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 </a:t>
            </a:r>
            <a:endParaRPr/>
          </a:p>
        </p:txBody>
      </p:sp>
      <p:pic>
        <p:nvPicPr>
          <p:cNvPr descr="Amazon changes business structures in India to bring big ..."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393" y="2652925"/>
            <a:ext cx="4101002" cy="28874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ihaodian Receives Minority Investment from Wal-Mart |FinSMEs" id="242" name="Google Shape;2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4578" y="2652924"/>
            <a:ext cx="4100089" cy="288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55" y="1524635"/>
            <a:ext cx="4991945" cy="397869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248" name="Google Shape;248;p24"/>
          <p:cNvSpPr txBox="1"/>
          <p:nvPr/>
        </p:nvSpPr>
        <p:spPr>
          <a:xfrm>
            <a:off x="5334000" y="3190817"/>
            <a:ext cx="685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B2C model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/>
        </p:nvSpPr>
        <p:spPr>
          <a:xfrm>
            <a:off x="0" y="1321915"/>
            <a:ext cx="42814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450784" y="1872881"/>
            <a:ext cx="706388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Business-to-consumer (B2C) is among the most popular and widely known sales models. The idea of B2C was </a:t>
            </a: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 utilized by Michael Aldrich in 1979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who used television as the primary medium to reach out to customers.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B2C became immensely </a:t>
            </a:r>
            <a:r>
              <a:rPr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popular during the dotcom boom of the late 1990s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it was mainly used to refer to online retailers who sold products and services to consumers through the Internet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0" y="1321915"/>
            <a:ext cx="42814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4281451" y="2414748"/>
            <a:ext cx="741948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Business-to-consumer refers to the process of businesses selling products and services directly to consumers, with no middleperson.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en-US" sz="22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Heavy advertising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to attract customers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en-US" sz="2200">
                <a:solidFill>
                  <a:srgbClr val="2D9BA8"/>
                </a:solidFill>
                <a:latin typeface="Arial"/>
                <a:ea typeface="Arial"/>
                <a:cs typeface="Arial"/>
                <a:sym typeface="Arial"/>
              </a:rPr>
              <a:t>High investments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terms of </a:t>
            </a:r>
            <a:r>
              <a:rPr lang="en-US" sz="2200">
                <a:solidFill>
                  <a:srgbClr val="2D9BA8"/>
                </a:solidFill>
                <a:latin typeface="Arial"/>
                <a:ea typeface="Arial"/>
                <a:cs typeface="Arial"/>
                <a:sym typeface="Arial"/>
              </a:rPr>
              <a:t>hardware/software.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	Support or </a:t>
            </a:r>
            <a:r>
              <a:rPr lang="en-US" sz="2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good customer care service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27"/>
          <p:cNvGraphicFramePr/>
          <p:nvPr/>
        </p:nvGraphicFramePr>
        <p:xfrm>
          <a:off x="5461316" y="107610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{FB2372D6-484C-4626-8F91-E0D47EA8D7E7}</a:tableStyleId>
              </a:tblPr>
              <a:tblGrid>
                <a:gridCol w="2082175"/>
                <a:gridCol w="2082800"/>
                <a:gridCol w="2082800"/>
              </a:tblGrid>
              <a:tr h="1103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B2B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B2C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012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Purchasing power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More complex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Easier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61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Volume of clients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Lower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Higher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168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Transaction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Higher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Lower 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descr="Sự khác nhau giữa b2b và b2c 2021 - Kinh tế và tài chính"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913467"/>
            <a:ext cx="4644436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/>
          <p:nvPr/>
        </p:nvSpPr>
        <p:spPr>
          <a:xfrm>
            <a:off x="488453" y="1076107"/>
            <a:ext cx="4717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B2B and B2C models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/>
        </p:nvSpPr>
        <p:spPr>
          <a:xfrm>
            <a:off x="0" y="1321915"/>
            <a:ext cx="42814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Affection</a:t>
            </a:r>
            <a:endParaRPr b="1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4281451" y="2414748"/>
            <a:ext cx="7419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B2C became immensely </a:t>
            </a:r>
            <a:r>
              <a:rPr lang="en-US" sz="22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popular during the dotcom boom of the late 1990s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it was mainly used to refer to </a:t>
            </a:r>
            <a:r>
              <a:rPr lang="en-US" sz="2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online retailers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sold products and services to consumers through the Internet.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B2C became controversial in some sectors of economy, especially in the </a:t>
            </a:r>
            <a:r>
              <a:rPr lang="en-US" sz="22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retail industry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B2C </a:t>
            </a:r>
            <a:r>
              <a:rPr lang="en-US" sz="2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become a threat to traditional retailers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163727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rPr b="1" lang="en-US" sz="4800"/>
              <a:t>B2C Business Models</a:t>
            </a:r>
            <a:endParaRPr/>
          </a:p>
        </p:txBody>
      </p:sp>
      <p:grpSp>
        <p:nvGrpSpPr>
          <p:cNvPr id="279" name="Google Shape;279;p29"/>
          <p:cNvGrpSpPr/>
          <p:nvPr/>
        </p:nvGrpSpPr>
        <p:grpSpPr>
          <a:xfrm>
            <a:off x="3629063" y="5336924"/>
            <a:ext cx="3357511" cy="841262"/>
            <a:chOff x="2833739" y="5301208"/>
            <a:chExt cx="3357511" cy="841262"/>
          </a:xfrm>
        </p:grpSpPr>
        <p:sp>
          <p:nvSpPr>
            <p:cNvPr id="280" name="Google Shape;280;p29"/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rgbClr val="7F7F7F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rgbClr val="7F7F7F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29"/>
          <p:cNvSpPr/>
          <p:nvPr/>
        </p:nvSpPr>
        <p:spPr>
          <a:xfrm>
            <a:off x="6551894" y="2133877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7076123" y="2357507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091614" y="1930350"/>
            <a:ext cx="338400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Direct selling B2C model </a:t>
            </a:r>
            <a:endParaRPr sz="2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9"/>
          <p:cNvCxnSpPr>
            <a:stCxn id="282" idx="6"/>
          </p:cNvCxnSpPr>
          <p:nvPr/>
        </p:nvCxnSpPr>
        <p:spPr>
          <a:xfrm>
            <a:off x="6983942" y="2349901"/>
            <a:ext cx="4998000" cy="7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86" name="Google Shape;286;p29"/>
          <p:cNvSpPr/>
          <p:nvPr/>
        </p:nvSpPr>
        <p:spPr>
          <a:xfrm>
            <a:off x="4153529" y="2927503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-85136" y="2600449"/>
            <a:ext cx="424696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Online intermediary B2C model </a:t>
            </a:r>
            <a:endParaRPr sz="2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>
            <a:off x="379562" y="3131389"/>
            <a:ext cx="3788797" cy="121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med" w="med" type="oval"/>
            <a:tailEnd len="sm" w="sm" type="none"/>
          </a:ln>
        </p:spPr>
      </p:cxnSp>
      <p:sp>
        <p:nvSpPr>
          <p:cNvPr id="289" name="Google Shape;289;p29"/>
          <p:cNvSpPr/>
          <p:nvPr/>
        </p:nvSpPr>
        <p:spPr>
          <a:xfrm>
            <a:off x="6551894" y="3715404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076123" y="3939034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6871558" y="3306168"/>
            <a:ext cx="541532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B2C business model based on advertising</a:t>
            </a:r>
            <a:endParaRPr sz="2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29"/>
          <p:cNvCxnSpPr>
            <a:stCxn id="289" idx="6"/>
          </p:cNvCxnSpPr>
          <p:nvPr/>
        </p:nvCxnSpPr>
        <p:spPr>
          <a:xfrm>
            <a:off x="6983942" y="3931428"/>
            <a:ext cx="4998000" cy="75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293" name="Google Shape;293;p29"/>
          <p:cNvSpPr/>
          <p:nvPr/>
        </p:nvSpPr>
        <p:spPr>
          <a:xfrm>
            <a:off x="4153529" y="4400465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711495" y="4616490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106077" y="4117405"/>
            <a:ext cx="395346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Community-based B2C model</a:t>
            </a:r>
            <a:endParaRPr sz="2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29"/>
          <p:cNvCxnSpPr/>
          <p:nvPr/>
        </p:nvCxnSpPr>
        <p:spPr>
          <a:xfrm>
            <a:off x="379562" y="4616490"/>
            <a:ext cx="3788797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oval"/>
            <a:tailEnd len="sm" w="sm" type="none"/>
          </a:ln>
        </p:spPr>
      </p:cxnSp>
      <p:grpSp>
        <p:nvGrpSpPr>
          <p:cNvPr id="297" name="Google Shape;297;p29"/>
          <p:cNvGrpSpPr/>
          <p:nvPr/>
        </p:nvGrpSpPr>
        <p:grpSpPr>
          <a:xfrm>
            <a:off x="4815320" y="1975276"/>
            <a:ext cx="1402743" cy="3758132"/>
            <a:chOff x="2411760" y="1109886"/>
            <a:chExt cx="1752575" cy="4695378"/>
          </a:xfrm>
        </p:grpSpPr>
        <p:sp>
          <p:nvSpPr>
            <p:cNvPr id="298" name="Google Shape;298;p29"/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9"/>
          <p:cNvSpPr/>
          <p:nvPr/>
        </p:nvSpPr>
        <p:spPr>
          <a:xfrm>
            <a:off x="6551894" y="5113272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7076123" y="5336902"/>
            <a:ext cx="3384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7066171" y="4897119"/>
            <a:ext cx="45369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Fee-based B2C business model</a:t>
            </a:r>
            <a:endParaRPr sz="2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29"/>
          <p:cNvCxnSpPr>
            <a:stCxn id="303" idx="6"/>
          </p:cNvCxnSpPr>
          <p:nvPr/>
        </p:nvCxnSpPr>
        <p:spPr>
          <a:xfrm>
            <a:off x="6983942" y="5329296"/>
            <a:ext cx="4998000" cy="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oval"/>
          </a:ln>
        </p:spPr>
      </p:cxnSp>
      <p:sp>
        <p:nvSpPr>
          <p:cNvPr id="307" name="Google Shape;307;p29"/>
          <p:cNvSpPr/>
          <p:nvPr/>
        </p:nvSpPr>
        <p:spPr>
          <a:xfrm rot="2700000">
            <a:off x="5701601" y="2848282"/>
            <a:ext cx="265920" cy="476745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5042327" y="2195106"/>
            <a:ext cx="329463" cy="308407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4982420" y="3689800"/>
            <a:ext cx="389370" cy="325482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5010366" y="5194209"/>
            <a:ext cx="396000" cy="313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/>
          <p:nvPr/>
        </p:nvSpPr>
        <p:spPr>
          <a:xfrm rot="2700000">
            <a:off x="4290471" y="2993748"/>
            <a:ext cx="167088" cy="299558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6669256" y="2238135"/>
            <a:ext cx="207014" cy="193784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638689" y="3825337"/>
            <a:ext cx="244656" cy="204513"/>
          </a:xfrm>
          <a:custGeom>
            <a:rect b="b" l="l" r="r" t="t"/>
            <a:pathLst>
              <a:path extrusionOk="0" h="2663936" w="3186824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645570" y="5238540"/>
            <a:ext cx="248822" cy="196723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4709" y="4271811"/>
            <a:ext cx="628860" cy="62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573" y="4415846"/>
            <a:ext cx="340790" cy="34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6894290" y="2090421"/>
            <a:ext cx="4777152" cy="2308324"/>
            <a:chOff x="6685635" y="1790805"/>
            <a:chExt cx="4777152" cy="2308324"/>
          </a:xfrm>
        </p:grpSpPr>
        <p:sp>
          <p:nvSpPr>
            <p:cNvPr id="107" name="Google Shape;107;p3"/>
            <p:cNvSpPr txBox="1"/>
            <p:nvPr/>
          </p:nvSpPr>
          <p:spPr>
            <a:xfrm>
              <a:off x="6685635" y="1790805"/>
              <a:ext cx="477715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E-Commerce business Models </a:t>
              </a:r>
              <a:endParaRPr b="1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/>
        </p:nvSpPr>
        <p:spPr>
          <a:xfrm>
            <a:off x="0" y="4853826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50" y="5793157"/>
            <a:ext cx="12191852" cy="37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listening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4700593" y="453080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5723467" y="860159"/>
            <a:ext cx="520579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lang="en-US" sz="2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planned activities designed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result in a </a:t>
            </a:r>
            <a:r>
              <a:rPr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profit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marketplace Business plan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 business model is a </a:t>
            </a:r>
            <a:r>
              <a:rPr lang="en-US" sz="20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descriptive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financial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>
                <a:solidFill>
                  <a:srgbClr val="938953"/>
                </a:solidFill>
                <a:latin typeface="Arial"/>
                <a:ea typeface="Arial"/>
                <a:cs typeface="Arial"/>
                <a:sym typeface="Arial"/>
              </a:rPr>
              <a:t>blueprint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for a business E-commerce business model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Business Model that </a:t>
            </a:r>
            <a:r>
              <a:rPr lang="en-US" sz="2000">
                <a:solidFill>
                  <a:srgbClr val="4CA537"/>
                </a:solidFill>
                <a:latin typeface="Arial"/>
                <a:ea typeface="Arial"/>
                <a:cs typeface="Arial"/>
                <a:sym typeface="Arial"/>
              </a:rPr>
              <a:t>uses/leverages unique qualities of Internet and Web</a:t>
            </a:r>
            <a:endParaRPr sz="2000">
              <a:solidFill>
                <a:srgbClr val="4CA5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 rot="10800000">
            <a:off x="10789696" y="2650650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519399" y="4984363"/>
            <a:ext cx="492977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E-commerce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business models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7801969" y="1188214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963B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E963B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600">
                <a:solidFill>
                  <a:srgbClr val="5E963B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E963B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E963B"/>
                </a:solidFill>
                <a:latin typeface="Arial"/>
                <a:ea typeface="Arial"/>
                <a:cs typeface="Arial"/>
                <a:sym typeface="Arial"/>
              </a:rPr>
              <a:t>– C2C (Consumer-To-Consumer)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E963B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E963B"/>
                </a:solidFill>
                <a:latin typeface="Arial"/>
                <a:ea typeface="Arial"/>
                <a:cs typeface="Arial"/>
                <a:sym typeface="Arial"/>
              </a:rPr>
              <a:t>– C2B (Consumer-To-Business)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4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0347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600">
                <a:solidFill>
                  <a:srgbClr val="70347F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4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0347F"/>
                </a:solidFill>
                <a:latin typeface="Arial"/>
                <a:ea typeface="Arial"/>
                <a:cs typeface="Arial"/>
                <a:sym typeface="Arial"/>
              </a:rPr>
              <a:t> – B2C (Business-To-Consumer)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4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0347F"/>
                </a:solidFill>
                <a:latin typeface="Arial"/>
                <a:ea typeface="Arial"/>
                <a:cs typeface="Arial"/>
                <a:sym typeface="Arial"/>
              </a:rPr>
              <a:t>– B2B (Business-To-Business) </a:t>
            </a:r>
            <a:endParaRPr sz="1600">
              <a:solidFill>
                <a:srgbClr val="7034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4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0347F"/>
                </a:solidFill>
                <a:latin typeface="Arial"/>
                <a:ea typeface="Arial"/>
                <a:cs typeface="Arial"/>
                <a:sym typeface="Arial"/>
              </a:rPr>
              <a:t> – B2G (Business-To-Government)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240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7240F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600">
                <a:solidFill>
                  <a:srgbClr val="C7240F"/>
                </a:solidFill>
                <a:latin typeface="Arial"/>
                <a:ea typeface="Arial"/>
                <a:cs typeface="Arial"/>
                <a:sym typeface="Arial"/>
              </a:rPr>
              <a:t>Government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240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7240F"/>
                </a:solidFill>
                <a:latin typeface="Arial"/>
                <a:ea typeface="Arial"/>
                <a:cs typeface="Arial"/>
                <a:sym typeface="Arial"/>
              </a:rPr>
              <a:t>– G2C (Government-To-Citizen) </a:t>
            </a:r>
            <a:endParaRPr sz="1600">
              <a:solidFill>
                <a:srgbClr val="C724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7240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C7240F"/>
                </a:solidFill>
                <a:latin typeface="Arial"/>
                <a:ea typeface="Arial"/>
                <a:cs typeface="Arial"/>
                <a:sym typeface="Arial"/>
              </a:rPr>
              <a:t>– G2B (Government-To-Business) 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28371" t="0"/>
          <a:stretch/>
        </p:blipFill>
        <p:spPr>
          <a:xfrm>
            <a:off x="769937" y="882650"/>
            <a:ext cx="639286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6485466" y="2791959"/>
            <a:ext cx="902984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Business-to-Business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(B2B)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 Ways to Negotiate a Contract Like a Boss – OCIIP Nigeria"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7429"/>
            <a:ext cx="6208889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4572909" y="588547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5314384" y="860159"/>
            <a:ext cx="561487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Business-to-business (B2B), also called B-to-B, is a form of </a:t>
            </a:r>
            <a:r>
              <a:rPr lang="en-US" sz="1800">
                <a:solidFill>
                  <a:srgbClr val="CF509F"/>
                </a:solidFill>
                <a:latin typeface="Arial"/>
                <a:ea typeface="Arial"/>
                <a:cs typeface="Arial"/>
                <a:sym typeface="Arial"/>
              </a:rPr>
              <a:t>transaction between businesses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one involving a </a:t>
            </a:r>
            <a: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manufacturer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wholesaler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a </a:t>
            </a:r>
            <a:r>
              <a:rPr lang="en-US" sz="1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wholesaler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lang="en-US" sz="18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retailer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B2B refers to business that is </a:t>
            </a: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conducted between companies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rather than between a company and individual consumer.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 rot="10800000">
            <a:off x="10789696" y="3173870"/>
            <a:ext cx="587357" cy="543223"/>
          </a:xfrm>
          <a:custGeom>
            <a:rect b="b" l="l" r="r" t="t"/>
            <a:pathLst>
              <a:path extrusionOk="0" h="261194" w="282415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7157261" y="5174417"/>
            <a:ext cx="49297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B2B model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 Actionable Tips for Driving B2B eCommerce Sales in 2021 &amp;amp; Beyond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8" y="1"/>
            <a:ext cx="1218596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/>
          <p:nvPr/>
        </p:nvSpPr>
        <p:spPr>
          <a:xfrm>
            <a:off x="10293790" y="6151829"/>
            <a:ext cx="1747319" cy="706171"/>
          </a:xfrm>
          <a:prstGeom prst="rect">
            <a:avLst/>
          </a:prstGeom>
          <a:solidFill>
            <a:srgbClr val="70C1D2"/>
          </a:solidFill>
          <a:ln cap="flat" cmpd="sng" w="12700">
            <a:solidFill>
              <a:srgbClr val="70C1D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66000"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1138392" y="549369"/>
            <a:ext cx="1046094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B2B ecommerce describes online order transactions between businesses.</a:t>
            </a:r>
            <a:endParaRPr/>
          </a:p>
          <a:p>
            <a:pPr indent="-1460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orders are processed digitally, buying efficiency is improved for wholesalers, manufacturers, distributors and other types of B2B sellers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22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2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21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78C0E"/>
      </a:accent1>
      <a:accent2>
        <a:srgbClr val="F9CD3F"/>
      </a:accent2>
      <a:accent3>
        <a:srgbClr val="80BE5A"/>
      </a:accent3>
      <a:accent4>
        <a:srgbClr val="9646AA"/>
      </a:accent4>
      <a:accent5>
        <a:srgbClr val="EF4630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