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Cabin" panose="020B0604020202020204" charset="0"/>
      <p:regular r:id="rId29"/>
    </p:embeddedFont>
    <p:embeddedFont>
      <p:font typeface="Cabin Bold" panose="020B0604020202020204" charset="0"/>
      <p:regular r:id="rId30"/>
    </p:embeddedFont>
    <p:embeddedFont>
      <p:font typeface="Muli" panose="020B0604020202020204" charset="0"/>
      <p:regular r:id="rId31"/>
    </p:embeddedFont>
    <p:embeddedFont>
      <p:font typeface="Muli Bold" panose="020B0604020202020204" charset="0"/>
      <p:regular r:id="rId32"/>
    </p:embeddedFont>
    <p:embeddedFont>
      <p:font typeface="Muli Bold Italics" panose="020B0604020202020204" charset="0"/>
      <p:regular r:id="rId33"/>
    </p:embeddedFont>
    <p:embeddedFont>
      <p:font typeface="Muli Ultra-Bold"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49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6.png"/><Relationship Id="rId5" Type="http://schemas.openxmlformats.org/officeDocument/2006/relationships/image" Target="../media/image23.png"/><Relationship Id="rId10" Type="http://schemas.openxmlformats.org/officeDocument/2006/relationships/image" Target="../media/image3.svg"/><Relationship Id="rId4" Type="http://schemas.openxmlformats.org/officeDocument/2006/relationships/image" Target="../media/image22.svg"/><Relationship Id="rId9" Type="http://schemas.openxmlformats.org/officeDocument/2006/relationships/image" Target="../media/image2.png"/><Relationship Id="rId14"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28.svg"/><Relationship Id="rId4" Type="http://schemas.openxmlformats.org/officeDocument/2006/relationships/image" Target="../media/image3.svg"/><Relationship Id="rId9"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svg"/><Relationship Id="rId11" Type="http://schemas.openxmlformats.org/officeDocument/2006/relationships/image" Target="../media/image6.png"/><Relationship Id="rId5" Type="http://schemas.openxmlformats.org/officeDocument/2006/relationships/image" Target="../media/image23.png"/><Relationship Id="rId10" Type="http://schemas.openxmlformats.org/officeDocument/2006/relationships/image" Target="../media/image3.svg"/><Relationship Id="rId4" Type="http://schemas.openxmlformats.org/officeDocument/2006/relationships/image" Target="../media/image22.svg"/><Relationship Id="rId9" Type="http://schemas.openxmlformats.org/officeDocument/2006/relationships/image" Target="../media/image2.png"/><Relationship Id="rId14" Type="http://schemas.openxmlformats.org/officeDocument/2006/relationships/image" Target="../media/image30.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2.sv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4.sv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6.sv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8.gif"/></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18.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20.svg"/><Relationship Id="rId4" Type="http://schemas.openxmlformats.org/officeDocument/2006/relationships/image" Target="../media/image7.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1315441"/>
            <a:ext cx="9009410" cy="6082798"/>
            <a:chOff x="0" y="0"/>
            <a:chExt cx="3286657" cy="2219021"/>
          </a:xfrm>
        </p:grpSpPr>
        <p:sp>
          <p:nvSpPr>
            <p:cNvPr id="4" name="Freeform 4"/>
            <p:cNvSpPr/>
            <p:nvPr/>
          </p:nvSpPr>
          <p:spPr>
            <a:xfrm>
              <a:off x="0" y="0"/>
              <a:ext cx="3286657" cy="2219021"/>
            </a:xfrm>
            <a:custGeom>
              <a:avLst/>
              <a:gdLst/>
              <a:ahLst/>
              <a:cxnLst/>
              <a:rect l="l" t="t" r="r" b="b"/>
              <a:pathLst>
                <a:path w="3286657" h="2219021">
                  <a:moveTo>
                    <a:pt x="0" y="0"/>
                  </a:moveTo>
                  <a:lnTo>
                    <a:pt x="3286657" y="0"/>
                  </a:lnTo>
                  <a:lnTo>
                    <a:pt x="3286657" y="2219021"/>
                  </a:lnTo>
                  <a:lnTo>
                    <a:pt x="0" y="2219021"/>
                  </a:lnTo>
                  <a:close/>
                </a:path>
              </a:pathLst>
            </a:custGeom>
            <a:solidFill>
              <a:srgbClr val="FFFFFF"/>
            </a:solidFill>
          </p:spPr>
          <p:txBody>
            <a:bodyPr/>
            <a:lstStyle/>
            <a:p>
              <a:endParaRPr lang="en-US"/>
            </a:p>
          </p:txBody>
        </p:sp>
      </p:grpSp>
      <p:sp>
        <p:nvSpPr>
          <p:cNvPr id="5" name="Freeform 5"/>
          <p:cNvSpPr/>
          <p:nvPr/>
        </p:nvSpPr>
        <p:spPr>
          <a:xfrm flipH="1">
            <a:off x="-2156129" y="8872350"/>
            <a:ext cx="6662470" cy="1611106"/>
          </a:xfrm>
          <a:custGeom>
            <a:avLst/>
            <a:gdLst/>
            <a:ahLst/>
            <a:cxnLst/>
            <a:rect l="l" t="t" r="r" b="b"/>
            <a:pathLst>
              <a:path w="6662470" h="1611106">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10261150" y="1315441"/>
            <a:ext cx="7087021" cy="7701883"/>
            <a:chOff x="0" y="0"/>
            <a:chExt cx="2585364" cy="2809668"/>
          </a:xfrm>
        </p:grpSpPr>
        <p:sp>
          <p:nvSpPr>
            <p:cNvPr id="8" name="Freeform 8"/>
            <p:cNvSpPr/>
            <p:nvPr/>
          </p:nvSpPr>
          <p:spPr>
            <a:xfrm>
              <a:off x="0" y="0"/>
              <a:ext cx="2585364" cy="2809668"/>
            </a:xfrm>
            <a:custGeom>
              <a:avLst/>
              <a:gdLst/>
              <a:ahLst/>
              <a:cxnLst/>
              <a:rect l="l" t="t" r="r" b="b"/>
              <a:pathLst>
                <a:path w="2585364" h="2809668">
                  <a:moveTo>
                    <a:pt x="0" y="0"/>
                  </a:moveTo>
                  <a:lnTo>
                    <a:pt x="2585364" y="0"/>
                  </a:lnTo>
                  <a:lnTo>
                    <a:pt x="2585364" y="2809668"/>
                  </a:lnTo>
                  <a:lnTo>
                    <a:pt x="0" y="2809668"/>
                  </a:lnTo>
                  <a:close/>
                </a:path>
              </a:pathLst>
            </a:custGeom>
            <a:solidFill>
              <a:srgbClr val="FFFFFF"/>
            </a:solidFill>
          </p:spPr>
          <p:txBody>
            <a:bodyPr/>
            <a:lstStyle/>
            <a:p>
              <a:endParaRPr lang="en-US"/>
            </a:p>
          </p:txBody>
        </p:sp>
      </p:grpSp>
      <p:sp>
        <p:nvSpPr>
          <p:cNvPr id="9" name="Freeform 9"/>
          <p:cNvSpPr/>
          <p:nvPr/>
        </p:nvSpPr>
        <p:spPr>
          <a:xfrm>
            <a:off x="10692016" y="4401714"/>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a:off x="16100246" y="300172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1"/>
          <p:cNvSpPr/>
          <p:nvPr/>
        </p:nvSpPr>
        <p:spPr>
          <a:xfrm rot="-203414">
            <a:off x="11173930" y="3499519"/>
            <a:ext cx="321948" cy="461574"/>
          </a:xfrm>
          <a:custGeom>
            <a:avLst/>
            <a:gdLst/>
            <a:ahLst/>
            <a:cxnLst/>
            <a:rect l="l" t="t" r="r" b="b"/>
            <a:pathLst>
              <a:path w="321948" h="461574">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2" name="Freeform 12"/>
          <p:cNvSpPr/>
          <p:nvPr/>
        </p:nvSpPr>
        <p:spPr>
          <a:xfrm>
            <a:off x="12690344" y="1991652"/>
            <a:ext cx="2228632" cy="1815322"/>
          </a:xfrm>
          <a:custGeom>
            <a:avLst/>
            <a:gdLst/>
            <a:ahLst/>
            <a:cxnLst/>
            <a:rect l="l" t="t" r="r" b="b"/>
            <a:pathLst>
              <a:path w="2228632" h="1815322">
                <a:moveTo>
                  <a:pt x="0" y="0"/>
                </a:moveTo>
                <a:lnTo>
                  <a:pt x="2228632" y="0"/>
                </a:lnTo>
                <a:lnTo>
                  <a:pt x="2228632" y="1815322"/>
                </a:lnTo>
                <a:lnTo>
                  <a:pt x="0" y="181532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grpSp>
        <p:nvGrpSpPr>
          <p:cNvPr id="13" name="Group 13"/>
          <p:cNvGrpSpPr/>
          <p:nvPr/>
        </p:nvGrpSpPr>
        <p:grpSpPr>
          <a:xfrm>
            <a:off x="1437079" y="1472679"/>
            <a:ext cx="7946241" cy="5858069"/>
            <a:chOff x="0" y="0"/>
            <a:chExt cx="10594989" cy="7810759"/>
          </a:xfrm>
        </p:grpSpPr>
        <p:sp>
          <p:nvSpPr>
            <p:cNvPr id="14" name="TextBox 14"/>
            <p:cNvSpPr txBox="1"/>
            <p:nvPr/>
          </p:nvSpPr>
          <p:spPr>
            <a:xfrm>
              <a:off x="0" y="0"/>
              <a:ext cx="10594989" cy="6896100"/>
            </a:xfrm>
            <a:prstGeom prst="rect">
              <a:avLst/>
            </a:prstGeom>
          </p:spPr>
          <p:txBody>
            <a:bodyPr lIns="0" tIns="0" rIns="0" bIns="0" rtlCol="0" anchor="t">
              <a:spAutoFit/>
            </a:bodyPr>
            <a:lstStyle/>
            <a:p>
              <a:pPr>
                <a:lnSpc>
                  <a:spcPts val="13589"/>
                </a:lnSpc>
              </a:pPr>
              <a:r>
                <a:rPr lang="en-US" sz="11324" spc="-169">
                  <a:solidFill>
                    <a:srgbClr val="003EA8"/>
                  </a:solidFill>
                  <a:latin typeface="Muli Bold"/>
                </a:rPr>
                <a:t>QUẢN LÝ DỰ ÁN PHẦN MỀM</a:t>
              </a:r>
            </a:p>
          </p:txBody>
        </p:sp>
        <p:sp>
          <p:nvSpPr>
            <p:cNvPr id="15" name="TextBox 15"/>
            <p:cNvSpPr txBox="1"/>
            <p:nvPr/>
          </p:nvSpPr>
          <p:spPr>
            <a:xfrm>
              <a:off x="0" y="7251959"/>
              <a:ext cx="10594989" cy="558800"/>
            </a:xfrm>
            <a:prstGeom prst="rect">
              <a:avLst/>
            </a:prstGeom>
          </p:spPr>
          <p:txBody>
            <a:bodyPr lIns="0" tIns="0" rIns="0" bIns="0" rtlCol="0" anchor="t">
              <a:spAutoFit/>
            </a:bodyPr>
            <a:lstStyle/>
            <a:p>
              <a:pPr>
                <a:lnSpc>
                  <a:spcPts val="3359"/>
                </a:lnSpc>
              </a:pPr>
              <a:r>
                <a:rPr lang="en-US" sz="2799">
                  <a:solidFill>
                    <a:srgbClr val="000000"/>
                  </a:solidFill>
                  <a:latin typeface="Cabin"/>
                </a:rPr>
                <a:t>WEBSITE BÁN HÀNG</a:t>
              </a: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3578601" y="287343"/>
            <a:ext cx="10302037" cy="2305658"/>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sp>
        <p:nvSpPr>
          <p:cNvPr id="5" name="Freeform 5"/>
          <p:cNvSpPr/>
          <p:nvPr/>
        </p:nvSpPr>
        <p:spPr>
          <a:xfrm flipH="1">
            <a:off x="14790825" y="459188"/>
            <a:ext cx="5533751" cy="1961966"/>
          </a:xfrm>
          <a:custGeom>
            <a:avLst/>
            <a:gdLst/>
            <a:ahLst/>
            <a:cxnLst/>
            <a:rect l="l" t="t" r="r" b="b"/>
            <a:pathLst>
              <a:path w="5533751" h="1961966">
                <a:moveTo>
                  <a:pt x="5533751" y="0"/>
                </a:moveTo>
                <a:lnTo>
                  <a:pt x="0" y="0"/>
                </a:lnTo>
                <a:lnTo>
                  <a:pt x="0" y="1961967"/>
                </a:lnTo>
                <a:lnTo>
                  <a:pt x="5533751" y="1961967"/>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901138" y="8372565"/>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578601" y="781652"/>
            <a:ext cx="10302037" cy="914400"/>
          </a:xfrm>
          <a:prstGeom prst="rect">
            <a:avLst/>
          </a:prstGeom>
        </p:spPr>
        <p:txBody>
          <a:bodyPr lIns="0" tIns="0" rIns="0" bIns="0" rtlCol="0" anchor="t">
            <a:spAutoFit/>
          </a:bodyPr>
          <a:lstStyle/>
          <a:p>
            <a:pPr algn="ctr">
              <a:lnSpc>
                <a:spcPts val="7424"/>
              </a:lnSpc>
            </a:pPr>
            <a:r>
              <a:rPr lang="en-US" sz="5499">
                <a:solidFill>
                  <a:srgbClr val="003EA8"/>
                </a:solidFill>
                <a:latin typeface="Muli Bold"/>
              </a:rPr>
              <a:t>Kế hoạch tổng quan của dự án</a:t>
            </a:r>
          </a:p>
        </p:txBody>
      </p:sp>
      <p:grpSp>
        <p:nvGrpSpPr>
          <p:cNvPr id="8" name="Group 8"/>
          <p:cNvGrpSpPr/>
          <p:nvPr/>
        </p:nvGrpSpPr>
        <p:grpSpPr>
          <a:xfrm>
            <a:off x="7374448" y="9044945"/>
            <a:ext cx="3539104" cy="617207"/>
            <a:chOff x="0" y="0"/>
            <a:chExt cx="1291075" cy="225159"/>
          </a:xfrm>
        </p:grpSpPr>
        <p:sp>
          <p:nvSpPr>
            <p:cNvPr id="9" name="Freeform 9"/>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10" name="Freeform 10"/>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2" name="Group 12"/>
          <p:cNvGrpSpPr/>
          <p:nvPr/>
        </p:nvGrpSpPr>
        <p:grpSpPr>
          <a:xfrm>
            <a:off x="1141668" y="2947343"/>
            <a:ext cx="16093452" cy="5557061"/>
            <a:chOff x="0" y="0"/>
            <a:chExt cx="5370808" cy="1854537"/>
          </a:xfrm>
        </p:grpSpPr>
        <p:sp>
          <p:nvSpPr>
            <p:cNvPr id="13" name="Freeform 13"/>
            <p:cNvSpPr/>
            <p:nvPr/>
          </p:nvSpPr>
          <p:spPr>
            <a:xfrm>
              <a:off x="0" y="0"/>
              <a:ext cx="5370807" cy="1854537"/>
            </a:xfrm>
            <a:custGeom>
              <a:avLst/>
              <a:gdLst/>
              <a:ahLst/>
              <a:cxnLst/>
              <a:rect l="l" t="t" r="r" b="b"/>
              <a:pathLst>
                <a:path w="5370807" h="1854537">
                  <a:moveTo>
                    <a:pt x="0" y="0"/>
                  </a:moveTo>
                  <a:lnTo>
                    <a:pt x="5370807" y="0"/>
                  </a:lnTo>
                  <a:lnTo>
                    <a:pt x="5370807" y="1854537"/>
                  </a:lnTo>
                  <a:lnTo>
                    <a:pt x="0" y="1854537"/>
                  </a:lnTo>
                  <a:close/>
                </a:path>
              </a:pathLst>
            </a:custGeom>
            <a:solidFill>
              <a:srgbClr val="FFFFFF"/>
            </a:solidFill>
          </p:spPr>
          <p:txBody>
            <a:bodyPr/>
            <a:lstStyle/>
            <a:p>
              <a:endParaRPr lang="en-US"/>
            </a:p>
          </p:txBody>
        </p:sp>
      </p:grpSp>
      <p:sp>
        <p:nvSpPr>
          <p:cNvPr id="14" name="TextBox 14"/>
          <p:cNvSpPr txBox="1"/>
          <p:nvPr/>
        </p:nvSpPr>
        <p:spPr>
          <a:xfrm>
            <a:off x="1230458" y="2887071"/>
            <a:ext cx="15915874" cy="5033924"/>
          </a:xfrm>
          <a:prstGeom prst="rect">
            <a:avLst/>
          </a:prstGeom>
        </p:spPr>
        <p:txBody>
          <a:bodyPr lIns="0" tIns="0" rIns="0" bIns="0" rtlCol="0" anchor="t">
            <a:spAutoFit/>
          </a:bodyPr>
          <a:lstStyle/>
          <a:p>
            <a:pPr algn="just">
              <a:lnSpc>
                <a:spcPts val="4464"/>
              </a:lnSpc>
            </a:pPr>
            <a:r>
              <a:rPr lang="en-US" sz="3189">
                <a:solidFill>
                  <a:srgbClr val="003EA8"/>
                </a:solidFill>
                <a:latin typeface="Muli Bold"/>
              </a:rPr>
              <a:t>4.Xây dựng website</a:t>
            </a:r>
          </a:p>
          <a:p>
            <a:pPr algn="just">
              <a:lnSpc>
                <a:spcPts val="4464"/>
              </a:lnSpc>
            </a:pPr>
            <a:r>
              <a:rPr lang="en-US" sz="3189">
                <a:solidFill>
                  <a:srgbClr val="003EA8"/>
                </a:solidFill>
                <a:latin typeface="Muli Bold"/>
              </a:rPr>
              <a:t> 4.1. Người xét duyệt: Võ Minh Phụng</a:t>
            </a:r>
          </a:p>
          <a:p>
            <a:pPr algn="just">
              <a:lnSpc>
                <a:spcPts val="4464"/>
              </a:lnSpc>
            </a:pPr>
            <a:r>
              <a:rPr lang="en-US" sz="3189">
                <a:solidFill>
                  <a:srgbClr val="003EA8"/>
                </a:solidFill>
                <a:latin typeface="Muli Bold"/>
              </a:rPr>
              <a:t> 4.2. Người thực hiện: Vương Đình Tuấn, Nguyễn Gia Ninh,Hoàng Quốc Trường</a:t>
            </a:r>
          </a:p>
          <a:p>
            <a:pPr algn="just">
              <a:lnSpc>
                <a:spcPts val="4464"/>
              </a:lnSpc>
            </a:pPr>
            <a:r>
              <a:rPr lang="en-US" sz="3189">
                <a:solidFill>
                  <a:srgbClr val="003EA8"/>
                </a:solidFill>
                <a:latin typeface="Muli Bold"/>
              </a:rPr>
              <a:t> 4.3. Danh sách công việc:</a:t>
            </a:r>
          </a:p>
          <a:p>
            <a:pPr algn="just">
              <a:lnSpc>
                <a:spcPts val="4464"/>
              </a:lnSpc>
            </a:pPr>
            <a:r>
              <a:rPr lang="en-US" sz="3189">
                <a:solidFill>
                  <a:srgbClr val="003EA8"/>
                </a:solidFill>
                <a:latin typeface="Muli Bold"/>
              </a:rPr>
              <a:t>      4.3.1. Từ lược đồ cơ sở dữ liệu xây dựng cơ sở dữ liệu cho website.</a:t>
            </a:r>
          </a:p>
          <a:p>
            <a:pPr algn="just">
              <a:lnSpc>
                <a:spcPts val="4464"/>
              </a:lnSpc>
            </a:pPr>
            <a:r>
              <a:rPr lang="en-US" sz="3189">
                <a:solidFill>
                  <a:srgbClr val="003EA8"/>
                </a:solidFill>
                <a:latin typeface="Muli Bold"/>
              </a:rPr>
              <a:t>     4.3.2. Tạo dựng thiết kế giao diện cung chức năng mô phỏng theo yêu cầu.</a:t>
            </a:r>
          </a:p>
          <a:p>
            <a:pPr algn="just">
              <a:lnSpc>
                <a:spcPts val="4464"/>
              </a:lnSpc>
            </a:pPr>
            <a:r>
              <a:rPr lang="en-US" sz="3189">
                <a:solidFill>
                  <a:srgbClr val="003EA8"/>
                </a:solidFill>
                <a:latin typeface="Muli Bold"/>
              </a:rPr>
              <a:t>     4.3.3. Thảo luận với giáo viên về các tính năng và giao diện để đi tới thực hiện.</a:t>
            </a:r>
          </a:p>
          <a:p>
            <a:pPr algn="just">
              <a:lnSpc>
                <a:spcPts val="4464"/>
              </a:lnSpc>
              <a:spcBef>
                <a:spcPct val="0"/>
              </a:spcBef>
            </a:pPr>
            <a:r>
              <a:rPr lang="en-US" sz="3189">
                <a:solidFill>
                  <a:srgbClr val="003EA8"/>
                </a:solidFill>
                <a:latin typeface="Muli Bold"/>
              </a:rPr>
              <a:t>     4.3.4. Từ những bản thiết kế đã được thống nhất, thực hiện lập trình các trang giao diện và xây dựng chức năng cho toàn bộ website.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3578601" y="287343"/>
            <a:ext cx="10302037" cy="2305658"/>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sp>
        <p:nvSpPr>
          <p:cNvPr id="5" name="Freeform 5"/>
          <p:cNvSpPr/>
          <p:nvPr/>
        </p:nvSpPr>
        <p:spPr>
          <a:xfrm flipH="1">
            <a:off x="14790825" y="459188"/>
            <a:ext cx="5533751" cy="1961966"/>
          </a:xfrm>
          <a:custGeom>
            <a:avLst/>
            <a:gdLst/>
            <a:ahLst/>
            <a:cxnLst/>
            <a:rect l="l" t="t" r="r" b="b"/>
            <a:pathLst>
              <a:path w="5533751" h="1961966">
                <a:moveTo>
                  <a:pt x="5533751" y="0"/>
                </a:moveTo>
                <a:lnTo>
                  <a:pt x="0" y="0"/>
                </a:lnTo>
                <a:lnTo>
                  <a:pt x="0" y="1961967"/>
                </a:lnTo>
                <a:lnTo>
                  <a:pt x="5533751" y="1961967"/>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901138" y="8372565"/>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578601" y="781652"/>
            <a:ext cx="10302037" cy="914400"/>
          </a:xfrm>
          <a:prstGeom prst="rect">
            <a:avLst/>
          </a:prstGeom>
        </p:spPr>
        <p:txBody>
          <a:bodyPr lIns="0" tIns="0" rIns="0" bIns="0" rtlCol="0" anchor="t">
            <a:spAutoFit/>
          </a:bodyPr>
          <a:lstStyle/>
          <a:p>
            <a:pPr algn="ctr">
              <a:lnSpc>
                <a:spcPts val="7424"/>
              </a:lnSpc>
            </a:pPr>
            <a:r>
              <a:rPr lang="en-US" sz="5499">
                <a:solidFill>
                  <a:srgbClr val="003EA8"/>
                </a:solidFill>
                <a:latin typeface="Muli Bold"/>
              </a:rPr>
              <a:t>Kế hoạch tổng quan của dự án</a:t>
            </a:r>
          </a:p>
        </p:txBody>
      </p:sp>
      <p:grpSp>
        <p:nvGrpSpPr>
          <p:cNvPr id="8" name="Group 8"/>
          <p:cNvGrpSpPr/>
          <p:nvPr/>
        </p:nvGrpSpPr>
        <p:grpSpPr>
          <a:xfrm>
            <a:off x="7374448" y="9044945"/>
            <a:ext cx="3539104" cy="617207"/>
            <a:chOff x="0" y="0"/>
            <a:chExt cx="1291075" cy="225159"/>
          </a:xfrm>
        </p:grpSpPr>
        <p:sp>
          <p:nvSpPr>
            <p:cNvPr id="9" name="Freeform 9"/>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10" name="Freeform 10"/>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2" name="Group 12"/>
          <p:cNvGrpSpPr/>
          <p:nvPr/>
        </p:nvGrpSpPr>
        <p:grpSpPr>
          <a:xfrm>
            <a:off x="1141668" y="2947343"/>
            <a:ext cx="16093452" cy="5557061"/>
            <a:chOff x="0" y="0"/>
            <a:chExt cx="5370808" cy="1854537"/>
          </a:xfrm>
        </p:grpSpPr>
        <p:sp>
          <p:nvSpPr>
            <p:cNvPr id="13" name="Freeform 13"/>
            <p:cNvSpPr/>
            <p:nvPr/>
          </p:nvSpPr>
          <p:spPr>
            <a:xfrm>
              <a:off x="0" y="0"/>
              <a:ext cx="5370807" cy="1854537"/>
            </a:xfrm>
            <a:custGeom>
              <a:avLst/>
              <a:gdLst/>
              <a:ahLst/>
              <a:cxnLst/>
              <a:rect l="l" t="t" r="r" b="b"/>
              <a:pathLst>
                <a:path w="5370807" h="1854537">
                  <a:moveTo>
                    <a:pt x="0" y="0"/>
                  </a:moveTo>
                  <a:lnTo>
                    <a:pt x="5370807" y="0"/>
                  </a:lnTo>
                  <a:lnTo>
                    <a:pt x="5370807" y="1854537"/>
                  </a:lnTo>
                  <a:lnTo>
                    <a:pt x="0" y="1854537"/>
                  </a:lnTo>
                  <a:close/>
                </a:path>
              </a:pathLst>
            </a:custGeom>
            <a:solidFill>
              <a:srgbClr val="FFFFFF"/>
            </a:solidFill>
          </p:spPr>
          <p:txBody>
            <a:bodyPr/>
            <a:lstStyle/>
            <a:p>
              <a:endParaRPr lang="en-US"/>
            </a:p>
          </p:txBody>
        </p:sp>
      </p:grpSp>
      <p:sp>
        <p:nvSpPr>
          <p:cNvPr id="14" name="TextBox 14"/>
          <p:cNvSpPr txBox="1"/>
          <p:nvPr/>
        </p:nvSpPr>
        <p:spPr>
          <a:xfrm>
            <a:off x="1319247" y="2890193"/>
            <a:ext cx="15915874" cy="3909974"/>
          </a:xfrm>
          <a:prstGeom prst="rect">
            <a:avLst/>
          </a:prstGeom>
        </p:spPr>
        <p:txBody>
          <a:bodyPr lIns="0" tIns="0" rIns="0" bIns="0" rtlCol="0" anchor="t">
            <a:spAutoFit/>
          </a:bodyPr>
          <a:lstStyle/>
          <a:p>
            <a:pPr algn="just">
              <a:lnSpc>
                <a:spcPts val="4464"/>
              </a:lnSpc>
            </a:pPr>
            <a:r>
              <a:rPr lang="en-US" sz="3189">
                <a:solidFill>
                  <a:srgbClr val="003EA8"/>
                </a:solidFill>
                <a:latin typeface="Muli Bold"/>
              </a:rPr>
              <a:t>5.Chạy thử</a:t>
            </a:r>
          </a:p>
          <a:p>
            <a:pPr algn="just">
              <a:lnSpc>
                <a:spcPts val="4464"/>
              </a:lnSpc>
            </a:pPr>
            <a:r>
              <a:rPr lang="en-US" sz="3189">
                <a:solidFill>
                  <a:srgbClr val="003EA8"/>
                </a:solidFill>
                <a:latin typeface="Muli Bold"/>
              </a:rPr>
              <a:t> 5.1. Người xét duyệt: Võ Minh Phụng.</a:t>
            </a:r>
          </a:p>
          <a:p>
            <a:pPr algn="just">
              <a:lnSpc>
                <a:spcPts val="4464"/>
              </a:lnSpc>
            </a:pPr>
            <a:r>
              <a:rPr lang="en-US" sz="3189">
                <a:solidFill>
                  <a:srgbClr val="003EA8"/>
                </a:solidFill>
                <a:latin typeface="Muli Bold"/>
              </a:rPr>
              <a:t> 5.2. Người thực hiện: Nguyễn Gia Ninh,Hoàng Quốc Trường,Vương Đình Tuấn .</a:t>
            </a:r>
          </a:p>
          <a:p>
            <a:pPr algn="just">
              <a:lnSpc>
                <a:spcPts val="4464"/>
              </a:lnSpc>
            </a:pPr>
            <a:r>
              <a:rPr lang="en-US" sz="3189">
                <a:solidFill>
                  <a:srgbClr val="003EA8"/>
                </a:solidFill>
                <a:latin typeface="Muli Bold"/>
              </a:rPr>
              <a:t> 5.3. Danh sách công việc:</a:t>
            </a:r>
          </a:p>
          <a:p>
            <a:pPr algn="just">
              <a:lnSpc>
                <a:spcPts val="4464"/>
              </a:lnSpc>
            </a:pPr>
            <a:r>
              <a:rPr lang="en-US" sz="3189">
                <a:solidFill>
                  <a:srgbClr val="003EA8"/>
                </a:solidFill>
                <a:latin typeface="Muli Bold"/>
              </a:rPr>
              <a:t>    5.3.1. Sinh các Test Case trong hệ thống. </a:t>
            </a:r>
          </a:p>
          <a:p>
            <a:pPr algn="just">
              <a:lnSpc>
                <a:spcPts val="4464"/>
              </a:lnSpc>
            </a:pPr>
            <a:r>
              <a:rPr lang="en-US" sz="3189">
                <a:solidFill>
                  <a:srgbClr val="003EA8"/>
                </a:solidFill>
                <a:latin typeface="Muli Bold"/>
              </a:rPr>
              <a:t>    5.3.2. Kiểm tra lỗi hệ thống. </a:t>
            </a:r>
          </a:p>
          <a:p>
            <a:pPr algn="just">
              <a:lnSpc>
                <a:spcPts val="4464"/>
              </a:lnSpc>
              <a:spcBef>
                <a:spcPct val="0"/>
              </a:spcBef>
            </a:pPr>
            <a:r>
              <a:rPr lang="en-US" sz="3189">
                <a:solidFill>
                  <a:srgbClr val="003EA8"/>
                </a:solidFill>
                <a:latin typeface="Muli Bold"/>
              </a:rPr>
              <a:t>    5.3.3. Viết báo cáo nếu phát sinh lỗi và cho sửa kịp thời.</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3578601" y="287343"/>
            <a:ext cx="10302037" cy="2305658"/>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sp>
        <p:nvSpPr>
          <p:cNvPr id="5" name="Freeform 5"/>
          <p:cNvSpPr/>
          <p:nvPr/>
        </p:nvSpPr>
        <p:spPr>
          <a:xfrm flipH="1">
            <a:off x="14790825" y="459188"/>
            <a:ext cx="5533751" cy="1961966"/>
          </a:xfrm>
          <a:custGeom>
            <a:avLst/>
            <a:gdLst/>
            <a:ahLst/>
            <a:cxnLst/>
            <a:rect l="l" t="t" r="r" b="b"/>
            <a:pathLst>
              <a:path w="5533751" h="1961966">
                <a:moveTo>
                  <a:pt x="5533751" y="0"/>
                </a:moveTo>
                <a:lnTo>
                  <a:pt x="0" y="0"/>
                </a:lnTo>
                <a:lnTo>
                  <a:pt x="0" y="1961967"/>
                </a:lnTo>
                <a:lnTo>
                  <a:pt x="5533751" y="1961967"/>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901138" y="8372565"/>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578601" y="781652"/>
            <a:ext cx="10302037" cy="914400"/>
          </a:xfrm>
          <a:prstGeom prst="rect">
            <a:avLst/>
          </a:prstGeom>
        </p:spPr>
        <p:txBody>
          <a:bodyPr lIns="0" tIns="0" rIns="0" bIns="0" rtlCol="0" anchor="t">
            <a:spAutoFit/>
          </a:bodyPr>
          <a:lstStyle/>
          <a:p>
            <a:pPr algn="ctr">
              <a:lnSpc>
                <a:spcPts val="7424"/>
              </a:lnSpc>
            </a:pPr>
            <a:r>
              <a:rPr lang="en-US" sz="5499">
                <a:solidFill>
                  <a:srgbClr val="003EA8"/>
                </a:solidFill>
                <a:latin typeface="Muli Bold"/>
              </a:rPr>
              <a:t>Kế hoạch tổng quan của dự án</a:t>
            </a:r>
          </a:p>
        </p:txBody>
      </p:sp>
      <p:grpSp>
        <p:nvGrpSpPr>
          <p:cNvPr id="8" name="Group 8"/>
          <p:cNvGrpSpPr/>
          <p:nvPr/>
        </p:nvGrpSpPr>
        <p:grpSpPr>
          <a:xfrm>
            <a:off x="7374448" y="9044945"/>
            <a:ext cx="3539104" cy="617207"/>
            <a:chOff x="0" y="0"/>
            <a:chExt cx="1291075" cy="225159"/>
          </a:xfrm>
        </p:grpSpPr>
        <p:sp>
          <p:nvSpPr>
            <p:cNvPr id="9" name="Freeform 9"/>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10" name="Freeform 10"/>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2" name="Group 12"/>
          <p:cNvGrpSpPr/>
          <p:nvPr/>
        </p:nvGrpSpPr>
        <p:grpSpPr>
          <a:xfrm>
            <a:off x="1141668" y="2947343"/>
            <a:ext cx="16093452" cy="5557061"/>
            <a:chOff x="0" y="0"/>
            <a:chExt cx="5370808" cy="1854537"/>
          </a:xfrm>
        </p:grpSpPr>
        <p:sp>
          <p:nvSpPr>
            <p:cNvPr id="13" name="Freeform 13"/>
            <p:cNvSpPr/>
            <p:nvPr/>
          </p:nvSpPr>
          <p:spPr>
            <a:xfrm>
              <a:off x="0" y="0"/>
              <a:ext cx="5370807" cy="1854537"/>
            </a:xfrm>
            <a:custGeom>
              <a:avLst/>
              <a:gdLst/>
              <a:ahLst/>
              <a:cxnLst/>
              <a:rect l="l" t="t" r="r" b="b"/>
              <a:pathLst>
                <a:path w="5370807" h="1854537">
                  <a:moveTo>
                    <a:pt x="0" y="0"/>
                  </a:moveTo>
                  <a:lnTo>
                    <a:pt x="5370807" y="0"/>
                  </a:lnTo>
                  <a:lnTo>
                    <a:pt x="5370807" y="1854537"/>
                  </a:lnTo>
                  <a:lnTo>
                    <a:pt x="0" y="1854537"/>
                  </a:lnTo>
                  <a:close/>
                </a:path>
              </a:pathLst>
            </a:custGeom>
            <a:solidFill>
              <a:srgbClr val="FFFFFF"/>
            </a:solidFill>
          </p:spPr>
          <p:txBody>
            <a:bodyPr/>
            <a:lstStyle/>
            <a:p>
              <a:endParaRPr lang="en-US"/>
            </a:p>
          </p:txBody>
        </p:sp>
      </p:grpSp>
      <p:sp>
        <p:nvSpPr>
          <p:cNvPr id="14" name="TextBox 14"/>
          <p:cNvSpPr txBox="1"/>
          <p:nvPr/>
        </p:nvSpPr>
        <p:spPr>
          <a:xfrm>
            <a:off x="1230458" y="2887071"/>
            <a:ext cx="15915874" cy="5033924"/>
          </a:xfrm>
          <a:prstGeom prst="rect">
            <a:avLst/>
          </a:prstGeom>
        </p:spPr>
        <p:txBody>
          <a:bodyPr lIns="0" tIns="0" rIns="0" bIns="0" rtlCol="0" anchor="t">
            <a:spAutoFit/>
          </a:bodyPr>
          <a:lstStyle/>
          <a:p>
            <a:pPr algn="just">
              <a:lnSpc>
                <a:spcPts val="4464"/>
              </a:lnSpc>
            </a:pPr>
            <a:r>
              <a:rPr lang="en-US" sz="3189">
                <a:solidFill>
                  <a:srgbClr val="003EA8"/>
                </a:solidFill>
                <a:latin typeface="Muli Bold"/>
              </a:rPr>
              <a:t>6.Triển khai</a:t>
            </a:r>
          </a:p>
          <a:p>
            <a:pPr algn="just">
              <a:lnSpc>
                <a:spcPts val="4464"/>
              </a:lnSpc>
            </a:pPr>
            <a:r>
              <a:rPr lang="en-US" sz="3189">
                <a:solidFill>
                  <a:srgbClr val="003EA8"/>
                </a:solidFill>
                <a:latin typeface="Muli Bold"/>
              </a:rPr>
              <a:t>  6.1. Người xét duyệt: Vương Đình Tuấn</a:t>
            </a:r>
          </a:p>
          <a:p>
            <a:pPr algn="just">
              <a:lnSpc>
                <a:spcPts val="4464"/>
              </a:lnSpc>
            </a:pPr>
            <a:r>
              <a:rPr lang="en-US" sz="3189">
                <a:solidFill>
                  <a:srgbClr val="003EA8"/>
                </a:solidFill>
                <a:latin typeface="Muli Bold"/>
              </a:rPr>
              <a:t>  6.2. Người thực hiện: Hoàng Quốc Trường, Võ Minh Phụng, Nguyễn Gia Ninh</a:t>
            </a:r>
          </a:p>
          <a:p>
            <a:pPr algn="just">
              <a:lnSpc>
                <a:spcPts val="4464"/>
              </a:lnSpc>
            </a:pPr>
            <a:r>
              <a:rPr lang="en-US" sz="3189">
                <a:solidFill>
                  <a:srgbClr val="003EA8"/>
                </a:solidFill>
                <a:latin typeface="Muli Bold"/>
              </a:rPr>
              <a:t>  6.3. Người tham gia đóng góp:TS.Quynh Trân</a:t>
            </a:r>
          </a:p>
          <a:p>
            <a:pPr algn="just">
              <a:lnSpc>
                <a:spcPts val="4464"/>
              </a:lnSpc>
            </a:pPr>
            <a:r>
              <a:rPr lang="en-US" sz="3189">
                <a:solidFill>
                  <a:srgbClr val="003EA8"/>
                </a:solidFill>
                <a:latin typeface="Muli Bold"/>
              </a:rPr>
              <a:t>  6.4. Danh sách công việc:</a:t>
            </a:r>
          </a:p>
          <a:p>
            <a:pPr algn="just">
              <a:lnSpc>
                <a:spcPts val="4464"/>
              </a:lnSpc>
            </a:pPr>
            <a:r>
              <a:rPr lang="en-US" sz="3189">
                <a:solidFill>
                  <a:srgbClr val="003EA8"/>
                </a:solidFill>
                <a:latin typeface="Muli Bold"/>
              </a:rPr>
              <a:t>     6.4.1. Cài đăt hệ thống lên máy chủ (host) để chạy.</a:t>
            </a:r>
          </a:p>
          <a:p>
            <a:pPr algn="just">
              <a:lnSpc>
                <a:spcPts val="4464"/>
              </a:lnSpc>
            </a:pPr>
            <a:r>
              <a:rPr lang="en-US" sz="3189">
                <a:solidFill>
                  <a:srgbClr val="003EA8"/>
                </a:solidFill>
                <a:latin typeface="Muli Bold"/>
              </a:rPr>
              <a:t>     6.4.2. Sử dụng tất ca các Test Case đã thực hiện cho chạy tìm lỗi</a:t>
            </a:r>
          </a:p>
          <a:p>
            <a:pPr algn="just">
              <a:lnSpc>
                <a:spcPts val="4464"/>
              </a:lnSpc>
            </a:pPr>
            <a:r>
              <a:rPr lang="en-US" sz="3189">
                <a:solidFill>
                  <a:srgbClr val="003EA8"/>
                </a:solidFill>
                <a:latin typeface="Muli Bold"/>
              </a:rPr>
              <a:t>     6.4.3. Kiểm tra lại hoàn toàn và sửa lỗi khi chạy trên hệ thống thực. </a:t>
            </a:r>
          </a:p>
          <a:p>
            <a:pPr algn="just">
              <a:lnSpc>
                <a:spcPts val="4464"/>
              </a:lnSpc>
              <a:spcBef>
                <a:spcPct val="0"/>
              </a:spcBef>
            </a:pPr>
            <a:r>
              <a:rPr lang="en-US" sz="3189">
                <a:solidFill>
                  <a:srgbClr val="003EA8"/>
                </a:solidFill>
                <a:latin typeface="Muli Bold"/>
              </a:rPr>
              <a:t>     6.4.4. Viết báo cáo chi tiết của việc kiểm thử.</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3578601" y="287343"/>
            <a:ext cx="10302037" cy="2305658"/>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sp>
        <p:nvSpPr>
          <p:cNvPr id="5" name="Freeform 5"/>
          <p:cNvSpPr/>
          <p:nvPr/>
        </p:nvSpPr>
        <p:spPr>
          <a:xfrm flipH="1">
            <a:off x="14790825" y="459188"/>
            <a:ext cx="5533751" cy="1961966"/>
          </a:xfrm>
          <a:custGeom>
            <a:avLst/>
            <a:gdLst/>
            <a:ahLst/>
            <a:cxnLst/>
            <a:rect l="l" t="t" r="r" b="b"/>
            <a:pathLst>
              <a:path w="5533751" h="1961966">
                <a:moveTo>
                  <a:pt x="5533751" y="0"/>
                </a:moveTo>
                <a:lnTo>
                  <a:pt x="0" y="0"/>
                </a:lnTo>
                <a:lnTo>
                  <a:pt x="0" y="1961967"/>
                </a:lnTo>
                <a:lnTo>
                  <a:pt x="5533751" y="1961967"/>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901138" y="8372565"/>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578601" y="781652"/>
            <a:ext cx="10302037" cy="914400"/>
          </a:xfrm>
          <a:prstGeom prst="rect">
            <a:avLst/>
          </a:prstGeom>
        </p:spPr>
        <p:txBody>
          <a:bodyPr lIns="0" tIns="0" rIns="0" bIns="0" rtlCol="0" anchor="t">
            <a:spAutoFit/>
          </a:bodyPr>
          <a:lstStyle/>
          <a:p>
            <a:pPr algn="ctr">
              <a:lnSpc>
                <a:spcPts val="7424"/>
              </a:lnSpc>
            </a:pPr>
            <a:r>
              <a:rPr lang="en-US" sz="5499">
                <a:solidFill>
                  <a:srgbClr val="003EA8"/>
                </a:solidFill>
                <a:latin typeface="Muli Bold"/>
              </a:rPr>
              <a:t>Kế hoạch tổng quan của dự án</a:t>
            </a:r>
          </a:p>
        </p:txBody>
      </p:sp>
      <p:grpSp>
        <p:nvGrpSpPr>
          <p:cNvPr id="8" name="Group 8"/>
          <p:cNvGrpSpPr/>
          <p:nvPr/>
        </p:nvGrpSpPr>
        <p:grpSpPr>
          <a:xfrm>
            <a:off x="7374448" y="9044945"/>
            <a:ext cx="3539104" cy="617207"/>
            <a:chOff x="0" y="0"/>
            <a:chExt cx="1291075" cy="225159"/>
          </a:xfrm>
        </p:grpSpPr>
        <p:sp>
          <p:nvSpPr>
            <p:cNvPr id="9" name="Freeform 9"/>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10" name="Freeform 10"/>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2" name="Group 12"/>
          <p:cNvGrpSpPr/>
          <p:nvPr/>
        </p:nvGrpSpPr>
        <p:grpSpPr>
          <a:xfrm>
            <a:off x="1141668" y="2947343"/>
            <a:ext cx="16093452" cy="5557061"/>
            <a:chOff x="0" y="0"/>
            <a:chExt cx="5370808" cy="1854537"/>
          </a:xfrm>
        </p:grpSpPr>
        <p:sp>
          <p:nvSpPr>
            <p:cNvPr id="13" name="Freeform 13"/>
            <p:cNvSpPr/>
            <p:nvPr/>
          </p:nvSpPr>
          <p:spPr>
            <a:xfrm>
              <a:off x="0" y="0"/>
              <a:ext cx="5370807" cy="1854537"/>
            </a:xfrm>
            <a:custGeom>
              <a:avLst/>
              <a:gdLst/>
              <a:ahLst/>
              <a:cxnLst/>
              <a:rect l="l" t="t" r="r" b="b"/>
              <a:pathLst>
                <a:path w="5370807" h="1854537">
                  <a:moveTo>
                    <a:pt x="0" y="0"/>
                  </a:moveTo>
                  <a:lnTo>
                    <a:pt x="5370807" y="0"/>
                  </a:lnTo>
                  <a:lnTo>
                    <a:pt x="5370807" y="1854537"/>
                  </a:lnTo>
                  <a:lnTo>
                    <a:pt x="0" y="1854537"/>
                  </a:lnTo>
                  <a:close/>
                </a:path>
              </a:pathLst>
            </a:custGeom>
            <a:solidFill>
              <a:srgbClr val="FFFFFF"/>
            </a:solidFill>
          </p:spPr>
          <p:txBody>
            <a:bodyPr/>
            <a:lstStyle/>
            <a:p>
              <a:endParaRPr lang="en-US"/>
            </a:p>
          </p:txBody>
        </p:sp>
      </p:grpSp>
      <p:sp>
        <p:nvSpPr>
          <p:cNvPr id="14" name="TextBox 14"/>
          <p:cNvSpPr txBox="1"/>
          <p:nvPr/>
        </p:nvSpPr>
        <p:spPr>
          <a:xfrm>
            <a:off x="1230458" y="2887071"/>
            <a:ext cx="15915874" cy="4471949"/>
          </a:xfrm>
          <a:prstGeom prst="rect">
            <a:avLst/>
          </a:prstGeom>
        </p:spPr>
        <p:txBody>
          <a:bodyPr lIns="0" tIns="0" rIns="0" bIns="0" rtlCol="0" anchor="t">
            <a:spAutoFit/>
          </a:bodyPr>
          <a:lstStyle/>
          <a:p>
            <a:pPr algn="just">
              <a:lnSpc>
                <a:spcPts val="4464"/>
              </a:lnSpc>
            </a:pPr>
            <a:r>
              <a:rPr lang="en-US" sz="3189">
                <a:solidFill>
                  <a:srgbClr val="003EA8"/>
                </a:solidFill>
                <a:latin typeface="Muli Bold"/>
              </a:rPr>
              <a:t>7.Kết thúc dự án và bảo trì</a:t>
            </a:r>
          </a:p>
          <a:p>
            <a:pPr algn="just">
              <a:lnSpc>
                <a:spcPts val="4464"/>
              </a:lnSpc>
            </a:pPr>
            <a:r>
              <a:rPr lang="en-US" sz="3189">
                <a:solidFill>
                  <a:srgbClr val="003EA8"/>
                </a:solidFill>
                <a:latin typeface="Muli Bold"/>
              </a:rPr>
              <a:t>  7.1. Người xét duyệt: Nguyễn Gia Ninh</a:t>
            </a:r>
          </a:p>
          <a:p>
            <a:pPr algn="just">
              <a:lnSpc>
                <a:spcPts val="4464"/>
              </a:lnSpc>
            </a:pPr>
            <a:r>
              <a:rPr lang="en-US" sz="3189">
                <a:solidFill>
                  <a:srgbClr val="003EA8"/>
                </a:solidFill>
                <a:latin typeface="Muli Bold"/>
              </a:rPr>
              <a:t>  7.2. Người thực hiện: Hoàng Quốc Trường, Võ Minh Phụng,Vương Đình Tuấn.</a:t>
            </a:r>
          </a:p>
          <a:p>
            <a:pPr algn="just">
              <a:lnSpc>
                <a:spcPts val="4464"/>
              </a:lnSpc>
            </a:pPr>
            <a:r>
              <a:rPr lang="en-US" sz="3189">
                <a:solidFill>
                  <a:srgbClr val="003EA8"/>
                </a:solidFill>
                <a:latin typeface="Muli Bold"/>
              </a:rPr>
              <a:t>  7.3. Danh sách công việc:</a:t>
            </a:r>
          </a:p>
          <a:p>
            <a:pPr algn="just">
              <a:lnSpc>
                <a:spcPts val="4464"/>
              </a:lnSpc>
            </a:pPr>
            <a:r>
              <a:rPr lang="en-US" sz="3189">
                <a:solidFill>
                  <a:srgbClr val="003EA8"/>
                </a:solidFill>
                <a:latin typeface="Muli Bold"/>
              </a:rPr>
              <a:t>      7.3.1. Viết tài liệu báo cáo chi tiết chức năng toàn bộ hệ thống và hướng dẫn sử dụng</a:t>
            </a:r>
          </a:p>
          <a:p>
            <a:pPr algn="just">
              <a:lnSpc>
                <a:spcPts val="4464"/>
              </a:lnSpc>
            </a:pPr>
            <a:r>
              <a:rPr lang="en-US" sz="3189">
                <a:solidFill>
                  <a:srgbClr val="003EA8"/>
                </a:solidFill>
                <a:latin typeface="Muli Bold"/>
              </a:rPr>
              <a:t>       7.3.2. Báo cáo với giáo viên và kết thúc dự án</a:t>
            </a:r>
          </a:p>
          <a:p>
            <a:pPr algn="just">
              <a:lnSpc>
                <a:spcPts val="4464"/>
              </a:lnSpc>
              <a:spcBef>
                <a:spcPct val="0"/>
              </a:spcBef>
            </a:pPr>
            <a:r>
              <a:rPr lang="en-US" sz="3189">
                <a:solidFill>
                  <a:srgbClr val="003EA8"/>
                </a:solidFill>
                <a:latin typeface="Muli Bold"/>
              </a:rPr>
              <a:t>       7.3.4.Bảo trì thường xuyên để sau này tiếp tục những update mới</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txBody>
            <a:bodyPr/>
            <a:lstStyle/>
            <a:p>
              <a:endParaRPr lang="en-US"/>
            </a:p>
          </p:txBody>
        </p:sp>
      </p:grpSp>
      <p:grpSp>
        <p:nvGrpSpPr>
          <p:cNvPr id="5" name="Group 5"/>
          <p:cNvGrpSpPr/>
          <p:nvPr/>
        </p:nvGrpSpPr>
        <p:grpSpPr>
          <a:xfrm>
            <a:off x="3483315" y="2914053"/>
            <a:ext cx="13867425" cy="1589019"/>
            <a:chOff x="0" y="0"/>
            <a:chExt cx="5058874" cy="579678"/>
          </a:xfrm>
        </p:grpSpPr>
        <p:sp>
          <p:nvSpPr>
            <p:cNvPr id="6" name="Freeform 6"/>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7" name="Group 7"/>
          <p:cNvGrpSpPr/>
          <p:nvPr/>
        </p:nvGrpSpPr>
        <p:grpSpPr>
          <a:xfrm>
            <a:off x="3483315" y="4857358"/>
            <a:ext cx="13867425" cy="1589019"/>
            <a:chOff x="0" y="0"/>
            <a:chExt cx="5058874" cy="579678"/>
          </a:xfrm>
        </p:grpSpPr>
        <p:sp>
          <p:nvSpPr>
            <p:cNvPr id="8" name="Freeform 8"/>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9" name="Group 9"/>
          <p:cNvGrpSpPr/>
          <p:nvPr/>
        </p:nvGrpSpPr>
        <p:grpSpPr>
          <a:xfrm>
            <a:off x="3483315" y="6793991"/>
            <a:ext cx="13867425" cy="1589019"/>
            <a:chOff x="0" y="0"/>
            <a:chExt cx="5058874" cy="579678"/>
          </a:xfrm>
        </p:grpSpPr>
        <p:sp>
          <p:nvSpPr>
            <p:cNvPr id="10" name="Freeform 10"/>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11" name="Group 11"/>
          <p:cNvGrpSpPr/>
          <p:nvPr/>
        </p:nvGrpSpPr>
        <p:grpSpPr>
          <a:xfrm>
            <a:off x="905495" y="2914053"/>
            <a:ext cx="1903745" cy="1589019"/>
            <a:chOff x="0" y="0"/>
            <a:chExt cx="2538326" cy="2118692"/>
          </a:xfrm>
        </p:grpSpPr>
        <p:grpSp>
          <p:nvGrpSpPr>
            <p:cNvPr id="12" name="Group 12"/>
            <p:cNvGrpSpPr/>
            <p:nvPr/>
          </p:nvGrpSpPr>
          <p:grpSpPr>
            <a:xfrm>
              <a:off x="0" y="0"/>
              <a:ext cx="2538326" cy="2118692"/>
              <a:chOff x="0" y="0"/>
              <a:chExt cx="694491" cy="579678"/>
            </a:xfrm>
          </p:grpSpPr>
          <p:sp>
            <p:nvSpPr>
              <p:cNvPr id="13" name="Freeform 13"/>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14" name="Freeform 14"/>
            <p:cNvSpPr/>
            <p:nvPr/>
          </p:nvSpPr>
          <p:spPr>
            <a:xfrm>
              <a:off x="651649" y="248767"/>
              <a:ext cx="1235028" cy="1621159"/>
            </a:xfrm>
            <a:custGeom>
              <a:avLst/>
              <a:gdLst/>
              <a:ahLst/>
              <a:cxnLst/>
              <a:rect l="l" t="t" r="r" b="b"/>
              <a:pathLst>
                <a:path w="1235028" h="1621159">
                  <a:moveTo>
                    <a:pt x="0" y="0"/>
                  </a:moveTo>
                  <a:lnTo>
                    <a:pt x="1235028" y="0"/>
                  </a:lnTo>
                  <a:lnTo>
                    <a:pt x="1235028" y="1621158"/>
                  </a:lnTo>
                  <a:lnTo>
                    <a:pt x="0" y="16211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grpSp>
        <p:nvGrpSpPr>
          <p:cNvPr id="15" name="Group 15"/>
          <p:cNvGrpSpPr/>
          <p:nvPr/>
        </p:nvGrpSpPr>
        <p:grpSpPr>
          <a:xfrm>
            <a:off x="905495" y="4857358"/>
            <a:ext cx="1903745" cy="1589019"/>
            <a:chOff x="0" y="0"/>
            <a:chExt cx="2538326" cy="2118692"/>
          </a:xfrm>
        </p:grpSpPr>
        <p:grpSp>
          <p:nvGrpSpPr>
            <p:cNvPr id="16" name="Group 16"/>
            <p:cNvGrpSpPr/>
            <p:nvPr/>
          </p:nvGrpSpPr>
          <p:grpSpPr>
            <a:xfrm>
              <a:off x="0" y="0"/>
              <a:ext cx="2538326" cy="2118692"/>
              <a:chOff x="0" y="0"/>
              <a:chExt cx="694491" cy="579678"/>
            </a:xfrm>
          </p:grpSpPr>
          <p:sp>
            <p:nvSpPr>
              <p:cNvPr id="17" name="Freeform 17"/>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18" name="Freeform 18"/>
            <p:cNvSpPr/>
            <p:nvPr/>
          </p:nvSpPr>
          <p:spPr>
            <a:xfrm>
              <a:off x="495450" y="260744"/>
              <a:ext cx="1547426" cy="1516477"/>
            </a:xfrm>
            <a:custGeom>
              <a:avLst/>
              <a:gdLst/>
              <a:ahLst/>
              <a:cxnLst/>
              <a:rect l="l" t="t" r="r" b="b"/>
              <a:pathLst>
                <a:path w="1547426" h="1516477">
                  <a:moveTo>
                    <a:pt x="0" y="0"/>
                  </a:moveTo>
                  <a:lnTo>
                    <a:pt x="1547426" y="0"/>
                  </a:lnTo>
                  <a:lnTo>
                    <a:pt x="1547426" y="1516477"/>
                  </a:lnTo>
                  <a:lnTo>
                    <a:pt x="0" y="15164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19" name="Group 19"/>
          <p:cNvGrpSpPr/>
          <p:nvPr/>
        </p:nvGrpSpPr>
        <p:grpSpPr>
          <a:xfrm>
            <a:off x="905495" y="6793991"/>
            <a:ext cx="1903745" cy="1589019"/>
            <a:chOff x="0" y="0"/>
            <a:chExt cx="2538326" cy="2118692"/>
          </a:xfrm>
        </p:grpSpPr>
        <p:grpSp>
          <p:nvGrpSpPr>
            <p:cNvPr id="20" name="Group 20"/>
            <p:cNvGrpSpPr/>
            <p:nvPr/>
          </p:nvGrpSpPr>
          <p:grpSpPr>
            <a:xfrm>
              <a:off x="0" y="0"/>
              <a:ext cx="2538326" cy="2118692"/>
              <a:chOff x="0" y="0"/>
              <a:chExt cx="694491" cy="579678"/>
            </a:xfrm>
          </p:grpSpPr>
          <p:sp>
            <p:nvSpPr>
              <p:cNvPr id="21" name="Freeform 21"/>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22" name="Freeform 22"/>
            <p:cNvSpPr/>
            <p:nvPr/>
          </p:nvSpPr>
          <p:spPr>
            <a:xfrm>
              <a:off x="815669" y="319785"/>
              <a:ext cx="986978" cy="1479123"/>
            </a:xfrm>
            <a:custGeom>
              <a:avLst/>
              <a:gdLst/>
              <a:ahLst/>
              <a:cxnLst/>
              <a:rect l="l" t="t" r="r" b="b"/>
              <a:pathLst>
                <a:path w="986978" h="1479123">
                  <a:moveTo>
                    <a:pt x="0" y="0"/>
                  </a:moveTo>
                  <a:lnTo>
                    <a:pt x="986979" y="0"/>
                  </a:lnTo>
                  <a:lnTo>
                    <a:pt x="986979" y="1479122"/>
                  </a:lnTo>
                  <a:lnTo>
                    <a:pt x="0" y="14791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sp>
        <p:nvSpPr>
          <p:cNvPr id="23" name="TextBox 23"/>
          <p:cNvSpPr txBox="1"/>
          <p:nvPr/>
        </p:nvSpPr>
        <p:spPr>
          <a:xfrm>
            <a:off x="3961525" y="924697"/>
            <a:ext cx="10364949"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Thời Gian</a:t>
            </a:r>
          </a:p>
        </p:txBody>
      </p:sp>
      <p:sp>
        <p:nvSpPr>
          <p:cNvPr id="24" name="TextBox 24"/>
          <p:cNvSpPr txBox="1"/>
          <p:nvPr/>
        </p:nvSpPr>
        <p:spPr>
          <a:xfrm>
            <a:off x="3859018" y="3235108"/>
            <a:ext cx="10152508" cy="11271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Thời gian thực hiện dự án : từ ngày 01/03/2024 – 15/3/2024</a:t>
            </a:r>
          </a:p>
        </p:txBody>
      </p:sp>
      <p:sp>
        <p:nvSpPr>
          <p:cNvPr id="25" name="TextBox 25"/>
          <p:cNvSpPr txBox="1"/>
          <p:nvPr/>
        </p:nvSpPr>
        <p:spPr>
          <a:xfrm>
            <a:off x="3859018" y="5178412"/>
            <a:ext cx="10152508" cy="5556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Thời gian là cố định và có hạn rất ngắn.</a:t>
            </a:r>
          </a:p>
        </p:txBody>
      </p:sp>
      <p:sp>
        <p:nvSpPr>
          <p:cNvPr id="26" name="TextBox 26"/>
          <p:cNvSpPr txBox="1"/>
          <p:nvPr/>
        </p:nvSpPr>
        <p:spPr>
          <a:xfrm>
            <a:off x="3859018" y="7115045"/>
            <a:ext cx="11560451" cy="5556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Yêu cầu cao và rất khó để làm trong thời gian ngắn</a:t>
            </a:r>
          </a:p>
        </p:txBody>
      </p:sp>
      <p:grpSp>
        <p:nvGrpSpPr>
          <p:cNvPr id="27" name="Group 27"/>
          <p:cNvGrpSpPr/>
          <p:nvPr/>
        </p:nvGrpSpPr>
        <p:grpSpPr>
          <a:xfrm>
            <a:off x="895970" y="9044945"/>
            <a:ext cx="3539104" cy="617207"/>
            <a:chOff x="0" y="0"/>
            <a:chExt cx="1291075" cy="225159"/>
          </a:xfrm>
        </p:grpSpPr>
        <p:sp>
          <p:nvSpPr>
            <p:cNvPr id="28" name="Freeform 2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29" name="Freeform 29"/>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30" name="Freeform 30"/>
          <p:cNvSpPr/>
          <p:nvPr/>
        </p:nvSpPr>
        <p:spPr>
          <a:xfrm>
            <a:off x="463879" y="-156776"/>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31" name="Freeform 31"/>
          <p:cNvSpPr/>
          <p:nvPr/>
        </p:nvSpPr>
        <p:spPr>
          <a:xfrm>
            <a:off x="14011526" y="8735435"/>
            <a:ext cx="441616" cy="633141"/>
          </a:xfrm>
          <a:custGeom>
            <a:avLst/>
            <a:gdLst/>
            <a:ahLst/>
            <a:cxnLst/>
            <a:rect l="l" t="t" r="r" b="b"/>
            <a:pathLst>
              <a:path w="441616" h="633141">
                <a:moveTo>
                  <a:pt x="0" y="0"/>
                </a:moveTo>
                <a:lnTo>
                  <a:pt x="441616" y="0"/>
                </a:lnTo>
                <a:lnTo>
                  <a:pt x="441616" y="633140"/>
                </a:lnTo>
                <a:lnTo>
                  <a:pt x="0" y="63314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32" name="Freeform 32"/>
          <p:cNvSpPr/>
          <p:nvPr/>
        </p:nvSpPr>
        <p:spPr>
          <a:xfrm>
            <a:off x="15713299" y="649476"/>
            <a:ext cx="1637441" cy="1643417"/>
          </a:xfrm>
          <a:custGeom>
            <a:avLst/>
            <a:gdLst/>
            <a:ahLst/>
            <a:cxnLst/>
            <a:rect l="l" t="t" r="r" b="b"/>
            <a:pathLst>
              <a:path w="1637441" h="1643417">
                <a:moveTo>
                  <a:pt x="0" y="0"/>
                </a:moveTo>
                <a:lnTo>
                  <a:pt x="1637441" y="0"/>
                </a:lnTo>
                <a:lnTo>
                  <a:pt x="1637441" y="1643417"/>
                </a:lnTo>
                <a:lnTo>
                  <a:pt x="0" y="164341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txBody>
            <a:bodyPr/>
            <a:lstStyle/>
            <a:p>
              <a:endParaRPr lang="en-US"/>
            </a:p>
          </p:txBody>
        </p:sp>
      </p:grpSp>
      <p:grpSp>
        <p:nvGrpSpPr>
          <p:cNvPr id="5" name="Group 5"/>
          <p:cNvGrpSpPr/>
          <p:nvPr/>
        </p:nvGrpSpPr>
        <p:grpSpPr>
          <a:xfrm>
            <a:off x="895970" y="2925439"/>
            <a:ext cx="13867425" cy="1589019"/>
            <a:chOff x="0" y="0"/>
            <a:chExt cx="5058874" cy="579678"/>
          </a:xfrm>
        </p:grpSpPr>
        <p:sp>
          <p:nvSpPr>
            <p:cNvPr id="6" name="Freeform 6"/>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7" name="Group 7"/>
          <p:cNvGrpSpPr/>
          <p:nvPr/>
        </p:nvGrpSpPr>
        <p:grpSpPr>
          <a:xfrm>
            <a:off x="905495" y="4995388"/>
            <a:ext cx="13857900" cy="3081898"/>
            <a:chOff x="0" y="0"/>
            <a:chExt cx="5058874" cy="1125057"/>
          </a:xfrm>
        </p:grpSpPr>
        <p:sp>
          <p:nvSpPr>
            <p:cNvPr id="8" name="Freeform 8"/>
            <p:cNvSpPr/>
            <p:nvPr/>
          </p:nvSpPr>
          <p:spPr>
            <a:xfrm>
              <a:off x="0" y="0"/>
              <a:ext cx="5058875" cy="1125057"/>
            </a:xfrm>
            <a:custGeom>
              <a:avLst/>
              <a:gdLst/>
              <a:ahLst/>
              <a:cxnLst/>
              <a:rect l="l" t="t" r="r" b="b"/>
              <a:pathLst>
                <a:path w="5058875" h="1125057">
                  <a:moveTo>
                    <a:pt x="0" y="0"/>
                  </a:moveTo>
                  <a:lnTo>
                    <a:pt x="5058875" y="0"/>
                  </a:lnTo>
                  <a:lnTo>
                    <a:pt x="5058875" y="1125057"/>
                  </a:lnTo>
                  <a:lnTo>
                    <a:pt x="0" y="1125057"/>
                  </a:lnTo>
                  <a:close/>
                </a:path>
              </a:pathLst>
            </a:custGeom>
            <a:solidFill>
              <a:srgbClr val="FFFFFF"/>
            </a:solidFill>
          </p:spPr>
          <p:txBody>
            <a:bodyPr/>
            <a:lstStyle/>
            <a:p>
              <a:endParaRPr lang="en-US"/>
            </a:p>
          </p:txBody>
        </p:sp>
      </p:grpSp>
      <p:sp>
        <p:nvSpPr>
          <p:cNvPr id="9" name="TextBox 9"/>
          <p:cNvSpPr txBox="1"/>
          <p:nvPr/>
        </p:nvSpPr>
        <p:spPr>
          <a:xfrm>
            <a:off x="3961525" y="924697"/>
            <a:ext cx="10364949"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Nguồn lực</a:t>
            </a:r>
          </a:p>
        </p:txBody>
      </p:sp>
      <p:sp>
        <p:nvSpPr>
          <p:cNvPr id="10" name="Freeform 10"/>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463879" y="-156776"/>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TextBox 12"/>
          <p:cNvSpPr txBox="1"/>
          <p:nvPr/>
        </p:nvSpPr>
        <p:spPr>
          <a:xfrm>
            <a:off x="905495" y="5326985"/>
            <a:ext cx="13734696" cy="16986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Lượng thành viên có thể thay đổi nếu:</a:t>
            </a:r>
          </a:p>
          <a:p>
            <a:pPr>
              <a:lnSpc>
                <a:spcPts val="4550"/>
              </a:lnSpc>
            </a:pPr>
            <a:r>
              <a:rPr lang="en-US" sz="3500">
                <a:solidFill>
                  <a:srgbClr val="003EA8"/>
                </a:solidFill>
                <a:latin typeface="Muli Ultra-Bold"/>
              </a:rPr>
              <a:t>Thành viên rút khỏi dự án vì lí do khách quan như ốm đau, chuyện cá nhân,...</a:t>
            </a:r>
          </a:p>
        </p:txBody>
      </p:sp>
      <p:sp>
        <p:nvSpPr>
          <p:cNvPr id="13" name="Freeform 13"/>
          <p:cNvSpPr/>
          <p:nvPr/>
        </p:nvSpPr>
        <p:spPr>
          <a:xfrm>
            <a:off x="12349755" y="6536337"/>
            <a:ext cx="6225288" cy="3893634"/>
          </a:xfrm>
          <a:custGeom>
            <a:avLst/>
            <a:gdLst/>
            <a:ahLst/>
            <a:cxnLst/>
            <a:rect l="l" t="t" r="r" b="b"/>
            <a:pathLst>
              <a:path w="6225288" h="3893634">
                <a:moveTo>
                  <a:pt x="0" y="0"/>
                </a:moveTo>
                <a:lnTo>
                  <a:pt x="6225288" y="0"/>
                </a:lnTo>
                <a:lnTo>
                  <a:pt x="6225288" y="3893634"/>
                </a:lnTo>
                <a:lnTo>
                  <a:pt x="0" y="389363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TextBox 14"/>
          <p:cNvSpPr txBox="1"/>
          <p:nvPr/>
        </p:nvSpPr>
        <p:spPr>
          <a:xfrm>
            <a:off x="1028700" y="3244458"/>
            <a:ext cx="10152508" cy="555625"/>
          </a:xfrm>
          <a:prstGeom prst="rect">
            <a:avLst/>
          </a:prstGeom>
        </p:spPr>
        <p:txBody>
          <a:bodyPr lIns="0" tIns="0" rIns="0" bIns="0" rtlCol="0" anchor="t">
            <a:spAutoFit/>
          </a:bodyPr>
          <a:lstStyle/>
          <a:p>
            <a:pPr algn="just">
              <a:lnSpc>
                <a:spcPts val="4550"/>
              </a:lnSpc>
            </a:pPr>
            <a:r>
              <a:rPr lang="en-US" sz="3500">
                <a:solidFill>
                  <a:srgbClr val="003EA8"/>
                </a:solidFill>
                <a:latin typeface="Muli Ultra-Bold"/>
              </a:rPr>
              <a:t>Tổng số nhân lực tham gia vào dự án:4 người</a:t>
            </a:r>
          </a:p>
        </p:txBody>
      </p:sp>
      <p:sp>
        <p:nvSpPr>
          <p:cNvPr id="15" name="Freeform 15"/>
          <p:cNvSpPr/>
          <p:nvPr/>
        </p:nvSpPr>
        <p:spPr>
          <a:xfrm>
            <a:off x="15104917" y="3536558"/>
            <a:ext cx="1637441" cy="1643417"/>
          </a:xfrm>
          <a:custGeom>
            <a:avLst/>
            <a:gdLst/>
            <a:ahLst/>
            <a:cxnLst/>
            <a:rect l="l" t="t" r="r" b="b"/>
            <a:pathLst>
              <a:path w="1637441" h="1643417">
                <a:moveTo>
                  <a:pt x="0" y="0"/>
                </a:moveTo>
                <a:lnTo>
                  <a:pt x="1637441" y="0"/>
                </a:lnTo>
                <a:lnTo>
                  <a:pt x="1637441" y="1643417"/>
                </a:lnTo>
                <a:lnTo>
                  <a:pt x="0" y="164341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txBody>
            <a:bodyPr/>
            <a:lstStyle/>
            <a:p>
              <a:endParaRPr lang="en-US"/>
            </a:p>
          </p:txBody>
        </p:sp>
      </p:grpSp>
      <p:grpSp>
        <p:nvGrpSpPr>
          <p:cNvPr id="5" name="Group 5"/>
          <p:cNvGrpSpPr/>
          <p:nvPr/>
        </p:nvGrpSpPr>
        <p:grpSpPr>
          <a:xfrm>
            <a:off x="3483315" y="2914053"/>
            <a:ext cx="13867425" cy="1589019"/>
            <a:chOff x="0" y="0"/>
            <a:chExt cx="5058874" cy="579678"/>
          </a:xfrm>
        </p:grpSpPr>
        <p:sp>
          <p:nvSpPr>
            <p:cNvPr id="6" name="Freeform 6"/>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7" name="Group 7"/>
          <p:cNvGrpSpPr/>
          <p:nvPr/>
        </p:nvGrpSpPr>
        <p:grpSpPr>
          <a:xfrm>
            <a:off x="3483315" y="4857358"/>
            <a:ext cx="13867425" cy="1589019"/>
            <a:chOff x="0" y="0"/>
            <a:chExt cx="5058874" cy="579678"/>
          </a:xfrm>
        </p:grpSpPr>
        <p:sp>
          <p:nvSpPr>
            <p:cNvPr id="8" name="Freeform 8"/>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9" name="Group 9"/>
          <p:cNvGrpSpPr/>
          <p:nvPr/>
        </p:nvGrpSpPr>
        <p:grpSpPr>
          <a:xfrm>
            <a:off x="3483315" y="6793991"/>
            <a:ext cx="13867425" cy="1589019"/>
            <a:chOff x="0" y="0"/>
            <a:chExt cx="5058874" cy="579678"/>
          </a:xfrm>
        </p:grpSpPr>
        <p:sp>
          <p:nvSpPr>
            <p:cNvPr id="10" name="Freeform 10"/>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11" name="Group 11"/>
          <p:cNvGrpSpPr/>
          <p:nvPr/>
        </p:nvGrpSpPr>
        <p:grpSpPr>
          <a:xfrm>
            <a:off x="905495" y="2914053"/>
            <a:ext cx="1903745" cy="1589019"/>
            <a:chOff x="0" y="0"/>
            <a:chExt cx="2538326" cy="2118692"/>
          </a:xfrm>
        </p:grpSpPr>
        <p:grpSp>
          <p:nvGrpSpPr>
            <p:cNvPr id="12" name="Group 12"/>
            <p:cNvGrpSpPr/>
            <p:nvPr/>
          </p:nvGrpSpPr>
          <p:grpSpPr>
            <a:xfrm>
              <a:off x="0" y="0"/>
              <a:ext cx="2538326" cy="2118692"/>
              <a:chOff x="0" y="0"/>
              <a:chExt cx="694491" cy="579678"/>
            </a:xfrm>
          </p:grpSpPr>
          <p:sp>
            <p:nvSpPr>
              <p:cNvPr id="13" name="Freeform 13"/>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14" name="Freeform 14"/>
            <p:cNvSpPr/>
            <p:nvPr/>
          </p:nvSpPr>
          <p:spPr>
            <a:xfrm>
              <a:off x="651649" y="248767"/>
              <a:ext cx="1235028" cy="1621159"/>
            </a:xfrm>
            <a:custGeom>
              <a:avLst/>
              <a:gdLst/>
              <a:ahLst/>
              <a:cxnLst/>
              <a:rect l="l" t="t" r="r" b="b"/>
              <a:pathLst>
                <a:path w="1235028" h="1621159">
                  <a:moveTo>
                    <a:pt x="0" y="0"/>
                  </a:moveTo>
                  <a:lnTo>
                    <a:pt x="1235028" y="0"/>
                  </a:lnTo>
                  <a:lnTo>
                    <a:pt x="1235028" y="1621158"/>
                  </a:lnTo>
                  <a:lnTo>
                    <a:pt x="0" y="16211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grpSp>
        <p:nvGrpSpPr>
          <p:cNvPr id="15" name="Group 15"/>
          <p:cNvGrpSpPr/>
          <p:nvPr/>
        </p:nvGrpSpPr>
        <p:grpSpPr>
          <a:xfrm>
            <a:off x="905495" y="4857358"/>
            <a:ext cx="1903745" cy="1589019"/>
            <a:chOff x="0" y="0"/>
            <a:chExt cx="2538326" cy="2118692"/>
          </a:xfrm>
        </p:grpSpPr>
        <p:grpSp>
          <p:nvGrpSpPr>
            <p:cNvPr id="16" name="Group 16"/>
            <p:cNvGrpSpPr/>
            <p:nvPr/>
          </p:nvGrpSpPr>
          <p:grpSpPr>
            <a:xfrm>
              <a:off x="0" y="0"/>
              <a:ext cx="2538326" cy="2118692"/>
              <a:chOff x="0" y="0"/>
              <a:chExt cx="694491" cy="579678"/>
            </a:xfrm>
          </p:grpSpPr>
          <p:sp>
            <p:nvSpPr>
              <p:cNvPr id="17" name="Freeform 17"/>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18" name="Freeform 18"/>
            <p:cNvSpPr/>
            <p:nvPr/>
          </p:nvSpPr>
          <p:spPr>
            <a:xfrm>
              <a:off x="495450" y="260744"/>
              <a:ext cx="1547426" cy="1516477"/>
            </a:xfrm>
            <a:custGeom>
              <a:avLst/>
              <a:gdLst/>
              <a:ahLst/>
              <a:cxnLst/>
              <a:rect l="l" t="t" r="r" b="b"/>
              <a:pathLst>
                <a:path w="1547426" h="1516477">
                  <a:moveTo>
                    <a:pt x="0" y="0"/>
                  </a:moveTo>
                  <a:lnTo>
                    <a:pt x="1547426" y="0"/>
                  </a:lnTo>
                  <a:lnTo>
                    <a:pt x="1547426" y="1516477"/>
                  </a:lnTo>
                  <a:lnTo>
                    <a:pt x="0" y="15164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19" name="Group 19"/>
          <p:cNvGrpSpPr/>
          <p:nvPr/>
        </p:nvGrpSpPr>
        <p:grpSpPr>
          <a:xfrm>
            <a:off x="905495" y="6793991"/>
            <a:ext cx="1903745" cy="1589019"/>
            <a:chOff x="0" y="0"/>
            <a:chExt cx="2538326" cy="2118692"/>
          </a:xfrm>
        </p:grpSpPr>
        <p:grpSp>
          <p:nvGrpSpPr>
            <p:cNvPr id="20" name="Group 20"/>
            <p:cNvGrpSpPr/>
            <p:nvPr/>
          </p:nvGrpSpPr>
          <p:grpSpPr>
            <a:xfrm>
              <a:off x="0" y="0"/>
              <a:ext cx="2538326" cy="2118692"/>
              <a:chOff x="0" y="0"/>
              <a:chExt cx="694491" cy="579678"/>
            </a:xfrm>
          </p:grpSpPr>
          <p:sp>
            <p:nvSpPr>
              <p:cNvPr id="21" name="Freeform 21"/>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22" name="Freeform 22"/>
            <p:cNvSpPr/>
            <p:nvPr/>
          </p:nvSpPr>
          <p:spPr>
            <a:xfrm>
              <a:off x="815669" y="319785"/>
              <a:ext cx="986978" cy="1479123"/>
            </a:xfrm>
            <a:custGeom>
              <a:avLst/>
              <a:gdLst/>
              <a:ahLst/>
              <a:cxnLst/>
              <a:rect l="l" t="t" r="r" b="b"/>
              <a:pathLst>
                <a:path w="986978" h="1479123">
                  <a:moveTo>
                    <a:pt x="0" y="0"/>
                  </a:moveTo>
                  <a:lnTo>
                    <a:pt x="986979" y="0"/>
                  </a:lnTo>
                  <a:lnTo>
                    <a:pt x="986979" y="1479122"/>
                  </a:lnTo>
                  <a:lnTo>
                    <a:pt x="0" y="14791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sp>
        <p:nvSpPr>
          <p:cNvPr id="23" name="TextBox 23"/>
          <p:cNvSpPr txBox="1"/>
          <p:nvPr/>
        </p:nvSpPr>
        <p:spPr>
          <a:xfrm>
            <a:off x="3961525" y="924697"/>
            <a:ext cx="10364949"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Thời Gian</a:t>
            </a:r>
          </a:p>
        </p:txBody>
      </p:sp>
      <p:sp>
        <p:nvSpPr>
          <p:cNvPr id="24" name="TextBox 24"/>
          <p:cNvSpPr txBox="1"/>
          <p:nvPr/>
        </p:nvSpPr>
        <p:spPr>
          <a:xfrm>
            <a:off x="3859018" y="3235108"/>
            <a:ext cx="10152508" cy="11271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Thời gian thực hiện dự án : từ ngày 01/03/2024 – 21/3/2024</a:t>
            </a:r>
          </a:p>
        </p:txBody>
      </p:sp>
      <p:sp>
        <p:nvSpPr>
          <p:cNvPr id="25" name="TextBox 25"/>
          <p:cNvSpPr txBox="1"/>
          <p:nvPr/>
        </p:nvSpPr>
        <p:spPr>
          <a:xfrm>
            <a:off x="3859018" y="5178412"/>
            <a:ext cx="10152508" cy="5556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Thời gian là cố định và có hạn rất ngắn.</a:t>
            </a:r>
          </a:p>
        </p:txBody>
      </p:sp>
      <p:sp>
        <p:nvSpPr>
          <p:cNvPr id="26" name="TextBox 26"/>
          <p:cNvSpPr txBox="1"/>
          <p:nvPr/>
        </p:nvSpPr>
        <p:spPr>
          <a:xfrm>
            <a:off x="3859018" y="7115045"/>
            <a:ext cx="11560451" cy="5556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Yêu cầu cao và rất khó để làm trong thời gian ngắn</a:t>
            </a:r>
          </a:p>
        </p:txBody>
      </p:sp>
      <p:sp>
        <p:nvSpPr>
          <p:cNvPr id="27" name="Freeform 27"/>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8" name="Freeform 28"/>
          <p:cNvSpPr/>
          <p:nvPr/>
        </p:nvSpPr>
        <p:spPr>
          <a:xfrm>
            <a:off x="463879" y="-156776"/>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9" name="Freeform 29"/>
          <p:cNvSpPr/>
          <p:nvPr/>
        </p:nvSpPr>
        <p:spPr>
          <a:xfrm>
            <a:off x="14011526" y="8735435"/>
            <a:ext cx="441616" cy="633141"/>
          </a:xfrm>
          <a:custGeom>
            <a:avLst/>
            <a:gdLst/>
            <a:ahLst/>
            <a:cxnLst/>
            <a:rect l="l" t="t" r="r" b="b"/>
            <a:pathLst>
              <a:path w="441616" h="633141">
                <a:moveTo>
                  <a:pt x="0" y="0"/>
                </a:moveTo>
                <a:lnTo>
                  <a:pt x="441616" y="0"/>
                </a:lnTo>
                <a:lnTo>
                  <a:pt x="441616" y="633140"/>
                </a:lnTo>
                <a:lnTo>
                  <a:pt x="0" y="63314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grpSp>
        <p:nvGrpSpPr>
          <p:cNvPr id="30" name="Group 30"/>
          <p:cNvGrpSpPr/>
          <p:nvPr/>
        </p:nvGrpSpPr>
        <p:grpSpPr>
          <a:xfrm>
            <a:off x="1057895" y="809604"/>
            <a:ext cx="16445245" cy="1906519"/>
            <a:chOff x="0" y="0"/>
            <a:chExt cx="5999270" cy="695503"/>
          </a:xfrm>
        </p:grpSpPr>
        <p:sp>
          <p:nvSpPr>
            <p:cNvPr id="31" name="Freeform 31"/>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txBody>
            <a:bodyPr/>
            <a:lstStyle/>
            <a:p>
              <a:endParaRPr lang="en-US"/>
            </a:p>
          </p:txBody>
        </p:sp>
      </p:grpSp>
      <p:grpSp>
        <p:nvGrpSpPr>
          <p:cNvPr id="32" name="Group 32"/>
          <p:cNvGrpSpPr/>
          <p:nvPr/>
        </p:nvGrpSpPr>
        <p:grpSpPr>
          <a:xfrm>
            <a:off x="3635715" y="3066453"/>
            <a:ext cx="13867425" cy="1589019"/>
            <a:chOff x="0" y="0"/>
            <a:chExt cx="5058874" cy="579678"/>
          </a:xfrm>
        </p:grpSpPr>
        <p:sp>
          <p:nvSpPr>
            <p:cNvPr id="33" name="Freeform 33"/>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34" name="Group 34"/>
          <p:cNvGrpSpPr/>
          <p:nvPr/>
        </p:nvGrpSpPr>
        <p:grpSpPr>
          <a:xfrm>
            <a:off x="3635715" y="5009758"/>
            <a:ext cx="13867425" cy="1589019"/>
            <a:chOff x="0" y="0"/>
            <a:chExt cx="5058874" cy="579678"/>
          </a:xfrm>
        </p:grpSpPr>
        <p:sp>
          <p:nvSpPr>
            <p:cNvPr id="35" name="Freeform 35"/>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36" name="Group 36"/>
          <p:cNvGrpSpPr/>
          <p:nvPr/>
        </p:nvGrpSpPr>
        <p:grpSpPr>
          <a:xfrm>
            <a:off x="3635715" y="6946391"/>
            <a:ext cx="13867425" cy="1589019"/>
            <a:chOff x="0" y="0"/>
            <a:chExt cx="5058874" cy="579678"/>
          </a:xfrm>
        </p:grpSpPr>
        <p:sp>
          <p:nvSpPr>
            <p:cNvPr id="37" name="Freeform 37"/>
            <p:cNvSpPr/>
            <p:nvPr/>
          </p:nvSpPr>
          <p:spPr>
            <a:xfrm>
              <a:off x="0" y="0"/>
              <a:ext cx="5058875" cy="579678"/>
            </a:xfrm>
            <a:custGeom>
              <a:avLst/>
              <a:gdLst/>
              <a:ahLst/>
              <a:cxnLst/>
              <a:rect l="l" t="t" r="r" b="b"/>
              <a:pathLst>
                <a:path w="5058875" h="579678">
                  <a:moveTo>
                    <a:pt x="0" y="0"/>
                  </a:moveTo>
                  <a:lnTo>
                    <a:pt x="5058875" y="0"/>
                  </a:lnTo>
                  <a:lnTo>
                    <a:pt x="5058875" y="579678"/>
                  </a:lnTo>
                  <a:lnTo>
                    <a:pt x="0" y="579678"/>
                  </a:lnTo>
                  <a:close/>
                </a:path>
              </a:pathLst>
            </a:custGeom>
            <a:solidFill>
              <a:srgbClr val="FFFFFF"/>
            </a:solidFill>
          </p:spPr>
          <p:txBody>
            <a:bodyPr/>
            <a:lstStyle/>
            <a:p>
              <a:endParaRPr lang="en-US"/>
            </a:p>
          </p:txBody>
        </p:sp>
      </p:grpSp>
      <p:grpSp>
        <p:nvGrpSpPr>
          <p:cNvPr id="38" name="Group 38"/>
          <p:cNvGrpSpPr/>
          <p:nvPr/>
        </p:nvGrpSpPr>
        <p:grpSpPr>
          <a:xfrm>
            <a:off x="1057895" y="3066453"/>
            <a:ext cx="1903745" cy="1589019"/>
            <a:chOff x="0" y="0"/>
            <a:chExt cx="694491" cy="579678"/>
          </a:xfrm>
        </p:grpSpPr>
        <p:sp>
          <p:nvSpPr>
            <p:cNvPr id="39" name="Freeform 39"/>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grpSp>
        <p:nvGrpSpPr>
          <p:cNvPr id="40" name="Group 40"/>
          <p:cNvGrpSpPr/>
          <p:nvPr/>
        </p:nvGrpSpPr>
        <p:grpSpPr>
          <a:xfrm>
            <a:off x="1057895" y="5009758"/>
            <a:ext cx="1903745" cy="1589019"/>
            <a:chOff x="0" y="0"/>
            <a:chExt cx="2538326" cy="2118692"/>
          </a:xfrm>
        </p:grpSpPr>
        <p:grpSp>
          <p:nvGrpSpPr>
            <p:cNvPr id="41" name="Group 41"/>
            <p:cNvGrpSpPr/>
            <p:nvPr/>
          </p:nvGrpSpPr>
          <p:grpSpPr>
            <a:xfrm>
              <a:off x="0" y="0"/>
              <a:ext cx="2538326" cy="2118692"/>
              <a:chOff x="0" y="0"/>
              <a:chExt cx="694491" cy="579678"/>
            </a:xfrm>
          </p:grpSpPr>
          <p:sp>
            <p:nvSpPr>
              <p:cNvPr id="42" name="Freeform 42"/>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43" name="Freeform 43"/>
            <p:cNvSpPr/>
            <p:nvPr/>
          </p:nvSpPr>
          <p:spPr>
            <a:xfrm>
              <a:off x="495450" y="260744"/>
              <a:ext cx="1547426" cy="1516477"/>
            </a:xfrm>
            <a:custGeom>
              <a:avLst/>
              <a:gdLst/>
              <a:ahLst/>
              <a:cxnLst/>
              <a:rect l="l" t="t" r="r" b="b"/>
              <a:pathLst>
                <a:path w="1547426" h="1516477">
                  <a:moveTo>
                    <a:pt x="0" y="0"/>
                  </a:moveTo>
                  <a:lnTo>
                    <a:pt x="1547426" y="0"/>
                  </a:lnTo>
                  <a:lnTo>
                    <a:pt x="1547426" y="1516477"/>
                  </a:lnTo>
                  <a:lnTo>
                    <a:pt x="0" y="15164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4" name="Group 44"/>
          <p:cNvGrpSpPr/>
          <p:nvPr/>
        </p:nvGrpSpPr>
        <p:grpSpPr>
          <a:xfrm>
            <a:off x="1057895" y="6946391"/>
            <a:ext cx="1903745" cy="1589019"/>
            <a:chOff x="0" y="0"/>
            <a:chExt cx="2538326" cy="2118692"/>
          </a:xfrm>
        </p:grpSpPr>
        <p:grpSp>
          <p:nvGrpSpPr>
            <p:cNvPr id="45" name="Group 45"/>
            <p:cNvGrpSpPr/>
            <p:nvPr/>
          </p:nvGrpSpPr>
          <p:grpSpPr>
            <a:xfrm>
              <a:off x="0" y="0"/>
              <a:ext cx="2538326" cy="2118692"/>
              <a:chOff x="0" y="0"/>
              <a:chExt cx="694491" cy="579678"/>
            </a:xfrm>
          </p:grpSpPr>
          <p:sp>
            <p:nvSpPr>
              <p:cNvPr id="46" name="Freeform 46"/>
              <p:cNvSpPr/>
              <p:nvPr/>
            </p:nvSpPr>
            <p:spPr>
              <a:xfrm>
                <a:off x="0" y="0"/>
                <a:ext cx="694491" cy="579678"/>
              </a:xfrm>
              <a:custGeom>
                <a:avLst/>
                <a:gdLst/>
                <a:ahLst/>
                <a:cxnLst/>
                <a:rect l="l" t="t" r="r" b="b"/>
                <a:pathLst>
                  <a:path w="694491" h="579678">
                    <a:moveTo>
                      <a:pt x="0" y="0"/>
                    </a:moveTo>
                    <a:lnTo>
                      <a:pt x="694491" y="0"/>
                    </a:lnTo>
                    <a:lnTo>
                      <a:pt x="694491" y="579678"/>
                    </a:lnTo>
                    <a:lnTo>
                      <a:pt x="0" y="579678"/>
                    </a:lnTo>
                    <a:close/>
                  </a:path>
                </a:pathLst>
              </a:custGeom>
              <a:solidFill>
                <a:srgbClr val="FFFFFF"/>
              </a:solidFill>
            </p:spPr>
            <p:txBody>
              <a:bodyPr/>
              <a:lstStyle/>
              <a:p>
                <a:endParaRPr lang="en-US"/>
              </a:p>
            </p:txBody>
          </p:sp>
        </p:grpSp>
        <p:sp>
          <p:nvSpPr>
            <p:cNvPr id="47" name="Freeform 47"/>
            <p:cNvSpPr/>
            <p:nvPr/>
          </p:nvSpPr>
          <p:spPr>
            <a:xfrm>
              <a:off x="815669" y="319785"/>
              <a:ext cx="986978" cy="1479123"/>
            </a:xfrm>
            <a:custGeom>
              <a:avLst/>
              <a:gdLst/>
              <a:ahLst/>
              <a:cxnLst/>
              <a:rect l="l" t="t" r="r" b="b"/>
              <a:pathLst>
                <a:path w="986978" h="1479123">
                  <a:moveTo>
                    <a:pt x="0" y="0"/>
                  </a:moveTo>
                  <a:lnTo>
                    <a:pt x="986979" y="0"/>
                  </a:lnTo>
                  <a:lnTo>
                    <a:pt x="986979" y="1479122"/>
                  </a:lnTo>
                  <a:lnTo>
                    <a:pt x="0" y="14791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sp>
        <p:nvSpPr>
          <p:cNvPr id="48" name="TextBox 48"/>
          <p:cNvSpPr txBox="1"/>
          <p:nvPr/>
        </p:nvSpPr>
        <p:spPr>
          <a:xfrm>
            <a:off x="4113925" y="1077097"/>
            <a:ext cx="10364949"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Chất Lượng</a:t>
            </a:r>
          </a:p>
        </p:txBody>
      </p:sp>
      <p:sp>
        <p:nvSpPr>
          <p:cNvPr id="49" name="TextBox 49"/>
          <p:cNvSpPr txBox="1"/>
          <p:nvPr/>
        </p:nvSpPr>
        <p:spPr>
          <a:xfrm>
            <a:off x="3635715" y="3679987"/>
            <a:ext cx="10152508" cy="5556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Giao diện thân thiện với người sử dụng.</a:t>
            </a:r>
          </a:p>
        </p:txBody>
      </p:sp>
      <p:sp>
        <p:nvSpPr>
          <p:cNvPr id="50" name="TextBox 50"/>
          <p:cNvSpPr txBox="1"/>
          <p:nvPr/>
        </p:nvSpPr>
        <p:spPr>
          <a:xfrm>
            <a:off x="3635715" y="5446047"/>
            <a:ext cx="13111208" cy="5556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Hệ thống chạy ổn định, dễ dàng trong bảo trì và nâng cấp.</a:t>
            </a:r>
          </a:p>
        </p:txBody>
      </p:sp>
      <p:sp>
        <p:nvSpPr>
          <p:cNvPr id="51" name="TextBox 51"/>
          <p:cNvSpPr txBox="1"/>
          <p:nvPr/>
        </p:nvSpPr>
        <p:spPr>
          <a:xfrm>
            <a:off x="3635715" y="7036927"/>
            <a:ext cx="13339322" cy="1127125"/>
          </a:xfrm>
          <a:prstGeom prst="rect">
            <a:avLst/>
          </a:prstGeom>
        </p:spPr>
        <p:txBody>
          <a:bodyPr lIns="0" tIns="0" rIns="0" bIns="0" rtlCol="0" anchor="t">
            <a:spAutoFit/>
          </a:bodyPr>
          <a:lstStyle/>
          <a:p>
            <a:pPr>
              <a:lnSpc>
                <a:spcPts val="4550"/>
              </a:lnSpc>
            </a:pPr>
            <a:r>
              <a:rPr lang="en-US" sz="3500">
                <a:solidFill>
                  <a:srgbClr val="003EA8"/>
                </a:solidFill>
                <a:latin typeface="Muli Ultra-Bold"/>
              </a:rPr>
              <a:t>Dễ dàng chỉnh sửa, thay đổi các module, tích hợp thêm các thành phần, tính năng khác nhau và có tính bảo mật cao.</a:t>
            </a:r>
          </a:p>
        </p:txBody>
      </p:sp>
      <p:sp>
        <p:nvSpPr>
          <p:cNvPr id="52" name="Freeform 52"/>
          <p:cNvSpPr/>
          <p:nvPr/>
        </p:nvSpPr>
        <p:spPr>
          <a:xfrm>
            <a:off x="-1124162" y="-43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53"/>
          <p:cNvSpPr/>
          <p:nvPr/>
        </p:nvSpPr>
        <p:spPr>
          <a:xfrm>
            <a:off x="616279" y="-4376"/>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54" name="Freeform 54"/>
          <p:cNvSpPr/>
          <p:nvPr/>
        </p:nvSpPr>
        <p:spPr>
          <a:xfrm>
            <a:off x="14163926" y="8887835"/>
            <a:ext cx="441616" cy="633141"/>
          </a:xfrm>
          <a:custGeom>
            <a:avLst/>
            <a:gdLst/>
            <a:ahLst/>
            <a:cxnLst/>
            <a:rect l="l" t="t" r="r" b="b"/>
            <a:pathLst>
              <a:path w="441616" h="633141">
                <a:moveTo>
                  <a:pt x="0" y="0"/>
                </a:moveTo>
                <a:lnTo>
                  <a:pt x="441616" y="0"/>
                </a:lnTo>
                <a:lnTo>
                  <a:pt x="441616" y="633140"/>
                </a:lnTo>
                <a:lnTo>
                  <a:pt x="0" y="63314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55" name="Freeform 55"/>
          <p:cNvSpPr/>
          <p:nvPr/>
        </p:nvSpPr>
        <p:spPr>
          <a:xfrm>
            <a:off x="1414084" y="3066453"/>
            <a:ext cx="1043634" cy="1310500"/>
          </a:xfrm>
          <a:custGeom>
            <a:avLst/>
            <a:gdLst/>
            <a:ahLst/>
            <a:cxnLst/>
            <a:rect l="l" t="t" r="r" b="b"/>
            <a:pathLst>
              <a:path w="1043634" h="1310500">
                <a:moveTo>
                  <a:pt x="0" y="0"/>
                </a:moveTo>
                <a:lnTo>
                  <a:pt x="1043634" y="0"/>
                </a:lnTo>
                <a:lnTo>
                  <a:pt x="1043634" y="1310500"/>
                </a:lnTo>
                <a:lnTo>
                  <a:pt x="0" y="13105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333044"/>
            <a:ext cx="16444941" cy="934419"/>
            <a:chOff x="0" y="0"/>
            <a:chExt cx="5999159" cy="340879"/>
          </a:xfrm>
        </p:grpSpPr>
        <p:sp>
          <p:nvSpPr>
            <p:cNvPr id="4" name="Freeform 4"/>
            <p:cNvSpPr/>
            <p:nvPr/>
          </p:nvSpPr>
          <p:spPr>
            <a:xfrm>
              <a:off x="0" y="0"/>
              <a:ext cx="5999159" cy="340879"/>
            </a:xfrm>
            <a:custGeom>
              <a:avLst/>
              <a:gdLst/>
              <a:ahLst/>
              <a:cxnLst/>
              <a:rect l="l" t="t" r="r" b="b"/>
              <a:pathLst>
                <a:path w="5999159" h="340879">
                  <a:moveTo>
                    <a:pt x="0" y="0"/>
                  </a:moveTo>
                  <a:lnTo>
                    <a:pt x="5999159" y="0"/>
                  </a:lnTo>
                  <a:lnTo>
                    <a:pt x="5999159" y="340879"/>
                  </a:lnTo>
                  <a:lnTo>
                    <a:pt x="0" y="340879"/>
                  </a:lnTo>
                  <a:close/>
                </a:path>
              </a:pathLst>
            </a:custGeom>
            <a:solidFill>
              <a:srgbClr val="FFFFFF"/>
            </a:solidFill>
          </p:spPr>
          <p:txBody>
            <a:bodyPr/>
            <a:lstStyle/>
            <a:p>
              <a:endParaRPr lang="en-US"/>
            </a:p>
          </p:txBody>
        </p:sp>
      </p:grpSp>
      <p:graphicFrame>
        <p:nvGraphicFramePr>
          <p:cNvPr id="5" name="Table 5"/>
          <p:cNvGraphicFramePr>
            <a:graphicFrameLocks noGrp="1"/>
          </p:cNvGraphicFramePr>
          <p:nvPr/>
        </p:nvGraphicFramePr>
        <p:xfrm>
          <a:off x="1028700" y="1611974"/>
          <a:ext cx="16325289" cy="8289698"/>
        </p:xfrm>
        <a:graphic>
          <a:graphicData uri="http://schemas.openxmlformats.org/drawingml/2006/table">
            <a:tbl>
              <a:tblPr/>
              <a:tblGrid>
                <a:gridCol w="8255015">
                  <a:extLst>
                    <a:ext uri="{9D8B030D-6E8A-4147-A177-3AD203B41FA5}">
                      <a16:colId xmlns:a16="http://schemas.microsoft.com/office/drawing/2014/main" val="20000"/>
                    </a:ext>
                  </a:extLst>
                </a:gridCol>
                <a:gridCol w="2006589">
                  <a:extLst>
                    <a:ext uri="{9D8B030D-6E8A-4147-A177-3AD203B41FA5}">
                      <a16:colId xmlns:a16="http://schemas.microsoft.com/office/drawing/2014/main" val="20001"/>
                    </a:ext>
                  </a:extLst>
                </a:gridCol>
                <a:gridCol w="2443588">
                  <a:extLst>
                    <a:ext uri="{9D8B030D-6E8A-4147-A177-3AD203B41FA5}">
                      <a16:colId xmlns:a16="http://schemas.microsoft.com/office/drawing/2014/main" val="20002"/>
                    </a:ext>
                  </a:extLst>
                </a:gridCol>
                <a:gridCol w="1813099">
                  <a:extLst>
                    <a:ext uri="{9D8B030D-6E8A-4147-A177-3AD203B41FA5}">
                      <a16:colId xmlns:a16="http://schemas.microsoft.com/office/drawing/2014/main" val="20003"/>
                    </a:ext>
                  </a:extLst>
                </a:gridCol>
                <a:gridCol w="1806998">
                  <a:extLst>
                    <a:ext uri="{9D8B030D-6E8A-4147-A177-3AD203B41FA5}">
                      <a16:colId xmlns:a16="http://schemas.microsoft.com/office/drawing/2014/main" val="20004"/>
                    </a:ext>
                  </a:extLst>
                </a:gridCol>
              </a:tblGrid>
              <a:tr h="697763">
                <a:tc>
                  <a:txBody>
                    <a:bodyPr/>
                    <a:lstStyle/>
                    <a:p>
                      <a:pPr algn="ctr">
                        <a:lnSpc>
                          <a:spcPts val="1183"/>
                        </a:lnSpc>
                        <a:defRPr/>
                      </a:pPr>
                      <a:endParaRPr lang="en-US" sz="1100"/>
                    </a:p>
                  </a:txBody>
                  <a:tcPr marL="190500" marR="190500" marT="190500" marB="190500" anchor="ctr">
                    <a:lnL w="0"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8946" cap="flat" cmpd="sng" algn="ctr">
                      <a:solidFill>
                        <a:srgbClr val="CCCCCC"/>
                      </a:solidFill>
                      <a:prstDash val="solid"/>
                      <a:round/>
                      <a:headEnd type="none" w="med" len="med"/>
                      <a:tailEnd type="none" w="med" len="med"/>
                    </a:lnB>
                    <a:solidFill>
                      <a:srgbClr val="FFFFFF"/>
                    </a:solidFill>
                  </a:tcPr>
                </a:tc>
                <a:tc>
                  <a:txBody>
                    <a:bodyPr/>
                    <a:lstStyle/>
                    <a:p>
                      <a:pPr algn="ctr">
                        <a:lnSpc>
                          <a:spcPts val="1799"/>
                        </a:lnSpc>
                        <a:defRPr/>
                      </a:pP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8946" cap="flat" cmpd="sng" algn="ctr">
                      <a:solidFill>
                        <a:srgbClr val="CCCCCC"/>
                      </a:solidFill>
                      <a:prstDash val="solid"/>
                      <a:round/>
                      <a:headEnd type="none" w="med" len="med"/>
                      <a:tailEnd type="none" w="med" len="med"/>
                    </a:lnB>
                    <a:solidFill>
                      <a:srgbClr val="FFFFFF"/>
                    </a:solidFill>
                  </a:tcPr>
                </a:tc>
                <a:tc>
                  <a:txBody>
                    <a:bodyPr/>
                    <a:lstStyle/>
                    <a:p>
                      <a:pPr algn="ctr">
                        <a:lnSpc>
                          <a:spcPts val="1799"/>
                        </a:lnSpc>
                        <a:defRPr/>
                      </a:pP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8946" cap="flat" cmpd="sng" algn="ctr">
                      <a:solidFill>
                        <a:srgbClr val="CCCCCC"/>
                      </a:solidFill>
                      <a:prstDash val="solid"/>
                      <a:round/>
                      <a:headEnd type="none" w="med" len="med"/>
                      <a:tailEnd type="none" w="med" len="med"/>
                    </a:lnB>
                    <a:solidFill>
                      <a:srgbClr val="FFFFFF"/>
                    </a:solidFill>
                  </a:tcPr>
                </a:tc>
                <a:tc>
                  <a:txBody>
                    <a:bodyPr/>
                    <a:lstStyle/>
                    <a:p>
                      <a:pPr algn="ctr">
                        <a:lnSpc>
                          <a:spcPts val="1799"/>
                        </a:lnSpc>
                        <a:defRPr/>
                      </a:pP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8946" cap="flat" cmpd="sng" algn="ctr">
                      <a:solidFill>
                        <a:srgbClr val="CCCCCC"/>
                      </a:solidFill>
                      <a:prstDash val="solid"/>
                      <a:round/>
                      <a:headEnd type="none" w="med" len="med"/>
                      <a:tailEnd type="none" w="med" len="med"/>
                    </a:lnB>
                    <a:solidFill>
                      <a:srgbClr val="FFFFFF"/>
                    </a:solidFill>
                  </a:tcPr>
                </a:tc>
                <a:tc>
                  <a:txBody>
                    <a:bodyPr/>
                    <a:lstStyle/>
                    <a:p>
                      <a:pPr algn="ctr">
                        <a:lnSpc>
                          <a:spcPts val="1799"/>
                        </a:lnSpc>
                        <a:defRPr/>
                      </a:pPr>
                      <a:endParaRPr lang="en-US" sz="1100"/>
                    </a:p>
                  </a:txBody>
                  <a:tcPr marL="190500" marR="190500" marT="190500" marB="190500" anchor="ctr">
                    <a:lnL w="8946"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8946"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92332">
                <a:tc>
                  <a:txBody>
                    <a:bodyPr/>
                    <a:lstStyle/>
                    <a:p>
                      <a:pPr algn="just">
                        <a:lnSpc>
                          <a:spcPts val="2800"/>
                        </a:lnSpc>
                        <a:defRPr/>
                      </a:pPr>
                      <a:r>
                        <a:rPr lang="en-US" sz="2000">
                          <a:solidFill>
                            <a:srgbClr val="000000"/>
                          </a:solidFill>
                          <a:latin typeface="Cabin Bold"/>
                        </a:rPr>
                        <a:t>Phía quan trị viên thực hiện được các chức năng:</a:t>
                      </a:r>
                      <a:endParaRPr lang="en-US" sz="1100"/>
                    </a:p>
                  </a:txBody>
                  <a:tcPr marL="190500" marR="190500" marT="190500" marB="190500" anchor="ctr">
                    <a:lnL w="0"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8946"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Italics"/>
                        </a:rPr>
                        <a:t>Thực hiện xem, tìm kiếm thông tin sản phẩm</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8946"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Thực hiện cập nhật, chỉnh sửa thông tin sản phẩm</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8946"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Thực hiện xem đơn hàng và xử lý đơn hàng</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8946"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Liên hệ với khách hàng</a:t>
                      </a:r>
                      <a:endParaRPr lang="en-US" sz="1100"/>
                    </a:p>
                  </a:txBody>
                  <a:tcPr marL="190500" marR="190500" marT="190500" marB="190500" anchor="ctr">
                    <a:lnL w="8946"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8946"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878593">
                <a:tc>
                  <a:txBody>
                    <a:bodyPr/>
                    <a:lstStyle/>
                    <a:p>
                      <a:pPr algn="just">
                        <a:lnSpc>
                          <a:spcPts val="2800"/>
                        </a:lnSpc>
                        <a:defRPr/>
                      </a:pPr>
                      <a:r>
                        <a:rPr lang="en-US" sz="2000">
                          <a:solidFill>
                            <a:srgbClr val="000000"/>
                          </a:solidFill>
                          <a:latin typeface="Cabin Bold"/>
                        </a:rPr>
                        <a:t>Phía người dung thực hiện được các chức năng:</a:t>
                      </a:r>
                      <a:endParaRPr lang="en-US" sz="1100"/>
                    </a:p>
                  </a:txBody>
                  <a:tcPr marL="190500" marR="190500" marT="190500" marB="190500" anchor="ctr">
                    <a:lnL w="0"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Italics"/>
                        </a:rPr>
                        <a:t>Đăng ký thành viên</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Đăng nhập</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Tìm kiếm và xem thông tin sản phẩm</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Thêm vào giỏ hàng ,đặt mua hàng, và cập nhật, hủy đơn hàng</a:t>
                      </a:r>
                      <a:endParaRPr lang="en-US" sz="1100"/>
                    </a:p>
                  </a:txBody>
                  <a:tcPr marL="190500" marR="190500" marT="190500" marB="190500" anchor="ctr">
                    <a:lnL w="8946"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93567">
                <a:tc>
                  <a:txBody>
                    <a:bodyPr/>
                    <a:lstStyle/>
                    <a:p>
                      <a:pPr algn="just">
                        <a:lnSpc>
                          <a:spcPts val="2800"/>
                        </a:lnSpc>
                        <a:defRPr/>
                      </a:pPr>
                      <a:r>
                        <a:rPr lang="en-US" sz="2000">
                          <a:solidFill>
                            <a:srgbClr val="000000"/>
                          </a:solidFill>
                          <a:latin typeface="Muli Bold"/>
                        </a:rPr>
                        <a:t>Ứng dụng thiết lập kế hoạch;</a:t>
                      </a:r>
                      <a:endParaRPr lang="en-US" sz="1100"/>
                    </a:p>
                  </a:txBody>
                  <a:tcPr marL="190500" marR="190500" marT="190500" marB="190500" anchor="ctr">
                    <a:lnL w="0"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exel</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Word 2016</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Apache netbeans</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SQL Server</a:t>
                      </a:r>
                      <a:endParaRPr lang="en-US" sz="1100"/>
                    </a:p>
                  </a:txBody>
                  <a:tcPr marL="190500" marR="190500" marT="190500" marB="190500" anchor="ctr">
                    <a:lnL w="8946"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279233">
                <a:tc>
                  <a:txBody>
                    <a:bodyPr/>
                    <a:lstStyle/>
                    <a:p>
                      <a:pPr algn="just">
                        <a:lnSpc>
                          <a:spcPts val="2800"/>
                        </a:lnSpc>
                        <a:defRPr/>
                      </a:pPr>
                      <a:r>
                        <a:rPr lang="en-US" sz="2000">
                          <a:solidFill>
                            <a:srgbClr val="000000"/>
                          </a:solidFill>
                          <a:latin typeface="Muli Bold"/>
                        </a:rPr>
                        <a:t>Công nghệ thực hiện;</a:t>
                      </a:r>
                      <a:endParaRPr lang="en-US" sz="1100"/>
                    </a:p>
                  </a:txBody>
                  <a:tcPr marL="190500" marR="190500" marT="190500" marB="190500" anchor="ctr">
                    <a:lnL w="0"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Italics"/>
                        </a:rPr>
                        <a:t>Sản phẩm được viết bằng ngôn ngữ java,JSP</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sử dụng công cụ lập trình là visual studio và apache netbeans </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hệ quan trị cơ sở dữ liệu SQL server</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1946"/>
                        </a:lnSpc>
                        <a:defRPr/>
                      </a:pPr>
                      <a:endParaRPr lang="en-US" sz="1100"/>
                    </a:p>
                  </a:txBody>
                  <a:tcPr marL="190500" marR="190500" marT="190500" marB="190500" anchor="ctr">
                    <a:lnL w="8946"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64536">
                <a:tc>
                  <a:txBody>
                    <a:bodyPr/>
                    <a:lstStyle/>
                    <a:p>
                      <a:pPr algn="just">
                        <a:lnSpc>
                          <a:spcPts val="2800"/>
                        </a:lnSpc>
                        <a:defRPr/>
                      </a:pPr>
                      <a:r>
                        <a:rPr lang="en-US" sz="2000">
                          <a:solidFill>
                            <a:srgbClr val="000000"/>
                          </a:solidFill>
                          <a:latin typeface="Muli Bold"/>
                        </a:rPr>
                        <a:t>Sản phẩm có thể chạy trên đa số các trình duyệt đang sử dụng phổ biến như:</a:t>
                      </a:r>
                      <a:endParaRPr lang="en-US" sz="1100"/>
                    </a:p>
                  </a:txBody>
                  <a:tcPr marL="190500" marR="190500" marT="190500" marB="190500" anchor="ctr">
                    <a:lnL w="0"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Italics"/>
                        </a:rPr>
                        <a:t>Safari</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Google Chrome</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2519"/>
                        </a:lnSpc>
                        <a:defRPr/>
                      </a:pPr>
                      <a:r>
                        <a:rPr lang="en-US" sz="1799">
                          <a:solidFill>
                            <a:srgbClr val="000000"/>
                          </a:solidFill>
                          <a:latin typeface="Muli Bold"/>
                        </a:rPr>
                        <a:t>microsoft edge</a:t>
                      </a:r>
                      <a:endParaRPr lang="en-US" sz="1100"/>
                    </a:p>
                  </a:txBody>
                  <a:tcPr marL="190500" marR="190500" marT="190500" marB="190500" anchor="ctr">
                    <a:lnL w="8946" cap="flat" cmpd="sng" algn="ctr">
                      <a:solidFill>
                        <a:srgbClr val="CCCCCC"/>
                      </a:solidFill>
                      <a:prstDash val="solid"/>
                      <a:round/>
                      <a:headEnd type="none" w="med" len="med"/>
                      <a:tailEnd type="none" w="med" len="med"/>
                    </a:lnL>
                    <a:lnR w="8946"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ctr">
                        <a:lnSpc>
                          <a:spcPts val="1946"/>
                        </a:lnSpc>
                        <a:defRPr/>
                      </a:pPr>
                      <a:endParaRPr lang="en-US" sz="1100"/>
                    </a:p>
                  </a:txBody>
                  <a:tcPr marL="190500" marR="190500" marT="190500" marB="190500" anchor="ctr">
                    <a:lnL w="8946"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6" name="TextBox 6"/>
          <p:cNvSpPr txBox="1"/>
          <p:nvPr/>
        </p:nvSpPr>
        <p:spPr>
          <a:xfrm>
            <a:off x="1768754" y="385799"/>
            <a:ext cx="14750492" cy="828909"/>
          </a:xfrm>
          <a:prstGeom prst="rect">
            <a:avLst/>
          </a:prstGeom>
        </p:spPr>
        <p:txBody>
          <a:bodyPr lIns="0" tIns="0" rIns="0" bIns="0" rtlCol="0" anchor="t">
            <a:spAutoFit/>
          </a:bodyPr>
          <a:lstStyle/>
          <a:p>
            <a:pPr algn="ctr">
              <a:lnSpc>
                <a:spcPts val="6599"/>
              </a:lnSpc>
            </a:pPr>
            <a:r>
              <a:rPr lang="en-US" sz="5499">
                <a:solidFill>
                  <a:srgbClr val="003EA8"/>
                </a:solidFill>
                <a:latin typeface="Muli Bold"/>
              </a:rPr>
              <a:t>Lập kế hoạch</a:t>
            </a:r>
          </a:p>
        </p:txBody>
      </p:sp>
      <p:sp>
        <p:nvSpPr>
          <p:cNvPr id="7" name="Freeform 7"/>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TextBox 10"/>
          <p:cNvSpPr txBox="1"/>
          <p:nvPr/>
        </p:nvSpPr>
        <p:spPr>
          <a:xfrm>
            <a:off x="4205997" y="1870475"/>
            <a:ext cx="9843939" cy="349250"/>
          </a:xfrm>
          <a:prstGeom prst="rect">
            <a:avLst/>
          </a:prstGeom>
        </p:spPr>
        <p:txBody>
          <a:bodyPr lIns="0" tIns="0" rIns="0" bIns="0" rtlCol="0" anchor="t">
            <a:spAutoFit/>
          </a:bodyPr>
          <a:lstStyle/>
          <a:p>
            <a:pPr algn="ctr">
              <a:lnSpc>
                <a:spcPts val="2800"/>
              </a:lnSpc>
              <a:spcBef>
                <a:spcPct val="0"/>
              </a:spcBef>
            </a:pPr>
            <a:r>
              <a:rPr lang="en-US" sz="2000">
                <a:solidFill>
                  <a:srgbClr val="003EA8"/>
                </a:solidFill>
                <a:latin typeface="Muli Bold"/>
              </a:rPr>
              <a:t>Phạm vi sản phẩm: Sản phẩm sau khi xây dựng cần đầy đủ những chức năng sau</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2429768" y="3092229"/>
            <a:ext cx="13428463" cy="3358579"/>
            <a:chOff x="0" y="0"/>
            <a:chExt cx="4626369" cy="1157096"/>
          </a:xfrm>
        </p:grpSpPr>
        <p:sp>
          <p:nvSpPr>
            <p:cNvPr id="4" name="Freeform 4"/>
            <p:cNvSpPr/>
            <p:nvPr/>
          </p:nvSpPr>
          <p:spPr>
            <a:xfrm>
              <a:off x="0" y="0"/>
              <a:ext cx="4626368" cy="1157096"/>
            </a:xfrm>
            <a:custGeom>
              <a:avLst/>
              <a:gdLst/>
              <a:ahLst/>
              <a:cxnLst/>
              <a:rect l="l" t="t" r="r" b="b"/>
              <a:pathLst>
                <a:path w="4626368" h="1157096">
                  <a:moveTo>
                    <a:pt x="0" y="0"/>
                  </a:moveTo>
                  <a:lnTo>
                    <a:pt x="4626368" y="0"/>
                  </a:lnTo>
                  <a:lnTo>
                    <a:pt x="4626368" y="1157096"/>
                  </a:lnTo>
                  <a:lnTo>
                    <a:pt x="0" y="1157096"/>
                  </a:lnTo>
                  <a:close/>
                </a:path>
              </a:pathLst>
            </a:custGeom>
            <a:solidFill>
              <a:srgbClr val="FFFFFF"/>
            </a:solidFill>
          </p:spPr>
          <p:txBody>
            <a:bodyPr/>
            <a:lstStyle/>
            <a:p>
              <a:endParaRPr lang="en-US"/>
            </a:p>
          </p:txBody>
        </p:sp>
      </p:grpSp>
      <p:sp>
        <p:nvSpPr>
          <p:cNvPr id="5" name="TextBox 5"/>
          <p:cNvSpPr txBox="1"/>
          <p:nvPr/>
        </p:nvSpPr>
        <p:spPr>
          <a:xfrm>
            <a:off x="2219082" y="3399918"/>
            <a:ext cx="13265837" cy="27432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KẾ HOẠCH QUẢN LÝ THỜI GIAN DỰ ÁN</a:t>
            </a:r>
          </a:p>
        </p:txBody>
      </p:sp>
      <p:sp>
        <p:nvSpPr>
          <p:cNvPr id="6" name="Freeform 6"/>
          <p:cNvSpPr/>
          <p:nvPr/>
        </p:nvSpPr>
        <p:spPr>
          <a:xfrm flipH="1">
            <a:off x="15303248" y="8936667"/>
            <a:ext cx="4585506" cy="1625770"/>
          </a:xfrm>
          <a:custGeom>
            <a:avLst/>
            <a:gdLst/>
            <a:ahLst/>
            <a:cxnLst/>
            <a:rect l="l" t="t" r="r" b="b"/>
            <a:pathLst>
              <a:path w="4585506" h="1625770">
                <a:moveTo>
                  <a:pt x="4585507" y="0"/>
                </a:moveTo>
                <a:lnTo>
                  <a:pt x="0" y="0"/>
                </a:lnTo>
                <a:lnTo>
                  <a:pt x="0" y="1625770"/>
                </a:lnTo>
                <a:lnTo>
                  <a:pt x="4585507" y="1625770"/>
                </a:lnTo>
                <a:lnTo>
                  <a:pt x="4585507"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1419085" y="9100258"/>
            <a:ext cx="4585506" cy="1625770"/>
          </a:xfrm>
          <a:custGeom>
            <a:avLst/>
            <a:gdLst/>
            <a:ahLst/>
            <a:cxnLst/>
            <a:rect l="l" t="t" r="r" b="b"/>
            <a:pathLst>
              <a:path w="4585506" h="1625770">
                <a:moveTo>
                  <a:pt x="0" y="0"/>
                </a:moveTo>
                <a:lnTo>
                  <a:pt x="4585507" y="0"/>
                </a:lnTo>
                <a:lnTo>
                  <a:pt x="4585507" y="1625771"/>
                </a:lnTo>
                <a:lnTo>
                  <a:pt x="0" y="1625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8923192" y="-166829"/>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64053" y="-346574"/>
            <a:ext cx="4585506" cy="1625770"/>
          </a:xfrm>
          <a:custGeom>
            <a:avLst/>
            <a:gdLst/>
            <a:ahLst/>
            <a:cxnLst/>
            <a:rect l="l" t="t" r="r" b="b"/>
            <a:pathLst>
              <a:path w="4585506" h="1625770">
                <a:moveTo>
                  <a:pt x="0" y="0"/>
                </a:moveTo>
                <a:lnTo>
                  <a:pt x="4585506" y="0"/>
                </a:lnTo>
                <a:lnTo>
                  <a:pt x="4585506" y="1625771"/>
                </a:lnTo>
                <a:lnTo>
                  <a:pt x="0" y="16257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14697571" y="-663144"/>
            <a:ext cx="4585506" cy="1625770"/>
          </a:xfrm>
          <a:custGeom>
            <a:avLst/>
            <a:gdLst/>
            <a:ahLst/>
            <a:cxnLst/>
            <a:rect l="l" t="t" r="r" b="b"/>
            <a:pathLst>
              <a:path w="4585506" h="1625770">
                <a:moveTo>
                  <a:pt x="0" y="0"/>
                </a:moveTo>
                <a:lnTo>
                  <a:pt x="4585506" y="0"/>
                </a:lnTo>
                <a:lnTo>
                  <a:pt x="4585506" y="1625770"/>
                </a:lnTo>
                <a:lnTo>
                  <a:pt x="0" y="16257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2429768" y="3092229"/>
            <a:ext cx="13428463" cy="3358579"/>
            <a:chOff x="0" y="0"/>
            <a:chExt cx="4626369" cy="1157096"/>
          </a:xfrm>
        </p:grpSpPr>
        <p:sp>
          <p:nvSpPr>
            <p:cNvPr id="4" name="Freeform 4"/>
            <p:cNvSpPr/>
            <p:nvPr/>
          </p:nvSpPr>
          <p:spPr>
            <a:xfrm>
              <a:off x="0" y="0"/>
              <a:ext cx="4626368" cy="1157096"/>
            </a:xfrm>
            <a:custGeom>
              <a:avLst/>
              <a:gdLst/>
              <a:ahLst/>
              <a:cxnLst/>
              <a:rect l="l" t="t" r="r" b="b"/>
              <a:pathLst>
                <a:path w="4626368" h="1157096">
                  <a:moveTo>
                    <a:pt x="0" y="0"/>
                  </a:moveTo>
                  <a:lnTo>
                    <a:pt x="4626368" y="0"/>
                  </a:lnTo>
                  <a:lnTo>
                    <a:pt x="4626368" y="1157096"/>
                  </a:lnTo>
                  <a:lnTo>
                    <a:pt x="0" y="1157096"/>
                  </a:lnTo>
                  <a:close/>
                </a:path>
              </a:pathLst>
            </a:custGeom>
            <a:solidFill>
              <a:srgbClr val="FFFFFF"/>
            </a:solidFill>
          </p:spPr>
          <p:txBody>
            <a:bodyPr/>
            <a:lstStyle/>
            <a:p>
              <a:endParaRPr lang="en-US"/>
            </a:p>
          </p:txBody>
        </p:sp>
      </p:grpSp>
      <p:sp>
        <p:nvSpPr>
          <p:cNvPr id="5" name="TextBox 5"/>
          <p:cNvSpPr txBox="1"/>
          <p:nvPr/>
        </p:nvSpPr>
        <p:spPr>
          <a:xfrm>
            <a:off x="2219082" y="3399918"/>
            <a:ext cx="13265837" cy="27432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QUẢN LÝ TÀI NGUYÊN CON NGƯỜI</a:t>
            </a:r>
          </a:p>
        </p:txBody>
      </p:sp>
      <p:sp>
        <p:nvSpPr>
          <p:cNvPr id="6" name="Freeform 6"/>
          <p:cNvSpPr/>
          <p:nvPr/>
        </p:nvSpPr>
        <p:spPr>
          <a:xfrm>
            <a:off x="8923192" y="-166829"/>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1329001" y="9435141"/>
            <a:ext cx="4393894" cy="1062523"/>
          </a:xfrm>
          <a:custGeom>
            <a:avLst/>
            <a:gdLst/>
            <a:ahLst/>
            <a:cxnLst/>
            <a:rect l="l" t="t" r="r" b="b"/>
            <a:pathLst>
              <a:path w="4393894" h="1062523">
                <a:moveTo>
                  <a:pt x="0" y="0"/>
                </a:moveTo>
                <a:lnTo>
                  <a:pt x="4393894" y="0"/>
                </a:lnTo>
                <a:lnTo>
                  <a:pt x="4393894" y="1062524"/>
                </a:lnTo>
                <a:lnTo>
                  <a:pt x="0" y="1062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329815" y="8727038"/>
            <a:ext cx="4393894" cy="1062523"/>
          </a:xfrm>
          <a:custGeom>
            <a:avLst/>
            <a:gdLst/>
            <a:ahLst/>
            <a:cxnLst/>
            <a:rect l="l" t="t" r="r" b="b"/>
            <a:pathLst>
              <a:path w="4393894" h="1062523">
                <a:moveTo>
                  <a:pt x="0" y="0"/>
                </a:moveTo>
                <a:lnTo>
                  <a:pt x="4393894" y="0"/>
                </a:lnTo>
                <a:lnTo>
                  <a:pt x="4393894" y="1062524"/>
                </a:lnTo>
                <a:lnTo>
                  <a:pt x="0" y="1062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2743206" y="6720281"/>
            <a:ext cx="1637441" cy="1643417"/>
          </a:xfrm>
          <a:custGeom>
            <a:avLst/>
            <a:gdLst/>
            <a:ahLst/>
            <a:cxnLst/>
            <a:rect l="l" t="t" r="r" b="b"/>
            <a:pathLst>
              <a:path w="1637441" h="1643417">
                <a:moveTo>
                  <a:pt x="0" y="0"/>
                </a:moveTo>
                <a:lnTo>
                  <a:pt x="1637441" y="0"/>
                </a:lnTo>
                <a:lnTo>
                  <a:pt x="1637441" y="1643417"/>
                </a:lnTo>
                <a:lnTo>
                  <a:pt x="0" y="16434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Freeform 10"/>
          <p:cNvSpPr/>
          <p:nvPr/>
        </p:nvSpPr>
        <p:spPr>
          <a:xfrm>
            <a:off x="14380647" y="0"/>
            <a:ext cx="4393894" cy="1062523"/>
          </a:xfrm>
          <a:custGeom>
            <a:avLst/>
            <a:gdLst/>
            <a:ahLst/>
            <a:cxnLst/>
            <a:rect l="l" t="t" r="r" b="b"/>
            <a:pathLst>
              <a:path w="4393894" h="1062523">
                <a:moveTo>
                  <a:pt x="0" y="0"/>
                </a:moveTo>
                <a:lnTo>
                  <a:pt x="4393894" y="0"/>
                </a:lnTo>
                <a:lnTo>
                  <a:pt x="4393894" y="1062523"/>
                </a:lnTo>
                <a:lnTo>
                  <a:pt x="0" y="10625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177415" y="8879438"/>
            <a:ext cx="4393894" cy="1062523"/>
          </a:xfrm>
          <a:custGeom>
            <a:avLst/>
            <a:gdLst/>
            <a:ahLst/>
            <a:cxnLst/>
            <a:rect l="l" t="t" r="r" b="b"/>
            <a:pathLst>
              <a:path w="4393894" h="1062523">
                <a:moveTo>
                  <a:pt x="0" y="0"/>
                </a:moveTo>
                <a:lnTo>
                  <a:pt x="4393894" y="0"/>
                </a:lnTo>
                <a:lnTo>
                  <a:pt x="4393894" y="1062524"/>
                </a:lnTo>
                <a:lnTo>
                  <a:pt x="0" y="1062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25015" y="9031838"/>
            <a:ext cx="4393894" cy="1062523"/>
          </a:xfrm>
          <a:custGeom>
            <a:avLst/>
            <a:gdLst/>
            <a:ahLst/>
            <a:cxnLst/>
            <a:rect l="l" t="t" r="r" b="b"/>
            <a:pathLst>
              <a:path w="4393894" h="1062523">
                <a:moveTo>
                  <a:pt x="0" y="0"/>
                </a:moveTo>
                <a:lnTo>
                  <a:pt x="4393894" y="0"/>
                </a:lnTo>
                <a:lnTo>
                  <a:pt x="4393894" y="1062524"/>
                </a:lnTo>
                <a:lnTo>
                  <a:pt x="0" y="1062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a:off x="15062353" y="149741"/>
            <a:ext cx="4393894" cy="1062523"/>
          </a:xfrm>
          <a:custGeom>
            <a:avLst/>
            <a:gdLst/>
            <a:ahLst/>
            <a:cxnLst/>
            <a:rect l="l" t="t" r="r" b="b"/>
            <a:pathLst>
              <a:path w="4393894" h="1062523">
                <a:moveTo>
                  <a:pt x="0" y="0"/>
                </a:moveTo>
                <a:lnTo>
                  <a:pt x="4393894" y="0"/>
                </a:lnTo>
                <a:lnTo>
                  <a:pt x="4393894" y="1062524"/>
                </a:lnTo>
                <a:lnTo>
                  <a:pt x="0" y="1062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4" name="Freeform 14"/>
          <p:cNvSpPr/>
          <p:nvPr/>
        </p:nvSpPr>
        <p:spPr>
          <a:xfrm>
            <a:off x="127385" y="9184238"/>
            <a:ext cx="4393894" cy="1062523"/>
          </a:xfrm>
          <a:custGeom>
            <a:avLst/>
            <a:gdLst/>
            <a:ahLst/>
            <a:cxnLst/>
            <a:rect l="l" t="t" r="r" b="b"/>
            <a:pathLst>
              <a:path w="4393894" h="1062523">
                <a:moveTo>
                  <a:pt x="0" y="0"/>
                </a:moveTo>
                <a:lnTo>
                  <a:pt x="4393894" y="0"/>
                </a:lnTo>
                <a:lnTo>
                  <a:pt x="4393894" y="1062524"/>
                </a:lnTo>
                <a:lnTo>
                  <a:pt x="0" y="1062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4904223" y="466312"/>
            <a:ext cx="4393894" cy="1062523"/>
          </a:xfrm>
          <a:custGeom>
            <a:avLst/>
            <a:gdLst/>
            <a:ahLst/>
            <a:cxnLst/>
            <a:rect l="l" t="t" r="r" b="b"/>
            <a:pathLst>
              <a:path w="4393894" h="1062523">
                <a:moveTo>
                  <a:pt x="0" y="0"/>
                </a:moveTo>
                <a:lnTo>
                  <a:pt x="4393895" y="0"/>
                </a:lnTo>
                <a:lnTo>
                  <a:pt x="4393895" y="1062523"/>
                </a:lnTo>
                <a:lnTo>
                  <a:pt x="0" y="10625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6" name="Freeform 16"/>
          <p:cNvSpPr/>
          <p:nvPr/>
        </p:nvSpPr>
        <p:spPr>
          <a:xfrm>
            <a:off x="13287971" y="-33823"/>
            <a:ext cx="4393894" cy="1062523"/>
          </a:xfrm>
          <a:custGeom>
            <a:avLst/>
            <a:gdLst/>
            <a:ahLst/>
            <a:cxnLst/>
            <a:rect l="l" t="t" r="r" b="b"/>
            <a:pathLst>
              <a:path w="4393894" h="1062523">
                <a:moveTo>
                  <a:pt x="0" y="0"/>
                </a:moveTo>
                <a:lnTo>
                  <a:pt x="4393895" y="0"/>
                </a:lnTo>
                <a:lnTo>
                  <a:pt x="4393895" y="1062523"/>
                </a:lnTo>
                <a:lnTo>
                  <a:pt x="0" y="10625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7" name="Freeform 17"/>
          <p:cNvSpPr/>
          <p:nvPr/>
        </p:nvSpPr>
        <p:spPr>
          <a:xfrm>
            <a:off x="2883837" y="997573"/>
            <a:ext cx="1637441" cy="1643417"/>
          </a:xfrm>
          <a:custGeom>
            <a:avLst/>
            <a:gdLst/>
            <a:ahLst/>
            <a:cxnLst/>
            <a:rect l="l" t="t" r="r" b="b"/>
            <a:pathLst>
              <a:path w="1637441" h="1643417">
                <a:moveTo>
                  <a:pt x="0" y="0"/>
                </a:moveTo>
                <a:lnTo>
                  <a:pt x="1637442" y="0"/>
                </a:lnTo>
                <a:lnTo>
                  <a:pt x="1637442" y="1643418"/>
                </a:lnTo>
                <a:lnTo>
                  <a:pt x="0" y="16434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1219294" y="2910273"/>
            <a:ext cx="15795020" cy="6745738"/>
            <a:chOff x="0" y="0"/>
            <a:chExt cx="5762066" cy="2460863"/>
          </a:xfrm>
        </p:grpSpPr>
        <p:sp>
          <p:nvSpPr>
            <p:cNvPr id="4" name="Freeform 4"/>
            <p:cNvSpPr/>
            <p:nvPr/>
          </p:nvSpPr>
          <p:spPr>
            <a:xfrm>
              <a:off x="0" y="0"/>
              <a:ext cx="5762066" cy="2460863"/>
            </a:xfrm>
            <a:custGeom>
              <a:avLst/>
              <a:gdLst/>
              <a:ahLst/>
              <a:cxnLst/>
              <a:rect l="l" t="t" r="r" b="b"/>
              <a:pathLst>
                <a:path w="5762066" h="2460863">
                  <a:moveTo>
                    <a:pt x="0" y="0"/>
                  </a:moveTo>
                  <a:lnTo>
                    <a:pt x="5762066" y="0"/>
                  </a:lnTo>
                  <a:lnTo>
                    <a:pt x="5762066" y="2460863"/>
                  </a:lnTo>
                  <a:lnTo>
                    <a:pt x="0" y="2460863"/>
                  </a:lnTo>
                  <a:close/>
                </a:path>
              </a:pathLst>
            </a:custGeom>
            <a:solidFill>
              <a:srgbClr val="FFFFFF"/>
            </a:solidFill>
          </p:spPr>
          <p:txBody>
            <a:bodyPr/>
            <a:lstStyle/>
            <a:p>
              <a:endParaRPr lang="en-US"/>
            </a:p>
          </p:txBody>
        </p:sp>
      </p:grpSp>
      <p:grpSp>
        <p:nvGrpSpPr>
          <p:cNvPr id="5" name="Group 5"/>
          <p:cNvGrpSpPr/>
          <p:nvPr/>
        </p:nvGrpSpPr>
        <p:grpSpPr>
          <a:xfrm>
            <a:off x="1219294" y="657204"/>
            <a:ext cx="15795020" cy="1907038"/>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txBody>
            <a:bodyPr/>
            <a:lstStyle/>
            <a:p>
              <a:endParaRPr lang="en-US"/>
            </a:p>
          </p:txBody>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AutoShape 8"/>
          <p:cNvSpPr/>
          <p:nvPr/>
        </p:nvSpPr>
        <p:spPr>
          <a:xfrm flipV="1">
            <a:off x="5261253" y="2682833"/>
            <a:ext cx="0" cy="6745738"/>
          </a:xfrm>
          <a:prstGeom prst="line">
            <a:avLst/>
          </a:prstGeom>
          <a:ln w="19050" cap="flat">
            <a:solidFill>
              <a:srgbClr val="CCCCCC"/>
            </a:solidFill>
            <a:prstDash val="solid"/>
            <a:headEnd type="none" w="sm" len="sm"/>
            <a:tailEnd type="none" w="sm" len="sm"/>
          </a:ln>
        </p:spPr>
        <p:txBody>
          <a:bodyPr/>
          <a:lstStyle/>
          <a:p>
            <a:endParaRPr lang="en-US"/>
          </a:p>
        </p:txBody>
      </p:sp>
      <p:grpSp>
        <p:nvGrpSpPr>
          <p:cNvPr id="9" name="Group 9"/>
          <p:cNvGrpSpPr/>
          <p:nvPr/>
        </p:nvGrpSpPr>
        <p:grpSpPr>
          <a:xfrm>
            <a:off x="13934973" y="6078411"/>
            <a:ext cx="4791997" cy="4775719"/>
            <a:chOff x="0" y="0"/>
            <a:chExt cx="6389330" cy="6367625"/>
          </a:xfrm>
        </p:grpSpPr>
        <p:sp>
          <p:nvSpPr>
            <p:cNvPr id="10" name="Freeform 10"/>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sp>
        <p:nvSpPr>
          <p:cNvPr id="12" name="TextBox 12"/>
          <p:cNvSpPr txBox="1"/>
          <p:nvPr/>
        </p:nvSpPr>
        <p:spPr>
          <a:xfrm>
            <a:off x="3683996" y="924916"/>
            <a:ext cx="10839717" cy="1295400"/>
          </a:xfrm>
          <a:prstGeom prst="rect">
            <a:avLst/>
          </a:prstGeom>
        </p:spPr>
        <p:txBody>
          <a:bodyPr lIns="0" tIns="0" rIns="0" bIns="0" rtlCol="0" anchor="t">
            <a:spAutoFit/>
          </a:bodyPr>
          <a:lstStyle/>
          <a:p>
            <a:pPr marL="0" lvl="0" indent="0" algn="ctr">
              <a:lnSpc>
                <a:spcPts val="10200"/>
              </a:lnSpc>
              <a:spcBef>
                <a:spcPct val="0"/>
              </a:spcBef>
            </a:pPr>
            <a:r>
              <a:rPr lang="en-US" sz="8500">
                <a:solidFill>
                  <a:srgbClr val="003EA8"/>
                </a:solidFill>
                <a:latin typeface="Muli Bold"/>
              </a:rPr>
              <a:t>THÀNH VIÊN NHÓM</a:t>
            </a:r>
          </a:p>
        </p:txBody>
      </p:sp>
      <p:grpSp>
        <p:nvGrpSpPr>
          <p:cNvPr id="13" name="Group 13"/>
          <p:cNvGrpSpPr/>
          <p:nvPr/>
        </p:nvGrpSpPr>
        <p:grpSpPr>
          <a:xfrm>
            <a:off x="5604153" y="3152192"/>
            <a:ext cx="8537074" cy="6706766"/>
            <a:chOff x="0" y="0"/>
            <a:chExt cx="11382765" cy="8942354"/>
          </a:xfrm>
        </p:grpSpPr>
        <p:sp>
          <p:nvSpPr>
            <p:cNvPr id="14" name="TextBox 14"/>
            <p:cNvSpPr txBox="1"/>
            <p:nvPr/>
          </p:nvSpPr>
          <p:spPr>
            <a:xfrm>
              <a:off x="0" y="1386907"/>
              <a:ext cx="11304988" cy="751629"/>
            </a:xfrm>
            <a:prstGeom prst="rect">
              <a:avLst/>
            </a:prstGeom>
          </p:spPr>
          <p:txBody>
            <a:bodyPr lIns="0" tIns="0" rIns="0" bIns="0" rtlCol="0" anchor="t">
              <a:spAutoFit/>
            </a:bodyPr>
            <a:lstStyle/>
            <a:p>
              <a:pPr>
                <a:lnSpc>
                  <a:spcPts val="4759"/>
                </a:lnSpc>
              </a:pPr>
              <a:r>
                <a:rPr lang="en-US" sz="3399">
                  <a:solidFill>
                    <a:srgbClr val="000000"/>
                  </a:solidFill>
                  <a:latin typeface="Cabin"/>
                </a:rPr>
                <a:t>HOÀNG QUỐC TRƯỜNG</a:t>
              </a:r>
            </a:p>
          </p:txBody>
        </p:sp>
        <p:sp>
          <p:nvSpPr>
            <p:cNvPr id="15" name="TextBox 15"/>
            <p:cNvSpPr txBox="1"/>
            <p:nvPr/>
          </p:nvSpPr>
          <p:spPr>
            <a:xfrm>
              <a:off x="0" y="3087862"/>
              <a:ext cx="11304988" cy="751629"/>
            </a:xfrm>
            <a:prstGeom prst="rect">
              <a:avLst/>
            </a:prstGeom>
          </p:spPr>
          <p:txBody>
            <a:bodyPr lIns="0" tIns="0" rIns="0" bIns="0" rtlCol="0" anchor="t">
              <a:spAutoFit/>
            </a:bodyPr>
            <a:lstStyle/>
            <a:p>
              <a:pPr>
                <a:lnSpc>
                  <a:spcPts val="4759"/>
                </a:lnSpc>
              </a:pPr>
              <a:r>
                <a:rPr lang="en-US" sz="3399">
                  <a:solidFill>
                    <a:srgbClr val="000000"/>
                  </a:solidFill>
                  <a:latin typeface="Cabin"/>
                </a:rPr>
                <a:t>VÕ MINH PHỤNG</a:t>
              </a:r>
            </a:p>
          </p:txBody>
        </p:sp>
        <p:sp>
          <p:nvSpPr>
            <p:cNvPr id="16" name="TextBox 16"/>
            <p:cNvSpPr txBox="1"/>
            <p:nvPr/>
          </p:nvSpPr>
          <p:spPr>
            <a:xfrm>
              <a:off x="77777" y="4788816"/>
              <a:ext cx="11304988" cy="751629"/>
            </a:xfrm>
            <a:prstGeom prst="rect">
              <a:avLst/>
            </a:prstGeom>
          </p:spPr>
          <p:txBody>
            <a:bodyPr lIns="0" tIns="0" rIns="0" bIns="0" rtlCol="0" anchor="t">
              <a:spAutoFit/>
            </a:bodyPr>
            <a:lstStyle/>
            <a:p>
              <a:pPr>
                <a:lnSpc>
                  <a:spcPts val="4759"/>
                </a:lnSpc>
              </a:pPr>
              <a:r>
                <a:rPr lang="en-US" sz="3399">
                  <a:solidFill>
                    <a:srgbClr val="000000"/>
                  </a:solidFill>
                  <a:latin typeface="Cabin"/>
                </a:rPr>
                <a:t>NGUYÊN GIA NINH</a:t>
              </a:r>
            </a:p>
          </p:txBody>
        </p:sp>
        <p:sp>
          <p:nvSpPr>
            <p:cNvPr id="17" name="TextBox 17"/>
            <p:cNvSpPr txBox="1"/>
            <p:nvPr/>
          </p:nvSpPr>
          <p:spPr>
            <a:xfrm>
              <a:off x="77777" y="6489771"/>
              <a:ext cx="11304988" cy="751629"/>
            </a:xfrm>
            <a:prstGeom prst="rect">
              <a:avLst/>
            </a:prstGeom>
          </p:spPr>
          <p:txBody>
            <a:bodyPr lIns="0" tIns="0" rIns="0" bIns="0" rtlCol="0" anchor="t">
              <a:spAutoFit/>
            </a:bodyPr>
            <a:lstStyle/>
            <a:p>
              <a:pPr>
                <a:lnSpc>
                  <a:spcPts val="4759"/>
                </a:lnSpc>
              </a:pPr>
              <a:endParaRPr/>
            </a:p>
          </p:txBody>
        </p:sp>
        <p:sp>
          <p:nvSpPr>
            <p:cNvPr id="18" name="TextBox 18"/>
            <p:cNvSpPr txBox="1"/>
            <p:nvPr/>
          </p:nvSpPr>
          <p:spPr>
            <a:xfrm>
              <a:off x="0" y="8190725"/>
              <a:ext cx="11304988" cy="751629"/>
            </a:xfrm>
            <a:prstGeom prst="rect">
              <a:avLst/>
            </a:prstGeom>
          </p:spPr>
          <p:txBody>
            <a:bodyPr lIns="0" tIns="0" rIns="0" bIns="0" rtlCol="0" anchor="t">
              <a:spAutoFit/>
            </a:bodyPr>
            <a:lstStyle/>
            <a:p>
              <a:pPr>
                <a:lnSpc>
                  <a:spcPts val="4759"/>
                </a:lnSpc>
              </a:pPr>
              <a:endParaRPr/>
            </a:p>
          </p:txBody>
        </p:sp>
        <p:sp>
          <p:nvSpPr>
            <p:cNvPr id="19" name="TextBox 19"/>
            <p:cNvSpPr txBox="1"/>
            <p:nvPr/>
          </p:nvSpPr>
          <p:spPr>
            <a:xfrm>
              <a:off x="0" y="-66675"/>
              <a:ext cx="11304988" cy="751629"/>
            </a:xfrm>
            <a:prstGeom prst="rect">
              <a:avLst/>
            </a:prstGeom>
          </p:spPr>
          <p:txBody>
            <a:bodyPr lIns="0" tIns="0" rIns="0" bIns="0" rtlCol="0" anchor="t">
              <a:spAutoFit/>
            </a:bodyPr>
            <a:lstStyle/>
            <a:p>
              <a:pPr>
                <a:lnSpc>
                  <a:spcPts val="4759"/>
                </a:lnSpc>
              </a:pPr>
              <a:r>
                <a:rPr lang="en-US" sz="3399">
                  <a:solidFill>
                    <a:srgbClr val="000000"/>
                  </a:solidFill>
                  <a:latin typeface="Cabin"/>
                </a:rPr>
                <a:t>VƯƠNG ĐÌNH TUẤN</a:t>
              </a:r>
            </a:p>
          </p:txBody>
        </p:sp>
      </p:grpSp>
      <p:sp>
        <p:nvSpPr>
          <p:cNvPr id="20" name="TextBox 20"/>
          <p:cNvSpPr txBox="1"/>
          <p:nvPr/>
        </p:nvSpPr>
        <p:spPr>
          <a:xfrm>
            <a:off x="4148951" y="2949245"/>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1.</a:t>
            </a:r>
          </a:p>
        </p:txBody>
      </p:sp>
      <p:sp>
        <p:nvSpPr>
          <p:cNvPr id="21" name="TextBox 21"/>
          <p:cNvSpPr txBox="1"/>
          <p:nvPr/>
        </p:nvSpPr>
        <p:spPr>
          <a:xfrm>
            <a:off x="4152262" y="4158920"/>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2.</a:t>
            </a:r>
          </a:p>
        </p:txBody>
      </p:sp>
      <p:sp>
        <p:nvSpPr>
          <p:cNvPr id="22" name="TextBox 22"/>
          <p:cNvSpPr txBox="1"/>
          <p:nvPr/>
        </p:nvSpPr>
        <p:spPr>
          <a:xfrm>
            <a:off x="4152262" y="5454467"/>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3.</a:t>
            </a:r>
          </a:p>
        </p:txBody>
      </p:sp>
      <p:sp>
        <p:nvSpPr>
          <p:cNvPr id="23" name="TextBox 23"/>
          <p:cNvSpPr txBox="1"/>
          <p:nvPr/>
        </p:nvSpPr>
        <p:spPr>
          <a:xfrm>
            <a:off x="4152262" y="6749867"/>
            <a:ext cx="766091" cy="828675"/>
          </a:xfrm>
          <a:prstGeom prst="rect">
            <a:avLst/>
          </a:prstGeom>
        </p:spPr>
        <p:txBody>
          <a:bodyPr lIns="0" tIns="0" rIns="0" bIns="0" rtlCol="0" anchor="t">
            <a:spAutoFit/>
          </a:bodyPr>
          <a:lstStyle/>
          <a:p>
            <a:pPr marL="0" lvl="0" indent="0" algn="ctr">
              <a:lnSpc>
                <a:spcPts val="6599"/>
              </a:lnSpc>
              <a:spcBef>
                <a:spcPct val="0"/>
              </a:spcBef>
            </a:pPr>
            <a:r>
              <a:rPr lang="en-US" sz="5499">
                <a:solidFill>
                  <a:srgbClr val="003EA8"/>
                </a:solidFill>
                <a:latin typeface="Muli Bold"/>
              </a:rPr>
              <a:t>4.</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aphicFrame>
        <p:nvGraphicFramePr>
          <p:cNvPr id="3" name="Table 3"/>
          <p:cNvGraphicFramePr>
            <a:graphicFrameLocks noGrp="1"/>
          </p:cNvGraphicFramePr>
          <p:nvPr/>
        </p:nvGraphicFramePr>
        <p:xfrm>
          <a:off x="361210" y="1858404"/>
          <a:ext cx="17565579" cy="7718876"/>
        </p:xfrm>
        <a:graphic>
          <a:graphicData uri="http://schemas.openxmlformats.org/drawingml/2006/table">
            <a:tbl>
              <a:tblPr/>
              <a:tblGrid>
                <a:gridCol w="4531980">
                  <a:extLst>
                    <a:ext uri="{9D8B030D-6E8A-4147-A177-3AD203B41FA5}">
                      <a16:colId xmlns:a16="http://schemas.microsoft.com/office/drawing/2014/main" val="20000"/>
                    </a:ext>
                  </a:extLst>
                </a:gridCol>
                <a:gridCol w="4832440">
                  <a:extLst>
                    <a:ext uri="{9D8B030D-6E8A-4147-A177-3AD203B41FA5}">
                      <a16:colId xmlns:a16="http://schemas.microsoft.com/office/drawing/2014/main" val="20001"/>
                    </a:ext>
                  </a:extLst>
                </a:gridCol>
                <a:gridCol w="4157392">
                  <a:extLst>
                    <a:ext uri="{9D8B030D-6E8A-4147-A177-3AD203B41FA5}">
                      <a16:colId xmlns:a16="http://schemas.microsoft.com/office/drawing/2014/main" val="20002"/>
                    </a:ext>
                  </a:extLst>
                </a:gridCol>
                <a:gridCol w="4043767">
                  <a:extLst>
                    <a:ext uri="{9D8B030D-6E8A-4147-A177-3AD203B41FA5}">
                      <a16:colId xmlns:a16="http://schemas.microsoft.com/office/drawing/2014/main" val="20003"/>
                    </a:ext>
                  </a:extLst>
                </a:gridCol>
              </a:tblGrid>
              <a:tr h="2284971">
                <a:tc>
                  <a:txBody>
                    <a:bodyPr/>
                    <a:lstStyle/>
                    <a:p>
                      <a:pPr algn="ctr">
                        <a:lnSpc>
                          <a:spcPts val="3919"/>
                        </a:lnSpc>
                        <a:defRPr/>
                      </a:pPr>
                      <a:r>
                        <a:rPr lang="en-US" sz="2799">
                          <a:solidFill>
                            <a:srgbClr val="003EA8"/>
                          </a:solidFill>
                          <a:latin typeface="Muli Bold"/>
                        </a:rPr>
                        <a:t>VƯƠNG ĐÌNH TUẤN</a:t>
                      </a:r>
                      <a:endParaRPr lang="en-US" sz="1100"/>
                    </a:p>
                  </a:txBody>
                  <a:tcPr marL="190500" marR="190500" marT="190500" marB="190500" anchor="ctr">
                    <a:lnL w="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3920"/>
                        </a:lnSpc>
                        <a:defRPr/>
                      </a:pPr>
                      <a:r>
                        <a:rPr lang="en-US" sz="2800">
                          <a:solidFill>
                            <a:srgbClr val="003EA8"/>
                          </a:solidFill>
                          <a:latin typeface="Muli Bold"/>
                        </a:rPr>
                        <a:t>HOÀNG QUỐC TRƯỜNG</a:t>
                      </a:r>
                      <a:endParaRPr lang="en-US" sz="1100"/>
                    </a:p>
                  </a:txBody>
                  <a:tcPr marL="190500" marR="190500" marT="190500" marB="190500"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3919"/>
                        </a:lnSpc>
                        <a:defRPr/>
                      </a:pPr>
                      <a:r>
                        <a:rPr lang="en-US" sz="2799">
                          <a:solidFill>
                            <a:srgbClr val="003EA8"/>
                          </a:solidFill>
                          <a:latin typeface="Muli Bold"/>
                        </a:rPr>
                        <a:t>VÕ MINH PHỤNG</a:t>
                      </a:r>
                      <a:endParaRPr lang="en-US" sz="1100"/>
                    </a:p>
                  </a:txBody>
                  <a:tcPr marL="190500" marR="190500" marT="190500" marB="190500"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3919"/>
                        </a:lnSpc>
                        <a:defRPr/>
                      </a:pPr>
                      <a:r>
                        <a:rPr lang="en-US" sz="2799">
                          <a:solidFill>
                            <a:srgbClr val="003EA8"/>
                          </a:solidFill>
                          <a:latin typeface="Muli Bold"/>
                        </a:rPr>
                        <a:t>NGUYỄN GIA NINH</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433905">
                <a:tc>
                  <a:txBody>
                    <a:bodyPr/>
                    <a:lstStyle/>
                    <a:p>
                      <a:pPr marL="496571" lvl="1" indent="-248285" algn="l">
                        <a:lnSpc>
                          <a:spcPts val="3220"/>
                        </a:lnSpc>
                        <a:buFont typeface="Arial"/>
                        <a:buChar char="•"/>
                        <a:defRPr/>
                      </a:pPr>
                      <a:r>
                        <a:rPr lang="en-US" sz="2300">
                          <a:solidFill>
                            <a:srgbClr val="000000"/>
                          </a:solidFill>
                          <a:latin typeface="Muli"/>
                        </a:rPr>
                        <a:t> Giới tính: Nam.</a:t>
                      </a:r>
                      <a:endParaRPr lang="en-US" sz="1100"/>
                    </a:p>
                    <a:p>
                      <a:pPr marL="496571" lvl="1" indent="-248285">
                        <a:lnSpc>
                          <a:spcPts val="3220"/>
                        </a:lnSpc>
                        <a:buFont typeface="Arial"/>
                        <a:buChar char="•"/>
                      </a:pPr>
                      <a:r>
                        <a:rPr lang="en-US" sz="2300">
                          <a:solidFill>
                            <a:srgbClr val="000000"/>
                          </a:solidFill>
                          <a:latin typeface="Muli"/>
                        </a:rPr>
                        <a:t> Nơi sinh: Hà Tĩnh.</a:t>
                      </a:r>
                    </a:p>
                    <a:p>
                      <a:pPr marL="496571" lvl="1" indent="-248285">
                        <a:lnSpc>
                          <a:spcPts val="3220"/>
                        </a:lnSpc>
                        <a:buFont typeface="Arial"/>
                        <a:buChar char="•"/>
                      </a:pPr>
                      <a:r>
                        <a:rPr lang="en-US" sz="2300">
                          <a:solidFill>
                            <a:srgbClr val="000000"/>
                          </a:solidFill>
                          <a:latin typeface="Muli"/>
                        </a:rPr>
                        <a:t> Ngày sinh: 28/08/2002. </a:t>
                      </a:r>
                    </a:p>
                    <a:p>
                      <a:pPr marL="496571" lvl="1" indent="-248285">
                        <a:lnSpc>
                          <a:spcPts val="3220"/>
                        </a:lnSpc>
                        <a:buFont typeface="Arial"/>
                        <a:buChar char="•"/>
                      </a:pPr>
                      <a:r>
                        <a:rPr lang="en-US" sz="2300">
                          <a:solidFill>
                            <a:srgbClr val="000000"/>
                          </a:solidFill>
                          <a:latin typeface="Muli"/>
                        </a:rPr>
                        <a:t>Địa chỉ liên hệ: 544/3c đường 2 thang 9, Hải Châu, Đà nẵng.</a:t>
                      </a:r>
                    </a:p>
                    <a:p>
                      <a:pPr marL="496571" lvl="1" indent="-248285">
                        <a:lnSpc>
                          <a:spcPts val="3220"/>
                        </a:lnSpc>
                        <a:buFont typeface="Arial"/>
                        <a:buChar char="•"/>
                      </a:pPr>
                      <a:r>
                        <a:rPr lang="en-US" sz="2300">
                          <a:solidFill>
                            <a:srgbClr val="000000"/>
                          </a:solidFill>
                          <a:latin typeface="Muli"/>
                        </a:rPr>
                        <a:t>Email: tuan96010@donga.edu.vn</a:t>
                      </a:r>
                    </a:p>
                    <a:p>
                      <a:pPr marL="496571" lvl="1" indent="-248285">
                        <a:lnSpc>
                          <a:spcPts val="3220"/>
                        </a:lnSpc>
                        <a:buFont typeface="Arial"/>
                        <a:buChar char="•"/>
                      </a:pPr>
                      <a:r>
                        <a:rPr lang="en-US" sz="2300">
                          <a:solidFill>
                            <a:srgbClr val="000000"/>
                          </a:solidFill>
                          <a:latin typeface="Muli"/>
                        </a:rPr>
                        <a:t>Điện thoại: 036439988</a:t>
                      </a:r>
                    </a:p>
                  </a:txBody>
                  <a:tcPr marL="190500" marR="190500" marT="190500" marB="190500" anchor="ctr">
                    <a:lnL w="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marL="496571" lvl="1" indent="-248285" algn="l">
                        <a:lnSpc>
                          <a:spcPts val="3220"/>
                        </a:lnSpc>
                        <a:buFont typeface="Arial"/>
                        <a:buChar char="•"/>
                        <a:defRPr/>
                      </a:pPr>
                      <a:r>
                        <a:rPr lang="en-US" sz="2300">
                          <a:solidFill>
                            <a:srgbClr val="000000"/>
                          </a:solidFill>
                          <a:latin typeface="Muli"/>
                        </a:rPr>
                        <a:t> Giới tính: Nam.</a:t>
                      </a:r>
                      <a:endParaRPr lang="en-US" sz="1100"/>
                    </a:p>
                    <a:p>
                      <a:pPr marL="496571" lvl="1" indent="-248285">
                        <a:lnSpc>
                          <a:spcPts val="3220"/>
                        </a:lnSpc>
                        <a:buFont typeface="Arial"/>
                        <a:buChar char="•"/>
                      </a:pPr>
                      <a:r>
                        <a:rPr lang="en-US" sz="2300">
                          <a:solidFill>
                            <a:srgbClr val="000000"/>
                          </a:solidFill>
                          <a:latin typeface="Muli"/>
                        </a:rPr>
                        <a:t> Nơi sinh: DakLak.</a:t>
                      </a:r>
                    </a:p>
                    <a:p>
                      <a:pPr marL="496571" lvl="1" indent="-248285">
                        <a:lnSpc>
                          <a:spcPts val="3220"/>
                        </a:lnSpc>
                        <a:buFont typeface="Arial"/>
                        <a:buChar char="•"/>
                      </a:pPr>
                      <a:r>
                        <a:rPr lang="en-US" sz="2300">
                          <a:solidFill>
                            <a:srgbClr val="000000"/>
                          </a:solidFill>
                          <a:latin typeface="Muli"/>
                        </a:rPr>
                        <a:t> Ngày sinh: 09/07/2003. </a:t>
                      </a:r>
                    </a:p>
                    <a:p>
                      <a:pPr marL="496571" lvl="1" indent="-248285">
                        <a:lnSpc>
                          <a:spcPts val="3220"/>
                        </a:lnSpc>
                        <a:buFont typeface="Arial"/>
                        <a:buChar char="•"/>
                      </a:pPr>
                      <a:r>
                        <a:rPr lang="en-US" sz="2300">
                          <a:solidFill>
                            <a:srgbClr val="000000"/>
                          </a:solidFill>
                          <a:latin typeface="Muli"/>
                        </a:rPr>
                        <a:t>Địa chỉ liên hệ:544/3c đường 2 thang 9, Hải Châu, Đà nẵng.</a:t>
                      </a:r>
                    </a:p>
                    <a:p>
                      <a:pPr marL="496571" lvl="1" indent="-248285">
                        <a:lnSpc>
                          <a:spcPts val="3220"/>
                        </a:lnSpc>
                        <a:buFont typeface="Arial"/>
                        <a:buChar char="•"/>
                      </a:pPr>
                      <a:r>
                        <a:rPr lang="en-US" sz="2300">
                          <a:solidFill>
                            <a:srgbClr val="000000"/>
                          </a:solidFill>
                          <a:latin typeface="Muli"/>
                        </a:rPr>
                        <a:t>Email: truong95941@donga.edu.vn</a:t>
                      </a:r>
                    </a:p>
                    <a:p>
                      <a:pPr marL="496571" lvl="1" indent="-248285">
                        <a:lnSpc>
                          <a:spcPts val="3220"/>
                        </a:lnSpc>
                        <a:buFont typeface="Arial"/>
                        <a:buChar char="•"/>
                      </a:pPr>
                      <a:r>
                        <a:rPr lang="en-US" sz="2300">
                          <a:solidFill>
                            <a:srgbClr val="000000"/>
                          </a:solidFill>
                          <a:latin typeface="Muli"/>
                        </a:rPr>
                        <a:t>Điện thoại: 036439988</a:t>
                      </a:r>
                    </a:p>
                    <a:p>
                      <a:pPr>
                        <a:lnSpc>
                          <a:spcPts val="3220"/>
                        </a:lnSpc>
                      </a:pPr>
                      <a:endParaRPr lang="en-US" sz="2300">
                        <a:solidFill>
                          <a:srgbClr val="000000"/>
                        </a:solidFill>
                        <a:latin typeface="Muli"/>
                      </a:endParaRPr>
                    </a:p>
                  </a:txBody>
                  <a:tcPr marL="190500" marR="190500" marT="190500" marB="190500"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marL="496571" lvl="1" indent="-248285" algn="l">
                        <a:lnSpc>
                          <a:spcPts val="3220"/>
                        </a:lnSpc>
                        <a:buFont typeface="Arial"/>
                        <a:buChar char="•"/>
                        <a:defRPr/>
                      </a:pPr>
                      <a:r>
                        <a:rPr lang="en-US" sz="2300">
                          <a:solidFill>
                            <a:srgbClr val="000000"/>
                          </a:solidFill>
                          <a:latin typeface="Muli"/>
                        </a:rPr>
                        <a:t> Giới tính: Nam.</a:t>
                      </a:r>
                      <a:endParaRPr lang="en-US" sz="1100"/>
                    </a:p>
                    <a:p>
                      <a:pPr marL="496571" lvl="1" indent="-248285">
                        <a:lnSpc>
                          <a:spcPts val="3220"/>
                        </a:lnSpc>
                        <a:buFont typeface="Arial"/>
                        <a:buChar char="•"/>
                      </a:pPr>
                      <a:r>
                        <a:rPr lang="en-US" sz="2300">
                          <a:solidFill>
                            <a:srgbClr val="000000"/>
                          </a:solidFill>
                          <a:latin typeface="Muli"/>
                        </a:rPr>
                        <a:t> Nơi sinh: Quảng Ngãi.</a:t>
                      </a:r>
                    </a:p>
                    <a:p>
                      <a:pPr marL="496571" lvl="1" indent="-248285">
                        <a:lnSpc>
                          <a:spcPts val="3220"/>
                        </a:lnSpc>
                        <a:buFont typeface="Arial"/>
                        <a:buChar char="•"/>
                      </a:pPr>
                      <a:r>
                        <a:rPr lang="en-US" sz="2300">
                          <a:solidFill>
                            <a:srgbClr val="000000"/>
                          </a:solidFill>
                          <a:latin typeface="Muli"/>
                        </a:rPr>
                        <a:t> Ngày sinh:8/6/2002 . </a:t>
                      </a:r>
                    </a:p>
                    <a:p>
                      <a:pPr marL="496571" lvl="1" indent="-248285">
                        <a:lnSpc>
                          <a:spcPts val="3220"/>
                        </a:lnSpc>
                        <a:buFont typeface="Arial"/>
                        <a:buChar char="•"/>
                      </a:pPr>
                      <a:r>
                        <a:rPr lang="en-US" sz="2300">
                          <a:solidFill>
                            <a:srgbClr val="000000"/>
                          </a:solidFill>
                          <a:latin typeface="Muli"/>
                        </a:rPr>
                        <a:t>Địa chỉ liên hệ:544/3c đường 2 thang 9, Hải Châu, Đà nẵng. </a:t>
                      </a:r>
                    </a:p>
                    <a:p>
                      <a:pPr marL="496571" lvl="1" indent="-248285">
                        <a:lnSpc>
                          <a:spcPts val="3220"/>
                        </a:lnSpc>
                        <a:buFont typeface="Arial"/>
                        <a:buChar char="•"/>
                      </a:pPr>
                      <a:r>
                        <a:rPr lang="en-US" sz="2300">
                          <a:solidFill>
                            <a:srgbClr val="000000"/>
                          </a:solidFill>
                          <a:latin typeface="Muli"/>
                        </a:rPr>
                        <a:t>Email: phung95777@donga.edu.vn</a:t>
                      </a:r>
                    </a:p>
                    <a:p>
                      <a:pPr marL="496571" lvl="1" indent="-248285">
                        <a:lnSpc>
                          <a:spcPts val="3220"/>
                        </a:lnSpc>
                        <a:buFont typeface="Arial"/>
                        <a:buChar char="•"/>
                      </a:pPr>
                      <a:r>
                        <a:rPr lang="en-US" sz="2300">
                          <a:solidFill>
                            <a:srgbClr val="000000"/>
                          </a:solidFill>
                          <a:latin typeface="Muli"/>
                        </a:rPr>
                        <a:t>Điện thoại: 036439988</a:t>
                      </a:r>
                    </a:p>
                    <a:p>
                      <a:pPr>
                        <a:lnSpc>
                          <a:spcPts val="3220"/>
                        </a:lnSpc>
                      </a:pPr>
                      <a:endParaRPr lang="en-US" sz="2300">
                        <a:solidFill>
                          <a:srgbClr val="000000"/>
                        </a:solidFill>
                        <a:latin typeface="Muli"/>
                      </a:endParaRPr>
                    </a:p>
                  </a:txBody>
                  <a:tcPr marL="190500" marR="190500" marT="190500" marB="190500"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marL="496571" lvl="1" indent="-248285" algn="l">
                        <a:lnSpc>
                          <a:spcPts val="3220"/>
                        </a:lnSpc>
                        <a:buFont typeface="Arial"/>
                        <a:buChar char="•"/>
                        <a:defRPr/>
                      </a:pPr>
                      <a:r>
                        <a:rPr lang="en-US" sz="2300">
                          <a:solidFill>
                            <a:srgbClr val="000000"/>
                          </a:solidFill>
                          <a:latin typeface="Muli"/>
                        </a:rPr>
                        <a:t> Giới tính: Nam.</a:t>
                      </a:r>
                      <a:endParaRPr lang="en-US" sz="1100"/>
                    </a:p>
                    <a:p>
                      <a:pPr marL="496571" lvl="1" indent="-248285">
                        <a:lnSpc>
                          <a:spcPts val="3220"/>
                        </a:lnSpc>
                        <a:buFont typeface="Arial"/>
                        <a:buChar char="•"/>
                      </a:pPr>
                      <a:r>
                        <a:rPr lang="en-US" sz="2300">
                          <a:solidFill>
                            <a:srgbClr val="000000"/>
                          </a:solidFill>
                          <a:latin typeface="Muli"/>
                        </a:rPr>
                        <a:t> Nơi sinh:Phú Yên.</a:t>
                      </a:r>
                    </a:p>
                    <a:p>
                      <a:pPr marL="496571" lvl="1" indent="-248285">
                        <a:lnSpc>
                          <a:spcPts val="3220"/>
                        </a:lnSpc>
                        <a:buFont typeface="Arial"/>
                        <a:buChar char="•"/>
                      </a:pPr>
                      <a:r>
                        <a:rPr lang="en-US" sz="2300">
                          <a:solidFill>
                            <a:srgbClr val="000000"/>
                          </a:solidFill>
                          <a:latin typeface="Muli"/>
                        </a:rPr>
                        <a:t> Ngày sinh: 01/03/2001</a:t>
                      </a:r>
                    </a:p>
                    <a:p>
                      <a:pPr marL="496571" lvl="1" indent="-248285">
                        <a:lnSpc>
                          <a:spcPts val="3220"/>
                        </a:lnSpc>
                        <a:buFont typeface="Arial"/>
                        <a:buChar char="•"/>
                      </a:pPr>
                      <a:r>
                        <a:rPr lang="en-US" sz="2300">
                          <a:solidFill>
                            <a:srgbClr val="000000"/>
                          </a:solidFill>
                          <a:latin typeface="Muli"/>
                        </a:rPr>
                        <a:t>Địa chỉ liên hệ: 81 đinh văn chấp,Đà Nẵng.</a:t>
                      </a:r>
                    </a:p>
                    <a:p>
                      <a:pPr marL="496571" lvl="1" indent="-248285">
                        <a:lnSpc>
                          <a:spcPts val="3220"/>
                        </a:lnSpc>
                        <a:buFont typeface="Arial"/>
                        <a:buChar char="•"/>
                      </a:pPr>
                      <a:r>
                        <a:rPr lang="en-US" sz="2300">
                          <a:solidFill>
                            <a:srgbClr val="000000"/>
                          </a:solidFill>
                          <a:latin typeface="Muli"/>
                        </a:rPr>
                        <a:t>Email: ninh95643@donga.edu.vn</a:t>
                      </a:r>
                    </a:p>
                    <a:p>
                      <a:pPr marL="496571" lvl="1" indent="-248285">
                        <a:lnSpc>
                          <a:spcPts val="3220"/>
                        </a:lnSpc>
                        <a:buFont typeface="Arial"/>
                        <a:buChar char="•"/>
                      </a:pPr>
                      <a:r>
                        <a:rPr lang="en-US" sz="2300">
                          <a:solidFill>
                            <a:srgbClr val="000000"/>
                          </a:solidFill>
                          <a:latin typeface="Muli"/>
                        </a:rPr>
                        <a:t>Điện thoại: 036439988</a:t>
                      </a:r>
                    </a:p>
                    <a:p>
                      <a:pPr>
                        <a:lnSpc>
                          <a:spcPts val="3220"/>
                        </a:lnSpc>
                      </a:pPr>
                      <a:endParaRPr lang="en-US" sz="2300">
                        <a:solidFill>
                          <a:srgbClr val="000000"/>
                        </a:solidFill>
                        <a:latin typeface="Muli"/>
                      </a:endParaRP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4" name="Freeform 4"/>
          <p:cNvSpPr/>
          <p:nvPr/>
        </p:nvSpPr>
        <p:spPr>
          <a:xfrm rot="-278358">
            <a:off x="-187185" y="433311"/>
            <a:ext cx="2756025" cy="866895"/>
          </a:xfrm>
          <a:custGeom>
            <a:avLst/>
            <a:gdLst/>
            <a:ahLst/>
            <a:cxnLst/>
            <a:rect l="l" t="t" r="r" b="b"/>
            <a:pathLst>
              <a:path w="2756025" h="866895">
                <a:moveTo>
                  <a:pt x="0" y="0"/>
                </a:moveTo>
                <a:lnTo>
                  <a:pt x="2756025" y="0"/>
                </a:lnTo>
                <a:lnTo>
                  <a:pt x="2756025" y="866895"/>
                </a:lnTo>
                <a:lnTo>
                  <a:pt x="0" y="8668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278358">
            <a:off x="15501431" y="9154982"/>
            <a:ext cx="2756025" cy="866895"/>
          </a:xfrm>
          <a:custGeom>
            <a:avLst/>
            <a:gdLst/>
            <a:ahLst/>
            <a:cxnLst/>
            <a:rect l="l" t="t" r="r" b="b"/>
            <a:pathLst>
              <a:path w="2756025" h="866895">
                <a:moveTo>
                  <a:pt x="0" y="0"/>
                </a:moveTo>
                <a:lnTo>
                  <a:pt x="2756025" y="0"/>
                </a:lnTo>
                <a:lnTo>
                  <a:pt x="2756025" y="866895"/>
                </a:lnTo>
                <a:lnTo>
                  <a:pt x="0" y="8668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2462188" y="872837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15384196" y="-309867"/>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TextBox 8"/>
          <p:cNvSpPr txBox="1"/>
          <p:nvPr/>
        </p:nvSpPr>
        <p:spPr>
          <a:xfrm>
            <a:off x="4879418" y="790558"/>
            <a:ext cx="9119592"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Muli Bold"/>
              </a:rPr>
              <a:t>Danh sách thành viên tham gia dự án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1219294" y="657204"/>
            <a:ext cx="15795020" cy="1907038"/>
            <a:chOff x="0" y="0"/>
            <a:chExt cx="5762066" cy="695693"/>
          </a:xfrm>
        </p:grpSpPr>
        <p:sp>
          <p:nvSpPr>
            <p:cNvPr id="4" name="Freeform 4"/>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txBody>
            <a:bodyPr/>
            <a:lstStyle/>
            <a:p>
              <a:endParaRPr lang="en-US"/>
            </a:p>
          </p:txBody>
        </p:sp>
      </p:grpSp>
      <p:grpSp>
        <p:nvGrpSpPr>
          <p:cNvPr id="5" name="Group 5"/>
          <p:cNvGrpSpPr/>
          <p:nvPr/>
        </p:nvGrpSpPr>
        <p:grpSpPr>
          <a:xfrm>
            <a:off x="628866" y="2926512"/>
            <a:ext cx="17044001" cy="7037318"/>
            <a:chOff x="0" y="0"/>
            <a:chExt cx="6217698" cy="2567233"/>
          </a:xfrm>
        </p:grpSpPr>
        <p:sp>
          <p:nvSpPr>
            <p:cNvPr id="6" name="Freeform 6"/>
            <p:cNvSpPr/>
            <p:nvPr/>
          </p:nvSpPr>
          <p:spPr>
            <a:xfrm>
              <a:off x="0" y="0"/>
              <a:ext cx="6217698" cy="2567232"/>
            </a:xfrm>
            <a:custGeom>
              <a:avLst/>
              <a:gdLst/>
              <a:ahLst/>
              <a:cxnLst/>
              <a:rect l="l" t="t" r="r" b="b"/>
              <a:pathLst>
                <a:path w="6217698" h="2567232">
                  <a:moveTo>
                    <a:pt x="0" y="0"/>
                  </a:moveTo>
                  <a:lnTo>
                    <a:pt x="6217698" y="0"/>
                  </a:lnTo>
                  <a:lnTo>
                    <a:pt x="6217698" y="2567232"/>
                  </a:lnTo>
                  <a:lnTo>
                    <a:pt x="0" y="2567232"/>
                  </a:lnTo>
                  <a:close/>
                </a:path>
              </a:pathLst>
            </a:custGeom>
            <a:solidFill>
              <a:srgbClr val="FFFFFF"/>
            </a:solidFill>
          </p:spPr>
          <p:txBody>
            <a:bodyPr/>
            <a:lstStyle/>
            <a:p>
              <a:endParaRPr lang="en-US"/>
            </a:p>
          </p:txBody>
        </p:sp>
      </p:grpSp>
      <p:sp>
        <p:nvSpPr>
          <p:cNvPr id="7" name="TextBox 7"/>
          <p:cNvSpPr txBox="1"/>
          <p:nvPr/>
        </p:nvSpPr>
        <p:spPr>
          <a:xfrm>
            <a:off x="628866" y="3053171"/>
            <a:ext cx="17044001" cy="6546850"/>
          </a:xfrm>
          <a:prstGeom prst="rect">
            <a:avLst/>
          </a:prstGeom>
        </p:spPr>
        <p:txBody>
          <a:bodyPr lIns="0" tIns="0" rIns="0" bIns="0" rtlCol="0" anchor="t">
            <a:spAutoFit/>
          </a:bodyPr>
          <a:lstStyle/>
          <a:p>
            <a:pPr algn="just">
              <a:lnSpc>
                <a:spcPts val="3499"/>
              </a:lnSpc>
              <a:spcBef>
                <a:spcPct val="0"/>
              </a:spcBef>
            </a:pPr>
            <a:r>
              <a:rPr lang="en-US" sz="2499">
                <a:solidFill>
                  <a:srgbClr val="003EA8"/>
                </a:solidFill>
                <a:latin typeface="Muli Bold"/>
              </a:rPr>
              <a:t>1.Nhóm Trưởng (Vương Đình Tuấn)</a:t>
            </a:r>
          </a:p>
          <a:p>
            <a:pPr algn="just">
              <a:lnSpc>
                <a:spcPts val="3499"/>
              </a:lnSpc>
            </a:pPr>
            <a:r>
              <a:rPr lang="en-US" sz="2499">
                <a:solidFill>
                  <a:srgbClr val="003EA8"/>
                </a:solidFill>
                <a:latin typeface="Muli Bold"/>
              </a:rPr>
              <a:t>    Mô tả công việc:</a:t>
            </a:r>
          </a:p>
          <a:p>
            <a:pPr algn="just">
              <a:lnSpc>
                <a:spcPts val="3499"/>
              </a:lnSpc>
            </a:pPr>
            <a:r>
              <a:rPr lang="en-US" sz="2499">
                <a:solidFill>
                  <a:srgbClr val="003EA8"/>
                </a:solidFill>
                <a:latin typeface="Muli Bold"/>
              </a:rPr>
              <a:t>           - Tiếp nhận và làm việc với các đối tượng liên quan để định nghĩa dự án.</a:t>
            </a:r>
          </a:p>
          <a:p>
            <a:pPr algn="just">
              <a:lnSpc>
                <a:spcPts val="3499"/>
              </a:lnSpc>
            </a:pPr>
            <a:r>
              <a:rPr lang="en-US" sz="2499">
                <a:solidFill>
                  <a:srgbClr val="003EA8"/>
                </a:solidFill>
                <a:latin typeface="Muli Bold"/>
              </a:rPr>
              <a:t>           - Dự trù nguồn nhân lực để thực hiện dự án.</a:t>
            </a:r>
          </a:p>
          <a:p>
            <a:pPr algn="just">
              <a:lnSpc>
                <a:spcPts val="3499"/>
              </a:lnSpc>
            </a:pPr>
            <a:r>
              <a:rPr lang="en-US" sz="2499">
                <a:solidFill>
                  <a:srgbClr val="003EA8"/>
                </a:solidFill>
                <a:latin typeface="Muli Bold"/>
              </a:rPr>
              <a:t>           - Lập nên kế hoạch, lịch trình, tìm ra các phương án để giải quyết dự án.</a:t>
            </a:r>
          </a:p>
          <a:p>
            <a:pPr algn="just">
              <a:lnSpc>
                <a:spcPts val="3499"/>
              </a:lnSpc>
            </a:pPr>
            <a:r>
              <a:rPr lang="en-US" sz="2499">
                <a:solidFill>
                  <a:srgbClr val="003EA8"/>
                </a:solidFill>
                <a:latin typeface="Muli Bold"/>
              </a:rPr>
              <a:t>           - Phân bổ công việc cho các thành viên trong đội.</a:t>
            </a:r>
          </a:p>
          <a:p>
            <a:pPr algn="just">
              <a:lnSpc>
                <a:spcPts val="3499"/>
              </a:lnSpc>
            </a:pPr>
            <a:r>
              <a:rPr lang="en-US" sz="2499">
                <a:solidFill>
                  <a:srgbClr val="003EA8"/>
                </a:solidFill>
                <a:latin typeface="Muli Bold"/>
              </a:rPr>
              <a:t>           - Cung làm để thực hiện dự án.</a:t>
            </a:r>
          </a:p>
          <a:p>
            <a:pPr algn="just">
              <a:lnSpc>
                <a:spcPts val="3499"/>
              </a:lnSpc>
            </a:pPr>
            <a:r>
              <a:rPr lang="en-US" sz="2499">
                <a:solidFill>
                  <a:srgbClr val="003EA8"/>
                </a:solidFill>
                <a:latin typeface="Muli Bold"/>
              </a:rPr>
              <a:t>           - Giám sát, kiểm tra tiến trình công việc cũng như chất lượng công việc. </a:t>
            </a:r>
          </a:p>
          <a:p>
            <a:pPr algn="just">
              <a:lnSpc>
                <a:spcPts val="3499"/>
              </a:lnSpc>
            </a:pPr>
            <a:r>
              <a:rPr lang="en-US" sz="2499">
                <a:solidFill>
                  <a:srgbClr val="003EA8"/>
                </a:solidFill>
                <a:latin typeface="Muli Bold"/>
              </a:rPr>
              <a:t>          - Là đầu dây liên hệ giữa đội làm việc và giáo viên. </a:t>
            </a:r>
          </a:p>
          <a:p>
            <a:pPr algn="just">
              <a:lnSpc>
                <a:spcPts val="3499"/>
              </a:lnSpc>
            </a:pPr>
            <a:r>
              <a:rPr lang="en-US" sz="2499">
                <a:solidFill>
                  <a:srgbClr val="003EA8"/>
                </a:solidFill>
                <a:latin typeface="Muli Bold"/>
              </a:rPr>
              <a:t>         - Đưa ra những sự thay đổi về phạm vi của dự án.</a:t>
            </a:r>
          </a:p>
          <a:p>
            <a:pPr algn="just">
              <a:lnSpc>
                <a:spcPts val="3499"/>
              </a:lnSpc>
            </a:pPr>
            <a:r>
              <a:rPr lang="en-US" sz="2499">
                <a:solidFill>
                  <a:srgbClr val="003EA8"/>
                </a:solidFill>
                <a:latin typeface="Muli Bold"/>
              </a:rPr>
              <a:t>     Yêu cầu khả năng: </a:t>
            </a:r>
          </a:p>
          <a:p>
            <a:pPr algn="just">
              <a:lnSpc>
                <a:spcPts val="3499"/>
              </a:lnSpc>
            </a:pPr>
            <a:r>
              <a:rPr lang="en-US" sz="2499">
                <a:solidFill>
                  <a:srgbClr val="003EA8"/>
                </a:solidFill>
                <a:latin typeface="Muli Bold"/>
              </a:rPr>
              <a:t>        - Có khả năng giao tiếp tốt, truyền đạt thông tin hiệu quả, biết tạo động lực và khuyế khích mọi người trong đội làm việc</a:t>
            </a:r>
          </a:p>
          <a:p>
            <a:pPr algn="just">
              <a:lnSpc>
                <a:spcPts val="3499"/>
              </a:lnSpc>
            </a:pPr>
            <a:r>
              <a:rPr lang="en-US" sz="2499">
                <a:solidFill>
                  <a:srgbClr val="003EA8"/>
                </a:solidFill>
                <a:latin typeface="Muli Bold"/>
              </a:rPr>
              <a:t>        - Có khả năng lãnh đạo, có nhiều kinh nghiệm trong việc quản lý dự án, nhân sự.</a:t>
            </a:r>
          </a:p>
          <a:p>
            <a:pPr algn="just">
              <a:lnSpc>
                <a:spcPts val="3499"/>
              </a:lnSpc>
            </a:pPr>
            <a:r>
              <a:rPr lang="en-US" sz="2499">
                <a:solidFill>
                  <a:srgbClr val="003EA8"/>
                </a:solidFill>
                <a:latin typeface="Muli Bold"/>
              </a:rPr>
              <a:t>       - Kha năng làm việc nhóm tốt. </a:t>
            </a:r>
          </a:p>
        </p:txBody>
      </p:sp>
      <p:sp>
        <p:nvSpPr>
          <p:cNvPr id="8" name="Freeform 8"/>
          <p:cNvSpPr/>
          <p:nvPr/>
        </p:nvSpPr>
        <p:spPr>
          <a:xfrm>
            <a:off x="15257175" y="1610683"/>
            <a:ext cx="1468192" cy="4114800"/>
          </a:xfrm>
          <a:custGeom>
            <a:avLst/>
            <a:gdLst/>
            <a:ahLst/>
            <a:cxnLst/>
            <a:rect l="l" t="t" r="r" b="b"/>
            <a:pathLst>
              <a:path w="1468192" h="4114800">
                <a:moveTo>
                  <a:pt x="0" y="0"/>
                </a:moveTo>
                <a:lnTo>
                  <a:pt x="1468192" y="0"/>
                </a:lnTo>
                <a:lnTo>
                  <a:pt x="146819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2976432" y="991558"/>
            <a:ext cx="12280743" cy="1228725"/>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003EA8"/>
                </a:solidFill>
                <a:latin typeface="Muli Bold"/>
              </a:rPr>
              <a:t>Yêu cầu vị trí công việc</a:t>
            </a:r>
          </a:p>
        </p:txBody>
      </p:sp>
      <p:sp>
        <p:nvSpPr>
          <p:cNvPr id="10" name="Freeform 10"/>
          <p:cNvSpPr/>
          <p:nvPr/>
        </p:nvSpPr>
        <p:spPr>
          <a:xfrm>
            <a:off x="0" y="328930"/>
            <a:ext cx="4393894" cy="1062523"/>
          </a:xfrm>
          <a:custGeom>
            <a:avLst/>
            <a:gdLst/>
            <a:ahLst/>
            <a:cxnLst/>
            <a:rect l="l" t="t" r="r" b="b"/>
            <a:pathLst>
              <a:path w="4393894" h="1062523">
                <a:moveTo>
                  <a:pt x="0" y="0"/>
                </a:moveTo>
                <a:lnTo>
                  <a:pt x="4393894" y="0"/>
                </a:lnTo>
                <a:lnTo>
                  <a:pt x="4393894" y="1062523"/>
                </a:lnTo>
                <a:lnTo>
                  <a:pt x="0" y="10625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670447" y="860192"/>
            <a:ext cx="4393894" cy="1062523"/>
          </a:xfrm>
          <a:custGeom>
            <a:avLst/>
            <a:gdLst/>
            <a:ahLst/>
            <a:cxnLst/>
            <a:rect l="l" t="t" r="r" b="b"/>
            <a:pathLst>
              <a:path w="4393894" h="1062523">
                <a:moveTo>
                  <a:pt x="0" y="0"/>
                </a:moveTo>
                <a:lnTo>
                  <a:pt x="4393894" y="0"/>
                </a:lnTo>
                <a:lnTo>
                  <a:pt x="4393894" y="1062523"/>
                </a:lnTo>
                <a:lnTo>
                  <a:pt x="0" y="10625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977653" y="1157759"/>
            <a:ext cx="4393894" cy="1062523"/>
          </a:xfrm>
          <a:custGeom>
            <a:avLst/>
            <a:gdLst/>
            <a:ahLst/>
            <a:cxnLst/>
            <a:rect l="l" t="t" r="r" b="b"/>
            <a:pathLst>
              <a:path w="4393894" h="1062523">
                <a:moveTo>
                  <a:pt x="0" y="0"/>
                </a:moveTo>
                <a:lnTo>
                  <a:pt x="4393894" y="0"/>
                </a:lnTo>
                <a:lnTo>
                  <a:pt x="4393894" y="1062524"/>
                </a:lnTo>
                <a:lnTo>
                  <a:pt x="0" y="1062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1219294" y="657204"/>
            <a:ext cx="15795020" cy="1907038"/>
            <a:chOff x="0" y="0"/>
            <a:chExt cx="5762066" cy="695693"/>
          </a:xfrm>
        </p:grpSpPr>
        <p:sp>
          <p:nvSpPr>
            <p:cNvPr id="4" name="Freeform 4"/>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txBody>
            <a:bodyPr/>
            <a:lstStyle/>
            <a:p>
              <a:endParaRPr lang="en-US"/>
            </a:p>
          </p:txBody>
        </p:sp>
      </p:grpSp>
      <p:grpSp>
        <p:nvGrpSpPr>
          <p:cNvPr id="5" name="Group 5"/>
          <p:cNvGrpSpPr/>
          <p:nvPr/>
        </p:nvGrpSpPr>
        <p:grpSpPr>
          <a:xfrm>
            <a:off x="628866" y="2926512"/>
            <a:ext cx="17044001" cy="7037318"/>
            <a:chOff x="0" y="0"/>
            <a:chExt cx="6217698" cy="2567233"/>
          </a:xfrm>
        </p:grpSpPr>
        <p:sp>
          <p:nvSpPr>
            <p:cNvPr id="6" name="Freeform 6"/>
            <p:cNvSpPr/>
            <p:nvPr/>
          </p:nvSpPr>
          <p:spPr>
            <a:xfrm>
              <a:off x="0" y="0"/>
              <a:ext cx="6217698" cy="2567232"/>
            </a:xfrm>
            <a:custGeom>
              <a:avLst/>
              <a:gdLst/>
              <a:ahLst/>
              <a:cxnLst/>
              <a:rect l="l" t="t" r="r" b="b"/>
              <a:pathLst>
                <a:path w="6217698" h="2567232">
                  <a:moveTo>
                    <a:pt x="0" y="0"/>
                  </a:moveTo>
                  <a:lnTo>
                    <a:pt x="6217698" y="0"/>
                  </a:lnTo>
                  <a:lnTo>
                    <a:pt x="6217698" y="2567232"/>
                  </a:lnTo>
                  <a:lnTo>
                    <a:pt x="0" y="2567232"/>
                  </a:lnTo>
                  <a:close/>
                </a:path>
              </a:pathLst>
            </a:custGeom>
            <a:solidFill>
              <a:srgbClr val="FFFFFF"/>
            </a:solidFill>
          </p:spPr>
          <p:txBody>
            <a:bodyPr/>
            <a:lstStyle/>
            <a:p>
              <a:endParaRPr lang="en-US"/>
            </a:p>
          </p:txBody>
        </p:sp>
      </p:grpSp>
      <p:sp>
        <p:nvSpPr>
          <p:cNvPr id="7" name="TextBox 7"/>
          <p:cNvSpPr txBox="1"/>
          <p:nvPr/>
        </p:nvSpPr>
        <p:spPr>
          <a:xfrm>
            <a:off x="628866" y="3053171"/>
            <a:ext cx="17044001" cy="5232400"/>
          </a:xfrm>
          <a:prstGeom prst="rect">
            <a:avLst/>
          </a:prstGeom>
        </p:spPr>
        <p:txBody>
          <a:bodyPr lIns="0" tIns="0" rIns="0" bIns="0" rtlCol="0" anchor="t">
            <a:spAutoFit/>
          </a:bodyPr>
          <a:lstStyle/>
          <a:p>
            <a:pPr algn="just">
              <a:lnSpc>
                <a:spcPts val="3499"/>
              </a:lnSpc>
            </a:pPr>
            <a:r>
              <a:rPr lang="en-US" sz="2499">
                <a:solidFill>
                  <a:srgbClr val="003EA8"/>
                </a:solidFill>
                <a:latin typeface="Muli Bold"/>
              </a:rPr>
              <a:t>2.Người thiết kế giao diện:(Nguyễn Gia Ninh)</a:t>
            </a:r>
          </a:p>
          <a:p>
            <a:pPr algn="just">
              <a:lnSpc>
                <a:spcPts val="3499"/>
              </a:lnSpc>
            </a:pPr>
            <a:endParaRPr lang="en-US" sz="2499">
              <a:solidFill>
                <a:srgbClr val="003EA8"/>
              </a:solidFill>
              <a:latin typeface="Muli Bold"/>
            </a:endParaRPr>
          </a:p>
          <a:p>
            <a:pPr algn="just">
              <a:lnSpc>
                <a:spcPts val="3499"/>
              </a:lnSpc>
            </a:pPr>
            <a:r>
              <a:rPr lang="en-US" sz="2499">
                <a:solidFill>
                  <a:srgbClr val="003EA8"/>
                </a:solidFill>
                <a:latin typeface="Muli Bold"/>
              </a:rPr>
              <a:t>  Mô tả công việc:</a:t>
            </a:r>
          </a:p>
          <a:p>
            <a:pPr algn="just">
              <a:lnSpc>
                <a:spcPts val="3499"/>
              </a:lnSpc>
            </a:pPr>
            <a:r>
              <a:rPr lang="en-US" sz="2499">
                <a:solidFill>
                  <a:srgbClr val="003EA8"/>
                </a:solidFill>
                <a:latin typeface="Muli Bold"/>
              </a:rPr>
              <a:t>      - Trao đổi với thành viên nhóm để hiểu về yêu cầu cụ thể của dự án </a:t>
            </a:r>
          </a:p>
          <a:p>
            <a:pPr algn="just">
              <a:lnSpc>
                <a:spcPts val="3499"/>
              </a:lnSpc>
            </a:pPr>
            <a:r>
              <a:rPr lang="en-US" sz="2499">
                <a:solidFill>
                  <a:srgbClr val="003EA8"/>
                </a:solidFill>
                <a:latin typeface="Muli Bold"/>
              </a:rPr>
              <a:t>      - Từ những yêu cầu về dự án sẽ thiết kế giao diện phù hợp với dự án.</a:t>
            </a:r>
          </a:p>
          <a:p>
            <a:pPr algn="just">
              <a:lnSpc>
                <a:spcPts val="3499"/>
              </a:lnSpc>
            </a:pPr>
            <a:r>
              <a:rPr lang="en-US" sz="2499">
                <a:solidFill>
                  <a:srgbClr val="003EA8"/>
                </a:solidFill>
                <a:latin typeface="Muli Bold"/>
              </a:rPr>
              <a:t>      - Đưa ra lời khuyên, nhận xét, phương hướng phù hợp về giao diện.</a:t>
            </a:r>
          </a:p>
          <a:p>
            <a:pPr algn="just">
              <a:lnSpc>
                <a:spcPts val="3499"/>
              </a:lnSpc>
            </a:pPr>
            <a:r>
              <a:rPr lang="en-US" sz="2499">
                <a:solidFill>
                  <a:srgbClr val="003EA8"/>
                </a:solidFill>
                <a:latin typeface="Muli Bold"/>
              </a:rPr>
              <a:t>      - Đưa ra mẫu giao diện phù hợp với yêu cầu của dự án và khách hàng.</a:t>
            </a:r>
          </a:p>
          <a:p>
            <a:pPr algn="just">
              <a:lnSpc>
                <a:spcPts val="3499"/>
              </a:lnSpc>
            </a:pPr>
            <a:endParaRPr lang="en-US" sz="2499">
              <a:solidFill>
                <a:srgbClr val="003EA8"/>
              </a:solidFill>
              <a:latin typeface="Muli Bold"/>
            </a:endParaRPr>
          </a:p>
          <a:p>
            <a:pPr algn="just">
              <a:lnSpc>
                <a:spcPts val="3499"/>
              </a:lnSpc>
            </a:pPr>
            <a:r>
              <a:rPr lang="en-US" sz="2499">
                <a:solidFill>
                  <a:srgbClr val="003EA8"/>
                </a:solidFill>
                <a:latin typeface="Muli Bold"/>
              </a:rPr>
              <a:t>   Yêu cầu khả năng:</a:t>
            </a:r>
          </a:p>
          <a:p>
            <a:pPr algn="just">
              <a:lnSpc>
                <a:spcPts val="3499"/>
              </a:lnSpc>
            </a:pPr>
            <a:r>
              <a:rPr lang="en-US" sz="2499">
                <a:solidFill>
                  <a:srgbClr val="003EA8"/>
                </a:solidFill>
                <a:latin typeface="Muli Bold"/>
              </a:rPr>
              <a:t>     - Sáng tạo, thẩm mỹ tốt. </a:t>
            </a:r>
          </a:p>
          <a:p>
            <a:pPr algn="just">
              <a:lnSpc>
                <a:spcPts val="3499"/>
              </a:lnSpc>
            </a:pPr>
            <a:r>
              <a:rPr lang="en-US" sz="2499">
                <a:solidFill>
                  <a:srgbClr val="003EA8"/>
                </a:solidFill>
                <a:latin typeface="Muli Bold"/>
              </a:rPr>
              <a:t>     - Khả năng diễn đạt tốt, truyền tải ý của bản thân cho các bộ phận dễ dàng hiểu và xây dựng.</a:t>
            </a:r>
          </a:p>
          <a:p>
            <a:pPr algn="just">
              <a:lnSpc>
                <a:spcPts val="3499"/>
              </a:lnSpc>
            </a:pPr>
            <a:r>
              <a:rPr lang="en-US" sz="2499">
                <a:solidFill>
                  <a:srgbClr val="003EA8"/>
                </a:solidFill>
                <a:latin typeface="Muli Bold"/>
              </a:rPr>
              <a:t>     - Có kỹ năng figma.</a:t>
            </a:r>
          </a:p>
        </p:txBody>
      </p:sp>
      <p:sp>
        <p:nvSpPr>
          <p:cNvPr id="8" name="Freeform 8"/>
          <p:cNvSpPr/>
          <p:nvPr/>
        </p:nvSpPr>
        <p:spPr>
          <a:xfrm>
            <a:off x="14015267" y="783843"/>
            <a:ext cx="7315200" cy="2872879"/>
          </a:xfrm>
          <a:custGeom>
            <a:avLst/>
            <a:gdLst/>
            <a:ahLst/>
            <a:cxnLst/>
            <a:rect l="l" t="t" r="r" b="b"/>
            <a:pathLst>
              <a:path w="7315200" h="2872879">
                <a:moveTo>
                  <a:pt x="0" y="0"/>
                </a:moveTo>
                <a:lnTo>
                  <a:pt x="7315200" y="0"/>
                </a:lnTo>
                <a:lnTo>
                  <a:pt x="7315200" y="2872879"/>
                </a:lnTo>
                <a:lnTo>
                  <a:pt x="0" y="28728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TextBox 9"/>
          <p:cNvSpPr txBox="1"/>
          <p:nvPr/>
        </p:nvSpPr>
        <p:spPr>
          <a:xfrm>
            <a:off x="2976432" y="991558"/>
            <a:ext cx="12280743" cy="1228725"/>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003EA8"/>
                </a:solidFill>
                <a:latin typeface="Muli Bold"/>
              </a:rPr>
              <a:t>Yêu cầu vị trí công việc</a:t>
            </a:r>
          </a:p>
        </p:txBody>
      </p:sp>
      <p:sp>
        <p:nvSpPr>
          <p:cNvPr id="10" name="Freeform 10"/>
          <p:cNvSpPr/>
          <p:nvPr/>
        </p:nvSpPr>
        <p:spPr>
          <a:xfrm>
            <a:off x="-466068" y="9432568"/>
            <a:ext cx="4393894" cy="1062523"/>
          </a:xfrm>
          <a:custGeom>
            <a:avLst/>
            <a:gdLst/>
            <a:ahLst/>
            <a:cxnLst/>
            <a:rect l="l" t="t" r="r" b="b"/>
            <a:pathLst>
              <a:path w="4393894" h="1062523">
                <a:moveTo>
                  <a:pt x="0" y="0"/>
                </a:moveTo>
                <a:lnTo>
                  <a:pt x="4393894" y="0"/>
                </a:lnTo>
                <a:lnTo>
                  <a:pt x="4393894" y="1062524"/>
                </a:lnTo>
                <a:lnTo>
                  <a:pt x="0" y="1062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1219294" y="657204"/>
            <a:ext cx="15795020" cy="1907038"/>
            <a:chOff x="0" y="0"/>
            <a:chExt cx="5762066" cy="695693"/>
          </a:xfrm>
        </p:grpSpPr>
        <p:sp>
          <p:nvSpPr>
            <p:cNvPr id="4" name="Freeform 4"/>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txBody>
            <a:bodyPr/>
            <a:lstStyle/>
            <a:p>
              <a:endParaRPr lang="en-US"/>
            </a:p>
          </p:txBody>
        </p:sp>
      </p:grpSp>
      <p:grpSp>
        <p:nvGrpSpPr>
          <p:cNvPr id="5" name="Group 5"/>
          <p:cNvGrpSpPr/>
          <p:nvPr/>
        </p:nvGrpSpPr>
        <p:grpSpPr>
          <a:xfrm>
            <a:off x="628866" y="2926512"/>
            <a:ext cx="17044001" cy="7037318"/>
            <a:chOff x="0" y="0"/>
            <a:chExt cx="6217698" cy="2567233"/>
          </a:xfrm>
        </p:grpSpPr>
        <p:sp>
          <p:nvSpPr>
            <p:cNvPr id="6" name="Freeform 6"/>
            <p:cNvSpPr/>
            <p:nvPr/>
          </p:nvSpPr>
          <p:spPr>
            <a:xfrm>
              <a:off x="0" y="0"/>
              <a:ext cx="6217698" cy="2567232"/>
            </a:xfrm>
            <a:custGeom>
              <a:avLst/>
              <a:gdLst/>
              <a:ahLst/>
              <a:cxnLst/>
              <a:rect l="l" t="t" r="r" b="b"/>
              <a:pathLst>
                <a:path w="6217698" h="2567232">
                  <a:moveTo>
                    <a:pt x="0" y="0"/>
                  </a:moveTo>
                  <a:lnTo>
                    <a:pt x="6217698" y="0"/>
                  </a:lnTo>
                  <a:lnTo>
                    <a:pt x="6217698" y="2567232"/>
                  </a:lnTo>
                  <a:lnTo>
                    <a:pt x="0" y="2567232"/>
                  </a:lnTo>
                  <a:close/>
                </a:path>
              </a:pathLst>
            </a:custGeom>
            <a:solidFill>
              <a:srgbClr val="FFFFFF"/>
            </a:solidFill>
          </p:spPr>
          <p:txBody>
            <a:bodyPr/>
            <a:lstStyle/>
            <a:p>
              <a:endParaRPr lang="en-US"/>
            </a:p>
          </p:txBody>
        </p:sp>
      </p:grpSp>
      <p:sp>
        <p:nvSpPr>
          <p:cNvPr id="7" name="TextBox 7"/>
          <p:cNvSpPr txBox="1"/>
          <p:nvPr/>
        </p:nvSpPr>
        <p:spPr>
          <a:xfrm>
            <a:off x="628866" y="3053171"/>
            <a:ext cx="17044001" cy="5670550"/>
          </a:xfrm>
          <a:prstGeom prst="rect">
            <a:avLst/>
          </a:prstGeom>
        </p:spPr>
        <p:txBody>
          <a:bodyPr lIns="0" tIns="0" rIns="0" bIns="0" rtlCol="0" anchor="t">
            <a:spAutoFit/>
          </a:bodyPr>
          <a:lstStyle/>
          <a:p>
            <a:pPr>
              <a:lnSpc>
                <a:spcPts val="3499"/>
              </a:lnSpc>
            </a:pPr>
            <a:r>
              <a:rPr lang="en-US" sz="2499">
                <a:solidFill>
                  <a:srgbClr val="003EA8"/>
                </a:solidFill>
                <a:latin typeface="Muli Bold"/>
              </a:rPr>
              <a:t>3. Người thiết kế cơ sở dữ liệu:(Võ Minh Phụng)</a:t>
            </a:r>
          </a:p>
          <a:p>
            <a:pPr>
              <a:lnSpc>
                <a:spcPts val="3499"/>
              </a:lnSpc>
            </a:pPr>
            <a:endParaRPr lang="en-US" sz="2499">
              <a:solidFill>
                <a:srgbClr val="003EA8"/>
              </a:solidFill>
              <a:latin typeface="Muli Bold"/>
            </a:endParaRPr>
          </a:p>
          <a:p>
            <a:pPr>
              <a:lnSpc>
                <a:spcPts val="3499"/>
              </a:lnSpc>
            </a:pPr>
            <a:r>
              <a:rPr lang="en-US" sz="2499">
                <a:solidFill>
                  <a:srgbClr val="003EA8"/>
                </a:solidFill>
                <a:latin typeface="Muli Bold"/>
              </a:rPr>
              <a:t>   Mô tả công việc:</a:t>
            </a:r>
          </a:p>
          <a:p>
            <a:pPr>
              <a:lnSpc>
                <a:spcPts val="3499"/>
              </a:lnSpc>
            </a:pPr>
            <a:r>
              <a:rPr lang="en-US" sz="2499">
                <a:solidFill>
                  <a:srgbClr val="003EA8"/>
                </a:solidFill>
                <a:latin typeface="Muli Bold"/>
              </a:rPr>
              <a:t>      - Trao đổi với các thành viên để hiểu về yêu cầu cụ thể của dự án. </a:t>
            </a:r>
          </a:p>
          <a:p>
            <a:pPr>
              <a:lnSpc>
                <a:spcPts val="3499"/>
              </a:lnSpc>
            </a:pPr>
            <a:r>
              <a:rPr lang="en-US" sz="2499">
                <a:solidFill>
                  <a:srgbClr val="003EA8"/>
                </a:solidFill>
                <a:latin typeface="Muli Bold"/>
              </a:rPr>
              <a:t>      - Thiết kế cơ sở dữ liệu phù hợp với dự án. </a:t>
            </a:r>
          </a:p>
          <a:p>
            <a:pPr>
              <a:lnSpc>
                <a:spcPts val="3499"/>
              </a:lnSpc>
            </a:pPr>
            <a:r>
              <a:rPr lang="en-US" sz="2499">
                <a:solidFill>
                  <a:srgbClr val="003EA8"/>
                </a:solidFill>
                <a:latin typeface="Muli Bold"/>
              </a:rPr>
              <a:t>      - Lập trình cơ sở dữ liệu đã thiết kế.</a:t>
            </a:r>
          </a:p>
          <a:p>
            <a:pPr>
              <a:lnSpc>
                <a:spcPts val="3499"/>
              </a:lnSpc>
            </a:pPr>
            <a:r>
              <a:rPr lang="en-US" sz="2499">
                <a:solidFill>
                  <a:srgbClr val="003EA8"/>
                </a:solidFill>
                <a:latin typeface="Muli Bold"/>
              </a:rPr>
              <a:t>      - Trao đổi với bên Lập trình viên để xây dựng các phần của dự án. </a:t>
            </a:r>
          </a:p>
          <a:p>
            <a:pPr>
              <a:lnSpc>
                <a:spcPts val="3499"/>
              </a:lnSpc>
            </a:pPr>
            <a:endParaRPr lang="en-US" sz="2499">
              <a:solidFill>
                <a:srgbClr val="003EA8"/>
              </a:solidFill>
              <a:latin typeface="Muli Bold"/>
            </a:endParaRPr>
          </a:p>
          <a:p>
            <a:pPr>
              <a:lnSpc>
                <a:spcPts val="3499"/>
              </a:lnSpc>
            </a:pPr>
            <a:r>
              <a:rPr lang="en-US" sz="2499">
                <a:solidFill>
                  <a:srgbClr val="003EA8"/>
                </a:solidFill>
                <a:latin typeface="Muli Bold"/>
              </a:rPr>
              <a:t>   Yêu cầu khả năng: </a:t>
            </a:r>
          </a:p>
          <a:p>
            <a:pPr>
              <a:lnSpc>
                <a:spcPts val="3499"/>
              </a:lnSpc>
            </a:pPr>
            <a:r>
              <a:rPr lang="en-US" sz="2499">
                <a:solidFill>
                  <a:srgbClr val="003EA8"/>
                </a:solidFill>
                <a:latin typeface="Muli Bold"/>
              </a:rPr>
              <a:t>      - Có khẳng năng giao tiếp, truyền đạt tốt. </a:t>
            </a:r>
          </a:p>
          <a:p>
            <a:pPr>
              <a:lnSpc>
                <a:spcPts val="3499"/>
              </a:lnSpc>
            </a:pPr>
            <a:r>
              <a:rPr lang="en-US" sz="2499">
                <a:solidFill>
                  <a:srgbClr val="003EA8"/>
                </a:solidFill>
                <a:latin typeface="Muli Bold"/>
              </a:rPr>
              <a:t>      - Kỹ năng lập trình tốt.</a:t>
            </a:r>
          </a:p>
          <a:p>
            <a:pPr>
              <a:lnSpc>
                <a:spcPts val="3499"/>
              </a:lnSpc>
            </a:pPr>
            <a:r>
              <a:rPr lang="en-US" sz="2499">
                <a:solidFill>
                  <a:srgbClr val="003EA8"/>
                </a:solidFill>
                <a:latin typeface="Muli Bold"/>
              </a:rPr>
              <a:t>      - Có kiến thức về cơ sở dữ liệu và thiết kế hệ thống.</a:t>
            </a:r>
          </a:p>
          <a:p>
            <a:pPr>
              <a:lnSpc>
                <a:spcPts val="3499"/>
              </a:lnSpc>
            </a:pPr>
            <a:r>
              <a:rPr lang="en-US" sz="2499">
                <a:solidFill>
                  <a:srgbClr val="003EA8"/>
                </a:solidFill>
                <a:latin typeface="Muli Bold"/>
              </a:rPr>
              <a:t>      - Có kinh nghiêm xử lý được các ngoại lệ, rủi ro trong quá trình xây dựng.</a:t>
            </a:r>
          </a:p>
        </p:txBody>
      </p:sp>
      <p:sp>
        <p:nvSpPr>
          <p:cNvPr id="8" name="TextBox 8"/>
          <p:cNvSpPr txBox="1"/>
          <p:nvPr/>
        </p:nvSpPr>
        <p:spPr>
          <a:xfrm>
            <a:off x="2976432" y="991558"/>
            <a:ext cx="12280743" cy="1228725"/>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003EA8"/>
                </a:solidFill>
                <a:latin typeface="Muli Bold"/>
              </a:rPr>
              <a:t>Yêu cầu vị trí công việc</a:t>
            </a:r>
          </a:p>
        </p:txBody>
      </p:sp>
      <p:sp>
        <p:nvSpPr>
          <p:cNvPr id="9" name="Freeform 9"/>
          <p:cNvSpPr/>
          <p:nvPr/>
        </p:nvSpPr>
        <p:spPr>
          <a:xfrm>
            <a:off x="14817366" y="-33835"/>
            <a:ext cx="4393894" cy="1382079"/>
          </a:xfrm>
          <a:custGeom>
            <a:avLst/>
            <a:gdLst/>
            <a:ahLst/>
            <a:cxnLst/>
            <a:rect l="l" t="t" r="r" b="b"/>
            <a:pathLst>
              <a:path w="4393894" h="1382079">
                <a:moveTo>
                  <a:pt x="0" y="0"/>
                </a:moveTo>
                <a:lnTo>
                  <a:pt x="4393894" y="0"/>
                </a:lnTo>
                <a:lnTo>
                  <a:pt x="4393894" y="1382079"/>
                </a:lnTo>
                <a:lnTo>
                  <a:pt x="0" y="13820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14817366" y="8904921"/>
            <a:ext cx="4393894" cy="1382079"/>
          </a:xfrm>
          <a:custGeom>
            <a:avLst/>
            <a:gdLst/>
            <a:ahLst/>
            <a:cxnLst/>
            <a:rect l="l" t="t" r="r" b="b"/>
            <a:pathLst>
              <a:path w="4393894" h="1382079">
                <a:moveTo>
                  <a:pt x="0" y="0"/>
                </a:moveTo>
                <a:lnTo>
                  <a:pt x="4393894" y="0"/>
                </a:lnTo>
                <a:lnTo>
                  <a:pt x="4393894" y="1382079"/>
                </a:lnTo>
                <a:lnTo>
                  <a:pt x="0" y="13820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829408" y="0"/>
            <a:ext cx="4393894" cy="1382079"/>
          </a:xfrm>
          <a:custGeom>
            <a:avLst/>
            <a:gdLst/>
            <a:ahLst/>
            <a:cxnLst/>
            <a:rect l="l" t="t" r="r" b="b"/>
            <a:pathLst>
              <a:path w="4393894" h="1382079">
                <a:moveTo>
                  <a:pt x="0" y="0"/>
                </a:moveTo>
                <a:lnTo>
                  <a:pt x="4393894" y="0"/>
                </a:lnTo>
                <a:lnTo>
                  <a:pt x="4393894" y="1382079"/>
                </a:lnTo>
                <a:lnTo>
                  <a:pt x="0" y="13820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12"/>
          <p:cNvSpPr/>
          <p:nvPr/>
        </p:nvSpPr>
        <p:spPr>
          <a:xfrm>
            <a:off x="-1417462" y="9272790"/>
            <a:ext cx="4393894" cy="1382079"/>
          </a:xfrm>
          <a:custGeom>
            <a:avLst/>
            <a:gdLst/>
            <a:ahLst/>
            <a:cxnLst/>
            <a:rect l="l" t="t" r="r" b="b"/>
            <a:pathLst>
              <a:path w="4393894" h="1382079">
                <a:moveTo>
                  <a:pt x="0" y="0"/>
                </a:moveTo>
                <a:lnTo>
                  <a:pt x="4393894" y="0"/>
                </a:lnTo>
                <a:lnTo>
                  <a:pt x="4393894" y="1382080"/>
                </a:lnTo>
                <a:lnTo>
                  <a:pt x="0" y="13820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1219294" y="657204"/>
            <a:ext cx="15795020" cy="1907038"/>
            <a:chOff x="0" y="0"/>
            <a:chExt cx="5762066" cy="695693"/>
          </a:xfrm>
        </p:grpSpPr>
        <p:sp>
          <p:nvSpPr>
            <p:cNvPr id="4" name="Freeform 4"/>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txBody>
            <a:bodyPr/>
            <a:lstStyle/>
            <a:p>
              <a:endParaRPr lang="en-US"/>
            </a:p>
          </p:txBody>
        </p:sp>
      </p:grpSp>
      <p:grpSp>
        <p:nvGrpSpPr>
          <p:cNvPr id="5" name="Group 5"/>
          <p:cNvGrpSpPr/>
          <p:nvPr/>
        </p:nvGrpSpPr>
        <p:grpSpPr>
          <a:xfrm>
            <a:off x="628866" y="2926512"/>
            <a:ext cx="17044001" cy="7037318"/>
            <a:chOff x="0" y="0"/>
            <a:chExt cx="6217698" cy="2567233"/>
          </a:xfrm>
        </p:grpSpPr>
        <p:sp>
          <p:nvSpPr>
            <p:cNvPr id="6" name="Freeform 6"/>
            <p:cNvSpPr/>
            <p:nvPr/>
          </p:nvSpPr>
          <p:spPr>
            <a:xfrm>
              <a:off x="0" y="0"/>
              <a:ext cx="6217698" cy="2567232"/>
            </a:xfrm>
            <a:custGeom>
              <a:avLst/>
              <a:gdLst/>
              <a:ahLst/>
              <a:cxnLst/>
              <a:rect l="l" t="t" r="r" b="b"/>
              <a:pathLst>
                <a:path w="6217698" h="2567232">
                  <a:moveTo>
                    <a:pt x="0" y="0"/>
                  </a:moveTo>
                  <a:lnTo>
                    <a:pt x="6217698" y="0"/>
                  </a:lnTo>
                  <a:lnTo>
                    <a:pt x="6217698" y="2567232"/>
                  </a:lnTo>
                  <a:lnTo>
                    <a:pt x="0" y="2567232"/>
                  </a:lnTo>
                  <a:close/>
                </a:path>
              </a:pathLst>
            </a:custGeom>
            <a:solidFill>
              <a:srgbClr val="FFFFFF"/>
            </a:solidFill>
          </p:spPr>
          <p:txBody>
            <a:bodyPr/>
            <a:lstStyle/>
            <a:p>
              <a:endParaRPr lang="en-US"/>
            </a:p>
          </p:txBody>
        </p:sp>
      </p:grpSp>
      <p:sp>
        <p:nvSpPr>
          <p:cNvPr id="7" name="TextBox 7"/>
          <p:cNvSpPr txBox="1"/>
          <p:nvPr/>
        </p:nvSpPr>
        <p:spPr>
          <a:xfrm>
            <a:off x="628866" y="3053171"/>
            <a:ext cx="17044001" cy="5232400"/>
          </a:xfrm>
          <a:prstGeom prst="rect">
            <a:avLst/>
          </a:prstGeom>
        </p:spPr>
        <p:txBody>
          <a:bodyPr lIns="0" tIns="0" rIns="0" bIns="0" rtlCol="0" anchor="t">
            <a:spAutoFit/>
          </a:bodyPr>
          <a:lstStyle/>
          <a:p>
            <a:pPr algn="just">
              <a:lnSpc>
                <a:spcPts val="3499"/>
              </a:lnSpc>
            </a:pPr>
            <a:r>
              <a:rPr lang="en-US" sz="2499">
                <a:solidFill>
                  <a:srgbClr val="003EA8"/>
                </a:solidFill>
                <a:latin typeface="Muli Bold"/>
              </a:rPr>
              <a:t>4.Lập trình viên: (Hoàng Quốc Trường)</a:t>
            </a:r>
          </a:p>
          <a:p>
            <a:pPr algn="just">
              <a:lnSpc>
                <a:spcPts val="3499"/>
              </a:lnSpc>
            </a:pPr>
            <a:endParaRPr lang="en-US" sz="2499">
              <a:solidFill>
                <a:srgbClr val="003EA8"/>
              </a:solidFill>
              <a:latin typeface="Muli Bold"/>
            </a:endParaRPr>
          </a:p>
          <a:p>
            <a:pPr algn="just">
              <a:lnSpc>
                <a:spcPts val="3499"/>
              </a:lnSpc>
            </a:pPr>
            <a:r>
              <a:rPr lang="en-US" sz="2499">
                <a:solidFill>
                  <a:srgbClr val="003EA8"/>
                </a:solidFill>
                <a:latin typeface="Muli Bold"/>
              </a:rPr>
              <a:t>   Mô tả công việc:</a:t>
            </a:r>
          </a:p>
          <a:p>
            <a:pPr algn="just">
              <a:lnSpc>
                <a:spcPts val="3499"/>
              </a:lnSpc>
            </a:pPr>
            <a:r>
              <a:rPr lang="en-US" sz="2499">
                <a:solidFill>
                  <a:srgbClr val="003EA8"/>
                </a:solidFill>
                <a:latin typeface="Muli Bold"/>
              </a:rPr>
              <a:t>     - Tiếp nhận công việc từ nhóm trưởng và thực hiện.</a:t>
            </a:r>
          </a:p>
          <a:p>
            <a:pPr algn="just">
              <a:lnSpc>
                <a:spcPts val="3499"/>
              </a:lnSpc>
            </a:pPr>
            <a:r>
              <a:rPr lang="en-US" sz="2499">
                <a:solidFill>
                  <a:srgbClr val="003EA8"/>
                </a:solidFill>
                <a:latin typeface="Muli Bold"/>
              </a:rPr>
              <a:t>     - Lập trình các chức năng của dự án theo đúng kế hoạch và yêu cầu của nhóm trưởng.</a:t>
            </a:r>
          </a:p>
          <a:p>
            <a:pPr algn="just">
              <a:lnSpc>
                <a:spcPts val="3499"/>
              </a:lnSpc>
            </a:pPr>
            <a:r>
              <a:rPr lang="en-US" sz="2499">
                <a:solidFill>
                  <a:srgbClr val="003EA8"/>
                </a:solidFill>
                <a:latin typeface="Muli Bold"/>
              </a:rPr>
              <a:t>      - Trao đổi với các thành viên trong nhóm để xây dựng phần mềm.</a:t>
            </a:r>
          </a:p>
          <a:p>
            <a:pPr algn="just">
              <a:lnSpc>
                <a:spcPts val="3499"/>
              </a:lnSpc>
            </a:pPr>
            <a:r>
              <a:rPr lang="en-US" sz="2499">
                <a:solidFill>
                  <a:srgbClr val="003EA8"/>
                </a:solidFill>
                <a:latin typeface="Muli Bold"/>
              </a:rPr>
              <a:t>      - Báo cáo tiến độ công việc lại cho nhóm trưởng mỗi ngày </a:t>
            </a:r>
          </a:p>
          <a:p>
            <a:pPr algn="just">
              <a:lnSpc>
                <a:spcPts val="3499"/>
              </a:lnSpc>
            </a:pPr>
            <a:endParaRPr lang="en-US" sz="2499">
              <a:solidFill>
                <a:srgbClr val="003EA8"/>
              </a:solidFill>
              <a:latin typeface="Muli Bold"/>
            </a:endParaRPr>
          </a:p>
          <a:p>
            <a:pPr algn="just">
              <a:lnSpc>
                <a:spcPts val="3499"/>
              </a:lnSpc>
            </a:pPr>
            <a:r>
              <a:rPr lang="en-US" sz="2499">
                <a:solidFill>
                  <a:srgbClr val="003EA8"/>
                </a:solidFill>
                <a:latin typeface="Muli Bold"/>
              </a:rPr>
              <a:t>   Yêu cầu khả năng:</a:t>
            </a:r>
          </a:p>
          <a:p>
            <a:pPr algn="just">
              <a:lnSpc>
                <a:spcPts val="3499"/>
              </a:lnSpc>
            </a:pPr>
            <a:r>
              <a:rPr lang="en-US" sz="2499">
                <a:solidFill>
                  <a:srgbClr val="003EA8"/>
                </a:solidFill>
                <a:latin typeface="Muli Bold"/>
              </a:rPr>
              <a:t>      - Có kiến thức về lập trình.</a:t>
            </a:r>
          </a:p>
          <a:p>
            <a:pPr algn="just">
              <a:lnSpc>
                <a:spcPts val="3499"/>
              </a:lnSpc>
            </a:pPr>
            <a:r>
              <a:rPr lang="en-US" sz="2499">
                <a:solidFill>
                  <a:srgbClr val="003EA8"/>
                </a:solidFill>
                <a:latin typeface="Muli Bold"/>
              </a:rPr>
              <a:t>      - Có khả năng lắng nghe, tiếp thu tốt. </a:t>
            </a:r>
          </a:p>
          <a:p>
            <a:pPr algn="just">
              <a:lnSpc>
                <a:spcPts val="3499"/>
              </a:lnSpc>
            </a:pPr>
            <a:r>
              <a:rPr lang="en-US" sz="2499">
                <a:solidFill>
                  <a:srgbClr val="003EA8"/>
                </a:solidFill>
                <a:latin typeface="Muli Bold"/>
              </a:rPr>
              <a:t>     - Chăm chỉ với công việc, có trách nhiệm với công việc mà mình làm.</a:t>
            </a:r>
          </a:p>
        </p:txBody>
      </p:sp>
      <p:sp>
        <p:nvSpPr>
          <p:cNvPr id="8" name="TextBox 8"/>
          <p:cNvSpPr txBox="1"/>
          <p:nvPr/>
        </p:nvSpPr>
        <p:spPr>
          <a:xfrm>
            <a:off x="2976432" y="991558"/>
            <a:ext cx="12280743" cy="1228725"/>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003EA8"/>
                </a:solidFill>
                <a:latin typeface="Muli Bold"/>
              </a:rPr>
              <a:t>Yêu cầu vị trí công việc</a:t>
            </a:r>
          </a:p>
        </p:txBody>
      </p:sp>
      <p:sp>
        <p:nvSpPr>
          <p:cNvPr id="9" name="Freeform 9"/>
          <p:cNvSpPr/>
          <p:nvPr/>
        </p:nvSpPr>
        <p:spPr>
          <a:xfrm>
            <a:off x="16841541" y="8470670"/>
            <a:ext cx="1446459" cy="1816330"/>
          </a:xfrm>
          <a:custGeom>
            <a:avLst/>
            <a:gdLst/>
            <a:ahLst/>
            <a:cxnLst/>
            <a:rect l="l" t="t" r="r" b="b"/>
            <a:pathLst>
              <a:path w="1446459" h="1816330">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14533945" y="5688421"/>
            <a:ext cx="1446459" cy="1816330"/>
          </a:xfrm>
          <a:custGeom>
            <a:avLst/>
            <a:gdLst/>
            <a:ahLst/>
            <a:cxnLst/>
            <a:rect l="l" t="t" r="r" b="b"/>
            <a:pathLst>
              <a:path w="1446459" h="1816330">
                <a:moveTo>
                  <a:pt x="0" y="0"/>
                </a:moveTo>
                <a:lnTo>
                  <a:pt x="1446460" y="0"/>
                </a:lnTo>
                <a:lnTo>
                  <a:pt x="1446460"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16118311" y="2398392"/>
            <a:ext cx="1446459" cy="1816330"/>
          </a:xfrm>
          <a:custGeom>
            <a:avLst/>
            <a:gdLst/>
            <a:ahLst/>
            <a:cxnLst/>
            <a:rect l="l" t="t" r="r" b="b"/>
            <a:pathLst>
              <a:path w="1446459" h="1816330">
                <a:moveTo>
                  <a:pt x="0" y="0"/>
                </a:moveTo>
                <a:lnTo>
                  <a:pt x="1446459" y="0"/>
                </a:lnTo>
                <a:lnTo>
                  <a:pt x="1446459" y="1816330"/>
                </a:lnTo>
                <a:lnTo>
                  <a:pt x="0" y="1816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1219294" y="657204"/>
            <a:ext cx="15795020" cy="1907038"/>
            <a:chOff x="0" y="0"/>
            <a:chExt cx="5762066" cy="695693"/>
          </a:xfrm>
        </p:grpSpPr>
        <p:sp>
          <p:nvSpPr>
            <p:cNvPr id="4" name="Freeform 4"/>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txBody>
            <a:bodyPr/>
            <a:lstStyle/>
            <a:p>
              <a:endParaRPr lang="en-US"/>
            </a:p>
          </p:txBody>
        </p:sp>
      </p:grpSp>
      <p:grpSp>
        <p:nvGrpSpPr>
          <p:cNvPr id="5" name="Group 5"/>
          <p:cNvGrpSpPr/>
          <p:nvPr/>
        </p:nvGrpSpPr>
        <p:grpSpPr>
          <a:xfrm>
            <a:off x="1219294" y="2903804"/>
            <a:ext cx="15795020" cy="6673978"/>
            <a:chOff x="0" y="0"/>
            <a:chExt cx="5762066" cy="2434685"/>
          </a:xfrm>
        </p:grpSpPr>
        <p:sp>
          <p:nvSpPr>
            <p:cNvPr id="6" name="Freeform 6"/>
            <p:cNvSpPr/>
            <p:nvPr/>
          </p:nvSpPr>
          <p:spPr>
            <a:xfrm>
              <a:off x="0" y="0"/>
              <a:ext cx="5762066" cy="2434685"/>
            </a:xfrm>
            <a:custGeom>
              <a:avLst/>
              <a:gdLst/>
              <a:ahLst/>
              <a:cxnLst/>
              <a:rect l="l" t="t" r="r" b="b"/>
              <a:pathLst>
                <a:path w="5762066" h="2434685">
                  <a:moveTo>
                    <a:pt x="0" y="0"/>
                  </a:moveTo>
                  <a:lnTo>
                    <a:pt x="5762066" y="0"/>
                  </a:lnTo>
                  <a:lnTo>
                    <a:pt x="5762066" y="2434685"/>
                  </a:lnTo>
                  <a:lnTo>
                    <a:pt x="0" y="2434685"/>
                  </a:lnTo>
                  <a:close/>
                </a:path>
              </a:pathLst>
            </a:custGeom>
            <a:solidFill>
              <a:srgbClr val="FFFFFF"/>
            </a:solidFill>
          </p:spPr>
          <p:txBody>
            <a:bodyPr/>
            <a:lstStyle/>
            <a:p>
              <a:endParaRPr lang="en-US"/>
            </a:p>
          </p:txBody>
        </p:sp>
      </p:grpSp>
      <p:sp>
        <p:nvSpPr>
          <p:cNvPr id="7" name="TextBox 7"/>
          <p:cNvSpPr txBox="1"/>
          <p:nvPr/>
        </p:nvSpPr>
        <p:spPr>
          <a:xfrm>
            <a:off x="2976432" y="924883"/>
            <a:ext cx="12280743" cy="1371600"/>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003EA8"/>
                </a:solidFill>
                <a:latin typeface="Muli Bold"/>
              </a:rPr>
              <a:t>QUẢN LÝ RỦI RO</a:t>
            </a:r>
          </a:p>
        </p:txBody>
      </p:sp>
      <p:sp>
        <p:nvSpPr>
          <p:cNvPr id="8" name="TextBox 8"/>
          <p:cNvSpPr txBox="1"/>
          <p:nvPr/>
        </p:nvSpPr>
        <p:spPr>
          <a:xfrm>
            <a:off x="1692905" y="3633845"/>
            <a:ext cx="14847797" cy="3657600"/>
          </a:xfrm>
          <a:prstGeom prst="rect">
            <a:avLst/>
          </a:prstGeom>
        </p:spPr>
        <p:txBody>
          <a:bodyPr lIns="0" tIns="0" rIns="0" bIns="0" rtlCol="0" anchor="t">
            <a:spAutoFit/>
          </a:bodyPr>
          <a:lstStyle/>
          <a:p>
            <a:pPr algn="ctr">
              <a:lnSpc>
                <a:spcPts val="3600"/>
              </a:lnSpc>
              <a:spcBef>
                <a:spcPct val="0"/>
              </a:spcBef>
            </a:pPr>
            <a:r>
              <a:rPr lang="en-US" sz="3000">
                <a:solidFill>
                  <a:srgbClr val="003EA8"/>
                </a:solidFill>
                <a:latin typeface="Muli Bold"/>
              </a:rPr>
              <a:t>Hầu như các dự án trong quá trình xây dựng và thực hiện thì không thể</a:t>
            </a:r>
          </a:p>
          <a:p>
            <a:pPr algn="ctr">
              <a:lnSpc>
                <a:spcPts val="3600"/>
              </a:lnSpc>
              <a:spcBef>
                <a:spcPct val="0"/>
              </a:spcBef>
            </a:pPr>
            <a:r>
              <a:rPr lang="en-US" sz="3000">
                <a:solidFill>
                  <a:srgbClr val="003EA8"/>
                </a:solidFill>
                <a:latin typeface="Muli Bold"/>
              </a:rPr>
              <a:t>tránh khoi rủi ro xảy ra. Để đảm bảo tốt nhất cho sản phẩm của dự án, ta cần xác định rủi ro của dự án. Rủi ro của dự án là những vấn đề</a:t>
            </a:r>
          </a:p>
          <a:p>
            <a:pPr algn="ctr">
              <a:lnSpc>
                <a:spcPts val="3600"/>
              </a:lnSpc>
              <a:spcBef>
                <a:spcPct val="0"/>
              </a:spcBef>
            </a:pPr>
            <a:r>
              <a:rPr lang="en-US" sz="3000">
                <a:solidFill>
                  <a:srgbClr val="003EA8"/>
                </a:solidFill>
                <a:latin typeface="Muli Bold"/>
              </a:rPr>
              <a:t>chưa xảy ra tại thời điểm khởi đầu của dự án nhưng có thể xảy ra trong quá</a:t>
            </a:r>
          </a:p>
          <a:p>
            <a:pPr algn="ctr">
              <a:lnSpc>
                <a:spcPts val="3600"/>
              </a:lnSpc>
              <a:spcBef>
                <a:spcPct val="0"/>
              </a:spcBef>
            </a:pPr>
            <a:r>
              <a:rPr lang="en-US" sz="3000">
                <a:solidFill>
                  <a:srgbClr val="003EA8"/>
                </a:solidFill>
                <a:latin typeface="Muli Bold"/>
              </a:rPr>
              <a:t>trình phát triển dự án. Quản lý rủi ro là vấn đề khó với nhóm trưởng dự án nói</a:t>
            </a:r>
          </a:p>
          <a:p>
            <a:pPr algn="ctr">
              <a:lnSpc>
                <a:spcPts val="3600"/>
              </a:lnSpc>
              <a:spcBef>
                <a:spcPct val="0"/>
              </a:spcBef>
            </a:pPr>
            <a:r>
              <a:rPr lang="en-US" sz="3000">
                <a:solidFill>
                  <a:srgbClr val="003EA8"/>
                </a:solidFill>
                <a:latin typeface="Muli Bold"/>
              </a:rPr>
              <a:t>riêng và đội dự án nói chung, rủi ro là một sự kiện hoăc một trạng thái không</a:t>
            </a:r>
          </a:p>
          <a:p>
            <a:pPr algn="ctr">
              <a:lnSpc>
                <a:spcPts val="3600"/>
              </a:lnSpc>
              <a:spcBef>
                <a:spcPct val="0"/>
              </a:spcBef>
            </a:pPr>
            <a:r>
              <a:rPr lang="en-US" sz="3000">
                <a:solidFill>
                  <a:srgbClr val="003EA8"/>
                </a:solidFill>
                <a:latin typeface="Muli Bold"/>
              </a:rPr>
              <a:t>chắc chắn mà nếu nó xảy ra sẽ có ảnh hưởng tốt hoăc xấu đối với các mục tiêu</a:t>
            </a:r>
          </a:p>
          <a:p>
            <a:pPr algn="ctr">
              <a:lnSpc>
                <a:spcPts val="3600"/>
              </a:lnSpc>
              <a:spcBef>
                <a:spcPct val="0"/>
              </a:spcBef>
            </a:pPr>
            <a:r>
              <a:rPr lang="en-US" sz="3000">
                <a:solidFill>
                  <a:srgbClr val="003EA8"/>
                </a:solidFill>
                <a:latin typeface="Muli Bold"/>
              </a:rPr>
              <a:t>của dự án.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aphicFrame>
        <p:nvGraphicFramePr>
          <p:cNvPr id="3" name="Table 3"/>
          <p:cNvGraphicFramePr>
            <a:graphicFrameLocks noGrp="1"/>
          </p:cNvGraphicFramePr>
          <p:nvPr/>
        </p:nvGraphicFramePr>
        <p:xfrm>
          <a:off x="361210" y="1858404"/>
          <a:ext cx="17565579" cy="8333346"/>
        </p:xfrm>
        <a:graphic>
          <a:graphicData uri="http://schemas.openxmlformats.org/drawingml/2006/table">
            <a:tbl>
              <a:tblPr/>
              <a:tblGrid>
                <a:gridCol w="4531980">
                  <a:extLst>
                    <a:ext uri="{9D8B030D-6E8A-4147-A177-3AD203B41FA5}">
                      <a16:colId xmlns:a16="http://schemas.microsoft.com/office/drawing/2014/main" val="20000"/>
                    </a:ext>
                  </a:extLst>
                </a:gridCol>
                <a:gridCol w="4832440">
                  <a:extLst>
                    <a:ext uri="{9D8B030D-6E8A-4147-A177-3AD203B41FA5}">
                      <a16:colId xmlns:a16="http://schemas.microsoft.com/office/drawing/2014/main" val="20001"/>
                    </a:ext>
                  </a:extLst>
                </a:gridCol>
                <a:gridCol w="4157392">
                  <a:extLst>
                    <a:ext uri="{9D8B030D-6E8A-4147-A177-3AD203B41FA5}">
                      <a16:colId xmlns:a16="http://schemas.microsoft.com/office/drawing/2014/main" val="20002"/>
                    </a:ext>
                  </a:extLst>
                </a:gridCol>
                <a:gridCol w="4043767">
                  <a:extLst>
                    <a:ext uri="{9D8B030D-6E8A-4147-A177-3AD203B41FA5}">
                      <a16:colId xmlns:a16="http://schemas.microsoft.com/office/drawing/2014/main" val="20003"/>
                    </a:ext>
                  </a:extLst>
                </a:gridCol>
              </a:tblGrid>
              <a:tr h="2284971">
                <a:tc>
                  <a:txBody>
                    <a:bodyPr/>
                    <a:lstStyle/>
                    <a:p>
                      <a:pPr algn="ctr">
                        <a:lnSpc>
                          <a:spcPts val="3919"/>
                        </a:lnSpc>
                        <a:defRPr/>
                      </a:pPr>
                      <a:r>
                        <a:rPr lang="en-US" sz="2799">
                          <a:solidFill>
                            <a:srgbClr val="003EA8"/>
                          </a:solidFill>
                          <a:latin typeface="Muli Bold"/>
                        </a:rPr>
                        <a:t>Kế hoạch dự án</a:t>
                      </a:r>
                      <a:endParaRPr lang="en-US" sz="1100"/>
                    </a:p>
                  </a:txBody>
                  <a:tcPr marL="190500" marR="190500" marT="190500" marB="190500" anchor="ctr">
                    <a:lnL w="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3920"/>
                        </a:lnSpc>
                        <a:defRPr/>
                      </a:pPr>
                      <a:r>
                        <a:rPr lang="en-US" sz="2800">
                          <a:solidFill>
                            <a:srgbClr val="003EA8"/>
                          </a:solidFill>
                          <a:latin typeface="Muli Bold"/>
                        </a:rPr>
                        <a:t>Xác định yêu cầu</a:t>
                      </a:r>
                      <a:endParaRPr lang="en-US" sz="1100"/>
                    </a:p>
                  </a:txBody>
                  <a:tcPr marL="190500" marR="190500" marT="190500" marB="190500"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3919"/>
                        </a:lnSpc>
                        <a:defRPr/>
                      </a:pPr>
                      <a:r>
                        <a:rPr lang="en-US" sz="2799">
                          <a:solidFill>
                            <a:srgbClr val="003EA8"/>
                          </a:solidFill>
                          <a:latin typeface="Muli Bold"/>
                        </a:rPr>
                        <a:t>Nhân lực</a:t>
                      </a:r>
                      <a:endParaRPr lang="en-US" sz="1100"/>
                    </a:p>
                  </a:txBody>
                  <a:tcPr marL="190500" marR="190500" marT="190500" marB="190500"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3919"/>
                        </a:lnSpc>
                        <a:defRPr/>
                      </a:pPr>
                      <a:r>
                        <a:rPr lang="en-US" sz="2799">
                          <a:solidFill>
                            <a:srgbClr val="003EA8"/>
                          </a:solidFill>
                          <a:latin typeface="Muli Bold"/>
                        </a:rPr>
                        <a:t>Cài đặt</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048375">
                <a:tc>
                  <a:txBody>
                    <a:bodyPr/>
                    <a:lstStyle/>
                    <a:p>
                      <a:pPr marL="496571" lvl="1" indent="-248285" algn="l">
                        <a:lnSpc>
                          <a:spcPts val="3220"/>
                        </a:lnSpc>
                        <a:buFont typeface="Arial"/>
                        <a:buChar char="•"/>
                        <a:defRPr/>
                      </a:pPr>
                      <a:r>
                        <a:rPr lang="en-US" sz="2300">
                          <a:solidFill>
                            <a:srgbClr val="000000"/>
                          </a:solidFill>
                          <a:latin typeface="Muli"/>
                        </a:rPr>
                        <a:t>Lên kế hoạch không đầy đủ. </a:t>
                      </a:r>
                      <a:endParaRPr lang="en-US" sz="1100"/>
                    </a:p>
                    <a:p>
                      <a:pPr marL="496571" lvl="1" indent="-248285">
                        <a:lnSpc>
                          <a:spcPts val="3220"/>
                        </a:lnSpc>
                        <a:buFont typeface="Arial"/>
                        <a:buChar char="•"/>
                      </a:pPr>
                      <a:r>
                        <a:rPr lang="en-US" sz="2300">
                          <a:solidFill>
                            <a:srgbClr val="000000"/>
                          </a:solidFill>
                          <a:latin typeface="Muli"/>
                        </a:rPr>
                        <a:t>Các lịch thực hiện lạc quan. </a:t>
                      </a:r>
                    </a:p>
                    <a:p>
                      <a:pPr marL="496571" lvl="1" indent="-248285">
                        <a:lnSpc>
                          <a:spcPts val="3220"/>
                        </a:lnSpc>
                        <a:buFont typeface="Arial"/>
                        <a:buChar char="•"/>
                      </a:pPr>
                      <a:r>
                        <a:rPr lang="en-US" sz="2300">
                          <a:solidFill>
                            <a:srgbClr val="000000"/>
                          </a:solidFill>
                          <a:latin typeface="Muli"/>
                        </a:rPr>
                        <a:t>Dự án thay đổi quá phức tạp.</a:t>
                      </a:r>
                    </a:p>
                    <a:p>
                      <a:pPr marL="496571" lvl="1" indent="-248285">
                        <a:lnSpc>
                          <a:spcPts val="3220"/>
                        </a:lnSpc>
                        <a:buFont typeface="Arial"/>
                        <a:buChar char="•"/>
                      </a:pPr>
                      <a:r>
                        <a:rPr lang="en-US" sz="2300">
                          <a:solidFill>
                            <a:srgbClr val="000000"/>
                          </a:solidFill>
                          <a:latin typeface="Muli"/>
                        </a:rPr>
                        <a:t>Phạm vi dự án thay đổi đột ngột.</a:t>
                      </a:r>
                    </a:p>
                    <a:p>
                      <a:pPr marL="496571" lvl="1" indent="-248285">
                        <a:lnSpc>
                          <a:spcPts val="3220"/>
                        </a:lnSpc>
                        <a:buFont typeface="Arial"/>
                        <a:buChar char="•"/>
                      </a:pPr>
                      <a:r>
                        <a:rPr lang="en-US" sz="2300">
                          <a:solidFill>
                            <a:srgbClr val="000000"/>
                          </a:solidFill>
                          <a:latin typeface="Muli"/>
                        </a:rPr>
                        <a:t>Không kịp tiến độ bàn giao dự án do bị trê ở các giai đoạn dẫn đến trê ca dự án.</a:t>
                      </a:r>
                    </a:p>
                    <a:p>
                      <a:pPr marL="496571" lvl="1" indent="-248285">
                        <a:lnSpc>
                          <a:spcPts val="3220"/>
                        </a:lnSpc>
                        <a:buFont typeface="Arial"/>
                        <a:buChar char="•"/>
                      </a:pPr>
                      <a:r>
                        <a:rPr lang="en-US" sz="2300">
                          <a:solidFill>
                            <a:srgbClr val="000000"/>
                          </a:solidFill>
                          <a:latin typeface="Muli"/>
                        </a:rPr>
                        <a:t>Không quan lý được phạm vi công việc.</a:t>
                      </a:r>
                    </a:p>
                  </a:txBody>
                  <a:tcPr marL="190500" marR="190500" marT="190500" marB="190500" anchor="ctr">
                    <a:lnL w="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marL="496571" lvl="1" indent="-248285" algn="l">
                        <a:lnSpc>
                          <a:spcPts val="3220"/>
                        </a:lnSpc>
                        <a:buFont typeface="Arial"/>
                        <a:buChar char="•"/>
                        <a:defRPr/>
                      </a:pPr>
                      <a:r>
                        <a:rPr lang="en-US" sz="2300">
                          <a:solidFill>
                            <a:srgbClr val="000000"/>
                          </a:solidFill>
                          <a:latin typeface="Muli"/>
                        </a:rPr>
                        <a:t> Yêu cầu khó hiểu, nhiều thay đổi trong quá trình thực hiện dự án.</a:t>
                      </a:r>
                      <a:endParaRPr lang="en-US" sz="1100"/>
                    </a:p>
                    <a:p>
                      <a:pPr marL="496571" lvl="1" indent="-248285">
                        <a:lnSpc>
                          <a:spcPts val="3220"/>
                        </a:lnSpc>
                        <a:buFont typeface="Arial"/>
                        <a:buChar char="•"/>
                      </a:pPr>
                      <a:r>
                        <a:rPr lang="en-US" sz="2300">
                          <a:solidFill>
                            <a:srgbClr val="000000"/>
                          </a:solidFill>
                          <a:latin typeface="Muli"/>
                        </a:rPr>
                        <a:t> Các yêu cầu mẫu thuẫn, thiếu chăt chẽ hoăc quá sơ sài.</a:t>
                      </a:r>
                    </a:p>
                  </a:txBody>
                  <a:tcPr marL="190500" marR="190500" marT="190500" marB="190500"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marL="496571" lvl="1" indent="-248285" algn="l">
                        <a:lnSpc>
                          <a:spcPts val="3220"/>
                        </a:lnSpc>
                        <a:buFont typeface="Arial"/>
                        <a:buChar char="•"/>
                        <a:defRPr/>
                      </a:pPr>
                      <a:r>
                        <a:rPr lang="en-US" sz="2300">
                          <a:solidFill>
                            <a:srgbClr val="000000"/>
                          </a:solidFill>
                          <a:latin typeface="Muli"/>
                        </a:rPr>
                        <a:t> Các thành viên trong đội tạm nghỉ trong dự án (do ốm đau, lý do riêng…).</a:t>
                      </a:r>
                      <a:endParaRPr lang="en-US" sz="1100"/>
                    </a:p>
                    <a:p>
                      <a:pPr marL="496571" lvl="1" indent="-248285">
                        <a:lnSpc>
                          <a:spcPts val="3220"/>
                        </a:lnSpc>
                        <a:buFont typeface="Arial"/>
                        <a:buChar char="•"/>
                      </a:pPr>
                      <a:r>
                        <a:rPr lang="en-US" sz="2300">
                          <a:solidFill>
                            <a:srgbClr val="000000"/>
                          </a:solidFill>
                          <a:latin typeface="Muli"/>
                        </a:rPr>
                        <a:t>Mâu thuẫn giữa các thành viên trong dự án.</a:t>
                      </a:r>
                    </a:p>
                    <a:p>
                      <a:pPr marL="496571" lvl="1" indent="-248285">
                        <a:lnSpc>
                          <a:spcPts val="3220"/>
                        </a:lnSpc>
                        <a:buFont typeface="Arial"/>
                        <a:buChar char="•"/>
                      </a:pPr>
                      <a:r>
                        <a:rPr lang="en-US" sz="2300">
                          <a:solidFill>
                            <a:srgbClr val="000000"/>
                          </a:solidFill>
                          <a:latin typeface="Muli"/>
                        </a:rPr>
                        <a:t> Trình độ khả năng của một số thành viên chưa thể đáp ứng yêu cầu dự án.</a:t>
                      </a:r>
                    </a:p>
                    <a:p>
                      <a:pPr marL="496571" lvl="1" indent="-248285">
                        <a:lnSpc>
                          <a:spcPts val="3220"/>
                        </a:lnSpc>
                        <a:buFont typeface="Arial"/>
                        <a:buChar char="•"/>
                      </a:pPr>
                      <a:r>
                        <a:rPr lang="en-US" sz="2300">
                          <a:solidFill>
                            <a:srgbClr val="000000"/>
                          </a:solidFill>
                          <a:latin typeface="Muli"/>
                        </a:rPr>
                        <a:t>  Phân công nhân lực chưa hợp lý. </a:t>
                      </a:r>
                    </a:p>
                    <a:p>
                      <a:pPr marL="496571" lvl="1" indent="-248285">
                        <a:lnSpc>
                          <a:spcPts val="3220"/>
                        </a:lnSpc>
                        <a:buFont typeface="Arial"/>
                        <a:buChar char="•"/>
                      </a:pPr>
                      <a:r>
                        <a:rPr lang="en-US" sz="2300">
                          <a:solidFill>
                            <a:srgbClr val="000000"/>
                          </a:solidFill>
                          <a:latin typeface="Muli"/>
                        </a:rPr>
                        <a:t> Sự phối hợp giữa các thành viên chưa tốt.</a:t>
                      </a:r>
                    </a:p>
                  </a:txBody>
                  <a:tcPr marL="190500" marR="190500" marT="190500" marB="190500"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marL="496571" lvl="1" indent="-248285" algn="l">
                        <a:lnSpc>
                          <a:spcPts val="3220"/>
                        </a:lnSpc>
                        <a:buFont typeface="Arial"/>
                        <a:buChar char="•"/>
                        <a:defRPr/>
                      </a:pPr>
                      <a:r>
                        <a:rPr lang="en-US" sz="2300">
                          <a:solidFill>
                            <a:srgbClr val="000000"/>
                          </a:solidFill>
                          <a:latin typeface="Muli"/>
                        </a:rPr>
                        <a:t> Phần mềm không tương thích với hệ thống.</a:t>
                      </a:r>
                      <a:endParaRPr lang="en-US" sz="1100"/>
                    </a:p>
                    <a:p>
                      <a:pPr marL="496571" lvl="1" indent="-248285">
                        <a:lnSpc>
                          <a:spcPts val="3220"/>
                        </a:lnSpc>
                        <a:buFont typeface="Arial"/>
                        <a:buChar char="•"/>
                      </a:pPr>
                      <a:r>
                        <a:rPr lang="en-US" sz="2300">
                          <a:solidFill>
                            <a:srgbClr val="000000"/>
                          </a:solidFill>
                          <a:latin typeface="Muli"/>
                        </a:rPr>
                        <a:t>  Khi tích hợp phần mềm thì lỗi ở một số phần quan trọng (đăng nhập, tính toán,..)</a:t>
                      </a:r>
                    </a:p>
                    <a:p>
                      <a:pPr marL="496571" lvl="1" indent="-248285">
                        <a:lnSpc>
                          <a:spcPts val="3220"/>
                        </a:lnSpc>
                        <a:buFont typeface="Arial"/>
                        <a:buChar char="•"/>
                      </a:pPr>
                      <a:r>
                        <a:rPr lang="en-US" sz="2300">
                          <a:solidFill>
                            <a:srgbClr val="000000"/>
                          </a:solidFill>
                          <a:latin typeface="Muli"/>
                        </a:rPr>
                        <a:t> Xung đột giữa một số thành phần của hệ thống. </a:t>
                      </a:r>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4" name="Freeform 4"/>
          <p:cNvSpPr/>
          <p:nvPr/>
        </p:nvSpPr>
        <p:spPr>
          <a:xfrm rot="-278358">
            <a:off x="-187185" y="433311"/>
            <a:ext cx="2756025" cy="866895"/>
          </a:xfrm>
          <a:custGeom>
            <a:avLst/>
            <a:gdLst/>
            <a:ahLst/>
            <a:cxnLst/>
            <a:rect l="l" t="t" r="r" b="b"/>
            <a:pathLst>
              <a:path w="2756025" h="866895">
                <a:moveTo>
                  <a:pt x="0" y="0"/>
                </a:moveTo>
                <a:lnTo>
                  <a:pt x="2756025" y="0"/>
                </a:lnTo>
                <a:lnTo>
                  <a:pt x="2756025" y="866895"/>
                </a:lnTo>
                <a:lnTo>
                  <a:pt x="0" y="8668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278358">
            <a:off x="15501431" y="9154982"/>
            <a:ext cx="2756025" cy="866895"/>
          </a:xfrm>
          <a:custGeom>
            <a:avLst/>
            <a:gdLst/>
            <a:ahLst/>
            <a:cxnLst/>
            <a:rect l="l" t="t" r="r" b="b"/>
            <a:pathLst>
              <a:path w="2756025" h="866895">
                <a:moveTo>
                  <a:pt x="0" y="0"/>
                </a:moveTo>
                <a:lnTo>
                  <a:pt x="2756025" y="0"/>
                </a:lnTo>
                <a:lnTo>
                  <a:pt x="2756025" y="866895"/>
                </a:lnTo>
                <a:lnTo>
                  <a:pt x="0" y="86689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16817684" y="712130"/>
            <a:ext cx="441616" cy="633141"/>
          </a:xfrm>
          <a:custGeom>
            <a:avLst/>
            <a:gdLst/>
            <a:ahLst/>
            <a:cxnLst/>
            <a:rect l="l" t="t" r="r" b="b"/>
            <a:pathLst>
              <a:path w="441616" h="633141">
                <a:moveTo>
                  <a:pt x="0" y="0"/>
                </a:moveTo>
                <a:lnTo>
                  <a:pt x="441616" y="0"/>
                </a:lnTo>
                <a:lnTo>
                  <a:pt x="441616" y="633140"/>
                </a:lnTo>
                <a:lnTo>
                  <a:pt x="0" y="6331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Freeform 7"/>
          <p:cNvSpPr/>
          <p:nvPr/>
        </p:nvSpPr>
        <p:spPr>
          <a:xfrm>
            <a:off x="15384196" y="-309867"/>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TextBox 8"/>
          <p:cNvSpPr txBox="1"/>
          <p:nvPr/>
        </p:nvSpPr>
        <p:spPr>
          <a:xfrm>
            <a:off x="3806768" y="554038"/>
            <a:ext cx="9539027"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Muli Bold"/>
              </a:rPr>
              <a:t>Xác định về rủi ro</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873853" y="678345"/>
            <a:ext cx="16521700" cy="8967562"/>
            <a:chOff x="0" y="0"/>
            <a:chExt cx="6027161" cy="3271391"/>
          </a:xfrm>
        </p:grpSpPr>
        <p:sp>
          <p:nvSpPr>
            <p:cNvPr id="4" name="Freeform 4"/>
            <p:cNvSpPr/>
            <p:nvPr/>
          </p:nvSpPr>
          <p:spPr>
            <a:xfrm>
              <a:off x="0" y="0"/>
              <a:ext cx="6027161" cy="3271391"/>
            </a:xfrm>
            <a:custGeom>
              <a:avLst/>
              <a:gdLst/>
              <a:ahLst/>
              <a:cxnLst/>
              <a:rect l="l" t="t" r="r" b="b"/>
              <a:pathLst>
                <a:path w="6027161" h="3271391">
                  <a:moveTo>
                    <a:pt x="0" y="0"/>
                  </a:moveTo>
                  <a:lnTo>
                    <a:pt x="6027161" y="0"/>
                  </a:lnTo>
                  <a:lnTo>
                    <a:pt x="6027161" y="3271391"/>
                  </a:lnTo>
                  <a:lnTo>
                    <a:pt x="0" y="3271391"/>
                  </a:lnTo>
                  <a:close/>
                </a:path>
              </a:pathLst>
            </a:custGeom>
            <a:solidFill>
              <a:srgbClr val="FFFFFF"/>
            </a:solidFill>
          </p:spPr>
          <p:txBody>
            <a:bodyPr/>
            <a:lstStyle/>
            <a:p>
              <a:endParaRPr lang="en-US"/>
            </a:p>
          </p:txBody>
        </p:sp>
      </p:grpSp>
      <p:sp>
        <p:nvSpPr>
          <p:cNvPr id="5" name="Freeform 5"/>
          <p:cNvSpPr/>
          <p:nvPr/>
        </p:nvSpPr>
        <p:spPr>
          <a:xfrm>
            <a:off x="13742702" y="1047326"/>
            <a:ext cx="2520315" cy="8229600"/>
          </a:xfrm>
          <a:custGeom>
            <a:avLst/>
            <a:gdLst/>
            <a:ahLst/>
            <a:cxnLst/>
            <a:rect l="l" t="t" r="r" b="b"/>
            <a:pathLst>
              <a:path w="2520315" h="8229600">
                <a:moveTo>
                  <a:pt x="0" y="0"/>
                </a:moveTo>
                <a:lnTo>
                  <a:pt x="2520315" y="0"/>
                </a:lnTo>
                <a:lnTo>
                  <a:pt x="2520315" y="8229600"/>
                </a:lnTo>
                <a:lnTo>
                  <a:pt x="0" y="8229600"/>
                </a:lnTo>
                <a:lnTo>
                  <a:pt x="0" y="0"/>
                </a:lnTo>
                <a:close/>
              </a:path>
            </a:pathLst>
          </a:custGeom>
          <a:blipFill>
            <a:blip r:embed="rId3"/>
            <a:stretch>
              <a:fillRect/>
            </a:stretch>
          </a:blipFill>
        </p:spPr>
        <p:txBody>
          <a:bodyPr/>
          <a:lstStyle/>
          <a:p>
            <a:endParaRPr lang="en-US"/>
          </a:p>
        </p:txBody>
      </p:sp>
      <p:pic>
        <p:nvPicPr>
          <p:cNvPr id="6" name="Picture 6"/>
          <p:cNvPicPr>
            <a:picLocks noChangeAspect="1"/>
          </p:cNvPicPr>
          <p:nvPr/>
        </p:nvPicPr>
        <p:blipFill>
          <a:blip r:embed="rId4"/>
          <a:srcRect/>
          <a:stretch>
            <a:fillRect/>
          </a:stretch>
        </p:blipFill>
        <p:spPr>
          <a:xfrm>
            <a:off x="2672049" y="1819499"/>
            <a:ext cx="10316366" cy="6189819"/>
          </a:xfrm>
          <a:prstGeom prst="rect">
            <a:avLst/>
          </a:prstGeom>
        </p:spPr>
      </p:pic>
      <p:sp>
        <p:nvSpPr>
          <p:cNvPr id="7" name="Freeform 7"/>
          <p:cNvSpPr/>
          <p:nvPr/>
        </p:nvSpPr>
        <p:spPr>
          <a:xfrm>
            <a:off x="-829408" y="0"/>
            <a:ext cx="4393894" cy="1382079"/>
          </a:xfrm>
          <a:custGeom>
            <a:avLst/>
            <a:gdLst/>
            <a:ahLst/>
            <a:cxnLst/>
            <a:rect l="l" t="t" r="r" b="b"/>
            <a:pathLst>
              <a:path w="4393894" h="1382079">
                <a:moveTo>
                  <a:pt x="0" y="0"/>
                </a:moveTo>
                <a:lnTo>
                  <a:pt x="4393894" y="0"/>
                </a:lnTo>
                <a:lnTo>
                  <a:pt x="4393894" y="1382079"/>
                </a:lnTo>
                <a:lnTo>
                  <a:pt x="0" y="13820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677008" y="152400"/>
            <a:ext cx="4393894" cy="1382079"/>
          </a:xfrm>
          <a:custGeom>
            <a:avLst/>
            <a:gdLst/>
            <a:ahLst/>
            <a:cxnLst/>
            <a:rect l="l" t="t" r="r" b="b"/>
            <a:pathLst>
              <a:path w="4393894" h="1382079">
                <a:moveTo>
                  <a:pt x="0" y="0"/>
                </a:moveTo>
                <a:lnTo>
                  <a:pt x="4393894" y="0"/>
                </a:lnTo>
                <a:lnTo>
                  <a:pt x="4393894" y="1382079"/>
                </a:lnTo>
                <a:lnTo>
                  <a:pt x="0" y="13820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524608" y="304800"/>
            <a:ext cx="4393894" cy="1382079"/>
          </a:xfrm>
          <a:custGeom>
            <a:avLst/>
            <a:gdLst/>
            <a:ahLst/>
            <a:cxnLst/>
            <a:rect l="l" t="t" r="r" b="b"/>
            <a:pathLst>
              <a:path w="4393894" h="1382079">
                <a:moveTo>
                  <a:pt x="0" y="0"/>
                </a:moveTo>
                <a:lnTo>
                  <a:pt x="4393894" y="0"/>
                </a:lnTo>
                <a:lnTo>
                  <a:pt x="4393894" y="1382079"/>
                </a:lnTo>
                <a:lnTo>
                  <a:pt x="0" y="13820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a:off x="-372208" y="457200"/>
            <a:ext cx="4393894" cy="1382079"/>
          </a:xfrm>
          <a:custGeom>
            <a:avLst/>
            <a:gdLst/>
            <a:ahLst/>
            <a:cxnLst/>
            <a:rect l="l" t="t" r="r" b="b"/>
            <a:pathLst>
              <a:path w="4393894" h="1382079">
                <a:moveTo>
                  <a:pt x="0" y="0"/>
                </a:moveTo>
                <a:lnTo>
                  <a:pt x="4393894" y="0"/>
                </a:lnTo>
                <a:lnTo>
                  <a:pt x="4393894" y="1382079"/>
                </a:lnTo>
                <a:lnTo>
                  <a:pt x="0" y="13820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219808" y="609600"/>
            <a:ext cx="4393894" cy="1382079"/>
          </a:xfrm>
          <a:custGeom>
            <a:avLst/>
            <a:gdLst/>
            <a:ahLst/>
            <a:cxnLst/>
            <a:rect l="l" t="t" r="r" b="b"/>
            <a:pathLst>
              <a:path w="4393894" h="1382079">
                <a:moveTo>
                  <a:pt x="0" y="0"/>
                </a:moveTo>
                <a:lnTo>
                  <a:pt x="4393894" y="0"/>
                </a:lnTo>
                <a:lnTo>
                  <a:pt x="4393894" y="1382079"/>
                </a:lnTo>
                <a:lnTo>
                  <a:pt x="0" y="13820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9009410" cy="1907038"/>
            <a:chOff x="0" y="0"/>
            <a:chExt cx="3286657" cy="695693"/>
          </a:xfrm>
        </p:grpSpPr>
        <p:sp>
          <p:nvSpPr>
            <p:cNvPr id="4" name="Freeform 4"/>
            <p:cNvSpPr/>
            <p:nvPr/>
          </p:nvSpPr>
          <p:spPr>
            <a:xfrm>
              <a:off x="0" y="0"/>
              <a:ext cx="3286657" cy="695693"/>
            </a:xfrm>
            <a:custGeom>
              <a:avLst/>
              <a:gdLst/>
              <a:ahLst/>
              <a:cxnLst/>
              <a:rect l="l" t="t" r="r" b="b"/>
              <a:pathLst>
                <a:path w="3286657" h="695693">
                  <a:moveTo>
                    <a:pt x="0" y="0"/>
                  </a:moveTo>
                  <a:lnTo>
                    <a:pt x="3286657" y="0"/>
                  </a:lnTo>
                  <a:lnTo>
                    <a:pt x="3286657" y="695693"/>
                  </a:lnTo>
                  <a:lnTo>
                    <a:pt x="0" y="695693"/>
                  </a:lnTo>
                  <a:close/>
                </a:path>
              </a:pathLst>
            </a:custGeom>
            <a:solidFill>
              <a:srgbClr val="FFFFFF"/>
            </a:solidFill>
          </p:spPr>
          <p:txBody>
            <a:bodyPr/>
            <a:lstStyle/>
            <a:p>
              <a:endParaRPr lang="en-US"/>
            </a:p>
          </p:txBody>
        </p:sp>
      </p:grpSp>
      <p:grpSp>
        <p:nvGrpSpPr>
          <p:cNvPr id="5" name="Group 5"/>
          <p:cNvGrpSpPr/>
          <p:nvPr/>
        </p:nvGrpSpPr>
        <p:grpSpPr>
          <a:xfrm>
            <a:off x="905495" y="2915205"/>
            <a:ext cx="9009410" cy="5787794"/>
            <a:chOff x="0" y="0"/>
            <a:chExt cx="3286657" cy="2111403"/>
          </a:xfrm>
        </p:grpSpPr>
        <p:sp>
          <p:nvSpPr>
            <p:cNvPr id="6" name="Freeform 6"/>
            <p:cNvSpPr/>
            <p:nvPr/>
          </p:nvSpPr>
          <p:spPr>
            <a:xfrm>
              <a:off x="0" y="0"/>
              <a:ext cx="3286657" cy="2111403"/>
            </a:xfrm>
            <a:custGeom>
              <a:avLst/>
              <a:gdLst/>
              <a:ahLst/>
              <a:cxnLst/>
              <a:rect l="l" t="t" r="r" b="b"/>
              <a:pathLst>
                <a:path w="3286657" h="2111403">
                  <a:moveTo>
                    <a:pt x="0" y="0"/>
                  </a:moveTo>
                  <a:lnTo>
                    <a:pt x="3286657" y="0"/>
                  </a:lnTo>
                  <a:lnTo>
                    <a:pt x="3286657" y="2111403"/>
                  </a:lnTo>
                  <a:lnTo>
                    <a:pt x="0" y="2111403"/>
                  </a:lnTo>
                  <a:close/>
                </a:path>
              </a:pathLst>
            </a:custGeom>
            <a:solidFill>
              <a:srgbClr val="FFFFFF"/>
            </a:solidFill>
          </p:spPr>
          <p:txBody>
            <a:bodyPr/>
            <a:lstStyle/>
            <a:p>
              <a:endParaRPr lang="en-US"/>
            </a:p>
          </p:txBody>
        </p:sp>
      </p:grpSp>
      <p:grpSp>
        <p:nvGrpSpPr>
          <p:cNvPr id="7" name="Group 7"/>
          <p:cNvGrpSpPr/>
          <p:nvPr/>
        </p:nvGrpSpPr>
        <p:grpSpPr>
          <a:xfrm>
            <a:off x="10261150" y="657204"/>
            <a:ext cx="7087021" cy="8045795"/>
            <a:chOff x="0" y="0"/>
            <a:chExt cx="2585364" cy="2935128"/>
          </a:xfrm>
        </p:grpSpPr>
        <p:sp>
          <p:nvSpPr>
            <p:cNvPr id="8" name="Freeform 8"/>
            <p:cNvSpPr/>
            <p:nvPr/>
          </p:nvSpPr>
          <p:spPr>
            <a:xfrm>
              <a:off x="0" y="0"/>
              <a:ext cx="2585364" cy="2935128"/>
            </a:xfrm>
            <a:custGeom>
              <a:avLst/>
              <a:gdLst/>
              <a:ahLst/>
              <a:cxnLst/>
              <a:rect l="l" t="t" r="r" b="b"/>
              <a:pathLst>
                <a:path w="2585364" h="2935128">
                  <a:moveTo>
                    <a:pt x="0" y="0"/>
                  </a:moveTo>
                  <a:lnTo>
                    <a:pt x="2585364" y="0"/>
                  </a:lnTo>
                  <a:lnTo>
                    <a:pt x="2585364" y="2935128"/>
                  </a:lnTo>
                  <a:lnTo>
                    <a:pt x="0" y="2935128"/>
                  </a:lnTo>
                  <a:close/>
                </a:path>
              </a:pathLst>
            </a:custGeom>
            <a:solidFill>
              <a:srgbClr val="FFFFFF"/>
            </a:solidFill>
          </p:spPr>
          <p:txBody>
            <a:bodyPr/>
            <a:lstStyle/>
            <a:p>
              <a:endParaRPr lang="en-US"/>
            </a:p>
          </p:txBody>
        </p:sp>
      </p:grpSp>
      <p:grpSp>
        <p:nvGrpSpPr>
          <p:cNvPr id="9" name="Group 9"/>
          <p:cNvGrpSpPr/>
          <p:nvPr/>
        </p:nvGrpSpPr>
        <p:grpSpPr>
          <a:xfrm>
            <a:off x="10626673" y="1011978"/>
            <a:ext cx="6355975" cy="7351955"/>
            <a:chOff x="0" y="0"/>
            <a:chExt cx="8474633" cy="9802607"/>
          </a:xfrm>
        </p:grpSpPr>
        <p:pic>
          <p:nvPicPr>
            <p:cNvPr id="10" name="Picture 10"/>
            <p:cNvPicPr>
              <a:picLocks noChangeAspect="1"/>
            </p:cNvPicPr>
            <p:nvPr/>
          </p:nvPicPr>
          <p:blipFill>
            <a:blip r:embed="rId3"/>
            <a:srcRect t="11443" b="11443"/>
            <a:stretch>
              <a:fillRect/>
            </a:stretch>
          </p:blipFill>
          <p:spPr>
            <a:xfrm>
              <a:off x="0" y="0"/>
              <a:ext cx="8474633" cy="9802607"/>
            </a:xfrm>
            <a:prstGeom prst="rect">
              <a:avLst/>
            </a:prstGeom>
          </p:spPr>
        </p:pic>
      </p:grpSp>
      <p:sp>
        <p:nvSpPr>
          <p:cNvPr id="11" name="TextBox 11"/>
          <p:cNvSpPr txBox="1"/>
          <p:nvPr/>
        </p:nvSpPr>
        <p:spPr>
          <a:xfrm>
            <a:off x="1887918" y="924956"/>
            <a:ext cx="7049083" cy="1371600"/>
          </a:xfrm>
          <a:prstGeom prst="rect">
            <a:avLst/>
          </a:prstGeom>
        </p:spPr>
        <p:txBody>
          <a:bodyPr lIns="0" tIns="0" rIns="0" bIns="0" rtlCol="0" anchor="t">
            <a:spAutoFit/>
          </a:bodyPr>
          <a:lstStyle/>
          <a:p>
            <a:pPr marL="0" lvl="0" indent="0">
              <a:lnSpc>
                <a:spcPts val="10800"/>
              </a:lnSpc>
              <a:spcBef>
                <a:spcPct val="0"/>
              </a:spcBef>
            </a:pPr>
            <a:r>
              <a:rPr lang="en-US" sz="9000">
                <a:solidFill>
                  <a:srgbClr val="003EA8"/>
                </a:solidFill>
                <a:latin typeface="Muli Bold"/>
              </a:rPr>
              <a:t>NỘI DUNG</a:t>
            </a:r>
          </a:p>
        </p:txBody>
      </p:sp>
      <p:grpSp>
        <p:nvGrpSpPr>
          <p:cNvPr id="12" name="Group 12"/>
          <p:cNvGrpSpPr/>
          <p:nvPr/>
        </p:nvGrpSpPr>
        <p:grpSpPr>
          <a:xfrm>
            <a:off x="1887918" y="3406856"/>
            <a:ext cx="7051342" cy="3473288"/>
            <a:chOff x="0" y="0"/>
            <a:chExt cx="9401790" cy="4631050"/>
          </a:xfrm>
        </p:grpSpPr>
        <p:sp>
          <p:nvSpPr>
            <p:cNvPr id="13" name="TextBox 13"/>
            <p:cNvSpPr txBox="1"/>
            <p:nvPr/>
          </p:nvSpPr>
          <p:spPr>
            <a:xfrm>
              <a:off x="0" y="-28575"/>
              <a:ext cx="9398777" cy="731308"/>
            </a:xfrm>
            <a:prstGeom prst="rect">
              <a:avLst/>
            </a:prstGeom>
          </p:spPr>
          <p:txBody>
            <a:bodyPr lIns="0" tIns="0" rIns="0" bIns="0" rtlCol="0" anchor="t">
              <a:spAutoFit/>
            </a:bodyPr>
            <a:lstStyle/>
            <a:p>
              <a:pPr>
                <a:lnSpc>
                  <a:spcPts val="4550"/>
                </a:lnSpc>
              </a:pPr>
              <a:r>
                <a:rPr lang="en-US" sz="3500">
                  <a:solidFill>
                    <a:srgbClr val="003EA8"/>
                  </a:solidFill>
                  <a:latin typeface="Muli Bold"/>
                </a:rPr>
                <a:t>Giới thiệu về đề tài </a:t>
              </a:r>
            </a:p>
          </p:txBody>
        </p:sp>
        <p:sp>
          <p:nvSpPr>
            <p:cNvPr id="14" name="TextBox 14"/>
            <p:cNvSpPr txBox="1"/>
            <p:nvPr/>
          </p:nvSpPr>
          <p:spPr>
            <a:xfrm>
              <a:off x="0" y="1937521"/>
              <a:ext cx="9398777" cy="731308"/>
            </a:xfrm>
            <a:prstGeom prst="rect">
              <a:avLst/>
            </a:prstGeom>
          </p:spPr>
          <p:txBody>
            <a:bodyPr lIns="0" tIns="0" rIns="0" bIns="0" rtlCol="0" anchor="t">
              <a:spAutoFit/>
            </a:bodyPr>
            <a:lstStyle/>
            <a:p>
              <a:pPr>
                <a:lnSpc>
                  <a:spcPts val="4550"/>
                </a:lnSpc>
              </a:pPr>
              <a:r>
                <a:rPr lang="en-US" sz="3500">
                  <a:solidFill>
                    <a:srgbClr val="003EA8"/>
                  </a:solidFill>
                  <a:latin typeface="Muli Bold"/>
                </a:rPr>
                <a:t>Lý do chọn mô hình</a:t>
              </a:r>
            </a:p>
          </p:txBody>
        </p:sp>
        <p:sp>
          <p:nvSpPr>
            <p:cNvPr id="15" name="TextBox 15"/>
            <p:cNvSpPr txBox="1"/>
            <p:nvPr/>
          </p:nvSpPr>
          <p:spPr>
            <a:xfrm>
              <a:off x="3012" y="3899742"/>
              <a:ext cx="9398777" cy="731308"/>
            </a:xfrm>
            <a:prstGeom prst="rect">
              <a:avLst/>
            </a:prstGeom>
          </p:spPr>
          <p:txBody>
            <a:bodyPr lIns="0" tIns="0" rIns="0" bIns="0" rtlCol="0" anchor="t">
              <a:spAutoFit/>
            </a:bodyPr>
            <a:lstStyle/>
            <a:p>
              <a:pPr>
                <a:lnSpc>
                  <a:spcPts val="4550"/>
                </a:lnSpc>
              </a:pPr>
              <a:r>
                <a:rPr lang="en-US" sz="3500">
                  <a:solidFill>
                    <a:srgbClr val="003EA8"/>
                  </a:solidFill>
                  <a:latin typeface="Muli Bold"/>
                </a:rPr>
                <a:t>Thời gian dự án bắt đầu, kết thúc</a:t>
              </a:r>
            </a:p>
          </p:txBody>
        </p:sp>
      </p:grpSp>
      <p:sp>
        <p:nvSpPr>
          <p:cNvPr id="16" name="Freeform 16"/>
          <p:cNvSpPr/>
          <p:nvPr/>
        </p:nvSpPr>
        <p:spPr>
          <a:xfrm>
            <a:off x="15301511" y="-207276"/>
            <a:ext cx="4876557" cy="1728961"/>
          </a:xfrm>
          <a:custGeom>
            <a:avLst/>
            <a:gdLst/>
            <a:ahLst/>
            <a:cxnLst/>
            <a:rect l="l" t="t" r="r" b="b"/>
            <a:pathLst>
              <a:path w="4876557" h="1728961">
                <a:moveTo>
                  <a:pt x="0" y="0"/>
                </a:moveTo>
                <a:lnTo>
                  <a:pt x="4876558" y="0"/>
                </a:lnTo>
                <a:lnTo>
                  <a:pt x="4876558"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10800000">
            <a:off x="8469322" y="9150674"/>
            <a:ext cx="4876557" cy="1728961"/>
          </a:xfrm>
          <a:custGeom>
            <a:avLst/>
            <a:gdLst/>
            <a:ahLst/>
            <a:cxnLst/>
            <a:rect l="l" t="t" r="r" b="b"/>
            <a:pathLst>
              <a:path w="4876557" h="1728961">
                <a:moveTo>
                  <a:pt x="0" y="0"/>
                </a:moveTo>
                <a:lnTo>
                  <a:pt x="4876557" y="0"/>
                </a:lnTo>
                <a:lnTo>
                  <a:pt x="4876557"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8" name="Group 18"/>
          <p:cNvGrpSpPr/>
          <p:nvPr/>
        </p:nvGrpSpPr>
        <p:grpSpPr>
          <a:xfrm>
            <a:off x="895970" y="9044945"/>
            <a:ext cx="3539104" cy="617207"/>
            <a:chOff x="0" y="0"/>
            <a:chExt cx="1291075" cy="225159"/>
          </a:xfrm>
        </p:grpSpPr>
        <p:sp>
          <p:nvSpPr>
            <p:cNvPr id="19" name="Freeform 19"/>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20" name="Freeform 20"/>
          <p:cNvSpPr/>
          <p:nvPr/>
        </p:nvSpPr>
        <p:spPr>
          <a:xfrm>
            <a:off x="295787" y="291782"/>
            <a:ext cx="441616" cy="633141"/>
          </a:xfrm>
          <a:custGeom>
            <a:avLst/>
            <a:gdLst/>
            <a:ahLst/>
            <a:cxnLst/>
            <a:rect l="l" t="t" r="r" b="b"/>
            <a:pathLst>
              <a:path w="441616" h="633141">
                <a:moveTo>
                  <a:pt x="0" y="0"/>
                </a:moveTo>
                <a:lnTo>
                  <a:pt x="441615" y="0"/>
                </a:lnTo>
                <a:lnTo>
                  <a:pt x="441615"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1" name="TextBox 21"/>
          <p:cNvSpPr txBox="1"/>
          <p:nvPr/>
        </p:nvSpPr>
        <p:spPr>
          <a:xfrm>
            <a:off x="1887918" y="7651669"/>
            <a:ext cx="7440622" cy="596900"/>
          </a:xfrm>
          <a:prstGeom prst="rect">
            <a:avLst/>
          </a:prstGeom>
        </p:spPr>
        <p:txBody>
          <a:bodyPr lIns="0" tIns="0" rIns="0" bIns="0" rtlCol="0" anchor="t">
            <a:spAutoFit/>
          </a:bodyPr>
          <a:lstStyle/>
          <a:p>
            <a:pPr>
              <a:lnSpc>
                <a:spcPts val="4900"/>
              </a:lnSpc>
              <a:spcBef>
                <a:spcPct val="0"/>
              </a:spcBef>
            </a:pPr>
            <a:r>
              <a:rPr lang="en-US" sz="3500">
                <a:solidFill>
                  <a:srgbClr val="003EA8"/>
                </a:solidFill>
                <a:latin typeface="Muli Bold"/>
              </a:rPr>
              <a:t>Hoạt động của team</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80808"/>
            <a:ext cx="16439375" cy="3503822"/>
            <a:chOff x="0" y="0"/>
            <a:chExt cx="5997128" cy="1278204"/>
          </a:xfrm>
        </p:grpSpPr>
        <p:sp>
          <p:nvSpPr>
            <p:cNvPr id="4" name="Freeform 4"/>
            <p:cNvSpPr/>
            <p:nvPr/>
          </p:nvSpPr>
          <p:spPr>
            <a:xfrm>
              <a:off x="0" y="0"/>
              <a:ext cx="5997129" cy="1278204"/>
            </a:xfrm>
            <a:custGeom>
              <a:avLst/>
              <a:gdLst/>
              <a:ahLst/>
              <a:cxnLst/>
              <a:rect l="l" t="t" r="r" b="b"/>
              <a:pathLst>
                <a:path w="5997129" h="1278204">
                  <a:moveTo>
                    <a:pt x="0" y="0"/>
                  </a:moveTo>
                  <a:lnTo>
                    <a:pt x="5997129" y="0"/>
                  </a:lnTo>
                  <a:lnTo>
                    <a:pt x="5997129" y="1278204"/>
                  </a:lnTo>
                  <a:lnTo>
                    <a:pt x="0" y="1278204"/>
                  </a:lnTo>
                  <a:close/>
                </a:path>
              </a:pathLst>
            </a:custGeom>
            <a:solidFill>
              <a:srgbClr val="FFFFFF"/>
            </a:solidFill>
          </p:spPr>
          <p:txBody>
            <a:bodyPr/>
            <a:lstStyle/>
            <a:p>
              <a:endParaRPr lang="en-US"/>
            </a:p>
          </p:txBody>
        </p:sp>
      </p:grpSp>
      <p:graphicFrame>
        <p:nvGraphicFramePr>
          <p:cNvPr id="5" name="Table 5"/>
          <p:cNvGraphicFramePr>
            <a:graphicFrameLocks noGrp="1"/>
          </p:cNvGraphicFramePr>
          <p:nvPr/>
        </p:nvGraphicFramePr>
        <p:xfrm>
          <a:off x="905495" y="4534121"/>
          <a:ext cx="16439375" cy="3855657"/>
        </p:xfrm>
        <a:graphic>
          <a:graphicData uri="http://schemas.openxmlformats.org/drawingml/2006/table">
            <a:tbl>
              <a:tblPr/>
              <a:tblGrid>
                <a:gridCol w="8252482">
                  <a:extLst>
                    <a:ext uri="{9D8B030D-6E8A-4147-A177-3AD203B41FA5}">
                      <a16:colId xmlns:a16="http://schemas.microsoft.com/office/drawing/2014/main" val="20000"/>
                    </a:ext>
                  </a:extLst>
                </a:gridCol>
                <a:gridCol w="8186893">
                  <a:extLst>
                    <a:ext uri="{9D8B030D-6E8A-4147-A177-3AD203B41FA5}">
                      <a16:colId xmlns:a16="http://schemas.microsoft.com/office/drawing/2014/main" val="20001"/>
                    </a:ext>
                  </a:extLst>
                </a:gridCol>
              </a:tblGrid>
              <a:tr h="1264425">
                <a:tc>
                  <a:txBody>
                    <a:bodyPr/>
                    <a:lstStyle/>
                    <a:p>
                      <a:pPr algn="ctr">
                        <a:lnSpc>
                          <a:spcPts val="2800"/>
                        </a:lnSpc>
                        <a:defRPr/>
                      </a:pPr>
                      <a:r>
                        <a:rPr lang="en-US" sz="2000">
                          <a:solidFill>
                            <a:srgbClr val="000000"/>
                          </a:solidFill>
                          <a:latin typeface="Cabin"/>
                        </a:rPr>
                        <a:t>Tên dự án: Xây dựng website bán đồ thể thao</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Thời gian thực hiện: từ ngày 1/3/3024 – 15/3/2034</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96175">
                <a:tc>
                  <a:txBody>
                    <a:bodyPr/>
                    <a:lstStyle/>
                    <a:p>
                      <a:pPr algn="ctr">
                        <a:lnSpc>
                          <a:spcPts val="2800"/>
                        </a:lnSpc>
                        <a:defRPr/>
                      </a:pPr>
                      <a:r>
                        <a:rPr lang="en-US" sz="2000">
                          <a:solidFill>
                            <a:srgbClr val="000000"/>
                          </a:solidFill>
                          <a:latin typeface="Cabin"/>
                        </a:rPr>
                        <a:t>Mục đích dự án: Dự án được xây dựng dưới yêu cầu của giáo viên </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Thành viên đội dự án:Vương Đình Tuấn , Hoàng Quốc Trường, Võ Minh Phụng, Nguyễn Gia Ninh</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95057">
                <a:tc>
                  <a:txBody>
                    <a:bodyPr/>
                    <a:lstStyle/>
                    <a:p>
                      <a:pPr algn="ctr">
                        <a:lnSpc>
                          <a:spcPts val="2800"/>
                        </a:lnSpc>
                        <a:defRPr/>
                      </a:pPr>
                      <a:r>
                        <a:rPr lang="en-US" sz="2000">
                          <a:solidFill>
                            <a:srgbClr val="000000"/>
                          </a:solidFill>
                          <a:latin typeface="Cabin"/>
                        </a:rPr>
                        <a:t>Đơn vị thực hiện: Nhóm Dophin</a:t>
                      </a:r>
                      <a:endParaRPr lang="en-US" sz="1100"/>
                    </a:p>
                  </a:txBody>
                  <a:tcPr marL="190500" marR="190500" marT="190500" marB="190500" anchor="ctr">
                    <a:lnL w="0" cap="flat" cmpd="sng" algn="ctr">
                      <a:solidFill>
                        <a:srgbClr val="FFFFFF"/>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tc>
                  <a:txBody>
                    <a:bodyPr/>
                    <a:lstStyle/>
                    <a:p>
                      <a:pPr algn="ctr">
                        <a:lnSpc>
                          <a:spcPts val="2800"/>
                        </a:lnSpc>
                        <a:defRPr/>
                      </a:pPr>
                      <a:r>
                        <a:rPr lang="en-US" sz="2000">
                          <a:solidFill>
                            <a:srgbClr val="000000"/>
                          </a:solidFill>
                          <a:latin typeface="Cabin"/>
                        </a:rPr>
                        <a:t>Là một nền tảng mua sắm trực tuyến với đa dạng sản phẩm thời trang</a:t>
                      </a:r>
                      <a:endParaRPr lang="en-US" sz="1100"/>
                    </a:p>
                  </a:txBody>
                  <a:tcPr marL="190500" marR="190500" marT="190500" marB="190500" anchor="ctr">
                    <a:lnL w="19050" cap="flat" cmpd="sng" algn="ctr">
                      <a:solidFill>
                        <a:srgbClr val="CCCCCC"/>
                      </a:solidFill>
                      <a:prstDash val="solid"/>
                      <a:round/>
                      <a:headEnd type="none" w="med" len="med"/>
                      <a:tailEnd type="none" w="med" len="med"/>
                    </a:lnL>
                    <a:lnR w="0" cap="flat" cmpd="sng" algn="ctr">
                      <a:solidFill>
                        <a:srgbClr val="FFFFFF"/>
                      </a:solidFill>
                      <a:prstDash val="solid"/>
                      <a:round/>
                      <a:headEnd type="none" w="med" len="med"/>
                      <a:tailEnd type="none" w="med" len="med"/>
                    </a:lnR>
                    <a:lnT w="19050" cap="flat" cmpd="sng" algn="ctr">
                      <a:solidFill>
                        <a:srgbClr val="CCCCCC"/>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6" name="Freeform 6"/>
          <p:cNvSpPr/>
          <p:nvPr/>
        </p:nvSpPr>
        <p:spPr>
          <a:xfrm>
            <a:off x="11989663" y="8797919"/>
            <a:ext cx="7147788" cy="1728465"/>
          </a:xfrm>
          <a:custGeom>
            <a:avLst/>
            <a:gdLst/>
            <a:ahLst/>
            <a:cxnLst/>
            <a:rect l="l" t="t" r="r" b="b"/>
            <a:pathLst>
              <a:path w="7147788" h="1728465">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Freeform 7"/>
          <p:cNvSpPr/>
          <p:nvPr/>
        </p:nvSpPr>
        <p:spPr>
          <a:xfrm>
            <a:off x="11702764" y="8942224"/>
            <a:ext cx="573798" cy="822649"/>
          </a:xfrm>
          <a:custGeom>
            <a:avLst/>
            <a:gdLst/>
            <a:ahLst/>
            <a:cxnLst/>
            <a:rect l="l" t="t" r="r" b="b"/>
            <a:pathLst>
              <a:path w="573798" h="822649">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8" name="Freeform 8"/>
          <p:cNvSpPr/>
          <p:nvPr/>
        </p:nvSpPr>
        <p:spPr>
          <a:xfrm>
            <a:off x="3318882" y="-411324"/>
            <a:ext cx="573798" cy="822649"/>
          </a:xfrm>
          <a:custGeom>
            <a:avLst/>
            <a:gdLst/>
            <a:ahLst/>
            <a:cxnLst/>
            <a:rect l="l" t="t" r="r" b="b"/>
            <a:pathLst>
              <a:path w="573798" h="822649">
                <a:moveTo>
                  <a:pt x="0" y="0"/>
                </a:moveTo>
                <a:lnTo>
                  <a:pt x="573798" y="0"/>
                </a:lnTo>
                <a:lnTo>
                  <a:pt x="573798" y="822648"/>
                </a:lnTo>
                <a:lnTo>
                  <a:pt x="0" y="8226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608297" y="158885"/>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TextBox 10"/>
          <p:cNvSpPr txBox="1"/>
          <p:nvPr/>
        </p:nvSpPr>
        <p:spPr>
          <a:xfrm>
            <a:off x="2460195" y="1862358"/>
            <a:ext cx="13395565" cy="1228725"/>
          </a:xfrm>
          <a:prstGeom prst="rect">
            <a:avLst/>
          </a:prstGeom>
        </p:spPr>
        <p:txBody>
          <a:bodyPr lIns="0" tIns="0" rIns="0" bIns="0" rtlCol="0" anchor="t">
            <a:spAutoFit/>
          </a:bodyPr>
          <a:lstStyle/>
          <a:p>
            <a:pPr algn="ctr">
              <a:lnSpc>
                <a:spcPts val="9720"/>
              </a:lnSpc>
            </a:pPr>
            <a:r>
              <a:rPr lang="en-US" sz="8100">
                <a:solidFill>
                  <a:srgbClr val="003EA8"/>
                </a:solidFill>
                <a:latin typeface="Muli Bold"/>
              </a:rPr>
              <a:t>GIỚI THIỆU VỀ ĐỀ TÀI</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txBody>
            <a:bodyPr/>
            <a:lstStyle/>
            <a:p>
              <a:endParaRPr lang="en-US"/>
            </a:p>
          </p:txBody>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txBody>
            <a:bodyPr/>
            <a:lstStyle/>
            <a:p>
              <a:endParaRPr lang="en-US"/>
            </a:p>
          </p:txBody>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txBody>
            <a:bodyPr/>
            <a:lstStyle/>
            <a:p>
              <a:endParaRPr lang="en-US"/>
            </a:p>
          </p:txBody>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Công nghệ sử dụng</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7" name="Freeform 17"/>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18"/>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9" name="TextBox 19"/>
          <p:cNvSpPr txBox="1"/>
          <p:nvPr/>
        </p:nvSpPr>
        <p:spPr>
          <a:xfrm>
            <a:off x="926069" y="3063550"/>
            <a:ext cx="8358265" cy="514350"/>
          </a:xfrm>
          <a:prstGeom prst="rect">
            <a:avLst/>
          </a:prstGeom>
        </p:spPr>
        <p:txBody>
          <a:bodyPr lIns="0" tIns="0" rIns="0" bIns="0" rtlCol="0" anchor="t">
            <a:spAutoFit/>
          </a:bodyPr>
          <a:lstStyle/>
          <a:p>
            <a:pPr>
              <a:lnSpc>
                <a:spcPts val="4200"/>
              </a:lnSpc>
              <a:spcBef>
                <a:spcPct val="0"/>
              </a:spcBef>
            </a:pPr>
            <a:r>
              <a:rPr lang="en-US" sz="3000">
                <a:solidFill>
                  <a:srgbClr val="003EA8"/>
                </a:solidFill>
                <a:latin typeface="Muli Bold"/>
              </a:rPr>
              <a:t>Ngôn ngữ lập trình: Java,JSP.</a:t>
            </a:r>
          </a:p>
        </p:txBody>
      </p:sp>
      <p:sp>
        <p:nvSpPr>
          <p:cNvPr id="20" name="TextBox 20"/>
          <p:cNvSpPr txBox="1"/>
          <p:nvPr/>
        </p:nvSpPr>
        <p:spPr>
          <a:xfrm>
            <a:off x="905495" y="4158577"/>
            <a:ext cx="8358265" cy="514350"/>
          </a:xfrm>
          <a:prstGeom prst="rect">
            <a:avLst/>
          </a:prstGeom>
        </p:spPr>
        <p:txBody>
          <a:bodyPr lIns="0" tIns="0" rIns="0" bIns="0" rtlCol="0" anchor="t">
            <a:spAutoFit/>
          </a:bodyPr>
          <a:lstStyle/>
          <a:p>
            <a:pPr>
              <a:lnSpc>
                <a:spcPts val="4200"/>
              </a:lnSpc>
              <a:spcBef>
                <a:spcPct val="0"/>
              </a:spcBef>
            </a:pPr>
            <a:r>
              <a:rPr lang="en-US" sz="3000">
                <a:solidFill>
                  <a:srgbClr val="003EA8"/>
                </a:solidFill>
                <a:latin typeface="Muli Bold"/>
              </a:rPr>
              <a:t>Thiết kế hệ thống: Apache Netbeans IDE 21</a:t>
            </a:r>
          </a:p>
        </p:txBody>
      </p:sp>
      <p:sp>
        <p:nvSpPr>
          <p:cNvPr id="21" name="TextBox 21"/>
          <p:cNvSpPr txBox="1"/>
          <p:nvPr/>
        </p:nvSpPr>
        <p:spPr>
          <a:xfrm>
            <a:off x="926069" y="5253604"/>
            <a:ext cx="8358265" cy="1581150"/>
          </a:xfrm>
          <a:prstGeom prst="rect">
            <a:avLst/>
          </a:prstGeom>
        </p:spPr>
        <p:txBody>
          <a:bodyPr lIns="0" tIns="0" rIns="0" bIns="0" rtlCol="0" anchor="t">
            <a:spAutoFit/>
          </a:bodyPr>
          <a:lstStyle/>
          <a:p>
            <a:pPr algn="just">
              <a:lnSpc>
                <a:spcPts val="4200"/>
              </a:lnSpc>
              <a:spcBef>
                <a:spcPct val="0"/>
              </a:spcBef>
            </a:pPr>
            <a:r>
              <a:rPr lang="en-US" sz="3000">
                <a:solidFill>
                  <a:srgbClr val="003EA8"/>
                </a:solidFill>
                <a:latin typeface="Muli Bold"/>
              </a:rPr>
              <a:t>Thiết kế giao diện: figma</a:t>
            </a:r>
          </a:p>
          <a:p>
            <a:pPr algn="just">
              <a:lnSpc>
                <a:spcPts val="4200"/>
              </a:lnSpc>
              <a:spcBef>
                <a:spcPct val="0"/>
              </a:spcBef>
            </a:pPr>
            <a:endParaRPr lang="en-US" sz="3000">
              <a:solidFill>
                <a:srgbClr val="003EA8"/>
              </a:solidFill>
              <a:latin typeface="Muli Bold"/>
            </a:endParaRPr>
          </a:p>
          <a:p>
            <a:pPr algn="just">
              <a:lnSpc>
                <a:spcPts val="4200"/>
              </a:lnSpc>
              <a:spcBef>
                <a:spcPct val="0"/>
              </a:spcBef>
            </a:pPr>
            <a:r>
              <a:rPr lang="en-US" sz="3000">
                <a:solidFill>
                  <a:srgbClr val="003EA8"/>
                </a:solidFill>
                <a:latin typeface="Muli Bold"/>
              </a:rPr>
              <a:t> Thiết kế xây dựng CSDL: SQL Server 2019.</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txBody>
            <a:bodyPr/>
            <a:lstStyle/>
            <a:p>
              <a:endParaRPr lang="en-US"/>
            </a:p>
          </p:txBody>
        </p:sp>
      </p:grpSp>
      <p:grpSp>
        <p:nvGrpSpPr>
          <p:cNvPr id="5" name="Group 5"/>
          <p:cNvGrpSpPr/>
          <p:nvPr/>
        </p:nvGrpSpPr>
        <p:grpSpPr>
          <a:xfrm>
            <a:off x="9625957" y="2915205"/>
            <a:ext cx="7724783"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txBody>
            <a:bodyPr/>
            <a:lstStyle/>
            <a:p>
              <a:endParaRPr lang="en-US"/>
            </a:p>
          </p:txBody>
        </p:sp>
      </p:grpSp>
      <p:grpSp>
        <p:nvGrpSpPr>
          <p:cNvPr id="7" name="Group 7"/>
          <p:cNvGrpSpPr/>
          <p:nvPr/>
        </p:nvGrpSpPr>
        <p:grpSpPr>
          <a:xfrm>
            <a:off x="926069" y="2915205"/>
            <a:ext cx="835826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txBody>
            <a:bodyPr/>
            <a:lstStyle/>
            <a:p>
              <a:endParaRPr lang="en-US"/>
            </a:p>
          </p:txBody>
        </p:sp>
      </p:grpSp>
      <p:sp>
        <p:nvSpPr>
          <p:cNvPr id="9" name="Freeform 9"/>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0" name="Group 10"/>
          <p:cNvGrpSpPr/>
          <p:nvPr/>
        </p:nvGrpSpPr>
        <p:grpSpPr>
          <a:xfrm>
            <a:off x="9908900" y="3235000"/>
            <a:ext cx="121908" cy="121908"/>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grpSp>
        <p:nvGrpSpPr>
          <p:cNvPr id="12" name="Group 12"/>
          <p:cNvGrpSpPr/>
          <p:nvPr/>
        </p:nvGrpSpPr>
        <p:grpSpPr>
          <a:xfrm>
            <a:off x="10055579" y="7995212"/>
            <a:ext cx="121908" cy="121908"/>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sp>
        <p:nvSpPr>
          <p:cNvPr id="14" name="TextBox 14"/>
          <p:cNvSpPr txBox="1"/>
          <p:nvPr/>
        </p:nvSpPr>
        <p:spPr>
          <a:xfrm>
            <a:off x="3343782" y="934222"/>
            <a:ext cx="11600436" cy="1276350"/>
          </a:xfrm>
          <a:prstGeom prst="rect">
            <a:avLst/>
          </a:prstGeom>
        </p:spPr>
        <p:txBody>
          <a:bodyPr lIns="0" tIns="0" rIns="0" bIns="0" rtlCol="0" anchor="t">
            <a:spAutoFit/>
          </a:bodyPr>
          <a:lstStyle/>
          <a:p>
            <a:pPr algn="ctr">
              <a:lnSpc>
                <a:spcPts val="10199"/>
              </a:lnSpc>
            </a:pPr>
            <a:r>
              <a:rPr lang="en-US" sz="8499">
                <a:solidFill>
                  <a:srgbClr val="003EA8"/>
                </a:solidFill>
                <a:latin typeface="Muli Bold"/>
              </a:rPr>
              <a:t>mô hình quản lý dự án</a:t>
            </a:r>
          </a:p>
        </p:txBody>
      </p:sp>
      <p:sp>
        <p:nvSpPr>
          <p:cNvPr id="15" name="Freeform 15"/>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6" name="Freeform 16"/>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Freeform 17"/>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8" name="Freeform 18"/>
          <p:cNvSpPr/>
          <p:nvPr/>
        </p:nvSpPr>
        <p:spPr>
          <a:xfrm>
            <a:off x="11251560" y="3668527"/>
            <a:ext cx="4473578" cy="4262099"/>
          </a:xfrm>
          <a:custGeom>
            <a:avLst/>
            <a:gdLst/>
            <a:ahLst/>
            <a:cxnLst/>
            <a:rect l="l" t="t" r="r" b="b"/>
            <a:pathLst>
              <a:path w="4473578" h="4262099">
                <a:moveTo>
                  <a:pt x="0" y="0"/>
                </a:moveTo>
                <a:lnTo>
                  <a:pt x="4473577" y="0"/>
                </a:lnTo>
                <a:lnTo>
                  <a:pt x="4473577" y="4262100"/>
                </a:lnTo>
                <a:lnTo>
                  <a:pt x="0" y="42621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9" name="TextBox 19"/>
          <p:cNvSpPr txBox="1"/>
          <p:nvPr/>
        </p:nvSpPr>
        <p:spPr>
          <a:xfrm>
            <a:off x="926069" y="3063550"/>
            <a:ext cx="8358265" cy="5848350"/>
          </a:xfrm>
          <a:prstGeom prst="rect">
            <a:avLst/>
          </a:prstGeom>
        </p:spPr>
        <p:txBody>
          <a:bodyPr lIns="0" tIns="0" rIns="0" bIns="0" rtlCol="0" anchor="t">
            <a:spAutoFit/>
          </a:bodyPr>
          <a:lstStyle/>
          <a:p>
            <a:pPr>
              <a:lnSpc>
                <a:spcPts val="4200"/>
              </a:lnSpc>
            </a:pPr>
            <a:r>
              <a:rPr lang="en-US" sz="3000">
                <a:solidFill>
                  <a:srgbClr val="003EA8"/>
                </a:solidFill>
                <a:latin typeface="Muli Bold"/>
              </a:rPr>
              <a:t>-Mô hình thác nước Waterfall</a:t>
            </a:r>
          </a:p>
          <a:p>
            <a:pPr>
              <a:lnSpc>
                <a:spcPts val="4200"/>
              </a:lnSpc>
            </a:pPr>
            <a:r>
              <a:rPr lang="en-US" sz="3000">
                <a:solidFill>
                  <a:srgbClr val="003EA8"/>
                </a:solidFill>
                <a:latin typeface="Muli Bold"/>
              </a:rPr>
              <a:t>-Lý do lựa chọn: .</a:t>
            </a:r>
          </a:p>
          <a:p>
            <a:pPr>
              <a:lnSpc>
                <a:spcPts val="4200"/>
              </a:lnSpc>
            </a:pPr>
            <a:r>
              <a:rPr lang="en-US" sz="3000">
                <a:solidFill>
                  <a:srgbClr val="003EA8"/>
                </a:solidFill>
                <a:latin typeface="Muli Bold"/>
              </a:rPr>
              <a:t>&gt;Có quy trình rõ ràng từng bước, giúp dễ tiếp cận, nắm bắt và áp dụng.</a:t>
            </a:r>
          </a:p>
          <a:p>
            <a:pPr>
              <a:lnSpc>
                <a:spcPts val="4200"/>
              </a:lnSpc>
            </a:pPr>
            <a:r>
              <a:rPr lang="en-US" sz="3000">
                <a:solidFill>
                  <a:srgbClr val="003EA8"/>
                </a:solidFill>
                <a:latin typeface="Muli Bold"/>
              </a:rPr>
              <a:t>&gt;Việc quản lý và bảo trì thuận lợi nhờ tiếp cận theo thứ tự và định rõ từng giai đoạn.</a:t>
            </a:r>
          </a:p>
          <a:p>
            <a:pPr>
              <a:lnSpc>
                <a:spcPts val="4200"/>
              </a:lnSpc>
            </a:pPr>
            <a:r>
              <a:rPr lang="en-US" sz="3000">
                <a:solidFill>
                  <a:srgbClr val="003EA8"/>
                </a:solidFill>
                <a:latin typeface="Muli Bold"/>
              </a:rPr>
              <a:t>&gt;Tăng cường tính thuận lợi trong quá trình kiểm thử.</a:t>
            </a:r>
          </a:p>
          <a:p>
            <a:pPr>
              <a:lnSpc>
                <a:spcPts val="4200"/>
              </a:lnSpc>
            </a:pPr>
            <a:r>
              <a:rPr lang="en-US" sz="3000">
                <a:solidFill>
                  <a:srgbClr val="003EA8"/>
                </a:solidFill>
                <a:latin typeface="Muli Bold"/>
              </a:rPr>
              <a:t>&gt;mang lại hiệu quả cao khi áp dụng trong dự án nhỏ này.</a:t>
            </a:r>
          </a:p>
          <a:p>
            <a:pPr>
              <a:lnSpc>
                <a:spcPts val="4200"/>
              </a:lnSpc>
              <a:spcBef>
                <a:spcPct val="0"/>
              </a:spcBef>
            </a:pPr>
            <a:endParaRPr lang="en-US" sz="3000">
              <a:solidFill>
                <a:srgbClr val="003EA8"/>
              </a:solidFill>
              <a:latin typeface="Muli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3578601" y="287343"/>
            <a:ext cx="10302037" cy="2305658"/>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sp>
        <p:nvSpPr>
          <p:cNvPr id="5" name="Freeform 5"/>
          <p:cNvSpPr/>
          <p:nvPr/>
        </p:nvSpPr>
        <p:spPr>
          <a:xfrm flipH="1">
            <a:off x="14790825" y="459188"/>
            <a:ext cx="5533751" cy="1961966"/>
          </a:xfrm>
          <a:custGeom>
            <a:avLst/>
            <a:gdLst/>
            <a:ahLst/>
            <a:cxnLst/>
            <a:rect l="l" t="t" r="r" b="b"/>
            <a:pathLst>
              <a:path w="5533751" h="1961966">
                <a:moveTo>
                  <a:pt x="5533751" y="0"/>
                </a:moveTo>
                <a:lnTo>
                  <a:pt x="0" y="0"/>
                </a:lnTo>
                <a:lnTo>
                  <a:pt x="0" y="1961967"/>
                </a:lnTo>
                <a:lnTo>
                  <a:pt x="5533751" y="1961967"/>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946556" y="8151798"/>
            <a:ext cx="5533751" cy="1961966"/>
          </a:xfrm>
          <a:custGeom>
            <a:avLst/>
            <a:gdLst/>
            <a:ahLst/>
            <a:cxnLst/>
            <a:rect l="l" t="t" r="r" b="b"/>
            <a:pathLst>
              <a:path w="5533751" h="1961966">
                <a:moveTo>
                  <a:pt x="0" y="0"/>
                </a:moveTo>
                <a:lnTo>
                  <a:pt x="5533751" y="0"/>
                </a:lnTo>
                <a:lnTo>
                  <a:pt x="5533751" y="1961967"/>
                </a:lnTo>
                <a:lnTo>
                  <a:pt x="0" y="19619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7374448" y="9044945"/>
            <a:ext cx="3539104" cy="617207"/>
            <a:chOff x="0" y="0"/>
            <a:chExt cx="1291075" cy="225159"/>
          </a:xfrm>
        </p:grpSpPr>
        <p:sp>
          <p:nvSpPr>
            <p:cNvPr id="8" name="Freeform 8"/>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9" name="Freeform 9"/>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0"/>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1" name="Group 11"/>
          <p:cNvGrpSpPr/>
          <p:nvPr/>
        </p:nvGrpSpPr>
        <p:grpSpPr>
          <a:xfrm>
            <a:off x="1141668" y="2976749"/>
            <a:ext cx="16004663" cy="5300568"/>
            <a:chOff x="0" y="0"/>
            <a:chExt cx="5370808" cy="1778752"/>
          </a:xfrm>
        </p:grpSpPr>
        <p:sp>
          <p:nvSpPr>
            <p:cNvPr id="12" name="Freeform 12"/>
            <p:cNvSpPr/>
            <p:nvPr/>
          </p:nvSpPr>
          <p:spPr>
            <a:xfrm>
              <a:off x="0" y="0"/>
              <a:ext cx="5370807" cy="1778752"/>
            </a:xfrm>
            <a:custGeom>
              <a:avLst/>
              <a:gdLst/>
              <a:ahLst/>
              <a:cxnLst/>
              <a:rect l="l" t="t" r="r" b="b"/>
              <a:pathLst>
                <a:path w="5370807" h="1778752">
                  <a:moveTo>
                    <a:pt x="0" y="0"/>
                  </a:moveTo>
                  <a:lnTo>
                    <a:pt x="5370807" y="0"/>
                  </a:lnTo>
                  <a:lnTo>
                    <a:pt x="5370807" y="1778752"/>
                  </a:lnTo>
                  <a:lnTo>
                    <a:pt x="0" y="1778752"/>
                  </a:lnTo>
                  <a:close/>
                </a:path>
              </a:pathLst>
            </a:custGeom>
            <a:solidFill>
              <a:srgbClr val="FFFFFF"/>
            </a:solidFill>
          </p:spPr>
          <p:txBody>
            <a:bodyPr/>
            <a:lstStyle/>
            <a:p>
              <a:endParaRPr lang="en-US"/>
            </a:p>
          </p:txBody>
        </p:sp>
      </p:grpSp>
      <p:sp>
        <p:nvSpPr>
          <p:cNvPr id="13" name="TextBox 13"/>
          <p:cNvSpPr txBox="1"/>
          <p:nvPr/>
        </p:nvSpPr>
        <p:spPr>
          <a:xfrm>
            <a:off x="1230458" y="3217848"/>
            <a:ext cx="15915874" cy="3909974"/>
          </a:xfrm>
          <a:prstGeom prst="rect">
            <a:avLst/>
          </a:prstGeom>
        </p:spPr>
        <p:txBody>
          <a:bodyPr lIns="0" tIns="0" rIns="0" bIns="0" rtlCol="0" anchor="t">
            <a:spAutoFit/>
          </a:bodyPr>
          <a:lstStyle/>
          <a:p>
            <a:pPr algn="just">
              <a:lnSpc>
                <a:spcPts val="4464"/>
              </a:lnSpc>
              <a:spcBef>
                <a:spcPct val="0"/>
              </a:spcBef>
            </a:pPr>
            <a:r>
              <a:rPr lang="en-US" sz="3189">
                <a:solidFill>
                  <a:srgbClr val="003EA8"/>
                </a:solidFill>
                <a:latin typeface="Muli Bold"/>
              </a:rPr>
              <a:t>1. Khởi tạo dự án</a:t>
            </a:r>
          </a:p>
          <a:p>
            <a:pPr algn="just">
              <a:lnSpc>
                <a:spcPts val="4464"/>
              </a:lnSpc>
              <a:spcBef>
                <a:spcPct val="0"/>
              </a:spcBef>
            </a:pPr>
            <a:r>
              <a:rPr lang="en-US" sz="3189">
                <a:solidFill>
                  <a:srgbClr val="003EA8"/>
                </a:solidFill>
                <a:latin typeface="Muli Bold"/>
              </a:rPr>
              <a:t>     1.2. Người xét duyệt: TS.Quỳnh Trân</a:t>
            </a:r>
          </a:p>
          <a:p>
            <a:pPr algn="just">
              <a:lnSpc>
                <a:spcPts val="4464"/>
              </a:lnSpc>
              <a:spcBef>
                <a:spcPct val="0"/>
              </a:spcBef>
            </a:pPr>
            <a:r>
              <a:rPr lang="en-US" sz="3189">
                <a:solidFill>
                  <a:srgbClr val="003EA8"/>
                </a:solidFill>
                <a:latin typeface="Muli Bold"/>
              </a:rPr>
              <a:t>     1.3. Người thực hiện: Vương Đình Tuấn, Hoàng Quốc Trường, Võ Minh Phụng</a:t>
            </a:r>
          </a:p>
          <a:p>
            <a:pPr algn="just">
              <a:lnSpc>
                <a:spcPts val="4464"/>
              </a:lnSpc>
              <a:spcBef>
                <a:spcPct val="0"/>
              </a:spcBef>
            </a:pPr>
            <a:r>
              <a:rPr lang="en-US" sz="3189">
                <a:solidFill>
                  <a:srgbClr val="003EA8"/>
                </a:solidFill>
                <a:latin typeface="Muli Bold"/>
              </a:rPr>
              <a:t>     1.4. Người tham gia đóng góp: Nguyễn Gia Ninh</a:t>
            </a:r>
          </a:p>
          <a:p>
            <a:pPr algn="just">
              <a:lnSpc>
                <a:spcPts val="4464"/>
              </a:lnSpc>
              <a:spcBef>
                <a:spcPct val="0"/>
              </a:spcBef>
            </a:pPr>
            <a:r>
              <a:rPr lang="en-US" sz="3189">
                <a:solidFill>
                  <a:srgbClr val="003EA8"/>
                </a:solidFill>
                <a:latin typeface="Muli Bold"/>
              </a:rPr>
              <a:t>     1.5. Danh sách công việc:</a:t>
            </a:r>
          </a:p>
          <a:p>
            <a:pPr algn="just">
              <a:lnSpc>
                <a:spcPts val="4464"/>
              </a:lnSpc>
              <a:spcBef>
                <a:spcPct val="0"/>
              </a:spcBef>
            </a:pPr>
            <a:r>
              <a:rPr lang="en-US" sz="3189">
                <a:solidFill>
                  <a:srgbClr val="003EA8"/>
                </a:solidFill>
                <a:latin typeface="Muli Bold"/>
              </a:rPr>
              <a:t>            1.5.1. Thảo luận với giáo viên về đề tài</a:t>
            </a:r>
          </a:p>
          <a:p>
            <a:pPr algn="just">
              <a:lnSpc>
                <a:spcPts val="4464"/>
              </a:lnSpc>
              <a:spcBef>
                <a:spcPct val="0"/>
              </a:spcBef>
            </a:pPr>
            <a:r>
              <a:rPr lang="en-US" sz="3189">
                <a:solidFill>
                  <a:srgbClr val="003EA8"/>
                </a:solidFill>
                <a:latin typeface="Muli Bold"/>
              </a:rPr>
              <a:t>            1.5.2. Thực hiện việc báo cáo</a:t>
            </a:r>
          </a:p>
        </p:txBody>
      </p:sp>
      <p:sp>
        <p:nvSpPr>
          <p:cNvPr id="14" name="TextBox 14"/>
          <p:cNvSpPr txBox="1"/>
          <p:nvPr/>
        </p:nvSpPr>
        <p:spPr>
          <a:xfrm>
            <a:off x="3578601" y="781652"/>
            <a:ext cx="10302037" cy="914400"/>
          </a:xfrm>
          <a:prstGeom prst="rect">
            <a:avLst/>
          </a:prstGeom>
        </p:spPr>
        <p:txBody>
          <a:bodyPr lIns="0" tIns="0" rIns="0" bIns="0" rtlCol="0" anchor="t">
            <a:spAutoFit/>
          </a:bodyPr>
          <a:lstStyle/>
          <a:p>
            <a:pPr algn="ctr">
              <a:lnSpc>
                <a:spcPts val="7424"/>
              </a:lnSpc>
            </a:pPr>
            <a:r>
              <a:rPr lang="en-US" sz="5499">
                <a:solidFill>
                  <a:srgbClr val="003EA8"/>
                </a:solidFill>
                <a:latin typeface="Muli Bold"/>
              </a:rPr>
              <a:t>Kế hoạch tổng quan của dự án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3578601" y="287343"/>
            <a:ext cx="10302037" cy="2305658"/>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sp>
        <p:nvSpPr>
          <p:cNvPr id="5" name="Freeform 5"/>
          <p:cNvSpPr/>
          <p:nvPr/>
        </p:nvSpPr>
        <p:spPr>
          <a:xfrm flipH="1">
            <a:off x="14790825" y="459188"/>
            <a:ext cx="5533751" cy="1961966"/>
          </a:xfrm>
          <a:custGeom>
            <a:avLst/>
            <a:gdLst/>
            <a:ahLst/>
            <a:cxnLst/>
            <a:rect l="l" t="t" r="r" b="b"/>
            <a:pathLst>
              <a:path w="5533751" h="1961966">
                <a:moveTo>
                  <a:pt x="5533751" y="0"/>
                </a:moveTo>
                <a:lnTo>
                  <a:pt x="0" y="0"/>
                </a:lnTo>
                <a:lnTo>
                  <a:pt x="0" y="1961967"/>
                </a:lnTo>
                <a:lnTo>
                  <a:pt x="5533751" y="1961967"/>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901138" y="8372565"/>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578601" y="781652"/>
            <a:ext cx="10302037" cy="914400"/>
          </a:xfrm>
          <a:prstGeom prst="rect">
            <a:avLst/>
          </a:prstGeom>
        </p:spPr>
        <p:txBody>
          <a:bodyPr lIns="0" tIns="0" rIns="0" bIns="0" rtlCol="0" anchor="t">
            <a:spAutoFit/>
          </a:bodyPr>
          <a:lstStyle/>
          <a:p>
            <a:pPr algn="ctr">
              <a:lnSpc>
                <a:spcPts val="7424"/>
              </a:lnSpc>
            </a:pPr>
            <a:r>
              <a:rPr lang="en-US" sz="5499">
                <a:solidFill>
                  <a:srgbClr val="003EA8"/>
                </a:solidFill>
                <a:latin typeface="Muli Bold"/>
              </a:rPr>
              <a:t>Kế hoạch tổng quan của dự án</a:t>
            </a:r>
          </a:p>
        </p:txBody>
      </p:sp>
      <p:grpSp>
        <p:nvGrpSpPr>
          <p:cNvPr id="8" name="Group 8"/>
          <p:cNvGrpSpPr/>
          <p:nvPr/>
        </p:nvGrpSpPr>
        <p:grpSpPr>
          <a:xfrm>
            <a:off x="7374448" y="9044945"/>
            <a:ext cx="3539104" cy="617207"/>
            <a:chOff x="0" y="0"/>
            <a:chExt cx="1291075" cy="225159"/>
          </a:xfrm>
        </p:grpSpPr>
        <p:sp>
          <p:nvSpPr>
            <p:cNvPr id="9" name="Freeform 9"/>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10" name="Freeform 10"/>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2" name="Group 12"/>
          <p:cNvGrpSpPr/>
          <p:nvPr/>
        </p:nvGrpSpPr>
        <p:grpSpPr>
          <a:xfrm>
            <a:off x="1141668" y="2947343"/>
            <a:ext cx="16093452" cy="5557061"/>
            <a:chOff x="0" y="0"/>
            <a:chExt cx="5370808" cy="1854537"/>
          </a:xfrm>
        </p:grpSpPr>
        <p:sp>
          <p:nvSpPr>
            <p:cNvPr id="13" name="Freeform 13"/>
            <p:cNvSpPr/>
            <p:nvPr/>
          </p:nvSpPr>
          <p:spPr>
            <a:xfrm>
              <a:off x="0" y="0"/>
              <a:ext cx="5370807" cy="1854537"/>
            </a:xfrm>
            <a:custGeom>
              <a:avLst/>
              <a:gdLst/>
              <a:ahLst/>
              <a:cxnLst/>
              <a:rect l="l" t="t" r="r" b="b"/>
              <a:pathLst>
                <a:path w="5370807" h="1854537">
                  <a:moveTo>
                    <a:pt x="0" y="0"/>
                  </a:moveTo>
                  <a:lnTo>
                    <a:pt x="5370807" y="0"/>
                  </a:lnTo>
                  <a:lnTo>
                    <a:pt x="5370807" y="1854537"/>
                  </a:lnTo>
                  <a:lnTo>
                    <a:pt x="0" y="1854537"/>
                  </a:lnTo>
                  <a:close/>
                </a:path>
              </a:pathLst>
            </a:custGeom>
            <a:solidFill>
              <a:srgbClr val="FFFFFF"/>
            </a:solidFill>
          </p:spPr>
          <p:txBody>
            <a:bodyPr/>
            <a:lstStyle/>
            <a:p>
              <a:endParaRPr lang="en-US"/>
            </a:p>
          </p:txBody>
        </p:sp>
      </p:grpSp>
      <p:sp>
        <p:nvSpPr>
          <p:cNvPr id="14" name="TextBox 14"/>
          <p:cNvSpPr txBox="1"/>
          <p:nvPr/>
        </p:nvSpPr>
        <p:spPr>
          <a:xfrm>
            <a:off x="1230458" y="2887071"/>
            <a:ext cx="15915874" cy="6157874"/>
          </a:xfrm>
          <a:prstGeom prst="rect">
            <a:avLst/>
          </a:prstGeom>
        </p:spPr>
        <p:txBody>
          <a:bodyPr lIns="0" tIns="0" rIns="0" bIns="0" rtlCol="0" anchor="t">
            <a:spAutoFit/>
          </a:bodyPr>
          <a:lstStyle/>
          <a:p>
            <a:pPr algn="just">
              <a:lnSpc>
                <a:spcPts val="4464"/>
              </a:lnSpc>
            </a:pPr>
            <a:r>
              <a:rPr lang="en-US" sz="3189">
                <a:solidFill>
                  <a:srgbClr val="003EA8"/>
                </a:solidFill>
                <a:latin typeface="Muli Bold"/>
              </a:rPr>
              <a:t>2. Phân tích </a:t>
            </a:r>
          </a:p>
          <a:p>
            <a:pPr algn="just">
              <a:lnSpc>
                <a:spcPts val="4464"/>
              </a:lnSpc>
            </a:pPr>
            <a:r>
              <a:rPr lang="en-US" sz="3189">
                <a:solidFill>
                  <a:srgbClr val="003EA8"/>
                </a:solidFill>
                <a:latin typeface="Muli Bold"/>
              </a:rPr>
              <a:t>   2.1. Người xét duyệt: Vương Đình Tuấn </a:t>
            </a:r>
          </a:p>
          <a:p>
            <a:pPr algn="just">
              <a:lnSpc>
                <a:spcPts val="4464"/>
              </a:lnSpc>
            </a:pPr>
            <a:r>
              <a:rPr lang="en-US" sz="3189">
                <a:solidFill>
                  <a:srgbClr val="003EA8"/>
                </a:solidFill>
                <a:latin typeface="Muli Bold"/>
              </a:rPr>
              <a:t>   2.2. Người thực hiện: Hoàng Quốc Trường, Võ Minh Phụng, Nguyễn Gia Ninh</a:t>
            </a:r>
          </a:p>
          <a:p>
            <a:pPr algn="just">
              <a:lnSpc>
                <a:spcPts val="4464"/>
              </a:lnSpc>
            </a:pPr>
            <a:r>
              <a:rPr lang="en-US" sz="3189">
                <a:solidFill>
                  <a:srgbClr val="003EA8"/>
                </a:solidFill>
                <a:latin typeface="Muli Bold"/>
              </a:rPr>
              <a:t>   2.3. Danh sách công việc: </a:t>
            </a:r>
          </a:p>
          <a:p>
            <a:pPr>
              <a:lnSpc>
                <a:spcPts val="4464"/>
              </a:lnSpc>
            </a:pPr>
            <a:r>
              <a:rPr lang="en-US" sz="3189">
                <a:solidFill>
                  <a:srgbClr val="003EA8"/>
                </a:solidFill>
                <a:latin typeface="Muli Bold"/>
              </a:rPr>
              <a:t>        2.3.1. Từ báo cáo của việc thu thập thông tin, phântích, xác định yêu cầu nghiệp vụ, yêu cầu hệ thống. </a:t>
            </a:r>
          </a:p>
          <a:p>
            <a:pPr algn="just">
              <a:lnSpc>
                <a:spcPts val="4464"/>
              </a:lnSpc>
            </a:pPr>
            <a:r>
              <a:rPr lang="en-US" sz="3189">
                <a:solidFill>
                  <a:srgbClr val="003EA8"/>
                </a:solidFill>
                <a:latin typeface="Muli Bold"/>
              </a:rPr>
              <a:t>       2.3.2. Phân rã yêu cầu để phân tích yêu cầu</a:t>
            </a:r>
          </a:p>
          <a:p>
            <a:pPr algn="just">
              <a:lnSpc>
                <a:spcPts val="4464"/>
              </a:lnSpc>
            </a:pPr>
            <a:r>
              <a:rPr lang="en-US" sz="3189">
                <a:solidFill>
                  <a:srgbClr val="003EA8"/>
                </a:solidFill>
                <a:latin typeface="Muli Bold"/>
              </a:rPr>
              <a:t>       2.3.3. Lên ý tưởng về dự án</a:t>
            </a:r>
          </a:p>
          <a:p>
            <a:pPr algn="just">
              <a:lnSpc>
                <a:spcPts val="4464"/>
              </a:lnSpc>
            </a:pPr>
            <a:r>
              <a:rPr lang="en-US" sz="3189">
                <a:solidFill>
                  <a:srgbClr val="003EA8"/>
                </a:solidFill>
                <a:latin typeface="Muli Bold"/>
              </a:rPr>
              <a:t>       2.3.4. Lập kế hoạch tổng quan</a:t>
            </a:r>
          </a:p>
          <a:p>
            <a:pPr algn="just">
              <a:lnSpc>
                <a:spcPts val="4464"/>
              </a:lnSpc>
            </a:pPr>
            <a:r>
              <a:rPr lang="en-US" sz="3189">
                <a:solidFill>
                  <a:srgbClr val="003EA8"/>
                </a:solidFill>
                <a:latin typeface="Muli Bold"/>
              </a:rPr>
              <a:t>       2.3.5.Lên lịch chi tiết</a:t>
            </a:r>
          </a:p>
          <a:p>
            <a:pPr algn="just">
              <a:lnSpc>
                <a:spcPts val="4464"/>
              </a:lnSpc>
              <a:spcBef>
                <a:spcPct val="0"/>
              </a:spcBef>
            </a:pPr>
            <a:endParaRPr lang="en-US" sz="3189">
              <a:solidFill>
                <a:srgbClr val="003EA8"/>
              </a:solidFill>
              <a:latin typeface="Muli 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3578601" y="287343"/>
            <a:ext cx="10302037" cy="2305658"/>
            <a:chOff x="0" y="0"/>
            <a:chExt cx="5762066" cy="1289585"/>
          </a:xfrm>
        </p:grpSpPr>
        <p:sp>
          <p:nvSpPr>
            <p:cNvPr id="4" name="Freeform 4"/>
            <p:cNvSpPr/>
            <p:nvPr/>
          </p:nvSpPr>
          <p:spPr>
            <a:xfrm>
              <a:off x="0" y="0"/>
              <a:ext cx="5762066" cy="1289585"/>
            </a:xfrm>
            <a:custGeom>
              <a:avLst/>
              <a:gdLst/>
              <a:ahLst/>
              <a:cxnLst/>
              <a:rect l="l" t="t" r="r" b="b"/>
              <a:pathLst>
                <a:path w="5762066" h="1289585">
                  <a:moveTo>
                    <a:pt x="0" y="0"/>
                  </a:moveTo>
                  <a:lnTo>
                    <a:pt x="5762066" y="0"/>
                  </a:lnTo>
                  <a:lnTo>
                    <a:pt x="5762066" y="1289585"/>
                  </a:lnTo>
                  <a:lnTo>
                    <a:pt x="0" y="1289585"/>
                  </a:lnTo>
                  <a:close/>
                </a:path>
              </a:pathLst>
            </a:custGeom>
            <a:solidFill>
              <a:srgbClr val="FFFFFF"/>
            </a:solidFill>
          </p:spPr>
          <p:txBody>
            <a:bodyPr/>
            <a:lstStyle/>
            <a:p>
              <a:endParaRPr lang="en-US"/>
            </a:p>
          </p:txBody>
        </p:sp>
      </p:grpSp>
      <p:sp>
        <p:nvSpPr>
          <p:cNvPr id="5" name="Freeform 5"/>
          <p:cNvSpPr/>
          <p:nvPr/>
        </p:nvSpPr>
        <p:spPr>
          <a:xfrm flipH="1">
            <a:off x="14790825" y="459188"/>
            <a:ext cx="5533751" cy="1961966"/>
          </a:xfrm>
          <a:custGeom>
            <a:avLst/>
            <a:gdLst/>
            <a:ahLst/>
            <a:cxnLst/>
            <a:rect l="l" t="t" r="r" b="b"/>
            <a:pathLst>
              <a:path w="5533751" h="1961966">
                <a:moveTo>
                  <a:pt x="5533751" y="0"/>
                </a:moveTo>
                <a:lnTo>
                  <a:pt x="0" y="0"/>
                </a:lnTo>
                <a:lnTo>
                  <a:pt x="0" y="1961967"/>
                </a:lnTo>
                <a:lnTo>
                  <a:pt x="5533751" y="1961967"/>
                </a:lnTo>
                <a:lnTo>
                  <a:pt x="553375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901138" y="8372565"/>
            <a:ext cx="5533751" cy="1961966"/>
          </a:xfrm>
          <a:custGeom>
            <a:avLst/>
            <a:gdLst/>
            <a:ahLst/>
            <a:cxnLst/>
            <a:rect l="l" t="t" r="r" b="b"/>
            <a:pathLst>
              <a:path w="5533751" h="1961966">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7" name="TextBox 7"/>
          <p:cNvSpPr txBox="1"/>
          <p:nvPr/>
        </p:nvSpPr>
        <p:spPr>
          <a:xfrm>
            <a:off x="3578601" y="781652"/>
            <a:ext cx="10302037" cy="914400"/>
          </a:xfrm>
          <a:prstGeom prst="rect">
            <a:avLst/>
          </a:prstGeom>
        </p:spPr>
        <p:txBody>
          <a:bodyPr lIns="0" tIns="0" rIns="0" bIns="0" rtlCol="0" anchor="t">
            <a:spAutoFit/>
          </a:bodyPr>
          <a:lstStyle/>
          <a:p>
            <a:pPr algn="ctr">
              <a:lnSpc>
                <a:spcPts val="7424"/>
              </a:lnSpc>
            </a:pPr>
            <a:r>
              <a:rPr lang="en-US" sz="5499">
                <a:solidFill>
                  <a:srgbClr val="003EA8"/>
                </a:solidFill>
                <a:latin typeface="Muli Bold"/>
              </a:rPr>
              <a:t>Kế hoạch tổng quan của dự án</a:t>
            </a:r>
          </a:p>
        </p:txBody>
      </p:sp>
      <p:grpSp>
        <p:nvGrpSpPr>
          <p:cNvPr id="8" name="Group 8"/>
          <p:cNvGrpSpPr/>
          <p:nvPr/>
        </p:nvGrpSpPr>
        <p:grpSpPr>
          <a:xfrm>
            <a:off x="7374448" y="9044945"/>
            <a:ext cx="3539104" cy="617207"/>
            <a:chOff x="0" y="0"/>
            <a:chExt cx="1291075" cy="225159"/>
          </a:xfrm>
        </p:grpSpPr>
        <p:sp>
          <p:nvSpPr>
            <p:cNvPr id="9" name="Freeform 9"/>
            <p:cNvSpPr/>
            <p:nvPr/>
          </p:nvSpPr>
          <p:spPr>
            <a:xfrm>
              <a:off x="0" y="0"/>
              <a:ext cx="1291075" cy="225159"/>
            </a:xfrm>
            <a:custGeom>
              <a:avLst/>
              <a:gdLst/>
              <a:ahLst/>
              <a:cxnLst/>
              <a:rect l="l" t="t" r="r" b="b"/>
              <a:pathLst>
                <a:path w="1291075" h="225159">
                  <a:moveTo>
                    <a:pt x="0" y="0"/>
                  </a:moveTo>
                  <a:lnTo>
                    <a:pt x="1291075" y="0"/>
                  </a:lnTo>
                  <a:lnTo>
                    <a:pt x="1291075" y="225159"/>
                  </a:lnTo>
                  <a:lnTo>
                    <a:pt x="0" y="225159"/>
                  </a:lnTo>
                  <a:close/>
                </a:path>
              </a:pathLst>
            </a:custGeom>
            <a:solidFill>
              <a:srgbClr val="FFFFFF"/>
            </a:solidFill>
          </p:spPr>
          <p:txBody>
            <a:bodyPr/>
            <a:lstStyle/>
            <a:p>
              <a:endParaRPr lang="en-US"/>
            </a:p>
          </p:txBody>
        </p:sp>
      </p:grpSp>
      <p:sp>
        <p:nvSpPr>
          <p:cNvPr id="10" name="Freeform 10"/>
          <p:cNvSpPr/>
          <p:nvPr/>
        </p:nvSpPr>
        <p:spPr>
          <a:xfrm>
            <a:off x="16793505" y="374230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1" name="Freeform 11"/>
          <p:cNvSpPr/>
          <p:nvPr/>
        </p:nvSpPr>
        <p:spPr>
          <a:xfrm>
            <a:off x="1009650" y="1281714"/>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2" name="Group 12"/>
          <p:cNvGrpSpPr/>
          <p:nvPr/>
        </p:nvGrpSpPr>
        <p:grpSpPr>
          <a:xfrm>
            <a:off x="1141668" y="2947343"/>
            <a:ext cx="16093452" cy="5557061"/>
            <a:chOff x="0" y="0"/>
            <a:chExt cx="5370808" cy="1854537"/>
          </a:xfrm>
        </p:grpSpPr>
        <p:sp>
          <p:nvSpPr>
            <p:cNvPr id="13" name="Freeform 13"/>
            <p:cNvSpPr/>
            <p:nvPr/>
          </p:nvSpPr>
          <p:spPr>
            <a:xfrm>
              <a:off x="0" y="0"/>
              <a:ext cx="5370807" cy="1854537"/>
            </a:xfrm>
            <a:custGeom>
              <a:avLst/>
              <a:gdLst/>
              <a:ahLst/>
              <a:cxnLst/>
              <a:rect l="l" t="t" r="r" b="b"/>
              <a:pathLst>
                <a:path w="5370807" h="1854537">
                  <a:moveTo>
                    <a:pt x="0" y="0"/>
                  </a:moveTo>
                  <a:lnTo>
                    <a:pt x="5370807" y="0"/>
                  </a:lnTo>
                  <a:lnTo>
                    <a:pt x="5370807" y="1854537"/>
                  </a:lnTo>
                  <a:lnTo>
                    <a:pt x="0" y="1854537"/>
                  </a:lnTo>
                  <a:close/>
                </a:path>
              </a:pathLst>
            </a:custGeom>
            <a:solidFill>
              <a:srgbClr val="FFFFFF"/>
            </a:solidFill>
          </p:spPr>
          <p:txBody>
            <a:bodyPr/>
            <a:lstStyle/>
            <a:p>
              <a:endParaRPr lang="en-US"/>
            </a:p>
          </p:txBody>
        </p:sp>
      </p:grpSp>
      <p:sp>
        <p:nvSpPr>
          <p:cNvPr id="14" name="TextBox 14"/>
          <p:cNvSpPr txBox="1"/>
          <p:nvPr/>
        </p:nvSpPr>
        <p:spPr>
          <a:xfrm>
            <a:off x="1230458" y="2887071"/>
            <a:ext cx="15915874" cy="5033924"/>
          </a:xfrm>
          <a:prstGeom prst="rect">
            <a:avLst/>
          </a:prstGeom>
        </p:spPr>
        <p:txBody>
          <a:bodyPr lIns="0" tIns="0" rIns="0" bIns="0" rtlCol="0" anchor="t">
            <a:spAutoFit/>
          </a:bodyPr>
          <a:lstStyle/>
          <a:p>
            <a:pPr algn="just">
              <a:lnSpc>
                <a:spcPts val="4464"/>
              </a:lnSpc>
            </a:pPr>
            <a:r>
              <a:rPr lang="en-US" sz="3189">
                <a:solidFill>
                  <a:srgbClr val="003EA8"/>
                </a:solidFill>
                <a:latin typeface="Muli Bold"/>
              </a:rPr>
              <a:t>3. Thiết kế</a:t>
            </a:r>
          </a:p>
          <a:p>
            <a:pPr algn="just">
              <a:lnSpc>
                <a:spcPts val="4464"/>
              </a:lnSpc>
            </a:pPr>
            <a:r>
              <a:rPr lang="en-US" sz="3189">
                <a:solidFill>
                  <a:srgbClr val="003EA8"/>
                </a:solidFill>
                <a:latin typeface="Muli Bold"/>
              </a:rPr>
              <a:t> 3.1. Người xét duyệt: Vương Đình Tuấn</a:t>
            </a:r>
          </a:p>
          <a:p>
            <a:pPr algn="just">
              <a:lnSpc>
                <a:spcPts val="4464"/>
              </a:lnSpc>
            </a:pPr>
            <a:r>
              <a:rPr lang="en-US" sz="3189">
                <a:solidFill>
                  <a:srgbClr val="003EA8"/>
                </a:solidFill>
                <a:latin typeface="Muli Bold"/>
              </a:rPr>
              <a:t> 3.2. Người thực hiện: Hoàng Quốc Trường, Võ Minh Phụng, Nguyễn Gia Ninh</a:t>
            </a:r>
          </a:p>
          <a:p>
            <a:pPr algn="just">
              <a:lnSpc>
                <a:spcPts val="4464"/>
              </a:lnSpc>
            </a:pPr>
            <a:r>
              <a:rPr lang="en-US" sz="3189">
                <a:solidFill>
                  <a:srgbClr val="003EA8"/>
                </a:solidFill>
                <a:latin typeface="Muli Bold"/>
              </a:rPr>
              <a:t> 3.3. Danh sách công việc:  </a:t>
            </a:r>
          </a:p>
          <a:p>
            <a:pPr algn="just">
              <a:lnSpc>
                <a:spcPts val="4464"/>
              </a:lnSpc>
            </a:pPr>
            <a:r>
              <a:rPr lang="en-US" sz="3189">
                <a:solidFill>
                  <a:srgbClr val="003EA8"/>
                </a:solidFill>
                <a:latin typeface="Muli Bold"/>
              </a:rPr>
              <a:t>      3.3.1. Thiết kế kiến trúc hệ thống</a:t>
            </a:r>
          </a:p>
          <a:p>
            <a:pPr algn="just">
              <a:lnSpc>
                <a:spcPts val="4464"/>
              </a:lnSpc>
            </a:pPr>
            <a:r>
              <a:rPr lang="en-US" sz="3189">
                <a:solidFill>
                  <a:srgbClr val="003EA8"/>
                </a:solidFill>
                <a:latin typeface="Muli Bold"/>
              </a:rPr>
              <a:t>      3.3.2. Thiết kế chi tiết hệ thống:</a:t>
            </a:r>
          </a:p>
          <a:p>
            <a:pPr algn="just">
              <a:lnSpc>
                <a:spcPts val="4464"/>
              </a:lnSpc>
            </a:pPr>
            <a:r>
              <a:rPr lang="en-US" sz="3189">
                <a:solidFill>
                  <a:srgbClr val="003EA8"/>
                </a:solidFill>
                <a:latin typeface="Muli Bold"/>
              </a:rPr>
              <a:t>         3.3.2.1. Xây dựng mô hình use case, lớp, các lớp thực thể     </a:t>
            </a:r>
          </a:p>
          <a:p>
            <a:pPr algn="just">
              <a:lnSpc>
                <a:spcPts val="4464"/>
              </a:lnSpc>
            </a:pPr>
            <a:r>
              <a:rPr lang="en-US" sz="3189">
                <a:solidFill>
                  <a:srgbClr val="003EA8"/>
                </a:solidFill>
                <a:latin typeface="Muli Bold"/>
              </a:rPr>
              <a:t>         3.3.2.2. Lược đồ cơ sở dữ liệu.</a:t>
            </a:r>
          </a:p>
          <a:p>
            <a:pPr algn="just">
              <a:lnSpc>
                <a:spcPts val="4464"/>
              </a:lnSpc>
              <a:spcBef>
                <a:spcPct val="0"/>
              </a:spcBef>
            </a:pPr>
            <a:r>
              <a:rPr lang="en-US" sz="3189">
                <a:solidFill>
                  <a:srgbClr val="003EA8"/>
                </a:solidFill>
                <a:latin typeface="Muli Bold"/>
              </a:rPr>
              <a:t>         3.3.2.3. Thiết kế giao diện hệ thống.</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2586</Words>
  <Application>Microsoft Office PowerPoint</Application>
  <PresentationFormat>Custom</PresentationFormat>
  <Paragraphs>255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Cabin</vt:lpstr>
      <vt:lpstr>Muli Bold Italics</vt:lpstr>
      <vt:lpstr>Cabin Bold</vt:lpstr>
      <vt:lpstr>Muli Ultra-Bold</vt:lpstr>
      <vt:lpstr>Arial</vt:lpstr>
      <vt:lpstr>Calibri</vt:lpstr>
      <vt:lpstr>Muli Bold</vt:lpstr>
      <vt:lpstr>Muli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 LÝ DỰ ÁN PHẦN MỀM</dc:title>
  <cp:lastModifiedBy>Vuong Dinh Tuan</cp:lastModifiedBy>
  <cp:revision>2</cp:revision>
  <dcterms:created xsi:type="dcterms:W3CDTF">2006-08-16T00:00:00Z</dcterms:created>
  <dcterms:modified xsi:type="dcterms:W3CDTF">2024-04-12T16:39:29Z</dcterms:modified>
  <dc:identifier>DAGCIayPVLE</dc:identifier>
</cp:coreProperties>
</file>