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57" r:id="rId4"/>
    <p:sldId id="258" r:id="rId5"/>
    <p:sldId id="259" r:id="rId6"/>
    <p:sldId id="260" r:id="rId7"/>
    <p:sldId id="275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F2FE-EA42-4E8D-BA35-4921E21673B3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C60E3-B1A0-4928-88E2-59D983B1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5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EA93BB-46EE-42F7-9679-18977565383C}"/>
              </a:ext>
            </a:extLst>
          </p:cNvPr>
          <p:cNvSpPr txBox="1"/>
          <p:nvPr/>
        </p:nvSpPr>
        <p:spPr>
          <a:xfrm>
            <a:off x="3077384" y="564489"/>
            <a:ext cx="6037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Trường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Đại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học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Bách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Khoa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Hà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Nội</a:t>
            </a:r>
            <a:endParaRPr lang="en-US" sz="3200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388D4-1E35-4FB2-AF0B-9B80048E04A9}"/>
              </a:ext>
            </a:extLst>
          </p:cNvPr>
          <p:cNvSpPr txBox="1"/>
          <p:nvPr/>
        </p:nvSpPr>
        <p:spPr>
          <a:xfrm>
            <a:off x="2827150" y="2844224"/>
            <a:ext cx="63856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Chủ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đề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: 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Tìm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hiểu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về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mã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hóa</a:t>
            </a:r>
            <a:r>
              <a:rPr lang="en-US" sz="2800" b="1" dirty="0">
                <a:solidFill>
                  <a:srgbClr val="E34B7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AES</a:t>
            </a:r>
          </a:p>
          <a:p>
            <a:endParaRPr lang="en-US" dirty="0">
              <a:solidFill>
                <a:prstClr val="black"/>
              </a:solidFill>
              <a:latin typeface="Tw Cen MT" panose="020B0602020104020603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70731-9DED-48F9-B354-081457087FFB}"/>
              </a:ext>
            </a:extLst>
          </p:cNvPr>
          <p:cNvSpPr txBox="1"/>
          <p:nvPr/>
        </p:nvSpPr>
        <p:spPr>
          <a:xfrm>
            <a:off x="2416944" y="1509499"/>
            <a:ext cx="7206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Bài</a:t>
            </a:r>
            <a:r>
              <a:rPr lang="en-US" sz="32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thuyết</a:t>
            </a:r>
            <a:r>
              <a:rPr lang="en-US" sz="32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trình</a:t>
            </a:r>
            <a:r>
              <a:rPr lang="en-US" sz="32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môn</a:t>
            </a:r>
            <a:r>
              <a:rPr lang="en-US" sz="3200" dirty="0">
                <a:solidFill>
                  <a:srgbClr val="002060"/>
                </a:solidFill>
                <a:cs typeface="Times New Roman" pitchFamily="18" charset="0"/>
              </a:rPr>
              <a:t> An </a:t>
            </a:r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Ninh</a:t>
            </a:r>
            <a:r>
              <a:rPr lang="en-US" sz="32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cs typeface="Times New Roman" pitchFamily="18" charset="0"/>
              </a:rPr>
              <a:t>Mạng</a:t>
            </a:r>
            <a:endParaRPr lang="en-US" sz="3200" dirty="0">
              <a:solidFill>
                <a:srgbClr val="002060"/>
              </a:solidFill>
              <a:cs typeface="Times New Roman" pitchFamily="18" charset="0"/>
            </a:endParaRPr>
          </a:p>
          <a:p>
            <a:pPr algn="ctr"/>
            <a:endParaRPr lang="en-US" sz="3200" dirty="0">
              <a:solidFill>
                <a:prstClr val="black"/>
              </a:solidFill>
              <a:latin typeface="Tw Cen MT" panose="020B0602020104020603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8B9C7-072D-4C80-8A54-64CD9A720CD2}"/>
              </a:ext>
            </a:extLst>
          </p:cNvPr>
          <p:cNvSpPr txBox="1"/>
          <p:nvPr/>
        </p:nvSpPr>
        <p:spPr>
          <a:xfrm>
            <a:off x="3362623" y="4476169"/>
            <a:ext cx="68741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Giảng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viên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hướng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err="1">
                <a:solidFill>
                  <a:prstClr val="black"/>
                </a:solidFill>
                <a:cs typeface="Times New Roman" pitchFamily="18" charset="0"/>
              </a:rPr>
              <a:t>dẫn</a:t>
            </a:r>
            <a:r>
              <a:rPr lang="en-US" sz="2000">
                <a:solidFill>
                  <a:prstClr val="black"/>
                </a:solidFill>
                <a:cs typeface="Times New Roman" pitchFamily="18" charset="0"/>
              </a:rPr>
              <a:t>:	TS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. Lê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Xuân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Thành</a:t>
            </a:r>
            <a:endParaRPr lang="en-US" sz="2000" dirty="0">
              <a:solidFill>
                <a:prstClr val="black"/>
              </a:solidFill>
              <a:cs typeface="Times New Roman" pitchFamily="18" charset="0"/>
            </a:endParaRPr>
          </a:p>
          <a:p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Sinh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viên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thực hiện:		Nguyễn Anh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Tuấn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Tùng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-20154247</a:t>
            </a:r>
          </a:p>
          <a:p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						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Hoàng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Hải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Tú – 20154194</a:t>
            </a:r>
          </a:p>
          <a:p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						Lê </a:t>
            </a:r>
            <a:r>
              <a:rPr lang="en-US" sz="2000" dirty="0" err="1">
                <a:solidFill>
                  <a:prstClr val="black"/>
                </a:solidFill>
                <a:cs typeface="Times New Roman" pitchFamily="18" charset="0"/>
              </a:rPr>
              <a:t>Thị</a:t>
            </a:r>
            <a:r>
              <a:rPr lang="en-US" sz="2000" dirty="0">
                <a:solidFill>
                  <a:prstClr val="black"/>
                </a:solidFill>
                <a:cs typeface="Times New Roman" pitchFamily="18" charset="0"/>
              </a:rPr>
              <a:t> Trang - </a:t>
            </a:r>
            <a:r>
              <a:rPr lang="en-US" sz="2000" dirty="0"/>
              <a:t>20153867</a:t>
            </a:r>
            <a:endParaRPr lang="en-US" sz="2000" dirty="0">
              <a:solidFill>
                <a:prstClr val="black"/>
              </a:solidFill>
              <a:cs typeface="Times New Roman" pitchFamily="18" charset="0"/>
            </a:endParaRPr>
          </a:p>
          <a:p>
            <a:endParaRPr lang="en-US" sz="2000" dirty="0">
              <a:solidFill>
                <a:prstClr val="black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179123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9491D2-37BD-44CD-BFAA-BEBB74C1CFF6}"/>
              </a:ext>
            </a:extLst>
          </p:cNvPr>
          <p:cNvSpPr txBox="1"/>
          <p:nvPr/>
        </p:nvSpPr>
        <p:spPr>
          <a:xfrm>
            <a:off x="601117" y="1111045"/>
            <a:ext cx="10989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Xoay</a:t>
            </a:r>
            <a:r>
              <a:rPr lang="en-US" sz="2400" dirty="0"/>
              <a:t> </a:t>
            </a: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byte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State, </a:t>
            </a:r>
            <a:r>
              <a:rPr lang="en-US" sz="2400" dirty="0" err="1"/>
              <a:t>trừ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giữ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5FA00-54B0-425B-B305-19528D04B372}"/>
              </a:ext>
            </a:extLst>
          </p:cNvPr>
          <p:cNvSpPr txBox="1"/>
          <p:nvPr/>
        </p:nvSpPr>
        <p:spPr>
          <a:xfrm>
            <a:off x="601117" y="100014"/>
            <a:ext cx="6870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ShiftRows</a:t>
            </a:r>
            <a:r>
              <a:rPr lang="en-US" sz="3200" dirty="0">
                <a:solidFill>
                  <a:srgbClr val="FF0000"/>
                </a:solidFill>
              </a:rPr>
              <a:t>() Transformation</a:t>
            </a:r>
          </a:p>
          <a:p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12935-C826-471A-9750-ACC15B779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55" y="2026048"/>
            <a:ext cx="8644289" cy="389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1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6748DB-B2F3-48F8-92DF-6ADB27396834}"/>
              </a:ext>
            </a:extLst>
          </p:cNvPr>
          <p:cNvSpPr txBox="1"/>
          <p:nvPr/>
        </p:nvSpPr>
        <p:spPr>
          <a:xfrm>
            <a:off x="732971" y="1406495"/>
            <a:ext cx="1072605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State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cột</a:t>
            </a:r>
            <a:endParaRPr lang="en-US" sz="22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Coi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cột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đa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bậc</a:t>
            </a:r>
            <a:r>
              <a:rPr lang="en-US" sz="2200" dirty="0"/>
              <a:t> 3,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modulo x</a:t>
            </a:r>
            <a:r>
              <a:rPr lang="en-US" sz="2200" baseline="30000" dirty="0"/>
              <a:t>4</a:t>
            </a:r>
            <a:r>
              <a:rPr lang="en-US" sz="2200" dirty="0"/>
              <a:t> + 1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đa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cố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a(x) = {03}x</a:t>
            </a:r>
            <a:r>
              <a:rPr lang="en-US" sz="2200" baseline="30000" dirty="0"/>
              <a:t>3</a:t>
            </a:r>
            <a:r>
              <a:rPr lang="en-US" sz="2200" dirty="0"/>
              <a:t> + {01}x</a:t>
            </a:r>
            <a:r>
              <a:rPr lang="en-US" sz="2200" baseline="30000" dirty="0"/>
              <a:t>2</a:t>
            </a:r>
            <a:r>
              <a:rPr lang="en-US" sz="2200" dirty="0"/>
              <a:t> + {01}x + {02} 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viết</a:t>
            </a:r>
            <a:r>
              <a:rPr lang="en-US" sz="2200" dirty="0"/>
              <a:t> </a:t>
            </a:r>
            <a:r>
              <a:rPr lang="en-US" sz="2200" dirty="0" err="1"/>
              <a:t>dưới</a:t>
            </a:r>
            <a:r>
              <a:rPr lang="en-US" sz="2200" dirty="0"/>
              <a:t> </a:t>
            </a:r>
            <a:r>
              <a:rPr lang="en-US" sz="2200" dirty="0" err="1"/>
              <a:t>dạng</a:t>
            </a:r>
            <a:r>
              <a:rPr lang="en-US" sz="2200" dirty="0"/>
              <a:t> </a:t>
            </a:r>
            <a:r>
              <a:rPr lang="en-US" sz="2200" dirty="0" err="1"/>
              <a:t>phép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ma </a:t>
            </a:r>
            <a:r>
              <a:rPr lang="en-US" sz="2200" dirty="0" err="1"/>
              <a:t>trận</a:t>
            </a:r>
            <a:r>
              <a:rPr lang="en-US" sz="2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DB921-1434-4443-8215-C370D2A23424}"/>
              </a:ext>
            </a:extLst>
          </p:cNvPr>
          <p:cNvSpPr txBox="1"/>
          <p:nvPr/>
        </p:nvSpPr>
        <p:spPr>
          <a:xfrm>
            <a:off x="5972628" y="3912385"/>
            <a:ext cx="5486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0,c</a:t>
            </a:r>
            <a:r>
              <a:rPr lang="en-US" sz="2200" dirty="0"/>
              <a:t> = ({02} • </a:t>
            </a:r>
            <a:r>
              <a:rPr lang="en-US" sz="2200" i="1" dirty="0"/>
              <a:t>s</a:t>
            </a:r>
            <a:r>
              <a:rPr lang="en-US" sz="2200" i="1" baseline="-25000" dirty="0"/>
              <a:t>0,c</a:t>
            </a:r>
            <a:r>
              <a:rPr lang="en-US" sz="2200" dirty="0"/>
              <a:t>) ⊕ ({03} • </a:t>
            </a:r>
            <a:r>
              <a:rPr lang="en-US" sz="2200" i="1" dirty="0"/>
              <a:t>s</a:t>
            </a:r>
            <a:r>
              <a:rPr lang="en-US" sz="2200" i="1" baseline="-25000" dirty="0"/>
              <a:t>1,c</a:t>
            </a:r>
            <a:r>
              <a:rPr lang="en-US" sz="2200" dirty="0"/>
              <a:t>) ⊕ ­</a:t>
            </a:r>
            <a:r>
              <a:rPr lang="en-US" sz="2200" i="1" dirty="0"/>
              <a:t>s</a:t>
            </a:r>
            <a:r>
              <a:rPr lang="en-US" sz="2200" i="1" baseline="-25000" dirty="0"/>
              <a:t>2,c</a:t>
            </a:r>
            <a:r>
              <a:rPr lang="en-US" sz="2200" dirty="0"/>
              <a:t> ⊕ </a:t>
            </a:r>
            <a:r>
              <a:rPr lang="en-US" sz="2200" i="1" dirty="0"/>
              <a:t>s</a:t>
            </a:r>
            <a:r>
              <a:rPr lang="en-US" sz="2200" i="1" baseline="-25000" dirty="0"/>
              <a:t>3,c</a:t>
            </a:r>
            <a:endParaRPr lang="en-US" sz="2200" dirty="0"/>
          </a:p>
          <a:p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1,c</a:t>
            </a:r>
            <a:r>
              <a:rPr lang="en-US" sz="2200" dirty="0"/>
              <a:t> = </a:t>
            </a:r>
            <a:r>
              <a:rPr lang="en-US" sz="2200" i="1" dirty="0"/>
              <a:t>s</a:t>
            </a:r>
            <a:r>
              <a:rPr lang="en-US" sz="2200" i="1" baseline="-25000" dirty="0"/>
              <a:t>0,c</a:t>
            </a:r>
            <a:r>
              <a:rPr lang="en-US" sz="2200" dirty="0"/>
              <a:t> ⊕ ({02} • </a:t>
            </a:r>
            <a:r>
              <a:rPr lang="en-US" sz="2200" i="1" dirty="0"/>
              <a:t>s</a:t>
            </a:r>
            <a:r>
              <a:rPr lang="en-US" sz="2200" i="1" baseline="-25000" dirty="0"/>
              <a:t>1,c</a:t>
            </a:r>
            <a:r>
              <a:rPr lang="en-US" sz="2200" dirty="0"/>
              <a:t>) ⊕ ({03} • </a:t>
            </a:r>
            <a:r>
              <a:rPr lang="en-US" sz="2200" i="1" dirty="0"/>
              <a:t>s</a:t>
            </a:r>
            <a:r>
              <a:rPr lang="en-US" sz="2200" i="1" baseline="-25000" dirty="0"/>
              <a:t>2,c</a:t>
            </a:r>
            <a:r>
              <a:rPr lang="en-US" sz="2200" dirty="0"/>
              <a:t>) ⊕ ­</a:t>
            </a:r>
            <a:r>
              <a:rPr lang="en-US" sz="2200" i="1" dirty="0"/>
              <a:t>s</a:t>
            </a:r>
            <a:r>
              <a:rPr lang="en-US" sz="2200" i="1" baseline="-25000" dirty="0"/>
              <a:t>3,c</a:t>
            </a:r>
            <a:endParaRPr lang="en-US" sz="2200" dirty="0"/>
          </a:p>
          <a:p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2,c</a:t>
            </a:r>
            <a:r>
              <a:rPr lang="en-US" sz="2200" dirty="0"/>
              <a:t> = </a:t>
            </a:r>
            <a:r>
              <a:rPr lang="en-US" sz="2200" i="1" dirty="0"/>
              <a:t>s</a:t>
            </a:r>
            <a:r>
              <a:rPr lang="en-US" sz="2200" i="1" baseline="-25000" dirty="0"/>
              <a:t>0,c</a:t>
            </a:r>
            <a:r>
              <a:rPr lang="en-US" sz="2200" dirty="0"/>
              <a:t> ⊕ ­</a:t>
            </a:r>
            <a:r>
              <a:rPr lang="en-US" sz="2200" i="1" dirty="0"/>
              <a:t>s</a:t>
            </a:r>
            <a:r>
              <a:rPr lang="en-US" sz="2200" i="1" baseline="-25000" dirty="0"/>
              <a:t>1,c</a:t>
            </a:r>
            <a:r>
              <a:rPr lang="en-US" sz="2200" dirty="0"/>
              <a:t> ⊕ ({02} • </a:t>
            </a:r>
            <a:r>
              <a:rPr lang="en-US" sz="2200" i="1" dirty="0"/>
              <a:t>s</a:t>
            </a:r>
            <a:r>
              <a:rPr lang="en-US" sz="2200" i="1" baseline="-25000" dirty="0"/>
              <a:t>2,c</a:t>
            </a:r>
            <a:r>
              <a:rPr lang="en-US" sz="2200" dirty="0"/>
              <a:t>) ⊕ ({03} • </a:t>
            </a:r>
            <a:r>
              <a:rPr lang="en-US" sz="2200" i="1" dirty="0"/>
              <a:t>s</a:t>
            </a:r>
            <a:r>
              <a:rPr lang="en-US" sz="2200" i="1" baseline="-25000" dirty="0"/>
              <a:t>3,c</a:t>
            </a:r>
            <a:r>
              <a:rPr lang="en-US" sz="2200" dirty="0"/>
              <a:t>)</a:t>
            </a:r>
          </a:p>
          <a:p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3,c</a:t>
            </a:r>
            <a:r>
              <a:rPr lang="en-US" sz="2200" dirty="0"/>
              <a:t> = ({03} • </a:t>
            </a:r>
            <a:r>
              <a:rPr lang="en-US" sz="2200" i="1" dirty="0"/>
              <a:t>s</a:t>
            </a:r>
            <a:r>
              <a:rPr lang="en-US" sz="2200" i="1" baseline="-25000" dirty="0"/>
              <a:t>0,c</a:t>
            </a:r>
            <a:r>
              <a:rPr lang="en-US" sz="2200" dirty="0"/>
              <a:t>) ⊕ </a:t>
            </a:r>
            <a:r>
              <a:rPr lang="en-US" sz="2200" i="1" dirty="0"/>
              <a:t>s</a:t>
            </a:r>
            <a:r>
              <a:rPr lang="en-US" sz="2200" i="1" baseline="-25000" dirty="0"/>
              <a:t>1,c</a:t>
            </a:r>
            <a:r>
              <a:rPr lang="en-US" sz="2200" dirty="0"/>
              <a:t> ⊕ ­</a:t>
            </a:r>
            <a:r>
              <a:rPr lang="en-US" sz="2200" i="1" dirty="0"/>
              <a:t>s</a:t>
            </a:r>
            <a:r>
              <a:rPr lang="en-US" sz="2200" i="1" baseline="-25000" dirty="0"/>
              <a:t>2,c</a:t>
            </a:r>
            <a:r>
              <a:rPr lang="en-US" sz="2200" dirty="0"/>
              <a:t> ⊕ ({02} • </a:t>
            </a:r>
            <a:r>
              <a:rPr lang="en-US" sz="2200" i="1" dirty="0"/>
              <a:t>s</a:t>
            </a:r>
            <a:r>
              <a:rPr lang="en-US" sz="2200" i="1" baseline="-25000" dirty="0"/>
              <a:t>3,c</a:t>
            </a:r>
            <a:r>
              <a:rPr lang="en-US" sz="2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" name="Picture 5" descr="A clock hanging on the wall&#10;&#10;Description generated with high confidence">
            <a:extLst>
              <a:ext uri="{FF2B5EF4-FFF2-40B4-BE49-F238E27FC236}">
                <a16:creationId xmlns:a16="http://schemas.microsoft.com/office/drawing/2014/main" id="{55D2B519-4EEC-4F31-B268-8D2ACE7B6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71" y="3839855"/>
            <a:ext cx="3972479" cy="1857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F5A458-390C-4500-BAD5-E494ADC3F2B2}"/>
              </a:ext>
            </a:extLst>
          </p:cNvPr>
          <p:cNvSpPr txBox="1"/>
          <p:nvPr/>
        </p:nvSpPr>
        <p:spPr>
          <a:xfrm>
            <a:off x="657318" y="111910"/>
            <a:ext cx="5257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MixColumns</a:t>
            </a:r>
            <a:r>
              <a:rPr lang="en-US" sz="3200" dirty="0">
                <a:solidFill>
                  <a:srgbClr val="FF0000"/>
                </a:solidFill>
              </a:rPr>
              <a:t>()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225426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93384-4BFF-457D-A3A5-F5CC8B7142B0}"/>
              </a:ext>
            </a:extLst>
          </p:cNvPr>
          <p:cNvSpPr txBox="1"/>
          <p:nvPr/>
        </p:nvSpPr>
        <p:spPr>
          <a:xfrm>
            <a:off x="709783" y="0"/>
            <a:ext cx="10772433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Key expansion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K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ra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roundkey</a:t>
            </a:r>
            <a:r>
              <a:rPr lang="en-US" sz="2000" dirty="0"/>
              <a:t> [</a:t>
            </a:r>
            <a:r>
              <a:rPr lang="en-US" sz="2000" dirty="0" err="1"/>
              <a:t>w</a:t>
            </a:r>
            <a:r>
              <a:rPr lang="en-US" sz="2000" baseline="-25000" dirty="0" err="1"/>
              <a:t>i</a:t>
            </a:r>
            <a:r>
              <a:rPr lang="en-US" sz="2000" dirty="0"/>
              <a:t>]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cộng</a:t>
            </a:r>
            <a:r>
              <a:rPr lang="en-US" sz="2000" dirty="0"/>
              <a:t> </a:t>
            </a:r>
            <a:r>
              <a:rPr lang="en-US" sz="2000" dirty="0" err="1"/>
              <a:t>Nb</a:t>
            </a:r>
            <a:r>
              <a:rPr lang="en-US" sz="2000" dirty="0"/>
              <a:t> * (Nr + 1) key, </a:t>
            </a:r>
            <a:r>
              <a:rPr lang="en-US" sz="2000" dirty="0" err="1"/>
              <a:t>mỗi</a:t>
            </a:r>
            <a:r>
              <a:rPr lang="en-US" sz="2000" dirty="0"/>
              <a:t> key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word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Pseudo code:</a:t>
            </a:r>
          </a:p>
          <a:p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KeyExpansion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(byte key[4*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word w[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*(Nr+1)],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word temp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w[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 = word(key[4*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key[4*i+1], key[4*i+2], 	key[4*i+3])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i+1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end while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endParaRPr lang="en-US" sz="17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* (Nr+1)]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temp = w[i-1]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mod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0)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temp =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SubWord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RotWord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(temp))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Rcon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else if (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&gt; 6 and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mod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4)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temp =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SubWord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(temp)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w[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 = w[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i-Nk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temp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	end while</a:t>
            </a:r>
          </a:p>
          <a:p>
            <a:r>
              <a:rPr lang="en-US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0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8158E6-35E9-4D41-856B-72DC2572D82D}"/>
              </a:ext>
            </a:extLst>
          </p:cNvPr>
          <p:cNvSpPr txBox="1"/>
          <p:nvPr/>
        </p:nvSpPr>
        <p:spPr>
          <a:xfrm>
            <a:off x="512956" y="1358975"/>
            <a:ext cx="104301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đổi</a:t>
            </a:r>
            <a:r>
              <a:rPr lang="en-US" sz="2200" dirty="0"/>
              <a:t> </a:t>
            </a:r>
            <a:r>
              <a:rPr lang="en-US" sz="2200" dirty="0" err="1"/>
              <a:t>AddRoundKey</a:t>
            </a:r>
            <a:r>
              <a:rPr lang="en-US" sz="2200" dirty="0"/>
              <a:t>() </a:t>
            </a:r>
            <a:r>
              <a:rPr lang="en-US" sz="2200" dirty="0" err="1"/>
              <a:t>cộng</a:t>
            </a:r>
            <a:r>
              <a:rPr lang="en-US" sz="2200" dirty="0"/>
              <a:t> Round Key </a:t>
            </a:r>
            <a:r>
              <a:rPr lang="en-US" sz="2200" dirty="0" err="1"/>
              <a:t>vào</a:t>
            </a:r>
            <a:r>
              <a:rPr lang="en-US" sz="2200" dirty="0"/>
              <a:t> State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phép</a:t>
            </a:r>
            <a:r>
              <a:rPr lang="en-US" sz="2200" dirty="0"/>
              <a:t> XOR đ</a:t>
            </a:r>
            <a:r>
              <a:rPr lang="vi-VN" sz="2200" dirty="0"/>
              <a:t>ơ</a:t>
            </a:r>
            <a:r>
              <a:rPr lang="en-US" sz="2200" dirty="0"/>
              <a:t>n </a:t>
            </a:r>
            <a:r>
              <a:rPr lang="en-US" sz="2200" dirty="0" err="1"/>
              <a:t>giản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Round Key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chọn</a:t>
            </a:r>
            <a:r>
              <a:rPr lang="en-US" sz="2200" dirty="0"/>
              <a:t> t</a:t>
            </a:r>
            <a:r>
              <a:rPr lang="vi-VN" sz="2200" dirty="0"/>
              <a:t>ư</a:t>
            </a:r>
            <a:r>
              <a:rPr lang="en-US" sz="2200" dirty="0" err="1"/>
              <a:t>ơng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round </a:t>
            </a:r>
            <a:r>
              <a:rPr lang="en-US" sz="2200" dirty="0" err="1"/>
              <a:t>đang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[</a:t>
            </a:r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0,c</a:t>
            </a:r>
            <a:r>
              <a:rPr lang="en-US" sz="2200" dirty="0"/>
              <a:t>, </a:t>
            </a:r>
            <a:r>
              <a:rPr lang="en-US" sz="2200" i="1" dirty="0"/>
              <a:t>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1,c</a:t>
            </a:r>
            <a:r>
              <a:rPr lang="en-US" sz="2200" dirty="0"/>
              <a:t>,</a:t>
            </a:r>
            <a:r>
              <a:rPr lang="en-US" sz="2200" i="1" dirty="0"/>
              <a:t> 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2,c</a:t>
            </a:r>
            <a:r>
              <a:rPr lang="en-US" sz="2200" dirty="0"/>
              <a:t>,</a:t>
            </a:r>
            <a:r>
              <a:rPr lang="en-US" sz="2200" i="1" dirty="0"/>
              <a:t> s</a:t>
            </a:r>
            <a:r>
              <a:rPr lang="en-US" sz="2200" i="1" baseline="30000" dirty="0"/>
              <a:t>’</a:t>
            </a:r>
            <a:r>
              <a:rPr lang="en-US" sz="2200" i="1" baseline="-25000" dirty="0"/>
              <a:t>3,c</a:t>
            </a:r>
            <a:r>
              <a:rPr lang="en-US" sz="2200" dirty="0"/>
              <a:t>] = [</a:t>
            </a:r>
            <a:r>
              <a:rPr lang="en-US" sz="2200" i="1" dirty="0"/>
              <a:t>s</a:t>
            </a:r>
            <a:r>
              <a:rPr lang="en-US" sz="2200" i="1" baseline="-25000" dirty="0"/>
              <a:t>0,c</a:t>
            </a:r>
            <a:r>
              <a:rPr lang="en-US" sz="2200" dirty="0"/>
              <a:t>, </a:t>
            </a:r>
            <a:r>
              <a:rPr lang="en-US" sz="2200" i="1" dirty="0"/>
              <a:t>s</a:t>
            </a:r>
            <a:r>
              <a:rPr lang="en-US" sz="2200" i="1" baseline="-25000" dirty="0"/>
              <a:t>1,c</a:t>
            </a:r>
            <a:r>
              <a:rPr lang="en-US" sz="2200" dirty="0"/>
              <a:t>,</a:t>
            </a:r>
            <a:r>
              <a:rPr lang="en-US" sz="2200" i="1" dirty="0"/>
              <a:t> s</a:t>
            </a:r>
            <a:r>
              <a:rPr lang="en-US" sz="2200" i="1" baseline="-25000" dirty="0"/>
              <a:t>2,c</a:t>
            </a:r>
            <a:r>
              <a:rPr lang="en-US" sz="2200" dirty="0"/>
              <a:t>,</a:t>
            </a:r>
            <a:r>
              <a:rPr lang="en-US" sz="2200" i="1" dirty="0"/>
              <a:t> s</a:t>
            </a:r>
            <a:r>
              <a:rPr lang="en-US" sz="2200" i="1" baseline="-25000" dirty="0"/>
              <a:t>4,c</a:t>
            </a:r>
            <a:r>
              <a:rPr lang="en-US" sz="2200" dirty="0"/>
              <a:t>] ⊕ [</a:t>
            </a:r>
            <a:r>
              <a:rPr lang="en-US" sz="2200" i="1" dirty="0" err="1"/>
              <a:t>w</a:t>
            </a:r>
            <a:r>
              <a:rPr lang="en-US" sz="2200" i="1" baseline="-25000" dirty="0" err="1"/>
              <a:t>round</a:t>
            </a:r>
            <a:r>
              <a:rPr lang="en-US" sz="2200" i="1" baseline="-25000" dirty="0"/>
              <a:t>*</a:t>
            </a:r>
            <a:r>
              <a:rPr lang="en-US" sz="2200" i="1" baseline="-25000" dirty="0" err="1"/>
              <a:t>Nb</a:t>
            </a:r>
            <a:r>
              <a:rPr lang="en-US" sz="2200" i="1" baseline="-25000" dirty="0"/>
              <a:t> </a:t>
            </a:r>
            <a:r>
              <a:rPr lang="en-US" sz="2200" baseline="-25000" dirty="0"/>
              <a:t>+ </a:t>
            </a:r>
            <a:r>
              <a:rPr lang="en-US" sz="2200" i="1" baseline="-25000" dirty="0"/>
              <a:t>c</a:t>
            </a:r>
            <a:r>
              <a:rPr lang="en-US" sz="2200" dirty="0"/>
              <a:t>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B8E539-A650-4E75-8923-980450008FEF}"/>
              </a:ext>
            </a:extLst>
          </p:cNvPr>
          <p:cNvSpPr txBox="1"/>
          <p:nvPr/>
        </p:nvSpPr>
        <p:spPr>
          <a:xfrm>
            <a:off x="512956" y="281757"/>
            <a:ext cx="6155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AddRoundKey</a:t>
            </a:r>
            <a:r>
              <a:rPr lang="en-US" sz="3200" dirty="0">
                <a:solidFill>
                  <a:srgbClr val="FF0000"/>
                </a:solidFill>
              </a:rPr>
              <a:t>() Transformation</a:t>
            </a: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A close up of a clock&#10;&#10;Description generated with high confidence">
            <a:extLst>
              <a:ext uri="{FF2B5EF4-FFF2-40B4-BE49-F238E27FC236}">
                <a16:creationId xmlns:a16="http://schemas.microsoft.com/office/drawing/2014/main" id="{E0E1DE2D-EA29-4A19-ABB9-521BE5CF6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17" y="2983986"/>
            <a:ext cx="7698765" cy="316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56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DCE72D-97BE-42D5-BEB1-F41112B2F3F4}"/>
              </a:ext>
            </a:extLst>
          </p:cNvPr>
          <p:cNvSpPr txBox="1"/>
          <p:nvPr/>
        </p:nvSpPr>
        <p:spPr>
          <a:xfrm>
            <a:off x="624468" y="42834"/>
            <a:ext cx="6052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1.3.2. Inverse Cipher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B836B-A98B-48EE-A249-E305884273C1}"/>
              </a:ext>
            </a:extLst>
          </p:cNvPr>
          <p:cNvSpPr txBox="1"/>
          <p:nvPr/>
        </p:nvSpPr>
        <p:spPr>
          <a:xfrm>
            <a:off x="624468" y="5711188"/>
            <a:ext cx="10754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Các</a:t>
            </a:r>
            <a:r>
              <a:rPr lang="en-US" sz="2200" dirty="0"/>
              <a:t> function </a:t>
            </a:r>
            <a:r>
              <a:rPr lang="en-US" sz="2200" dirty="0" err="1"/>
              <a:t>InvShiftRows</a:t>
            </a:r>
            <a:r>
              <a:rPr lang="en-US" sz="2200" dirty="0"/>
              <a:t>(), </a:t>
            </a:r>
            <a:r>
              <a:rPr lang="en-US" sz="2200" dirty="0" err="1"/>
              <a:t>InvSubBytes</a:t>
            </a:r>
            <a:r>
              <a:rPr lang="en-US" sz="2200" dirty="0"/>
              <a:t>(), </a:t>
            </a:r>
            <a:r>
              <a:rPr lang="en-US" sz="2200" dirty="0" err="1"/>
              <a:t>InvMixColumns</a:t>
            </a:r>
            <a:r>
              <a:rPr lang="en-US" sz="2200" dirty="0"/>
              <a:t>() </a:t>
            </a:r>
            <a:r>
              <a:rPr lang="en-US" sz="2200" dirty="0" err="1"/>
              <a:t>ph</a:t>
            </a:r>
            <a:r>
              <a:rPr lang="vi-VN" sz="2200" dirty="0"/>
              <a:t>ư</a:t>
            </a:r>
            <a:r>
              <a:rPr lang="en-US" sz="2200" dirty="0" err="1"/>
              <a:t>ơng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c</a:t>
            </a:r>
            <a:r>
              <a:rPr lang="vi-VN" sz="2200" dirty="0"/>
              <a:t>ơ</a:t>
            </a:r>
            <a:r>
              <a:rPr lang="en-US" sz="2200" dirty="0"/>
              <a:t> </a:t>
            </a:r>
            <a:r>
              <a:rPr lang="en-US" sz="2200" dirty="0" err="1"/>
              <a:t>bản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giống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phiên</a:t>
            </a:r>
            <a:r>
              <a:rPr lang="en-US" sz="2200" dirty="0"/>
              <a:t> </a:t>
            </a:r>
            <a:r>
              <a:rPr lang="en-US" sz="2200" dirty="0" err="1"/>
              <a:t>bản</a:t>
            </a:r>
            <a:r>
              <a:rPr lang="en-US" sz="2200" dirty="0"/>
              <a:t> </a:t>
            </a:r>
            <a:r>
              <a:rPr lang="en-US" sz="2200" dirty="0" err="1"/>
              <a:t>thuận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chúng</a:t>
            </a: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33A05-4A5C-4CA3-A542-2455E67FAE63}"/>
              </a:ext>
            </a:extLst>
          </p:cNvPr>
          <p:cNvSpPr txBox="1"/>
          <p:nvPr/>
        </p:nvSpPr>
        <p:spPr>
          <a:xfrm>
            <a:off x="624468" y="645631"/>
            <a:ext cx="941375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InvCipher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(byte in[4*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byte out[4*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word w[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*(Nr+1)])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begin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byte state[4,Nb]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state = in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w[Nr*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(Nr+1)*Nb-1])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for round = Nr-1 step -1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InvShiftRows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InvSubBytes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w[round*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(round+1)*Nb-1])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InvMixColumns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end for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InvShiftRows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InvSubBytes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w[0, Nb-1])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	out = state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	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0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279927-83A4-486E-9CFB-1CB539FC9F1E}"/>
              </a:ext>
            </a:extLst>
          </p:cNvPr>
          <p:cNvSpPr txBox="1"/>
          <p:nvPr/>
        </p:nvSpPr>
        <p:spPr>
          <a:xfrm>
            <a:off x="572782" y="0"/>
            <a:ext cx="111136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1.4. Mode of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khối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an </a:t>
            </a:r>
            <a:r>
              <a:rPr lang="en-US" sz="2000" dirty="0" err="1"/>
              <a:t>toàn</a:t>
            </a:r>
            <a:r>
              <a:rPr lang="en-US" sz="2000" dirty="0"/>
              <a:t> h</a:t>
            </a:r>
            <a:r>
              <a:rPr lang="vi-VN" sz="2000" dirty="0"/>
              <a:t>ơ</a:t>
            </a:r>
            <a:r>
              <a:rPr lang="en-US" sz="2000" dirty="0"/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: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mẩu</a:t>
            </a:r>
            <a:r>
              <a:rPr lang="en-US" sz="2000" dirty="0"/>
              <a:t> plaintext </a:t>
            </a:r>
            <a:r>
              <a:rPr lang="en-US" sz="2000" dirty="0" err="1"/>
              <a:t>giống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t</a:t>
            </a:r>
            <a:r>
              <a:rPr lang="vi-VN" sz="2000" dirty="0"/>
              <a:t>ư</a:t>
            </a:r>
            <a:r>
              <a:rPr lang="en-US" sz="2000" dirty="0" err="1"/>
              <a:t>ơng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: </a:t>
            </a:r>
            <a:r>
              <a:rPr lang="en-US" sz="2000" dirty="0" err="1"/>
              <a:t>Hầu</a:t>
            </a:r>
            <a:r>
              <a:rPr lang="en-US" sz="2000" dirty="0"/>
              <a:t> </a:t>
            </a:r>
            <a:r>
              <a:rPr lang="en-US" sz="2000" dirty="0" err="1"/>
              <a:t>hết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mode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Initialization Vector - IV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đảm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giấu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tư</a:t>
            </a:r>
            <a:r>
              <a:rPr lang="vi-VN" sz="2000" dirty="0"/>
              <a:t>ơ</a:t>
            </a:r>
            <a:r>
              <a:rPr lang="en-US" sz="2000" dirty="0"/>
              <a:t>ng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IV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</a:t>
            </a:r>
            <a:r>
              <a:rPr lang="en-US" sz="2000" dirty="0" err="1"/>
              <a:t>nh</a:t>
            </a:r>
            <a:r>
              <a:rPr lang="vi-VN" sz="2000" dirty="0"/>
              <a:t>ư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giữ</a:t>
            </a:r>
            <a:r>
              <a:rPr lang="en-US" sz="2000" dirty="0"/>
              <a:t> </a:t>
            </a:r>
            <a:r>
              <a:rPr lang="en-US" sz="2000" dirty="0" err="1"/>
              <a:t>bí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F807D7-40B8-47A3-BCA2-364D85CEAB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10" y="2727159"/>
            <a:ext cx="6178558" cy="395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3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6E20F9-81A3-4F52-991D-8914391B9A02}"/>
              </a:ext>
            </a:extLst>
          </p:cNvPr>
          <p:cNvSpPr txBox="1"/>
          <p:nvPr/>
        </p:nvSpPr>
        <p:spPr>
          <a:xfrm>
            <a:off x="945197" y="864839"/>
            <a:ext cx="103016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Chế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đ</a:t>
            </a:r>
            <a:r>
              <a:rPr lang="vi-VN" sz="2200" dirty="0"/>
              <a:t>ơ</a:t>
            </a:r>
            <a:r>
              <a:rPr lang="en-US" sz="2200" dirty="0"/>
              <a:t>n </a:t>
            </a:r>
            <a:r>
              <a:rPr lang="en-US" sz="2200" dirty="0" err="1"/>
              <a:t>giản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mã</a:t>
            </a:r>
            <a:r>
              <a:rPr lang="en-US" sz="2200" dirty="0"/>
              <a:t> </a:t>
            </a:r>
            <a:r>
              <a:rPr lang="en-US" sz="2200" dirty="0" err="1"/>
              <a:t>hóa</a:t>
            </a:r>
            <a:r>
              <a:rPr lang="en-US" sz="2200" dirty="0"/>
              <a:t> </a:t>
            </a:r>
            <a:r>
              <a:rPr lang="en-US" sz="2200" dirty="0" err="1"/>
              <a:t>khối</a:t>
            </a:r>
            <a:r>
              <a:rPr lang="en-US" sz="2200" dirty="0"/>
              <a:t> (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IV)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điệp</a:t>
            </a:r>
            <a:r>
              <a:rPr lang="en-US" sz="2200" dirty="0"/>
              <a:t> ban </a:t>
            </a:r>
            <a:r>
              <a:rPr lang="en-US" sz="2200" dirty="0" err="1"/>
              <a:t>đầu</a:t>
            </a:r>
            <a:r>
              <a:rPr lang="en-US" sz="2200" dirty="0"/>
              <a:t>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chia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block </a:t>
            </a:r>
            <a:r>
              <a:rPr lang="en-US" sz="2200" dirty="0" err="1"/>
              <a:t>nhỏ</a:t>
            </a:r>
            <a:r>
              <a:rPr lang="en-US" sz="2200" dirty="0"/>
              <a:t> 16 bit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độc</a:t>
            </a:r>
            <a:r>
              <a:rPr lang="en-US" sz="2200" dirty="0"/>
              <a:t> </a:t>
            </a:r>
            <a:r>
              <a:rPr lang="en-US" sz="2200" dirty="0" err="1"/>
              <a:t>lập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Hoàn</a:t>
            </a:r>
            <a:r>
              <a:rPr lang="en-US" sz="2200" dirty="0"/>
              <a:t> </a:t>
            </a:r>
            <a:r>
              <a:rPr lang="en-US" sz="2200" dirty="0" err="1"/>
              <a:t>toàn</a:t>
            </a:r>
            <a:r>
              <a:rPr lang="en-US" sz="2200" dirty="0"/>
              <a:t> </a:t>
            </a:r>
            <a:r>
              <a:rPr lang="en-US" sz="2200" dirty="0" err="1"/>
              <a:t>thiếu</a:t>
            </a:r>
            <a:r>
              <a:rPr lang="en-US" sz="2200" dirty="0"/>
              <a:t> </a:t>
            </a:r>
            <a:r>
              <a:rPr lang="en-US" sz="2200" dirty="0" err="1"/>
              <a:t>đi</a:t>
            </a:r>
            <a:r>
              <a:rPr lang="en-US" sz="2200" dirty="0"/>
              <a:t> </a:t>
            </a:r>
            <a:r>
              <a:rPr lang="en-US" sz="2200" dirty="0" err="1"/>
              <a:t>khả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giấu</a:t>
            </a:r>
            <a:r>
              <a:rPr lang="en-US" sz="2200" dirty="0"/>
              <a:t> data pattern </a:t>
            </a:r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BB6F4F9-F8D3-42C5-A2CF-08B840A0A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696" y="2145680"/>
            <a:ext cx="6228607" cy="45250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E3267B-6936-436A-8325-E4E91636F696}"/>
              </a:ext>
            </a:extLst>
          </p:cNvPr>
          <p:cNvSpPr txBox="1"/>
          <p:nvPr/>
        </p:nvSpPr>
        <p:spPr>
          <a:xfrm>
            <a:off x="914400" y="187314"/>
            <a:ext cx="73598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1.4.1. Electronic Codebook (ECB)</a:t>
            </a: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93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4BF2BC-C195-4BCC-A4E8-F3A52ACEA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523" y="1014684"/>
            <a:ext cx="8656953" cy="37891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45562D-F125-453F-BFC3-28963AA00EA1}"/>
              </a:ext>
            </a:extLst>
          </p:cNvPr>
          <p:cNvSpPr txBox="1"/>
          <p:nvPr/>
        </p:nvSpPr>
        <p:spPr>
          <a:xfrm>
            <a:off x="3911600" y="4803875"/>
            <a:ext cx="43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ECB lack of diffusion</a:t>
            </a:r>
          </a:p>
        </p:txBody>
      </p:sp>
    </p:spTree>
    <p:extLst>
      <p:ext uri="{BB962C8B-B14F-4D97-AF65-F5344CB8AC3E}">
        <p14:creationId xmlns:p14="http://schemas.microsoft.com/office/powerpoint/2010/main" val="3584627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010ED3-581E-4825-8D0B-97030DF0B149}"/>
              </a:ext>
            </a:extLst>
          </p:cNvPr>
          <p:cNvSpPr txBox="1"/>
          <p:nvPr/>
        </p:nvSpPr>
        <p:spPr>
          <a:xfrm>
            <a:off x="812092" y="1059361"/>
            <a:ext cx="9785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khối</a:t>
            </a:r>
            <a:r>
              <a:rPr lang="en-US" sz="2200" dirty="0"/>
              <a:t> plaintext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XOR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ra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khối</a:t>
            </a:r>
            <a:r>
              <a:rPr lang="en-US" sz="2200" dirty="0"/>
              <a:t> </a:t>
            </a:r>
            <a:r>
              <a:rPr lang="en-US" sz="2200" dirty="0" err="1"/>
              <a:t>đã</a:t>
            </a:r>
            <a:r>
              <a:rPr lang="en-US" sz="2200" dirty="0"/>
              <a:t>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ngay</a:t>
            </a:r>
            <a:r>
              <a:rPr lang="en-US" sz="2200" dirty="0"/>
              <a:t> tr</a:t>
            </a:r>
            <a:r>
              <a:rPr lang="vi-VN" sz="2200" dirty="0"/>
              <a:t>ư</a:t>
            </a:r>
            <a:r>
              <a:rPr lang="en-US" sz="2200" dirty="0" err="1"/>
              <a:t>ớc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Một</a:t>
            </a:r>
            <a:r>
              <a:rPr lang="en-US" sz="2200" dirty="0"/>
              <a:t> IV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thêm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ở block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điệp</a:t>
            </a:r>
            <a:r>
              <a:rPr lang="en-US" sz="22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FDDA7B-F59C-4B46-A010-60602D9FCA02}"/>
              </a:ext>
            </a:extLst>
          </p:cNvPr>
          <p:cNvSpPr txBox="1"/>
          <p:nvPr/>
        </p:nvSpPr>
        <p:spPr>
          <a:xfrm>
            <a:off x="780585" y="363740"/>
            <a:ext cx="67353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1.4.2. Cipher Block Chaining (CBC)</a:t>
            </a:r>
          </a:p>
          <a:p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49BAE3-6F34-4FAD-8FDC-BD8CDD50C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299" y="2136579"/>
            <a:ext cx="6875402" cy="455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87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02DD4D-E2B5-4C17-AB0A-30318CBBA91C}"/>
              </a:ext>
            </a:extLst>
          </p:cNvPr>
          <p:cNvSpPr txBox="1"/>
          <p:nvPr/>
        </p:nvSpPr>
        <p:spPr>
          <a:xfrm>
            <a:off x="646771" y="401443"/>
            <a:ext cx="6779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2. Demo </a:t>
            </a:r>
            <a:r>
              <a:rPr lang="en-US" sz="3200" b="1" dirty="0" err="1">
                <a:solidFill>
                  <a:srgbClr val="FF0000"/>
                </a:solidFill>
              </a:rPr>
              <a:t>ch</a:t>
            </a:r>
            <a:r>
              <a:rPr lang="vi-VN" sz="3200" b="1" dirty="0">
                <a:solidFill>
                  <a:srgbClr val="FF0000"/>
                </a:solidFill>
              </a:rPr>
              <a:t>ư</a:t>
            </a:r>
            <a:r>
              <a:rPr lang="en-US" sz="3200" b="1" dirty="0" err="1">
                <a:solidFill>
                  <a:srgbClr val="FF0000"/>
                </a:solidFill>
              </a:rPr>
              <a:t>ơng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trình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488B1-75B3-4D95-9B5D-D6F59043AE6E}"/>
              </a:ext>
            </a:extLst>
          </p:cNvPr>
          <p:cNvSpPr txBox="1"/>
          <p:nvPr/>
        </p:nvSpPr>
        <p:spPr>
          <a:xfrm>
            <a:off x="646771" y="1583473"/>
            <a:ext cx="99468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Demo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d</a:t>
            </a:r>
            <a:r>
              <a:rPr lang="vi-VN" sz="2400" dirty="0"/>
              <a:t>ư</a:t>
            </a:r>
            <a:r>
              <a:rPr lang="en-US" sz="2400" dirty="0" err="1"/>
              <a:t>ới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client - server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Server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tin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client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endParaRPr lang="en-US" sz="24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Kịch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: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Server </a:t>
            </a:r>
            <a:r>
              <a:rPr lang="en-US" sz="2400" dirty="0" err="1"/>
              <a:t>trao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bí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client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Diffie-Hellman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Server </a:t>
            </a:r>
            <a:r>
              <a:rPr lang="en-US" sz="2400" dirty="0" err="1"/>
              <a:t>và</a:t>
            </a:r>
            <a:r>
              <a:rPr lang="en-US" sz="2400" dirty="0"/>
              <a:t> client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băm</a:t>
            </a:r>
            <a:r>
              <a:rPr lang="en-US" sz="2400" dirty="0"/>
              <a:t> MD5 </a:t>
            </a:r>
            <a:r>
              <a:rPr lang="en-US" sz="2400" dirty="0" err="1"/>
              <a:t>bí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128-bit </a:t>
            </a:r>
            <a:r>
              <a:rPr lang="en-US" sz="2400" dirty="0" err="1"/>
              <a:t>phục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/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AES 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Server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tin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AES </a:t>
            </a:r>
            <a:r>
              <a:rPr lang="en-US" sz="2400" dirty="0" err="1"/>
              <a:t>cho</a:t>
            </a:r>
            <a:r>
              <a:rPr lang="en-US" sz="2400" dirty="0"/>
              <a:t> client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endParaRPr lang="en-US" sz="2400" dirty="0"/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1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791BF4-DCDC-4408-9CB8-FDAA7051F490}"/>
              </a:ext>
            </a:extLst>
          </p:cNvPr>
          <p:cNvSpPr txBox="1"/>
          <p:nvPr/>
        </p:nvSpPr>
        <p:spPr>
          <a:xfrm>
            <a:off x="1250875" y="269204"/>
            <a:ext cx="2191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1D7EAB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Mục</a:t>
            </a:r>
            <a:r>
              <a:rPr lang="en-US" sz="4000" b="1" dirty="0">
                <a:solidFill>
                  <a:srgbClr val="1D7EAB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1D7EAB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lục</a:t>
            </a:r>
            <a:endParaRPr lang="en-US" sz="4000" b="1" dirty="0">
              <a:solidFill>
                <a:srgbClr val="1D7EAB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3539F-509F-48CF-A3F5-FABD752864E3}"/>
              </a:ext>
            </a:extLst>
          </p:cNvPr>
          <p:cNvSpPr txBox="1"/>
          <p:nvPr/>
        </p:nvSpPr>
        <p:spPr>
          <a:xfrm>
            <a:off x="1250875" y="1333929"/>
            <a:ext cx="88922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  <a:p>
            <a:pPr lvl="1"/>
            <a:r>
              <a:rPr lang="en-US" sz="2400" dirty="0"/>
              <a:t>1.1.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AES</a:t>
            </a:r>
          </a:p>
          <a:p>
            <a:pPr lvl="1"/>
            <a:r>
              <a:rPr lang="en-US" sz="2400" dirty="0"/>
              <a:t>1.2.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nghĩa</a:t>
            </a:r>
            <a:endParaRPr lang="en-US" sz="2400" dirty="0"/>
          </a:p>
          <a:p>
            <a:pPr lvl="1"/>
            <a:r>
              <a:rPr lang="en-US" sz="2400" dirty="0"/>
              <a:t>1.3.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  <a:p>
            <a:pPr lvl="2"/>
            <a:r>
              <a:rPr lang="en-US" sz="2400" dirty="0"/>
              <a:t>1.3.1. The Cipher</a:t>
            </a:r>
          </a:p>
          <a:p>
            <a:pPr lvl="2"/>
            <a:r>
              <a:rPr lang="en-US" sz="2400" dirty="0"/>
              <a:t>1.3.2. Inverse Cipher</a:t>
            </a:r>
          </a:p>
          <a:p>
            <a:pPr lvl="1"/>
            <a:r>
              <a:rPr lang="en-US" sz="2400" dirty="0"/>
              <a:t>1.4. Mode of Operation</a:t>
            </a:r>
          </a:p>
          <a:p>
            <a:pPr lvl="2"/>
            <a:r>
              <a:rPr lang="en-US" sz="2400" dirty="0"/>
              <a:t>1.4.1. Electronic Codebook</a:t>
            </a:r>
          </a:p>
          <a:p>
            <a:pPr lvl="2"/>
            <a:r>
              <a:rPr lang="en-US" sz="2400" dirty="0"/>
              <a:t>1.4.2. Cipher Block Chaining</a:t>
            </a:r>
          </a:p>
          <a:p>
            <a:r>
              <a:rPr lang="en-US" sz="2400" dirty="0"/>
              <a:t>2. Demo </a:t>
            </a:r>
            <a:r>
              <a:rPr lang="en-US" sz="2400" dirty="0" err="1"/>
              <a:t>chư</a:t>
            </a:r>
            <a:r>
              <a:rPr lang="vi-VN" sz="2400" dirty="0"/>
              <a:t>ơ</a:t>
            </a:r>
            <a:r>
              <a:rPr lang="en-US" sz="2400" dirty="0"/>
              <a:t>ng </a:t>
            </a:r>
            <a:r>
              <a:rPr lang="en-US" sz="2400" dirty="0" err="1"/>
              <a:t>trình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2644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3FB88B-40D5-468B-994E-F06D0938E98D}"/>
              </a:ext>
            </a:extLst>
          </p:cNvPr>
          <p:cNvSpPr txBox="1"/>
          <p:nvPr/>
        </p:nvSpPr>
        <p:spPr>
          <a:xfrm>
            <a:off x="3166947" y="3136612"/>
            <a:ext cx="7225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Cảm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vi-VN" sz="3200" dirty="0">
                <a:solidFill>
                  <a:srgbClr val="FF0000"/>
                </a:solidFill>
              </a:rPr>
              <a:t>ơ</a:t>
            </a:r>
            <a:r>
              <a:rPr lang="en-US" sz="3200" dirty="0">
                <a:solidFill>
                  <a:srgbClr val="FF0000"/>
                </a:solidFill>
              </a:rPr>
              <a:t>n </a:t>
            </a:r>
            <a:r>
              <a:rPr lang="en-US" sz="3200" dirty="0" err="1">
                <a:solidFill>
                  <a:srgbClr val="FF0000"/>
                </a:solidFill>
              </a:rPr>
              <a:t>thầy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và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các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bạn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đã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lắng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nghe</a:t>
            </a:r>
            <a:r>
              <a:rPr lang="en-US" sz="3200" dirty="0">
                <a:solidFill>
                  <a:srgbClr val="FF0000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19170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3F7DB0-1681-4A35-9227-894D5658399D}"/>
              </a:ext>
            </a:extLst>
          </p:cNvPr>
          <p:cNvSpPr txBox="1"/>
          <p:nvPr/>
        </p:nvSpPr>
        <p:spPr>
          <a:xfrm>
            <a:off x="788989" y="279593"/>
            <a:ext cx="396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41E3F-FBA6-4639-B016-1048C29855B7}"/>
              </a:ext>
            </a:extLst>
          </p:cNvPr>
          <p:cNvSpPr txBox="1"/>
          <p:nvPr/>
        </p:nvSpPr>
        <p:spPr>
          <a:xfrm>
            <a:off x="788989" y="925924"/>
            <a:ext cx="5035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1.1. </a:t>
            </a:r>
            <a:r>
              <a:rPr lang="en-US" sz="3200" dirty="0" err="1">
                <a:solidFill>
                  <a:srgbClr val="FF0000"/>
                </a:solidFill>
              </a:rPr>
              <a:t>Giới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thiệu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chung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về</a:t>
            </a:r>
            <a:r>
              <a:rPr lang="en-US" sz="3200" dirty="0">
                <a:solidFill>
                  <a:srgbClr val="FF0000"/>
                </a:solidFill>
              </a:rPr>
              <a:t> AES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661C7-D2C1-48F6-AA7C-BB308F3B1D57}"/>
              </a:ext>
            </a:extLst>
          </p:cNvPr>
          <p:cNvSpPr txBox="1"/>
          <p:nvPr/>
        </p:nvSpPr>
        <p:spPr>
          <a:xfrm>
            <a:off x="1126434" y="1961322"/>
            <a:ext cx="9939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AES - Advanced Encryption Standard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phủ</a:t>
            </a:r>
            <a:r>
              <a:rPr lang="en-US" sz="2400" dirty="0"/>
              <a:t> </a:t>
            </a:r>
            <a:r>
              <a:rPr lang="en-US" sz="2400" dirty="0" err="1"/>
              <a:t>Mỹ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endParaRPr lang="en-US" sz="24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xứng</a:t>
            </a:r>
            <a:endParaRPr lang="en-US" sz="2400" dirty="0"/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Khối</a:t>
            </a:r>
            <a:r>
              <a:rPr lang="en-US" sz="2400" dirty="0"/>
              <a:t>: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128 bit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xứng</a:t>
            </a:r>
            <a:r>
              <a:rPr lang="en-US" sz="2400" dirty="0"/>
              <a:t>: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2 </a:t>
            </a:r>
            <a:r>
              <a:rPr lang="en-US" sz="2400" dirty="0" err="1"/>
              <a:t>giai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&amp;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09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0DDF9A-2FAC-46D9-A976-70042E43EAC3}"/>
              </a:ext>
            </a:extLst>
          </p:cNvPr>
          <p:cNvSpPr txBox="1"/>
          <p:nvPr/>
        </p:nvSpPr>
        <p:spPr>
          <a:xfrm>
            <a:off x="483219" y="227663"/>
            <a:ext cx="659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1.2. </a:t>
            </a:r>
            <a:r>
              <a:rPr lang="en-US" sz="3200" b="1" dirty="0" err="1">
                <a:solidFill>
                  <a:srgbClr val="FF0000"/>
                </a:solidFill>
              </a:rPr>
              <a:t>Các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quy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chuẩn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và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định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nghĩa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19765-2265-480D-854E-7E5DDDD975D8}"/>
              </a:ext>
            </a:extLst>
          </p:cNvPr>
          <p:cNvSpPr txBox="1"/>
          <p:nvPr/>
        </p:nvSpPr>
        <p:spPr>
          <a:xfrm>
            <a:off x="661639" y="1175980"/>
            <a:ext cx="1091332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ra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: </a:t>
            </a:r>
            <a:r>
              <a:rPr lang="en-US" sz="2200" dirty="0" err="1"/>
              <a:t>Các</a:t>
            </a:r>
            <a:r>
              <a:rPr lang="en-US" sz="2200" dirty="0"/>
              <a:t> block data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dài</a:t>
            </a:r>
            <a:r>
              <a:rPr lang="en-US" sz="2200" dirty="0"/>
              <a:t> </a:t>
            </a:r>
            <a:r>
              <a:rPr lang="en-US" sz="2200" dirty="0" err="1"/>
              <a:t>cố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128 bit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Khóa</a:t>
            </a:r>
            <a:r>
              <a:rPr lang="en-US" sz="2200" dirty="0"/>
              <a:t>: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dài</a:t>
            </a:r>
            <a:r>
              <a:rPr lang="en-US" sz="2200" dirty="0"/>
              <a:t> 128/192/256 bit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Các</a:t>
            </a:r>
            <a:r>
              <a:rPr lang="en-US" sz="2200" dirty="0"/>
              <a:t> byte: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hiểu</a:t>
            </a:r>
            <a:r>
              <a:rPr lang="en-US" sz="2200" dirty="0"/>
              <a:t> </a:t>
            </a:r>
            <a:r>
              <a:rPr lang="en-US" sz="2200" dirty="0" err="1"/>
              <a:t>nh</a:t>
            </a:r>
            <a:r>
              <a:rPr lang="vi-VN" sz="2200" dirty="0"/>
              <a:t>ư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hữu</a:t>
            </a:r>
            <a:r>
              <a:rPr lang="en-US" sz="2200" dirty="0"/>
              <a:t> </a:t>
            </a:r>
            <a:r>
              <a:rPr lang="en-US" sz="2200" dirty="0" err="1"/>
              <a:t>hạn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tr</a:t>
            </a:r>
            <a:r>
              <a:rPr lang="vi-VN" sz="2200" dirty="0"/>
              <a:t>ư</a:t>
            </a:r>
            <a:r>
              <a:rPr lang="en-US" sz="2200" dirty="0" err="1"/>
              <a:t>ờng</a:t>
            </a:r>
            <a:r>
              <a:rPr lang="en-US" sz="2200" dirty="0"/>
              <a:t> Galois,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diễn</a:t>
            </a:r>
            <a:r>
              <a:rPr lang="en-US" sz="2200" dirty="0"/>
              <a:t> </a:t>
            </a:r>
            <a:r>
              <a:rPr lang="en-US" sz="2200" dirty="0" err="1"/>
              <a:t>bởi</a:t>
            </a:r>
            <a:r>
              <a:rPr lang="en-US" sz="2200" dirty="0"/>
              <a:t> </a:t>
            </a:r>
            <a:r>
              <a:rPr lang="en-US" sz="2200" dirty="0" err="1"/>
              <a:t>đa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bậc</a:t>
            </a:r>
            <a:r>
              <a:rPr lang="en-US" sz="2200" dirty="0"/>
              <a:t> 7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Ví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: {b7} hay {1011 0111}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i="1"/>
              <a:t>x</a:t>
            </a:r>
            <a:r>
              <a:rPr lang="en-US" sz="2200" i="1" baseline="30000"/>
              <a:t>7</a:t>
            </a:r>
            <a:r>
              <a:rPr lang="en-US" sz="2200"/>
              <a:t> + </a:t>
            </a:r>
            <a:r>
              <a:rPr lang="en-US" sz="2200" i="1" dirty="0"/>
              <a:t>x</a:t>
            </a:r>
            <a:r>
              <a:rPr lang="en-US" sz="2200" i="1" baseline="30000" dirty="0"/>
              <a:t>5</a:t>
            </a:r>
            <a:r>
              <a:rPr lang="en-US" sz="2200" dirty="0"/>
              <a:t> +</a:t>
            </a:r>
            <a:r>
              <a:rPr lang="en-US" sz="2200" i="1" dirty="0"/>
              <a:t> x</a:t>
            </a:r>
            <a:r>
              <a:rPr lang="en-US" sz="2200" i="1" baseline="30000" dirty="0"/>
              <a:t>4</a:t>
            </a:r>
            <a:r>
              <a:rPr lang="en-US" sz="2200" dirty="0"/>
              <a:t> + </a:t>
            </a:r>
            <a:r>
              <a:rPr lang="en-US" sz="2200" i="1" dirty="0"/>
              <a:t>x</a:t>
            </a:r>
            <a:r>
              <a:rPr lang="en-US" sz="2200" i="1" baseline="30000" dirty="0"/>
              <a:t>2</a:t>
            </a:r>
            <a:r>
              <a:rPr lang="en-US" sz="2200" dirty="0"/>
              <a:t> +</a:t>
            </a:r>
            <a:r>
              <a:rPr lang="en-US" sz="2200" i="1" dirty="0"/>
              <a:t> x</a:t>
            </a:r>
            <a:r>
              <a:rPr lang="en-US" sz="2200" dirty="0"/>
              <a:t> +</a:t>
            </a:r>
            <a:r>
              <a:rPr lang="en-US" sz="2200" i="1" dirty="0"/>
              <a:t> 1</a:t>
            </a:r>
            <a:endParaRPr lang="en-US" sz="22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States: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giai</a:t>
            </a:r>
            <a:r>
              <a:rPr lang="en-US" sz="2200" dirty="0"/>
              <a:t> </a:t>
            </a:r>
            <a:r>
              <a:rPr lang="en-US" sz="2200" dirty="0" err="1"/>
              <a:t>đoạn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AES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state -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mảng</a:t>
            </a:r>
            <a:r>
              <a:rPr lang="en-US" sz="2200" dirty="0"/>
              <a:t> 2 </a:t>
            </a:r>
            <a:r>
              <a:rPr lang="en-US" sz="2200" dirty="0" err="1"/>
              <a:t>chiều</a:t>
            </a:r>
            <a:r>
              <a:rPr lang="en-US" sz="2200" dirty="0"/>
              <a:t> </a:t>
            </a:r>
            <a:r>
              <a:rPr lang="en-US" sz="2200" dirty="0" err="1"/>
              <a:t>kích</a:t>
            </a:r>
            <a:r>
              <a:rPr lang="en-US" sz="2200" dirty="0"/>
              <a:t> </a:t>
            </a:r>
            <a:r>
              <a:rPr lang="en-US" sz="2200" dirty="0" err="1"/>
              <a:t>th</a:t>
            </a:r>
            <a:r>
              <a:rPr lang="vi-VN" sz="2200" dirty="0"/>
              <a:t>ư</a:t>
            </a:r>
            <a:r>
              <a:rPr lang="en-US" sz="2200" dirty="0" err="1"/>
              <a:t>ớc</a:t>
            </a:r>
            <a:r>
              <a:rPr lang="en-US" sz="2200" dirty="0"/>
              <a:t> 4x4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D540832-C806-4882-BEE3-26CA379C5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3982328"/>
            <a:ext cx="9535856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9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105D4-E0F9-4EF8-82E0-4BFE553B4D19}"/>
              </a:ext>
            </a:extLst>
          </p:cNvPr>
          <p:cNvSpPr txBox="1"/>
          <p:nvPr/>
        </p:nvSpPr>
        <p:spPr>
          <a:xfrm>
            <a:off x="571964" y="142705"/>
            <a:ext cx="4153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Các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phép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toán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liên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quan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B97EB-C0F0-45B4-B290-933508CF0785}"/>
              </a:ext>
            </a:extLst>
          </p:cNvPr>
          <p:cNvSpPr txBox="1"/>
          <p:nvPr/>
        </p:nvSpPr>
        <p:spPr>
          <a:xfrm>
            <a:off x="771525" y="1319835"/>
            <a:ext cx="106489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300" dirty="0" err="1"/>
              <a:t>Phép</a:t>
            </a:r>
            <a:r>
              <a:rPr lang="en-US" sz="2300" dirty="0"/>
              <a:t> </a:t>
            </a:r>
            <a:r>
              <a:rPr lang="en-US" sz="2300" dirty="0" err="1"/>
              <a:t>cộng</a:t>
            </a:r>
            <a:r>
              <a:rPr lang="en-US" sz="2300" dirty="0"/>
              <a:t>: </a:t>
            </a:r>
            <a:r>
              <a:rPr lang="en-US" sz="2300" dirty="0" err="1"/>
              <a:t>Phép</a:t>
            </a:r>
            <a:r>
              <a:rPr lang="en-US" sz="2300" dirty="0"/>
              <a:t> </a:t>
            </a:r>
            <a:r>
              <a:rPr lang="en-US" sz="2300" dirty="0" err="1"/>
              <a:t>cộng</a:t>
            </a:r>
            <a:r>
              <a:rPr lang="en-US" sz="2300" dirty="0"/>
              <a:t> (</a:t>
            </a:r>
            <a:r>
              <a:rPr lang="en-US" sz="2300" dirty="0" err="1"/>
              <a:t>trừ</a:t>
            </a:r>
            <a:r>
              <a:rPr lang="en-US" sz="2300" dirty="0"/>
              <a:t>) </a:t>
            </a:r>
            <a:r>
              <a:rPr lang="en-US" sz="2300" dirty="0" err="1"/>
              <a:t>các</a:t>
            </a:r>
            <a:r>
              <a:rPr lang="en-US" sz="2300" dirty="0"/>
              <a:t> </a:t>
            </a:r>
            <a:r>
              <a:rPr lang="en-US" sz="2300" dirty="0" err="1"/>
              <a:t>phần</a:t>
            </a:r>
            <a:r>
              <a:rPr lang="en-US" sz="2300" dirty="0"/>
              <a:t> </a:t>
            </a:r>
            <a:r>
              <a:rPr lang="en-US" sz="2300" dirty="0" err="1"/>
              <a:t>tử</a:t>
            </a:r>
            <a:r>
              <a:rPr lang="en-US" sz="2300" dirty="0"/>
              <a:t> </a:t>
            </a:r>
            <a:r>
              <a:rPr lang="en-US" sz="2300" dirty="0" err="1"/>
              <a:t>trong</a:t>
            </a:r>
            <a:r>
              <a:rPr lang="en-US" sz="2300" dirty="0"/>
              <a:t> </a:t>
            </a:r>
            <a:r>
              <a:rPr lang="en-US" sz="2300" dirty="0" err="1"/>
              <a:t>trường</a:t>
            </a:r>
            <a:r>
              <a:rPr lang="en-US" sz="2300" dirty="0"/>
              <a:t> </a:t>
            </a:r>
            <a:r>
              <a:rPr lang="en-US" sz="2300" dirty="0" err="1"/>
              <a:t>galois</a:t>
            </a:r>
            <a:r>
              <a:rPr lang="en-US" sz="2300" dirty="0"/>
              <a:t>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</a:t>
            </a:r>
            <a:r>
              <a:rPr lang="en-US" sz="2300" dirty="0" err="1"/>
              <a:t>bằng</a:t>
            </a:r>
            <a:r>
              <a:rPr lang="en-US" sz="2300" dirty="0"/>
              <a:t> </a:t>
            </a:r>
            <a:r>
              <a:rPr lang="en-US" sz="2300" dirty="0" err="1"/>
              <a:t>cách</a:t>
            </a:r>
            <a:r>
              <a:rPr lang="en-US" sz="2300" dirty="0"/>
              <a:t> XOR </a:t>
            </a:r>
            <a:r>
              <a:rPr lang="en-US" sz="2300" dirty="0" err="1"/>
              <a:t>các</a:t>
            </a:r>
            <a:r>
              <a:rPr lang="en-US" sz="2300" dirty="0"/>
              <a:t> bit t</a:t>
            </a:r>
            <a:r>
              <a:rPr lang="vi-VN" sz="2300" dirty="0"/>
              <a:t>ư</a:t>
            </a:r>
            <a:r>
              <a:rPr lang="en-US" sz="2300" dirty="0" err="1"/>
              <a:t>ơng</a:t>
            </a:r>
            <a:r>
              <a:rPr lang="en-US" sz="2300" dirty="0"/>
              <a:t> </a:t>
            </a:r>
            <a:r>
              <a:rPr lang="en-US" sz="2300" dirty="0" err="1"/>
              <a:t>ứng</a:t>
            </a:r>
            <a:endParaRPr lang="en-US" sz="2300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300" dirty="0" err="1"/>
              <a:t>Phép</a:t>
            </a:r>
            <a:r>
              <a:rPr lang="en-US" sz="2300" dirty="0"/>
              <a:t> </a:t>
            </a:r>
            <a:r>
              <a:rPr lang="en-US" sz="2300" dirty="0" err="1"/>
              <a:t>nhân</a:t>
            </a:r>
            <a:r>
              <a:rPr lang="en-US" sz="2300" dirty="0"/>
              <a:t>: </a:t>
            </a:r>
            <a:r>
              <a:rPr lang="en-US" sz="2300" dirty="0" err="1"/>
              <a:t>Phép</a:t>
            </a:r>
            <a:r>
              <a:rPr lang="en-US" sz="2300" dirty="0"/>
              <a:t> </a:t>
            </a:r>
            <a:r>
              <a:rPr lang="en-US" sz="2300" dirty="0" err="1"/>
              <a:t>nhân</a:t>
            </a:r>
            <a:r>
              <a:rPr lang="en-US" sz="2300" dirty="0"/>
              <a:t> </a:t>
            </a:r>
            <a:r>
              <a:rPr lang="en-US" sz="2300" dirty="0" err="1"/>
              <a:t>trong</a:t>
            </a:r>
            <a:r>
              <a:rPr lang="en-US" sz="2300" dirty="0"/>
              <a:t> tr</a:t>
            </a:r>
            <a:r>
              <a:rPr lang="vi-VN" sz="2300" dirty="0"/>
              <a:t>ư</a:t>
            </a:r>
            <a:r>
              <a:rPr lang="en-US" sz="2300" dirty="0" err="1"/>
              <a:t>ờng</a:t>
            </a:r>
            <a:r>
              <a:rPr lang="en-US" sz="2300" dirty="0"/>
              <a:t> Galois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</a:t>
            </a:r>
            <a:r>
              <a:rPr lang="en-US" sz="2300" dirty="0" err="1"/>
              <a:t>bởi</a:t>
            </a:r>
            <a:r>
              <a:rPr lang="en-US" sz="2300" dirty="0"/>
              <a:t> </a:t>
            </a:r>
            <a:r>
              <a:rPr lang="en-US" sz="2300" dirty="0" err="1"/>
              <a:t>việc</a:t>
            </a:r>
            <a:r>
              <a:rPr lang="en-US" sz="2300" dirty="0"/>
              <a:t> </a:t>
            </a:r>
            <a:r>
              <a:rPr lang="en-US" sz="2300" dirty="0" err="1"/>
              <a:t>nhân</a:t>
            </a:r>
            <a:r>
              <a:rPr lang="en-US" sz="2300" dirty="0"/>
              <a:t> </a:t>
            </a:r>
            <a:r>
              <a:rPr lang="en-US" sz="2300" dirty="0" err="1"/>
              <a:t>đa</a:t>
            </a:r>
            <a:r>
              <a:rPr lang="en-US" sz="2300" dirty="0"/>
              <a:t> </a:t>
            </a:r>
            <a:r>
              <a:rPr lang="en-US" sz="2300" dirty="0" err="1"/>
              <a:t>thức</a:t>
            </a:r>
            <a:r>
              <a:rPr lang="en-US" sz="2300" dirty="0"/>
              <a:t> </a:t>
            </a:r>
            <a:r>
              <a:rPr lang="en-US" sz="2300" dirty="0" err="1"/>
              <a:t>thông</a:t>
            </a:r>
            <a:r>
              <a:rPr lang="en-US" sz="2300" dirty="0"/>
              <a:t> </a:t>
            </a:r>
            <a:r>
              <a:rPr lang="en-US" sz="2300" dirty="0" err="1"/>
              <a:t>th</a:t>
            </a:r>
            <a:r>
              <a:rPr lang="vi-VN" sz="2300" dirty="0"/>
              <a:t>ư</a:t>
            </a:r>
            <a:r>
              <a:rPr lang="en-US" sz="2300" dirty="0" err="1"/>
              <a:t>ờng</a:t>
            </a:r>
            <a:r>
              <a:rPr lang="en-US" sz="2300" dirty="0"/>
              <a:t>, </a:t>
            </a:r>
            <a:r>
              <a:rPr lang="en-US" sz="2300" dirty="0" err="1"/>
              <a:t>theo</a:t>
            </a:r>
            <a:r>
              <a:rPr lang="en-US" sz="2300" dirty="0"/>
              <a:t> </a:t>
            </a:r>
            <a:r>
              <a:rPr lang="en-US" sz="2300" dirty="0" err="1"/>
              <a:t>sau</a:t>
            </a:r>
            <a:r>
              <a:rPr lang="en-US" sz="2300" dirty="0"/>
              <a:t> </a:t>
            </a:r>
            <a:r>
              <a:rPr lang="en-US" sz="2300" dirty="0" err="1"/>
              <a:t>bởi</a:t>
            </a:r>
            <a:r>
              <a:rPr lang="en-US" sz="2300" dirty="0"/>
              <a:t> </a:t>
            </a:r>
            <a:r>
              <a:rPr lang="en-US" sz="2300" dirty="0" err="1"/>
              <a:t>phép</a:t>
            </a:r>
            <a:r>
              <a:rPr lang="en-US" sz="2300" dirty="0"/>
              <a:t> chia </a:t>
            </a:r>
            <a:r>
              <a:rPr lang="en-US" sz="2300" dirty="0" err="1"/>
              <a:t>lấy</a:t>
            </a:r>
            <a:r>
              <a:rPr lang="en-US" sz="2300" dirty="0"/>
              <a:t> d</a:t>
            </a:r>
            <a:r>
              <a:rPr lang="vi-VN" sz="2300" dirty="0"/>
              <a:t>ư</a:t>
            </a:r>
            <a:r>
              <a:rPr lang="en-US" sz="2300" dirty="0"/>
              <a:t> </a:t>
            </a:r>
            <a:r>
              <a:rPr lang="en-US" sz="2300" dirty="0" err="1"/>
              <a:t>cho</a:t>
            </a:r>
            <a:r>
              <a:rPr lang="en-US" sz="2300" dirty="0"/>
              <a:t> </a:t>
            </a:r>
            <a:r>
              <a:rPr lang="en-US" sz="2300" dirty="0" err="1"/>
              <a:t>đa</a:t>
            </a:r>
            <a:r>
              <a:rPr lang="en-US" sz="2300" dirty="0"/>
              <a:t> </a:t>
            </a:r>
            <a:r>
              <a:rPr lang="en-US" sz="2300" dirty="0" err="1"/>
              <a:t>thức</a:t>
            </a:r>
            <a:r>
              <a:rPr lang="en-US" sz="2300" dirty="0"/>
              <a:t> </a:t>
            </a:r>
            <a:r>
              <a:rPr lang="en-US" sz="2300" dirty="0" err="1"/>
              <a:t>không</a:t>
            </a:r>
            <a:r>
              <a:rPr lang="en-US" sz="2300" dirty="0"/>
              <a:t> </a:t>
            </a:r>
            <a:r>
              <a:rPr lang="en-US" sz="2300" dirty="0" err="1"/>
              <a:t>giảm</a:t>
            </a:r>
            <a:r>
              <a:rPr lang="en-US" sz="2300" dirty="0"/>
              <a:t> </a:t>
            </a:r>
            <a:r>
              <a:rPr lang="en-US" sz="2300" dirty="0" err="1"/>
              <a:t>bậc</a:t>
            </a:r>
            <a:r>
              <a:rPr lang="en-US" sz="2300" dirty="0"/>
              <a:t> 8: </a:t>
            </a:r>
            <a:r>
              <a:rPr lang="en-US" sz="2300" i="1" dirty="0"/>
              <a:t>m</a:t>
            </a:r>
            <a:r>
              <a:rPr lang="en-US" sz="2300" dirty="0"/>
              <a:t>(</a:t>
            </a:r>
            <a:r>
              <a:rPr lang="en-US" sz="2300" i="1" dirty="0"/>
              <a:t>x</a:t>
            </a:r>
            <a:r>
              <a:rPr lang="en-US" sz="2300" dirty="0"/>
              <a:t>)</a:t>
            </a:r>
            <a:r>
              <a:rPr lang="en-US" sz="2300" i="1" dirty="0"/>
              <a:t> = x</a:t>
            </a:r>
            <a:r>
              <a:rPr lang="en-US" sz="2300" i="1" baseline="30000" dirty="0"/>
              <a:t>8</a:t>
            </a:r>
            <a:r>
              <a:rPr lang="en-US" sz="2300" i="1" dirty="0"/>
              <a:t> +</a:t>
            </a:r>
            <a:r>
              <a:rPr lang="en-US" sz="2300" i="1" baseline="30000" dirty="0"/>
              <a:t> </a:t>
            </a:r>
            <a:r>
              <a:rPr lang="en-US" sz="2300" i="1" dirty="0"/>
              <a:t>x</a:t>
            </a:r>
            <a:r>
              <a:rPr lang="en-US" sz="2300" i="1" baseline="30000" dirty="0"/>
              <a:t>4</a:t>
            </a:r>
            <a:r>
              <a:rPr lang="en-US" sz="2300" i="1" dirty="0"/>
              <a:t> + x</a:t>
            </a:r>
            <a:r>
              <a:rPr lang="en-US" sz="2300" i="1" baseline="30000" dirty="0"/>
              <a:t>3</a:t>
            </a:r>
            <a:r>
              <a:rPr lang="en-US" sz="2300" i="1" dirty="0"/>
              <a:t> + x + </a:t>
            </a:r>
            <a:r>
              <a:rPr lang="en-US" sz="2300" dirty="0"/>
              <a:t>1</a:t>
            </a:r>
          </a:p>
          <a:p>
            <a:r>
              <a:rPr lang="en-US" sz="2300" dirty="0"/>
              <a:t>    </a:t>
            </a:r>
            <a:r>
              <a:rPr lang="en-US" sz="2300" dirty="0" err="1"/>
              <a:t>Ví</a:t>
            </a:r>
            <a:r>
              <a:rPr lang="en-US" sz="2300" dirty="0"/>
              <a:t> </a:t>
            </a:r>
            <a:r>
              <a:rPr lang="en-US" sz="2300" dirty="0" err="1"/>
              <a:t>dụ</a:t>
            </a:r>
            <a:r>
              <a:rPr lang="en-US" sz="2300" dirty="0"/>
              <a:t>, {57}•{83} = {c1} </a:t>
            </a:r>
            <a:r>
              <a:rPr lang="en-US" sz="2300" dirty="0" err="1"/>
              <a:t>vì</a:t>
            </a:r>
            <a:r>
              <a:rPr lang="en-US" sz="2300" dirty="0"/>
              <a:t>: </a:t>
            </a:r>
          </a:p>
          <a:p>
            <a:r>
              <a:rPr lang="en-US" sz="2300" dirty="0"/>
              <a:t>		(</a:t>
            </a:r>
            <a:r>
              <a:rPr lang="en-US" sz="2300" i="1" dirty="0"/>
              <a:t>x</a:t>
            </a:r>
            <a:r>
              <a:rPr lang="en-US" sz="2300" i="1" baseline="30000" dirty="0"/>
              <a:t>6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4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2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dirty="0"/>
              <a:t> + 1) (</a:t>
            </a:r>
            <a:r>
              <a:rPr lang="en-US" sz="2300" i="1" dirty="0"/>
              <a:t>x</a:t>
            </a:r>
            <a:r>
              <a:rPr lang="en-US" sz="2300" i="1" baseline="30000" dirty="0"/>
              <a:t>7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dirty="0"/>
              <a:t> + 1) = </a:t>
            </a:r>
            <a:r>
              <a:rPr lang="en-US" sz="2300" i="1" dirty="0"/>
              <a:t>x</a:t>
            </a:r>
            <a:r>
              <a:rPr lang="en-US" sz="2300" i="1" baseline="30000" dirty="0"/>
              <a:t>13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11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9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8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7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7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5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3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2</a:t>
            </a:r>
            <a:r>
              <a:rPr lang="en-US" sz="2300" dirty="0"/>
              <a:t> 										            +</a:t>
            </a:r>
            <a:r>
              <a:rPr lang="en-US" sz="2300" i="1" dirty="0"/>
              <a:t> x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6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6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4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2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dirty="0"/>
              <a:t> + 1</a:t>
            </a:r>
          </a:p>
          <a:p>
            <a:r>
              <a:rPr lang="en-US" sz="2300" dirty="0"/>
              <a:t>										   = </a:t>
            </a:r>
            <a:r>
              <a:rPr lang="en-US" sz="2300" i="1" dirty="0"/>
              <a:t>x</a:t>
            </a:r>
            <a:r>
              <a:rPr lang="en-US" sz="2300" i="1" baseline="30000" dirty="0"/>
              <a:t>13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11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9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8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6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5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4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3</a:t>
            </a:r>
            <a:r>
              <a:rPr lang="en-US" sz="2300" dirty="0"/>
              <a:t> + 1</a:t>
            </a:r>
          </a:p>
          <a:p>
            <a:r>
              <a:rPr lang="en-US" sz="2300" dirty="0"/>
              <a:t>   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lại</a:t>
            </a:r>
            <a:r>
              <a:rPr lang="en-US" sz="2300" dirty="0"/>
              <a:t> </a:t>
            </a:r>
            <a:r>
              <a:rPr lang="en-US" sz="2300" dirty="0" err="1"/>
              <a:t>có</a:t>
            </a:r>
            <a:r>
              <a:rPr lang="en-US" sz="2300" dirty="0"/>
              <a:t>:</a:t>
            </a:r>
          </a:p>
          <a:p>
            <a:r>
              <a:rPr lang="en-US" sz="2300" i="1" dirty="0"/>
              <a:t>		x</a:t>
            </a:r>
            <a:r>
              <a:rPr lang="en-US" sz="2300" i="1" baseline="30000" dirty="0"/>
              <a:t>13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11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9</a:t>
            </a:r>
            <a:r>
              <a:rPr lang="en-US" sz="2300" dirty="0"/>
              <a:t> + </a:t>
            </a:r>
            <a:r>
              <a:rPr lang="en-US" sz="2300" i="1" dirty="0"/>
              <a:t>x</a:t>
            </a:r>
            <a:r>
              <a:rPr lang="en-US" sz="2300" i="1" baseline="30000" dirty="0"/>
              <a:t>8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6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5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4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3</a:t>
            </a:r>
            <a:r>
              <a:rPr lang="en-US" sz="2300" dirty="0"/>
              <a:t> + 1 modulo (</a:t>
            </a:r>
            <a:r>
              <a:rPr lang="en-US" sz="2300" i="1" dirty="0"/>
              <a:t>x</a:t>
            </a:r>
            <a:r>
              <a:rPr lang="en-US" sz="2300" i="1" baseline="30000" dirty="0"/>
              <a:t>8</a:t>
            </a:r>
            <a:r>
              <a:rPr lang="en-US" sz="2300" i="1" dirty="0"/>
              <a:t> +</a:t>
            </a:r>
            <a:r>
              <a:rPr lang="en-US" sz="2300" i="1" baseline="30000" dirty="0"/>
              <a:t> </a:t>
            </a:r>
            <a:r>
              <a:rPr lang="en-US" sz="2300" i="1" dirty="0"/>
              <a:t>x</a:t>
            </a:r>
            <a:r>
              <a:rPr lang="en-US" sz="2300" i="1" baseline="30000" dirty="0"/>
              <a:t>4</a:t>
            </a:r>
            <a:r>
              <a:rPr lang="en-US" sz="2300" i="1" dirty="0"/>
              <a:t> + x</a:t>
            </a:r>
            <a:r>
              <a:rPr lang="en-US" sz="2300" i="1" baseline="30000" dirty="0"/>
              <a:t>3</a:t>
            </a:r>
            <a:r>
              <a:rPr lang="en-US" sz="2300" i="1" dirty="0"/>
              <a:t> + x + </a:t>
            </a:r>
            <a:r>
              <a:rPr lang="en-US" sz="2300" dirty="0"/>
              <a:t>1)</a:t>
            </a:r>
          </a:p>
          <a:p>
            <a:r>
              <a:rPr lang="en-US" sz="2300" dirty="0"/>
              <a:t>									= 	</a:t>
            </a:r>
            <a:r>
              <a:rPr lang="en-US" sz="2300" i="1" dirty="0"/>
              <a:t>x</a:t>
            </a:r>
            <a:r>
              <a:rPr lang="en-US" sz="2300" i="1" baseline="30000" dirty="0"/>
              <a:t>7</a:t>
            </a:r>
            <a:r>
              <a:rPr lang="en-US" sz="2300" dirty="0"/>
              <a:t> +</a:t>
            </a:r>
            <a:r>
              <a:rPr lang="en-US" sz="2300" i="1" dirty="0"/>
              <a:t> x</a:t>
            </a:r>
            <a:r>
              <a:rPr lang="en-US" sz="2300" i="1" baseline="30000" dirty="0"/>
              <a:t>6</a:t>
            </a:r>
            <a:r>
              <a:rPr lang="en-US" sz="2300" dirty="0"/>
              <a:t>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1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0C22BA-AC24-4B72-84CD-448B1AF414B9}"/>
              </a:ext>
            </a:extLst>
          </p:cNvPr>
          <p:cNvSpPr txBox="1"/>
          <p:nvPr/>
        </p:nvSpPr>
        <p:spPr>
          <a:xfrm>
            <a:off x="685800" y="306658"/>
            <a:ext cx="5410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1.3. </a:t>
            </a:r>
            <a:r>
              <a:rPr lang="en-US" sz="3200" b="1" dirty="0" err="1">
                <a:solidFill>
                  <a:srgbClr val="FF0000"/>
                </a:solidFill>
              </a:rPr>
              <a:t>Đặc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tả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thuật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toán</a:t>
            </a:r>
            <a:endParaRPr lang="en-US" sz="3200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AES: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E813939-3D08-4726-9742-B6432E30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17" y="2272887"/>
            <a:ext cx="9063765" cy="332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4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786A5F-85FC-424E-B045-597CEABEF969}"/>
              </a:ext>
            </a:extLst>
          </p:cNvPr>
          <p:cNvSpPr txBox="1"/>
          <p:nvPr/>
        </p:nvSpPr>
        <p:spPr>
          <a:xfrm>
            <a:off x="298174" y="265043"/>
            <a:ext cx="5208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Lưu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đồ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tổng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quan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265F4B0-8C90-43EA-8755-7D3D32234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635" y="1358310"/>
            <a:ext cx="7500730" cy="523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7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69F652-5BDF-46A7-A202-59693910FEF6}"/>
              </a:ext>
            </a:extLst>
          </p:cNvPr>
          <p:cNvSpPr txBox="1"/>
          <p:nvPr/>
        </p:nvSpPr>
        <p:spPr>
          <a:xfrm>
            <a:off x="819150" y="246721"/>
            <a:ext cx="628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1.3.1. The Cipher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CEBFE-414C-49E7-9991-31AD9C9F5C79}"/>
              </a:ext>
            </a:extLst>
          </p:cNvPr>
          <p:cNvSpPr txBox="1"/>
          <p:nvPr/>
        </p:nvSpPr>
        <p:spPr>
          <a:xfrm>
            <a:off x="1175989" y="1077632"/>
            <a:ext cx="105537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Cipher(byte in[4*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byte out[4*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word w[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*(Nr+1)])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begin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byte state[4,Nb]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state = in 	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w[0, Nb-1])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for round = 1 step 1 to Nr–1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SubBytes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			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ShiftRows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			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MixColumns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w[round*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(round+1)*Nb-1])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end for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SubBytes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ShiftRows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w[Nr*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(Nr+1)*Nb-1])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out = state </a:t>
            </a:r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end </a:t>
            </a:r>
          </a:p>
        </p:txBody>
      </p:sp>
    </p:spTree>
    <p:extLst>
      <p:ext uri="{BB962C8B-B14F-4D97-AF65-F5344CB8AC3E}">
        <p14:creationId xmlns:p14="http://schemas.microsoft.com/office/powerpoint/2010/main" val="415330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99CDD6-BDF9-4DC6-BDC9-2ACAC7D8E6EC}"/>
              </a:ext>
            </a:extLst>
          </p:cNvPr>
          <p:cNvSpPr txBox="1"/>
          <p:nvPr/>
        </p:nvSpPr>
        <p:spPr>
          <a:xfrm>
            <a:off x="775474" y="133221"/>
            <a:ext cx="106410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SubBytes</a:t>
            </a:r>
            <a:r>
              <a:rPr lang="en-US" sz="3200" dirty="0">
                <a:solidFill>
                  <a:srgbClr val="FF0000"/>
                </a:solidFill>
              </a:rPr>
              <a:t>() Transformation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SubBytes</a:t>
            </a:r>
            <a:r>
              <a:rPr lang="en-US" sz="2400" dirty="0"/>
              <a:t>()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byte </a:t>
            </a:r>
            <a:r>
              <a:rPr lang="en-US" sz="2400" dirty="0" err="1"/>
              <a:t>của</a:t>
            </a:r>
            <a:r>
              <a:rPr lang="en-US" sz="2400" dirty="0"/>
              <a:t> State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Mỗi</a:t>
            </a:r>
            <a:r>
              <a:rPr lang="en-US" sz="2400" dirty="0"/>
              <a:t> byte </a:t>
            </a:r>
            <a:r>
              <a:rPr lang="en-US" sz="2400" dirty="0" err="1"/>
              <a:t>của</a:t>
            </a:r>
            <a:r>
              <a:rPr lang="en-US" sz="2400" dirty="0"/>
              <a:t> State </a:t>
            </a:r>
            <a:r>
              <a:rPr lang="en-US" sz="2400" dirty="0" err="1"/>
              <a:t>sẽ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byte </a:t>
            </a:r>
            <a:r>
              <a:rPr lang="en-US" sz="2400" dirty="0" err="1"/>
              <a:t>khác</a:t>
            </a:r>
            <a:r>
              <a:rPr lang="en-US" sz="2400" dirty="0"/>
              <a:t>. Byte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lấy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S-box,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byte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BA473EB-BC5C-461B-BB3C-B648F1B50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956" y="2404606"/>
            <a:ext cx="8118088" cy="415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8257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292</TotalTime>
  <Words>1184</Words>
  <Application>Microsoft Office PowerPoint</Application>
  <PresentationFormat>Widescreen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 </cp:lastModifiedBy>
  <cp:revision>36</cp:revision>
  <dcterms:created xsi:type="dcterms:W3CDTF">2019-03-19T05:48:17Z</dcterms:created>
  <dcterms:modified xsi:type="dcterms:W3CDTF">2019-03-27T03:41:35Z</dcterms:modified>
</cp:coreProperties>
</file>