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F2FE-EA42-4E8D-BA35-4921E21673B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C60E3-B1A0-4928-88E2-59D983B1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93BB-46EE-42F7-9679-18977565383C}"/>
              </a:ext>
            </a:extLst>
          </p:cNvPr>
          <p:cNvSpPr txBox="1"/>
          <p:nvPr/>
        </p:nvSpPr>
        <p:spPr>
          <a:xfrm>
            <a:off x="3077384" y="564489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Trường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học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Bách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Khoa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Hà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Nội</a:t>
            </a:r>
            <a:endParaRPr lang="en-US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388D4-1E35-4FB2-AF0B-9B80048E04A9}"/>
              </a:ext>
            </a:extLst>
          </p:cNvPr>
          <p:cNvSpPr txBox="1"/>
          <p:nvPr/>
        </p:nvSpPr>
        <p:spPr>
          <a:xfrm>
            <a:off x="2827150" y="2844224"/>
            <a:ext cx="6385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: 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Tìm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hiểu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mã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hóa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AES</a:t>
            </a:r>
          </a:p>
          <a:p>
            <a:endParaRPr lang="en-US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70731-9DED-48F9-B354-081457087FFB}"/>
              </a:ext>
            </a:extLst>
          </p:cNvPr>
          <p:cNvSpPr txBox="1"/>
          <p:nvPr/>
        </p:nvSpPr>
        <p:spPr>
          <a:xfrm>
            <a:off x="2416944" y="1509499"/>
            <a:ext cx="720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thuyết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môn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An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Ninh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Mạng</a:t>
            </a:r>
            <a:endParaRPr lang="en-US" sz="3200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8B9C7-072D-4C80-8A54-64CD9A720CD2}"/>
              </a:ext>
            </a:extLst>
          </p:cNvPr>
          <p:cNvSpPr txBox="1"/>
          <p:nvPr/>
        </p:nvSpPr>
        <p:spPr>
          <a:xfrm>
            <a:off x="3362623" y="4476169"/>
            <a:ext cx="6874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dẫn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:   TS.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Xuân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Thành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Sinh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:       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Nguyễn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Anh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Tuấn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Tùng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- 					    			    Hoàng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Hải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Tú - 20154194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   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Thị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Trang	</a:t>
            </a:r>
          </a:p>
          <a:p>
            <a:endParaRPr lang="en-US" sz="20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7912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748DB-B2F3-48F8-92DF-6ADB27396834}"/>
              </a:ext>
            </a:extLst>
          </p:cNvPr>
          <p:cNvSpPr txBox="1"/>
          <p:nvPr/>
        </p:nvSpPr>
        <p:spPr>
          <a:xfrm>
            <a:off x="856342" y="696685"/>
            <a:ext cx="107260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State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3,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modulo x</a:t>
            </a:r>
            <a:r>
              <a:rPr lang="en-US" sz="2200" baseline="30000" dirty="0"/>
              <a:t>4</a:t>
            </a:r>
            <a:r>
              <a:rPr lang="en-US" sz="2200" dirty="0"/>
              <a:t> + 1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a(x) = {03}x</a:t>
            </a:r>
            <a:r>
              <a:rPr lang="en-US" sz="2200" baseline="30000" dirty="0"/>
              <a:t>3</a:t>
            </a:r>
            <a:r>
              <a:rPr lang="en-US" sz="2200" dirty="0"/>
              <a:t> + {01}x</a:t>
            </a:r>
            <a:r>
              <a:rPr lang="en-US" sz="2200" baseline="30000" dirty="0"/>
              <a:t>2</a:t>
            </a:r>
            <a:r>
              <a:rPr lang="en-US" sz="2200" dirty="0"/>
              <a:t> + {01}x + {02}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DB921-1434-4443-8215-C370D2A23424}"/>
              </a:ext>
            </a:extLst>
          </p:cNvPr>
          <p:cNvSpPr txBox="1"/>
          <p:nvPr/>
        </p:nvSpPr>
        <p:spPr>
          <a:xfrm>
            <a:off x="6096000" y="3255050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 =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 =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55D2B519-4EEC-4F31-B268-8D2ACE7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2" y="3013139"/>
            <a:ext cx="3972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93384-4BFF-457D-A3A5-F5CC8B7142B0}"/>
              </a:ext>
            </a:extLst>
          </p:cNvPr>
          <p:cNvSpPr txBox="1"/>
          <p:nvPr/>
        </p:nvSpPr>
        <p:spPr>
          <a:xfrm>
            <a:off x="709783" y="0"/>
            <a:ext cx="1077243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Key expansion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ra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roundkey</a:t>
            </a:r>
            <a:r>
              <a:rPr lang="en-US" sz="2000" dirty="0"/>
              <a:t> [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]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Nb</a:t>
            </a:r>
            <a:r>
              <a:rPr lang="en-US" sz="2000" dirty="0"/>
              <a:t> * (Nr + 1) key, </a:t>
            </a:r>
            <a:r>
              <a:rPr lang="en-US" sz="2000" dirty="0" err="1"/>
              <a:t>mỗi</a:t>
            </a:r>
            <a:r>
              <a:rPr lang="en-US" sz="2000" dirty="0"/>
              <a:t> key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word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Pseudo code:</a:t>
            </a:r>
          </a:p>
          <a:p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key[4*i+2], 	key[4*i+3])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158E6-35E9-4D41-856B-72DC2572D82D}"/>
              </a:ext>
            </a:extLst>
          </p:cNvPr>
          <p:cNvSpPr txBox="1"/>
          <p:nvPr/>
        </p:nvSpPr>
        <p:spPr>
          <a:xfrm>
            <a:off x="512956" y="1358975"/>
            <a:ext cx="1043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AddRoundKey</a:t>
            </a:r>
            <a:r>
              <a:rPr lang="en-US" sz="2200" dirty="0"/>
              <a:t>() </a:t>
            </a:r>
            <a:r>
              <a:rPr lang="en-US" sz="2200" dirty="0" err="1"/>
              <a:t>cộng</a:t>
            </a:r>
            <a:r>
              <a:rPr lang="en-US" sz="2200" dirty="0"/>
              <a:t> Round Key </a:t>
            </a:r>
            <a:r>
              <a:rPr lang="en-US" sz="2200" dirty="0" err="1"/>
              <a:t>vào</a:t>
            </a:r>
            <a:r>
              <a:rPr lang="en-US" sz="2200" dirty="0"/>
              <a:t> State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XOR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Round Key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round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[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] = [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4,c</a:t>
            </a:r>
            <a:r>
              <a:rPr lang="en-US" sz="2200" dirty="0"/>
              <a:t>] ⊕ [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round</a:t>
            </a:r>
            <a:r>
              <a:rPr lang="en-US" sz="2200" i="1" baseline="-25000" dirty="0"/>
              <a:t>*</a:t>
            </a:r>
            <a:r>
              <a:rPr lang="en-US" sz="2200" i="1" baseline="-25000" dirty="0" err="1"/>
              <a:t>Nb</a:t>
            </a:r>
            <a:r>
              <a:rPr lang="en-US" sz="2200" i="1" baseline="-25000" dirty="0"/>
              <a:t> </a:t>
            </a:r>
            <a:r>
              <a:rPr lang="en-US" sz="2200" baseline="-25000" dirty="0"/>
              <a:t>+ </a:t>
            </a:r>
            <a:r>
              <a:rPr lang="en-US" sz="2200" i="1" baseline="-25000" dirty="0"/>
              <a:t>c</a:t>
            </a:r>
            <a:r>
              <a:rPr lang="en-US" sz="2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E539-A650-4E75-8923-980450008FEF}"/>
              </a:ext>
            </a:extLst>
          </p:cNvPr>
          <p:cNvSpPr txBox="1"/>
          <p:nvPr/>
        </p:nvSpPr>
        <p:spPr>
          <a:xfrm>
            <a:off x="512956" y="281757"/>
            <a:ext cx="615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AddRoundKey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E0E1DE2D-EA29-4A19-ABB9-521BE5C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7" y="2983986"/>
            <a:ext cx="7698765" cy="31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E72D-97BE-42D5-BEB1-F41112B2F3F4}"/>
              </a:ext>
            </a:extLst>
          </p:cNvPr>
          <p:cNvSpPr txBox="1"/>
          <p:nvPr/>
        </p:nvSpPr>
        <p:spPr>
          <a:xfrm>
            <a:off x="624468" y="42834"/>
            <a:ext cx="605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1.3.2. Inverse Cipher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B836B-A98B-48EE-A249-E305884273C1}"/>
              </a:ext>
            </a:extLst>
          </p:cNvPr>
          <p:cNvSpPr txBox="1"/>
          <p:nvPr/>
        </p:nvSpPr>
        <p:spPr>
          <a:xfrm>
            <a:off x="624468" y="5711188"/>
            <a:ext cx="1075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function </a:t>
            </a:r>
            <a:r>
              <a:rPr lang="en-US" sz="2200" dirty="0" err="1"/>
              <a:t>InvShiftRows</a:t>
            </a:r>
            <a:r>
              <a:rPr lang="en-US" sz="2200" dirty="0"/>
              <a:t>(), </a:t>
            </a:r>
            <a:r>
              <a:rPr lang="en-US" sz="2200" dirty="0" err="1"/>
              <a:t>InvSubBytes</a:t>
            </a:r>
            <a:r>
              <a:rPr lang="en-US" sz="2200" dirty="0"/>
              <a:t>(), </a:t>
            </a:r>
            <a:r>
              <a:rPr lang="en-US" sz="2200" dirty="0" err="1"/>
              <a:t>InvMixColumns</a:t>
            </a:r>
            <a:r>
              <a:rPr lang="en-US" sz="2200" dirty="0"/>
              <a:t>()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c</a:t>
            </a:r>
            <a:r>
              <a:rPr lang="vi-VN" sz="2200" dirty="0"/>
              <a:t>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phiên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33A05-4A5C-4CA3-A542-2455E67FAE63}"/>
              </a:ext>
            </a:extLst>
          </p:cNvPr>
          <p:cNvSpPr txBox="1"/>
          <p:nvPr/>
        </p:nvSpPr>
        <p:spPr>
          <a:xfrm>
            <a:off x="624468" y="645631"/>
            <a:ext cx="9413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79927-83A4-486E-9CFB-1CB539FC9F1E}"/>
              </a:ext>
            </a:extLst>
          </p:cNvPr>
          <p:cNvSpPr txBox="1"/>
          <p:nvPr/>
        </p:nvSpPr>
        <p:spPr>
          <a:xfrm>
            <a:off x="572782" y="0"/>
            <a:ext cx="11113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1.4. Mode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mẩu</a:t>
            </a:r>
            <a:r>
              <a:rPr lang="en-US" sz="2000" dirty="0"/>
              <a:t> plaintext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mode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Initialization Vector - IV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giấu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vi-VN" sz="2000" dirty="0"/>
              <a:t>ơ</a:t>
            </a:r>
            <a:r>
              <a:rPr lang="en-US" sz="2000" dirty="0"/>
              <a:t>ng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IV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bí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807D7-40B8-47A3-BCA2-364D85CEA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0" y="2727159"/>
            <a:ext cx="6178558" cy="39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E20F9-81A3-4F52-991D-8914391B9A02}"/>
              </a:ext>
            </a:extLst>
          </p:cNvPr>
          <p:cNvSpPr txBox="1"/>
          <p:nvPr/>
        </p:nvSpPr>
        <p:spPr>
          <a:xfrm>
            <a:off x="945197" y="864839"/>
            <a:ext cx="10301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IV)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chia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block </a:t>
            </a:r>
            <a:r>
              <a:rPr lang="en-US" sz="2200" dirty="0" err="1"/>
              <a:t>nhỏ</a:t>
            </a:r>
            <a:r>
              <a:rPr lang="en-US" sz="2200" dirty="0"/>
              <a:t> 16 bit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giấu</a:t>
            </a:r>
            <a:r>
              <a:rPr lang="en-US" sz="2200" dirty="0"/>
              <a:t> data pattern 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6F4F9-F8D3-42C5-A2CF-08B840A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6" y="2145680"/>
            <a:ext cx="6228607" cy="452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3267B-6936-436A-8325-E4E91636F696}"/>
              </a:ext>
            </a:extLst>
          </p:cNvPr>
          <p:cNvSpPr txBox="1"/>
          <p:nvPr/>
        </p:nvSpPr>
        <p:spPr>
          <a:xfrm>
            <a:off x="914400" y="187314"/>
            <a:ext cx="7359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1.4.1. Electronic Codebook (ECB)z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9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F2BC-C195-4BCC-A4E8-F3A52ACE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23" y="1014684"/>
            <a:ext cx="8656953" cy="378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562D-F125-453F-BFC3-28963AA00EA1}"/>
              </a:ext>
            </a:extLst>
          </p:cNvPr>
          <p:cNvSpPr txBox="1"/>
          <p:nvPr/>
        </p:nvSpPr>
        <p:spPr>
          <a:xfrm>
            <a:off x="3911600" y="4803875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ECB lack of diffusion</a:t>
            </a:r>
          </a:p>
        </p:txBody>
      </p:sp>
    </p:spTree>
    <p:extLst>
      <p:ext uri="{BB962C8B-B14F-4D97-AF65-F5344CB8AC3E}">
        <p14:creationId xmlns:p14="http://schemas.microsoft.com/office/powerpoint/2010/main" val="358462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10ED3-581E-4825-8D0B-97030DF0B149}"/>
              </a:ext>
            </a:extLst>
          </p:cNvPr>
          <p:cNvSpPr txBox="1"/>
          <p:nvPr/>
        </p:nvSpPr>
        <p:spPr>
          <a:xfrm>
            <a:off x="812092" y="1059361"/>
            <a:ext cx="978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plaintext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Một</a:t>
            </a:r>
            <a:r>
              <a:rPr lang="en-US" sz="2200" dirty="0"/>
              <a:t> IV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ở block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61B5F-BC53-4D1F-807C-A1DF1466EB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44" y="1828802"/>
            <a:ext cx="8376512" cy="4665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DDA7B-F59C-4B46-A010-60602D9FCA02}"/>
              </a:ext>
            </a:extLst>
          </p:cNvPr>
          <p:cNvSpPr txBox="1"/>
          <p:nvPr/>
        </p:nvSpPr>
        <p:spPr>
          <a:xfrm>
            <a:off x="780585" y="363740"/>
            <a:ext cx="6735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1.4.2. Cipher Block Chaining (CBC)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8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2DD4D-E2B5-4C17-AB0A-30318CBBA91C}"/>
              </a:ext>
            </a:extLst>
          </p:cNvPr>
          <p:cNvSpPr txBox="1"/>
          <p:nvPr/>
        </p:nvSpPr>
        <p:spPr>
          <a:xfrm>
            <a:off x="646771" y="401443"/>
            <a:ext cx="67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Demo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</a:rPr>
              <a:t>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88B1-75B3-4D95-9B5D-D6F59043AE6E}"/>
              </a:ext>
            </a:extLst>
          </p:cNvPr>
          <p:cNvSpPr txBox="1"/>
          <p:nvPr/>
        </p:nvSpPr>
        <p:spPr>
          <a:xfrm>
            <a:off x="646771" y="1583473"/>
            <a:ext cx="9946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Demo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client -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client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Diffie-Hellman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và</a:t>
            </a:r>
            <a:r>
              <a:rPr lang="en-US" sz="2400" dirty="0"/>
              <a:t> client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MD5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128-bit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/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AES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AES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FB88B-40D5-468B-994E-F06D0938E98D}"/>
              </a:ext>
            </a:extLst>
          </p:cNvPr>
          <p:cNvSpPr txBox="1"/>
          <p:nvPr/>
        </p:nvSpPr>
        <p:spPr>
          <a:xfrm>
            <a:off x="3166947" y="3136612"/>
            <a:ext cx="722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ơ</a:t>
            </a:r>
            <a:r>
              <a:rPr lang="en-US" sz="3200" dirty="0">
                <a:solidFill>
                  <a:srgbClr val="FF0000"/>
                </a:solidFill>
              </a:rPr>
              <a:t>n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17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91BF4-DCDC-4408-9CB8-FDAA7051F490}"/>
              </a:ext>
            </a:extLst>
          </p:cNvPr>
          <p:cNvSpPr txBox="1"/>
          <p:nvPr/>
        </p:nvSpPr>
        <p:spPr>
          <a:xfrm>
            <a:off x="1250875" y="269204"/>
            <a:ext cx="21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lục</a:t>
            </a:r>
            <a:endParaRPr lang="en-US" sz="4000" b="1" dirty="0">
              <a:solidFill>
                <a:srgbClr val="1D7EAB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539F-509F-48CF-A3F5-FABD752864E3}"/>
              </a:ext>
            </a:extLst>
          </p:cNvPr>
          <p:cNvSpPr txBox="1"/>
          <p:nvPr/>
        </p:nvSpPr>
        <p:spPr>
          <a:xfrm>
            <a:off x="1250875" y="1333929"/>
            <a:ext cx="8892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1"/>
            <a:r>
              <a:rPr lang="en-US" sz="2400" dirty="0"/>
              <a:t>1.1.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AES</a:t>
            </a:r>
          </a:p>
          <a:p>
            <a:pPr lvl="1"/>
            <a:r>
              <a:rPr lang="en-US" sz="2400" dirty="0"/>
              <a:t>1.2.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endParaRPr lang="en-US" sz="2400" dirty="0"/>
          </a:p>
          <a:p>
            <a:pPr lvl="1"/>
            <a:r>
              <a:rPr lang="en-US" sz="2400" dirty="0"/>
              <a:t>1.3.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2"/>
            <a:r>
              <a:rPr lang="en-US" sz="2400" dirty="0"/>
              <a:t>1.3.1. The Cipher</a:t>
            </a:r>
          </a:p>
          <a:p>
            <a:pPr lvl="2"/>
            <a:r>
              <a:rPr lang="en-US" sz="2400" dirty="0"/>
              <a:t>1.3.2. Inverse Cipher</a:t>
            </a:r>
          </a:p>
          <a:p>
            <a:pPr lvl="1"/>
            <a:r>
              <a:rPr lang="en-US" sz="2400" dirty="0"/>
              <a:t>1.4. Mode of Operation</a:t>
            </a:r>
          </a:p>
          <a:p>
            <a:pPr lvl="2"/>
            <a:r>
              <a:rPr lang="en-US" sz="2400" dirty="0"/>
              <a:t>1.4.1. Electronic Codebook</a:t>
            </a:r>
          </a:p>
          <a:p>
            <a:pPr lvl="2"/>
            <a:r>
              <a:rPr lang="en-US" sz="2400" dirty="0"/>
              <a:t>1.4.2. Cipher Block Chaining</a:t>
            </a:r>
          </a:p>
          <a:p>
            <a:r>
              <a:rPr lang="en-US" sz="2400" dirty="0"/>
              <a:t>2. Demo </a:t>
            </a:r>
            <a:r>
              <a:rPr lang="en-US" sz="2400" dirty="0" err="1"/>
              <a:t>chư</a:t>
            </a:r>
            <a:r>
              <a:rPr lang="vi-VN" sz="2400" dirty="0"/>
              <a:t>ơ</a:t>
            </a:r>
            <a:r>
              <a:rPr lang="en-US" sz="2400" dirty="0"/>
              <a:t>ng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6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F7DB0-1681-4A35-9227-894D5658399D}"/>
              </a:ext>
            </a:extLst>
          </p:cNvPr>
          <p:cNvSpPr txBox="1"/>
          <p:nvPr/>
        </p:nvSpPr>
        <p:spPr>
          <a:xfrm>
            <a:off x="788989" y="279593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41E3F-FBA6-4639-B016-1048C29855B7}"/>
              </a:ext>
            </a:extLst>
          </p:cNvPr>
          <p:cNvSpPr txBox="1"/>
          <p:nvPr/>
        </p:nvSpPr>
        <p:spPr>
          <a:xfrm>
            <a:off x="788989" y="925924"/>
            <a:ext cx="503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1.1. </a:t>
            </a:r>
            <a:r>
              <a:rPr lang="en-US" sz="3200" dirty="0" err="1">
                <a:solidFill>
                  <a:srgbClr val="FF0000"/>
                </a:solidFill>
              </a:rPr>
              <a:t>Giới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AES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61C7-D2C1-48F6-AA7C-BB308F3B1D57}"/>
              </a:ext>
            </a:extLst>
          </p:cNvPr>
          <p:cNvSpPr txBox="1"/>
          <p:nvPr/>
        </p:nvSpPr>
        <p:spPr>
          <a:xfrm>
            <a:off x="1126434" y="1961322"/>
            <a:ext cx="9939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AES - Advanced Encryption Standard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: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128 bit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: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&amp;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0DDF9A-2FAC-46D9-A976-70042E43EAC3}"/>
              </a:ext>
            </a:extLst>
          </p:cNvPr>
          <p:cNvSpPr txBox="1"/>
          <p:nvPr/>
        </p:nvSpPr>
        <p:spPr>
          <a:xfrm>
            <a:off x="483219" y="227663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1.2. </a:t>
            </a:r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chuẩn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định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nghĩa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19765-2265-480D-854E-7E5DDDD975D8}"/>
              </a:ext>
            </a:extLst>
          </p:cNvPr>
          <p:cNvSpPr txBox="1"/>
          <p:nvPr/>
        </p:nvSpPr>
        <p:spPr>
          <a:xfrm>
            <a:off x="661639" y="1175980"/>
            <a:ext cx="10913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block data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128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Khóa</a:t>
            </a:r>
            <a:r>
              <a:rPr lang="en-US" sz="2200" dirty="0"/>
              <a:t>: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128/192/256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Các</a:t>
            </a:r>
            <a:r>
              <a:rPr lang="en-US" sz="2200" dirty="0"/>
              <a:t> byte: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nh</a:t>
            </a:r>
            <a:r>
              <a:rPr lang="vi-VN" sz="2200" dirty="0"/>
              <a:t>ư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Galois,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7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{b7} hay {1011 0111}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/>
              <a:t>x</a:t>
            </a:r>
            <a:r>
              <a:rPr lang="en-US" sz="2200" i="1" baseline="30000"/>
              <a:t>7</a:t>
            </a:r>
            <a:r>
              <a:rPr lang="en-US" sz="220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5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4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2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dirty="0"/>
              <a:t> +</a:t>
            </a:r>
            <a:r>
              <a:rPr lang="en-US" sz="2200" i="1" dirty="0"/>
              <a:t> 1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States: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AES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state -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2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4x4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540832-C806-4882-BEE3-26CA379C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982328"/>
            <a:ext cx="953585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105D4-E0F9-4EF8-82E0-4BFE553B4D19}"/>
              </a:ext>
            </a:extLst>
          </p:cNvPr>
          <p:cNvSpPr txBox="1"/>
          <p:nvPr/>
        </p:nvSpPr>
        <p:spPr>
          <a:xfrm>
            <a:off x="571964" y="142705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liên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B97EB-C0F0-45B4-B290-933508CF0785}"/>
              </a:ext>
            </a:extLst>
          </p:cNvPr>
          <p:cNvSpPr txBox="1"/>
          <p:nvPr/>
        </p:nvSpPr>
        <p:spPr>
          <a:xfrm>
            <a:off x="771525" y="1319835"/>
            <a:ext cx="10648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(</a:t>
            </a:r>
            <a:r>
              <a:rPr lang="en-US" sz="2300" dirty="0" err="1"/>
              <a:t>trừ</a:t>
            </a:r>
            <a:r>
              <a:rPr lang="en-US" sz="2300" dirty="0"/>
              <a:t>)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galois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XOR </a:t>
            </a:r>
            <a:r>
              <a:rPr lang="en-US" sz="2300" dirty="0" err="1"/>
              <a:t>các</a:t>
            </a:r>
            <a:r>
              <a:rPr lang="en-US" sz="2300" dirty="0"/>
              <a:t> bit t</a:t>
            </a:r>
            <a:r>
              <a:rPr lang="vi-VN" sz="2300" dirty="0"/>
              <a:t>ư</a:t>
            </a:r>
            <a:r>
              <a:rPr lang="en-US" sz="2300" dirty="0" err="1"/>
              <a:t>ơng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endParaRPr lang="en-US" sz="23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tr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 Galois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th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,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chia </a:t>
            </a:r>
            <a:r>
              <a:rPr lang="en-US" sz="2300" dirty="0" err="1"/>
              <a:t>lấy</a:t>
            </a:r>
            <a:r>
              <a:rPr lang="en-US" sz="2300" dirty="0"/>
              <a:t> d</a:t>
            </a:r>
            <a:r>
              <a:rPr lang="vi-VN" sz="2300" dirty="0"/>
              <a:t>ư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bậc</a:t>
            </a:r>
            <a:r>
              <a:rPr lang="en-US" sz="2300" dirty="0"/>
              <a:t> 8: </a:t>
            </a:r>
            <a:r>
              <a:rPr lang="en-US" sz="2300" i="1" dirty="0"/>
              <a:t>m</a:t>
            </a:r>
            <a:r>
              <a:rPr lang="en-US" sz="2300" dirty="0"/>
              <a:t>(</a:t>
            </a:r>
            <a:r>
              <a:rPr lang="en-US" sz="2300" i="1" dirty="0"/>
              <a:t>x</a:t>
            </a:r>
            <a:r>
              <a:rPr lang="en-US" sz="2300" dirty="0"/>
              <a:t>)</a:t>
            </a:r>
            <a:r>
              <a:rPr lang="en-US" sz="2300" i="1" dirty="0"/>
              <a:t> = 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, {57}•{83} = {c1} </a:t>
            </a:r>
            <a:r>
              <a:rPr lang="en-US" sz="2300" dirty="0" err="1"/>
              <a:t>vì</a:t>
            </a:r>
            <a:r>
              <a:rPr lang="en-US" sz="2300" dirty="0"/>
              <a:t>: </a:t>
            </a:r>
          </a:p>
          <a:p>
            <a:r>
              <a:rPr lang="en-US" sz="2300" dirty="0"/>
              <a:t>		(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(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2</a:t>
            </a:r>
            <a:r>
              <a:rPr lang="en-US" sz="2300" dirty="0"/>
              <a:t> 										            +</a:t>
            </a:r>
            <a:r>
              <a:rPr lang="en-US" sz="2300" i="1" dirty="0"/>
              <a:t> x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</a:t>
            </a:r>
          </a:p>
          <a:p>
            <a:r>
              <a:rPr lang="en-US" sz="2300" dirty="0"/>
              <a:t>										  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:</a:t>
            </a:r>
          </a:p>
          <a:p>
            <a:r>
              <a:rPr lang="en-US" sz="2300" i="1" dirty="0"/>
              <a:t>		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 modulo (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1)</a:t>
            </a:r>
          </a:p>
          <a:p>
            <a:r>
              <a:rPr lang="en-US" sz="2300" dirty="0"/>
              <a:t>									= 	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22BA-AC24-4B72-84CD-448B1AF414B9}"/>
              </a:ext>
            </a:extLst>
          </p:cNvPr>
          <p:cNvSpPr txBox="1"/>
          <p:nvPr/>
        </p:nvSpPr>
        <p:spPr>
          <a:xfrm>
            <a:off x="685800" y="306658"/>
            <a:ext cx="541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 </a:t>
            </a:r>
            <a:r>
              <a:rPr lang="en-US" sz="3200" b="1" dirty="0" err="1">
                <a:solidFill>
                  <a:srgbClr val="FF0000"/>
                </a:solidFill>
              </a:rPr>
              <a:t>Đặc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tả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thuật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toán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AES: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813939-3D08-4726-9742-B6432E30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7" y="2272887"/>
            <a:ext cx="9063765" cy="33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9F652-5BDF-46A7-A202-59693910FEF6}"/>
              </a:ext>
            </a:extLst>
          </p:cNvPr>
          <p:cNvSpPr txBox="1"/>
          <p:nvPr/>
        </p:nvSpPr>
        <p:spPr>
          <a:xfrm>
            <a:off x="819150" y="246721"/>
            <a:ext cx="628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1.3.1. The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CEBFE-414C-49E7-9991-31AD9C9F5C79}"/>
              </a:ext>
            </a:extLst>
          </p:cNvPr>
          <p:cNvSpPr txBox="1"/>
          <p:nvPr/>
        </p:nvSpPr>
        <p:spPr>
          <a:xfrm>
            <a:off x="1175989" y="1077632"/>
            <a:ext cx="1055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</p:txBody>
      </p:sp>
    </p:spTree>
    <p:extLst>
      <p:ext uri="{BB962C8B-B14F-4D97-AF65-F5344CB8AC3E}">
        <p14:creationId xmlns:p14="http://schemas.microsoft.com/office/powerpoint/2010/main" val="41533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9CDD6-BDF9-4DC6-BDC9-2ACAC7D8E6EC}"/>
              </a:ext>
            </a:extLst>
          </p:cNvPr>
          <p:cNvSpPr txBox="1"/>
          <p:nvPr/>
        </p:nvSpPr>
        <p:spPr>
          <a:xfrm>
            <a:off x="775474" y="133221"/>
            <a:ext cx="106410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SubBytes</a:t>
            </a:r>
            <a:r>
              <a:rPr lang="en-US" sz="2400" dirty="0"/>
              <a:t>()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byte </a:t>
            </a:r>
            <a:r>
              <a:rPr lang="en-US" sz="2400" dirty="0" err="1"/>
              <a:t>khác</a:t>
            </a:r>
            <a:r>
              <a:rPr lang="en-US" sz="2400" dirty="0"/>
              <a:t>. Byte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S-box,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byte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A473EB-BC5C-461B-BB3C-B648F1B5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56" y="2404606"/>
            <a:ext cx="8118088" cy="4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491D2-37BD-44CD-BFAA-BEBB74C1CFF6}"/>
              </a:ext>
            </a:extLst>
          </p:cNvPr>
          <p:cNvSpPr txBox="1"/>
          <p:nvPr/>
        </p:nvSpPr>
        <p:spPr>
          <a:xfrm>
            <a:off x="601117" y="1111045"/>
            <a:ext cx="109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State,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FA00-54B0-425B-B305-19528D04B372}"/>
              </a:ext>
            </a:extLst>
          </p:cNvPr>
          <p:cNvSpPr txBox="1"/>
          <p:nvPr/>
        </p:nvSpPr>
        <p:spPr>
          <a:xfrm>
            <a:off x="601117" y="100014"/>
            <a:ext cx="6870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12935-C826-471A-9750-ACC15B77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55" y="2026048"/>
            <a:ext cx="8644289" cy="38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50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261</TotalTime>
  <Words>1188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 </cp:lastModifiedBy>
  <cp:revision>29</cp:revision>
  <dcterms:created xsi:type="dcterms:W3CDTF">2019-03-19T05:48:17Z</dcterms:created>
  <dcterms:modified xsi:type="dcterms:W3CDTF">2019-03-20T14:49:30Z</dcterms:modified>
</cp:coreProperties>
</file>