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AB237-8B52-47EE-AF61-4A6707D5062A}" type="doc">
      <dgm:prSet loTypeId="urn:microsoft.com/office/officeart/2005/8/layout/vProcess5" loCatId="process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BEBBF-9C19-403C-85CB-40FD3EA22CA8}">
      <dgm:prSet/>
      <dgm:spPr/>
      <dgm:t>
        <a:bodyPr/>
        <a:lstStyle/>
        <a:p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Server trao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đổi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chung với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bằng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phương thức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Diffie-Hellman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0CC849-5658-403A-A9F8-E2325892B3AD}" type="parTrans" cxnId="{1CD25ED5-A953-45AF-BDD6-D9E48F594A6C}">
      <dgm:prSet/>
      <dgm:spPr/>
      <dgm:t>
        <a:bodyPr/>
        <a:lstStyle/>
        <a:p>
          <a:endParaRPr lang="en-US"/>
        </a:p>
      </dgm:t>
    </dgm:pt>
    <dgm:pt modelId="{7215CA59-AA0F-4341-BCE4-9261AB49D66D}" type="sibTrans" cxnId="{1CD25ED5-A953-45AF-BDD6-D9E48F594A6C}">
      <dgm:prSet/>
      <dgm:spPr/>
      <dgm:t>
        <a:bodyPr/>
        <a:lstStyle/>
        <a:p>
          <a:endParaRPr lang="en-US"/>
        </a:p>
      </dgm:t>
    </dgm:pt>
    <dgm:pt modelId="{C8EFE1D6-3A67-4C5A-9497-4A42A7B0C866}">
      <dgm:prSet/>
      <dgm:spPr/>
      <dgm:t>
        <a:bodyPr/>
        <a:lstStyle/>
        <a:p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Server và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cùng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băm MD5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chung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tạo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128-bit phục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/giải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D569ABB-DA36-48D0-AE33-259EFFC0311B}" type="parTrans" cxnId="{CA31BAC0-84BF-477C-8AFB-C2E55C280461}">
      <dgm:prSet/>
      <dgm:spPr/>
      <dgm:t>
        <a:bodyPr/>
        <a:lstStyle/>
        <a:p>
          <a:endParaRPr lang="en-US"/>
        </a:p>
      </dgm:t>
    </dgm:pt>
    <dgm:pt modelId="{BA953024-6630-4ED8-8F05-28C650211629}" type="sibTrans" cxnId="{CA31BAC0-84BF-477C-8AFB-C2E55C280461}">
      <dgm:prSet/>
      <dgm:spPr/>
      <dgm:t>
        <a:bodyPr/>
        <a:lstStyle/>
        <a:p>
          <a:endParaRPr lang="en-US"/>
        </a:p>
      </dgm:t>
    </dgm:pt>
    <dgm:pt modelId="{1EB16F16-E33C-44D4-A0D9-D8D853EE9623}">
      <dgm:prSet/>
      <dgm:spPr/>
      <dgm:t>
        <a:bodyPr/>
        <a:lstStyle/>
        <a:p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AES Server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gửi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các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đoạn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tin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AES cho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dirty="0">
              <a:latin typeface="Segoe UI" panose="020B0502040204020203" pitchFamily="34" charset="0"/>
              <a:cs typeface="Segoe UI" panose="020B0502040204020203" pitchFamily="34" charset="0"/>
            </a:rPr>
            <a:t> giải </a:t>
          </a:r>
          <a:r>
            <a:rPr lang="vi-VN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E8E6F8-396E-4AF8-8C48-08815F2BD3F9}" type="parTrans" cxnId="{F3C5887E-47B6-48D8-95C4-E5FC7601732A}">
      <dgm:prSet/>
      <dgm:spPr/>
      <dgm:t>
        <a:bodyPr/>
        <a:lstStyle/>
        <a:p>
          <a:endParaRPr lang="en-US"/>
        </a:p>
      </dgm:t>
    </dgm:pt>
    <dgm:pt modelId="{CE0A613B-70AF-409A-8F5D-B9305BAD225D}" type="sibTrans" cxnId="{F3C5887E-47B6-48D8-95C4-E5FC7601732A}">
      <dgm:prSet/>
      <dgm:spPr/>
      <dgm:t>
        <a:bodyPr/>
        <a:lstStyle/>
        <a:p>
          <a:endParaRPr lang="en-US"/>
        </a:p>
      </dgm:t>
    </dgm:pt>
    <dgm:pt modelId="{657BF5C7-F1B5-4CD8-B470-B4ECA34A55D4}" type="pres">
      <dgm:prSet presAssocID="{A5DAB237-8B52-47EE-AF61-4A6707D5062A}" presName="outerComposite" presStyleCnt="0">
        <dgm:presLayoutVars>
          <dgm:chMax val="5"/>
          <dgm:dir/>
          <dgm:resizeHandles val="exact"/>
        </dgm:presLayoutVars>
      </dgm:prSet>
      <dgm:spPr/>
    </dgm:pt>
    <dgm:pt modelId="{AFE46D09-7DBC-456A-A83D-B0B79CDFE31E}" type="pres">
      <dgm:prSet presAssocID="{A5DAB237-8B52-47EE-AF61-4A6707D5062A}" presName="dummyMaxCanvas" presStyleCnt="0">
        <dgm:presLayoutVars/>
      </dgm:prSet>
      <dgm:spPr/>
    </dgm:pt>
    <dgm:pt modelId="{DEE59F05-E3AC-424D-BF2A-0877D57E3EBD}" type="pres">
      <dgm:prSet presAssocID="{A5DAB237-8B52-47EE-AF61-4A6707D5062A}" presName="ThreeNodes_1" presStyleLbl="node1" presStyleIdx="0" presStyleCnt="3">
        <dgm:presLayoutVars>
          <dgm:bulletEnabled val="1"/>
        </dgm:presLayoutVars>
      </dgm:prSet>
      <dgm:spPr/>
    </dgm:pt>
    <dgm:pt modelId="{6D8DF738-D4EB-4B94-90DA-FD51D3C0A248}" type="pres">
      <dgm:prSet presAssocID="{A5DAB237-8B52-47EE-AF61-4A6707D5062A}" presName="ThreeNodes_2" presStyleLbl="node1" presStyleIdx="1" presStyleCnt="3">
        <dgm:presLayoutVars>
          <dgm:bulletEnabled val="1"/>
        </dgm:presLayoutVars>
      </dgm:prSet>
      <dgm:spPr/>
    </dgm:pt>
    <dgm:pt modelId="{74BAA71F-D9DB-4853-B9BE-30E2939B0144}" type="pres">
      <dgm:prSet presAssocID="{A5DAB237-8B52-47EE-AF61-4A6707D5062A}" presName="ThreeNodes_3" presStyleLbl="node1" presStyleIdx="2" presStyleCnt="3">
        <dgm:presLayoutVars>
          <dgm:bulletEnabled val="1"/>
        </dgm:presLayoutVars>
      </dgm:prSet>
      <dgm:spPr/>
    </dgm:pt>
    <dgm:pt modelId="{D688002B-139E-4FC3-B8B3-DE0FB24D9791}" type="pres">
      <dgm:prSet presAssocID="{A5DAB237-8B52-47EE-AF61-4A6707D5062A}" presName="ThreeConn_1-2" presStyleLbl="fgAccFollowNode1" presStyleIdx="0" presStyleCnt="2">
        <dgm:presLayoutVars>
          <dgm:bulletEnabled val="1"/>
        </dgm:presLayoutVars>
      </dgm:prSet>
      <dgm:spPr/>
    </dgm:pt>
    <dgm:pt modelId="{075D4499-954C-4C93-A65C-7BC115823132}" type="pres">
      <dgm:prSet presAssocID="{A5DAB237-8B52-47EE-AF61-4A6707D5062A}" presName="ThreeConn_2-3" presStyleLbl="fgAccFollowNode1" presStyleIdx="1" presStyleCnt="2">
        <dgm:presLayoutVars>
          <dgm:bulletEnabled val="1"/>
        </dgm:presLayoutVars>
      </dgm:prSet>
      <dgm:spPr/>
    </dgm:pt>
    <dgm:pt modelId="{55E15CCE-95E6-458C-A943-025D374A2BD4}" type="pres">
      <dgm:prSet presAssocID="{A5DAB237-8B52-47EE-AF61-4A6707D5062A}" presName="ThreeNodes_1_text" presStyleLbl="node1" presStyleIdx="2" presStyleCnt="3">
        <dgm:presLayoutVars>
          <dgm:bulletEnabled val="1"/>
        </dgm:presLayoutVars>
      </dgm:prSet>
      <dgm:spPr/>
    </dgm:pt>
    <dgm:pt modelId="{856CA296-643C-4F23-9FD6-B01992FFC29A}" type="pres">
      <dgm:prSet presAssocID="{A5DAB237-8B52-47EE-AF61-4A6707D5062A}" presName="ThreeNodes_2_text" presStyleLbl="node1" presStyleIdx="2" presStyleCnt="3">
        <dgm:presLayoutVars>
          <dgm:bulletEnabled val="1"/>
        </dgm:presLayoutVars>
      </dgm:prSet>
      <dgm:spPr/>
    </dgm:pt>
    <dgm:pt modelId="{47F104DA-3B6F-439E-BF1D-46CF7CC53094}" type="pres">
      <dgm:prSet presAssocID="{A5DAB237-8B52-47EE-AF61-4A6707D5062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09BE14-4C46-4259-9F51-D2D5CD88656C}" type="presOf" srcId="{1EB16F16-E33C-44D4-A0D9-D8D853EE9623}" destId="{74BAA71F-D9DB-4853-B9BE-30E2939B0144}" srcOrd="0" destOrd="0" presId="urn:microsoft.com/office/officeart/2005/8/layout/vProcess5"/>
    <dgm:cxn modelId="{9CE18F1F-0F20-4F13-9C45-EBA094A44450}" type="presOf" srcId="{C8EFE1D6-3A67-4C5A-9497-4A42A7B0C866}" destId="{856CA296-643C-4F23-9FD6-B01992FFC29A}" srcOrd="1" destOrd="0" presId="urn:microsoft.com/office/officeart/2005/8/layout/vProcess5"/>
    <dgm:cxn modelId="{39FC6A25-0E1E-41E4-9504-BF55FE434D43}" type="presOf" srcId="{B3FBEBBF-9C19-403C-85CB-40FD3EA22CA8}" destId="{DEE59F05-E3AC-424D-BF2A-0877D57E3EBD}" srcOrd="0" destOrd="0" presId="urn:microsoft.com/office/officeart/2005/8/layout/vProcess5"/>
    <dgm:cxn modelId="{F3C5887E-47B6-48D8-95C4-E5FC7601732A}" srcId="{A5DAB237-8B52-47EE-AF61-4A6707D5062A}" destId="{1EB16F16-E33C-44D4-A0D9-D8D853EE9623}" srcOrd="2" destOrd="0" parTransId="{AFE8E6F8-396E-4AF8-8C48-08815F2BD3F9}" sibTransId="{CE0A613B-70AF-409A-8F5D-B9305BAD225D}"/>
    <dgm:cxn modelId="{91C48282-2D33-47CC-B2BF-7656D9D87B6B}" type="presOf" srcId="{7215CA59-AA0F-4341-BCE4-9261AB49D66D}" destId="{D688002B-139E-4FC3-B8B3-DE0FB24D9791}" srcOrd="0" destOrd="0" presId="urn:microsoft.com/office/officeart/2005/8/layout/vProcess5"/>
    <dgm:cxn modelId="{D5C89B9D-13CD-415D-99E1-78A2AC7407FB}" type="presOf" srcId="{C8EFE1D6-3A67-4C5A-9497-4A42A7B0C866}" destId="{6D8DF738-D4EB-4B94-90DA-FD51D3C0A248}" srcOrd="0" destOrd="0" presId="urn:microsoft.com/office/officeart/2005/8/layout/vProcess5"/>
    <dgm:cxn modelId="{A232D4A7-3A34-4197-9A4D-CD15C6EBD019}" type="presOf" srcId="{BA953024-6630-4ED8-8F05-28C650211629}" destId="{075D4499-954C-4C93-A65C-7BC115823132}" srcOrd="0" destOrd="0" presId="urn:microsoft.com/office/officeart/2005/8/layout/vProcess5"/>
    <dgm:cxn modelId="{C74694B6-D046-41FB-9E01-BF4D120E11AE}" type="presOf" srcId="{B3FBEBBF-9C19-403C-85CB-40FD3EA22CA8}" destId="{55E15CCE-95E6-458C-A943-025D374A2BD4}" srcOrd="1" destOrd="0" presId="urn:microsoft.com/office/officeart/2005/8/layout/vProcess5"/>
    <dgm:cxn modelId="{CA31BAC0-84BF-477C-8AFB-C2E55C280461}" srcId="{A5DAB237-8B52-47EE-AF61-4A6707D5062A}" destId="{C8EFE1D6-3A67-4C5A-9497-4A42A7B0C866}" srcOrd="1" destOrd="0" parTransId="{1D569ABB-DA36-48D0-AE33-259EFFC0311B}" sibTransId="{BA953024-6630-4ED8-8F05-28C650211629}"/>
    <dgm:cxn modelId="{39D75BCB-B708-4D2C-A930-28ADC488289D}" type="presOf" srcId="{1EB16F16-E33C-44D4-A0D9-D8D853EE9623}" destId="{47F104DA-3B6F-439E-BF1D-46CF7CC53094}" srcOrd="1" destOrd="0" presId="urn:microsoft.com/office/officeart/2005/8/layout/vProcess5"/>
    <dgm:cxn modelId="{1CD25ED5-A953-45AF-BDD6-D9E48F594A6C}" srcId="{A5DAB237-8B52-47EE-AF61-4A6707D5062A}" destId="{B3FBEBBF-9C19-403C-85CB-40FD3EA22CA8}" srcOrd="0" destOrd="0" parTransId="{630CC849-5658-403A-A9F8-E2325892B3AD}" sibTransId="{7215CA59-AA0F-4341-BCE4-9261AB49D66D}"/>
    <dgm:cxn modelId="{4C2025EC-0D50-4F5B-9FB1-39AE42AD1752}" type="presOf" srcId="{A5DAB237-8B52-47EE-AF61-4A6707D5062A}" destId="{657BF5C7-F1B5-4CD8-B470-B4ECA34A55D4}" srcOrd="0" destOrd="0" presId="urn:microsoft.com/office/officeart/2005/8/layout/vProcess5"/>
    <dgm:cxn modelId="{0BF09A22-D929-477C-B9EB-E6D6B40FC366}" type="presParOf" srcId="{657BF5C7-F1B5-4CD8-B470-B4ECA34A55D4}" destId="{AFE46D09-7DBC-456A-A83D-B0B79CDFE31E}" srcOrd="0" destOrd="0" presId="urn:microsoft.com/office/officeart/2005/8/layout/vProcess5"/>
    <dgm:cxn modelId="{EE0AC808-870E-4864-9AA1-381A668ECDE7}" type="presParOf" srcId="{657BF5C7-F1B5-4CD8-B470-B4ECA34A55D4}" destId="{DEE59F05-E3AC-424D-BF2A-0877D57E3EBD}" srcOrd="1" destOrd="0" presId="urn:microsoft.com/office/officeart/2005/8/layout/vProcess5"/>
    <dgm:cxn modelId="{8D083A58-8D9A-4BE4-9E25-6FE8C7DC9800}" type="presParOf" srcId="{657BF5C7-F1B5-4CD8-B470-B4ECA34A55D4}" destId="{6D8DF738-D4EB-4B94-90DA-FD51D3C0A248}" srcOrd="2" destOrd="0" presId="urn:microsoft.com/office/officeart/2005/8/layout/vProcess5"/>
    <dgm:cxn modelId="{82F0BC91-6FEE-4FB8-B877-9A4107BDB890}" type="presParOf" srcId="{657BF5C7-F1B5-4CD8-B470-B4ECA34A55D4}" destId="{74BAA71F-D9DB-4853-B9BE-30E2939B0144}" srcOrd="3" destOrd="0" presId="urn:microsoft.com/office/officeart/2005/8/layout/vProcess5"/>
    <dgm:cxn modelId="{B5B75570-CF17-40A4-8721-09DA64F579B5}" type="presParOf" srcId="{657BF5C7-F1B5-4CD8-B470-B4ECA34A55D4}" destId="{D688002B-139E-4FC3-B8B3-DE0FB24D9791}" srcOrd="4" destOrd="0" presId="urn:microsoft.com/office/officeart/2005/8/layout/vProcess5"/>
    <dgm:cxn modelId="{66C1DE61-F210-4319-B5CD-8C822FBDB43C}" type="presParOf" srcId="{657BF5C7-F1B5-4CD8-B470-B4ECA34A55D4}" destId="{075D4499-954C-4C93-A65C-7BC115823132}" srcOrd="5" destOrd="0" presId="urn:microsoft.com/office/officeart/2005/8/layout/vProcess5"/>
    <dgm:cxn modelId="{D0D8C3E2-2E58-4870-8FB2-D016B5C88C3F}" type="presParOf" srcId="{657BF5C7-F1B5-4CD8-B470-B4ECA34A55D4}" destId="{55E15CCE-95E6-458C-A943-025D374A2BD4}" srcOrd="6" destOrd="0" presId="urn:microsoft.com/office/officeart/2005/8/layout/vProcess5"/>
    <dgm:cxn modelId="{86CF58DD-80B7-45FA-873F-23C7EF026048}" type="presParOf" srcId="{657BF5C7-F1B5-4CD8-B470-B4ECA34A55D4}" destId="{856CA296-643C-4F23-9FD6-B01992FFC29A}" srcOrd="7" destOrd="0" presId="urn:microsoft.com/office/officeart/2005/8/layout/vProcess5"/>
    <dgm:cxn modelId="{E82343DD-977B-4B4D-8F80-59265DC9B1D7}" type="presParOf" srcId="{657BF5C7-F1B5-4CD8-B470-B4ECA34A55D4}" destId="{47F104DA-3B6F-439E-BF1D-46CF7CC5309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59F05-E3AC-424D-BF2A-0877D57E3EBD}">
      <dsp:nvSpPr>
        <dsp:cNvPr id="0" name=""/>
        <dsp:cNvSpPr/>
      </dsp:nvSpPr>
      <dsp:spPr>
        <a:xfrm>
          <a:off x="0" y="0"/>
          <a:ext cx="5518404" cy="1577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Server trao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đổi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chung với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bằng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phương thức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Diffie-Hellman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199" y="46199"/>
        <a:ext cx="3816330" cy="1484942"/>
      </dsp:txXfrm>
    </dsp:sp>
    <dsp:sp modelId="{6D8DF738-D4EB-4B94-90DA-FD51D3C0A248}">
      <dsp:nvSpPr>
        <dsp:cNvPr id="0" name=""/>
        <dsp:cNvSpPr/>
      </dsp:nvSpPr>
      <dsp:spPr>
        <a:xfrm>
          <a:off x="486917" y="1840230"/>
          <a:ext cx="5518404" cy="1577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Server và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cùng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băm MD5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bí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mật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chung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tạo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128-bit phục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/giải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33116" y="1886429"/>
        <a:ext cx="3913817" cy="1484942"/>
      </dsp:txXfrm>
    </dsp:sp>
    <dsp:sp modelId="{74BAA71F-D9DB-4853-B9BE-30E2939B0144}">
      <dsp:nvSpPr>
        <dsp:cNvPr id="0" name=""/>
        <dsp:cNvSpPr/>
      </dsp:nvSpPr>
      <dsp:spPr>
        <a:xfrm>
          <a:off x="973835" y="3680460"/>
          <a:ext cx="5518404" cy="1577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AES Server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gửi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các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đoạn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tin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khóa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AES cho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client</a:t>
          </a:r>
          <a:r>
            <a:rPr lang="vi-VN" sz="2100" kern="1200" dirty="0">
              <a:latin typeface="Segoe UI" panose="020B0502040204020203" pitchFamily="34" charset="0"/>
              <a:cs typeface="Segoe UI" panose="020B0502040204020203" pitchFamily="34" charset="0"/>
            </a:rPr>
            <a:t> giải </a:t>
          </a:r>
          <a:r>
            <a:rPr lang="vi-VN" sz="21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endParaRPr lang="en-US" sz="2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20034" y="3726659"/>
        <a:ext cx="3913817" cy="1484942"/>
      </dsp:txXfrm>
    </dsp:sp>
    <dsp:sp modelId="{D688002B-139E-4FC3-B8B3-DE0FB24D9791}">
      <dsp:nvSpPr>
        <dsp:cNvPr id="0" name=""/>
        <dsp:cNvSpPr/>
      </dsp:nvSpPr>
      <dsp:spPr>
        <a:xfrm>
          <a:off x="4493133" y="1196149"/>
          <a:ext cx="1025271" cy="10252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3819" y="1196149"/>
        <a:ext cx="563899" cy="771516"/>
      </dsp:txXfrm>
    </dsp:sp>
    <dsp:sp modelId="{075D4499-954C-4C93-A65C-7BC115823132}">
      <dsp:nvSpPr>
        <dsp:cNvPr id="0" name=""/>
        <dsp:cNvSpPr/>
      </dsp:nvSpPr>
      <dsp:spPr>
        <a:xfrm>
          <a:off x="4980050" y="3025863"/>
          <a:ext cx="1025271" cy="10252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10736" y="3025863"/>
        <a:ext cx="563899" cy="771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1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8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8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4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9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1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A8FF-FECA-4D4B-B5A4-39A94848C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88" y="728553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MÃ HÓA AES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6F298-3BB7-4D54-BFF4-D8866F53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88" y="228600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toán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diễn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88861-52E7-4468-9E0D-70FF3929B3F3}"/>
              </a:ext>
            </a:extLst>
          </p:cNvPr>
          <p:cNvSpPr txBox="1"/>
          <p:nvPr/>
        </p:nvSpPr>
        <p:spPr>
          <a:xfrm>
            <a:off x="6096000" y="4414947"/>
            <a:ext cx="477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Sinh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thực hiện: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Lê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Thị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Trang, MSSV 20153867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Hoàng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Hải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Tú, MSSV 20154194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Nguyễn Anh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Tuấn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Tùng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, MSSV 20154247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F3193-9923-4841-87B8-8ABA2D9F163B}"/>
              </a:ext>
            </a:extLst>
          </p:cNvPr>
          <p:cNvSpPr txBox="1"/>
          <p:nvPr/>
        </p:nvSpPr>
        <p:spPr>
          <a:xfrm>
            <a:off x="553288" y="4414947"/>
            <a:ext cx="477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Giảng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viên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h</a:t>
            </a:r>
            <a:r>
              <a:rPr lang="vi-VN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ư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ớng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dẫn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TS. Lê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Xuân</a:t>
            </a: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Thành</a:t>
            </a:r>
            <a:endParaRPr lang="en-US" sz="2400" dirty="0">
              <a:solidFill>
                <a:prstClr val="black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6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0417C-C910-4571-AE91-49E6D2D9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MixColumns() Transformation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FE2C15E1-FDF9-44AB-8E07-397D1319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994661"/>
            <a:ext cx="5451627" cy="254863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46FD6-AB61-4008-8D44-126183F3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trên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theo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Coi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cột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là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đa thức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bậc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3, sau đó nhân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modulo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+ 1 với đa thức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cố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a(x)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{03}</a:t>
            </a:r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{01}</a:t>
            </a:r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{01}</a:t>
            </a:r>
            <a:r>
              <a:rPr lang="vi-VN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{02}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có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dưới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nhân ma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trận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6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B08606-26E0-4D0D-8EE9-07A5B579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AddRoundKey() Transformation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B931E7-4ACB-4C63-A5DF-C2F97453BA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3999" y="1877696"/>
            <a:ext cx="6909801" cy="28391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81F166-EEFE-4799-A8CA-AD6FB2E0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Biến đổi AddRoundKey() cộng Round Key vào State bằng phép XOR đơn giản</a:t>
            </a:r>
          </a:p>
          <a:p>
            <a:r>
              <a:rPr lang="en-US"/>
              <a:t>Round Key được chọn tương ứng với round đang thực hiện</a:t>
            </a:r>
          </a:p>
          <a:p>
            <a:r>
              <a:rPr lang="en-US"/>
              <a:t>[</a:t>
            </a:r>
            <a:r>
              <a:rPr lang="en-US" i="1"/>
              <a:t>s</a:t>
            </a:r>
            <a:r>
              <a:rPr lang="en-US" i="1" baseline="30000"/>
              <a:t>’</a:t>
            </a:r>
            <a:r>
              <a:rPr lang="en-US" i="1" baseline="-25000"/>
              <a:t>0,c</a:t>
            </a:r>
            <a:r>
              <a:rPr lang="en-US"/>
              <a:t>, </a:t>
            </a:r>
            <a:r>
              <a:rPr lang="en-US" i="1"/>
              <a:t>s’</a:t>
            </a:r>
            <a:r>
              <a:rPr lang="en-US" i="1" baseline="-25000"/>
              <a:t>1,c</a:t>
            </a:r>
            <a:r>
              <a:rPr lang="en-US"/>
              <a:t>, </a:t>
            </a:r>
            <a:r>
              <a:rPr lang="en-US" i="1"/>
              <a:t>s’</a:t>
            </a:r>
            <a:r>
              <a:rPr lang="en-US" i="1" baseline="-25000"/>
              <a:t>2,c</a:t>
            </a:r>
            <a:r>
              <a:rPr lang="en-US"/>
              <a:t>, </a:t>
            </a:r>
            <a:r>
              <a:rPr lang="en-US" i="1"/>
              <a:t>s’</a:t>
            </a:r>
            <a:r>
              <a:rPr lang="en-US" i="1" baseline="-25000"/>
              <a:t>3,c</a:t>
            </a:r>
            <a:r>
              <a:rPr lang="en-US"/>
              <a:t>] = [</a:t>
            </a:r>
            <a:r>
              <a:rPr lang="en-US" i="1"/>
              <a:t>s</a:t>
            </a:r>
            <a:r>
              <a:rPr lang="en-US" i="1" baseline="-25000"/>
              <a:t>0,c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i="1" baseline="-25000"/>
              <a:t>1,c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i="1" baseline="-25000"/>
              <a:t>2,c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i="1" baseline="-25000"/>
              <a:t>3,c</a:t>
            </a:r>
            <a:r>
              <a:rPr lang="en-US"/>
              <a:t>] ⊕ [</a:t>
            </a:r>
            <a:r>
              <a:rPr lang="en-US" i="1"/>
              <a:t>w</a:t>
            </a:r>
            <a:r>
              <a:rPr lang="en-US" i="1" baseline="-25000"/>
              <a:t>round*</a:t>
            </a:r>
            <a:r>
              <a:rPr lang="en-US" b="1" i="1" baseline="-25000"/>
              <a:t>Nb</a:t>
            </a:r>
            <a:r>
              <a:rPr lang="en-US" i="1" baseline="-25000"/>
              <a:t>+c</a:t>
            </a:r>
            <a:r>
              <a:rPr lang="en-US"/>
              <a:t>]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08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51C-FBC4-4192-A2F0-164A1710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Key Expansion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4F42F-0E8E-4518-9823-B932695A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key[4*i+2], key[4*i+3])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BD44CF-B5E8-42B6-A376-1047CAEF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K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ra các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roundkey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[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  <a:p>
            <a:pPr>
              <a:buClr>
                <a:srgbClr val="FF0000"/>
              </a:buClr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cộng </a:t>
            </a:r>
            <a:r>
              <a:rPr lang="en-US" sz="16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Nb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(Nr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+ 1</a:t>
            </a:r>
            <a:r>
              <a:rPr lang="en-US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key,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key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một word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9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D5D7-113D-4B12-BB2C-ED1296EA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Inverse Cipher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D063-0135-4B4C-A9D8-8A7E4739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pPr defTabSz="228600">
              <a:spcBef>
                <a:spcPts val="0"/>
              </a:spcBef>
              <a:spcAft>
                <a:spcPts val="500"/>
              </a:spcAft>
            </a:pP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BB46B-10B5-4527-B866-9AE4F3A5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InvSubBytes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InvShiftRows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InvMixColumns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bản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thuận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chúng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7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39B47C-536D-49D4-B140-2F2B3C34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 of operation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949C4E-264B-40E9-A6FF-A4BA1348FE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654285"/>
            <a:ext cx="6909801" cy="5285997"/>
          </a:xfrm>
          <a:prstGeom prst="rect">
            <a:avLst/>
          </a:prstGeom>
        </p:spPr>
      </p:pic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F175A-49CA-469A-9907-2A6DFF600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700" dirty="0"/>
              <a:t>Diễn giải cách thực hiện </a:t>
            </a:r>
            <a:r>
              <a:rPr lang="en-US" sz="1700" dirty="0" err="1"/>
              <a:t>lặp</a:t>
            </a:r>
            <a:r>
              <a:rPr lang="en-US" sz="1700" dirty="0"/>
              <a:t> </a:t>
            </a:r>
            <a:r>
              <a:rPr lang="en-US" sz="1700" dirty="0" err="1"/>
              <a:t>đi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</a:t>
            </a:r>
            <a:r>
              <a:rPr lang="en-US" sz="1700" dirty="0" err="1"/>
              <a:t>lại</a:t>
            </a:r>
            <a:r>
              <a:rPr lang="en-US" sz="1700" dirty="0"/>
              <a:t> </a:t>
            </a:r>
            <a:r>
              <a:rPr lang="en-US" sz="1700" dirty="0" err="1"/>
              <a:t>quá</a:t>
            </a:r>
            <a:r>
              <a:rPr lang="en-US" sz="1700" dirty="0"/>
              <a:t> </a:t>
            </a:r>
            <a:r>
              <a:rPr lang="en-US" sz="1700" dirty="0" err="1"/>
              <a:t>trình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r>
              <a:rPr lang="en-US" sz="1700" dirty="0"/>
              <a:t> từng </a:t>
            </a:r>
            <a:r>
              <a:rPr lang="en-US" sz="1700" dirty="0" err="1"/>
              <a:t>khối</a:t>
            </a:r>
            <a:r>
              <a:rPr lang="en-US" sz="1700" dirty="0"/>
              <a:t>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truyền</a:t>
            </a:r>
            <a:r>
              <a:rPr lang="en-US" sz="1700" dirty="0"/>
              <a:t> </a:t>
            </a:r>
            <a:r>
              <a:rPr lang="en-US" sz="1700" dirty="0" err="1"/>
              <a:t>dữ</a:t>
            </a:r>
            <a:r>
              <a:rPr lang="en-US" sz="1700" dirty="0"/>
              <a:t> </a:t>
            </a:r>
            <a:r>
              <a:rPr lang="en-US" sz="1700" dirty="0" err="1"/>
              <a:t>liệu</a:t>
            </a:r>
            <a:r>
              <a:rPr lang="en-US" sz="1700" dirty="0"/>
              <a:t> một cách an toàn </a:t>
            </a:r>
            <a:r>
              <a:rPr lang="en-US" sz="1700" dirty="0" err="1"/>
              <a:t>hơn</a:t>
            </a:r>
            <a:endParaRPr lang="en-US" sz="1700" dirty="0"/>
          </a:p>
          <a:p>
            <a:r>
              <a:rPr lang="en-US" sz="1700" dirty="0" err="1"/>
              <a:t>Vấn</a:t>
            </a:r>
            <a:r>
              <a:rPr lang="en-US" sz="1700" dirty="0"/>
              <a:t> </a:t>
            </a:r>
            <a:r>
              <a:rPr lang="en-US" sz="1700" dirty="0" err="1"/>
              <a:t>đề</a:t>
            </a:r>
            <a:r>
              <a:rPr lang="en-US" sz="1700" dirty="0"/>
              <a:t>: Các </a:t>
            </a:r>
            <a:r>
              <a:rPr lang="en-US" sz="1700" dirty="0" err="1"/>
              <a:t>mẩu</a:t>
            </a:r>
            <a:r>
              <a:rPr lang="en-US" sz="1700" dirty="0"/>
              <a:t> plaintext </a:t>
            </a:r>
            <a:r>
              <a:rPr lang="en-US" sz="1700" dirty="0" err="1"/>
              <a:t>giống</a:t>
            </a:r>
            <a:r>
              <a:rPr lang="en-US" sz="1700" dirty="0"/>
              <a:t> </a:t>
            </a:r>
            <a:r>
              <a:rPr lang="en-US" sz="1700" dirty="0" err="1"/>
              <a:t>nhau</a:t>
            </a:r>
            <a:r>
              <a:rPr lang="en-US" sz="1700" dirty="0"/>
              <a:t>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r>
              <a:rPr lang="en-US" sz="1700" dirty="0"/>
              <a:t> với </a:t>
            </a:r>
            <a:r>
              <a:rPr lang="en-US" sz="1700" dirty="0" err="1"/>
              <a:t>cùng</a:t>
            </a:r>
            <a:r>
              <a:rPr lang="en-US" sz="1700" dirty="0"/>
              <a:t> một </a:t>
            </a:r>
            <a:r>
              <a:rPr lang="en-US" sz="1700" dirty="0" err="1"/>
              <a:t>khóa</a:t>
            </a:r>
            <a:r>
              <a:rPr lang="en-US" sz="1700" dirty="0"/>
              <a:t>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cho</a:t>
            </a:r>
            <a:r>
              <a:rPr lang="en-US" sz="1700" dirty="0"/>
              <a:t> </a:t>
            </a:r>
            <a:r>
              <a:rPr lang="en-US" sz="1700" dirty="0" err="1"/>
              <a:t>kết</a:t>
            </a:r>
            <a:r>
              <a:rPr lang="en-US" sz="1700" dirty="0"/>
              <a:t> </a:t>
            </a:r>
            <a:r>
              <a:rPr lang="en-US" sz="1700" dirty="0" err="1"/>
              <a:t>quả</a:t>
            </a:r>
            <a:r>
              <a:rPr lang="en-US" sz="1700" dirty="0"/>
              <a:t> </a:t>
            </a:r>
            <a:r>
              <a:rPr lang="en-US" sz="1700" dirty="0" err="1"/>
              <a:t>hoàn</a:t>
            </a:r>
            <a:r>
              <a:rPr lang="en-US" sz="1700" dirty="0"/>
              <a:t> toàn </a:t>
            </a:r>
            <a:r>
              <a:rPr lang="en-US" sz="1700" dirty="0" err="1"/>
              <a:t>tương</a:t>
            </a:r>
            <a:r>
              <a:rPr lang="en-US" sz="1700" dirty="0"/>
              <a:t> </a:t>
            </a:r>
            <a:r>
              <a:rPr lang="en-US" sz="1700" dirty="0" err="1"/>
              <a:t>đồng</a:t>
            </a:r>
            <a:endParaRPr lang="en-US" sz="1700" dirty="0"/>
          </a:p>
          <a:p>
            <a:r>
              <a:rPr lang="en-US" sz="1700" dirty="0"/>
              <a:t>Giải </a:t>
            </a:r>
            <a:r>
              <a:rPr lang="en-US" sz="1700" dirty="0" err="1"/>
              <a:t>pháp</a:t>
            </a:r>
            <a:r>
              <a:rPr lang="en-US" sz="1700" dirty="0"/>
              <a:t>: </a:t>
            </a:r>
            <a:r>
              <a:rPr lang="en-US" sz="1700" dirty="0" err="1"/>
              <a:t>Hầu</a:t>
            </a:r>
            <a:r>
              <a:rPr lang="en-US" sz="1700" dirty="0"/>
              <a:t> </a:t>
            </a:r>
            <a:r>
              <a:rPr lang="en-US" sz="1700" dirty="0" err="1"/>
              <a:t>hết</a:t>
            </a:r>
            <a:r>
              <a:rPr lang="en-US" sz="1700" dirty="0"/>
              <a:t> các mode </a:t>
            </a:r>
            <a:r>
              <a:rPr lang="en-US" sz="1700" dirty="0" err="1"/>
              <a:t>sử</a:t>
            </a:r>
            <a:r>
              <a:rPr lang="en-US" sz="1700" dirty="0"/>
              <a:t> </a:t>
            </a:r>
            <a:r>
              <a:rPr lang="en-US" sz="1700" dirty="0" err="1"/>
              <a:t>dụng</a:t>
            </a:r>
            <a:r>
              <a:rPr lang="en-US" sz="1700" dirty="0"/>
              <a:t> Initialization Vector - IV </a:t>
            </a:r>
            <a:r>
              <a:rPr lang="en-US" sz="1700" dirty="0" err="1"/>
              <a:t>để</a:t>
            </a:r>
            <a:r>
              <a:rPr lang="en-US" sz="1700" dirty="0"/>
              <a:t> </a:t>
            </a:r>
            <a:r>
              <a:rPr lang="en-US" sz="1700" dirty="0" err="1"/>
              <a:t>đảm</a:t>
            </a:r>
            <a:r>
              <a:rPr lang="en-US" sz="1700" dirty="0"/>
              <a:t> </a:t>
            </a:r>
            <a:r>
              <a:rPr lang="en-US" sz="1700" dirty="0" err="1"/>
              <a:t>bảo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</a:t>
            </a:r>
            <a:r>
              <a:rPr lang="en-US" sz="1700" dirty="0" err="1"/>
              <a:t>giấu</a:t>
            </a:r>
            <a:r>
              <a:rPr lang="en-US" sz="1700" dirty="0"/>
              <a:t> sự </a:t>
            </a:r>
            <a:r>
              <a:rPr lang="en-US" sz="1700" dirty="0" err="1"/>
              <a:t>tương</a:t>
            </a:r>
            <a:r>
              <a:rPr lang="en-US" sz="1700" dirty="0"/>
              <a:t> </a:t>
            </a:r>
            <a:r>
              <a:rPr lang="en-US" sz="1700" dirty="0" err="1"/>
              <a:t>đồng</a:t>
            </a:r>
            <a:r>
              <a:rPr lang="en-US" sz="1700" dirty="0"/>
              <a:t>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thông</a:t>
            </a:r>
            <a:r>
              <a:rPr lang="en-US" sz="1700" dirty="0"/>
              <a:t> tin </a:t>
            </a:r>
            <a:r>
              <a:rPr lang="en-US" sz="1700" dirty="0" err="1"/>
              <a:t>cần</a:t>
            </a:r>
            <a:r>
              <a:rPr lang="en-US" sz="1700" dirty="0"/>
              <a:t> </a:t>
            </a:r>
            <a:r>
              <a:rPr lang="en-US" sz="1700" dirty="0" err="1"/>
              <a:t>mã</a:t>
            </a:r>
            <a:r>
              <a:rPr lang="en-US" sz="1700" dirty="0"/>
              <a:t> </a:t>
            </a:r>
            <a:r>
              <a:rPr lang="en-US" sz="1700" dirty="0" err="1"/>
              <a:t>hóa</a:t>
            </a:r>
            <a:endParaRPr lang="en-US" sz="1700" dirty="0"/>
          </a:p>
          <a:p>
            <a:r>
              <a:rPr lang="en-US" sz="1700" dirty="0"/>
              <a:t>IV </a:t>
            </a:r>
            <a:r>
              <a:rPr lang="en-US" sz="1700" dirty="0" err="1"/>
              <a:t>không</a:t>
            </a:r>
            <a:r>
              <a:rPr lang="en-US" sz="1700" dirty="0"/>
              <a:t> </a:t>
            </a:r>
            <a:r>
              <a:rPr lang="en-US" sz="1700" dirty="0" err="1"/>
              <a:t>yêu</a:t>
            </a:r>
            <a:r>
              <a:rPr lang="en-US" sz="1700" dirty="0"/>
              <a:t> </a:t>
            </a:r>
            <a:r>
              <a:rPr lang="en-US" sz="1700" dirty="0" err="1"/>
              <a:t>cầu</a:t>
            </a:r>
            <a:r>
              <a:rPr lang="en-US" sz="1700" dirty="0"/>
              <a:t> </a:t>
            </a:r>
            <a:r>
              <a:rPr lang="en-US" sz="1700" dirty="0" err="1"/>
              <a:t>mức</a:t>
            </a:r>
            <a:r>
              <a:rPr lang="en-US" sz="1700" dirty="0"/>
              <a:t> </a:t>
            </a:r>
            <a:r>
              <a:rPr lang="en-US" sz="1700" dirty="0" err="1"/>
              <a:t>độ</a:t>
            </a:r>
            <a:r>
              <a:rPr lang="en-US" sz="1700" dirty="0"/>
              <a:t> </a:t>
            </a:r>
            <a:r>
              <a:rPr lang="en-US" sz="1700" dirty="0" err="1"/>
              <a:t>bảo</a:t>
            </a:r>
            <a:r>
              <a:rPr lang="en-US" sz="1700" dirty="0"/>
              <a:t> </a:t>
            </a:r>
            <a:r>
              <a:rPr lang="en-US" sz="1700" dirty="0" err="1"/>
              <a:t>mật</a:t>
            </a:r>
            <a:r>
              <a:rPr lang="en-US" sz="1700" dirty="0"/>
              <a:t> </a:t>
            </a:r>
            <a:r>
              <a:rPr lang="en-US" sz="1700" dirty="0" err="1"/>
              <a:t>cao</a:t>
            </a:r>
            <a:r>
              <a:rPr lang="en-US" sz="1700" dirty="0"/>
              <a:t> </a:t>
            </a:r>
            <a:r>
              <a:rPr lang="en-US" sz="1700" dirty="0" err="1"/>
              <a:t>như</a:t>
            </a:r>
            <a:r>
              <a:rPr lang="en-US" sz="1700" dirty="0"/>
              <a:t> </a:t>
            </a:r>
            <a:r>
              <a:rPr lang="en-US" sz="1700" dirty="0" err="1"/>
              <a:t>khóa</a:t>
            </a:r>
            <a:r>
              <a:rPr lang="en-US" sz="1700" dirty="0"/>
              <a:t>, </a:t>
            </a:r>
            <a:r>
              <a:rPr lang="en-US" sz="1700" dirty="0" err="1"/>
              <a:t>không</a:t>
            </a:r>
            <a:r>
              <a:rPr lang="en-US" sz="1700" dirty="0"/>
              <a:t> </a:t>
            </a:r>
            <a:r>
              <a:rPr lang="en-US" sz="1700" dirty="0" err="1"/>
              <a:t>nhất</a:t>
            </a:r>
            <a:r>
              <a:rPr lang="en-US" sz="1700" dirty="0"/>
              <a:t> </a:t>
            </a:r>
            <a:r>
              <a:rPr lang="en-US" sz="1700" dirty="0" err="1"/>
              <a:t>thiết</a:t>
            </a:r>
            <a:r>
              <a:rPr lang="en-US" sz="1700" dirty="0"/>
              <a:t> </a:t>
            </a:r>
            <a:r>
              <a:rPr lang="en-US" sz="1700" dirty="0" err="1"/>
              <a:t>phải</a:t>
            </a:r>
            <a:r>
              <a:rPr lang="en-US" sz="1700" dirty="0"/>
              <a:t> </a:t>
            </a:r>
            <a:r>
              <a:rPr lang="en-US" sz="1700" dirty="0" err="1"/>
              <a:t>giữ</a:t>
            </a:r>
            <a:r>
              <a:rPr lang="en-US" sz="1700" dirty="0"/>
              <a:t> </a:t>
            </a:r>
            <a:r>
              <a:rPr lang="en-US" sz="1700" dirty="0" err="1"/>
              <a:t>bí</a:t>
            </a:r>
            <a:r>
              <a:rPr lang="en-US" sz="1700" dirty="0"/>
              <a:t> </a:t>
            </a:r>
            <a:r>
              <a:rPr lang="en-US" sz="1700" dirty="0" err="1"/>
              <a:t>mật</a:t>
            </a:r>
            <a:endParaRPr lang="en-US" sz="1700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04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785479-47EF-4944-93A6-2E39CA03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Electronic Codebook (ECB)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1F0FB8-53D7-4B3F-8693-52B711922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232" y="1912276"/>
            <a:ext cx="7534568" cy="30334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DE0A2-4C74-41E7-820A-57B75B2E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đơn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giản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(không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IV)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Thông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điệp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ban đầu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nhỏ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16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bit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toàn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năng che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giấu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pattern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2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785479-47EF-4944-93A6-2E39CA03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ECB lack of diffusion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DE0A2-4C74-41E7-820A-57B75B2E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B147B-6837-438B-9C8E-932C853AC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324" y="1739438"/>
            <a:ext cx="7728576" cy="3379124"/>
          </a:xfrm>
        </p:spPr>
      </p:pic>
    </p:spTree>
    <p:extLst>
      <p:ext uri="{BB962C8B-B14F-4D97-AF65-F5344CB8AC3E}">
        <p14:creationId xmlns:p14="http://schemas.microsoft.com/office/powerpoint/2010/main" val="365070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E1EA-3321-477B-BA69-2AB60FA0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Cipher Block Chaining (CBC)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EEAB-0D80-44D4-9DF5-0ACB1ECF4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plaintext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XOR với đầu ra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đã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ngay trước đó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Một IV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đầu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điệp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AF02EE-D42E-4F92-B2F7-5EB9E2ED4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098" y="1890876"/>
            <a:ext cx="7640877" cy="3076248"/>
          </a:xfrm>
        </p:spPr>
      </p:pic>
    </p:spTree>
    <p:extLst>
      <p:ext uri="{BB962C8B-B14F-4D97-AF65-F5344CB8AC3E}">
        <p14:creationId xmlns:p14="http://schemas.microsoft.com/office/powerpoint/2010/main" val="96535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29D9E-3247-4A1E-8578-738F3B6A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 CH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ƠNG TRÌNH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DAACD3-CCF4-4D13-A345-78077A9F2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89407"/>
              </p:ext>
            </p:extLst>
          </p:nvPr>
        </p:nvGraphicFramePr>
        <p:xfrm>
          <a:off x="4800600" y="731520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047D2-B192-4D6E-A855-A37427FB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dưới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– Server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Server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cho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giải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mã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9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BB5D727-6238-4A63-8D1F-A3C871ACF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l="6442" r="733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1D8AF08-0545-42FB-9061-5566BFAF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KẾT THÚC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85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4472A-C38D-4FC9-945C-81BDCAA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MÔ TẢ THUẬT TOÁN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08465-09FA-415B-A0C8-BF709A5EF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Giới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thiệu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chung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AES, các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chuẩn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và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nghĩa,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đặc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tả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và mode of operation</a:t>
            </a:r>
          </a:p>
        </p:txBody>
      </p:sp>
    </p:spTree>
    <p:extLst>
      <p:ext uri="{BB962C8B-B14F-4D97-AF65-F5344CB8AC3E}">
        <p14:creationId xmlns:p14="http://schemas.microsoft.com/office/powerpoint/2010/main" val="263296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78342-EC04-4ACD-9BCD-166CDF3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Giới </a:t>
            </a:r>
            <a:r>
              <a:rPr lang="en-US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thiệu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chung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về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633F12-8A2C-4DEC-A45D-B56BCF64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t"/>
          <a:lstStyle/>
          <a:p>
            <a:pPr algn="just"/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AES (Advanced Encryption Standard) l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à một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chuẩn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dữ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liệu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tiên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tiến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chính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phủ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Mỹ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áp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dụng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Là một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toán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xứng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</a:t>
            </a:r>
            <a:r>
              <a:rPr lang="en-US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Thuật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toán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xử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lý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dữ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liệu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theo từng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độ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dài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128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bit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algn="just"/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Đối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xứng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 Bên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nhận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và bên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gửi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sử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dụng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chung một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cho cả 2 giai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đoạn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&amp; giải </a:t>
            </a:r>
            <a:r>
              <a:rPr lang="vi-VN" dirty="0" err="1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mã</a:t>
            </a:r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just"/>
            <a:endParaRPr lang="en-US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B0E12-61AD-44E2-967B-7878460E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66" y="191793"/>
            <a:ext cx="8488492" cy="849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nghĩa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37AE-A261-44BB-A3E3-B910FF21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581" y="1036911"/>
            <a:ext cx="10062428" cy="309168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Đầu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và đầu ra của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thuật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Các block data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128 bit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128/192/256 bit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byte: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hữu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Galois,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diễn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thức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bậc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{b7}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{10110111}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với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States: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của AES thực hiện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 state - là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mảng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chiều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kích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thước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4x4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74D02A-7E3B-44F3-B6FD-9379F3DB1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66236" y="4128593"/>
            <a:ext cx="6847117" cy="18272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79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23BC-126B-4055-AD7F-AA0B6581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8BC9-BA53-4A43-A276-B6F8FB123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Autofit/>
          </a:bodyPr>
          <a:lstStyle/>
          <a:p>
            <a:pPr>
              <a:buClr>
                <a:srgbClr val="FF0000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cộng: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cộng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trừ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galois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thực hiện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cách XOR các bit t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FF0000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Galois thực hiện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thức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bởi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thức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bậc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8:</a:t>
            </a:r>
          </a:p>
          <a:p>
            <a:pPr algn="ctr">
              <a:buClr>
                <a:srgbClr val="FF0000"/>
              </a:buClr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=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C806-CD00-4A56-B83C-D21011B7FC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{57}•{83} = {c1}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+ 1)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+ 1)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Và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có:</a:t>
            </a:r>
          </a:p>
          <a:p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 modulo (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+ x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1) =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x</a:t>
            </a:r>
            <a:r>
              <a:rPr lang="en-US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3899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7A135-9C0E-4B94-AF21-BA17AE08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Đặc tả thuật toán</a:t>
            </a:r>
          </a:p>
        </p:txBody>
      </p:sp>
      <p:pic>
        <p:nvPicPr>
          <p:cNvPr id="18" name="Content Placeholder 17" descr="Bảng đặc tả tham số của AES">
            <a:extLst>
              <a:ext uri="{FF2B5EF4-FFF2-40B4-BE49-F238E27FC236}">
                <a16:creationId xmlns:a16="http://schemas.microsoft.com/office/drawing/2014/main" id="{2808A67A-2647-4201-AA3A-27EF4B331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2034358"/>
            <a:ext cx="6909801" cy="252585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612D959-564B-49D4-A2B9-450DEA5DB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/>
              <a:t>Cipher</a:t>
            </a:r>
          </a:p>
          <a:p>
            <a:pPr lvl="1"/>
            <a:r>
              <a:rPr lang="en-US" dirty="0"/>
              <a:t>Inverse Cipher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82FEA-6F99-42DA-9E6D-D0FEB4074424}"/>
              </a:ext>
            </a:extLst>
          </p:cNvPr>
          <p:cNvSpPr txBox="1"/>
          <p:nvPr/>
        </p:nvSpPr>
        <p:spPr>
          <a:xfrm>
            <a:off x="2243770" y="4579473"/>
            <a:ext cx="369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đặc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các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của AES</a:t>
            </a:r>
          </a:p>
        </p:txBody>
      </p:sp>
    </p:spTree>
    <p:extLst>
      <p:ext uri="{BB962C8B-B14F-4D97-AF65-F5344CB8AC3E}">
        <p14:creationId xmlns:p14="http://schemas.microsoft.com/office/powerpoint/2010/main" val="201613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C180B2-A267-42AD-AF14-C259D634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Cipher Pseudo-code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1F9285-2BD9-48F9-BCC3-030EC1A6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pPr marL="0" indent="0" defTabSz="22860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en-US" sz="1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725B83-A68B-4954-8DBF-C9ACA60C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Các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SubBytes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ShiftRows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MixColumns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AddRoundKey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Key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7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5EAA-3CD4-4028-9274-C44DFDB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SubByte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05F587-C61D-4E34-B7FB-ED2C15E8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235" y="1361643"/>
            <a:ext cx="8079765" cy="41347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78021-FDD6-483B-A142-7203B031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Chuyển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SubBytes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()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áp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trên từng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thay thế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một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thay thế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S-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box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bảng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thuộc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của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byte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 thay thế 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ó</a:t>
            </a:r>
          </a:p>
        </p:txBody>
      </p:sp>
    </p:spTree>
    <p:extLst>
      <p:ext uri="{BB962C8B-B14F-4D97-AF65-F5344CB8AC3E}">
        <p14:creationId xmlns:p14="http://schemas.microsoft.com/office/powerpoint/2010/main" val="331208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0B19-2004-4415-A2CF-D4A60EAB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302811"/>
            <a:ext cx="3200400" cy="1398578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ShiftRows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()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280E4A-5285-49C7-936D-D93902368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107" y="1701389"/>
            <a:ext cx="7670761" cy="34552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FD1A8-AD85-4BC2-AC5F-DD36EE42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Xoay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vòng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các byte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một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của State,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trừ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hàng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đầu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nguyên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37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1073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Segoe UI</vt:lpstr>
      <vt:lpstr>Tahoma</vt:lpstr>
      <vt:lpstr>Verdana</vt:lpstr>
      <vt:lpstr>Retrospect</vt:lpstr>
      <vt:lpstr>MÃ HÓA AES</vt:lpstr>
      <vt:lpstr>MÔ TẢ THUẬT TOÁN</vt:lpstr>
      <vt:lpstr>Giới thiệu chung về AES</vt:lpstr>
      <vt:lpstr>Các quy chuẩn và định nghĩa</vt:lpstr>
      <vt:lpstr>Các phép toán liên quan</vt:lpstr>
      <vt:lpstr>Đặc tả thuật toán</vt:lpstr>
      <vt:lpstr>Cipher Pseudo-code</vt:lpstr>
      <vt:lpstr>SubByte() Transformation</vt:lpstr>
      <vt:lpstr>ShiftRows() Transformation</vt:lpstr>
      <vt:lpstr>MixColumns() Transformation</vt:lpstr>
      <vt:lpstr>AddRoundKey() Transformation</vt:lpstr>
      <vt:lpstr>Key Expansion</vt:lpstr>
      <vt:lpstr>Inverse Cipher Pseudo-code</vt:lpstr>
      <vt:lpstr>Mode of operation</vt:lpstr>
      <vt:lpstr>Electronic Codebook (ECB)</vt:lpstr>
      <vt:lpstr>ECB lack of diffusion</vt:lpstr>
      <vt:lpstr>Cipher Block Chaining (CBC)</vt:lpstr>
      <vt:lpstr>DEMO CHƯƠNG TRÌNH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MÃ HÓA AES</dc:title>
  <dc:creator>Tung Nguyen Anh Tuan</dc:creator>
  <cp:lastModifiedBy> </cp:lastModifiedBy>
  <cp:revision>7</cp:revision>
  <dcterms:created xsi:type="dcterms:W3CDTF">2019-03-20T17:17:41Z</dcterms:created>
  <dcterms:modified xsi:type="dcterms:W3CDTF">2019-03-27T03:43:15Z</dcterms:modified>
</cp:coreProperties>
</file>