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3"/>
  </p:sldMasterIdLst>
  <p:notesMasterIdLst>
    <p:notesMasterId r:id="rId5"/>
  </p:notesMasterIdLst>
  <p:sldIdLst>
    <p:sldId id="256" r:id="rId4"/>
    <p:sldId id="257" r:id="rId6"/>
    <p:sldId id="258" r:id="rId7"/>
    <p:sldId id="317" r:id="rId8"/>
    <p:sldId id="260" r:id="rId9"/>
    <p:sldId id="318" r:id="rId10"/>
    <p:sldId id="319" r:id="rId11"/>
    <p:sldId id="261" r:id="rId12"/>
    <p:sldId id="262" r:id="rId13"/>
    <p:sldId id="320" r:id="rId14"/>
    <p:sldId id="264" r:id="rId15"/>
    <p:sldId id="346" r:id="rId16"/>
    <p:sldId id="347" r:id="rId17"/>
    <p:sldId id="266" r:id="rId18"/>
    <p:sldId id="300" r:id="rId19"/>
    <p:sldId id="322" r:id="rId20"/>
    <p:sldId id="323" r:id="rId21"/>
    <p:sldId id="324" r:id="rId22"/>
    <p:sldId id="305" r:id="rId23"/>
    <p:sldId id="331" r:id="rId24"/>
    <p:sldId id="306" r:id="rId25"/>
    <p:sldId id="326" r:id="rId26"/>
    <p:sldId id="327" r:id="rId27"/>
    <p:sldId id="329" r:id="rId28"/>
    <p:sldId id="332" r:id="rId29"/>
    <p:sldId id="330" r:id="rId30"/>
    <p:sldId id="307" r:id="rId31"/>
    <p:sldId id="349" r:id="rId32"/>
    <p:sldId id="308" r:id="rId33"/>
    <p:sldId id="321" r:id="rId34"/>
    <p:sldId id="310" r:id="rId35"/>
    <p:sldId id="311" r:id="rId36"/>
    <p:sldId id="312" r:id="rId37"/>
    <p:sldId id="313" r:id="rId38"/>
    <p:sldId id="269" r:id="rId39"/>
  </p:sldIdLst>
  <p:sldSz cx="9144000" cy="5143500" type="screen16x9"/>
  <p:notesSz cx="6858000" cy="9144000"/>
  <p:embeddedFontLst>
    <p:embeddedFont>
      <p:font typeface="Barlow Semi Condensed SemiBold" panose="00000706000000000000"/>
      <p:bold r:id="rId43"/>
    </p:embeddedFont>
    <p:embeddedFont>
      <p:font typeface="DM Sans"/>
      <p:regular r:id="rId44"/>
    </p:embeddedFont>
    <p:embeddedFont>
      <p:font typeface="Barlow Semi Condensed Medium" panose="00000606000000000000"/>
      <p:regular r:id="rId45"/>
      <p:bold r:id="rId46"/>
      <p:italic r:id="rId47"/>
      <p:boldItalic r:id="rId48"/>
    </p:embeddedFont>
    <p:embeddedFont>
      <p:font typeface="DM Sans Medium"/>
      <p:regular r:id="rId49"/>
    </p:embeddedFont>
    <p:embeddedFont>
      <p:font typeface="Raleway ExtraBold"/>
      <p:bold r:id="rId50"/>
    </p:embeddedFont>
    <p:embeddedFont>
      <p:font typeface="Barlow Semi Condensed SemiBold" panose="00000706000000000000" charset="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F"/>
    <a:srgbClr val="F03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BF2CBD-A5E2-46CC-BD52-72E22BB3B3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font" Target="fonts/font9.fntdata"/><Relationship Id="rId50" Type="http://schemas.openxmlformats.org/officeDocument/2006/relationships/font" Target="fonts/font8.fntdata"/><Relationship Id="rId5" Type="http://schemas.openxmlformats.org/officeDocument/2006/relationships/notesMaster" Target="notesMasters/notesMaster1.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6de2716027_0_1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de2716027_0_1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70cc6ec88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70cc6ec88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8"/>
        <p:cNvGrpSpPr/>
        <p:nvPr/>
      </p:nvGrpSpPr>
      <p:grpSpPr>
        <a:xfrm>
          <a:off x="0" y="0"/>
          <a:ext cx="0" cy="0"/>
          <a:chOff x="0" y="0"/>
          <a:chExt cx="0" cy="0"/>
        </a:xfrm>
      </p:grpSpPr>
      <p:sp>
        <p:nvSpPr>
          <p:cNvPr id="1149" name="Google Shape;1149;g70cc6ec8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0cc6ec8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75518714f1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5518714f1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2"/>
        <p:cNvGrpSpPr/>
        <p:nvPr/>
      </p:nvGrpSpPr>
      <p:grpSpPr>
        <a:xfrm>
          <a:off x="0" y="0"/>
          <a:ext cx="0" cy="0"/>
          <a:chOff x="0" y="0"/>
          <a:chExt cx="0" cy="0"/>
        </a:xfrm>
      </p:grpSpPr>
      <p:sp>
        <p:nvSpPr>
          <p:cNvPr id="513" name="Google Shape;513;g70cc6ec8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0cc6ec8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70cc6ec8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0cc6ec8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214855" y="-6302615"/>
            <a:ext cx="12289500" cy="12289500"/>
          </a:xfrm>
          <a:prstGeom prst="donut">
            <a:avLst>
              <a:gd name="adj"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3"/>
          <p:cNvSpPr txBox="1">
            <a:spLocks noGrp="1"/>
          </p:cNvSpPr>
          <p:nvPr>
            <p:ph type="ctrTitle"/>
          </p:nvPr>
        </p:nvSpPr>
        <p:spPr>
          <a:xfrm flipH="1">
            <a:off x="4188132" y="631354"/>
            <a:ext cx="3221977" cy="259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latin typeface="Barlow Semi Condensed SemiBold" panose="00000706000000000000" charset="0"/>
                <a:ea typeface="Raleway Black"/>
                <a:cs typeface="Times New Roman" panose="02020603050405020304" pitchFamily="18" charset="0"/>
                <a:sym typeface="Raleway Black"/>
              </a:rPr>
              <a:t>Hệ thống quản lý bán thiết bị điện tử GearVM</a:t>
            </a:r>
            <a:endParaRPr lang="en-US" sz="4000" dirty="0">
              <a:latin typeface="Barlow Semi Condensed SemiBold" panose="00000706000000000000" charset="0"/>
              <a:ea typeface="Raleway Black"/>
              <a:cs typeface="Times New Roman" panose="02020603050405020304" pitchFamily="18" charset="0"/>
              <a:sym typeface="Raleway Black"/>
            </a:endParaRPr>
          </a:p>
        </p:txBody>
      </p:sp>
      <p:sp>
        <p:nvSpPr>
          <p:cNvPr id="189" name="Google Shape;189;p33"/>
          <p:cNvSpPr txBox="1">
            <a:spLocks noGrp="1"/>
          </p:cNvSpPr>
          <p:nvPr>
            <p:ph type="subTitle" idx="1"/>
          </p:nvPr>
        </p:nvSpPr>
        <p:spPr>
          <a:xfrm flipH="1">
            <a:off x="4868313" y="2582881"/>
            <a:ext cx="3204747" cy="793581"/>
          </a:xfrm>
          <a:prstGeom prst="rect">
            <a:avLst/>
          </a:prstGeom>
        </p:spPr>
        <p:txBody>
          <a:bodyPr spcFirstLastPara="1" wrap="square" lIns="91425" tIns="91425" rIns="91425" bIns="91425" anchor="t" anchorCtr="0">
            <a:noAutofit/>
          </a:bodyPr>
          <a:lstStyle/>
          <a:p>
            <a:pPr marL="0" indent="0" algn="l"/>
            <a:r>
              <a:rPr lang="en-US" sz="1500" b="1" dirty="0">
                <a:latin typeface="Times New Roman" panose="02020603050405020304" pitchFamily="18" charset="0"/>
                <a:cs typeface="Times New Roman" panose="02020603050405020304" pitchFamily="18" charset="0"/>
              </a:rPr>
              <a:t>Lớp học phần: </a:t>
            </a:r>
            <a:r>
              <a:rPr lang="en-US" sz="1500" dirty="0">
                <a:latin typeface="Times New Roman" panose="02020603050405020304" pitchFamily="18" charset="0"/>
                <a:cs typeface="Times New Roman" panose="02020603050405020304" pitchFamily="18" charset="0"/>
              </a:rPr>
              <a:t>DHKTPM15</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GVHD: Nguyễn Thị Hoàng Khánh</a:t>
            </a:r>
            <a:endParaRPr lang="en-US" sz="15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500" dirty="0">
              <a:latin typeface="Times New Roman" panose="02020603050405020304" pitchFamily="18" charset="0"/>
              <a:cs typeface="Times New Roman" panose="02020603050405020304" pitchFamily="18" charset="0"/>
            </a:endParaRPr>
          </a:p>
        </p:txBody>
      </p:sp>
      <p:grpSp>
        <p:nvGrpSpPr>
          <p:cNvPr id="338" name="Google Shape;338;p33"/>
          <p:cNvGrpSpPr/>
          <p:nvPr/>
        </p:nvGrpSpPr>
        <p:grpSpPr>
          <a:xfrm>
            <a:off x="8054177" y="247070"/>
            <a:ext cx="859785" cy="919695"/>
            <a:chOff x="6712875" y="831475"/>
            <a:chExt cx="587325" cy="628250"/>
          </a:xfrm>
        </p:grpSpPr>
        <p:sp>
          <p:nvSpPr>
            <p:cNvPr id="339" name="Google Shape;339;p33"/>
            <p:cNvSpPr/>
            <p:nvPr/>
          </p:nvSpPr>
          <p:spPr>
            <a:xfrm>
              <a:off x="6712875" y="831475"/>
              <a:ext cx="369525" cy="289650"/>
            </a:xfrm>
            <a:custGeom>
              <a:avLst/>
              <a:gdLst/>
              <a:ahLst/>
              <a:cxnLst/>
              <a:rect l="l" t="t" r="r" b="b"/>
              <a:pathLst>
                <a:path w="14781" h="11586" extrusionOk="0">
                  <a:moveTo>
                    <a:pt x="1980" y="0"/>
                  </a:moveTo>
                  <a:cubicBezTo>
                    <a:pt x="1490" y="0"/>
                    <a:pt x="1074" y="366"/>
                    <a:pt x="1014" y="865"/>
                  </a:cubicBezTo>
                  <a:lnTo>
                    <a:pt x="59" y="9148"/>
                  </a:lnTo>
                  <a:cubicBezTo>
                    <a:pt x="0" y="9681"/>
                    <a:pt x="383" y="10162"/>
                    <a:pt x="916" y="10220"/>
                  </a:cubicBezTo>
                  <a:lnTo>
                    <a:pt x="12682" y="11578"/>
                  </a:lnTo>
                  <a:cubicBezTo>
                    <a:pt x="12722" y="11583"/>
                    <a:pt x="12761" y="11585"/>
                    <a:pt x="12801" y="11585"/>
                  </a:cubicBezTo>
                  <a:cubicBezTo>
                    <a:pt x="13290" y="11585"/>
                    <a:pt x="13707" y="11220"/>
                    <a:pt x="13767" y="10720"/>
                  </a:cubicBezTo>
                  <a:lnTo>
                    <a:pt x="14722" y="2437"/>
                  </a:lnTo>
                  <a:cubicBezTo>
                    <a:pt x="14780" y="1904"/>
                    <a:pt x="14397" y="1424"/>
                    <a:pt x="13864" y="1359"/>
                  </a:cubicBezTo>
                  <a:lnTo>
                    <a:pt x="2099" y="7"/>
                  </a:lnTo>
                  <a:cubicBezTo>
                    <a:pt x="2059" y="3"/>
                    <a:pt x="2019" y="0"/>
                    <a:pt x="1980" y="0"/>
                  </a:cubicBez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813725" y="911575"/>
              <a:ext cx="171050" cy="138225"/>
            </a:xfrm>
            <a:custGeom>
              <a:avLst/>
              <a:gdLst/>
              <a:ahLst/>
              <a:cxnLst/>
              <a:rect l="l" t="t" r="r" b="b"/>
              <a:pathLst>
                <a:path w="6842" h="5529" extrusionOk="0">
                  <a:moveTo>
                    <a:pt x="1611" y="0"/>
                  </a:moveTo>
                  <a:cubicBezTo>
                    <a:pt x="1316" y="0"/>
                    <a:pt x="1014" y="57"/>
                    <a:pt x="741" y="273"/>
                  </a:cubicBezTo>
                  <a:cubicBezTo>
                    <a:pt x="319" y="604"/>
                    <a:pt x="144" y="1020"/>
                    <a:pt x="85" y="1533"/>
                  </a:cubicBezTo>
                  <a:cubicBezTo>
                    <a:pt x="1" y="2209"/>
                    <a:pt x="286" y="2761"/>
                    <a:pt x="579" y="3183"/>
                  </a:cubicBezTo>
                  <a:cubicBezTo>
                    <a:pt x="1105" y="3956"/>
                    <a:pt x="2106" y="4716"/>
                    <a:pt x="3048" y="5528"/>
                  </a:cubicBezTo>
                  <a:cubicBezTo>
                    <a:pt x="3229" y="5431"/>
                    <a:pt x="3418" y="5334"/>
                    <a:pt x="3600" y="5236"/>
                  </a:cubicBezTo>
                  <a:lnTo>
                    <a:pt x="3704" y="5178"/>
                  </a:lnTo>
                  <a:cubicBezTo>
                    <a:pt x="4542" y="4736"/>
                    <a:pt x="5354" y="4314"/>
                    <a:pt x="5900" y="3826"/>
                  </a:cubicBezTo>
                  <a:lnTo>
                    <a:pt x="5958" y="3768"/>
                  </a:lnTo>
                  <a:cubicBezTo>
                    <a:pt x="6043" y="3690"/>
                    <a:pt x="6127" y="3605"/>
                    <a:pt x="6205" y="3514"/>
                  </a:cubicBezTo>
                  <a:cubicBezTo>
                    <a:pt x="6491" y="3196"/>
                    <a:pt x="6744" y="2787"/>
                    <a:pt x="6796" y="2261"/>
                  </a:cubicBezTo>
                  <a:cubicBezTo>
                    <a:pt x="6842" y="1747"/>
                    <a:pt x="6770" y="1293"/>
                    <a:pt x="6426" y="890"/>
                  </a:cubicBezTo>
                  <a:cubicBezTo>
                    <a:pt x="6114" y="526"/>
                    <a:pt x="5698" y="429"/>
                    <a:pt x="5302" y="390"/>
                  </a:cubicBezTo>
                  <a:lnTo>
                    <a:pt x="5256" y="383"/>
                  </a:lnTo>
                  <a:cubicBezTo>
                    <a:pt x="5206" y="378"/>
                    <a:pt x="5156" y="375"/>
                    <a:pt x="5106" y="375"/>
                  </a:cubicBezTo>
                  <a:cubicBezTo>
                    <a:pt x="4971" y="375"/>
                    <a:pt x="4837" y="394"/>
                    <a:pt x="4704" y="422"/>
                  </a:cubicBezTo>
                  <a:cubicBezTo>
                    <a:pt x="4405" y="500"/>
                    <a:pt x="4133" y="649"/>
                    <a:pt x="3912" y="864"/>
                  </a:cubicBezTo>
                  <a:lnTo>
                    <a:pt x="3509" y="1247"/>
                  </a:lnTo>
                  <a:lnTo>
                    <a:pt x="3197" y="786"/>
                  </a:lnTo>
                  <a:cubicBezTo>
                    <a:pt x="2807" y="292"/>
                    <a:pt x="2508" y="136"/>
                    <a:pt x="2132" y="58"/>
                  </a:cubicBezTo>
                  <a:cubicBezTo>
                    <a:pt x="2086" y="45"/>
                    <a:pt x="2034" y="39"/>
                    <a:pt x="1989" y="26"/>
                  </a:cubicBezTo>
                  <a:cubicBezTo>
                    <a:pt x="1976" y="19"/>
                    <a:pt x="1956" y="19"/>
                    <a:pt x="1943" y="19"/>
                  </a:cubicBezTo>
                  <a:cubicBezTo>
                    <a:pt x="1835" y="8"/>
                    <a:pt x="1724"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6856925" y="1101100"/>
              <a:ext cx="79950" cy="97900"/>
            </a:xfrm>
            <a:custGeom>
              <a:avLst/>
              <a:gdLst/>
              <a:ahLst/>
              <a:cxnLst/>
              <a:rect l="l" t="t" r="r" b="b"/>
              <a:pathLst>
                <a:path w="3198" h="3916" extrusionOk="0">
                  <a:moveTo>
                    <a:pt x="1" y="0"/>
                  </a:moveTo>
                  <a:lnTo>
                    <a:pt x="1709" y="3801"/>
                  </a:lnTo>
                  <a:cubicBezTo>
                    <a:pt x="1743" y="3878"/>
                    <a:pt x="1816" y="3916"/>
                    <a:pt x="1887" y="3916"/>
                  </a:cubicBezTo>
                  <a:cubicBezTo>
                    <a:pt x="1967" y="3916"/>
                    <a:pt x="2046" y="3870"/>
                    <a:pt x="2073" y="3781"/>
                  </a:cubicBezTo>
                  <a:lnTo>
                    <a:pt x="3197" y="364"/>
                  </a:lnTo>
                  <a:lnTo>
                    <a:pt x="1" y="0"/>
                  </a:ln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3"/>
            <p:cNvSpPr/>
            <p:nvPr/>
          </p:nvSpPr>
          <p:spPr>
            <a:xfrm>
              <a:off x="6956975" y="1133750"/>
              <a:ext cx="343225" cy="325975"/>
            </a:xfrm>
            <a:custGeom>
              <a:avLst/>
              <a:gdLst/>
              <a:ahLst/>
              <a:cxnLst/>
              <a:rect l="l" t="t" r="r" b="b"/>
              <a:pathLst>
                <a:path w="13729" h="13039" extrusionOk="0">
                  <a:moveTo>
                    <a:pt x="5226" y="1"/>
                  </a:moveTo>
                  <a:cubicBezTo>
                    <a:pt x="4940" y="1"/>
                    <a:pt x="4657" y="126"/>
                    <a:pt x="4464" y="364"/>
                  </a:cubicBezTo>
                  <a:lnTo>
                    <a:pt x="332" y="5509"/>
                  </a:lnTo>
                  <a:cubicBezTo>
                    <a:pt x="1" y="5925"/>
                    <a:pt x="66" y="6536"/>
                    <a:pt x="481" y="6874"/>
                  </a:cubicBezTo>
                  <a:lnTo>
                    <a:pt x="7894" y="12825"/>
                  </a:lnTo>
                  <a:cubicBezTo>
                    <a:pt x="8075" y="12969"/>
                    <a:pt x="8289" y="13039"/>
                    <a:pt x="8503" y="13039"/>
                  </a:cubicBezTo>
                  <a:cubicBezTo>
                    <a:pt x="8788" y="13039"/>
                    <a:pt x="9071" y="12913"/>
                    <a:pt x="9265" y="12675"/>
                  </a:cubicBezTo>
                  <a:lnTo>
                    <a:pt x="13390" y="7536"/>
                  </a:lnTo>
                  <a:cubicBezTo>
                    <a:pt x="13728" y="7114"/>
                    <a:pt x="13663" y="6503"/>
                    <a:pt x="13241" y="6172"/>
                  </a:cubicBezTo>
                  <a:lnTo>
                    <a:pt x="5835" y="215"/>
                  </a:lnTo>
                  <a:cubicBezTo>
                    <a:pt x="5654" y="70"/>
                    <a:pt x="5440" y="1"/>
                    <a:pt x="5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3"/>
            <p:cNvSpPr/>
            <p:nvPr/>
          </p:nvSpPr>
          <p:spPr>
            <a:xfrm>
              <a:off x="7072775" y="1227000"/>
              <a:ext cx="129975" cy="121000"/>
            </a:xfrm>
            <a:custGeom>
              <a:avLst/>
              <a:gdLst/>
              <a:ahLst/>
              <a:cxnLst/>
              <a:rect l="l" t="t" r="r" b="b"/>
              <a:pathLst>
                <a:path w="5199" h="4840" extrusionOk="0">
                  <a:moveTo>
                    <a:pt x="1520" y="1"/>
                  </a:moveTo>
                  <a:cubicBezTo>
                    <a:pt x="1486" y="1"/>
                    <a:pt x="1452" y="2"/>
                    <a:pt x="1417" y="6"/>
                  </a:cubicBezTo>
                  <a:cubicBezTo>
                    <a:pt x="975" y="51"/>
                    <a:pt x="670" y="272"/>
                    <a:pt x="404" y="604"/>
                  </a:cubicBezTo>
                  <a:cubicBezTo>
                    <a:pt x="40" y="1045"/>
                    <a:pt x="1" y="1559"/>
                    <a:pt x="14" y="1981"/>
                  </a:cubicBezTo>
                  <a:cubicBezTo>
                    <a:pt x="46" y="2754"/>
                    <a:pt x="417" y="3735"/>
                    <a:pt x="709" y="4722"/>
                  </a:cubicBezTo>
                  <a:cubicBezTo>
                    <a:pt x="884" y="4735"/>
                    <a:pt x="1060" y="4748"/>
                    <a:pt x="1235" y="4761"/>
                  </a:cubicBezTo>
                  <a:lnTo>
                    <a:pt x="1333" y="4768"/>
                  </a:lnTo>
                  <a:cubicBezTo>
                    <a:pt x="1814" y="4804"/>
                    <a:pt x="2283" y="4840"/>
                    <a:pt x="2712" y="4840"/>
                  </a:cubicBezTo>
                  <a:cubicBezTo>
                    <a:pt x="2983" y="4840"/>
                    <a:pt x="3238" y="4825"/>
                    <a:pt x="3470" y="4787"/>
                  </a:cubicBezTo>
                  <a:lnTo>
                    <a:pt x="3542" y="4774"/>
                  </a:lnTo>
                  <a:cubicBezTo>
                    <a:pt x="3632" y="4755"/>
                    <a:pt x="3730" y="4735"/>
                    <a:pt x="3827" y="4703"/>
                  </a:cubicBezTo>
                  <a:cubicBezTo>
                    <a:pt x="4204" y="4605"/>
                    <a:pt x="4549" y="4385"/>
                    <a:pt x="4795" y="4079"/>
                  </a:cubicBezTo>
                  <a:cubicBezTo>
                    <a:pt x="5055" y="3741"/>
                    <a:pt x="5198" y="3391"/>
                    <a:pt x="5140" y="2955"/>
                  </a:cubicBezTo>
                  <a:cubicBezTo>
                    <a:pt x="5081" y="2559"/>
                    <a:pt x="4828" y="2306"/>
                    <a:pt x="4568" y="2104"/>
                  </a:cubicBezTo>
                  <a:lnTo>
                    <a:pt x="4542" y="2078"/>
                  </a:lnTo>
                  <a:cubicBezTo>
                    <a:pt x="4419" y="1987"/>
                    <a:pt x="4282" y="1916"/>
                    <a:pt x="4139" y="1864"/>
                  </a:cubicBezTo>
                  <a:cubicBezTo>
                    <a:pt x="3991" y="1817"/>
                    <a:pt x="3838" y="1794"/>
                    <a:pt x="3686" y="1794"/>
                  </a:cubicBezTo>
                  <a:cubicBezTo>
                    <a:pt x="3585" y="1794"/>
                    <a:pt x="3484" y="1804"/>
                    <a:pt x="3386" y="1825"/>
                  </a:cubicBezTo>
                  <a:lnTo>
                    <a:pt x="2931" y="1916"/>
                  </a:lnTo>
                  <a:lnTo>
                    <a:pt x="2918" y="1455"/>
                  </a:lnTo>
                  <a:cubicBezTo>
                    <a:pt x="2859" y="928"/>
                    <a:pt x="2723" y="694"/>
                    <a:pt x="2496" y="467"/>
                  </a:cubicBezTo>
                  <a:cubicBezTo>
                    <a:pt x="2463" y="441"/>
                    <a:pt x="2437" y="415"/>
                    <a:pt x="2405" y="389"/>
                  </a:cubicBezTo>
                  <a:cubicBezTo>
                    <a:pt x="2398" y="383"/>
                    <a:pt x="2385" y="370"/>
                    <a:pt x="2379" y="363"/>
                  </a:cubicBezTo>
                  <a:cubicBezTo>
                    <a:pt x="2141" y="179"/>
                    <a:pt x="1872" y="1"/>
                    <a:pt x="1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3"/>
            <p:cNvSpPr/>
            <p:nvPr/>
          </p:nvSpPr>
          <p:spPr>
            <a:xfrm>
              <a:off x="7032375" y="1366475"/>
              <a:ext cx="64625" cy="90450"/>
            </a:xfrm>
            <a:custGeom>
              <a:avLst/>
              <a:gdLst/>
              <a:ahLst/>
              <a:cxnLst/>
              <a:rect l="l" t="t" r="r" b="b"/>
              <a:pathLst>
                <a:path w="2585" h="3618" extrusionOk="0">
                  <a:moveTo>
                    <a:pt x="499" y="1"/>
                  </a:moveTo>
                  <a:lnTo>
                    <a:pt x="19" y="3431"/>
                  </a:lnTo>
                  <a:cubicBezTo>
                    <a:pt x="0" y="3537"/>
                    <a:pt x="83" y="3617"/>
                    <a:pt x="175" y="3617"/>
                  </a:cubicBezTo>
                  <a:cubicBezTo>
                    <a:pt x="213" y="3617"/>
                    <a:pt x="251" y="3604"/>
                    <a:pt x="285" y="3574"/>
                  </a:cubicBezTo>
                  <a:lnTo>
                    <a:pt x="2585" y="1677"/>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 name="Table 1"/>
          <p:cNvGraphicFramePr>
            <a:graphicFrameLocks noGrp="1"/>
          </p:cNvGraphicFramePr>
          <p:nvPr/>
        </p:nvGraphicFramePr>
        <p:xfrm>
          <a:off x="4855845" y="3260090"/>
          <a:ext cx="3914775" cy="1882775"/>
        </p:xfrm>
        <a:graphic>
          <a:graphicData uri="http://schemas.openxmlformats.org/drawingml/2006/table">
            <a:tbl>
              <a:tblPr firstRow="1" bandRow="1">
                <a:tableStyleId>{55BF2CBD-A5E2-46CC-BD52-72E22BB3B3B0}</a:tableStyleId>
              </a:tblPr>
              <a:tblGrid>
                <a:gridCol w="1947545"/>
                <a:gridCol w="1967230"/>
              </a:tblGrid>
              <a:tr h="323215">
                <a:tc>
                  <a:txBody>
                    <a:bodyPr/>
                    <a:lstStyle/>
                    <a:p>
                      <a:pPr algn="l"/>
                      <a:r>
                        <a:rPr lang="en-US" sz="1500" dirty="0">
                          <a:latin typeface="Times New Roman" panose="02020603050405020304" pitchFamily="18" charset="0"/>
                          <a:cs typeface="Times New Roman" panose="02020603050405020304" pitchFamily="18" charset="0"/>
                        </a:rPr>
                        <a:t>Thành</a:t>
                      </a:r>
                      <a:r>
                        <a:rPr lang="en-US" sz="1500" baseline="0" dirty="0">
                          <a:latin typeface="Times New Roman" panose="02020603050405020304" pitchFamily="18" charset="0"/>
                          <a:cs typeface="Times New Roman" panose="02020603050405020304" pitchFamily="18" charset="0"/>
                        </a:rPr>
                        <a:t> viên nhóm 77</a:t>
                      </a:r>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23850">
                <a:tc>
                  <a:txBody>
                    <a:bodyPr/>
                    <a:lstStyle/>
                    <a:p>
                      <a:pPr algn="l"/>
                      <a:r>
                        <a:rPr lang="en-US" sz="1500" b="1" dirty="0">
                          <a:latin typeface="Times New Roman" panose="02020603050405020304" pitchFamily="18" charset="0"/>
                          <a:cs typeface="Times New Roman" panose="02020603050405020304" pitchFamily="18" charset="0"/>
                        </a:rPr>
                        <a:t>MSSV</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500" b="1" dirty="0">
                          <a:latin typeface="Times New Roman" panose="02020603050405020304" pitchFamily="18" charset="0"/>
                          <a:cs typeface="Times New Roman" panose="02020603050405020304" pitchFamily="18" charset="0"/>
                        </a:rPr>
                        <a:t>Họ</a:t>
                      </a:r>
                      <a:r>
                        <a:rPr lang="en-US" sz="1500" b="1" baseline="0" dirty="0">
                          <a:latin typeface="Times New Roman" panose="02020603050405020304" pitchFamily="18" charset="0"/>
                          <a:cs typeface="Times New Roman" panose="02020603050405020304" pitchFamily="18" charset="0"/>
                        </a:rPr>
                        <a:t> tên</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19490911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Giang Vũ Hoàng Tuấn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19493061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Trần Hoàng Long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650">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3" name="Picture 2" descr="istockphoto-1182652520-612x612-removebg-preview"/>
          <p:cNvPicPr>
            <a:picLocks noChangeAspect="1"/>
          </p:cNvPicPr>
          <p:nvPr/>
        </p:nvPicPr>
        <p:blipFill>
          <a:blip r:embed="rId1"/>
          <a:stretch>
            <a:fillRect/>
          </a:stretch>
        </p:blipFill>
        <p:spPr>
          <a:xfrm>
            <a:off x="318770" y="1231265"/>
            <a:ext cx="4238625" cy="2825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186" name="Picture 185" descr="C:\Users\ASUS\Desktop\GearVMBaoCao\th (3).jpgth (3)"/>
          <p:cNvPicPr>
            <a:picLocks noChangeAspect="1" noChangeArrowheads="1"/>
          </p:cNvPicPr>
          <p:nvPr/>
        </p:nvPicPr>
        <p:blipFill>
          <a:blip r:embed="rId1"/>
          <a:srcRect/>
          <a:stretch>
            <a:fillRect/>
          </a:stretch>
        </p:blipFill>
        <p:spPr bwMode="auto">
          <a:xfrm>
            <a:off x="944007" y="857833"/>
            <a:ext cx="6977380"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4628" y="4719742"/>
            <a:ext cx="255460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8:Ảnh minh họa Stripe</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42" name="Group 41"/>
          <p:cNvGrpSpPr/>
          <p:nvPr/>
        </p:nvGrpSpPr>
        <p:grpSpPr bwMode="auto">
          <a:xfrm>
            <a:off x="742951" y="435767"/>
            <a:ext cx="7433082" cy="3943351"/>
            <a:chOff x="0" y="0"/>
            <a:chExt cx="5274310" cy="3257550"/>
          </a:xfrm>
        </p:grpSpPr>
        <p:pic>
          <p:nvPicPr>
            <p:cNvPr id="44"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27431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l="30655" t="11420" r="30682" b="14232"/>
            <a:stretch>
              <a:fillRect/>
            </a:stretch>
          </p:blipFill>
          <p:spPr bwMode="auto">
            <a:xfrm>
              <a:off x="2272145" y="997527"/>
              <a:ext cx="105029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Google Shape;729;p40"/>
          <p:cNvSpPr txBox="1">
            <a:spLocks noGrp="1"/>
          </p:cNvSpPr>
          <p:nvPr>
            <p:ph type="title" idx="429496729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740813" y="4682431"/>
            <a:ext cx="274637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9: Ảnh minh họa ReactJS</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862965" y="74041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0" name="Picture 99"/>
          <p:cNvPicPr/>
          <p:nvPr/>
        </p:nvPicPr>
        <p:blipFill>
          <a:blip r:embed="rId1"/>
          <a:stretch>
            <a:fillRect/>
          </a:stretch>
        </p:blipFill>
        <p:spPr>
          <a:xfrm>
            <a:off x="1744980" y="1634490"/>
            <a:ext cx="5384800" cy="1104900"/>
          </a:xfrm>
          <a:prstGeom prst="rect">
            <a:avLst/>
          </a:prstGeom>
          <a:noFill/>
          <a:ln w="9525">
            <a:noFill/>
          </a:ln>
        </p:spPr>
      </p:pic>
      <p:sp>
        <p:nvSpPr>
          <p:cNvPr id="8" name="Text Box 7"/>
          <p:cNvSpPr txBox="1"/>
          <p:nvPr/>
        </p:nvSpPr>
        <p:spPr>
          <a:xfrm>
            <a:off x="2587943" y="4536440"/>
            <a:ext cx="3220720" cy="306705"/>
          </a:xfrm>
          <a:prstGeom prst="rect">
            <a:avLst/>
          </a:prstGeom>
          <a:noFill/>
        </p:spPr>
        <p:txBody>
          <a:bodyPr wrap="none" rtlCol="0" anchor="t">
            <a:spAutoFit/>
          </a:bodyPr>
          <a:p>
            <a:pPr indent="356870" algn="ctr"/>
            <a:r>
              <a:rPr lang="en-US" i="1" dirty="0">
                <a:solidFill>
                  <a:srgbClr val="FF0000"/>
                </a:solidFill>
                <a:latin typeface="Times New Roman" panose="02020603050405020304" pitchFamily="18" charset="0"/>
                <a:ea typeface="Times New Roman" panose="02020603050405020304" pitchFamily="18" charset="0"/>
                <a:sym typeface="+mn-ea"/>
              </a:rPr>
              <a:t>Hình 10: Ảnh minh họa JasperReport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46" name="Google Shape;729;p40"/>
          <p:cNvSpPr txBox="1">
            <a:spLocks noGrp="1"/>
          </p:cNvSpPr>
          <p:nvPr>
            <p:ph type="title" idx="429496729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619528" y="4682431"/>
            <a:ext cx="298894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11: Ảnh minh họa REST API</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pic>
        <p:nvPicPr>
          <p:cNvPr id="64" name="Picture 7" descr="IMG_256"/>
          <p:cNvPicPr>
            <a:picLocks noChangeAspect="1"/>
          </p:cNvPicPr>
          <p:nvPr/>
        </p:nvPicPr>
        <p:blipFill>
          <a:blip r:embed="rId1"/>
          <a:stretch>
            <a:fillRect/>
          </a:stretch>
        </p:blipFill>
        <p:spPr>
          <a:xfrm>
            <a:off x="530225" y="242570"/>
            <a:ext cx="8384540" cy="42735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a:spLocks noGrp="1"/>
          </p:cNvSpPr>
          <p:nvPr>
            <p:ph type="title"/>
          </p:nvPr>
        </p:nvSpPr>
        <p:spPr>
          <a:xfrm>
            <a:off x="1204190" y="1616124"/>
            <a:ext cx="7116850" cy="955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CH</a:t>
            </a:r>
            <a:r>
              <a:rPr lang="vi-VN"/>
              <a:t>ƯƠNG</a:t>
            </a:r>
            <a:r>
              <a:rPr lang="en-US"/>
              <a:t> 3: PHÂN </a:t>
            </a:r>
            <a:r>
              <a:rPr lang="en-US" dirty="0"/>
              <a:t>TÍCH VÀ THIẾT KẾ</a:t>
            </a:r>
            <a:endParaRPr sz="3600" dirty="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se Case Diagram"/>
          <p:cNvPicPr>
            <a:picLocks noChangeAspect="1"/>
          </p:cNvPicPr>
          <p:nvPr/>
        </p:nvPicPr>
        <p:blipFill>
          <a:blip r:embed="rId1"/>
          <a:stretch>
            <a:fillRect/>
          </a:stretch>
        </p:blipFill>
        <p:spPr>
          <a:xfrm>
            <a:off x="120650" y="575310"/>
            <a:ext cx="8879840" cy="4469130"/>
          </a:xfrm>
          <a:prstGeom prst="rect">
            <a:avLst/>
          </a:prstGeom>
        </p:spPr>
      </p:pic>
      <p:sp>
        <p:nvSpPr>
          <p:cNvPr id="2" name="Text Box 1"/>
          <p:cNvSpPr txBox="1"/>
          <p:nvPr/>
        </p:nvSpPr>
        <p:spPr>
          <a:xfrm>
            <a:off x="581025" y="83185"/>
            <a:ext cx="1929130" cy="398780"/>
          </a:xfrm>
          <a:prstGeom prst="rect">
            <a:avLst/>
          </a:prstGeom>
          <a:noFill/>
        </p:spPr>
        <p:txBody>
          <a:bodyPr wrap="none" rtlCol="0">
            <a:spAutoFit/>
          </a:bodyPr>
          <a:p>
            <a:r>
              <a:rPr lang="en-US" sz="2000">
                <a:solidFill>
                  <a:schemeClr val="tx1"/>
                </a:solidFill>
                <a:effectLst>
                  <a:outerShdw blurRad="38100" dist="19050" dir="2700000" algn="tl" rotWithShape="0">
                    <a:schemeClr val="dk1">
                      <a:alpha val="40000"/>
                    </a:schemeClr>
                  </a:outerShdw>
                </a:effectLst>
              </a:rPr>
              <a:t>Sơ đồ Usecase</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415155"/>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lược:Chức năng cho phép khách hàng có thể tìm kiếm 1 sản phẩm trên website và đăt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:Khách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Khách hàng có thể đăt được hàng trên website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Actor</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1.Khách hàng tìm kiếm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2.Hệ thống chuyển sang trang chi tiết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3.Khách hàng chọn mua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4.Hệ thống thêm sản phẩm vào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5.Khách hàng cập nhật số lượng sản phẩm trong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6.Hệ thống kiểm tra số lượng trên 1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7475"/>
            <a:ext cx="1518285" cy="306705"/>
          </a:xfrm>
          <a:prstGeom prst="rect">
            <a:avLst/>
          </a:prstGeom>
          <a:noFill/>
        </p:spPr>
        <p:txBody>
          <a:bodyPr wrap="none" rtlCol="0">
            <a:spAutoFit/>
          </a:bodyPr>
          <a:p>
            <a:r>
              <a:rPr lang="en-US" b="1"/>
              <a:t>Đặc </a:t>
            </a:r>
            <a:r>
              <a:rPr lang="en-US" b="1"/>
              <a:t>tả UseCase</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468630"/>
          <a:ext cx="7661910" cy="4267200"/>
        </p:xfrm>
        <a:graphic>
          <a:graphicData uri="http://schemas.openxmlformats.org/drawingml/2006/table">
            <a:tbl>
              <a:tblPr firstRow="1" bandRow="1">
                <a:tableStyleId>{5940675A-B579-460E-94D1-54222C63F5DA}</a:tableStyleId>
              </a:tblPr>
              <a:tblGrid>
                <a:gridCol w="3830955"/>
                <a:gridCol w="3830955"/>
              </a:tblGrid>
              <a:tr h="355600">
                <a:tc>
                  <a:txBody>
                    <a:bodyPr/>
                    <a:p>
                      <a:pPr marL="0" indent="0">
                        <a:buNone/>
                      </a:pPr>
                      <a:r>
                        <a:rPr lang="en-US" sz="1300">
                          <a:latin typeface="Times New Roman" panose="02020603050405020304" pitchFamily="18" charset="0"/>
                          <a:cs typeface="Times New Roman" panose="02020603050405020304" pitchFamily="18" charset="0"/>
                        </a:rPr>
                        <a:t>10.Nhập mã giảm giá(nếu có)</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11.Kiểm tra mã giảm giá</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11.Chọn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12.Hệ thống kiểm tra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13.Hệ thông chuyển sang trang thanh toán Stripe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14.Nhập thông tin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15.Nhập số thẻ và số tiền cần trả</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16.Nhấn nút hoàn thành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17.Hệ thống chuyển sang trang thanh toán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10210" y="484505"/>
          <a:ext cx="8247380" cy="4392930"/>
        </p:xfrm>
        <a:graphic>
          <a:graphicData uri="http://schemas.openxmlformats.org/drawingml/2006/table">
            <a:tbl>
              <a:tblPr firstRow="1" bandRow="1">
                <a:tableStyleId>{5940675A-B579-460E-94D1-54222C63F5DA}</a:tableStyleId>
              </a:tblPr>
              <a:tblGrid>
                <a:gridCol w="4123690"/>
                <a:gridCol w="4123690"/>
              </a:tblGrid>
              <a:tr h="244475">
                <a:tc gridSpan="2">
                  <a:txBody>
                    <a:bodyPr/>
                    <a:p>
                      <a:pPr marL="0" indent="0">
                        <a:buNone/>
                      </a:pPr>
                      <a:r>
                        <a:rPr lang="en-US" sz="1200">
                          <a:latin typeface="Times New Roman" panose="02020603050405020304" pitchFamily="18" charset="0"/>
                          <a:cs typeface="Times New Roman" panose="02020603050405020304" pitchFamily="18" charset="0"/>
                        </a:rPr>
                        <a:t>Luồng thay thế</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20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6.1.Nếu số lượng lớn hơn 200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6.2.Quay lại bước 5</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9.1.Nếu chưa chọn sản phẩm nào</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9.2 Quay lại bước 8</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11.1.Nếu mã không hợp lệ</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11.2 Quay lại bước 10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12.1.Nếu nhấn vào thanh toán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12.2.Hệ thống chuyển sang trang thanh toán phương thức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12.3Nhập thông tin giao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12.4Chọn phương thức thanh toán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12.5.1.Chọn vào thanh toán tiền mặt</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12.5.2.Chọn thanh toán bằng Vi MoMo hoặc ngân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12.6.Khách hàng quét mã và nhập số tiền cần trả</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12.7.Quay lại bước 17</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96850" y="0"/>
            <a:ext cx="1652905" cy="306705"/>
          </a:xfrm>
          <a:prstGeom prst="rect">
            <a:avLst/>
          </a:prstGeom>
          <a:noFill/>
        </p:spPr>
        <p:txBody>
          <a:bodyPr wrap="none" rtlCol="0">
            <a:spAutoFit/>
          </a:bodyPr>
          <a:p>
            <a:r>
              <a:rPr lang="en-US" b="1"/>
              <a:t>Sơ đồ hoạt động </a:t>
            </a:r>
            <a:endParaRPr lang="en-US" b="1"/>
          </a:p>
        </p:txBody>
      </p:sp>
      <p:pic>
        <p:nvPicPr>
          <p:cNvPr id="2" name="Picture 1"/>
          <p:cNvPicPr>
            <a:picLocks noChangeAspect="1"/>
          </p:cNvPicPr>
          <p:nvPr/>
        </p:nvPicPr>
        <p:blipFill>
          <a:blip r:embed="rId1"/>
          <a:stretch>
            <a:fillRect/>
          </a:stretch>
        </p:blipFill>
        <p:spPr>
          <a:xfrm>
            <a:off x="716280" y="214630"/>
            <a:ext cx="7711440" cy="4836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body" idx="1"/>
          </p:nvPr>
        </p:nvSpPr>
        <p:spPr>
          <a:xfrm>
            <a:off x="608042" y="1148299"/>
            <a:ext cx="7938300" cy="3776991"/>
          </a:xfrm>
          <a:prstGeom prst="rect">
            <a:avLst/>
          </a:prstGeom>
        </p:spPr>
        <p:txBody>
          <a:bodyPr spcFirstLastPara="1" wrap="square" lIns="91425" tIns="91425" rIns="91425" bIns="91425" anchor="t" anchorCtr="0">
            <a:noAutofit/>
          </a:bodyPr>
          <a:lstStyle/>
          <a:p>
            <a:pPr marL="0" indent="0" algn="just">
              <a:buNone/>
            </a:pPr>
            <a:r>
              <a:rPr lang="en-US" sz="1500" dirty="0">
                <a:latin typeface="Times New Roman" panose="02020603050405020304" pitchFamily="18" charset="0"/>
                <a:cs typeface="Times New Roman" panose="02020603050405020304" pitchFamily="18" charset="0"/>
              </a:rPr>
              <a:t>Với việc thị trường kinh doanh  ngày càng cạnh tranh , cuộc cách mạng 4.0 đang dần đổi mới giúp nhiều cho nhiều chủ doanh nghiệp có nhiều cơ hội hơn trong việc đầu tư và phát triển thị trường .Mọi người tiếp cận nhiều hơn với Internet , nên vì thế việc đổi mới cho việc mua bán là 1 vấn đề cần thiết đối với mỗi doanh nghiệp .</a:t>
            </a: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Việc xây dựng 1 Website bán hàng trực tuyến giúp cho doanh nghiệp tiết kiệm nhiều chi phí và đây cũng là 1 kênh bán hàng hiểu quả .Nó cung cấp cho doanh nghiệp có thể dễ dàng quản lý những sản phẩm , nhân viên , khách hàng mà không cần phải ghi vào sổ sách . Ngoài ra giúp doanh nghiệp thuận lời trong việc thông kê hay bán hàng trực tuyến hoặc trực tiếp .Tạo cơ hội cho nhiều người mua hàng có thể biết đến cửa hàng nhiều hơn , doanh nghiệp có thể dễ dàng chăm sóc khách hàng của mình . Người mua có thể dề dàng tìm hiểu những sản phẩm của cửa hàng trên Website và có thể đến cửa hàng để mua trực tiếp hoặc thông qua hình thức trực tuyến không cần đến cửa hàng.</a:t>
            </a:r>
            <a:endParaRPr lang="en-US" sz="1500" dirty="0">
              <a:latin typeface="Times New Roman" panose="02020603050405020304" pitchFamily="18" charset="0"/>
              <a:cs typeface="Times New Roman" panose="02020603050405020304" pitchFamily="18" charset="0"/>
            </a:endParaRP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350" name="Google Shape;350;p34"/>
          <p:cNvSpPr txBox="1">
            <a:spLocks noGrp="1"/>
          </p:cNvSpPr>
          <p:nvPr>
            <p:ph type="title"/>
          </p:nvPr>
        </p:nvSpPr>
        <p:spPr>
          <a:xfrm>
            <a:off x="1245175" y="330725"/>
            <a:ext cx="6653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03A73"/>
                </a:solidFill>
                <a:latin typeface="Barlow Semi Condensed SemiBold" panose="00000706000000000000" charset="0"/>
                <a:cs typeface="Times New Roman" panose="02020603050405020304" pitchFamily="18" charset="0"/>
              </a:rPr>
              <a:t>CH</a:t>
            </a:r>
            <a:r>
              <a:rPr lang="vi-VN">
                <a:solidFill>
                  <a:srgbClr val="F03A73"/>
                </a:solidFill>
                <a:latin typeface="Barlow Semi Condensed SemiBold" panose="00000706000000000000" charset="0"/>
                <a:cs typeface="Times New Roman" panose="02020603050405020304" pitchFamily="18" charset="0"/>
              </a:rPr>
              <a:t>ƯƠNG</a:t>
            </a:r>
            <a:r>
              <a:rPr lang="en-US">
                <a:solidFill>
                  <a:srgbClr val="F03A73"/>
                </a:solidFill>
                <a:latin typeface="Barlow Semi Condensed SemiBold" panose="00000706000000000000" charset="0"/>
                <a:cs typeface="Times New Roman" panose="02020603050405020304" pitchFamily="18" charset="0"/>
              </a:rPr>
              <a:t> 1: </a:t>
            </a:r>
            <a:r>
              <a:rPr lang="en-GB">
                <a:solidFill>
                  <a:srgbClr val="F03A73"/>
                </a:solidFill>
                <a:latin typeface="Barlow Semi Condensed SemiBold" panose="00000706000000000000" charset="0"/>
                <a:cs typeface="Times New Roman" panose="02020603050405020304" pitchFamily="18" charset="0"/>
              </a:rPr>
              <a:t>GIỚI </a:t>
            </a:r>
            <a:r>
              <a:rPr lang="en-GB" dirty="0">
                <a:solidFill>
                  <a:srgbClr val="F03A73"/>
                </a:solidFill>
                <a:latin typeface="Barlow Semi Condensed SemiBold" panose="00000706000000000000" charset="0"/>
                <a:cs typeface="Times New Roman" panose="02020603050405020304" pitchFamily="18" charset="0"/>
              </a:rPr>
              <a:t>THIỆU</a:t>
            </a:r>
            <a:endParaRPr dirty="0">
              <a:solidFill>
                <a:srgbClr val="F03A73"/>
              </a:solidFill>
              <a:latin typeface="Barlow Semi Condensed SemiBold" panose="00000706000000000000"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2" name="Picture 1"/>
          <p:cNvPicPr>
            <a:picLocks noChangeAspect="1"/>
          </p:cNvPicPr>
          <p:nvPr/>
        </p:nvPicPr>
        <p:blipFill>
          <a:blip r:embed="rId1"/>
          <a:stretch>
            <a:fillRect/>
          </a:stretch>
        </p:blipFill>
        <p:spPr>
          <a:xfrm>
            <a:off x="107315" y="116840"/>
            <a:ext cx="9037320" cy="49104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descr="Tạo đơn hàng"/>
          <p:cNvPicPr>
            <a:picLocks noChangeAspect="1"/>
          </p:cNvPicPr>
          <p:nvPr/>
        </p:nvPicPr>
        <p:blipFill>
          <a:blip r:embed="rId1"/>
          <a:stretch>
            <a:fillRect/>
          </a:stretch>
        </p:blipFill>
        <p:spPr>
          <a:xfrm>
            <a:off x="-1270" y="230505"/>
            <a:ext cx="9145270" cy="4912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662170"/>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Usecase:Xử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 : Chức năng cho phép nhân viên có thể cập nhật lại các trang thái của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Nhân viên cập nhật lại trang thái đơn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1.Nhân viên vào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2.Chuyển sang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3.Chọn vào 1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4.Chuyển sang trang chi tiết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5.Kiểm tra xem đã nhận đủ tiền từ đơn hàng đó hay chưa và có đủ mặt hàng hay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6.Nhân viên nhấn vào nút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8110"/>
            <a:ext cx="1478280" cy="306705"/>
          </a:xfrm>
          <a:prstGeom prst="rect">
            <a:avLst/>
          </a:prstGeom>
          <a:noFill/>
        </p:spPr>
        <p:txBody>
          <a:bodyPr wrap="none" rtlCol="0">
            <a:spAutoFit/>
          </a:bodyPr>
          <a:p>
            <a:r>
              <a:rPr lang="en-US"/>
              <a:t>Đặc tả UseCase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225425"/>
          <a:ext cx="7661910" cy="3963035"/>
        </p:xfrm>
        <a:graphic>
          <a:graphicData uri="http://schemas.openxmlformats.org/drawingml/2006/table">
            <a:tbl>
              <a:tblPr firstRow="1" bandRow="1">
                <a:tableStyleId>{5940675A-B579-460E-94D1-54222C63F5DA}</a:tableStyleId>
              </a:tblPr>
              <a:tblGrid>
                <a:gridCol w="3830955"/>
                <a:gridCol w="3830955"/>
              </a:tblGrid>
              <a:tr h="39624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7.Chuyển sang trang thái đang giao hàng và cập nhật số lượng tồn kho</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8.Nhân viên xác nhận và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215">
                <a:tc>
                  <a:txBody>
                    <a:bodyPr/>
                    <a:p>
                      <a:pPr marL="0" indent="0">
                        <a:buNone/>
                      </a:pPr>
                      <a:r>
                        <a:rPr lang="en-US" sz="1300">
                          <a:latin typeface="Times New Roman" panose="02020603050405020304" pitchFamily="18" charset="0"/>
                          <a:cs typeface="Times New Roman" panose="02020603050405020304" pitchFamily="18" charset="0"/>
                        </a:rPr>
                        <a:t>9.Kiểm tra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10.Hệ thống chuyển sang trạng thái giao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7700">
                <a:tc gridSpan="2">
                  <a:txBody>
                    <a:bodyPr/>
                    <a:p>
                      <a:pPr marL="0" indent="0">
                        <a:buNone/>
                      </a:pPr>
                      <a:r>
                        <a:rPr lang="en-US" sz="1300">
                          <a:latin typeface="Times New Roman" panose="02020603050405020304" pitchFamily="18" charset="0"/>
                          <a:cs typeface="Times New Roman" panose="02020603050405020304" pitchFamily="18" charset="0"/>
                        </a:rPr>
                        <a:t>Luồng thay thế</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5.2Nếu không đủ điều kiện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buNone/>
                      </a:pPr>
                      <a:r>
                        <a:rPr lang="en-US" sz="1300">
                          <a:latin typeface="Times New Roman" panose="02020603050405020304" pitchFamily="18" charset="0"/>
                          <a:cs typeface="Times New Roman" panose="02020603050405020304" pitchFamily="18" charset="0"/>
                        </a:rPr>
                        <a:t>5.3 Nhân viên nhấn nút từ chối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5.4 Hệ thống chuyển sang trạng thái từ chối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335">
                <a:tc>
                  <a:txBody>
                    <a:bodyPr/>
                    <a:p>
                      <a:pPr marL="0" indent="0">
                        <a:buNone/>
                      </a:pPr>
                      <a:r>
                        <a:rPr lang="en-US" sz="1300">
                          <a:latin typeface="Times New Roman" panose="02020603050405020304" pitchFamily="18" charset="0"/>
                          <a:cs typeface="Times New Roman" panose="02020603050405020304" pitchFamily="18" charset="0"/>
                        </a:rPr>
                        <a:t>9.1.Nếu giao hàng thất bài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705485" y="4188460"/>
          <a:ext cx="7663180" cy="441960"/>
        </p:xfrm>
        <a:graphic>
          <a:graphicData uri="http://schemas.openxmlformats.org/drawingml/2006/table">
            <a:tbl>
              <a:tblPr firstRow="1" bandRow="1">
                <a:tableStyleId>{5940675A-B579-460E-94D1-54222C63F5DA}</a:tableStyleId>
              </a:tblPr>
              <a:tblGrid>
                <a:gridCol w="3831590"/>
                <a:gridCol w="3831590"/>
              </a:tblGrid>
              <a:tr h="44196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9.2. Hệ thống chuyển sang trang thái giao hàng thất bại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16355" y="101600"/>
            <a:ext cx="1603375" cy="306705"/>
          </a:xfrm>
          <a:prstGeom prst="rect">
            <a:avLst/>
          </a:prstGeom>
          <a:noFill/>
        </p:spPr>
        <p:txBody>
          <a:bodyPr wrap="none" rtlCol="0" anchor="t">
            <a:spAutoFit/>
          </a:bodyPr>
          <a:p>
            <a:r>
              <a:rPr lang="en-US" b="1">
                <a:sym typeface="+mn-ea"/>
              </a:rPr>
              <a:t>Sơ đồ hoạt động</a:t>
            </a:r>
            <a:endParaRPr lang="en-US"/>
          </a:p>
        </p:txBody>
      </p:sp>
      <p:pic>
        <p:nvPicPr>
          <p:cNvPr id="3" name="Picture 2"/>
          <p:cNvPicPr>
            <a:picLocks noChangeAspect="1"/>
          </p:cNvPicPr>
          <p:nvPr/>
        </p:nvPicPr>
        <p:blipFill>
          <a:blip r:embed="rId1"/>
          <a:stretch>
            <a:fillRect/>
          </a:stretch>
        </p:blipFill>
        <p:spPr>
          <a:xfrm>
            <a:off x="735330" y="408305"/>
            <a:ext cx="7673340" cy="45808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0810" y="63500"/>
            <a:ext cx="8922385" cy="508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2" descr="Xử lý đơn hàng"/>
          <p:cNvPicPr>
            <a:picLocks noChangeAspect="1"/>
          </p:cNvPicPr>
          <p:nvPr/>
        </p:nvPicPr>
        <p:blipFill>
          <a:blip r:embed="rId1"/>
          <a:stretch>
            <a:fillRect/>
          </a:stretch>
        </p:blipFill>
        <p:spPr>
          <a:xfrm>
            <a:off x="0" y="0"/>
            <a:ext cx="9068435"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6" descr="class diagram"/>
          <p:cNvPicPr>
            <a:picLocks noChangeAspect="1"/>
          </p:cNvPicPr>
          <p:nvPr/>
        </p:nvPicPr>
        <p:blipFill>
          <a:blip r:embed="rId1"/>
          <a:stretch>
            <a:fillRect/>
          </a:stretch>
        </p:blipFill>
        <p:spPr>
          <a:xfrm>
            <a:off x="-635" y="660400"/>
            <a:ext cx="9144000" cy="4483735"/>
          </a:xfrm>
          <a:prstGeom prst="rect">
            <a:avLst/>
          </a:prstGeom>
        </p:spPr>
      </p:pic>
      <p:sp>
        <p:nvSpPr>
          <p:cNvPr id="4" name="Title 3"/>
          <p:cNvSpPr>
            <a:spLocks noGrp="1"/>
          </p:cNvSpPr>
          <p:nvPr>
            <p:ph type="title"/>
          </p:nvPr>
        </p:nvSpPr>
        <p:spPr>
          <a:xfrm>
            <a:off x="1846580" y="0"/>
            <a:ext cx="5450840" cy="660400"/>
          </a:xfrm>
        </p:spPr>
        <p:txBody>
          <a:bodyPr/>
          <a:p>
            <a:r>
              <a:rPr lang="en-US"/>
              <a:t>Sơ đồ Class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846650" y="97045"/>
            <a:ext cx="5450700" cy="789000"/>
          </a:xfrm>
        </p:spPr>
        <p:txBody>
          <a:bodyPr/>
          <a:p>
            <a:r>
              <a:rPr lang="en-US"/>
              <a:t>Sơ đồ SQL</a:t>
            </a:r>
            <a:endParaRPr lang="en-US"/>
          </a:p>
        </p:txBody>
      </p:sp>
      <p:pic>
        <p:nvPicPr>
          <p:cNvPr id="50" name="Picture 50" descr="sql diagram"/>
          <p:cNvPicPr>
            <a:picLocks noChangeAspect="1"/>
          </p:cNvPicPr>
          <p:nvPr/>
        </p:nvPicPr>
        <p:blipFill>
          <a:blip r:embed="rId1"/>
          <a:stretch>
            <a:fillRect/>
          </a:stretch>
        </p:blipFill>
        <p:spPr>
          <a:xfrm>
            <a:off x="218440" y="758190"/>
            <a:ext cx="8817610" cy="4251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674" y="57150"/>
            <a:ext cx="30149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Website</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2" name="Picture 2"/>
          <p:cNvPicPr>
            <a:picLocks noChangeAspect="1"/>
          </p:cNvPicPr>
          <p:nvPr/>
        </p:nvPicPr>
        <p:blipFill>
          <a:blip r:embed="rId1"/>
          <a:stretch>
            <a:fillRect/>
          </a:stretch>
        </p:blipFill>
        <p:spPr>
          <a:xfrm>
            <a:off x="0" y="503555"/>
            <a:ext cx="9144000" cy="4639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algn="ctr" rtl="0">
              <a:spcBef>
                <a:spcPts val="0"/>
              </a:spcBef>
              <a:spcAft>
                <a:spcPts val="0"/>
              </a:spcAft>
              <a:buNone/>
            </a:pPr>
            <a:r>
              <a:rPr lang="en-GB" sz="3600">
                <a:solidFill>
                  <a:srgbClr val="F03A73"/>
                </a:solidFill>
                <a:latin typeface="Barlow Semi Condensed SemiBold" panose="00000706000000000000" charset="0"/>
                <a:ea typeface="Barlow Semi Condensed SemiBold" panose="00000706000000000000"/>
                <a:cs typeface="Times New Roman" panose="02020603050405020304" pitchFamily="18" charset="0"/>
              </a:rPr>
              <a:t>CHƯƠNG 2: CƠ SỞ LÝ THUYẾT</a:t>
            </a:r>
            <a:endParaRPr lang="en-GB" sz="3600">
              <a:solidFill>
                <a:srgbClr val="F03A73"/>
              </a:solidFill>
              <a:latin typeface="Barlow Semi Condensed SemiBold" panose="00000706000000000000" charset="0"/>
              <a:ea typeface="Barlow Semi Condensed SemiBold" panose="00000706000000000000"/>
              <a:cs typeface="Times New Roman" panose="02020603050405020304" pitchFamily="18" charset="0"/>
            </a:endParaRPr>
          </a:p>
        </p:txBody>
      </p:sp>
      <p:sp>
        <p:nvSpPr>
          <p:cNvPr id="2" name="Rectangle 1"/>
          <p:cNvSpPr/>
          <p:nvPr/>
        </p:nvSpPr>
        <p:spPr>
          <a:xfrm>
            <a:off x="2844856" y="4583961"/>
            <a:ext cx="302895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 Ảnh minh họa Spring Boot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2094865"/>
            <a:ext cx="7265670" cy="2121535"/>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657985" y="2553970"/>
            <a:ext cx="6724650" cy="12026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 y="57150"/>
            <a:ext cx="30276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Desktop</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48" name="Picture 1"/>
          <p:cNvPicPr>
            <a:picLocks noChangeAspect="1"/>
          </p:cNvPicPr>
          <p:nvPr/>
        </p:nvPicPr>
        <p:blipFill>
          <a:blip r:embed="rId1"/>
          <a:stretch>
            <a:fillRect/>
          </a:stretch>
        </p:blipFill>
        <p:spPr>
          <a:xfrm>
            <a:off x="-635" y="609600"/>
            <a:ext cx="9144635" cy="4533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81" y="1495157"/>
            <a:ext cx="5450700" cy="789000"/>
          </a:xfrm>
        </p:spPr>
        <p:txBody>
          <a:bodyPr/>
          <a:lstStyle/>
          <a:p>
            <a:r>
              <a:rPr lang="en-US"/>
              <a:t>CH</a:t>
            </a:r>
            <a:r>
              <a:rPr lang="vi-VN"/>
              <a:t>ƯƠNG</a:t>
            </a:r>
            <a:r>
              <a:rPr lang="en-US"/>
              <a:t> 4: HIỆN </a:t>
            </a:r>
            <a:r>
              <a:rPr lang="en-US" dirty="0"/>
              <a:t>THỰC</a:t>
            </a:r>
            <a:endParaRPr lang="en-US" dirty="0"/>
          </a:p>
        </p:txBody>
      </p:sp>
      <p:pic>
        <p:nvPicPr>
          <p:cNvPr id="1026" name="Picture 2" descr="Code, run, terminal icon - Download on Iconfin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711" y="2724150"/>
            <a:ext cx="1386840" cy="1386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Chương 5: KẾT LUẬN</a:t>
            </a:r>
            <a:endParaRPr lang="en-US" dirty="0"/>
          </a:p>
        </p:txBody>
      </p:sp>
      <p:sp>
        <p:nvSpPr>
          <p:cNvPr id="3" name="TextBox 2"/>
          <p:cNvSpPr txBox="1"/>
          <p:nvPr/>
        </p:nvSpPr>
        <p:spPr>
          <a:xfrm>
            <a:off x="471488" y="1029653"/>
            <a:ext cx="2121693" cy="369332"/>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Kết quả đạt được</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85825" y="1585913"/>
            <a:ext cx="7622381" cy="3091815"/>
          </a:xfrm>
          <a:prstGeom prst="rect">
            <a:avLst/>
          </a:prstGeom>
          <a:noFill/>
        </p:spPr>
        <p:txBody>
          <a:bodyPr wrap="square" rtlCol="0">
            <a:spAutoFit/>
          </a:bodyPr>
          <a:lstStyle/>
          <a:p>
            <a:pPr marL="285750" lvl="0" indent="-285750" algn="just">
              <a:buFontTx/>
              <a:buChar char="-"/>
            </a:pPr>
            <a:r>
              <a:rPr lang="en-US" sz="1500" dirty="0">
                <a:latin typeface="Times New Roman" panose="02020603050405020304" pitchFamily="18" charset="0"/>
                <a:cs typeface="Times New Roman" panose="02020603050405020304" pitchFamily="18" charset="0"/>
              </a:rPr>
              <a:t>Khảo sát được quy trình, quá trình phát triển dự án.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Lên kế hoạch cụ thể và giao từng công việc cho từng các nhân.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Sử dụng được và hiểu các công nghệ cho dự án này tiêu biểu như: Spring Boot, ReactJS, Java Swing, AWS S3, MySQL,...</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Phần mềm có khả năng triển khai vào thực tế.</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Kĩ năng tổ chức code trên Github.</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Ngoài ra nhóm cũng đã làm viêc nhóm với nhau ăn ý, mỗi thành viên đều có trách nhiệm và tính kỉ luật cao khi tham gia vào dự án này.</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8664" y="531020"/>
            <a:ext cx="947695" cy="369332"/>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Hạn chế</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28664" y="1110615"/>
            <a:ext cx="7015162" cy="3553460"/>
          </a:xfrm>
          <a:prstGeom prst="rect">
            <a:avLst/>
          </a:prstGeom>
          <a:noFill/>
        </p:spPr>
        <p:txBody>
          <a:bodyPr wrap="square" rtlCol="0">
            <a:spAutoFit/>
          </a:bodyPr>
          <a:lstStyle/>
          <a:p>
            <a:pPr marL="0" lvl="0" indent="0" algn="just">
              <a:buFontTx/>
              <a:buNone/>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Phân bổ thời gian và kết thúc dự án vẫn chưa thật sự tốt.</a:t>
            </a: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Cấu trúc dự án phân bổ chưa hợp lý </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sử dụng mô hình microservice</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tích hợp thanh toán ví MoMo</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chức năng đánh giá, bình luận sản phẩm</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bảng tin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7" y="975300"/>
            <a:ext cx="1893093" cy="646331"/>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Hướng phát triển</a:t>
            </a:r>
            <a:endParaRPr lang="en-US" sz="1800" dirty="0">
              <a:solidFill>
                <a:srgbClr val="F03A73"/>
              </a:solidFill>
              <a:latin typeface="Times New Roman" panose="02020603050405020304" pitchFamily="18" charset="0"/>
              <a:cs typeface="Times New Roman" panose="02020603050405020304" pitchFamily="18" charset="0"/>
            </a:endParaRPr>
          </a:p>
          <a:p>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9134" y="1621631"/>
            <a:ext cx="7308056" cy="2399665"/>
          </a:xfrm>
          <a:prstGeom prst="rect">
            <a:avLst/>
          </a:prstGeom>
          <a:noFill/>
        </p:spPr>
        <p:txBody>
          <a:bodyPr wrap="square" rtlCol="0">
            <a:spAutoFit/>
          </a:bodyPr>
          <a:lstStyle/>
          <a:p>
            <a:pPr marL="0" lvl="0" indent="0">
              <a:buFontTx/>
              <a:buNone/>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nâng cấp nhiều tính năng hữu ích hơn.</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Phát triển thêm và mang dự án trên web đồng bô với app mobile.</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nghiên cứu và vận dụng mô hình microservice cho dư án tiếp theo.</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Khắc phục những hạn chế</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51"/>
        <p:cNvGrpSpPr/>
        <p:nvPr/>
      </p:nvGrpSpPr>
      <p:grpSpPr>
        <a:xfrm>
          <a:off x="0" y="0"/>
          <a:ext cx="0" cy="0"/>
          <a:chOff x="0" y="0"/>
          <a:chExt cx="0" cy="0"/>
        </a:xfrm>
      </p:grpSpPr>
      <p:sp>
        <p:nvSpPr>
          <p:cNvPr id="1152" name="Google Shape;1152;p46"/>
          <p:cNvSpPr/>
          <p:nvPr/>
        </p:nvSpPr>
        <p:spPr>
          <a:xfrm>
            <a:off x="4335713" y="21265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
        <p:nvSpPr>
          <p:cNvPr id="1153" name="Google Shape;1153;p46"/>
          <p:cNvSpPr txBox="1">
            <a:spLocks noGrp="1"/>
          </p:cNvSpPr>
          <p:nvPr>
            <p:ph type="ctrTitle"/>
          </p:nvPr>
        </p:nvSpPr>
        <p:spPr>
          <a:xfrm flipH="1">
            <a:off x="4614862" y="3179187"/>
            <a:ext cx="4700587" cy="1621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000" dirty="0"/>
              <a:t>THANK YOU </a:t>
            </a:r>
            <a:br>
              <a:rPr lang="en-GB" sz="5000" dirty="0"/>
            </a:br>
            <a:r>
              <a:rPr lang="en-GB" sz="5000" dirty="0"/>
              <a:t>FOR </a:t>
            </a:r>
            <a:br>
              <a:rPr lang="en-GB" sz="5000" dirty="0"/>
            </a:br>
            <a:r>
              <a:rPr lang="en-GB" sz="5000" dirty="0"/>
              <a:t>YOUR LISTENING</a:t>
            </a:r>
            <a:endParaRPr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000749" y="4583961"/>
            <a:ext cx="271716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2:Ảnh minh họa My SQL</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5372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20599694"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746250" y="2390775"/>
            <a:ext cx="6006465" cy="1529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3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21"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998" y="520586"/>
            <a:ext cx="7317475" cy="39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38780" y="4664879"/>
            <a:ext cx="235204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3: Ảnh minh hoạ S3</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654991" y="4583961"/>
            <a:ext cx="340868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4:Ảnh minh họa OpenAI ChatGPT</a:t>
            </a:r>
            <a:endParaRPr lang="en-US" i="1" dirty="0">
              <a:solidFill>
                <a:srgbClr val="FF0000"/>
              </a:solidFill>
              <a:latin typeface="Times New Roman" panose="02020603050405020304" pitchFamily="18" charset="0"/>
              <a:ea typeface="Times New Roman" panose="02020603050405020304" pitchFamily="18" charset="0"/>
            </a:endParaRPr>
          </a:p>
        </p:txBody>
      </p:sp>
      <p:pic>
        <p:nvPicPr>
          <p:cNvPr id="939735270"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305560" y="530225"/>
            <a:ext cx="6466205" cy="4099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131559" y="4583961"/>
            <a:ext cx="245554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5:Ảnh minh họa JWT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68325"/>
            <a:ext cx="7265670" cy="3648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1020599694" name="Picture 7" descr="C:\Users\ASUS\Desktop\GearVMBaoCao\th-removebg-preview.pngth-removebg-preview"/>
          <p:cNvPicPr>
            <a:picLocks noChangeAspect="1" noChangeArrowheads="1"/>
          </p:cNvPicPr>
          <p:nvPr/>
        </p:nvPicPr>
        <p:blipFill>
          <a:blip r:embed="rId1"/>
          <a:srcRect/>
          <a:stretch>
            <a:fillRect/>
          </a:stretch>
        </p:blipFill>
        <p:spPr>
          <a:xfrm>
            <a:off x="2821940" y="1443355"/>
            <a:ext cx="3855720" cy="1615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38"/>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186" name="Picture 185" descr="C:\Users\ASUS\Desktop\GearVMBaoCao\th (1).jpgth (1)"/>
          <p:cNvPicPr>
            <a:picLocks noChangeAspect="1" noChangeArrowheads="1"/>
          </p:cNvPicPr>
          <p:nvPr/>
        </p:nvPicPr>
        <p:blipFill>
          <a:blip r:embed="rId1"/>
          <a:srcRect/>
          <a:stretch>
            <a:fillRect/>
          </a:stretch>
        </p:blipFill>
        <p:spPr bwMode="auto">
          <a:xfrm>
            <a:off x="657225" y="857833"/>
            <a:ext cx="7550944"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645885" y="4719742"/>
            <a:ext cx="275209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6:Ảnh minh họa Swagger</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539;p38"/>
          <p:cNvSpPr txBox="1"/>
          <p:nvPr/>
        </p:nvSpPr>
        <p:spPr>
          <a:xfrm>
            <a:off x="1846650" y="330725"/>
            <a:ext cx="5450700" cy="78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dirty="0"/>
          </a:p>
        </p:txBody>
      </p:sp>
      <p:pic>
        <p:nvPicPr>
          <p:cNvPr id="10" name="Picture 9" descr="C:\Users\ASUS\Desktop\GearVMBaoCao\th (2).jpgth (2)"/>
          <p:cNvPicPr/>
          <p:nvPr/>
        </p:nvPicPr>
        <p:blipFill>
          <a:blip r:embed="rId1"/>
          <a:srcRect/>
          <a:stretch>
            <a:fillRect/>
          </a:stretch>
        </p:blipFill>
        <p:spPr bwMode="auto">
          <a:xfrm>
            <a:off x="824345" y="549246"/>
            <a:ext cx="7419110" cy="37090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10438" y="4656064"/>
            <a:ext cx="294449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Hình7: Ảnh minh hoạ Java Swing</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5576</Words>
  <Application>WPS Presentation</Application>
  <PresentationFormat>On-screen Show (16:9)</PresentationFormat>
  <Paragraphs>363</Paragraphs>
  <Slides>35</Slides>
  <Notes>15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35</vt:i4>
      </vt:variant>
    </vt:vector>
  </HeadingPairs>
  <TitlesOfParts>
    <vt:vector size="57" baseType="lpstr">
      <vt:lpstr>Arial</vt:lpstr>
      <vt:lpstr>SimSun</vt:lpstr>
      <vt:lpstr>Wingdings</vt:lpstr>
      <vt:lpstr>Arial</vt:lpstr>
      <vt:lpstr>Barlow Semi Condensed SemiBold</vt:lpstr>
      <vt:lpstr>DM Sans</vt:lpstr>
      <vt:lpstr>Barlow Semi Condensed Medium</vt:lpstr>
      <vt:lpstr>Fira Sans Extra Condensed Medium</vt:lpstr>
      <vt:lpstr>Segoe Print</vt:lpstr>
      <vt:lpstr>DM Sans Medium</vt:lpstr>
      <vt:lpstr>Muli Regular</vt:lpstr>
      <vt:lpstr>Raleway Medium</vt:lpstr>
      <vt:lpstr>Yu Gothic UI</vt:lpstr>
      <vt:lpstr>Raleway ExtraBold</vt:lpstr>
      <vt:lpstr>Barlow Semi Condensed SemiBold</vt:lpstr>
      <vt:lpstr>Raleway Black</vt:lpstr>
      <vt:lpstr>Times New Roman</vt:lpstr>
      <vt:lpstr>Calibri</vt:lpstr>
      <vt:lpstr>Microsoft YaHei</vt:lpstr>
      <vt:lpstr>Arial Unicode MS</vt:lpstr>
      <vt:lpstr>Inbound Marketing Agency by Slidesgo</vt:lpstr>
      <vt:lpstr>1_Inbound Marketing Agency by Slidesgo</vt:lpstr>
      <vt:lpstr>Hệ thống quản lý bán thiết bị điện tử GearVM</vt:lpstr>
      <vt:lpstr>CHƯƠNG 1: GIỚI THIỆU</vt:lpstr>
      <vt:lpstr>CHƯƠNG 2: CƠ SỞ LÝ THUYẾT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CHƯƠNG 3: PHÂN TÍCH VÀ THIẾT KẾ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Sơ đồ SQL</vt:lpstr>
      <vt:lpstr>Sơ đồ SQL</vt:lpstr>
      <vt:lpstr>PowerPoint 演示文稿</vt:lpstr>
      <vt:lpstr>PowerPoint 演示文稿</vt:lpstr>
      <vt:lpstr>CHƯƠNG 4: HIỆN THỰC</vt:lpstr>
      <vt:lpstr>Chương 5: KẾT LUẬN</vt:lpstr>
      <vt:lpstr>PowerPoint 演示文稿</vt:lpstr>
      <vt:lpstr>PowerPoint 演示文稿</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NHẮN TIN ZELO</dc:title>
  <dc:creator>Thanh Hoài</dc:creator>
  <cp:lastModifiedBy>ASUS</cp:lastModifiedBy>
  <cp:revision>30</cp:revision>
  <dcterms:created xsi:type="dcterms:W3CDTF">2023-04-30T13:51:00Z</dcterms:created>
  <dcterms:modified xsi:type="dcterms:W3CDTF">2023-05-14T09:53:57Z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1853B07EB8AE4D819B6FFADAA6C3E6B5</vt:lpwstr>
  </property>
  <property fmtid="{D5CDD505-2E9C-101B-9397-08002B2CF9AE}" pid="3" name="KSOProductBuildVer">
    <vt:lpwstr>1033-11.2.0.11537</vt:lpwstr>
  </property>
</Properties>
</file>